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7"/>
  </p:notesMasterIdLst>
  <p:handoutMasterIdLst>
    <p:handoutMasterId r:id="rId78"/>
  </p:handoutMasterIdLst>
  <p:sldIdLst>
    <p:sldId id="270" r:id="rId6"/>
    <p:sldId id="463" r:id="rId7"/>
    <p:sldId id="544" r:id="rId8"/>
    <p:sldId id="474" r:id="rId9"/>
    <p:sldId id="257" r:id="rId10"/>
    <p:sldId id="428" r:id="rId11"/>
    <p:sldId id="355" r:id="rId12"/>
    <p:sldId id="259" r:id="rId13"/>
    <p:sldId id="545" r:id="rId14"/>
    <p:sldId id="489" r:id="rId15"/>
    <p:sldId id="382" r:id="rId16"/>
    <p:sldId id="410" r:id="rId17"/>
    <p:sldId id="490" r:id="rId18"/>
    <p:sldId id="555" r:id="rId19"/>
    <p:sldId id="475" r:id="rId20"/>
    <p:sldId id="518" r:id="rId21"/>
    <p:sldId id="508" r:id="rId22"/>
    <p:sldId id="556" r:id="rId23"/>
    <p:sldId id="580" r:id="rId24"/>
    <p:sldId id="536" r:id="rId25"/>
    <p:sldId id="451" r:id="rId26"/>
    <p:sldId id="504" r:id="rId27"/>
    <p:sldId id="360" r:id="rId28"/>
    <p:sldId id="539" r:id="rId29"/>
    <p:sldId id="276" r:id="rId30"/>
    <p:sldId id="337" r:id="rId31"/>
    <p:sldId id="513" r:id="rId32"/>
    <p:sldId id="453" r:id="rId33"/>
    <p:sldId id="581" r:id="rId34"/>
    <p:sldId id="455" r:id="rId35"/>
    <p:sldId id="457" r:id="rId36"/>
    <p:sldId id="456" r:id="rId37"/>
    <p:sldId id="458" r:id="rId38"/>
    <p:sldId id="459" r:id="rId39"/>
    <p:sldId id="460" r:id="rId40"/>
    <p:sldId id="462" r:id="rId41"/>
    <p:sldId id="557" r:id="rId42"/>
    <p:sldId id="464" r:id="rId43"/>
    <p:sldId id="465" r:id="rId44"/>
    <p:sldId id="466" r:id="rId45"/>
    <p:sldId id="558" r:id="rId46"/>
    <p:sldId id="559" r:id="rId47"/>
    <p:sldId id="560" r:id="rId48"/>
    <p:sldId id="561" r:id="rId49"/>
    <p:sldId id="562" r:id="rId50"/>
    <p:sldId id="563" r:id="rId51"/>
    <p:sldId id="564" r:id="rId52"/>
    <p:sldId id="565" r:id="rId53"/>
    <p:sldId id="566" r:id="rId54"/>
    <p:sldId id="567" r:id="rId55"/>
    <p:sldId id="568" r:id="rId56"/>
    <p:sldId id="569" r:id="rId57"/>
    <p:sldId id="570" r:id="rId58"/>
    <p:sldId id="571" r:id="rId59"/>
    <p:sldId id="573" r:id="rId60"/>
    <p:sldId id="576" r:id="rId61"/>
    <p:sldId id="577" r:id="rId62"/>
    <p:sldId id="578" r:id="rId63"/>
    <p:sldId id="579" r:id="rId64"/>
    <p:sldId id="540" r:id="rId65"/>
    <p:sldId id="507" r:id="rId66"/>
    <p:sldId id="519" r:id="rId67"/>
    <p:sldId id="523" r:id="rId68"/>
    <p:sldId id="277" r:id="rId69"/>
    <p:sldId id="467" r:id="rId70"/>
    <p:sldId id="278" r:id="rId71"/>
    <p:sldId id="553" r:id="rId72"/>
    <p:sldId id="420" r:id="rId73"/>
    <p:sldId id="446" r:id="rId74"/>
    <p:sldId id="554" r:id="rId75"/>
    <p:sldId id="269" r:id="rId76"/>
  </p:sldIdLst>
  <p:sldSz cx="12192000" cy="6858000"/>
  <p:notesSz cx="6858000" cy="9144000"/>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yan Dimitrov" initials="SD" lastIdx="5" clrIdx="0">
    <p:extLst>
      <p:ext uri="{19B8F6BF-5375-455C-9EA6-DF929625EA0E}">
        <p15:presenceInfo xmlns:p15="http://schemas.microsoft.com/office/powerpoint/2012/main" userId="S-1-5-21-691950464-754195623-6498272-12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52EB"/>
    <a:srgbClr val="F7F7F7"/>
    <a:srgbClr val="EEEEEE"/>
    <a:srgbClr val="B5BD00"/>
    <a:srgbClr val="262626"/>
    <a:srgbClr val="E0E0E0"/>
    <a:srgbClr val="3B3838"/>
    <a:srgbClr val="C4B3A4"/>
    <a:srgbClr val="F7D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5" autoAdjust="0"/>
    <p:restoredTop sz="93922" autoAdjust="0"/>
  </p:normalViewPr>
  <p:slideViewPr>
    <p:cSldViewPr snapToGrid="0" snapToObjects="1">
      <p:cViewPr varScale="1">
        <p:scale>
          <a:sx n="107" d="100"/>
          <a:sy n="107" d="100"/>
        </p:scale>
        <p:origin x="552" y="114"/>
      </p:cViewPr>
      <p:guideLst/>
    </p:cSldViewPr>
  </p:slideViewPr>
  <p:outlineViewPr>
    <p:cViewPr>
      <p:scale>
        <a:sx n="33" d="100"/>
        <a:sy n="33" d="100"/>
      </p:scale>
      <p:origin x="0" y="-919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4" d="100"/>
          <a:sy n="64" d="100"/>
        </p:scale>
        <p:origin x="2261"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ags" Target="tags/tag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09188C-EB7B-4233-A6DC-C8C174AD423E}" type="datetimeFigureOut">
              <a:rPr lang="en-US" smtClean="0"/>
              <a:t>2/14/2024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025C8-663C-4340-BD7F-1E3CE23A3AE1}" type="slidenum">
              <a:rPr lang="en-US" smtClean="0"/>
              <a:t>‹#›</a:t>
            </a:fld>
            <a:endParaRPr lang="en-US" dirty="0"/>
          </a:p>
        </p:txBody>
      </p:sp>
    </p:spTree>
    <p:custDataLst>
      <p:tags r:id="rId2"/>
    </p:custDataLst>
    <p:extLst>
      <p:ext uri="{BB962C8B-B14F-4D97-AF65-F5344CB8AC3E}">
        <p14:creationId xmlns:p14="http://schemas.microsoft.com/office/powerpoint/2010/main" val="27356922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397B4-5E66-D945-9A97-87D2D53F2C1F}" type="datetimeFigureOut">
              <a:rPr lang="en-US" smtClean="0"/>
              <a:t>2/14/2024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965F5-2E24-1C41-B2B4-6DE930467697}" type="slidenum">
              <a:rPr lang="en-US" smtClean="0"/>
              <a:t>‹#›</a:t>
            </a:fld>
            <a:endParaRPr lang="en-US" dirty="0"/>
          </a:p>
        </p:txBody>
      </p:sp>
    </p:spTree>
    <p:extLst>
      <p:ext uri="{BB962C8B-B14F-4D97-AF65-F5344CB8AC3E}">
        <p14:creationId xmlns:p14="http://schemas.microsoft.com/office/powerpoint/2010/main" val="83267815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13587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Method 3: For all previously approved rural rates, applicants must provide USAC with the previous FRN associated with that approved rate and submit all documentation associated with that rate.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E31965F5-2E24-1C41-B2B4-6DE930467697}" type="slidenum">
              <a:rPr lang="en-US" smtClean="0"/>
              <a:t>18</a:t>
            </a:fld>
            <a:endParaRPr lang="en-US" dirty="0"/>
          </a:p>
        </p:txBody>
      </p:sp>
    </p:spTree>
    <p:extLst>
      <p:ext uri="{BB962C8B-B14F-4D97-AF65-F5344CB8AC3E}">
        <p14:creationId xmlns:p14="http://schemas.microsoft.com/office/powerpoint/2010/main" val="388089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31965F5-2E24-1C41-B2B4-6DE930467697}" type="slidenum">
              <a:rPr lang="en-US" smtClean="0"/>
              <a:t>19</a:t>
            </a:fld>
            <a:endParaRPr lang="en-US" dirty="0"/>
          </a:p>
        </p:txBody>
      </p:sp>
    </p:spTree>
    <p:extLst>
      <p:ext uri="{BB962C8B-B14F-4D97-AF65-F5344CB8AC3E}">
        <p14:creationId xmlns:p14="http://schemas.microsoft.com/office/powerpoint/2010/main" val="367267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31965F5-2E24-1C41-B2B4-6DE930467697}" type="slidenum">
              <a:rPr lang="en-US" smtClean="0"/>
              <a:t>21</a:t>
            </a:fld>
            <a:endParaRPr lang="en-US" dirty="0"/>
          </a:p>
        </p:txBody>
      </p:sp>
    </p:spTree>
    <p:extLst>
      <p:ext uri="{BB962C8B-B14F-4D97-AF65-F5344CB8AC3E}">
        <p14:creationId xmlns:p14="http://schemas.microsoft.com/office/powerpoint/2010/main" val="274863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Method 3: For all previously approved rural rates, applicants must provide USAC with the previous FRN associated with that approved rate and submit all documentation associated with that rate.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E31965F5-2E24-1C41-B2B4-6DE930467697}" type="slidenum">
              <a:rPr lang="en-US" smtClean="0"/>
              <a:t>53</a:t>
            </a:fld>
            <a:endParaRPr lang="en-US" dirty="0"/>
          </a:p>
        </p:txBody>
      </p:sp>
    </p:spTree>
    <p:extLst>
      <p:ext uri="{BB962C8B-B14F-4D97-AF65-F5344CB8AC3E}">
        <p14:creationId xmlns:p14="http://schemas.microsoft.com/office/powerpoint/2010/main" val="3378259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37.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Rate - Cover Option 1">
    <p:bg>
      <p:bgPr>
        <a:solidFill>
          <a:schemeClr val="bg1"/>
        </a:solidFill>
        <a:effectLst/>
      </p:bgPr>
    </p:bg>
    <p:spTree>
      <p:nvGrpSpPr>
        <p:cNvPr id="1" name=""/>
        <p:cNvGrpSpPr/>
        <p:nvPr/>
      </p:nvGrpSpPr>
      <p:grpSpPr>
        <a:xfrm>
          <a:off x="0" y="0"/>
          <a:ext cx="0" cy="0"/>
          <a:chOff x="0" y="0"/>
          <a:chExt cx="0" cy="0"/>
        </a:xfrm>
      </p:grpSpPr>
      <p:sp>
        <p:nvSpPr>
          <p:cNvPr id="12" name="object 8"/>
          <p:cNvSpPr/>
          <p:nvPr userDrawn="1"/>
        </p:nvSpPr>
        <p:spPr>
          <a:xfrm>
            <a:off x="545369" y="5711300"/>
            <a:ext cx="2616398" cy="9302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Source Sans Pro" panose="020B0503030403020204" pitchFamily="34" charset="0"/>
            </a:endParaRPr>
          </a:p>
        </p:txBody>
      </p:sp>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E-Rate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a:extLst>
              <a:ext uri="{FF2B5EF4-FFF2-40B4-BE49-F238E27FC236}">
                <a16:creationId xmlns:a16="http://schemas.microsoft.com/office/drawing/2014/main" id="{BAA98257-0340-383C-302F-2ED9125A314F}"/>
              </a:ext>
            </a:extLst>
          </p:cNvPr>
          <p:cNvPicPr>
            <a:picLocks noChangeAspect="1"/>
          </p:cNvPicPr>
          <p:nvPr userDrawn="1"/>
        </p:nvPicPr>
        <p:blipFill>
          <a:blip r:embed="rId4">
            <a:alphaModFix amt="50000"/>
          </a:blip>
          <a:srcRect/>
          <a:stretch/>
        </p:blipFill>
        <p:spPr>
          <a:xfrm>
            <a:off x="0" y="-56092"/>
            <a:ext cx="4054642" cy="6928818"/>
          </a:xfrm>
          <a:prstGeom prst="flowChartDelay">
            <a:avLst/>
          </a:prstGeom>
        </p:spPr>
      </p:pic>
      <p:sp>
        <p:nvSpPr>
          <p:cNvPr id="4" name="Google Shape;13;p12">
            <a:extLst>
              <a:ext uri="{FF2B5EF4-FFF2-40B4-BE49-F238E27FC236}">
                <a16:creationId xmlns:a16="http://schemas.microsoft.com/office/drawing/2014/main" id="{14EC47DD-CFE6-B78C-00E7-C924A8A31E9A}"/>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pic>
        <p:nvPicPr>
          <p:cNvPr id="11" name="Picture 10" descr="Graphical user interface, application&#10;&#10;Description automatically generated">
            <a:extLst>
              <a:ext uri="{FF2B5EF4-FFF2-40B4-BE49-F238E27FC236}">
                <a16:creationId xmlns:a16="http://schemas.microsoft.com/office/drawing/2014/main" id="{3D60E1C4-A0BF-D6A7-D01C-7ED6032EF9DD}"/>
              </a:ext>
            </a:extLst>
          </p:cNvPr>
          <p:cNvPicPr>
            <a:picLocks noChangeAspect="1"/>
          </p:cNvPicPr>
          <p:nvPr userDrawn="1"/>
        </p:nvPicPr>
        <p:blipFill>
          <a:blip r:embed="rId5"/>
          <a:stretch>
            <a:fillRect/>
          </a:stretch>
        </p:blipFill>
        <p:spPr>
          <a:xfrm>
            <a:off x="10432370" y="6105155"/>
            <a:ext cx="1489999" cy="528949"/>
          </a:xfrm>
          <a:prstGeom prst="rect">
            <a:avLst/>
          </a:prstGeom>
        </p:spPr>
      </p:pic>
    </p:spTree>
    <p:custDataLst>
      <p:tags r:id="rId1"/>
    </p:custDataLst>
    <p:extLst>
      <p:ext uri="{BB962C8B-B14F-4D97-AF65-F5344CB8AC3E}">
        <p14:creationId xmlns:p14="http://schemas.microsoft.com/office/powerpoint/2010/main" val="337441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HC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9417"/>
            <a:ext cx="4024562" cy="6877417"/>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lang="en-US" dirty="0">
                <a:latin typeface="Source Sans Pro" panose="020B0503030403020204" pitchFamily="34" charset="0"/>
              </a:defRPr>
            </a:lvl1pPr>
          </a:lstStyle>
          <a:p>
            <a:r>
              <a:rPr lang="en-US" dirty="0"/>
              <a:t>RHC Cover Option #2 - Title</a:t>
            </a:r>
          </a:p>
        </p:txBody>
      </p:sp>
      <p:sp>
        <p:nvSpPr>
          <p:cNvPr id="7" name="Subtitle 2"/>
          <p:cNvSpPr>
            <a:spLocks noGrp="1"/>
          </p:cNvSpPr>
          <p:nvPr>
            <p:ph type="subTitle" idx="4294967295" hasCustomPrompt="1"/>
          </p:nvPr>
        </p:nvSpPr>
        <p:spPr>
          <a:xfrm>
            <a:off x="4454570" y="3479102"/>
            <a:ext cx="9144000" cy="1036637"/>
          </a:xfrm>
        </p:spPr>
        <p:txBody>
          <a:bodyPr>
            <a:noAutofit/>
          </a:bodyPr>
          <a:lstStyle>
            <a:lvl1pPr marL="0" indent="0" algn="l">
              <a:lnSpc>
                <a:spcPts val="3200"/>
              </a:lnSpc>
              <a:spcBef>
                <a:spcPts val="0"/>
              </a:spcBef>
              <a:buNone/>
              <a:defRPr sz="2800" spc="0" baseline="0">
                <a:solidFill>
                  <a:srgbClr val="262626"/>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3200"/>
              </a:lnSpc>
              <a:spcBef>
                <a:spcPts val="0"/>
              </a:spcBef>
            </a:pPr>
            <a:r>
              <a:rPr lang="en-US" sz="3300" spc="250" dirty="0">
                <a:solidFill>
                  <a:srgbClr val="404040"/>
                </a:solidFill>
              </a:rPr>
              <a:t>PowerPoint Subtitle Here</a:t>
            </a:r>
          </a:p>
        </p:txBody>
      </p:sp>
      <p:pic>
        <p:nvPicPr>
          <p:cNvPr id="4" name="Picture 3" descr="Graphical user interface, application&#10;&#10;Description automatically generated">
            <a:extLst>
              <a:ext uri="{FF2B5EF4-FFF2-40B4-BE49-F238E27FC236}">
                <a16:creationId xmlns:a16="http://schemas.microsoft.com/office/drawing/2014/main" id="{371359AA-945A-F758-B584-76C5742A08AE}"/>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B178A1B-3746-A611-7B78-B804DBE48F4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35412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HC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RHC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1D07B5F-5739-27D0-E2A3-F8E71D187F16}"/>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0063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HC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RHC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E496B4D5-48CD-B9D9-7A3F-285FC96E5B8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2337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 Cost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50258"/>
            <a:ext cx="4042610" cy="6908257"/>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High Cost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sp>
        <p:nvSpPr>
          <p:cNvPr id="6"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pic>
        <p:nvPicPr>
          <p:cNvPr id="2" name="Picture 1" descr="Graphical user interface, application&#10;&#10;Description automatically generated">
            <a:extLst>
              <a:ext uri="{FF2B5EF4-FFF2-40B4-BE49-F238E27FC236}">
                <a16:creationId xmlns:a16="http://schemas.microsoft.com/office/drawing/2014/main" id="{7D951B0B-40D8-D2BD-9903-BDC26FC3A0A8}"/>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0155580F-8C38-2831-201C-AEBCDA79700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8903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 Cost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2648"/>
            <a:ext cx="4042612" cy="6908261"/>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High Cost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8E001FB8-2643-A14B-5EE4-51CF08C47F42}"/>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BF5A06D5-4C32-5963-87F4-30D7248E332C}"/>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68011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 Cost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High Cost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070BBCF-36BD-D64C-2349-3AE44C9EBE7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20025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 Cost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High Cost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DB63704F-D153-07D2-598B-1233062BD12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901613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ibal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25558"/>
            <a:ext cx="4024561" cy="6877415"/>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Tribal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17B96785-625D-BCEB-F9B7-7D55AA63514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F6A00494-FB71-7F64-320D-91C565247DA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75304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ibal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874"/>
            <a:ext cx="4024562" cy="6877417"/>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Tribal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9EB84ED3-5DDC-84E6-1230-B6ED2C61A21E}"/>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F0A97D7-D563-4B26-B7CD-35E304BC419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29576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ibal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Tribal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0A289774-9489-0ECF-28CA-C0D667DFC54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51742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Rate - Cover Option 2">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50000"/>
          </a:blip>
          <a:srcRect/>
          <a:stretch/>
        </p:blipFill>
        <p:spPr>
          <a:xfrm>
            <a:off x="0" y="-41884"/>
            <a:ext cx="4066674" cy="6949379"/>
          </a:xfrm>
          <a:prstGeom prst="flowChartDelay">
            <a:avLst/>
          </a:prstGeom>
        </p:spPr>
      </p:pic>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E-Rate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descr="Graphical user interface, application&#10;&#10;Description automatically generated">
            <a:extLst>
              <a:ext uri="{FF2B5EF4-FFF2-40B4-BE49-F238E27FC236}">
                <a16:creationId xmlns:a16="http://schemas.microsoft.com/office/drawing/2014/main" id="{AB490E78-20B3-1787-5817-DB3A06B12E39}"/>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2A8910E3-1B10-3B62-34D9-C6998D161B88}"/>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088999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bal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Tribal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697D2D11-76FB-E493-90AF-F098BD3D5D2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7117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rvice Providers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7838"/>
            <a:ext cx="4030577" cy="6887695"/>
          </a:xfrm>
          <a:prstGeom prst="flowChartDelay">
            <a:avLst/>
          </a:prstGeom>
        </p:spPr>
      </p:pic>
      <p:sp>
        <p:nvSpPr>
          <p:cNvPr id="10" name="Title 1"/>
          <p:cNvSpPr>
            <a:spLocks noGrp="1"/>
          </p:cNvSpPr>
          <p:nvPr>
            <p:ph type="title" hasCustomPrompt="1"/>
          </p:nvPr>
        </p:nvSpPr>
        <p:spPr>
          <a:xfrm>
            <a:off x="4454571" y="2688631"/>
            <a:ext cx="7557598" cy="682440"/>
          </a:xfrm>
        </p:spPr>
        <p:txBody>
          <a:bodyPr/>
          <a:lstStyle>
            <a:lvl1pPr>
              <a:defRPr>
                <a:latin typeface="Source Sans Pro" panose="020B0503030403020204" pitchFamily="34" charset="0"/>
              </a:defRPr>
            </a:lvl1pPr>
          </a:lstStyle>
          <a:p>
            <a:r>
              <a:rPr lang="en-US" dirty="0"/>
              <a:t>Service Providers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DDE1AE17-46AD-E1CF-E443-5A1AAE347E17}"/>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00E47CD1-8CEF-A11C-EC42-B79E59EA06C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50559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 Providers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56400"/>
            <a:ext cx="4042610" cy="6908258"/>
          </a:xfrm>
          <a:prstGeom prst="flowChartDelay">
            <a:avLst/>
          </a:prstGeom>
        </p:spPr>
      </p:pic>
      <p:sp>
        <p:nvSpPr>
          <p:cNvPr id="10" name="Title 1"/>
          <p:cNvSpPr>
            <a:spLocks noGrp="1"/>
          </p:cNvSpPr>
          <p:nvPr>
            <p:ph type="title" hasCustomPrompt="1"/>
          </p:nvPr>
        </p:nvSpPr>
        <p:spPr>
          <a:xfrm>
            <a:off x="4454571" y="2688631"/>
            <a:ext cx="7848266" cy="682440"/>
          </a:xfrm>
        </p:spPr>
        <p:txBody>
          <a:bodyPr/>
          <a:lstStyle>
            <a:lvl1pPr>
              <a:defRPr>
                <a:latin typeface="Source Sans Pro" panose="020B0503030403020204" pitchFamily="34" charset="0"/>
              </a:defRPr>
            </a:lvl1pPr>
          </a:lstStyle>
          <a:p>
            <a:r>
              <a:rPr lang="en-US" dirty="0"/>
              <a:t>Service Providers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24D73663-CBF8-035D-C7E3-151C0DBB1053}"/>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F3656F8E-8D51-D049-09D5-DBBBF6EA553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41735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 Providers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Service Providers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87F69B8B-E850-E371-A877-FF088F634574}"/>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193729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vice Providers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Service Providers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81878C8F-BD7B-A5C9-18AE-F5EFACEF618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95144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treach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0"/>
            <a:ext cx="4016014" cy="686280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Outreach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564303DA-DEC3-A9C7-A3F7-DD04F0F117FA}"/>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8C4DF1B9-255D-E62B-A4A4-744921FEEBA5}"/>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38743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reach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Outreach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C53E530-764D-DA98-778F-0C9E9B8347EC}"/>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796969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ing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9417"/>
            <a:ext cx="4024563" cy="6877417"/>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Training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4EFE8131-CE1D-DDC4-305B-1EFC84EF7F36}"/>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1E1BBAAE-CEDE-5CF0-5301-34E212B6670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210475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ining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Training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67F5C422-B040-E3E8-0812-72C9F7F2386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968374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1"/>
            <a:ext cx="4013200" cy="6858000"/>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Finance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891C14B7-CEAF-E43A-4E63-2785F183BDC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712ADA9D-29B1-6C19-9A14-37A44567144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23849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Rate - Cover Option 3">
    <p:spTree>
      <p:nvGrpSpPr>
        <p:cNvPr id="1" name=""/>
        <p:cNvGrpSpPr/>
        <p:nvPr/>
      </p:nvGrpSpPr>
      <p:grpSpPr>
        <a:xfrm>
          <a:off x="0" y="0"/>
          <a:ext cx="0" cy="0"/>
          <a:chOff x="0" y="0"/>
          <a:chExt cx="0" cy="0"/>
        </a:xfrm>
      </p:grpSpPr>
      <p:pic>
        <p:nvPicPr>
          <p:cNvPr id="5" name="Picture 4" descr="A picture containing text, book, shelf, sitting&#10;&#10;Description automatically generated">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E-Rate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8E93420-0C1E-5EF5-4C47-72A69E78577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960798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Finance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Finance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343C128F-44EF-B06A-0D45-DB3B361DA18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960042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T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70819"/>
            <a:ext cx="4054641" cy="692881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IT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7C4C1AC6-4664-94C0-544C-4A9E5874528C}"/>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01970D8-1F7B-3B8C-02EB-DE46B0E5DB6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50532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T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IT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59DA2C7-C984-FEDA-9F19-E7773E94CD0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787374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GC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29699"/>
            <a:ext cx="4030579" cy="688769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OGC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FCD49DFF-68FE-91B8-1047-F4146CCA44E5}"/>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5A8965FD-6705-12B8-FE89-0B07F7237F1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72826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GC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OGC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1C42BE16-7AD1-6595-D9B7-CC26181F20D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37023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R - Cover Option 1">
    <p:bg>
      <p:bgPr>
        <a:solidFill>
          <a:schemeClr val="bg1"/>
        </a:solidFill>
        <a:effectLst/>
      </p:bgPr>
    </p:bg>
    <p:spTree>
      <p:nvGrpSpPr>
        <p:cNvPr id="1" name=""/>
        <p:cNvGrpSpPr/>
        <p:nvPr/>
      </p:nvGrpSpPr>
      <p:grpSpPr>
        <a:xfrm>
          <a:off x="0" y="0"/>
          <a:ext cx="0" cy="0"/>
          <a:chOff x="0" y="0"/>
          <a:chExt cx="0" cy="0"/>
        </a:xfrm>
      </p:grpSpPr>
      <p:sp>
        <p:nvSpPr>
          <p:cNvPr id="12" name="object 8"/>
          <p:cNvSpPr/>
          <p:nvPr userDrawn="1"/>
        </p:nvSpPr>
        <p:spPr>
          <a:xfrm>
            <a:off x="545369" y="5711300"/>
            <a:ext cx="2616398" cy="9302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Source Sans Pro" panose="020B0503030403020204" pitchFamily="34" charset="0"/>
            </a:endParaRPr>
          </a:p>
        </p:txBody>
      </p:sp>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HR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a:extLst>
              <a:ext uri="{FF2B5EF4-FFF2-40B4-BE49-F238E27FC236}">
                <a16:creationId xmlns:a16="http://schemas.microsoft.com/office/drawing/2014/main" id="{A3844BDD-BD51-8B18-A4D6-87BB26636EC7}"/>
              </a:ext>
            </a:extLst>
          </p:cNvPr>
          <p:cNvPicPr>
            <a:picLocks noChangeAspect="1"/>
          </p:cNvPicPr>
          <p:nvPr userDrawn="1"/>
        </p:nvPicPr>
        <p:blipFill>
          <a:blip r:embed="rId4">
            <a:alphaModFix amt="50000"/>
          </a:blip>
          <a:srcRect/>
          <a:stretch/>
        </p:blipFill>
        <p:spPr>
          <a:xfrm>
            <a:off x="0" y="-9137"/>
            <a:ext cx="4018546" cy="6867136"/>
          </a:xfrm>
          <a:prstGeom prst="flowChartDelay">
            <a:avLst/>
          </a:prstGeom>
        </p:spPr>
      </p:pic>
      <p:sp>
        <p:nvSpPr>
          <p:cNvPr id="4" name="Google Shape;13;p12">
            <a:extLst>
              <a:ext uri="{FF2B5EF4-FFF2-40B4-BE49-F238E27FC236}">
                <a16:creationId xmlns:a16="http://schemas.microsoft.com/office/drawing/2014/main" id="{D5F389AB-A096-D0F0-C0B8-C18ABFF56DD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pic>
        <p:nvPicPr>
          <p:cNvPr id="9" name="Picture 8" descr="Graphical user interface, application&#10;&#10;Description automatically generated">
            <a:extLst>
              <a:ext uri="{FF2B5EF4-FFF2-40B4-BE49-F238E27FC236}">
                <a16:creationId xmlns:a16="http://schemas.microsoft.com/office/drawing/2014/main" id="{9C051371-48AB-D906-2801-6BAE21524048}"/>
              </a:ext>
            </a:extLst>
          </p:cNvPr>
          <p:cNvPicPr>
            <a:picLocks noChangeAspect="1"/>
          </p:cNvPicPr>
          <p:nvPr userDrawn="1"/>
        </p:nvPicPr>
        <p:blipFill>
          <a:blip r:embed="rId5"/>
          <a:stretch>
            <a:fillRect/>
          </a:stretch>
        </p:blipFill>
        <p:spPr>
          <a:xfrm>
            <a:off x="10432370" y="6105155"/>
            <a:ext cx="1489999" cy="528949"/>
          </a:xfrm>
          <a:prstGeom prst="rect">
            <a:avLst/>
          </a:prstGeom>
        </p:spPr>
      </p:pic>
    </p:spTree>
    <p:custDataLst>
      <p:tags r:id="rId1"/>
    </p:custDataLst>
    <p:extLst>
      <p:ext uri="{BB962C8B-B14F-4D97-AF65-F5344CB8AC3E}">
        <p14:creationId xmlns:p14="http://schemas.microsoft.com/office/powerpoint/2010/main" val="178514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R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HR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DFE6FB2A-7461-3668-492D-2BED2D45CE18}"/>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0502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2" name="Google Shape;32;p15"/>
          <p:cNvPicPr preferRelativeResize="0"/>
          <p:nvPr userDrawn="1"/>
        </p:nvPicPr>
        <p:blipFill>
          <a:blip r:embed="rId3" cstate="email">
            <a:extLst>
              <a:ext uri="{28A0092B-C50C-407E-A947-70E740481C1C}">
                <a14:useLocalDpi xmlns:a14="http://schemas.microsoft.com/office/drawing/2010/main"/>
              </a:ext>
            </a:extLst>
          </a:blip>
          <a:stretch>
            <a:fillRect/>
          </a:stretch>
        </p:blipFill>
        <p:spPr>
          <a:xfrm>
            <a:off x="3613608" y="122831"/>
            <a:ext cx="8577266" cy="6735170"/>
          </a:xfrm>
          <a:prstGeom prst="rect">
            <a:avLst/>
          </a:prstGeom>
          <a:noFill/>
          <a:ln>
            <a:noFill/>
          </a:ln>
        </p:spPr>
      </p:pic>
      <p:sp>
        <p:nvSpPr>
          <p:cNvPr id="7" name="Title 1"/>
          <p:cNvSpPr>
            <a:spLocks noGrp="1"/>
          </p:cNvSpPr>
          <p:nvPr>
            <p:ph type="ctrTitle" hasCustomPrompt="1"/>
          </p:nvPr>
        </p:nvSpPr>
        <p:spPr>
          <a:xfrm>
            <a:off x="1524000" y="1171872"/>
            <a:ext cx="9144000" cy="2387600"/>
          </a:xfrm>
        </p:spPr>
        <p:txBody>
          <a:bodyPr anchor="b">
            <a:noAutofit/>
          </a:bodyPr>
          <a:lstStyle>
            <a:lvl1pPr algn="ctr">
              <a:defRPr sz="3600" baseline="0">
                <a:solidFill>
                  <a:srgbClr val="0052EB"/>
                </a:solidFill>
              </a:defRPr>
            </a:lvl1pPr>
          </a:lstStyle>
          <a:p>
            <a:r>
              <a:rPr lang="en-US" dirty="0"/>
              <a:t>Click to Edit Section Divider</a:t>
            </a:r>
          </a:p>
        </p:txBody>
      </p:sp>
      <p:sp>
        <p:nvSpPr>
          <p:cNvPr id="8" name="Subtitle 2"/>
          <p:cNvSpPr>
            <a:spLocks noGrp="1"/>
          </p:cNvSpPr>
          <p:nvPr>
            <p:ph type="subTitle" idx="1" hasCustomPrompt="1"/>
          </p:nvPr>
        </p:nvSpPr>
        <p:spPr>
          <a:xfrm>
            <a:off x="1524000" y="3651547"/>
            <a:ext cx="9144000" cy="1655762"/>
          </a:xfrm>
        </p:spPr>
        <p:txBody>
          <a:bodyPr>
            <a:noAutofit/>
          </a:bodyPr>
          <a:lstStyle>
            <a:lvl1pPr marL="0" indent="0" algn="ctr">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F34A9ABE-1DE9-2ABD-358F-72DCACD3218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26844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178C0DD1-77D6-3708-9813-1DE617B27B4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185590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No Content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3600">
                <a:solidFill>
                  <a:srgbClr val="0052EB"/>
                </a:solidFill>
              </a:defRPr>
            </a:lvl1pPr>
          </a:lstStyle>
          <a:p>
            <a:r>
              <a:rPr lang="en-US" dirty="0"/>
              <a:t>Click to Edit Header</a:t>
            </a:r>
          </a:p>
        </p:txBody>
      </p:sp>
      <p:sp>
        <p:nvSpPr>
          <p:cNvPr id="7"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3" name="Google Shape;13;p12">
            <a:extLst>
              <a:ext uri="{FF2B5EF4-FFF2-40B4-BE49-F238E27FC236}">
                <a16:creationId xmlns:a16="http://schemas.microsoft.com/office/drawing/2014/main" id="{85FF2C03-6C22-79B3-4B35-5B4153B41FA2}"/>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90274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ate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E-Rate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07091B8B-99AD-DBDE-3DC8-1AA57A0DFB94}"/>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535573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Round Single Corner Rectangle 7"/>
          <p:cNvSpPr/>
          <p:nvPr userDrawn="1"/>
        </p:nvSpPr>
        <p:spPr>
          <a:xfrm>
            <a:off x="6350" y="2455100"/>
            <a:ext cx="8235776" cy="4402901"/>
          </a:xfrm>
          <a:prstGeom prst="round1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70C0"/>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77DFCED7-EB59-654B-ACD8-84CE8F59160C}" type="slidenum">
              <a:rPr lang="en-US" smtClean="0"/>
              <a:pPr/>
              <a:t>‹#›</a:t>
            </a:fld>
            <a:endParaRPr lang="en-US" dirty="0"/>
          </a:p>
        </p:txBody>
      </p:sp>
      <p:sp>
        <p:nvSpPr>
          <p:cNvPr id="5" name="Title 1"/>
          <p:cNvSpPr>
            <a:spLocks noGrp="1"/>
          </p:cNvSpPr>
          <p:nvPr>
            <p:ph type="title" hasCustomPrompt="1"/>
          </p:nvPr>
        </p:nvSpPr>
        <p:spPr>
          <a:xfrm>
            <a:off x="508245" y="2815776"/>
            <a:ext cx="10974509" cy="682440"/>
          </a:xfrm>
        </p:spPr>
        <p:txBody>
          <a:bodyPr anchor="t" anchorCtr="0">
            <a:noAutofit/>
          </a:bodyPr>
          <a:lstStyle>
            <a:lvl1pPr>
              <a:defRPr sz="2800" b="0" baseline="0">
                <a:solidFill>
                  <a:schemeClr val="bg1"/>
                </a:solidFill>
                <a:latin typeface="Source Sans Pro" panose="020B0503030403020204" pitchFamily="34" charset="0"/>
              </a:defRPr>
            </a:lvl1pPr>
          </a:lstStyle>
          <a:p>
            <a:r>
              <a:rPr lang="en-US" dirty="0"/>
              <a:t>“Type quote here.”</a:t>
            </a:r>
          </a:p>
        </p:txBody>
      </p:sp>
      <p:sp>
        <p:nvSpPr>
          <p:cNvPr id="2" name="Google Shape;13;p12">
            <a:extLst>
              <a:ext uri="{FF2B5EF4-FFF2-40B4-BE49-F238E27FC236}">
                <a16:creationId xmlns:a16="http://schemas.microsoft.com/office/drawing/2014/main" id="{AAF4B53C-0CD1-0557-6048-E66CD944A7F7}"/>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30740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7350" y="1719943"/>
            <a:ext cx="5324895"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Title 1"/>
          <p:cNvSpPr>
            <a:spLocks noGrp="1"/>
          </p:cNvSpPr>
          <p:nvPr>
            <p:ph type="title" hasCustomPrompt="1"/>
          </p:nvPr>
        </p:nvSpPr>
        <p:spPr>
          <a:xfrm>
            <a:off x="337351" y="693600"/>
            <a:ext cx="11489559" cy="682440"/>
          </a:xfrm>
        </p:spPr>
        <p:txBody>
          <a:bodyPr anchor="t" anchorCtr="0">
            <a:noAutofit/>
          </a:bodyPr>
          <a:lstStyle>
            <a:lvl1pPr>
              <a:defRPr sz="3600">
                <a:solidFill>
                  <a:srgbClr val="0052EB"/>
                </a:solidFill>
                <a:latin typeface="Source Sans Pro" panose="020B0503030403020204" pitchFamily="34" charset="0"/>
              </a:defRPr>
            </a:lvl1pPr>
          </a:lstStyle>
          <a:p>
            <a:r>
              <a:rPr lang="en-US" dirty="0"/>
              <a:t>Agenda</a:t>
            </a:r>
          </a:p>
        </p:txBody>
      </p:sp>
      <p:sp>
        <p:nvSpPr>
          <p:cNvPr id="2" name="Google Shape;13;p12">
            <a:extLst>
              <a:ext uri="{FF2B5EF4-FFF2-40B4-BE49-F238E27FC236}">
                <a16:creationId xmlns:a16="http://schemas.microsoft.com/office/drawing/2014/main" id="{5B110AC6-F99E-A205-CB5F-DBF87537679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38115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agraph Content + Longer Bullet Point Tex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atin typeface="Source Sans Pro" panose="020B0503030403020204" pitchFamily="34" charset="0"/>
              </a:defRPr>
            </a:lvl1pPr>
          </a:lstStyle>
          <a:p>
            <a:fld id="{77DFCED7-EB59-654B-ACD8-84CE8F59160C}" type="slidenum">
              <a:rPr lang="en-US" smtClean="0"/>
              <a:pPr/>
              <a:t>‹#›</a:t>
            </a:fld>
            <a:endParaRPr lang="en-US" dirty="0"/>
          </a:p>
        </p:txBody>
      </p:sp>
      <p:sp>
        <p:nvSpPr>
          <p:cNvPr id="6" name="Text Placeholder 9"/>
          <p:cNvSpPr>
            <a:spLocks noGrp="1"/>
          </p:cNvSpPr>
          <p:nvPr>
            <p:ph type="body" sz="quarter" idx="10" hasCustomPrompt="1"/>
          </p:nvPr>
        </p:nvSpPr>
        <p:spPr>
          <a:xfrm>
            <a:off x="257759" y="1676401"/>
            <a:ext cx="11754353" cy="785446"/>
          </a:xfrm>
        </p:spPr>
        <p:txBody>
          <a:bodyPr/>
          <a:lstStyle>
            <a:lvl1pPr>
              <a:defRPr>
                <a:solidFill>
                  <a:srgbClr val="404040"/>
                </a:solidFill>
              </a:defRPr>
            </a:lvl1pPr>
          </a:lstStyle>
          <a:p>
            <a:r>
              <a:rPr lang="en-US" dirty="0"/>
              <a:t>Use this text box if you have additional introductory text before your bullet points.</a:t>
            </a:r>
          </a:p>
        </p:txBody>
      </p:sp>
      <p:sp>
        <p:nvSpPr>
          <p:cNvPr id="7" name="Content Placeholder 8"/>
          <p:cNvSpPr>
            <a:spLocks noGrp="1"/>
          </p:cNvSpPr>
          <p:nvPr>
            <p:ph idx="1" hasCustomPrompt="1"/>
          </p:nvPr>
        </p:nvSpPr>
        <p:spPr>
          <a:xfrm>
            <a:off x="256972" y="2759006"/>
            <a:ext cx="11755196" cy="3069038"/>
          </a:xfrm>
        </p:spPr>
        <p:txBody>
          <a:bodyPr/>
          <a:lstStyle>
            <a:lvl1pPr marL="339725" indent="-339725">
              <a:buFont typeface="Arial" panose="020B0604020202020204" pitchFamily="34" charset="0"/>
              <a:buChar char="•"/>
              <a:defRPr sz="1800">
                <a:solidFill>
                  <a:srgbClr val="404040"/>
                </a:solidFill>
              </a:defRPr>
            </a:lvl1pPr>
            <a:lvl2pPr marL="796925" indent="-339725">
              <a:buFont typeface="Arial" panose="020B0604020202020204" pitchFamily="34" charset="0"/>
              <a:buChar char="•"/>
              <a:defRPr sz="1800">
                <a:solidFill>
                  <a:srgbClr val="404040"/>
                </a:solidFill>
              </a:defRPr>
            </a:lvl2pPr>
            <a:lvl3pPr marL="1254125" indent="-339725">
              <a:buClr>
                <a:srgbClr val="B5BD00"/>
              </a:buClr>
              <a:buFont typeface="Arial" panose="020B0604020202020204" pitchFamily="34" charset="0"/>
              <a:buChar char="•"/>
              <a:defRPr sz="1800">
                <a:solidFill>
                  <a:srgbClr val="404040"/>
                </a:solidFill>
              </a:defRPr>
            </a:lvl3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p:txBody>
      </p:sp>
      <p:sp>
        <p:nvSpPr>
          <p:cNvPr id="10" name="Title 1"/>
          <p:cNvSpPr>
            <a:spLocks noGrp="1"/>
          </p:cNvSpPr>
          <p:nvPr>
            <p:ph type="title" hasCustomPrompt="1"/>
          </p:nvPr>
        </p:nvSpPr>
        <p:spPr>
          <a:xfrm>
            <a:off x="256972" y="693600"/>
            <a:ext cx="11755195" cy="682440"/>
          </a:xfrm>
        </p:spPr>
        <p:txBody>
          <a:bodyPr anchor="t" anchorCtr="0">
            <a:noAutofit/>
          </a:bodyPr>
          <a:lstStyle>
            <a:lvl1pPr>
              <a:defRPr sz="3600" baseline="0">
                <a:solidFill>
                  <a:srgbClr val="0052EB"/>
                </a:solidFill>
                <a:latin typeface="Source Sans Pro" panose="020B0503030403020204" pitchFamily="34" charset="0"/>
              </a:defRPr>
            </a:lvl1pPr>
          </a:lstStyle>
          <a:p>
            <a:r>
              <a:rPr lang="en-US" dirty="0"/>
              <a:t>Longer Bullet Point Text</a:t>
            </a:r>
          </a:p>
        </p:txBody>
      </p:sp>
      <p:sp>
        <p:nvSpPr>
          <p:cNvPr id="2" name="Google Shape;13;p12">
            <a:extLst>
              <a:ext uri="{FF2B5EF4-FFF2-40B4-BE49-F238E27FC236}">
                <a16:creationId xmlns:a16="http://schemas.microsoft.com/office/drawing/2014/main" id="{F2B23315-9548-DB6C-D233-2EB10C16368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45685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nger Bullet Point Tex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atin typeface="Source Sans Pro" panose="020B0503030403020204" pitchFamily="34" charset="0"/>
              </a:defRPr>
            </a:lvl1pPr>
          </a:lstStyle>
          <a:p>
            <a:fld id="{77DFCED7-EB59-654B-ACD8-84CE8F59160C}" type="slidenum">
              <a:rPr lang="en-US" smtClean="0"/>
              <a:pPr/>
              <a:t>‹#›</a:t>
            </a:fld>
            <a:endParaRPr lang="en-US" dirty="0"/>
          </a:p>
        </p:txBody>
      </p:sp>
      <p:sp>
        <p:nvSpPr>
          <p:cNvPr id="6" name="Title 1"/>
          <p:cNvSpPr>
            <a:spLocks noGrp="1"/>
          </p:cNvSpPr>
          <p:nvPr>
            <p:ph type="title" hasCustomPrompt="1"/>
          </p:nvPr>
        </p:nvSpPr>
        <p:spPr>
          <a:xfrm>
            <a:off x="279645" y="693600"/>
            <a:ext cx="11732523" cy="682440"/>
          </a:xfrm>
        </p:spPr>
        <p:txBody>
          <a:bodyPr anchor="t" anchorCtr="0">
            <a:noAutofit/>
          </a:bodyPr>
          <a:lstStyle>
            <a:lvl1pPr>
              <a:defRPr sz="3600" baseline="0">
                <a:solidFill>
                  <a:srgbClr val="0052EB"/>
                </a:solidFill>
                <a:latin typeface="Source Sans Pro" panose="020B0503030403020204" pitchFamily="34" charset="0"/>
              </a:defRPr>
            </a:lvl1pPr>
          </a:lstStyle>
          <a:p>
            <a:r>
              <a:rPr lang="en-US" dirty="0"/>
              <a:t>Longer Bullet Point Text</a:t>
            </a:r>
          </a:p>
        </p:txBody>
      </p:sp>
      <p:sp>
        <p:nvSpPr>
          <p:cNvPr id="7" name="Content Placeholder 2"/>
          <p:cNvSpPr>
            <a:spLocks noGrp="1"/>
          </p:cNvSpPr>
          <p:nvPr>
            <p:ph idx="1" hasCustomPrompt="1"/>
          </p:nvPr>
        </p:nvSpPr>
        <p:spPr>
          <a:xfrm>
            <a:off x="279644" y="1647930"/>
            <a:ext cx="11732524" cy="3069038"/>
          </a:xfrm>
        </p:spPr>
        <p:txBody>
          <a:bodyPr>
            <a:noAutofit/>
          </a:bodyPr>
          <a:lstStyle>
            <a:lvl1pPr marL="339725" indent="-339725">
              <a:buFont typeface="Arial" panose="020B0604020202020204" pitchFamily="34" charset="0"/>
              <a:buChar char="•"/>
              <a:defRPr sz="1800">
                <a:solidFill>
                  <a:srgbClr val="404040"/>
                </a:solidFill>
                <a:latin typeface="Source Sans Pro" panose="020B0503030403020204" pitchFamily="34" charset="0"/>
              </a:defRPr>
            </a:lvl1pPr>
            <a:lvl2pPr marL="796925" indent="-339725">
              <a:buClr>
                <a:srgbClr val="FF7500"/>
              </a:buClr>
              <a:buFont typeface="Arial" panose="020B0604020202020204" pitchFamily="34" charset="0"/>
              <a:buChar char="•"/>
              <a:defRPr sz="1800">
                <a:solidFill>
                  <a:srgbClr val="404040"/>
                </a:solidFill>
                <a:latin typeface="Source Sans Pro" panose="020B0503030403020204" pitchFamily="34" charset="0"/>
              </a:defRPr>
            </a:lvl2pPr>
            <a:lvl3pPr marL="1254125" indent="-339725">
              <a:buClr>
                <a:srgbClr val="B5BD00"/>
              </a:buClr>
              <a:buFont typeface="Arial" panose="020B0604020202020204" pitchFamily="34" charset="0"/>
              <a:buChar char="•"/>
              <a:defRPr sz="1800">
                <a:solidFill>
                  <a:srgbClr val="404040"/>
                </a:solidFill>
                <a:latin typeface="Source Sans Pro" panose="020B0503030403020204" pitchFamily="34" charset="0"/>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5D4BE36D-FEC5-436A-8E6C-4879A7367C89}"/>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662194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rt Bullet Point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7350" y="1719943"/>
            <a:ext cx="5324895"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Title 1"/>
          <p:cNvSpPr>
            <a:spLocks noGrp="1"/>
          </p:cNvSpPr>
          <p:nvPr>
            <p:ph type="title" hasCustomPrompt="1"/>
          </p:nvPr>
        </p:nvSpPr>
        <p:spPr>
          <a:xfrm>
            <a:off x="337351" y="693600"/>
            <a:ext cx="11489559" cy="682440"/>
          </a:xfrm>
        </p:spPr>
        <p:txBody>
          <a:bodyPr anchor="t" anchorCtr="0">
            <a:noAutofit/>
          </a:bodyPr>
          <a:lstStyle>
            <a:lvl1pPr>
              <a:defRPr sz="3600">
                <a:solidFill>
                  <a:srgbClr val="0052EB"/>
                </a:solidFill>
                <a:latin typeface="Source Sans Pro" panose="020B0503030403020204" pitchFamily="34" charset="0"/>
              </a:defRPr>
            </a:lvl1pPr>
          </a:lstStyle>
          <a:p>
            <a:r>
              <a:rPr lang="en-US" dirty="0"/>
              <a:t>Short Bullet Point Text</a:t>
            </a:r>
          </a:p>
        </p:txBody>
      </p:sp>
      <p:sp>
        <p:nvSpPr>
          <p:cNvPr id="4" name="Google Shape;13;p12">
            <a:extLst>
              <a:ext uri="{FF2B5EF4-FFF2-40B4-BE49-F238E27FC236}">
                <a16:creationId xmlns:a16="http://schemas.microsoft.com/office/drawing/2014/main" id="{16D43D5D-C8A6-11B1-CE2E-DCAE73686D36}"/>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794348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Content Bullet Point Text + Imag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5566716" y="1719943"/>
            <a:ext cx="6107112" cy="4263998"/>
          </a:xfrm>
        </p:spPr>
        <p:txBody>
          <a:bodyPr/>
          <a:lstStyle>
            <a:lvl1pPr marL="0" indent="0">
              <a:buClr>
                <a:srgbClr val="0052EB"/>
              </a:buClr>
              <a:buNone/>
              <a:defRPr>
                <a:solidFill>
                  <a:srgbClr val="404040"/>
                </a:solidFill>
              </a:defRPr>
            </a:lvl1pPr>
          </a:lstStyle>
          <a:p>
            <a:endParaRPr lang="en-US" dirty="0"/>
          </a:p>
        </p:txBody>
      </p:sp>
      <p:sp>
        <p:nvSpPr>
          <p:cNvPr id="8"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a:t>
            </a:r>
          </a:p>
        </p:txBody>
      </p:sp>
      <p:sp>
        <p:nvSpPr>
          <p:cNvPr id="7"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264D39D1-7F44-3817-67CC-B652416A22F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701864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Content Bullet Point Text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5557838" y="1719943"/>
            <a:ext cx="6281737" cy="4263998"/>
          </a:xfrm>
        </p:spPr>
        <p:txBody>
          <a:bodyPr/>
          <a:lstStyle>
            <a:lvl1pPr marL="0" indent="0">
              <a:buNone/>
              <a:defRPr>
                <a:solidFill>
                  <a:srgbClr val="404040"/>
                </a:solidFill>
              </a:defRPr>
            </a:lvl1pPr>
          </a:lstStyle>
          <a:p>
            <a:endParaRPr lang="en-US" dirty="0"/>
          </a:p>
        </p:txBody>
      </p:sp>
      <p:sp>
        <p:nvSpPr>
          <p:cNvPr id="8"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7"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a:t>
            </a:r>
          </a:p>
        </p:txBody>
      </p:sp>
      <p:sp>
        <p:nvSpPr>
          <p:cNvPr id="6"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525142B4-EBEE-6A75-066C-7EC28E79801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67849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Paragraph + Tabl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7" y="1654174"/>
            <a:ext cx="3862073" cy="4518026"/>
          </a:xfrm>
        </p:spPr>
        <p:txBody>
          <a:bodyPr>
            <a:normAutofit/>
          </a:bodyPr>
          <a:lstStyle>
            <a:lvl1pPr marL="0" indent="0">
              <a:buNone/>
              <a:defRPr sz="2400" baseline="0">
                <a:solidFill>
                  <a:srgbClr val="404040"/>
                </a:solidFill>
              </a:defRPr>
            </a:lvl1pPr>
          </a:lstStyle>
          <a:p>
            <a:pPr lvl="0"/>
            <a:r>
              <a:rPr lang="en-US" dirty="0"/>
              <a:t>Lorem ipsum </a:t>
            </a:r>
            <a:r>
              <a:rPr lang="en-US" dirty="0" err="1"/>
              <a:t>doler</a:t>
            </a:r>
            <a:r>
              <a:rPr lang="en-US" dirty="0"/>
              <a:t>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Vestibulum</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est</a:t>
            </a:r>
            <a:r>
              <a:rPr lang="en-US" dirty="0"/>
              <a:t> </a:t>
            </a:r>
            <a:r>
              <a:rPr lang="en-US" dirty="0" err="1"/>
              <a:t>faucibus</a:t>
            </a:r>
            <a:r>
              <a:rPr lang="en-US" dirty="0"/>
              <a:t> </a:t>
            </a:r>
            <a:r>
              <a:rPr lang="en-US" dirty="0" err="1"/>
              <a:t>eu</a:t>
            </a:r>
            <a:r>
              <a:rPr lang="en-US" dirty="0"/>
              <a:t>. </a:t>
            </a:r>
          </a:p>
        </p:txBody>
      </p:sp>
      <p:sp>
        <p:nvSpPr>
          <p:cNvPr id="3" name="Table Placeholder 2"/>
          <p:cNvSpPr>
            <a:spLocks noGrp="1"/>
          </p:cNvSpPr>
          <p:nvPr>
            <p:ph type="tbl" sz="quarter" idx="11"/>
          </p:nvPr>
        </p:nvSpPr>
        <p:spPr>
          <a:xfrm>
            <a:off x="4441371" y="1654174"/>
            <a:ext cx="7374392" cy="4518026"/>
          </a:xfrm>
        </p:spPr>
        <p:txBody>
          <a:bodyPr/>
          <a:lstStyle>
            <a:lvl1pPr marL="0" indent="0">
              <a:buNone/>
              <a:defRPr>
                <a:solidFill>
                  <a:srgbClr val="404040"/>
                </a:solidFill>
              </a:defRPr>
            </a:lvl1pPr>
          </a:lstStyle>
          <a:p>
            <a:endParaRPr lang="en-US" dirty="0"/>
          </a:p>
        </p:txBody>
      </p:sp>
      <p:sp>
        <p:nvSpPr>
          <p:cNvPr id="9"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7"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Click to Edit Header</a:t>
            </a:r>
          </a:p>
        </p:txBody>
      </p:sp>
      <p:sp>
        <p:nvSpPr>
          <p:cNvPr id="2" name="Google Shape;13;p12">
            <a:extLst>
              <a:ext uri="{FF2B5EF4-FFF2-40B4-BE49-F238E27FC236}">
                <a16:creationId xmlns:a16="http://schemas.microsoft.com/office/drawing/2014/main" id="{C7F8F968-530F-C96F-675F-D87EF4FBA533}"/>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63297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11" name="Slide Number Placeholder 3"/>
          <p:cNvSpPr>
            <a:spLocks noGrp="1"/>
          </p:cNvSpPr>
          <p:nvPr>
            <p:ph type="sldNum" sz="quarter" idx="16"/>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2"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Meet Our Team</a:t>
            </a:r>
          </a:p>
        </p:txBody>
      </p:sp>
      <p:sp>
        <p:nvSpPr>
          <p:cNvPr id="14" name="Picture Placeholder 2"/>
          <p:cNvSpPr>
            <a:spLocks noGrp="1"/>
          </p:cNvSpPr>
          <p:nvPr>
            <p:ph type="pic" sz="quarter" idx="13"/>
          </p:nvPr>
        </p:nvSpPr>
        <p:spPr>
          <a:xfrm>
            <a:off x="8851901" y="1759155"/>
            <a:ext cx="1828800" cy="1828800"/>
          </a:xfrm>
        </p:spPr>
        <p:txBody>
          <a:bodyPr>
            <a:normAutofit/>
          </a:bodyPr>
          <a:lstStyle>
            <a:lvl1pPr>
              <a:defRPr sz="2000">
                <a:solidFill>
                  <a:srgbClr val="404040"/>
                </a:solidFill>
              </a:defRPr>
            </a:lvl1pPr>
          </a:lstStyle>
          <a:p>
            <a:endParaRPr lang="en-US" dirty="0"/>
          </a:p>
        </p:txBody>
      </p:sp>
      <p:sp>
        <p:nvSpPr>
          <p:cNvPr id="15" name="Picture Placeholder 2"/>
          <p:cNvSpPr>
            <a:spLocks noGrp="1"/>
          </p:cNvSpPr>
          <p:nvPr>
            <p:ph type="pic" sz="quarter" idx="12"/>
          </p:nvPr>
        </p:nvSpPr>
        <p:spPr>
          <a:xfrm>
            <a:off x="4747916" y="1763153"/>
            <a:ext cx="1828800" cy="1828800"/>
          </a:xfrm>
        </p:spPr>
        <p:txBody>
          <a:bodyPr>
            <a:normAutofit/>
          </a:bodyPr>
          <a:lstStyle>
            <a:lvl1pPr>
              <a:defRPr sz="2000">
                <a:solidFill>
                  <a:srgbClr val="404040"/>
                </a:solidFill>
              </a:defRPr>
            </a:lvl1pPr>
          </a:lstStyle>
          <a:p>
            <a:endParaRPr lang="en-US" dirty="0"/>
          </a:p>
        </p:txBody>
      </p:sp>
      <p:sp>
        <p:nvSpPr>
          <p:cNvPr id="17" name="Picture Placeholder 2"/>
          <p:cNvSpPr>
            <a:spLocks noGrp="1"/>
          </p:cNvSpPr>
          <p:nvPr>
            <p:ph type="pic" sz="quarter" idx="11"/>
          </p:nvPr>
        </p:nvSpPr>
        <p:spPr>
          <a:xfrm>
            <a:off x="502609" y="1759155"/>
            <a:ext cx="1828800" cy="1828800"/>
          </a:xfrm>
        </p:spPr>
        <p:txBody>
          <a:bodyPr>
            <a:normAutofit/>
          </a:bodyPr>
          <a:lstStyle>
            <a:lvl1pPr>
              <a:defRPr sz="2000">
                <a:solidFill>
                  <a:srgbClr val="404040"/>
                </a:solidFill>
              </a:defRPr>
            </a:lvl1pPr>
          </a:lstStyle>
          <a:p>
            <a:endParaRPr lang="en-US" dirty="0"/>
          </a:p>
        </p:txBody>
      </p:sp>
      <p:sp>
        <p:nvSpPr>
          <p:cNvPr id="24" name="Text Placeholder 2"/>
          <p:cNvSpPr>
            <a:spLocks noGrp="1"/>
          </p:cNvSpPr>
          <p:nvPr>
            <p:ph type="body" sz="quarter" idx="21" hasCustomPrompt="1"/>
          </p:nvPr>
        </p:nvSpPr>
        <p:spPr>
          <a:xfrm>
            <a:off x="385043" y="4131526"/>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28" name="Text Placeholder 2"/>
          <p:cNvSpPr>
            <a:spLocks noGrp="1"/>
          </p:cNvSpPr>
          <p:nvPr>
            <p:ph type="body" sz="quarter" idx="25" hasCustomPrompt="1"/>
          </p:nvPr>
        </p:nvSpPr>
        <p:spPr>
          <a:xfrm>
            <a:off x="4630350" y="4122744"/>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32" name="Text Placeholder 2"/>
          <p:cNvSpPr>
            <a:spLocks noGrp="1"/>
          </p:cNvSpPr>
          <p:nvPr>
            <p:ph type="body" sz="quarter" idx="29" hasCustomPrompt="1"/>
          </p:nvPr>
        </p:nvSpPr>
        <p:spPr>
          <a:xfrm>
            <a:off x="8734335" y="4122744"/>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5" name="Text Placeholder 4"/>
          <p:cNvSpPr>
            <a:spLocks noGrp="1"/>
          </p:cNvSpPr>
          <p:nvPr>
            <p:ph type="body" sz="quarter" idx="32" hasCustomPrompt="1"/>
          </p:nvPr>
        </p:nvSpPr>
        <p:spPr>
          <a:xfrm>
            <a:off x="4630351" y="3666472"/>
            <a:ext cx="3207241" cy="311365"/>
          </a:xfrm>
        </p:spPr>
        <p:txBody>
          <a:bodyPr anchor="ctr"/>
          <a:lstStyle>
            <a:lvl1pPr>
              <a:defRPr sz="2800" b="1">
                <a:solidFill>
                  <a:srgbClr val="0052EB"/>
                </a:solidFill>
              </a:defRPr>
            </a:lvl1pPr>
          </a:lstStyle>
          <a:p>
            <a:pPr lvl="0"/>
            <a:r>
              <a:rPr lang="en-US" dirty="0"/>
              <a:t>Name</a:t>
            </a:r>
          </a:p>
        </p:txBody>
      </p:sp>
      <p:sp>
        <p:nvSpPr>
          <p:cNvPr id="35" name="Text Placeholder 4"/>
          <p:cNvSpPr>
            <a:spLocks noGrp="1"/>
          </p:cNvSpPr>
          <p:nvPr>
            <p:ph type="body" sz="quarter" idx="33" hasCustomPrompt="1"/>
          </p:nvPr>
        </p:nvSpPr>
        <p:spPr>
          <a:xfrm>
            <a:off x="8734335" y="3666472"/>
            <a:ext cx="3207241" cy="311365"/>
          </a:xfrm>
        </p:spPr>
        <p:txBody>
          <a:bodyPr anchor="ctr"/>
          <a:lstStyle>
            <a:lvl1pPr>
              <a:defRPr sz="2800" b="1">
                <a:solidFill>
                  <a:srgbClr val="0052EB"/>
                </a:solidFill>
              </a:defRPr>
            </a:lvl1pPr>
          </a:lstStyle>
          <a:p>
            <a:pPr lvl="0"/>
            <a:r>
              <a:rPr lang="en-US" dirty="0"/>
              <a:t>Name</a:t>
            </a:r>
          </a:p>
        </p:txBody>
      </p:sp>
      <p:sp>
        <p:nvSpPr>
          <p:cNvPr id="36" name="Text Placeholder 4"/>
          <p:cNvSpPr>
            <a:spLocks noGrp="1"/>
          </p:cNvSpPr>
          <p:nvPr>
            <p:ph type="body" sz="quarter" idx="34" hasCustomPrompt="1"/>
          </p:nvPr>
        </p:nvSpPr>
        <p:spPr>
          <a:xfrm>
            <a:off x="385042" y="3666472"/>
            <a:ext cx="3207241" cy="311365"/>
          </a:xfrm>
        </p:spPr>
        <p:txBody>
          <a:bodyPr anchor="ctr"/>
          <a:lstStyle>
            <a:lvl1pPr>
              <a:defRPr sz="2800" b="1">
                <a:solidFill>
                  <a:srgbClr val="0052EB"/>
                </a:solidFill>
              </a:defRPr>
            </a:lvl1pPr>
          </a:lstStyle>
          <a:p>
            <a:pPr lvl="0"/>
            <a:r>
              <a:rPr lang="en-US" dirty="0"/>
              <a:t>Name</a:t>
            </a:r>
          </a:p>
        </p:txBody>
      </p:sp>
      <p:sp>
        <p:nvSpPr>
          <p:cNvPr id="38" name="Text Placeholder 4"/>
          <p:cNvSpPr>
            <a:spLocks noGrp="1"/>
          </p:cNvSpPr>
          <p:nvPr>
            <p:ph type="body" sz="quarter" idx="35" hasCustomPrompt="1"/>
          </p:nvPr>
        </p:nvSpPr>
        <p:spPr>
          <a:xfrm>
            <a:off x="4630350" y="5628617"/>
            <a:ext cx="3207241" cy="311365"/>
          </a:xfrm>
        </p:spPr>
        <p:txBody>
          <a:bodyPr anchor="ctr"/>
          <a:lstStyle>
            <a:lvl1pPr>
              <a:defRPr sz="1600" b="0" u="sng">
                <a:solidFill>
                  <a:srgbClr val="0052EB"/>
                </a:solidFill>
              </a:defRPr>
            </a:lvl1pPr>
          </a:lstStyle>
          <a:p>
            <a:pPr lvl="0"/>
            <a:r>
              <a:rPr lang="en-US" dirty="0"/>
              <a:t>xxx@usac.org</a:t>
            </a:r>
          </a:p>
        </p:txBody>
      </p:sp>
      <p:sp>
        <p:nvSpPr>
          <p:cNvPr id="39" name="Text Placeholder 4"/>
          <p:cNvSpPr>
            <a:spLocks noGrp="1"/>
          </p:cNvSpPr>
          <p:nvPr>
            <p:ph type="body" sz="quarter" idx="36" hasCustomPrompt="1"/>
          </p:nvPr>
        </p:nvSpPr>
        <p:spPr>
          <a:xfrm>
            <a:off x="8734336" y="5629032"/>
            <a:ext cx="3207241" cy="311365"/>
          </a:xfrm>
        </p:spPr>
        <p:txBody>
          <a:bodyPr anchor="ctr"/>
          <a:lstStyle>
            <a:lvl1pPr>
              <a:defRPr sz="1600" b="0" u="sng">
                <a:solidFill>
                  <a:srgbClr val="0052EB"/>
                </a:solidFill>
              </a:defRPr>
            </a:lvl1pPr>
          </a:lstStyle>
          <a:p>
            <a:pPr lvl="0"/>
            <a:r>
              <a:rPr lang="en-US" dirty="0"/>
              <a:t>xxx@usac.org</a:t>
            </a:r>
          </a:p>
        </p:txBody>
      </p:sp>
      <p:sp>
        <p:nvSpPr>
          <p:cNvPr id="40" name="Text Placeholder 4"/>
          <p:cNvSpPr>
            <a:spLocks noGrp="1"/>
          </p:cNvSpPr>
          <p:nvPr>
            <p:ph type="body" sz="quarter" idx="37" hasCustomPrompt="1"/>
          </p:nvPr>
        </p:nvSpPr>
        <p:spPr>
          <a:xfrm>
            <a:off x="385044" y="5628617"/>
            <a:ext cx="3207241" cy="311365"/>
          </a:xfrm>
        </p:spPr>
        <p:txBody>
          <a:bodyPr anchor="ctr"/>
          <a:lstStyle>
            <a:lvl1pPr>
              <a:defRPr sz="1600" b="0" u="sng">
                <a:solidFill>
                  <a:srgbClr val="0052EB"/>
                </a:solidFill>
              </a:defRPr>
            </a:lvl1pPr>
          </a:lstStyle>
          <a:p>
            <a:pPr lvl="0"/>
            <a:r>
              <a:rPr lang="en-US" dirty="0"/>
              <a:t>xxx@usac.org</a:t>
            </a:r>
          </a:p>
        </p:txBody>
      </p:sp>
      <p:sp>
        <p:nvSpPr>
          <p:cNvPr id="19" name="Text Placeholder 2"/>
          <p:cNvSpPr>
            <a:spLocks noGrp="1"/>
          </p:cNvSpPr>
          <p:nvPr>
            <p:ph type="body" sz="quarter" idx="38" hasCustomPrompt="1"/>
          </p:nvPr>
        </p:nvSpPr>
        <p:spPr>
          <a:xfrm>
            <a:off x="8734336"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0" name="Text Placeholder 2"/>
          <p:cNvSpPr>
            <a:spLocks noGrp="1"/>
          </p:cNvSpPr>
          <p:nvPr>
            <p:ph type="body" sz="quarter" idx="39" hasCustomPrompt="1"/>
          </p:nvPr>
        </p:nvSpPr>
        <p:spPr>
          <a:xfrm>
            <a:off x="4630351"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1" name="Text Placeholder 2"/>
          <p:cNvSpPr>
            <a:spLocks noGrp="1"/>
          </p:cNvSpPr>
          <p:nvPr>
            <p:ph type="body" sz="quarter" idx="40" hasCustomPrompt="1"/>
          </p:nvPr>
        </p:nvSpPr>
        <p:spPr>
          <a:xfrm>
            <a:off x="385044"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 name="Google Shape;13;p12">
            <a:extLst>
              <a:ext uri="{FF2B5EF4-FFF2-40B4-BE49-F238E27FC236}">
                <a16:creationId xmlns:a16="http://schemas.microsoft.com/office/drawing/2014/main" id="{7E4D1AEE-4E7A-9D02-30E2-4131197F2A9C}"/>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257141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et Our Team Single Presenter">
    <p:spTree>
      <p:nvGrpSpPr>
        <p:cNvPr id="1" name=""/>
        <p:cNvGrpSpPr/>
        <p:nvPr/>
      </p:nvGrpSpPr>
      <p:grpSpPr>
        <a:xfrm>
          <a:off x="0" y="0"/>
          <a:ext cx="0" cy="0"/>
          <a:chOff x="0" y="0"/>
          <a:chExt cx="0" cy="0"/>
        </a:xfrm>
      </p:grpSpPr>
      <p:sp>
        <p:nvSpPr>
          <p:cNvPr id="11" name="Slide Number Placeholder 3"/>
          <p:cNvSpPr>
            <a:spLocks noGrp="1"/>
          </p:cNvSpPr>
          <p:nvPr>
            <p:ph type="sldNum" sz="quarter" idx="16"/>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2"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Meet Our Team</a:t>
            </a:r>
          </a:p>
        </p:txBody>
      </p:sp>
      <p:sp>
        <p:nvSpPr>
          <p:cNvPr id="14" name="Title 2"/>
          <p:cNvSpPr txBox="1">
            <a:spLocks/>
          </p:cNvSpPr>
          <p:nvPr userDrawn="1"/>
        </p:nvSpPr>
        <p:spPr>
          <a:xfrm>
            <a:off x="337351" y="693738"/>
            <a:ext cx="7108478" cy="77628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baseline="0">
                <a:solidFill>
                  <a:srgbClr val="0052EB"/>
                </a:solidFill>
                <a:latin typeface="Source Sans Pro" charset="0"/>
                <a:ea typeface="Source Sans Pro" charset="0"/>
                <a:cs typeface="Source Sans Pro" charset="0"/>
              </a:defRPr>
            </a:lvl1pPr>
          </a:lstStyle>
          <a:p>
            <a:r>
              <a:rPr lang="en-US" dirty="0"/>
              <a:t>Meet Our Team – Single Presenter</a:t>
            </a:r>
          </a:p>
        </p:txBody>
      </p:sp>
      <p:sp>
        <p:nvSpPr>
          <p:cNvPr id="15" name="Picture Placeholder 2"/>
          <p:cNvSpPr>
            <a:spLocks noGrp="1"/>
          </p:cNvSpPr>
          <p:nvPr>
            <p:ph type="pic" sz="quarter" idx="11"/>
          </p:nvPr>
        </p:nvSpPr>
        <p:spPr>
          <a:xfrm>
            <a:off x="2029909" y="1843087"/>
            <a:ext cx="3635805" cy="3635805"/>
          </a:xfrm>
        </p:spPr>
        <p:txBody>
          <a:bodyPr>
            <a:normAutofit/>
          </a:bodyPr>
          <a:lstStyle>
            <a:lvl1pPr>
              <a:defRPr sz="2000">
                <a:solidFill>
                  <a:srgbClr val="404040"/>
                </a:solidFill>
              </a:defRPr>
            </a:lvl1pPr>
          </a:lstStyle>
          <a:p>
            <a:endParaRPr lang="en-US" dirty="0"/>
          </a:p>
        </p:txBody>
      </p:sp>
      <p:sp>
        <p:nvSpPr>
          <p:cNvPr id="19" name="Text Placeholder 2"/>
          <p:cNvSpPr>
            <a:spLocks noGrp="1"/>
          </p:cNvSpPr>
          <p:nvPr>
            <p:ph type="body" sz="quarter" idx="21" hasCustomPrompt="1"/>
          </p:nvPr>
        </p:nvSpPr>
        <p:spPr>
          <a:xfrm>
            <a:off x="6183348" y="3106795"/>
            <a:ext cx="5025758" cy="335971"/>
          </a:xfrm>
        </p:spPr>
        <p:txBody>
          <a:bodyPr>
            <a:noAutofit/>
          </a:bodyPr>
          <a:lstStyle>
            <a:lvl1pPr marL="0" indent="0">
              <a:buNone/>
              <a:defRPr sz="1800" baseline="0">
                <a:solidFill>
                  <a:srgbClr val="404040"/>
                </a:solidFill>
              </a:defRPr>
            </a:lvl1pPr>
          </a:lstStyle>
          <a:p>
            <a:pPr lvl="0"/>
            <a:r>
              <a:rPr lang="en-US" dirty="0"/>
              <a:t>Title | Department</a:t>
            </a:r>
          </a:p>
        </p:txBody>
      </p:sp>
      <p:sp>
        <p:nvSpPr>
          <p:cNvPr id="10" name="Text Placeholder 4"/>
          <p:cNvSpPr>
            <a:spLocks noGrp="1"/>
          </p:cNvSpPr>
          <p:nvPr>
            <p:ph type="body" sz="quarter" idx="34" hasCustomPrompt="1"/>
          </p:nvPr>
        </p:nvSpPr>
        <p:spPr>
          <a:xfrm>
            <a:off x="6183348" y="2684837"/>
            <a:ext cx="3207241" cy="311365"/>
          </a:xfrm>
        </p:spPr>
        <p:txBody>
          <a:bodyPr anchor="ctr"/>
          <a:lstStyle>
            <a:lvl1pPr>
              <a:defRPr sz="2800" b="1">
                <a:solidFill>
                  <a:srgbClr val="0052EB"/>
                </a:solidFill>
              </a:defRPr>
            </a:lvl1pPr>
          </a:lstStyle>
          <a:p>
            <a:pPr lvl="0"/>
            <a:r>
              <a:rPr lang="en-US" dirty="0"/>
              <a:t>Name</a:t>
            </a:r>
          </a:p>
        </p:txBody>
      </p:sp>
      <p:sp>
        <p:nvSpPr>
          <p:cNvPr id="13" name="Text Placeholder 4"/>
          <p:cNvSpPr>
            <a:spLocks noGrp="1"/>
          </p:cNvSpPr>
          <p:nvPr>
            <p:ph type="body" sz="quarter" idx="37" hasCustomPrompt="1"/>
          </p:nvPr>
        </p:nvSpPr>
        <p:spPr>
          <a:xfrm>
            <a:off x="6183350" y="4646982"/>
            <a:ext cx="3207241" cy="311365"/>
          </a:xfrm>
        </p:spPr>
        <p:txBody>
          <a:bodyPr anchor="ctr"/>
          <a:lstStyle>
            <a:lvl1pPr>
              <a:defRPr sz="1800" b="0" u="sng">
                <a:solidFill>
                  <a:srgbClr val="0052EB"/>
                </a:solidFill>
              </a:defRPr>
            </a:lvl1pPr>
          </a:lstStyle>
          <a:p>
            <a:pPr lvl="0"/>
            <a:r>
              <a:rPr lang="en-US" dirty="0"/>
              <a:t>xxx@usac.org</a:t>
            </a:r>
          </a:p>
        </p:txBody>
      </p:sp>
      <p:sp>
        <p:nvSpPr>
          <p:cNvPr id="18" name="Text Placeholder 4"/>
          <p:cNvSpPr>
            <a:spLocks noGrp="1"/>
          </p:cNvSpPr>
          <p:nvPr>
            <p:ph type="body" sz="quarter" idx="41" hasCustomPrompt="1"/>
          </p:nvPr>
        </p:nvSpPr>
        <p:spPr>
          <a:xfrm>
            <a:off x="6183350" y="3677560"/>
            <a:ext cx="5025758" cy="507933"/>
          </a:xfrm>
        </p:spPr>
        <p:txBody>
          <a:bodyPr anchor="ctr"/>
          <a:lstStyle>
            <a:lvl1pPr>
              <a:defRPr sz="1800" b="0" baseline="0">
                <a:solidFill>
                  <a:srgbClr val="404040"/>
                </a:solidFill>
              </a:defRPr>
            </a:lvl1pPr>
          </a:lstStyle>
          <a:p>
            <a:pPr lvl="0"/>
            <a:r>
              <a:rPr lang="en-US" dirty="0"/>
              <a:t>A brief sentence describing who this person is and his/her role on the project (optional).</a:t>
            </a:r>
          </a:p>
        </p:txBody>
      </p:sp>
      <p:sp>
        <p:nvSpPr>
          <p:cNvPr id="2" name="Google Shape;13;p12">
            <a:extLst>
              <a:ext uri="{FF2B5EF4-FFF2-40B4-BE49-F238E27FC236}">
                <a16:creationId xmlns:a16="http://schemas.microsoft.com/office/drawing/2014/main" id="{C5AFE8E4-6905-3D15-2259-B41E046A69E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160013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feline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44790"/>
            <a:ext cx="4039410" cy="6902789"/>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a:solidFill>
                  <a:srgbClr val="0052EB"/>
                </a:solidFill>
                <a:latin typeface="Source Sans Pro" panose="020B0503030403020204" pitchFamily="34" charset="0"/>
              </a:defRPr>
            </a:lvl1pPr>
          </a:lstStyle>
          <a:p>
            <a:r>
              <a:rPr lang="en-US" dirty="0"/>
              <a:t>Lifeline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2" name="Picture 1" descr="Graphical user interface, application&#10;&#10;Description automatically generated">
            <a:extLst>
              <a:ext uri="{FF2B5EF4-FFF2-40B4-BE49-F238E27FC236}">
                <a16:creationId xmlns:a16="http://schemas.microsoft.com/office/drawing/2014/main" id="{5A944EE7-13DB-9EFE-9DBD-3C63F5E6D998}"/>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6BA238FD-7059-B5B0-7042-F18250D7F8C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8445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hort Bullet Point Text+Motif">
    <p:spTree>
      <p:nvGrpSpPr>
        <p:cNvPr id="1" name=""/>
        <p:cNvGrpSpPr/>
        <p:nvPr/>
      </p:nvGrpSpPr>
      <p:grpSpPr>
        <a:xfrm>
          <a:off x="0" y="0"/>
          <a:ext cx="0" cy="0"/>
          <a:chOff x="0" y="0"/>
          <a:chExt cx="0" cy="0"/>
        </a:xfrm>
      </p:grpSpPr>
      <p:pic>
        <p:nvPicPr>
          <p:cNvPr id="14" name="Google Shape;32;p15"/>
          <p:cNvPicPr preferRelativeResize="0"/>
          <p:nvPr userDrawn="1"/>
        </p:nvPicPr>
        <p:blipFill>
          <a:blip r:embed="rId3" cstate="email">
            <a:extLst>
              <a:ext uri="{28A0092B-C50C-407E-A947-70E740481C1C}">
                <a14:useLocalDpi xmlns:a14="http://schemas.microsoft.com/office/drawing/2010/main"/>
              </a:ext>
            </a:extLst>
          </a:blip>
          <a:stretch>
            <a:fillRect/>
          </a:stretch>
        </p:blipFill>
        <p:spPr>
          <a:xfrm>
            <a:off x="3613608" y="122831"/>
            <a:ext cx="8577266" cy="6735170"/>
          </a:xfrm>
          <a:prstGeom prst="rect">
            <a:avLst/>
          </a:prstGeom>
          <a:noFill/>
          <a:ln>
            <a:noFill/>
          </a:ln>
        </p:spPr>
      </p:pic>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1"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 and Motif</a:t>
            </a:r>
          </a:p>
        </p:txBody>
      </p:sp>
      <p:sp>
        <p:nvSpPr>
          <p:cNvPr id="6"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49476BBA-8751-F16D-7867-8F60048AF54A}"/>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90518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8453946" y="2176272"/>
            <a:ext cx="3465766" cy="3995928"/>
          </a:xfrm>
        </p:spPr>
        <p:txBody>
          <a:bodyPr anchor="t" anchorCtr="0">
            <a:noAutofit/>
          </a:bodyPr>
          <a:lstStyle>
            <a:lvl1pPr marL="0" indent="0">
              <a:buNone/>
              <a:defRPr sz="2400" baseline="0">
                <a:solidFill>
                  <a:srgbClr val="404040"/>
                </a:solidFill>
              </a:defRPr>
            </a:lvl1pPr>
          </a:lstStyle>
          <a:p>
            <a:pPr lvl="0"/>
            <a:r>
              <a:rPr lang="en-US" dirty="0"/>
              <a:t>Click to edit text</a:t>
            </a:r>
          </a:p>
        </p:txBody>
      </p:sp>
      <p:sp>
        <p:nvSpPr>
          <p:cNvPr id="6" name="Text Placeholder 2"/>
          <p:cNvSpPr>
            <a:spLocks noGrp="1"/>
          </p:cNvSpPr>
          <p:nvPr>
            <p:ph type="body" sz="quarter" idx="11" hasCustomPrompt="1"/>
          </p:nvPr>
        </p:nvSpPr>
        <p:spPr>
          <a:xfrm>
            <a:off x="4411431" y="2200656"/>
            <a:ext cx="3477958" cy="3995928"/>
          </a:xfrm>
        </p:spPr>
        <p:txBody>
          <a:bodyPr anchor="t" anchorCtr="0">
            <a:noAutofit/>
          </a:bodyPr>
          <a:lstStyle>
            <a:lvl1pPr marL="0" indent="0">
              <a:buNone/>
              <a:defRPr sz="2400" baseline="0">
                <a:solidFill>
                  <a:srgbClr val="404040"/>
                </a:solidFill>
              </a:defRPr>
            </a:lvl1pPr>
          </a:lstStyle>
          <a:p>
            <a:pPr lvl="0"/>
            <a:r>
              <a:rPr lang="en-US" dirty="0"/>
              <a:t>Click to edit text</a:t>
            </a:r>
          </a:p>
        </p:txBody>
      </p:sp>
      <p:sp>
        <p:nvSpPr>
          <p:cNvPr id="14" name="Text Placeholder 2"/>
          <p:cNvSpPr>
            <a:spLocks noGrp="1"/>
          </p:cNvSpPr>
          <p:nvPr>
            <p:ph type="body" sz="quarter" idx="12" hasCustomPrompt="1"/>
          </p:nvPr>
        </p:nvSpPr>
        <p:spPr>
          <a:xfrm>
            <a:off x="338216" y="2200656"/>
            <a:ext cx="3465766" cy="3995928"/>
          </a:xfrm>
        </p:spPr>
        <p:txBody>
          <a:bodyPr anchor="t" anchorCtr="0">
            <a:noAutofit/>
          </a:bodyPr>
          <a:lstStyle>
            <a:lvl1pPr marL="0" indent="0">
              <a:buNone/>
              <a:defRPr sz="2400" baseline="0">
                <a:solidFill>
                  <a:srgbClr val="404040"/>
                </a:solidFill>
              </a:defRPr>
            </a:lvl1pPr>
          </a:lstStyle>
          <a:p>
            <a:pPr lvl="0"/>
            <a:r>
              <a:rPr lang="en-US" dirty="0"/>
              <a:t>If you need to write more than a few bullets worth of information, consider using an image or simple phrase as provocation and speaking to the content you want to write. </a:t>
            </a:r>
          </a:p>
        </p:txBody>
      </p:sp>
      <p:cxnSp>
        <p:nvCxnSpPr>
          <p:cNvPr id="16" name="Straight Connector 15"/>
          <p:cNvCxnSpPr/>
          <p:nvPr userDrawn="1"/>
        </p:nvCxnSpPr>
        <p:spPr>
          <a:xfrm>
            <a:off x="4110892"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17372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3" name="Content Placeholder 2"/>
          <p:cNvSpPr>
            <a:spLocks noGrp="1"/>
          </p:cNvSpPr>
          <p:nvPr>
            <p:ph sz="quarter" idx="15" hasCustomPrompt="1"/>
          </p:nvPr>
        </p:nvSpPr>
        <p:spPr>
          <a:xfrm>
            <a:off x="405707" y="717982"/>
            <a:ext cx="3543589" cy="914400"/>
          </a:xfrm>
        </p:spPr>
        <p:txBody>
          <a:bodyPr/>
          <a:lstStyle>
            <a:lvl1pPr>
              <a:defRPr sz="2800" b="1">
                <a:solidFill>
                  <a:srgbClr val="0052EB"/>
                </a:solidFill>
              </a:defRPr>
            </a:lvl1pPr>
          </a:lstStyle>
          <a:p>
            <a:r>
              <a:rPr lang="en-US" dirty="0"/>
              <a:t>Click to Edit Header</a:t>
            </a:r>
          </a:p>
        </p:txBody>
      </p:sp>
      <p:sp>
        <p:nvSpPr>
          <p:cNvPr id="28" name="Content Placeholder 2"/>
          <p:cNvSpPr>
            <a:spLocks noGrp="1"/>
          </p:cNvSpPr>
          <p:nvPr>
            <p:ph sz="quarter" idx="16" hasCustomPrompt="1"/>
          </p:nvPr>
        </p:nvSpPr>
        <p:spPr>
          <a:xfrm>
            <a:off x="4381171" y="717982"/>
            <a:ext cx="3543589" cy="914400"/>
          </a:xfrm>
        </p:spPr>
        <p:txBody>
          <a:bodyPr/>
          <a:lstStyle>
            <a:lvl1pPr>
              <a:defRPr sz="2800" b="1">
                <a:solidFill>
                  <a:srgbClr val="0052EB"/>
                </a:solidFill>
              </a:defRPr>
            </a:lvl1pPr>
          </a:lstStyle>
          <a:p>
            <a:r>
              <a:rPr lang="en-US" dirty="0"/>
              <a:t>Click to Edit Header</a:t>
            </a:r>
          </a:p>
        </p:txBody>
      </p:sp>
      <p:sp>
        <p:nvSpPr>
          <p:cNvPr id="30" name="Content Placeholder 2"/>
          <p:cNvSpPr>
            <a:spLocks noGrp="1"/>
          </p:cNvSpPr>
          <p:nvPr>
            <p:ph sz="quarter" idx="17" hasCustomPrompt="1"/>
          </p:nvPr>
        </p:nvSpPr>
        <p:spPr>
          <a:xfrm>
            <a:off x="8422681" y="712597"/>
            <a:ext cx="3543589" cy="914400"/>
          </a:xfrm>
        </p:spPr>
        <p:txBody>
          <a:bodyPr/>
          <a:lstStyle>
            <a:lvl1pPr>
              <a:defRPr sz="2800" b="1">
                <a:solidFill>
                  <a:srgbClr val="0052EB"/>
                </a:solidFill>
              </a:defRPr>
            </a:lvl1pPr>
          </a:lstStyle>
          <a:p>
            <a:r>
              <a:rPr lang="en-US" dirty="0"/>
              <a:t>Click to Edit Header</a:t>
            </a:r>
          </a:p>
        </p:txBody>
      </p:sp>
      <p:sp>
        <p:nvSpPr>
          <p:cNvPr id="2" name="Google Shape;13;p12">
            <a:extLst>
              <a:ext uri="{FF2B5EF4-FFF2-40B4-BE49-F238E27FC236}">
                <a16:creationId xmlns:a16="http://schemas.microsoft.com/office/drawing/2014/main" id="{ED3B546D-6BDC-AA40-246C-DD4D004FA024}"/>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06937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75210" y="592853"/>
            <a:ext cx="11836958" cy="5763498"/>
          </a:xfrm>
        </p:spPr>
        <p:txBody>
          <a:bodyPr/>
          <a:lstStyle>
            <a:lvl1pPr marL="0" indent="0">
              <a:buClr>
                <a:srgbClr val="0052EB"/>
              </a:buClr>
              <a:buNone/>
              <a:defRPr lang="en-US" dirty="0">
                <a:solidFill>
                  <a:srgbClr val="404040"/>
                </a:solidFill>
              </a:defRPr>
            </a:lvl1pPr>
          </a:lstStyle>
          <a:p>
            <a:endParaRPr lang="en-US" dirty="0"/>
          </a:p>
        </p:txBody>
      </p:sp>
      <p:sp>
        <p:nvSpPr>
          <p:cNvPr id="8"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F543DE5E-5667-1C89-76E5-60FD56698E9E}"/>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824497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sp>
        <p:nvSpPr>
          <p:cNvPr id="7" name="Picture Placeholder 5"/>
          <p:cNvSpPr>
            <a:spLocks noGrp="1"/>
          </p:cNvSpPr>
          <p:nvPr>
            <p:ph type="pic" sz="quarter" idx="14"/>
          </p:nvPr>
        </p:nvSpPr>
        <p:spPr>
          <a:xfrm>
            <a:off x="175210" y="592853"/>
            <a:ext cx="11836958" cy="5763498"/>
          </a:xfrm>
        </p:spPr>
        <p:txBody>
          <a:bodyPr/>
          <a:lstStyle>
            <a:lvl1pPr marL="0" indent="0">
              <a:buClr>
                <a:srgbClr val="0052EB"/>
              </a:buClr>
              <a:buNone/>
              <a:defRPr lang="en-US" dirty="0">
                <a:solidFill>
                  <a:srgbClr val="404040"/>
                </a:solidFill>
              </a:defRPr>
            </a:lvl1pPr>
          </a:lstStyle>
          <a:p>
            <a:endParaRPr lang="en-US" dirty="0"/>
          </a:p>
        </p:txBody>
      </p:sp>
      <p:sp>
        <p:nvSpPr>
          <p:cNvPr id="10"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Rectangle 7"/>
          <p:cNvSpPr/>
          <p:nvPr userDrawn="1"/>
        </p:nvSpPr>
        <p:spPr>
          <a:xfrm>
            <a:off x="0" y="3767187"/>
            <a:ext cx="4290646" cy="1838960"/>
          </a:xfrm>
          <a:prstGeom prst="rect">
            <a:avLst/>
          </a:prstGeom>
          <a:solidFill>
            <a:srgbClr val="0052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337351" y="4258451"/>
            <a:ext cx="3782473" cy="856431"/>
          </a:xfrm>
        </p:spPr>
        <p:txBody>
          <a:bodyPr>
            <a:normAutofit/>
          </a:bodyPr>
          <a:lstStyle>
            <a:lvl1pPr>
              <a:defRPr sz="2800" baseline="0">
                <a:solidFill>
                  <a:schemeClr val="bg1"/>
                </a:solidFill>
              </a:defRPr>
            </a:lvl1pPr>
          </a:lstStyle>
          <a:p>
            <a:r>
              <a:rPr lang="en-US" dirty="0"/>
              <a:t>Click to Edit Text for Title of Image</a:t>
            </a:r>
          </a:p>
        </p:txBody>
      </p:sp>
      <p:sp>
        <p:nvSpPr>
          <p:cNvPr id="2" name="Google Shape;13;p12">
            <a:extLst>
              <a:ext uri="{FF2B5EF4-FFF2-40B4-BE49-F238E27FC236}">
                <a16:creationId xmlns:a16="http://schemas.microsoft.com/office/drawing/2014/main" id="{23F31603-CA40-ADDD-C0F9-C880D9189D2C}"/>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650930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5" name="Rectangle 4" descr="Image of &quot;Questions?&quot; PowerPoint Slide" title="Image of &quot;Questions?&quot; PowerPoint Slide"/>
          <p:cNvSpPr/>
          <p:nvPr userDrawn="1"/>
        </p:nvSpPr>
        <p:spPr>
          <a:xfrm>
            <a:off x="0" y="926124"/>
            <a:ext cx="12192000" cy="5931876"/>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Questions?</a:t>
            </a:r>
          </a:p>
        </p:txBody>
      </p:sp>
      <p:sp>
        <p:nvSpPr>
          <p:cNvPr id="6" name="Slide Number Placeholder 3"/>
          <p:cNvSpPr>
            <a:spLocks noGrp="1"/>
          </p:cNvSpPr>
          <p:nvPr>
            <p:ph type="sldNum" sz="quarter" idx="13"/>
          </p:nvPr>
        </p:nvSpPr>
        <p:spPr>
          <a:xfrm>
            <a:off x="9268968" y="6356350"/>
            <a:ext cx="2743200" cy="365125"/>
          </a:xfrm>
        </p:spPr>
        <p:txBody>
          <a:bodyPr/>
          <a:lstStyle>
            <a:lvl1pPr>
              <a:defRPr>
                <a:solidFill>
                  <a:schemeClr val="bg1"/>
                </a:solidFill>
              </a:defRPr>
            </a:lvl1pPr>
          </a:lstStyle>
          <a:p>
            <a:fld id="{77DFCED7-EB59-654B-ACD8-84CE8F59160C}" type="slidenum">
              <a:rPr lang="en-US" smtClean="0"/>
              <a:pPr/>
              <a:t>‹#›</a:t>
            </a:fld>
            <a:endParaRPr lang="en-US" dirty="0"/>
          </a:p>
        </p:txBody>
      </p:sp>
      <p:sp>
        <p:nvSpPr>
          <p:cNvPr id="3" name="Google Shape;13;p12">
            <a:extLst>
              <a:ext uri="{FF2B5EF4-FFF2-40B4-BE49-F238E27FC236}">
                <a16:creationId xmlns:a16="http://schemas.microsoft.com/office/drawing/2014/main" id="{7BD902B8-B8C7-ACC7-9197-A448F7E981A9}"/>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77951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5"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Rectangle 5"/>
          <p:cNvSpPr/>
          <p:nvPr userDrawn="1"/>
        </p:nvSpPr>
        <p:spPr>
          <a:xfrm>
            <a:off x="-1" y="3875728"/>
            <a:ext cx="7022123" cy="999398"/>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t>           Questions?</a:t>
            </a:r>
          </a:p>
        </p:txBody>
      </p:sp>
      <p:sp>
        <p:nvSpPr>
          <p:cNvPr id="7" name="Picture Placeholder 1"/>
          <p:cNvSpPr>
            <a:spLocks noGrp="1"/>
          </p:cNvSpPr>
          <p:nvPr>
            <p:ph type="pic" sz="quarter" idx="13"/>
          </p:nvPr>
        </p:nvSpPr>
        <p:spPr>
          <a:xfrm>
            <a:off x="4835672" y="1103006"/>
            <a:ext cx="7106158" cy="4747108"/>
          </a:xfrm>
        </p:spPr>
      </p:sp>
      <p:sp>
        <p:nvSpPr>
          <p:cNvPr id="2" name="Google Shape;13;p12">
            <a:extLst>
              <a:ext uri="{FF2B5EF4-FFF2-40B4-BE49-F238E27FC236}">
                <a16:creationId xmlns:a16="http://schemas.microsoft.com/office/drawing/2014/main" id="{3723EDDD-87DB-98D7-D011-E3238D2D1110}"/>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30277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5" name="Rectangle 4" descr="Image of &quot;Thank You!&quot; PowerPoint Slide" title="Image of &quot;Thank You!&quot; PowerPoint Slide"/>
          <p:cNvSpPr/>
          <p:nvPr userDrawn="1"/>
        </p:nvSpPr>
        <p:spPr>
          <a:xfrm>
            <a:off x="0" y="926124"/>
            <a:ext cx="12192000" cy="5931876"/>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Thank You!</a:t>
            </a:r>
          </a:p>
        </p:txBody>
      </p:sp>
      <p:sp>
        <p:nvSpPr>
          <p:cNvPr id="6" name="Slide Number Placeholder 3"/>
          <p:cNvSpPr>
            <a:spLocks noGrp="1"/>
          </p:cNvSpPr>
          <p:nvPr>
            <p:ph type="sldNum" sz="quarter" idx="13"/>
          </p:nvPr>
        </p:nvSpPr>
        <p:spPr>
          <a:xfrm>
            <a:off x="9268968" y="6356350"/>
            <a:ext cx="2743200" cy="365125"/>
          </a:xfrm>
        </p:spPr>
        <p:txBody>
          <a:bodyPr/>
          <a:lstStyle>
            <a:lvl1pPr>
              <a:defRPr>
                <a:solidFill>
                  <a:schemeClr val="bg1"/>
                </a:solidFill>
              </a:defRPr>
            </a:lvl1pPr>
          </a:lstStyle>
          <a:p>
            <a:fld id="{77DFCED7-EB59-654B-ACD8-84CE8F59160C}" type="slidenum">
              <a:rPr lang="en-US" smtClean="0"/>
              <a:pPr/>
              <a:t>‹#›</a:t>
            </a:fld>
            <a:endParaRPr lang="en-US" dirty="0"/>
          </a:p>
        </p:txBody>
      </p:sp>
      <p:pic>
        <p:nvPicPr>
          <p:cNvPr id="2" name="Picture 1">
            <a:extLst>
              <a:ext uri="{FF2B5EF4-FFF2-40B4-BE49-F238E27FC236}">
                <a16:creationId xmlns:a16="http://schemas.microsoft.com/office/drawing/2014/main" id="{4D75425E-30E6-9BA7-658B-45E9D29326BF}"/>
              </a:ext>
            </a:extLst>
          </p:cNvPr>
          <p:cNvPicPr>
            <a:picLocks noChangeAspect="1"/>
          </p:cNvPicPr>
          <p:nvPr userDrawn="1"/>
        </p:nvPicPr>
        <p:blipFill>
          <a:blip r:embed="rId3"/>
          <a:stretch>
            <a:fillRect/>
          </a:stretch>
        </p:blipFill>
        <p:spPr>
          <a:xfrm>
            <a:off x="0" y="3377184"/>
            <a:ext cx="12192000" cy="103632"/>
          </a:xfrm>
          <a:prstGeom prst="rect">
            <a:avLst/>
          </a:prstGeom>
        </p:spPr>
      </p:pic>
      <p:sp>
        <p:nvSpPr>
          <p:cNvPr id="3" name="Google Shape;13;p12">
            <a:extLst>
              <a:ext uri="{FF2B5EF4-FFF2-40B4-BE49-F238E27FC236}">
                <a16:creationId xmlns:a16="http://schemas.microsoft.com/office/drawing/2014/main" id="{0DDEAB8A-1D51-5D45-D4E6-E77A8428CEA2}"/>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814559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Rectangle 5" descr="Image of &quot;Thank You!&quot; " title="Image of &quot;Thank You!&quot; "/>
          <p:cNvSpPr/>
          <p:nvPr userDrawn="1"/>
        </p:nvSpPr>
        <p:spPr>
          <a:xfrm>
            <a:off x="-1" y="3875728"/>
            <a:ext cx="7022123" cy="999398"/>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t>           Thank You!</a:t>
            </a:r>
          </a:p>
        </p:txBody>
      </p:sp>
      <p:sp>
        <p:nvSpPr>
          <p:cNvPr id="7" name="Picture Placeholder 1"/>
          <p:cNvSpPr>
            <a:spLocks noGrp="1"/>
          </p:cNvSpPr>
          <p:nvPr>
            <p:ph type="pic" sz="quarter" idx="13"/>
          </p:nvPr>
        </p:nvSpPr>
        <p:spPr>
          <a:xfrm>
            <a:off x="4835672" y="1103006"/>
            <a:ext cx="7106158" cy="4747108"/>
          </a:xfrm>
        </p:spPr>
      </p:sp>
      <p:sp>
        <p:nvSpPr>
          <p:cNvPr id="2" name="Google Shape;13;p12">
            <a:extLst>
              <a:ext uri="{FF2B5EF4-FFF2-40B4-BE49-F238E27FC236}">
                <a16:creationId xmlns:a16="http://schemas.microsoft.com/office/drawing/2014/main" id="{D7A142E9-E8B2-45D9-9893-9867DCF10230}"/>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608375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Image of Universal Service Administrative Company Logo, which includes the text &quot;Universal Service Administrative Co.&quot; on the right hand side. " title="Image of Universal Service Administrative Company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02436" y="2434888"/>
            <a:ext cx="5587129" cy="1988225"/>
          </a:xfrm>
          <a:prstGeom prst="rect">
            <a:avLst/>
          </a:prstGeom>
        </p:spPr>
      </p:pic>
      <p:sp>
        <p:nvSpPr>
          <p:cNvPr id="2" name="Google Shape;13;p12">
            <a:extLst>
              <a:ext uri="{FF2B5EF4-FFF2-40B4-BE49-F238E27FC236}">
                <a16:creationId xmlns:a16="http://schemas.microsoft.com/office/drawing/2014/main" id="{D17EE76D-994A-D57D-58DB-F287194E61E7}"/>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88829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feline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52050"/>
            <a:ext cx="4043658" cy="6910049"/>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Lifeline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C63D5F94-A090-B81D-4143-8B764021B40D}"/>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9D288DC8-8B7B-81BA-F41B-A15D0DD7D6A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034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feline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Lifeline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94DB70E-EA56-E51C-0200-0EF28E4DA37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43173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feline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Lifeline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74CBFB10-C45E-537F-BA74-23FC4D93620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94785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HC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9689"/>
            <a:ext cx="4042611" cy="6908259"/>
          </a:xfrm>
          <a:prstGeom prst="flowChartDelay">
            <a:avLst/>
          </a:prstGeom>
          <a:ln>
            <a:solidFill>
              <a:schemeClr val="bg1"/>
            </a:solidFill>
          </a:ln>
        </p:spPr>
      </p:pic>
      <p:sp>
        <p:nvSpPr>
          <p:cNvPr id="9" name="Title 1"/>
          <p:cNvSpPr>
            <a:spLocks noGrp="1"/>
          </p:cNvSpPr>
          <p:nvPr>
            <p:ph type="title" hasCustomPrompt="1"/>
          </p:nvPr>
        </p:nvSpPr>
        <p:spPr>
          <a:xfrm>
            <a:off x="4454571" y="2688631"/>
            <a:ext cx="7682012" cy="682440"/>
          </a:xfrm>
        </p:spPr>
        <p:txBody>
          <a:bodyPr/>
          <a:lstStyle>
            <a:lvl1pPr>
              <a:defRPr lang="en-US" dirty="0">
                <a:latin typeface="Source Sans Pro" panose="020B0503030403020204" pitchFamily="34" charset="0"/>
              </a:defRPr>
            </a:lvl1pPr>
          </a:lstStyle>
          <a:p>
            <a:r>
              <a:rPr lang="en-US" dirty="0"/>
              <a:t>RHC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CD8680FB-C72F-D646-1A68-2A01BE4C692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4C69B328-F1A0-D065-834A-6BDF6FBF1F95}"/>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972473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351" y="693600"/>
            <a:ext cx="11674816" cy="682440"/>
          </a:xfrm>
          <a:prstGeom prst="rect">
            <a:avLst/>
          </a:prstGeom>
        </p:spPr>
        <p:txBody>
          <a:bodyPr vert="horz" lIns="91440" tIns="45720" rIns="91440" bIns="45720" rtlCol="0" anchor="t" anchorCtr="0">
            <a:noAutofit/>
          </a:bodyPr>
          <a:lstStyle/>
          <a:p>
            <a:r>
              <a:rPr lang="en-US" dirty="0"/>
              <a:t>Click to Edit Header</a:t>
            </a:r>
          </a:p>
        </p:txBody>
      </p:sp>
      <p:sp>
        <p:nvSpPr>
          <p:cNvPr id="3" name="Text Placeholder 2"/>
          <p:cNvSpPr>
            <a:spLocks noGrp="1"/>
          </p:cNvSpPr>
          <p:nvPr>
            <p:ph type="body" idx="1"/>
          </p:nvPr>
        </p:nvSpPr>
        <p:spPr>
          <a:xfrm>
            <a:off x="337350" y="1634863"/>
            <a:ext cx="11674817" cy="3380108"/>
          </a:xfrm>
          <a:prstGeom prst="rect">
            <a:avLst/>
          </a:prstGeom>
        </p:spPr>
        <p:txBody>
          <a:bodyPr vert="horz" lIns="91440" tIns="45720" rIns="91440" bIns="45720" rtlCol="0">
            <a:noAutofit/>
          </a:bodyPr>
          <a:lstStyle/>
          <a:p>
            <a:pPr lvl="0"/>
            <a:r>
              <a:rPr lang="en-US" dirty="0"/>
              <a:t>Click to edit Master text styles</a:t>
            </a:r>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77DFCED7-EB59-654B-ACD8-84CE8F59160C}" type="slidenum">
              <a:rPr lang="en-US" smtClean="0"/>
              <a:pPr/>
              <a:t>‹#›</a:t>
            </a:fld>
            <a:endParaRPr lang="en-US" dirty="0"/>
          </a:p>
        </p:txBody>
      </p:sp>
      <p:sp>
        <p:nvSpPr>
          <p:cNvPr id="10" name="TextBox 9"/>
          <p:cNvSpPr txBox="1"/>
          <p:nvPr userDrawn="1"/>
        </p:nvSpPr>
        <p:spPr>
          <a:xfrm>
            <a:off x="9008829" y="127000"/>
            <a:ext cx="3183172" cy="307777"/>
          </a:xfrm>
          <a:prstGeom prst="rect">
            <a:avLst/>
          </a:prstGeom>
          <a:noFill/>
        </p:spPr>
        <p:txBody>
          <a:bodyPr wrap="square" rtlCol="0">
            <a:spAutoFit/>
          </a:bodyPr>
          <a:lstStyle/>
          <a:p>
            <a:pPr algn="r"/>
            <a:r>
              <a:rPr lang="en-US" sz="1400" dirty="0">
                <a:solidFill>
                  <a:srgbClr val="9E9E9E"/>
                </a:solidFill>
                <a:latin typeface="Source Sans Pro" panose="020B0503030403020204" pitchFamily="34" charset="0"/>
                <a:ea typeface="Source Sans Pro" panose="020B0503030403020204" pitchFamily="34" charset="0"/>
              </a:rPr>
              <a:t>Available</a:t>
            </a:r>
            <a:r>
              <a:rPr lang="en-US" sz="1400" baseline="0" dirty="0">
                <a:solidFill>
                  <a:srgbClr val="9E9E9E"/>
                </a:solidFill>
                <a:latin typeface="Source Sans Pro" panose="020B0503030403020204" pitchFamily="34" charset="0"/>
                <a:ea typeface="Source Sans Pro" panose="020B0503030403020204" pitchFamily="34" charset="0"/>
              </a:rPr>
              <a:t> for Public Use</a:t>
            </a:r>
            <a:endParaRPr lang="en-US" sz="1400" dirty="0">
              <a:solidFill>
                <a:srgbClr val="9E9E9E"/>
              </a:solidFill>
              <a:latin typeface="Source Sans Pro" panose="020B0503030403020204" pitchFamily="34" charset="0"/>
              <a:ea typeface="Source Sans Pro" panose="020B0503030403020204" pitchFamily="34" charset="0"/>
            </a:endParaRPr>
          </a:p>
        </p:txBody>
      </p:sp>
      <p:sp>
        <p:nvSpPr>
          <p:cNvPr id="4" name="Google Shape;13;p12">
            <a:extLst>
              <a:ext uri="{FF2B5EF4-FFF2-40B4-BE49-F238E27FC236}">
                <a16:creationId xmlns:a16="http://schemas.microsoft.com/office/drawing/2014/main" id="{99B24A82-0F52-557D-2A4F-9B22BD36CC9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60"/>
    </p:custDataLst>
    <p:extLst>
      <p:ext uri="{BB962C8B-B14F-4D97-AF65-F5344CB8AC3E}">
        <p14:creationId xmlns:p14="http://schemas.microsoft.com/office/powerpoint/2010/main" val="1024626215"/>
      </p:ext>
    </p:extLst>
  </p:cSld>
  <p:clrMap bg1="lt1" tx1="dk1" bg2="lt2" tx2="dk2" accent1="accent1" accent2="accent2" accent3="accent3" accent4="accent4" accent5="accent5" accent6="accent6" hlink="hlink" folHlink="folHlink"/>
  <p:sldLayoutIdLst>
    <p:sldLayoutId id="2147483731" r:id="rId1"/>
    <p:sldLayoutId id="2147483818" r:id="rId2"/>
    <p:sldLayoutId id="2147483784" r:id="rId3"/>
    <p:sldLayoutId id="2147483785" r:id="rId4"/>
    <p:sldLayoutId id="2147483819" r:id="rId5"/>
    <p:sldLayoutId id="2147483820" r:id="rId6"/>
    <p:sldLayoutId id="2147483788" r:id="rId7"/>
    <p:sldLayoutId id="2147483789" r:id="rId8"/>
    <p:sldLayoutId id="2147483821" r:id="rId9"/>
    <p:sldLayoutId id="2147483822" r:id="rId10"/>
    <p:sldLayoutId id="2147483792" r:id="rId11"/>
    <p:sldLayoutId id="2147483793" r:id="rId12"/>
    <p:sldLayoutId id="2147483823" r:id="rId13"/>
    <p:sldLayoutId id="2147483824" r:id="rId14"/>
    <p:sldLayoutId id="2147483796" r:id="rId15"/>
    <p:sldLayoutId id="2147483797" r:id="rId16"/>
    <p:sldLayoutId id="2147483825" r:id="rId17"/>
    <p:sldLayoutId id="2147483826" r:id="rId18"/>
    <p:sldLayoutId id="2147483800" r:id="rId19"/>
    <p:sldLayoutId id="2147483801" r:id="rId20"/>
    <p:sldLayoutId id="2147483829" r:id="rId21"/>
    <p:sldLayoutId id="2147483830" r:id="rId22"/>
    <p:sldLayoutId id="2147483804" r:id="rId23"/>
    <p:sldLayoutId id="2147483805" r:id="rId24"/>
    <p:sldLayoutId id="2147483831" r:id="rId25"/>
    <p:sldLayoutId id="2147483807" r:id="rId26"/>
    <p:sldLayoutId id="2147483832" r:id="rId27"/>
    <p:sldLayoutId id="2147483809" r:id="rId28"/>
    <p:sldLayoutId id="2147483833" r:id="rId29"/>
    <p:sldLayoutId id="2147483811" r:id="rId30"/>
    <p:sldLayoutId id="2147483834" r:id="rId31"/>
    <p:sldLayoutId id="2147483813" r:id="rId32"/>
    <p:sldLayoutId id="2147483835" r:id="rId33"/>
    <p:sldLayoutId id="2147483815" r:id="rId34"/>
    <p:sldLayoutId id="2147483836" r:id="rId35"/>
    <p:sldLayoutId id="2147483817" r:id="rId36"/>
    <p:sldLayoutId id="2147483677" r:id="rId37"/>
    <p:sldLayoutId id="2147483698" r:id="rId38"/>
    <p:sldLayoutId id="2147483697" r:id="rId39"/>
    <p:sldLayoutId id="2147483651" r:id="rId40"/>
    <p:sldLayoutId id="2147483667" r:id="rId41"/>
    <p:sldLayoutId id="2147483665" r:id="rId42"/>
    <p:sldLayoutId id="2147483756" r:id="rId43"/>
    <p:sldLayoutId id="2147483757" r:id="rId44"/>
    <p:sldLayoutId id="2147483652" r:id="rId45"/>
    <p:sldLayoutId id="2147483688" r:id="rId46"/>
    <p:sldLayoutId id="2147483674" r:id="rId47"/>
    <p:sldLayoutId id="2147483777" r:id="rId48"/>
    <p:sldLayoutId id="2147483778" r:id="rId49"/>
    <p:sldLayoutId id="2147483779" r:id="rId50"/>
    <p:sldLayoutId id="2147483682" r:id="rId51"/>
    <p:sldLayoutId id="2147483683" r:id="rId52"/>
    <p:sldLayoutId id="2147483684" r:id="rId53"/>
    <p:sldLayoutId id="2147483729" r:id="rId54"/>
    <p:sldLayoutId id="2147483685" r:id="rId55"/>
    <p:sldLayoutId id="2147483754" r:id="rId56"/>
    <p:sldLayoutId id="2147483755" r:id="rId57"/>
    <p:sldLayoutId id="2147483686" r:id="rId58"/>
  </p:sldLayoutIdLst>
  <p:hf hdr="0" ftr="0" dt="0"/>
  <p:txStyles>
    <p:titleStyle>
      <a:lvl1pPr algn="l" defTabSz="914400" rtl="0" eaLnBrk="1" latinLnBrk="0" hangingPunct="1">
        <a:lnSpc>
          <a:spcPct val="90000"/>
        </a:lnSpc>
        <a:spcBef>
          <a:spcPct val="0"/>
        </a:spcBef>
        <a:buNone/>
        <a:defRPr sz="3600" b="1" i="0" kern="1200" baseline="0">
          <a:solidFill>
            <a:srgbClr val="0052EB"/>
          </a:solidFill>
          <a:latin typeface="Source Sans Pro" panose="020B0503030403020204" pitchFamily="34" charset="0"/>
          <a:ea typeface="Source Sans Pro" panose="020B0503030403020204" pitchFamily="34" charset="0"/>
          <a:cs typeface="Source Sans Pro" panose="020B0503030403020204" pitchFamily="34" charset="0"/>
        </a:defRPr>
      </a:lvl1pPr>
    </p:titleStyle>
    <p:bodyStyle>
      <a:lvl1pPr marL="0" indent="0" algn="l" defTabSz="914400" rtl="0" eaLnBrk="1" latinLnBrk="0" hangingPunct="1">
        <a:lnSpc>
          <a:spcPct val="100000"/>
        </a:lnSpc>
        <a:spcBef>
          <a:spcPts val="1000"/>
        </a:spcBef>
        <a:spcAft>
          <a:spcPts val="300"/>
        </a:spcAft>
        <a:buClr>
          <a:srgbClr val="0052EB"/>
        </a:buClr>
        <a:buFontTx/>
        <a:buNone/>
        <a:defRPr sz="1800" kern="1200">
          <a:solidFill>
            <a:srgbClr val="262626"/>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914400" rtl="0" eaLnBrk="1" latinLnBrk="0" hangingPunct="1">
        <a:lnSpc>
          <a:spcPct val="100000"/>
        </a:lnSpc>
        <a:spcBef>
          <a:spcPts val="500"/>
        </a:spcBef>
        <a:spcAft>
          <a:spcPts val="300"/>
        </a:spcAft>
        <a:buClr>
          <a:srgbClr val="FE5000"/>
        </a:buClr>
        <a:buFontTx/>
        <a:buNone/>
        <a:defRPr sz="2400" kern="1200">
          <a:solidFill>
            <a:srgbClr val="3B3838"/>
          </a:solidFill>
          <a:latin typeface="Source Sans Pro" charset="0"/>
          <a:ea typeface="Source Sans Pro" charset="0"/>
          <a:cs typeface="Source Sans Pro" charset="0"/>
        </a:defRPr>
      </a:lvl2pPr>
      <a:lvl3pPr marL="914400" indent="0" algn="l" defTabSz="914400" rtl="0" eaLnBrk="1" latinLnBrk="0" hangingPunct="1">
        <a:lnSpc>
          <a:spcPct val="100000"/>
        </a:lnSpc>
        <a:spcBef>
          <a:spcPts val="500"/>
        </a:spcBef>
        <a:spcAft>
          <a:spcPts val="300"/>
        </a:spcAft>
        <a:buClr>
          <a:srgbClr val="FE5000"/>
        </a:buClr>
        <a:buSzPct val="85000"/>
        <a:buFontTx/>
        <a:buNone/>
        <a:defRPr sz="2000" kern="1200">
          <a:solidFill>
            <a:srgbClr val="3B3838"/>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18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18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docs.fcc.gov/public/attachments/FCC-19-78A1.pdf" TargetMode="External"/><Relationship Id="rId7" Type="http://schemas.openxmlformats.org/officeDocument/2006/relationships/hyperlink" Target="https://www.usac.org/rural-health-care/learn/videos/#More-Topics" TargetMode="External"/><Relationship Id="rId2" Type="http://schemas.openxmlformats.org/officeDocument/2006/relationships/hyperlink" Target="https://www.usac.org/rural-health-care/additional-program-guidance/fcc-report-and-order-19-78/" TargetMode="External"/><Relationship Id="rId1" Type="http://schemas.openxmlformats.org/officeDocument/2006/relationships/slideLayout" Target="../slideLayouts/slideLayout43.xml"/><Relationship Id="rId6" Type="http://schemas.openxmlformats.org/officeDocument/2006/relationships/hyperlink" Target="https://www.usac.org/rural-health-care/learn/webinars/" TargetMode="External"/><Relationship Id="rId5" Type="http://schemas.openxmlformats.org/officeDocument/2006/relationships/hyperlink" Target="https://www.usac.org/report-and-order-19-78-tip-sheet_final_12-17/" TargetMode="External"/><Relationship Id="rId4" Type="http://schemas.openxmlformats.org/officeDocument/2006/relationships/hyperlink" Target="https://docs.fcc.gov/public/attachments/DA-19-1253A1.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ac.org/wp-content/uploads/rural-health-care/documents/handouts/Telecom-Program-Urban-and-Rural-Rates-FY2024-FY2025-tip-sheet_FINAL.pdf" TargetMode="External"/><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docs.fcc.gov/public/attachments/FCC-23-110A1.pdf"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hyperlink" Target="https://opendata.usac.org/stories/s/87wt-ig9g" TargetMode="External"/><Relationship Id="rId2" Type="http://schemas.openxmlformats.org/officeDocument/2006/relationships/hyperlink" Target="https://docs.fcc.gov/public/attachments/FCC-19-78A1.pdf" TargetMode="External"/><Relationship Id="rId1" Type="http://schemas.openxmlformats.org/officeDocument/2006/relationships/slideLayout" Target="../slideLayouts/slideLayout43.xml"/><Relationship Id="rId5" Type="http://schemas.openxmlformats.org/officeDocument/2006/relationships/hyperlink" Target="https://www.usac.org/rural-health-care/telecommunications-program/step-6-invoice-usac/" TargetMode="External"/><Relationship Id="rId4" Type="http://schemas.openxmlformats.org/officeDocument/2006/relationships/hyperlink" Target="https://www.usac.org/rural-health-care/healthcare-connect-fund-program/step-6-invoice-usac/"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cs.fcc.gov/public/attachments/FCC-19-121A1.pdf" TargetMode="External"/><Relationship Id="rId2" Type="http://schemas.openxmlformats.org/officeDocument/2006/relationships/hyperlink" Target="https://www.usac.org/rural-health-care/resources/my-portal/" TargetMode="External"/><Relationship Id="rId1" Type="http://schemas.openxmlformats.org/officeDocument/2006/relationships/slideLayout" Target="../slideLayouts/slideLayout43.xml"/><Relationship Id="rId6" Type="http://schemas.openxmlformats.org/officeDocument/2006/relationships/hyperlink" Target="https://click.outreach.usac.org/?qs=b299280658773fbe57493f29e238dd7cd5ee6946358c23048cac61ac3147b1de590fb2186f01fd0603f6d1e2b3b8b07d1fcd62572658d225" TargetMode="External"/><Relationship Id="rId5" Type="http://schemas.openxmlformats.org/officeDocument/2006/relationships/hyperlink" Target="https://www.fcc.gov/supplychain/coveredlist" TargetMode="External"/><Relationship Id="rId4" Type="http://schemas.openxmlformats.org/officeDocument/2006/relationships/hyperlink" Target="https://click.outreach.usac.org/?qs=b299280658773fbee6ff23d4a80640d6616b55d3c672cf3335c79a8f8ae6fdda2f0ff42de75b346acb95b39b23c2cf689b424494d1ff9c6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usac.org/about/reports-orders/supply-chain/"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hyperlink" Target="https://www.usac.org/wp-content/uploads/rural-health-care/documents/forms-guides/RHC-Connect_User-Guide-FCC-Form-466_FINAL.pdf" TargetMode="External"/><Relationship Id="rId2" Type="http://schemas.openxmlformats.org/officeDocument/2006/relationships/hyperlink" Target="https://www.usac.org/rural-health-care/telecommunications-program/step-4-submit-funding-requests/welcome-to-rhc-connect-fcc-form-466/" TargetMode="External"/><Relationship Id="rId1" Type="http://schemas.openxmlformats.org/officeDocument/2006/relationships/slideLayout" Target="../slideLayouts/slideLayout43.xml"/><Relationship Id="rId4" Type="http://schemas.openxmlformats.org/officeDocument/2006/relationships/hyperlink" Target="https://www.usac.org/wp-content/uploads/rural-health-care/documents/training/Information-Request-Tip-Sheet_FINAL.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ac.org/wp-content/uploads/rural-health-care/documents/handouts/Telecom-Program-Urban-and-Rural-Rates-FY2024-FY2025-tip-sheet_FINAL.pdf"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usac.org/wp-content/uploads/rural-health-care/documents/handouts/Telecom-Program-Urban-and-Rural-Rates-FY2024-FY2025-tip-sheet_FINAL.pdf" TargetMode="Externa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hyperlink" Target="mailto:RHC-Assist@usac.org" TargetMode="Externa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hyperlink" Target="https://www.usac.org/wp-content/uploads/rural-health-care/documents/training/Information-Request-Tip-Sheet_FINAL.pdf" TargetMode="Externa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hyperlink" Target="https://attendee.gotowebinar.com/register/4039868940492617303" TargetMode="External"/><Relationship Id="rId2" Type="http://schemas.openxmlformats.org/officeDocument/2006/relationships/hyperlink" Target="https://www.usac.org/rural-health-care/learn/webinars/" TargetMode="External"/><Relationship Id="rId1" Type="http://schemas.openxmlformats.org/officeDocument/2006/relationships/slideLayout" Target="../slideLayouts/slideLayout43.xml"/><Relationship Id="rId5" Type="http://schemas.openxmlformats.org/officeDocument/2006/relationships/hyperlink" Target="https://www.usac.org/rural-health-care/resources/upcoming-dates/" TargetMode="External"/><Relationship Id="rId4" Type="http://schemas.openxmlformats.org/officeDocument/2006/relationships/hyperlink" Target="https://attendee.gotowebinar.com/register/55846831362570326"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usac.org/wp-content/uploads/rural-health-care/documents/handouts/Telecom-Program-Examples-of-Common-Services.pdf" TargetMode="External"/><Relationship Id="rId3" Type="http://schemas.openxmlformats.org/officeDocument/2006/relationships/hyperlink" Target="https://www.usac.org/rural-health-care/telecommunications-program/step-4-submit-funding-requests/" TargetMode="External"/><Relationship Id="rId7" Type="http://schemas.openxmlformats.org/officeDocument/2006/relationships/hyperlink" Target="https://www.usac.org/wp-content/uploads/rural-health-care/documents/FCC-Forms/Form_466_2019.pdf" TargetMode="External"/><Relationship Id="rId2" Type="http://schemas.openxmlformats.org/officeDocument/2006/relationships/hyperlink" Target="https://www.usac.org/rural-health-care/learn/" TargetMode="External"/><Relationship Id="rId1" Type="http://schemas.openxmlformats.org/officeDocument/2006/relationships/slideLayout" Target="../slideLayouts/slideLayout43.xml"/><Relationship Id="rId6" Type="http://schemas.openxmlformats.org/officeDocument/2006/relationships/hyperlink" Target="https://www.usac.org/rural-health-care/healthcare-connect-fund-program/step-2-develop-evaluation-criteria-select-services/exemptions/" TargetMode="External"/><Relationship Id="rId5" Type="http://schemas.openxmlformats.org/officeDocument/2006/relationships/hyperlink" Target="https://www.usac.org/wp-content/uploads/rural-health-care/documents/handouts/Telecom-Program-Rural-Urban-Rate-Information-FY2021-FY2022.pdf" TargetMode="External"/><Relationship Id="rId4" Type="http://schemas.openxmlformats.org/officeDocument/2006/relationships/hyperlink" Target="https://click.outreach.usac.org/?qs=b299280658773fbe0987b9d89fd849b64431ccb119e032a52c2ad3c2ddfdca408be6aad49656eb3ce9af4f83a885c5aad2b7b5fcc19567b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mailto:RHC-Assist@usac.org" TargetMode="External"/><Relationship Id="rId1" Type="http://schemas.openxmlformats.org/officeDocument/2006/relationships/slideLayout" Target="../slideLayouts/slideLayout43.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57.xml"/><Relationship Id="rId1" Type="http://schemas.openxmlformats.org/officeDocument/2006/relationships/tags" Target="../tags/tag4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454570" y="2688631"/>
            <a:ext cx="7404921" cy="682440"/>
          </a:xfrm>
        </p:spPr>
        <p:txBody>
          <a:bodyPr/>
          <a:lstStyle/>
          <a:p>
            <a:r>
              <a:rPr lang="en-US" dirty="0"/>
              <a:t>Telecom Program Funding Request Office Hours</a:t>
            </a:r>
          </a:p>
        </p:txBody>
      </p:sp>
      <p:sp>
        <p:nvSpPr>
          <p:cNvPr id="9" name="Subtitle 2"/>
          <p:cNvSpPr>
            <a:spLocks noGrp="1"/>
          </p:cNvSpPr>
          <p:nvPr>
            <p:ph type="subTitle" idx="4294967295"/>
          </p:nvPr>
        </p:nvSpPr>
        <p:spPr>
          <a:xfrm>
            <a:off x="4518212" y="3833299"/>
            <a:ext cx="5078370" cy="682440"/>
          </a:xfrm>
        </p:spPr>
        <p:txBody>
          <a:bodyPr/>
          <a:lstStyle/>
          <a:p>
            <a:pPr>
              <a:lnSpc>
                <a:spcPts val="3200"/>
              </a:lnSpc>
              <a:spcBef>
                <a:spcPts val="0"/>
              </a:spcBef>
            </a:pPr>
            <a:r>
              <a:rPr lang="en-US" dirty="0"/>
              <a:t>February 14, 2024</a:t>
            </a:r>
          </a:p>
        </p:txBody>
      </p:sp>
    </p:spTree>
    <p:custDataLst>
      <p:tags r:id="rId1"/>
    </p:custDataLst>
    <p:extLst>
      <p:ext uri="{BB962C8B-B14F-4D97-AF65-F5344CB8AC3E}">
        <p14:creationId xmlns:p14="http://schemas.microsoft.com/office/powerpoint/2010/main" val="37501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DFCED7-EB59-654B-ACD8-84CE8F59160C}" type="slidenum">
              <a:rPr lang="en-US" smtClean="0"/>
              <a:pPr/>
              <a:t>10</a:t>
            </a:fld>
            <a:endParaRPr lang="en-US" dirty="0"/>
          </a:p>
        </p:txBody>
      </p:sp>
      <p:sp>
        <p:nvSpPr>
          <p:cNvPr id="2" name="Title 1"/>
          <p:cNvSpPr>
            <a:spLocks noGrp="1"/>
          </p:cNvSpPr>
          <p:nvPr>
            <p:ph type="title"/>
          </p:nvPr>
        </p:nvSpPr>
        <p:spPr/>
        <p:txBody>
          <a:bodyPr/>
          <a:lstStyle/>
          <a:p>
            <a:r>
              <a:rPr lang="en-US" dirty="0"/>
              <a:t>Submission Checklist</a:t>
            </a:r>
          </a:p>
        </p:txBody>
      </p:sp>
      <p:sp>
        <p:nvSpPr>
          <p:cNvPr id="3" name="Content Placeholder 2"/>
          <p:cNvSpPr>
            <a:spLocks noGrp="1"/>
          </p:cNvSpPr>
          <p:nvPr>
            <p:ph idx="1"/>
          </p:nvPr>
        </p:nvSpPr>
        <p:spPr>
          <a:xfrm>
            <a:off x="279644" y="1376040"/>
            <a:ext cx="11732524" cy="3069038"/>
          </a:xfrm>
        </p:spPr>
        <p:txBody>
          <a:bodyPr/>
          <a:lstStyle/>
          <a:p>
            <a:pPr>
              <a:buFont typeface="Wingdings" panose="05000000000000000000" pitchFamily="2" charset="2"/>
              <a:buChar char="q"/>
            </a:pPr>
            <a:r>
              <a:rPr lang="en-US" sz="1400" dirty="0"/>
              <a:t> Document(s) confirming the monthly cost for your services (e.g. a copy of your bill dated within the requested funding period) or the most currently available bill as the filing window closes before the funding year opens. </a:t>
            </a:r>
          </a:p>
          <a:p>
            <a:pPr>
              <a:buFont typeface="Wingdings" panose="05000000000000000000" pitchFamily="2" charset="2"/>
              <a:buChar char="q"/>
            </a:pPr>
            <a:r>
              <a:rPr lang="en-US" sz="1400" dirty="0"/>
              <a:t> A copy of all bids that were received for your request for service including the winning bid, all bids that were rejected and any bids that were disqualified and why.</a:t>
            </a:r>
          </a:p>
          <a:p>
            <a:pPr>
              <a:buFont typeface="Wingdings" panose="05000000000000000000" pitchFamily="2" charset="2"/>
              <a:buChar char="q"/>
            </a:pPr>
            <a:r>
              <a:rPr lang="en-US" sz="1400" dirty="0"/>
              <a:t> A copy of the bidding evaluation matrix.</a:t>
            </a:r>
          </a:p>
          <a:p>
            <a:pPr>
              <a:buFont typeface="Wingdings" panose="05000000000000000000" pitchFamily="2" charset="2"/>
              <a:buChar char="q"/>
            </a:pPr>
            <a:r>
              <a:rPr lang="en-US" sz="1400" dirty="0"/>
              <a:t> A list of people who evaluated bids including title, role, and their relationship to the applicant</a:t>
            </a:r>
          </a:p>
          <a:p>
            <a:pPr>
              <a:buFont typeface="Wingdings" panose="05000000000000000000" pitchFamily="2" charset="2"/>
              <a:buChar char="q"/>
            </a:pPr>
            <a:r>
              <a:rPr lang="en-US" sz="1400" dirty="0"/>
              <a:t> Internal documents related to the selection of the service provider (if applicable)</a:t>
            </a:r>
          </a:p>
          <a:p>
            <a:pPr>
              <a:buFont typeface="Wingdings" panose="05000000000000000000" pitchFamily="2" charset="2"/>
              <a:buChar char="q"/>
            </a:pPr>
            <a:r>
              <a:rPr lang="en-US" sz="1400" dirty="0"/>
              <a:t> Copies of any correspondence with service providers prior to and during the competitive bidding process (if applicable)</a:t>
            </a:r>
          </a:p>
          <a:p>
            <a:pPr>
              <a:buFont typeface="Wingdings" panose="05000000000000000000" pitchFamily="2" charset="2"/>
              <a:buChar char="q"/>
            </a:pPr>
            <a:r>
              <a:rPr lang="en-US" sz="1400" dirty="0"/>
              <a:t> A copy of any new contract signed for your services.</a:t>
            </a:r>
          </a:p>
          <a:p>
            <a:pPr>
              <a:buFont typeface="Wingdings" panose="05000000000000000000" pitchFamily="2" charset="2"/>
              <a:buChar char="q"/>
            </a:pPr>
            <a:r>
              <a:rPr lang="en-US" sz="1400" dirty="0"/>
              <a:t>The start and end location of your services.</a:t>
            </a:r>
          </a:p>
          <a:p>
            <a:pPr>
              <a:buFont typeface="Wingdings" panose="05000000000000000000" pitchFamily="2" charset="2"/>
              <a:buChar char="q"/>
            </a:pPr>
            <a:r>
              <a:rPr lang="en-US" sz="1400" dirty="0"/>
              <a:t>Documentation substantiating the rural and urban rate (Telecom Program only)</a:t>
            </a:r>
          </a:p>
          <a:p>
            <a:pPr marL="0" indent="0">
              <a:buNone/>
            </a:pPr>
            <a:r>
              <a:rPr lang="en-US" sz="1400" b="1" dirty="0"/>
              <a:t>* Any information that cannot be located on the submitted supporting documentation will result in an Information Request.</a:t>
            </a:r>
          </a:p>
          <a:p>
            <a:pPr marL="0" indent="0">
              <a:buNone/>
            </a:pPr>
            <a:endParaRPr lang="en-US" sz="700" dirty="0"/>
          </a:p>
        </p:txBody>
      </p:sp>
    </p:spTree>
    <p:extLst>
      <p:ext uri="{BB962C8B-B14F-4D97-AF65-F5344CB8AC3E}">
        <p14:creationId xmlns:p14="http://schemas.microsoft.com/office/powerpoint/2010/main" val="56162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DFCED7-EB59-654B-ACD8-84CE8F59160C}" type="slidenum">
              <a:rPr lang="en-US" smtClean="0"/>
              <a:pPr/>
              <a:t>11</a:t>
            </a:fld>
            <a:endParaRPr lang="en-US" dirty="0"/>
          </a:p>
        </p:txBody>
      </p:sp>
      <p:sp>
        <p:nvSpPr>
          <p:cNvPr id="2" name="Title 1"/>
          <p:cNvSpPr>
            <a:spLocks noGrp="1"/>
          </p:cNvSpPr>
          <p:nvPr>
            <p:ph type="title"/>
          </p:nvPr>
        </p:nvSpPr>
        <p:spPr/>
        <p:txBody>
          <a:bodyPr/>
          <a:lstStyle/>
          <a:p>
            <a:r>
              <a:rPr lang="en-US" dirty="0"/>
              <a:t>Submission Tips</a:t>
            </a:r>
          </a:p>
        </p:txBody>
      </p:sp>
      <p:sp>
        <p:nvSpPr>
          <p:cNvPr id="3" name="Content Placeholder 2"/>
          <p:cNvSpPr>
            <a:spLocks noGrp="1"/>
          </p:cNvSpPr>
          <p:nvPr>
            <p:ph idx="1"/>
          </p:nvPr>
        </p:nvSpPr>
        <p:spPr>
          <a:xfrm>
            <a:off x="279644" y="1647930"/>
            <a:ext cx="11732524" cy="3762270"/>
          </a:xfrm>
        </p:spPr>
        <p:txBody>
          <a:bodyPr/>
          <a:lstStyle/>
          <a:p>
            <a:r>
              <a:rPr lang="en-US" sz="2000" dirty="0"/>
              <a:t> It is helpful to also submit a cover letter that includes a summary of your submission. </a:t>
            </a:r>
          </a:p>
          <a:p>
            <a:r>
              <a:rPr lang="en-US" sz="2000" dirty="0"/>
              <a:t> Recommended things to include in your cover letter:</a:t>
            </a:r>
          </a:p>
          <a:p>
            <a:pPr lvl="1"/>
            <a:r>
              <a:rPr lang="en-US" sz="2000" dirty="0"/>
              <a:t>Where to find information about your circuit in the supporting documentation (i.e. Ethernet 20M - $XX.XX – Page 5 of Invoice)</a:t>
            </a:r>
          </a:p>
          <a:p>
            <a:pPr lvl="1"/>
            <a:r>
              <a:rPr lang="en-US" sz="2000" dirty="0"/>
              <a:t>Highlight/label any documentation that is submitted.</a:t>
            </a:r>
          </a:p>
          <a:p>
            <a:r>
              <a:rPr lang="en-US" sz="2000" dirty="0"/>
              <a:t> Information that isn’t clearly identified via supporting documentation may need to be confirmed by the service provider. </a:t>
            </a:r>
          </a:p>
          <a:p>
            <a:pPr lvl="1"/>
            <a:r>
              <a:rPr lang="en-US" sz="2000" dirty="0"/>
              <a:t>It is the HCPs responsibility to reach out to the service provider to get any missing information. USAC cannot reach out to the service provider on an HCP’s behalf.</a:t>
            </a:r>
            <a:r>
              <a:rPr lang="en-US" sz="2000" dirty="0">
                <a:solidFill>
                  <a:srgbClr val="FF0000"/>
                </a:solidFill>
              </a:rPr>
              <a:t>  </a:t>
            </a:r>
            <a:endParaRPr lang="en-US" sz="2000" dirty="0"/>
          </a:p>
          <a:p>
            <a:endParaRPr lang="en-US" sz="2000" dirty="0"/>
          </a:p>
          <a:p>
            <a:endParaRPr lang="en-US" sz="2000" dirty="0"/>
          </a:p>
        </p:txBody>
      </p:sp>
    </p:spTree>
    <p:extLst>
      <p:ext uri="{BB962C8B-B14F-4D97-AF65-F5344CB8AC3E}">
        <p14:creationId xmlns:p14="http://schemas.microsoft.com/office/powerpoint/2010/main" val="15360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77DFCED7-EB59-654B-ACD8-84CE8F59160C}" type="slidenum">
              <a:rPr lang="en-US" smtClean="0"/>
              <a:pPr/>
              <a:t>12</a:t>
            </a:fld>
            <a:endParaRPr lang="en-US" dirty="0"/>
          </a:p>
        </p:txBody>
      </p:sp>
      <p:sp>
        <p:nvSpPr>
          <p:cNvPr id="2" name="Title 1"/>
          <p:cNvSpPr>
            <a:spLocks noGrp="1"/>
          </p:cNvSpPr>
          <p:nvPr>
            <p:ph type="title"/>
          </p:nvPr>
        </p:nvSpPr>
        <p:spPr/>
        <p:txBody>
          <a:bodyPr/>
          <a:lstStyle/>
          <a:p>
            <a:r>
              <a:rPr lang="en-US" sz="3200" dirty="0"/>
              <a:t>Best Practices: Communicating with Your Service Provider</a:t>
            </a:r>
          </a:p>
        </p:txBody>
      </p:sp>
      <p:sp>
        <p:nvSpPr>
          <p:cNvPr id="3" name="Content Placeholder 2"/>
          <p:cNvSpPr>
            <a:spLocks noGrp="1"/>
          </p:cNvSpPr>
          <p:nvPr>
            <p:ph idx="1"/>
          </p:nvPr>
        </p:nvSpPr>
        <p:spPr/>
        <p:txBody>
          <a:bodyPr/>
          <a:lstStyle/>
          <a:p>
            <a:r>
              <a:rPr lang="en-US" sz="2400" dirty="0"/>
              <a:t>Ensure your service provider is aware of all the necessary documentation needed for future steps in the application process.</a:t>
            </a:r>
          </a:p>
          <a:p>
            <a:r>
              <a:rPr lang="en-US" sz="2400" dirty="0"/>
              <a:t>Include your service provider when you reply to Information Requests via email.</a:t>
            </a:r>
          </a:p>
          <a:p>
            <a:r>
              <a:rPr lang="en-US" sz="2400" dirty="0"/>
              <a:t> Program participants are required to retain documentation for a minimum of five years.</a:t>
            </a:r>
          </a:p>
          <a:p>
            <a:endParaRPr lang="en-US" sz="2000" dirty="0"/>
          </a:p>
          <a:p>
            <a:endParaRPr lang="en-US" sz="2000" dirty="0"/>
          </a:p>
        </p:txBody>
      </p:sp>
    </p:spTree>
    <p:extLst>
      <p:ext uri="{BB962C8B-B14F-4D97-AF65-F5344CB8AC3E}">
        <p14:creationId xmlns:p14="http://schemas.microsoft.com/office/powerpoint/2010/main" val="207613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Program Updates</a:t>
            </a:r>
          </a:p>
        </p:txBody>
      </p:sp>
      <p:sp>
        <p:nvSpPr>
          <p:cNvPr id="3" name="Subtitle 2"/>
          <p:cNvSpPr>
            <a:spLocks noGrp="1"/>
          </p:cNvSpPr>
          <p:nvPr>
            <p:ph type="subTitle" idx="1"/>
          </p:nvPr>
        </p:nvSpPr>
        <p:spPr/>
        <p:txBody>
          <a:bodyPr/>
          <a:lstStyle/>
          <a:p>
            <a:r>
              <a:rPr lang="en-US" dirty="0"/>
              <a:t>Telecom Program Funding Request Office Hours</a:t>
            </a:r>
          </a:p>
        </p:txBody>
      </p:sp>
      <p:sp>
        <p:nvSpPr>
          <p:cNvPr id="4" name="Slide Number Placeholder 3"/>
          <p:cNvSpPr>
            <a:spLocks noGrp="1"/>
          </p:cNvSpPr>
          <p:nvPr>
            <p:ph type="sldNum" sz="quarter" idx="12"/>
          </p:nvPr>
        </p:nvSpPr>
        <p:spPr/>
        <p:txBody>
          <a:bodyPr/>
          <a:lstStyle/>
          <a:p>
            <a:fld id="{77DFCED7-EB59-654B-ACD8-84CE8F59160C}" type="slidenum">
              <a:rPr lang="en-US" smtClean="0"/>
              <a:pPr/>
              <a:t>13</a:t>
            </a:fld>
            <a:endParaRPr lang="en-US" dirty="0"/>
          </a:p>
        </p:txBody>
      </p:sp>
    </p:spTree>
    <p:extLst>
      <p:ext uri="{BB962C8B-B14F-4D97-AF65-F5344CB8AC3E}">
        <p14:creationId xmlns:p14="http://schemas.microsoft.com/office/powerpoint/2010/main" val="271135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7351" y="493058"/>
            <a:ext cx="11674816" cy="572261"/>
          </a:xfrm>
        </p:spPr>
        <p:txBody>
          <a:bodyPr/>
          <a:lstStyle/>
          <a:p>
            <a:r>
              <a:rPr lang="en-US" dirty="0"/>
              <a:t>RHC Connect Updates </a:t>
            </a:r>
          </a:p>
        </p:txBody>
      </p:sp>
      <p:sp>
        <p:nvSpPr>
          <p:cNvPr id="3" name="Slide Number Placeholder 2"/>
          <p:cNvSpPr>
            <a:spLocks noGrp="1"/>
          </p:cNvSpPr>
          <p:nvPr>
            <p:ph type="sldNum" sz="quarter" idx="12"/>
          </p:nvPr>
        </p:nvSpPr>
        <p:spPr/>
        <p:txBody>
          <a:bodyPr/>
          <a:lstStyle/>
          <a:p>
            <a:fld id="{77DFCED7-EB59-654B-ACD8-84CE8F59160C}" type="slidenum">
              <a:rPr lang="en-US" smtClean="0"/>
              <a:pPr/>
              <a:t>14</a:t>
            </a:fld>
            <a:endParaRPr lang="en-US" dirty="0"/>
          </a:p>
        </p:txBody>
      </p:sp>
      <p:graphicFrame>
        <p:nvGraphicFramePr>
          <p:cNvPr id="2" name="Table 1"/>
          <p:cNvGraphicFramePr>
            <a:graphicFrameLocks noGrp="1"/>
          </p:cNvGraphicFramePr>
          <p:nvPr/>
        </p:nvGraphicFramePr>
        <p:xfrm>
          <a:off x="457200" y="1524001"/>
          <a:ext cx="11313458" cy="4539308"/>
        </p:xfrm>
        <a:graphic>
          <a:graphicData uri="http://schemas.openxmlformats.org/drawingml/2006/table">
            <a:tbl>
              <a:tblPr firstRow="1"/>
              <a:tblGrid>
                <a:gridCol w="4007594">
                  <a:extLst>
                    <a:ext uri="{9D8B030D-6E8A-4147-A177-3AD203B41FA5}">
                      <a16:colId xmlns:a16="http://schemas.microsoft.com/office/drawing/2014/main" val="2885192492"/>
                    </a:ext>
                  </a:extLst>
                </a:gridCol>
                <a:gridCol w="1450428">
                  <a:extLst>
                    <a:ext uri="{9D8B030D-6E8A-4147-A177-3AD203B41FA5}">
                      <a16:colId xmlns:a16="http://schemas.microsoft.com/office/drawing/2014/main" val="4028901981"/>
                    </a:ext>
                  </a:extLst>
                </a:gridCol>
                <a:gridCol w="5855436">
                  <a:extLst>
                    <a:ext uri="{9D8B030D-6E8A-4147-A177-3AD203B41FA5}">
                      <a16:colId xmlns:a16="http://schemas.microsoft.com/office/drawing/2014/main" val="3534205001"/>
                    </a:ext>
                  </a:extLst>
                </a:gridCol>
              </a:tblGrid>
              <a:tr h="503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Form</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t>Platform</a:t>
                      </a:r>
                      <a:endParaRPr lang="en-US" sz="20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solidFill>
                            <a:srgbClr val="404040"/>
                          </a:solidFill>
                          <a:effectLst/>
                        </a:rPr>
                        <a:t>Relevant Funding Years</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1932029"/>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Forms 460 &amp; 465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287239398"/>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 Letters of Agency</a:t>
                      </a:r>
                      <a:r>
                        <a:rPr lang="en-US" sz="1800" baseline="0" dirty="0"/>
                        <a:t> (LOA)</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223080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 Third Party Authorization</a:t>
                      </a:r>
                      <a:r>
                        <a:rPr lang="en-US" sz="1800" baseline="0" dirty="0"/>
                        <a:t> </a:t>
                      </a:r>
                      <a:r>
                        <a:rPr lang="en-US" sz="1800" dirty="0"/>
                        <a:t>(TPA)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751250029"/>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FY2023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4672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a:t>
                      </a:r>
                      <a:r>
                        <a:rPr lang="en-US" sz="1800" baseline="0" dirty="0"/>
                        <a:t> Portal</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r>
                        <a:rPr lang="en-US" sz="1800" baseline="0" dirty="0"/>
                        <a:t> 2021 and prior – Multi-year commitments</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5269783"/>
                  </a:ext>
                </a:extLst>
              </a:tr>
              <a:tr h="363377">
                <a:tc>
                  <a:txBody>
                    <a:bodyPr/>
                    <a:lstStyle/>
                    <a:p>
                      <a:pPr marL="0" indent="0" algn="l">
                        <a:buFont typeface="Arial" panose="020B0604020202020204" pitchFamily="34" charset="0"/>
                        <a:buNone/>
                      </a:pPr>
                      <a:r>
                        <a:rPr lang="en-US" sz="1800" dirty="0"/>
                        <a:t>FCC Form 462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07433"/>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r>
                        <a:rPr lang="en-US" sz="1800" baseline="0" dirty="0"/>
                        <a:t> 2021 and prior – Multi-year commitments</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24974680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418777"/>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Post-commitment Change Requests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9924571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a:t>
                      </a:r>
                      <a:r>
                        <a:rPr lang="en-US" sz="1800" baseline="0" dirty="0"/>
                        <a:t> 466</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FY2024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975168"/>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FCC Form 467 – Telecom Invoice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017670208"/>
                  </a:ext>
                </a:extLst>
              </a:tr>
            </a:tbl>
          </a:graphicData>
        </a:graphic>
      </p:graphicFrame>
    </p:spTree>
    <p:extLst>
      <p:ext uri="{BB962C8B-B14F-4D97-AF65-F5344CB8AC3E}">
        <p14:creationId xmlns:p14="http://schemas.microsoft.com/office/powerpoint/2010/main" val="301912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15</a:t>
            </a:fld>
            <a:endParaRPr lang="en-US" dirty="0"/>
          </a:p>
        </p:txBody>
      </p:sp>
      <p:sp>
        <p:nvSpPr>
          <p:cNvPr id="3" name="Title 2"/>
          <p:cNvSpPr>
            <a:spLocks noGrp="1"/>
          </p:cNvSpPr>
          <p:nvPr>
            <p:ph type="title"/>
          </p:nvPr>
        </p:nvSpPr>
        <p:spPr/>
        <p:txBody>
          <a:bodyPr/>
          <a:lstStyle/>
          <a:p>
            <a:r>
              <a:rPr lang="en-US" dirty="0"/>
              <a:t>Reminder: FCC Report and Order 19-78</a:t>
            </a:r>
          </a:p>
        </p:txBody>
      </p:sp>
      <p:sp>
        <p:nvSpPr>
          <p:cNvPr id="4" name="Content Placeholder 3"/>
          <p:cNvSpPr>
            <a:spLocks noGrp="1"/>
          </p:cNvSpPr>
          <p:nvPr>
            <p:ph idx="1"/>
          </p:nvPr>
        </p:nvSpPr>
        <p:spPr>
          <a:xfrm>
            <a:off x="279644" y="1647930"/>
            <a:ext cx="4919080" cy="3069038"/>
          </a:xfrm>
        </p:spPr>
        <p:txBody>
          <a:bodyPr/>
          <a:lstStyle/>
          <a:p>
            <a:pPr marL="342900" indent="-342900"/>
            <a:r>
              <a:rPr lang="en-US" sz="2400" dirty="0">
                <a:hlinkClick r:id="rId2"/>
              </a:rPr>
              <a:t>FCC Report and Order 19-78 </a:t>
            </a:r>
            <a:r>
              <a:rPr lang="en-US" sz="2400" dirty="0"/>
              <a:t>webpage</a:t>
            </a:r>
            <a:r>
              <a:rPr lang="en-US" sz="2400" dirty="0">
                <a:hlinkClick r:id="rId2"/>
              </a:rPr>
              <a:t> </a:t>
            </a:r>
            <a:r>
              <a:rPr lang="en-US" sz="2400" dirty="0"/>
              <a:t>summarizes the Report and Order’s major changes and includes the following resources:</a:t>
            </a:r>
          </a:p>
          <a:p>
            <a:pPr marL="800100" lvl="1" indent="-342900"/>
            <a:r>
              <a:rPr lang="en-US" sz="2400" dirty="0">
                <a:hlinkClick r:id="rId3"/>
              </a:rPr>
              <a:t>FCC Report and Order 19-78</a:t>
            </a:r>
            <a:endParaRPr lang="en-US" sz="2400" dirty="0"/>
          </a:p>
          <a:p>
            <a:pPr marL="800100" lvl="1" indent="-342900"/>
            <a:r>
              <a:rPr lang="en-US" sz="2400" dirty="0">
                <a:hlinkClick r:id="rId4"/>
              </a:rPr>
              <a:t>Public Notice DA 19-1253</a:t>
            </a:r>
            <a:endParaRPr lang="en-US" sz="2400" dirty="0"/>
          </a:p>
          <a:p>
            <a:pPr marL="800100" lvl="1" indent="-342900"/>
            <a:r>
              <a:rPr lang="en-US" sz="2400" dirty="0">
                <a:hlinkClick r:id="rId5"/>
              </a:rPr>
              <a:t>FCC Report and Order 19-78 Tip Sheet</a:t>
            </a:r>
            <a:endParaRPr lang="en-US" sz="2400" dirty="0"/>
          </a:p>
          <a:p>
            <a:pPr marL="800100" lvl="1" indent="-342900"/>
            <a:r>
              <a:rPr lang="en-US" sz="2400" dirty="0"/>
              <a:t>Webinar </a:t>
            </a:r>
            <a:r>
              <a:rPr lang="en-US" sz="2400" dirty="0">
                <a:hlinkClick r:id="rId6"/>
              </a:rPr>
              <a:t>recording</a:t>
            </a:r>
            <a:r>
              <a:rPr lang="en-US" sz="2400" dirty="0"/>
              <a:t> and </a:t>
            </a:r>
            <a:r>
              <a:rPr lang="en-US" sz="2400" dirty="0">
                <a:hlinkClick r:id="rId7"/>
              </a:rPr>
              <a:t>slides</a:t>
            </a:r>
            <a:r>
              <a:rPr lang="en-US" sz="2800" dirty="0">
                <a:hlinkClick r:id="rId7"/>
              </a:rPr>
              <a:t> </a:t>
            </a:r>
            <a:endParaRPr lang="en-US" sz="2800" dirty="0"/>
          </a:p>
          <a:p>
            <a:pPr marL="171450" lvl="1" indent="0">
              <a:buNone/>
            </a:pPr>
            <a:endParaRPr lang="en-US" sz="2800" dirty="0"/>
          </a:p>
          <a:p>
            <a:endParaRPr lang="en-US" dirty="0"/>
          </a:p>
        </p:txBody>
      </p:sp>
      <p:pic>
        <p:nvPicPr>
          <p:cNvPr id="5" name="Picture 4" descr="Screen shot of webpage on the USAC website dedicated to resources about FCC Report and Order 19-78" title="FCC Report and Order 19-78"/>
          <p:cNvPicPr>
            <a:picLocks noChangeAspect="1"/>
          </p:cNvPicPr>
          <p:nvPr/>
        </p:nvPicPr>
        <p:blipFill>
          <a:blip r:embed="rId8"/>
          <a:stretch>
            <a:fillRect/>
          </a:stretch>
        </p:blipFill>
        <p:spPr>
          <a:xfrm>
            <a:off x="5287201" y="1839520"/>
            <a:ext cx="6573903" cy="2877448"/>
          </a:xfrm>
          <a:prstGeom prst="rect">
            <a:avLst/>
          </a:prstGeom>
          <a:ln>
            <a:solidFill>
              <a:schemeClr val="accent1"/>
            </a:solidFill>
          </a:ln>
        </p:spPr>
      </p:pic>
    </p:spTree>
    <p:extLst>
      <p:ext uri="{BB962C8B-B14F-4D97-AF65-F5344CB8AC3E}">
        <p14:creationId xmlns:p14="http://schemas.microsoft.com/office/powerpoint/2010/main" val="65029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FCC Report and Order 19-78 (continued)</a:t>
            </a:r>
          </a:p>
        </p:txBody>
      </p:sp>
      <p:sp>
        <p:nvSpPr>
          <p:cNvPr id="6" name="Content Placeholder 5"/>
          <p:cNvSpPr>
            <a:spLocks noGrp="1"/>
          </p:cNvSpPr>
          <p:nvPr>
            <p:ph idx="1"/>
          </p:nvPr>
        </p:nvSpPr>
        <p:spPr/>
        <p:txBody>
          <a:bodyPr/>
          <a:lstStyle/>
          <a:p>
            <a:r>
              <a:rPr lang="en-US" sz="2400" b="1" dirty="0"/>
              <a:t>Consultant Registration </a:t>
            </a:r>
            <a:r>
              <a:rPr lang="en-US" sz="2400" dirty="0"/>
              <a:t>– USAC will issue a unique registration number to the consultant or outside expert and that number will be linked to the HCP’s organization.</a:t>
            </a:r>
          </a:p>
          <a:p>
            <a:r>
              <a:rPr lang="en-US" sz="2400" b="1" dirty="0"/>
              <a:t>Telecom Competitive Bidding Exemptions </a:t>
            </a:r>
            <a:r>
              <a:rPr lang="en-US" sz="2400" dirty="0"/>
              <a:t>– Telecom Program applicants can use every competitive bidding exemption applicable to the HCF Program, except the $10k or less exemption.</a:t>
            </a:r>
          </a:p>
          <a:p>
            <a:r>
              <a:rPr lang="en-US" sz="2400" b="1" dirty="0"/>
              <a:t>Service Substitutions</a:t>
            </a:r>
            <a:r>
              <a:rPr lang="en-US" sz="2400" dirty="0"/>
              <a:t> – Telecom Program applicants will be allowed to submit service substitution requests. </a:t>
            </a:r>
          </a:p>
          <a:p>
            <a:pPr lvl="1"/>
            <a:r>
              <a:rPr lang="en-US" sz="2400" dirty="0"/>
              <a:t>HCPs in both the HCF and Telecom program are required to submit site and service substitutions by the service delivery deadline.</a:t>
            </a:r>
          </a:p>
          <a:p>
            <a:pPr lvl="1"/>
            <a:endParaRPr lang="en-US" sz="2400" dirty="0"/>
          </a:p>
          <a:p>
            <a:pPr lvl="1"/>
            <a:endParaRPr lang="en-US" sz="2400" dirty="0"/>
          </a:p>
          <a:p>
            <a:endParaRPr lang="en-US" sz="2000" dirty="0"/>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16</a:t>
            </a:fld>
            <a:endParaRPr lang="en-US" dirty="0"/>
          </a:p>
        </p:txBody>
      </p:sp>
    </p:spTree>
    <p:extLst>
      <p:ext uri="{BB962C8B-B14F-4D97-AF65-F5344CB8AC3E}">
        <p14:creationId xmlns:p14="http://schemas.microsoft.com/office/powerpoint/2010/main" val="4117505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17</a:t>
            </a:fld>
            <a:endParaRPr lang="en-US" dirty="0"/>
          </a:p>
        </p:txBody>
      </p:sp>
      <p:sp>
        <p:nvSpPr>
          <p:cNvPr id="3" name="Title 2"/>
          <p:cNvSpPr>
            <a:spLocks noGrp="1"/>
          </p:cNvSpPr>
          <p:nvPr>
            <p:ph type="title"/>
          </p:nvPr>
        </p:nvSpPr>
        <p:spPr>
          <a:xfrm>
            <a:off x="279645" y="399495"/>
            <a:ext cx="11732523" cy="976545"/>
          </a:xfrm>
        </p:spPr>
        <p:txBody>
          <a:bodyPr/>
          <a:lstStyle/>
          <a:p>
            <a:r>
              <a:rPr lang="en-US" dirty="0"/>
              <a:t>Reminder: FCC Report and Order 19-78 (continued)</a:t>
            </a:r>
          </a:p>
        </p:txBody>
      </p:sp>
      <p:sp>
        <p:nvSpPr>
          <p:cNvPr id="4" name="Content Placeholder 3"/>
          <p:cNvSpPr>
            <a:spLocks noGrp="1"/>
          </p:cNvSpPr>
          <p:nvPr>
            <p:ph idx="1"/>
          </p:nvPr>
        </p:nvSpPr>
        <p:spPr>
          <a:xfrm>
            <a:off x="279644" y="1065320"/>
            <a:ext cx="11732524" cy="3651648"/>
          </a:xfrm>
        </p:spPr>
        <p:txBody>
          <a:bodyPr/>
          <a:lstStyle/>
          <a:p>
            <a:r>
              <a:rPr lang="en-US" sz="2000" b="1" dirty="0">
                <a:latin typeface="Source Sans Pro"/>
                <a:ea typeface="Source Sans Pro"/>
              </a:rPr>
              <a:t>SPIN CHANGES </a:t>
            </a:r>
            <a:endParaRPr lang="en-US" sz="2000" dirty="0">
              <a:latin typeface="Source Sans Pro"/>
              <a:ea typeface="Source Sans Pro"/>
            </a:endParaRPr>
          </a:p>
          <a:p>
            <a:pPr lvl="1"/>
            <a:r>
              <a:rPr lang="en-US" sz="2000" dirty="0"/>
              <a:t>A corrective SPIN change is made when the SPIN associated with a Funding Request Number (FRN) is not correct. This occurs when:</a:t>
            </a:r>
          </a:p>
          <a:p>
            <a:pPr lvl="2"/>
            <a:r>
              <a:rPr lang="en-US" sz="2000" dirty="0"/>
              <a:t>The applicant or USAC made a data entry error, </a:t>
            </a:r>
            <a:endParaRPr lang="en-US" sz="2000" dirty="0">
              <a:ea typeface="Source Sans Pro" charset="0"/>
              <a:cs typeface="Source Sans Pro" charset="0"/>
            </a:endParaRPr>
          </a:p>
          <a:p>
            <a:pPr lvl="2"/>
            <a:r>
              <a:rPr lang="en-US" sz="2000" dirty="0"/>
              <a:t>SPIN has changed due to the merger of companies or the acquisition of one company by another; or</a:t>
            </a:r>
          </a:p>
          <a:p>
            <a:pPr lvl="2"/>
            <a:r>
              <a:rPr lang="en-US" sz="2000" dirty="0"/>
              <a:t>The applicant has not initiated the change (e.g., where the service provider declares bankruptcy).</a:t>
            </a:r>
            <a:endParaRPr lang="en-US" sz="2000" dirty="0">
              <a:latin typeface="Source Sans Pro"/>
              <a:ea typeface="Source Sans Pro"/>
            </a:endParaRPr>
          </a:p>
          <a:p>
            <a:pPr lvl="1"/>
            <a:r>
              <a:rPr lang="en-US" sz="2000" dirty="0">
                <a:latin typeface="Source Sans Pro"/>
                <a:ea typeface="Source Sans Pro"/>
              </a:rPr>
              <a:t>An operational SPIN change is a request to change the actual service provider associated with an FRN.</a:t>
            </a:r>
          </a:p>
          <a:p>
            <a:pPr lvl="2"/>
            <a:r>
              <a:rPr lang="en-US" sz="2000" dirty="0">
                <a:latin typeface="Source Sans Pro"/>
                <a:ea typeface="Source Sans Pro"/>
              </a:rPr>
              <a:t>The change in service providers is the result of a deliberate decision by the applicant.</a:t>
            </a:r>
          </a:p>
          <a:p>
            <a:pPr lvl="2"/>
            <a:r>
              <a:rPr lang="en-US" sz="2000" dirty="0"/>
              <a:t>The applicant has a legitimate reason to change providers (e.g., breach of contract or the service provider is unable to perform).</a:t>
            </a:r>
          </a:p>
          <a:p>
            <a:r>
              <a:rPr lang="en-US" sz="2000" b="1" dirty="0">
                <a:latin typeface="Source Sans Pro"/>
                <a:ea typeface="Source Sans Pro"/>
              </a:rPr>
              <a:t>Site and Service Substitutions </a:t>
            </a:r>
            <a:r>
              <a:rPr lang="en-US" sz="2000" dirty="0"/>
              <a:t>– HCPs in both the HCF and Telecom program are required to submit site and service substitutions by the service delivery deadline.</a:t>
            </a:r>
          </a:p>
          <a:p>
            <a:pPr lvl="1"/>
            <a:r>
              <a:rPr lang="en-US" dirty="0"/>
              <a:t>This date can be found on the Funding Commitment Letter (FCL) for the FRN (FCC Form 466 Application)</a:t>
            </a:r>
          </a:p>
          <a:p>
            <a:pPr lvl="1"/>
            <a:endParaRPr lang="en-US" dirty="0"/>
          </a:p>
        </p:txBody>
      </p:sp>
    </p:spTree>
    <p:extLst>
      <p:ext uri="{BB962C8B-B14F-4D97-AF65-F5344CB8AC3E}">
        <p14:creationId xmlns:p14="http://schemas.microsoft.com/office/powerpoint/2010/main" val="2149849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18</a:t>
            </a:fld>
            <a:endParaRPr lang="en-US" dirty="0"/>
          </a:p>
        </p:txBody>
      </p:sp>
      <p:sp>
        <p:nvSpPr>
          <p:cNvPr id="3" name="Title 2"/>
          <p:cNvSpPr>
            <a:spLocks noGrp="1"/>
          </p:cNvSpPr>
          <p:nvPr>
            <p:ph type="title"/>
          </p:nvPr>
        </p:nvSpPr>
        <p:spPr>
          <a:xfrm>
            <a:off x="279645" y="268942"/>
            <a:ext cx="11732523" cy="636494"/>
          </a:xfrm>
        </p:spPr>
        <p:txBody>
          <a:bodyPr/>
          <a:lstStyle/>
          <a:p>
            <a:r>
              <a:rPr lang="en-US" dirty="0"/>
              <a:t>FCC Order DA 23-6</a:t>
            </a:r>
          </a:p>
        </p:txBody>
      </p:sp>
      <p:sp>
        <p:nvSpPr>
          <p:cNvPr id="4" name="Content Placeholder 3"/>
          <p:cNvSpPr>
            <a:spLocks noGrp="1"/>
          </p:cNvSpPr>
          <p:nvPr>
            <p:ph idx="1"/>
          </p:nvPr>
        </p:nvSpPr>
        <p:spPr>
          <a:xfrm>
            <a:off x="279644" y="905436"/>
            <a:ext cx="11732524" cy="3811532"/>
          </a:xfrm>
        </p:spPr>
        <p:txBody>
          <a:bodyPr/>
          <a:lstStyle/>
          <a:p>
            <a:r>
              <a:rPr lang="en-US" sz="2000" dirty="0"/>
              <a:t>On January 26, 2023, the FCC released Order DA 23-6, waiving the requirement that HCPs and service providers participating in the Telecom Program use the Rates Database to calculate urban and rural rates for FY2024 and FY2025. </a:t>
            </a:r>
          </a:p>
          <a:p>
            <a:r>
              <a:rPr lang="en-US" sz="2000" dirty="0"/>
              <a:t>For FY2024 and FY2025, rules requiring rural rates to be calculated using Methods 1 through 3 and the pre-Rates Database calculation method for urban rates will be reinstated with the following minor changes: </a:t>
            </a:r>
          </a:p>
          <a:p>
            <a:pPr lvl="1"/>
            <a:r>
              <a:rPr lang="en-US" sz="2000" dirty="0"/>
              <a:t>For FY2024 and FY2025, applicants and service providers using Methods 1 and 2 to calculate rural rates are not permitted to use previously approved rates. </a:t>
            </a:r>
          </a:p>
          <a:p>
            <a:pPr lvl="1"/>
            <a:r>
              <a:rPr lang="en-US" sz="2000" dirty="0"/>
              <a:t>For FY2024 and 2025, service providers will be permitted to use previously approved rates for rural rates that would otherwise be calculated under Method 3. </a:t>
            </a:r>
          </a:p>
          <a:p>
            <a:pPr lvl="1"/>
            <a:r>
              <a:rPr lang="en-US" sz="2000" dirty="0"/>
              <a:t>If there are no comparable rural and urban rates within 30 percent of the speed of the requested service, service providers may use the rate for a higher bandwidth service that is otherwise similar to the requested service to justify a rural or urban rate. </a:t>
            </a:r>
          </a:p>
          <a:p>
            <a:r>
              <a:rPr lang="en-US" sz="2000" dirty="0"/>
              <a:t>Please use the </a:t>
            </a:r>
            <a:r>
              <a:rPr lang="en-US" sz="2000" dirty="0">
                <a:hlinkClick r:id="rId3"/>
              </a:rPr>
              <a:t>Urban and Rural Rate Information FY2024-2025 </a:t>
            </a:r>
            <a:r>
              <a:rPr lang="en-US" sz="2000" dirty="0"/>
              <a:t>tip sheet as a resource.</a:t>
            </a:r>
          </a:p>
        </p:txBody>
      </p:sp>
    </p:spTree>
    <p:extLst>
      <p:ext uri="{BB962C8B-B14F-4D97-AF65-F5344CB8AC3E}">
        <p14:creationId xmlns:p14="http://schemas.microsoft.com/office/powerpoint/2010/main" val="2829426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19</a:t>
            </a:fld>
            <a:endParaRPr lang="en-US" dirty="0"/>
          </a:p>
        </p:txBody>
      </p:sp>
      <p:sp>
        <p:nvSpPr>
          <p:cNvPr id="3" name="Title 2"/>
          <p:cNvSpPr>
            <a:spLocks noGrp="1"/>
          </p:cNvSpPr>
          <p:nvPr>
            <p:ph type="title"/>
          </p:nvPr>
        </p:nvSpPr>
        <p:spPr>
          <a:xfrm>
            <a:off x="279645" y="245327"/>
            <a:ext cx="11732523" cy="1130713"/>
          </a:xfrm>
        </p:spPr>
        <p:txBody>
          <a:bodyPr/>
          <a:lstStyle/>
          <a:p>
            <a:r>
              <a:rPr lang="en-US" dirty="0"/>
              <a:t>FCC 23-110 Third Report and Order</a:t>
            </a:r>
            <a:br>
              <a:rPr lang="en-US" dirty="0"/>
            </a:br>
            <a:endParaRPr lang="en-US" dirty="0">
              <a:solidFill>
                <a:srgbClr val="FF0000"/>
              </a:solidFill>
            </a:endParaRPr>
          </a:p>
        </p:txBody>
      </p:sp>
      <p:sp>
        <p:nvSpPr>
          <p:cNvPr id="4" name="Content Placeholder 3"/>
          <p:cNvSpPr>
            <a:spLocks noGrp="1"/>
          </p:cNvSpPr>
          <p:nvPr>
            <p:ph idx="1"/>
          </p:nvPr>
        </p:nvSpPr>
        <p:spPr>
          <a:xfrm>
            <a:off x="279644" y="1182847"/>
            <a:ext cx="11732524" cy="5173503"/>
          </a:xfrm>
        </p:spPr>
        <p:txBody>
          <a:bodyPr/>
          <a:lstStyle/>
          <a:p>
            <a:pP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On December 14,</a:t>
            </a: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2023, the FCC released Order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FCC 23-110</a:t>
            </a:r>
            <a:r>
              <a:rPr lang="en-US" sz="1600" dirty="0">
                <a:effectLst/>
                <a:latin typeface="Calibri" panose="020F0502020204030204" pitchFamily="34" charset="0"/>
                <a:ea typeface="Calibri" panose="020F0502020204030204" pitchFamily="34" charset="0"/>
                <a:cs typeface="Times New Roman" panose="02020603050405020304" pitchFamily="18" charset="0"/>
              </a:rPr>
              <a:t>. This order improves RHC Program administration and facilitates participation in the program by allowing health care providers that expect to become eligible during a funding year to complete the processes required to request funding, aligns program deadlines, simplifies rules for calculating urban rates, streamlines administrative processes, and frees up unused funding for other purposes. Changes to RHC Program rules are as follows:</a:t>
            </a: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Permits health care providers to be granted conditional eligibility, thus allowing them to initiate competitive bidding and request funding while awaiting a final eligibility determination (Prior to July 1, 2024, for purposes of competitive bidding FY2025).</a:t>
            </a: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Provides health care providers more time to complete Service Provider Identification Number (SPIN) changes by moving the SPIN change deadline to align with the invoice filing deadline (</a:t>
            </a:r>
            <a:r>
              <a:rPr lang="en-US" sz="1600" dirty="0">
                <a:latin typeface="Calibri" panose="020F0502020204030204" pitchFamily="34" charset="0"/>
                <a:ea typeface="Calibri" panose="020F0502020204030204" pitchFamily="34" charset="0"/>
                <a:cs typeface="Times New Roman" panose="02020603050405020304" pitchFamily="18" charset="0"/>
              </a:rPr>
              <a:t>Beginning in</a:t>
            </a:r>
            <a:r>
              <a:rPr lang="en-US" sz="1600" dirty="0">
                <a:effectLst/>
                <a:latin typeface="Calibri" panose="020F0502020204030204" pitchFamily="34" charset="0"/>
                <a:ea typeface="Calibri" panose="020F0502020204030204" pitchFamily="34" charset="0"/>
                <a:cs typeface="Times New Roman" panose="02020603050405020304" pitchFamily="18" charset="0"/>
              </a:rPr>
              <a:t> FY2023).</a:t>
            </a: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Simplifies urban rate calculations by eliminating the seldom-used “standard urban distance” component of the rule for determining urban rates in the Telecommunications (Telecom) Program (Beginning in FY2025). </a:t>
            </a: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Allows health care providers to request changes to the dates covered by an evergreen contract post-commitment (Beginning in FY2024).</a:t>
            </a: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Adopts the FCC Form 460 for eligibility determinations in the Telecom Program, which will eliminate the need for Telecom Program participants to seek an eligibility determine every time they engage in </a:t>
            </a:r>
            <a:r>
              <a:rPr lang="en-US" sz="1600">
                <a:effectLst/>
                <a:latin typeface="Calibri" panose="020F0502020204030204" pitchFamily="34" charset="0"/>
                <a:ea typeface="Calibri" panose="020F0502020204030204" pitchFamily="34" charset="0"/>
                <a:cs typeface="Times New Roman" panose="02020603050405020304" pitchFamily="18" charset="0"/>
              </a:rPr>
              <a:t>competitive bidding.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Establishes a deadline of July 1, 2024, for health care providers to claim undisbursed funding commitments that do not currently have an applicable invoice filing deadline from FY2019 and prior years.</a:t>
            </a:r>
          </a:p>
          <a:p>
            <a:pPr lvl="1">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9683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DISCLAIMER:</a:t>
            </a:r>
          </a:p>
        </p:txBody>
      </p:sp>
      <p:sp>
        <p:nvSpPr>
          <p:cNvPr id="6" name="Content Placeholder 5"/>
          <p:cNvSpPr>
            <a:spLocks noGrp="1"/>
          </p:cNvSpPr>
          <p:nvPr>
            <p:ph idx="1"/>
          </p:nvPr>
        </p:nvSpPr>
        <p:spPr/>
        <p:txBody>
          <a:bodyPr/>
          <a:lstStyle/>
          <a:p>
            <a:pPr marL="0" indent="0">
              <a:buNone/>
            </a:pPr>
            <a:r>
              <a:rPr lang="en-US" sz="2800" dirty="0">
                <a:solidFill>
                  <a:schemeClr val="tx2"/>
                </a:solidFill>
              </a:rPr>
              <a:t>To accommodate all attendees, real-time closed captions will be present during this presentation. We apologize in advance for any transcription errors or distractions. </a:t>
            </a:r>
            <a:r>
              <a:rPr lang="en-US" sz="2800">
                <a:solidFill>
                  <a:schemeClr val="tx2"/>
                </a:solidFill>
              </a:rPr>
              <a:t>Thank you for your support. </a:t>
            </a:r>
          </a:p>
          <a:p>
            <a:pPr marL="0" indent="0">
              <a:buNone/>
            </a:pPr>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77DFCED7-EB59-654B-ACD8-84CE8F59160C}" type="slidenum">
              <a:rPr lang="en-US" smtClean="0"/>
              <a:pPr/>
              <a:t>2</a:t>
            </a:fld>
            <a:endParaRPr lang="en-US" dirty="0"/>
          </a:p>
        </p:txBody>
      </p:sp>
    </p:spTree>
    <p:extLst>
      <p:ext uri="{BB962C8B-B14F-4D97-AF65-F5344CB8AC3E}">
        <p14:creationId xmlns:p14="http://schemas.microsoft.com/office/powerpoint/2010/main" val="1175539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20</a:t>
            </a:fld>
            <a:endParaRPr lang="en-US" dirty="0"/>
          </a:p>
        </p:txBody>
      </p:sp>
      <p:sp>
        <p:nvSpPr>
          <p:cNvPr id="3" name="Title 2"/>
          <p:cNvSpPr>
            <a:spLocks noGrp="1"/>
          </p:cNvSpPr>
          <p:nvPr>
            <p:ph type="title"/>
          </p:nvPr>
        </p:nvSpPr>
        <p:spPr/>
        <p:txBody>
          <a:bodyPr/>
          <a:lstStyle/>
          <a:p>
            <a:r>
              <a:rPr lang="en-US" dirty="0"/>
              <a:t>Reminder: Information Requests</a:t>
            </a:r>
          </a:p>
        </p:txBody>
      </p:sp>
      <p:sp>
        <p:nvSpPr>
          <p:cNvPr id="4" name="Content Placeholder 3"/>
          <p:cNvSpPr>
            <a:spLocks noGrp="1"/>
          </p:cNvSpPr>
          <p:nvPr>
            <p:ph idx="1"/>
          </p:nvPr>
        </p:nvSpPr>
        <p:spPr>
          <a:xfrm>
            <a:off x="279644" y="1656556"/>
            <a:ext cx="11732524" cy="3069038"/>
          </a:xfrm>
        </p:spPr>
        <p:txBody>
          <a:bodyPr/>
          <a:lstStyle/>
          <a:p>
            <a:r>
              <a:rPr lang="en-US" sz="2400" dirty="0"/>
              <a:t>If USAC requires information that cannot be located on the submitted supporting documentation, this will result in an </a:t>
            </a:r>
            <a:r>
              <a:rPr lang="en-US" sz="2400" b="1" dirty="0"/>
              <a:t>Information Request.</a:t>
            </a:r>
          </a:p>
          <a:p>
            <a:r>
              <a:rPr lang="en-US" sz="2400" dirty="0"/>
              <a:t>All account holders will receive all Information Requests.</a:t>
            </a:r>
          </a:p>
          <a:p>
            <a:r>
              <a:rPr lang="en-US" sz="2400" dirty="0"/>
              <a:t>Applicants are given 14 calendar days to provide a response to the Information Request.</a:t>
            </a:r>
          </a:p>
          <a:p>
            <a:pPr lvl="1"/>
            <a:r>
              <a:rPr lang="en-US" sz="2400" dirty="0"/>
              <a:t>11:59 p.m. ET on the 14</a:t>
            </a:r>
            <a:r>
              <a:rPr lang="en-US" sz="2400" baseline="30000" dirty="0"/>
              <a:t>th</a:t>
            </a:r>
            <a:r>
              <a:rPr lang="en-US" sz="2400" dirty="0"/>
              <a:t> day would be the last time to respond to the Information Request.</a:t>
            </a:r>
          </a:p>
          <a:p>
            <a:r>
              <a:rPr lang="en-US" sz="2400" dirty="0"/>
              <a:t>Information Requests not responded to within 14 calendar days </a:t>
            </a:r>
            <a:r>
              <a:rPr lang="en-US" sz="2400" b="1" dirty="0"/>
              <a:t>will result in a denial </a:t>
            </a:r>
            <a:r>
              <a:rPr lang="en-US" sz="2400" dirty="0"/>
              <a:t>of that form.</a:t>
            </a:r>
          </a:p>
          <a:p>
            <a:r>
              <a:rPr lang="en-US" sz="2400" dirty="0"/>
              <a:t>An extension request must be received prior to the original 14-day Information Request deadline.</a:t>
            </a:r>
          </a:p>
        </p:txBody>
      </p:sp>
    </p:spTree>
    <p:extLst>
      <p:ext uri="{BB962C8B-B14F-4D97-AF65-F5344CB8AC3E}">
        <p14:creationId xmlns:p14="http://schemas.microsoft.com/office/powerpoint/2010/main" val="40455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21</a:t>
            </a:fld>
            <a:endParaRPr lang="en-US" dirty="0"/>
          </a:p>
        </p:txBody>
      </p:sp>
      <p:sp>
        <p:nvSpPr>
          <p:cNvPr id="3" name="Title 2"/>
          <p:cNvSpPr>
            <a:spLocks noGrp="1"/>
          </p:cNvSpPr>
          <p:nvPr>
            <p:ph type="title"/>
          </p:nvPr>
        </p:nvSpPr>
        <p:spPr/>
        <p:txBody>
          <a:bodyPr/>
          <a:lstStyle/>
          <a:p>
            <a:r>
              <a:rPr lang="en-US" dirty="0"/>
              <a:t>FY2024 Funding Request Reviews</a:t>
            </a:r>
          </a:p>
        </p:txBody>
      </p:sp>
      <p:sp>
        <p:nvSpPr>
          <p:cNvPr id="4" name="Content Placeholder 3"/>
          <p:cNvSpPr>
            <a:spLocks noGrp="1"/>
          </p:cNvSpPr>
          <p:nvPr>
            <p:ph idx="1"/>
          </p:nvPr>
        </p:nvSpPr>
        <p:spPr>
          <a:xfrm>
            <a:off x="279644" y="1773382"/>
            <a:ext cx="11732524" cy="2943586"/>
          </a:xfrm>
        </p:spPr>
        <p:txBody>
          <a:bodyPr/>
          <a:lstStyle/>
          <a:p>
            <a:r>
              <a:rPr lang="en-US" sz="2400" dirty="0"/>
              <a:t>RHC may begin funding request reviews before the funding request window closes.</a:t>
            </a:r>
          </a:p>
          <a:p>
            <a:r>
              <a:rPr lang="en-US" sz="2400" b="1" dirty="0"/>
              <a:t>No final decisions will be made prior to the close of the filing window.</a:t>
            </a:r>
          </a:p>
          <a:p>
            <a:r>
              <a:rPr lang="en-US" sz="2400" dirty="0"/>
              <a:t>Some changes to submissions must occur prior to the close of the filing window.</a:t>
            </a:r>
            <a:endParaRPr lang="en-US" sz="2400" b="1" dirty="0"/>
          </a:p>
          <a:p>
            <a:r>
              <a:rPr lang="en-US" sz="2400" dirty="0"/>
              <a:t>This means that you may receive an Information Request before April 1, 2024.</a:t>
            </a:r>
          </a:p>
          <a:p>
            <a:r>
              <a:rPr lang="en-US" sz="2400" dirty="0"/>
              <a:t>For FY2024 FCC Forms 466, an auto-generated email will be sent with instructions to respond through RHC Connect.</a:t>
            </a:r>
          </a:p>
          <a:p>
            <a:pPr lvl="1"/>
            <a:r>
              <a:rPr lang="en-US" sz="2400" b="1" dirty="0"/>
              <a:t>HCPs should respond through RHC Connect only.</a:t>
            </a:r>
          </a:p>
          <a:p>
            <a:pPr lvl="1"/>
            <a:r>
              <a:rPr lang="en-US" sz="2400" dirty="0"/>
              <a:t>The auto-generated email comes from an unattended mailbox so please only respond through RHC Connect.</a:t>
            </a:r>
          </a:p>
        </p:txBody>
      </p:sp>
    </p:spTree>
    <p:extLst>
      <p:ext uri="{BB962C8B-B14F-4D97-AF65-F5344CB8AC3E}">
        <p14:creationId xmlns:p14="http://schemas.microsoft.com/office/powerpoint/2010/main" val="423980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22</a:t>
            </a:fld>
            <a:endParaRPr lang="en-US" dirty="0"/>
          </a:p>
        </p:txBody>
      </p:sp>
      <p:sp>
        <p:nvSpPr>
          <p:cNvPr id="3" name="Title 2"/>
          <p:cNvSpPr>
            <a:spLocks noGrp="1"/>
          </p:cNvSpPr>
          <p:nvPr>
            <p:ph type="title"/>
          </p:nvPr>
        </p:nvSpPr>
        <p:spPr/>
        <p:txBody>
          <a:bodyPr/>
          <a:lstStyle/>
          <a:p>
            <a:r>
              <a:rPr lang="en-US" dirty="0"/>
              <a:t>Reminder: Invoice Filing Deadlines </a:t>
            </a:r>
          </a:p>
        </p:txBody>
      </p:sp>
      <p:sp>
        <p:nvSpPr>
          <p:cNvPr id="4" name="Content Placeholder 3"/>
          <p:cNvSpPr>
            <a:spLocks noGrp="1"/>
          </p:cNvSpPr>
          <p:nvPr>
            <p:ph idx="1"/>
          </p:nvPr>
        </p:nvSpPr>
        <p:spPr/>
        <p:txBody>
          <a:bodyPr/>
          <a:lstStyle/>
          <a:p>
            <a:r>
              <a:rPr lang="en-US" sz="2400" dirty="0"/>
              <a:t>New invoicing guidelines adopted in FCC </a:t>
            </a:r>
            <a:r>
              <a:rPr lang="en-US" sz="2400" dirty="0">
                <a:hlinkClick r:id="rId2" tooltip="Report and Order 19-78"/>
              </a:rPr>
              <a:t>Report and Order 19-78</a:t>
            </a:r>
            <a:r>
              <a:rPr lang="en-US" sz="2400" dirty="0"/>
              <a:t> became effective beginning with FY2020 applicants. </a:t>
            </a:r>
          </a:p>
          <a:p>
            <a:r>
              <a:rPr lang="en-US" sz="2400" dirty="0"/>
              <a:t>The invoice filing deadline will be four months (120 days) from the service delivery deadline in both the HCF and Telecom Programs, October 28 of a given funding year. </a:t>
            </a:r>
          </a:p>
          <a:p>
            <a:r>
              <a:rPr lang="en-US" sz="2400" dirty="0"/>
              <a:t>Please use the new </a:t>
            </a:r>
            <a:r>
              <a:rPr lang="en-US" sz="2400" dirty="0">
                <a:hlinkClick r:id="rId3"/>
              </a:rPr>
              <a:t>RHC Invoicing Deadline Tool </a:t>
            </a:r>
            <a:r>
              <a:rPr lang="en-US" sz="2400" dirty="0"/>
              <a:t>in the Open Data section of the USAC website to look up your invoicing deadline.</a:t>
            </a:r>
          </a:p>
          <a:p>
            <a:r>
              <a:rPr lang="en-US" sz="2400" dirty="0"/>
              <a:t>For more information, please see the </a:t>
            </a:r>
            <a:r>
              <a:rPr lang="en-US" sz="2400" dirty="0">
                <a:hlinkClick r:id="rId4" tooltip="HCF invoice page"/>
              </a:rPr>
              <a:t>HCF invoice page</a:t>
            </a:r>
            <a:r>
              <a:rPr lang="en-US" sz="2400" dirty="0"/>
              <a:t> and </a:t>
            </a:r>
            <a:r>
              <a:rPr lang="en-US" sz="2400" dirty="0">
                <a:hlinkClick r:id="rId5" tooltip="Telecom invoice page"/>
              </a:rPr>
              <a:t>Telecom invoice page</a:t>
            </a:r>
            <a:r>
              <a:rPr lang="en-US" sz="2400" dirty="0"/>
              <a:t>. </a:t>
            </a:r>
          </a:p>
        </p:txBody>
      </p:sp>
    </p:spTree>
    <p:extLst>
      <p:ext uri="{BB962C8B-B14F-4D97-AF65-F5344CB8AC3E}">
        <p14:creationId xmlns:p14="http://schemas.microsoft.com/office/powerpoint/2010/main" val="201123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23</a:t>
            </a:fld>
            <a:endParaRPr lang="en-US" dirty="0"/>
          </a:p>
        </p:txBody>
      </p:sp>
      <p:sp>
        <p:nvSpPr>
          <p:cNvPr id="3" name="Title 2"/>
          <p:cNvSpPr>
            <a:spLocks noGrp="1"/>
          </p:cNvSpPr>
          <p:nvPr>
            <p:ph type="title"/>
          </p:nvPr>
        </p:nvSpPr>
        <p:spPr>
          <a:xfrm>
            <a:off x="279645" y="381000"/>
            <a:ext cx="11732523" cy="995040"/>
          </a:xfrm>
        </p:spPr>
        <p:txBody>
          <a:bodyPr/>
          <a:lstStyle/>
          <a:p>
            <a:r>
              <a:rPr lang="en-US" dirty="0"/>
              <a:t>Supply Chain Order</a:t>
            </a:r>
          </a:p>
        </p:txBody>
      </p:sp>
      <p:sp>
        <p:nvSpPr>
          <p:cNvPr id="4" name="Content Placeholder 3"/>
          <p:cNvSpPr>
            <a:spLocks noGrp="1"/>
          </p:cNvSpPr>
          <p:nvPr>
            <p:ph idx="1"/>
          </p:nvPr>
        </p:nvSpPr>
        <p:spPr>
          <a:xfrm>
            <a:off x="279644" y="1270000"/>
            <a:ext cx="11732524" cy="3446968"/>
          </a:xfrm>
        </p:spPr>
        <p:txBody>
          <a:bodyPr/>
          <a:lstStyle/>
          <a:p>
            <a:r>
              <a:rPr lang="en-US" dirty="0"/>
              <a:t>As a reminder, when service providers login to </a:t>
            </a:r>
            <a:r>
              <a:rPr lang="en-US" u="sng" dirty="0">
                <a:hlinkClick r:id="rId2"/>
              </a:rPr>
              <a:t>My Portal</a:t>
            </a:r>
            <a:r>
              <a:rPr lang="en-US" dirty="0">
                <a:hlinkClick r:id="rId2"/>
              </a:rPr>
              <a:t> </a:t>
            </a:r>
            <a:r>
              <a:rPr lang="en-US" dirty="0"/>
              <a:t>they will see two new supply chain certifications included in the FCC Form 463 and Telecom program</a:t>
            </a:r>
            <a:r>
              <a:rPr lang="en-US" dirty="0">
                <a:solidFill>
                  <a:srgbClr val="FF0000"/>
                </a:solidFill>
              </a:rPr>
              <a:t> </a:t>
            </a:r>
            <a:r>
              <a:rPr lang="en-US" dirty="0"/>
              <a:t>invoice.</a:t>
            </a:r>
          </a:p>
          <a:p>
            <a:r>
              <a:rPr lang="en-US" dirty="0"/>
              <a:t>The first certification affirms compliance with the </a:t>
            </a:r>
            <a:r>
              <a:rPr lang="en-US" u="sng" dirty="0">
                <a:hlinkClick r:id="rId3"/>
              </a:rPr>
              <a:t>Section 54.9</a:t>
            </a:r>
            <a:r>
              <a:rPr lang="en-US" dirty="0"/>
              <a:t> prohibition on USF for specified transactions with companies </a:t>
            </a:r>
            <a:r>
              <a:rPr lang="en-US" dirty="0">
                <a:solidFill>
                  <a:srgbClr val="3B3838"/>
                </a:solidFill>
              </a:rPr>
              <a:t>deemed to pose a national security threat. </a:t>
            </a:r>
            <a:r>
              <a:rPr lang="en-US" dirty="0"/>
              <a:t>The second certification affirms compliance with </a:t>
            </a:r>
            <a:r>
              <a:rPr lang="en-US" u="sng" dirty="0">
                <a:hlinkClick r:id="rId4"/>
              </a:rPr>
              <a:t>Section 54.10</a:t>
            </a:r>
            <a:r>
              <a:rPr lang="en-US" dirty="0"/>
              <a:t>, which prohibits the use of any Federal subsidies on any communications equipment and services on the </a:t>
            </a:r>
            <a:r>
              <a:rPr lang="en-US" u="sng" dirty="0">
                <a:hlinkClick r:id="rId5"/>
              </a:rPr>
              <a:t>Covered List</a:t>
            </a:r>
            <a:r>
              <a:rPr lang="en-US" dirty="0"/>
              <a:t>. </a:t>
            </a:r>
          </a:p>
          <a:p>
            <a:r>
              <a:rPr lang="en-US" b="1" dirty="0"/>
              <a:t>FY2023 Applicants</a:t>
            </a:r>
            <a:r>
              <a:rPr lang="en-US" dirty="0"/>
              <a:t>: If you requested services or equipment provided or that contain components of products produced by any of the listed covered companies or any of their parents, affiliates and subsidiaries in FY2023, you cannot invoice for these funds. Instead, you should immediately request a </a:t>
            </a:r>
            <a:r>
              <a:rPr lang="en-US" u="sng" dirty="0">
                <a:hlinkClick r:id="rId6" tooltip="service substitution"/>
              </a:rPr>
              <a:t>service substitution</a:t>
            </a:r>
            <a:r>
              <a:rPr lang="en-US" dirty="0"/>
              <a:t>. </a:t>
            </a:r>
          </a:p>
          <a:p>
            <a:r>
              <a:rPr lang="en-US" b="1" dirty="0"/>
              <a:t>FY2024 Applicants: </a:t>
            </a:r>
            <a:r>
              <a:rPr lang="en-US" dirty="0"/>
              <a:t>As you proceed with competitive bidding, please ensure you are not requesting funding for services or equipment from listed covered companies or any of their parents, affiliates and subsidiaries.</a:t>
            </a:r>
          </a:p>
        </p:txBody>
      </p:sp>
    </p:spTree>
    <p:extLst>
      <p:ext uri="{BB962C8B-B14F-4D97-AF65-F5344CB8AC3E}">
        <p14:creationId xmlns:p14="http://schemas.microsoft.com/office/powerpoint/2010/main" val="386582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24</a:t>
            </a:fld>
            <a:endParaRPr lang="en-US" dirty="0"/>
          </a:p>
        </p:txBody>
      </p:sp>
      <p:sp>
        <p:nvSpPr>
          <p:cNvPr id="3" name="Title 2"/>
          <p:cNvSpPr>
            <a:spLocks noGrp="1"/>
          </p:cNvSpPr>
          <p:nvPr>
            <p:ph type="title"/>
          </p:nvPr>
        </p:nvSpPr>
        <p:spPr>
          <a:xfrm>
            <a:off x="300441" y="488325"/>
            <a:ext cx="11732523" cy="682440"/>
          </a:xfrm>
        </p:spPr>
        <p:txBody>
          <a:bodyPr/>
          <a:lstStyle/>
          <a:p>
            <a:r>
              <a:rPr lang="en-US" dirty="0"/>
              <a:t>Supply Chain Web Page</a:t>
            </a:r>
          </a:p>
        </p:txBody>
      </p:sp>
      <p:sp>
        <p:nvSpPr>
          <p:cNvPr id="4" name="Content Placeholder 3"/>
          <p:cNvSpPr>
            <a:spLocks noGrp="1"/>
          </p:cNvSpPr>
          <p:nvPr>
            <p:ph idx="1"/>
          </p:nvPr>
        </p:nvSpPr>
        <p:spPr>
          <a:xfrm>
            <a:off x="279644" y="1524000"/>
            <a:ext cx="11732524" cy="3192968"/>
          </a:xfrm>
        </p:spPr>
        <p:txBody>
          <a:bodyPr/>
          <a:lstStyle/>
          <a:p>
            <a:r>
              <a:rPr lang="en-US" sz="2400" dirty="0">
                <a:hlinkClick r:id="rId2"/>
              </a:rPr>
              <a:t>Supply Chain webpage</a:t>
            </a:r>
            <a:endParaRPr lang="en-US" sz="2400" dirty="0"/>
          </a:p>
          <a:p>
            <a:pPr marL="0" indent="0">
              <a:buNone/>
            </a:pPr>
            <a:endParaRPr lang="en-US" dirty="0"/>
          </a:p>
        </p:txBody>
      </p:sp>
      <p:pic>
        <p:nvPicPr>
          <p:cNvPr id="5" name="Picture 4" descr="Screen shot of Supply Chain webpage on the USAC website." title="Supply Chain Order">
            <a:extLst>
              <a:ext uri="{FF2B5EF4-FFF2-40B4-BE49-F238E27FC236}">
                <a16:creationId xmlns:a16="http://schemas.microsoft.com/office/drawing/2014/main" id="{4CC0931F-B976-4063-B2EF-CBB27C940C92}"/>
              </a:ext>
            </a:extLst>
          </p:cNvPr>
          <p:cNvPicPr>
            <a:picLocks noChangeAspect="1"/>
          </p:cNvPicPr>
          <p:nvPr/>
        </p:nvPicPr>
        <p:blipFill>
          <a:blip r:embed="rId3"/>
          <a:stretch>
            <a:fillRect/>
          </a:stretch>
        </p:blipFill>
        <p:spPr>
          <a:xfrm>
            <a:off x="1703035" y="2182425"/>
            <a:ext cx="8885741" cy="4287476"/>
          </a:xfrm>
          <a:prstGeom prst="rect">
            <a:avLst/>
          </a:prstGeom>
          <a:ln>
            <a:solidFill>
              <a:schemeClr val="accent1"/>
            </a:solidFill>
          </a:ln>
        </p:spPr>
      </p:pic>
    </p:spTree>
    <p:extLst>
      <p:ext uri="{BB962C8B-B14F-4D97-AF65-F5344CB8AC3E}">
        <p14:creationId xmlns:p14="http://schemas.microsoft.com/office/powerpoint/2010/main" val="355801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7DFCED7-EB59-654B-ACD8-84CE8F59160C}" type="slidenum">
              <a:rPr lang="en-US" smtClean="0"/>
              <a:pPr/>
              <a:t>25</a:t>
            </a:fld>
            <a:endParaRPr lang="en-US" dirty="0"/>
          </a:p>
        </p:txBody>
      </p:sp>
    </p:spTree>
    <p:extLst>
      <p:ext uri="{BB962C8B-B14F-4D97-AF65-F5344CB8AC3E}">
        <p14:creationId xmlns:p14="http://schemas.microsoft.com/office/powerpoint/2010/main" val="11752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RHC Connect – Submitting the FCC Form 466</a:t>
            </a:r>
          </a:p>
        </p:txBody>
      </p:sp>
      <p:sp>
        <p:nvSpPr>
          <p:cNvPr id="3" name="Subtitle 2"/>
          <p:cNvSpPr>
            <a:spLocks noGrp="1"/>
          </p:cNvSpPr>
          <p:nvPr>
            <p:ph type="subTitle" idx="1"/>
          </p:nvPr>
        </p:nvSpPr>
        <p:spPr/>
        <p:txBody>
          <a:bodyPr/>
          <a:lstStyle/>
          <a:p>
            <a:r>
              <a:rPr lang="en-US" dirty="0"/>
              <a:t>Telecom Program Funding Request Office Hours</a:t>
            </a:r>
          </a:p>
        </p:txBody>
      </p:sp>
      <p:sp>
        <p:nvSpPr>
          <p:cNvPr id="4" name="Slide Number Placeholder 3"/>
          <p:cNvSpPr>
            <a:spLocks noGrp="1"/>
          </p:cNvSpPr>
          <p:nvPr>
            <p:ph type="sldNum" sz="quarter" idx="12"/>
          </p:nvPr>
        </p:nvSpPr>
        <p:spPr/>
        <p:txBody>
          <a:bodyPr/>
          <a:lstStyle/>
          <a:p>
            <a:fld id="{77DFCED7-EB59-654B-ACD8-84CE8F59160C}" type="slidenum">
              <a:rPr lang="en-US" smtClean="0"/>
              <a:pPr/>
              <a:t>26</a:t>
            </a:fld>
            <a:endParaRPr lang="en-US" dirty="0"/>
          </a:p>
        </p:txBody>
      </p:sp>
    </p:spTree>
    <p:extLst>
      <p:ext uri="{BB962C8B-B14F-4D97-AF65-F5344CB8AC3E}">
        <p14:creationId xmlns:p14="http://schemas.microsoft.com/office/powerpoint/2010/main" val="1694568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7351" y="493058"/>
            <a:ext cx="11674816" cy="572261"/>
          </a:xfrm>
        </p:spPr>
        <p:txBody>
          <a:bodyPr/>
          <a:lstStyle/>
          <a:p>
            <a:r>
              <a:rPr lang="en-US" dirty="0"/>
              <a:t>RHC Connect Updates as of November 2023</a:t>
            </a:r>
          </a:p>
        </p:txBody>
      </p:sp>
      <p:sp>
        <p:nvSpPr>
          <p:cNvPr id="3" name="Slide Number Placeholder 2"/>
          <p:cNvSpPr>
            <a:spLocks noGrp="1"/>
          </p:cNvSpPr>
          <p:nvPr>
            <p:ph type="sldNum" sz="quarter" idx="12"/>
          </p:nvPr>
        </p:nvSpPr>
        <p:spPr/>
        <p:txBody>
          <a:bodyPr/>
          <a:lstStyle/>
          <a:p>
            <a:fld id="{77DFCED7-EB59-654B-ACD8-84CE8F59160C}" type="slidenum">
              <a:rPr lang="en-US" smtClean="0"/>
              <a:pPr/>
              <a:t>27</a:t>
            </a:fld>
            <a:endParaRPr lang="en-US" dirty="0"/>
          </a:p>
        </p:txBody>
      </p:sp>
      <p:graphicFrame>
        <p:nvGraphicFramePr>
          <p:cNvPr id="2" name="Table 1"/>
          <p:cNvGraphicFramePr>
            <a:graphicFrameLocks noGrp="1"/>
          </p:cNvGraphicFramePr>
          <p:nvPr/>
        </p:nvGraphicFramePr>
        <p:xfrm>
          <a:off x="457200" y="1524001"/>
          <a:ext cx="11313458" cy="4539308"/>
        </p:xfrm>
        <a:graphic>
          <a:graphicData uri="http://schemas.openxmlformats.org/drawingml/2006/table">
            <a:tbl>
              <a:tblPr firstRow="1"/>
              <a:tblGrid>
                <a:gridCol w="4007594">
                  <a:extLst>
                    <a:ext uri="{9D8B030D-6E8A-4147-A177-3AD203B41FA5}">
                      <a16:colId xmlns:a16="http://schemas.microsoft.com/office/drawing/2014/main" val="2885192492"/>
                    </a:ext>
                  </a:extLst>
                </a:gridCol>
                <a:gridCol w="1450428">
                  <a:extLst>
                    <a:ext uri="{9D8B030D-6E8A-4147-A177-3AD203B41FA5}">
                      <a16:colId xmlns:a16="http://schemas.microsoft.com/office/drawing/2014/main" val="4028901981"/>
                    </a:ext>
                  </a:extLst>
                </a:gridCol>
                <a:gridCol w="5855436">
                  <a:extLst>
                    <a:ext uri="{9D8B030D-6E8A-4147-A177-3AD203B41FA5}">
                      <a16:colId xmlns:a16="http://schemas.microsoft.com/office/drawing/2014/main" val="3534205001"/>
                    </a:ext>
                  </a:extLst>
                </a:gridCol>
              </a:tblGrid>
              <a:tr h="503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Form</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t>Platform</a:t>
                      </a:r>
                      <a:endParaRPr lang="en-US" sz="20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solidFill>
                            <a:srgbClr val="404040"/>
                          </a:solidFill>
                          <a:effectLst/>
                        </a:rPr>
                        <a:t>Relevant Funding Years</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1932029"/>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Forms 460 &amp; 465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287239398"/>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 Letters of Agency</a:t>
                      </a:r>
                      <a:r>
                        <a:rPr lang="en-US" sz="1800" baseline="0" dirty="0"/>
                        <a:t> (LOA)</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223080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 Third Party Authorization</a:t>
                      </a:r>
                      <a:r>
                        <a:rPr lang="en-US" sz="1800" baseline="0" dirty="0"/>
                        <a:t> </a:t>
                      </a:r>
                      <a:r>
                        <a:rPr lang="en-US" sz="1800" dirty="0"/>
                        <a:t>(TPA)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751250029"/>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FY2023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4672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a:t>
                      </a:r>
                      <a:r>
                        <a:rPr lang="en-US" sz="1800" baseline="0" dirty="0"/>
                        <a:t> Portal</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r>
                        <a:rPr lang="en-US" sz="1800" baseline="0" dirty="0"/>
                        <a:t> 2021 and prior – Multi-year commitments</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5269783"/>
                  </a:ext>
                </a:extLst>
              </a:tr>
              <a:tr h="363377">
                <a:tc>
                  <a:txBody>
                    <a:bodyPr/>
                    <a:lstStyle/>
                    <a:p>
                      <a:pPr marL="0" indent="0" algn="l">
                        <a:buFont typeface="Arial" panose="020B0604020202020204" pitchFamily="34" charset="0"/>
                        <a:buNone/>
                      </a:pPr>
                      <a:r>
                        <a:rPr lang="en-US" sz="1800" dirty="0"/>
                        <a:t>FCC Form 462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07433"/>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r>
                        <a:rPr lang="en-US" sz="1800" baseline="0" dirty="0"/>
                        <a:t> 2021 and prior – Multi-year commitments</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24974680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 463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418777"/>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Post-commitment Change Requests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FY2022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99245714"/>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 Form</a:t>
                      </a:r>
                      <a:r>
                        <a:rPr lang="en-US" sz="1800" baseline="0" dirty="0"/>
                        <a:t> 466</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RHC Connect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FY2024 and forward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975168"/>
                  </a:ext>
                </a:extLst>
              </a:tr>
              <a:tr h="36337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FCC Form 467 – Telecom Invoice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My Portal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Future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017670208"/>
                  </a:ext>
                </a:extLst>
              </a:tr>
            </a:tbl>
          </a:graphicData>
        </a:graphic>
      </p:graphicFrame>
    </p:spTree>
    <p:extLst>
      <p:ext uri="{BB962C8B-B14F-4D97-AF65-F5344CB8AC3E}">
        <p14:creationId xmlns:p14="http://schemas.microsoft.com/office/powerpoint/2010/main" val="2725866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28</a:t>
            </a:fld>
            <a:endParaRPr lang="en-US" dirty="0"/>
          </a:p>
        </p:txBody>
      </p:sp>
      <p:sp>
        <p:nvSpPr>
          <p:cNvPr id="3" name="Title 2"/>
          <p:cNvSpPr>
            <a:spLocks noGrp="1"/>
          </p:cNvSpPr>
          <p:nvPr>
            <p:ph type="title"/>
          </p:nvPr>
        </p:nvSpPr>
        <p:spPr/>
        <p:txBody>
          <a:bodyPr/>
          <a:lstStyle/>
          <a:p>
            <a:r>
              <a:rPr lang="en-US" dirty="0"/>
              <a:t>RHC Connect Updates (continued)</a:t>
            </a:r>
          </a:p>
        </p:txBody>
      </p:sp>
      <p:sp>
        <p:nvSpPr>
          <p:cNvPr id="4" name="Content Placeholder 3"/>
          <p:cNvSpPr>
            <a:spLocks noGrp="1"/>
          </p:cNvSpPr>
          <p:nvPr>
            <p:ph idx="1"/>
          </p:nvPr>
        </p:nvSpPr>
        <p:spPr/>
        <p:txBody>
          <a:bodyPr/>
          <a:lstStyle/>
          <a:p>
            <a:r>
              <a:rPr lang="en-US" sz="2400" dirty="0"/>
              <a:t>All information from the FCC Forms 465 will be migrated to RHC Connect. </a:t>
            </a:r>
          </a:p>
          <a:p>
            <a:r>
              <a:rPr lang="en-US" sz="2400" dirty="0"/>
              <a:t>Over time, all FCC forms for the HCF and Telecom programs will move to RHC Connect.</a:t>
            </a:r>
          </a:p>
          <a:p>
            <a:r>
              <a:rPr lang="en-US" sz="2400" dirty="0"/>
              <a:t>Use the following resources to submit the FCC Form 466 in RHC Connect:</a:t>
            </a:r>
          </a:p>
          <a:p>
            <a:pPr lvl="1"/>
            <a:r>
              <a:rPr lang="en-US" sz="2400" dirty="0">
                <a:hlinkClick r:id="rId2"/>
              </a:rPr>
              <a:t>Welcome to RHC Connect – FCC Form 466 </a:t>
            </a:r>
            <a:r>
              <a:rPr lang="en-US" sz="2400" dirty="0"/>
              <a:t>webpage</a:t>
            </a:r>
          </a:p>
          <a:p>
            <a:pPr lvl="1"/>
            <a:r>
              <a:rPr lang="en-US" sz="2400" dirty="0">
                <a:hlinkClick r:id="rId3"/>
              </a:rPr>
              <a:t>RHC Connect User Guide – FCC Form 466</a:t>
            </a:r>
            <a:endParaRPr lang="en-US" sz="2400" dirty="0"/>
          </a:p>
          <a:p>
            <a:pPr lvl="1"/>
            <a:r>
              <a:rPr lang="en-US" sz="2400" dirty="0">
                <a:hlinkClick r:id="rId4"/>
              </a:rPr>
              <a:t>Information Request tip sheet</a:t>
            </a:r>
            <a:endParaRPr lang="en-US" sz="2400" dirty="0"/>
          </a:p>
        </p:txBody>
      </p:sp>
    </p:spTree>
    <p:extLst>
      <p:ext uri="{BB962C8B-B14F-4D97-AF65-F5344CB8AC3E}">
        <p14:creationId xmlns:p14="http://schemas.microsoft.com/office/powerpoint/2010/main" val="278199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29</a:t>
            </a:fld>
            <a:endParaRPr lang="en-US" dirty="0"/>
          </a:p>
        </p:txBody>
      </p:sp>
      <p:sp>
        <p:nvSpPr>
          <p:cNvPr id="3" name="Title 2"/>
          <p:cNvSpPr>
            <a:spLocks noGrp="1"/>
          </p:cNvSpPr>
          <p:nvPr>
            <p:ph type="title"/>
          </p:nvPr>
        </p:nvSpPr>
        <p:spPr/>
        <p:txBody>
          <a:bodyPr/>
          <a:lstStyle/>
          <a:p>
            <a:r>
              <a:rPr lang="en-US" dirty="0"/>
              <a:t>My Portal Landing Page</a:t>
            </a:r>
          </a:p>
        </p:txBody>
      </p:sp>
      <p:sp>
        <p:nvSpPr>
          <p:cNvPr id="4" name="Content Placeholder 3"/>
          <p:cNvSpPr>
            <a:spLocks noGrp="1"/>
          </p:cNvSpPr>
          <p:nvPr>
            <p:ph idx="1"/>
          </p:nvPr>
        </p:nvSpPr>
        <p:spPr>
          <a:xfrm>
            <a:off x="279644" y="1647930"/>
            <a:ext cx="4672500" cy="3069038"/>
          </a:xfrm>
        </p:spPr>
        <p:txBody>
          <a:bodyPr/>
          <a:lstStyle/>
          <a:p>
            <a:r>
              <a:rPr lang="en-US" sz="2800" dirty="0"/>
              <a:t>Log into My Portal and click </a:t>
            </a:r>
            <a:r>
              <a:rPr lang="en-US" sz="2800" b="1" dirty="0"/>
              <a:t>Rural Health Care </a:t>
            </a:r>
            <a:r>
              <a:rPr lang="en-US" sz="2800" dirty="0"/>
              <a:t>then </a:t>
            </a:r>
            <a:r>
              <a:rPr lang="en-US" sz="2800" b="1" dirty="0"/>
              <a:t>RHC Connect</a:t>
            </a:r>
          </a:p>
          <a:p>
            <a:r>
              <a:rPr lang="en-US" sz="2800" dirty="0">
                <a:solidFill>
                  <a:schemeClr val="tx1"/>
                </a:solidFill>
              </a:rPr>
              <a:t>For all other forms that have not yet moved to RHC Connect, </a:t>
            </a:r>
            <a:r>
              <a:rPr lang="en-US" sz="2800" dirty="0"/>
              <a:t>you will use </a:t>
            </a:r>
            <a:r>
              <a:rPr lang="en-US" sz="2800" b="1" dirty="0"/>
              <a:t>RHC My Portal</a:t>
            </a:r>
          </a:p>
          <a:p>
            <a:pPr marL="0" indent="0">
              <a:buNone/>
            </a:pPr>
            <a:endParaRPr lang="en-US" sz="2800" dirty="0"/>
          </a:p>
        </p:txBody>
      </p:sp>
      <p:pic>
        <p:nvPicPr>
          <p:cNvPr id="8" name="Picture 7" descr="Dashboard&#10;&#10;Screen shot from My Portal sign in with choice for RHC Connect emphasized.">
            <a:extLst>
              <a:ext uri="{FF2B5EF4-FFF2-40B4-BE49-F238E27FC236}">
                <a16:creationId xmlns:a16="http://schemas.microsoft.com/office/drawing/2014/main" id="{93D5C1EB-58CC-8502-F6D0-3889861A99B7}"/>
              </a:ext>
            </a:extLst>
          </p:cNvPr>
          <p:cNvPicPr>
            <a:picLocks noChangeAspect="1"/>
          </p:cNvPicPr>
          <p:nvPr/>
        </p:nvPicPr>
        <p:blipFill>
          <a:blip r:embed="rId2"/>
          <a:stretch>
            <a:fillRect/>
          </a:stretch>
        </p:blipFill>
        <p:spPr>
          <a:xfrm>
            <a:off x="5171069" y="1647930"/>
            <a:ext cx="6314286" cy="3704762"/>
          </a:xfrm>
          <a:prstGeom prst="rect">
            <a:avLst/>
          </a:prstGeom>
          <a:ln w="9525">
            <a:solidFill>
              <a:srgbClr val="B5BD00"/>
            </a:solidFill>
          </a:ln>
        </p:spPr>
      </p:pic>
    </p:spTree>
    <p:extLst>
      <p:ext uri="{BB962C8B-B14F-4D97-AF65-F5344CB8AC3E}">
        <p14:creationId xmlns:p14="http://schemas.microsoft.com/office/powerpoint/2010/main" val="61732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37350" y="1719943"/>
            <a:ext cx="6871318" cy="4263998"/>
          </a:xfrm>
        </p:spPr>
        <p:txBody>
          <a:bodyPr/>
          <a:lstStyle/>
          <a:p>
            <a:r>
              <a:rPr lang="en-US" sz="2400" dirty="0"/>
              <a:t>Use the “Audio” section of your control panel to select an audio source and connect to sound.</a:t>
            </a:r>
          </a:p>
          <a:p>
            <a:pPr lvl="1"/>
            <a:r>
              <a:rPr lang="en-US" dirty="0"/>
              <a:t>Turn on your computer’s speakers, or</a:t>
            </a:r>
          </a:p>
          <a:p>
            <a:pPr lvl="1"/>
            <a:r>
              <a:rPr lang="en-US" dirty="0"/>
              <a:t>Use the call-in instructions in your confirmation email.</a:t>
            </a:r>
          </a:p>
          <a:p>
            <a:r>
              <a:rPr lang="en-US" sz="2400" dirty="0"/>
              <a:t>All participants are on mute.</a:t>
            </a:r>
          </a:p>
          <a:p>
            <a:r>
              <a:rPr lang="en-US" sz="2400" dirty="0"/>
              <a:t>Submit questions at any time using the “Questions” box.</a:t>
            </a:r>
          </a:p>
        </p:txBody>
      </p:sp>
      <p:sp>
        <p:nvSpPr>
          <p:cNvPr id="5" name="Title 4"/>
          <p:cNvSpPr>
            <a:spLocks noGrp="1"/>
          </p:cNvSpPr>
          <p:nvPr>
            <p:ph type="title"/>
          </p:nvPr>
        </p:nvSpPr>
        <p:spPr/>
        <p:txBody>
          <a:bodyPr/>
          <a:lstStyle/>
          <a:p>
            <a:r>
              <a:rPr lang="en-US" dirty="0"/>
              <a:t>Housekeeping</a:t>
            </a:r>
          </a:p>
        </p:txBody>
      </p:sp>
      <p:sp>
        <p:nvSpPr>
          <p:cNvPr id="4" name="Slide Number Placeholder 3"/>
          <p:cNvSpPr>
            <a:spLocks noGrp="1"/>
          </p:cNvSpPr>
          <p:nvPr>
            <p:ph type="sldNum" sz="quarter" idx="4294967295"/>
          </p:nvPr>
        </p:nvSpPr>
        <p:spPr>
          <a:xfrm>
            <a:off x="9448800" y="6356350"/>
            <a:ext cx="2743200" cy="365125"/>
          </a:xfrm>
        </p:spPr>
        <p:txBody>
          <a:bodyPr/>
          <a:lstStyle/>
          <a:p>
            <a:fld id="{77DFCED7-EB59-654B-ACD8-84CE8F59160C}" type="slidenum">
              <a:rPr lang="en-US" smtClean="0"/>
              <a:pPr/>
              <a:t>3</a:t>
            </a:fld>
            <a:endParaRPr lang="en-US" dirty="0"/>
          </a:p>
        </p:txBody>
      </p:sp>
      <p:grpSp>
        <p:nvGrpSpPr>
          <p:cNvPr id="7" name="Group 6" descr="Picture shows mute button, handout section where PDF of slide deck can be found and questions box." title="GoToWebinar Dashboard"/>
          <p:cNvGrpSpPr/>
          <p:nvPr/>
        </p:nvGrpSpPr>
        <p:grpSpPr>
          <a:xfrm>
            <a:off x="7743457" y="511038"/>
            <a:ext cx="3076943" cy="5845312"/>
            <a:chOff x="8517897" y="351420"/>
            <a:chExt cx="3076943" cy="5845312"/>
          </a:xfrm>
        </p:grpSpPr>
        <p:pic>
          <p:nvPicPr>
            <p:cNvPr id="8" name="Picture 7"/>
            <p:cNvPicPr>
              <a:picLocks noChangeAspect="1"/>
            </p:cNvPicPr>
            <p:nvPr/>
          </p:nvPicPr>
          <p:blipFill>
            <a:blip r:embed="rId2"/>
            <a:stretch>
              <a:fillRect/>
            </a:stretch>
          </p:blipFill>
          <p:spPr>
            <a:xfrm>
              <a:off x="8517897" y="351420"/>
              <a:ext cx="3076943" cy="5845312"/>
            </a:xfrm>
            <a:prstGeom prst="rect">
              <a:avLst/>
            </a:prstGeom>
            <a:ln>
              <a:solidFill>
                <a:schemeClr val="accent1"/>
              </a:solidFill>
            </a:ln>
          </p:spPr>
        </p:pic>
        <p:sp>
          <p:nvSpPr>
            <p:cNvPr id="9" name="&quot;No&quot; Symbol 8"/>
            <p:cNvSpPr/>
            <p:nvPr/>
          </p:nvSpPr>
          <p:spPr>
            <a:xfrm>
              <a:off x="8575321" y="1557802"/>
              <a:ext cx="375370" cy="375370"/>
            </a:xfrm>
            <a:prstGeom prst="noSmoking">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8841701" y="4798467"/>
              <a:ext cx="2248677" cy="338554"/>
            </a:xfrm>
            <a:prstGeom prst="rect">
              <a:avLst/>
            </a:prstGeom>
            <a:noFill/>
          </p:spPr>
          <p:txBody>
            <a:bodyPr wrap="square" rtlCol="0">
              <a:spAutoFit/>
            </a:bodyPr>
            <a:lstStyle/>
            <a:p>
              <a:r>
                <a:rPr lang="en-US" sz="1600" dirty="0">
                  <a:solidFill>
                    <a:srgbClr val="FF0000"/>
                  </a:solidFill>
                </a:rPr>
                <a:t>Ask questions here!</a:t>
              </a:r>
            </a:p>
          </p:txBody>
        </p:sp>
        <p:sp>
          <p:nvSpPr>
            <p:cNvPr id="11" name="TextBox 10" descr="Screen shot of GotoWebinar Dashboard showing mute button, handout section and questions box." title="GotoWebinar Dashboard"/>
            <p:cNvSpPr txBox="1"/>
            <p:nvPr/>
          </p:nvSpPr>
          <p:spPr>
            <a:xfrm>
              <a:off x="8841701" y="2490305"/>
              <a:ext cx="2753139" cy="338554"/>
            </a:xfrm>
            <a:prstGeom prst="rect">
              <a:avLst/>
            </a:prstGeom>
            <a:noFill/>
          </p:spPr>
          <p:txBody>
            <a:bodyPr wrap="square" rtlCol="0">
              <a:spAutoFit/>
            </a:bodyPr>
            <a:lstStyle/>
            <a:p>
              <a:r>
                <a:rPr lang="en-US" sz="1600" dirty="0">
                  <a:solidFill>
                    <a:srgbClr val="FF0000"/>
                  </a:solidFill>
                </a:rPr>
                <a:t>Download PDF of Slides here!</a:t>
              </a:r>
            </a:p>
          </p:txBody>
        </p:sp>
      </p:grpSp>
    </p:spTree>
    <p:extLst>
      <p:ext uri="{BB962C8B-B14F-4D97-AF65-F5344CB8AC3E}">
        <p14:creationId xmlns:p14="http://schemas.microsoft.com/office/powerpoint/2010/main" val="1299438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30</a:t>
            </a:fld>
            <a:endParaRPr lang="en-US" dirty="0"/>
          </a:p>
        </p:txBody>
      </p:sp>
      <p:sp>
        <p:nvSpPr>
          <p:cNvPr id="3" name="Title 2"/>
          <p:cNvSpPr>
            <a:spLocks noGrp="1"/>
          </p:cNvSpPr>
          <p:nvPr>
            <p:ph type="title"/>
          </p:nvPr>
        </p:nvSpPr>
        <p:spPr/>
        <p:txBody>
          <a:bodyPr/>
          <a:lstStyle/>
          <a:p>
            <a:r>
              <a:rPr lang="en-US" dirty="0"/>
              <a:t>Dashboard</a:t>
            </a:r>
          </a:p>
        </p:txBody>
      </p:sp>
      <p:sp>
        <p:nvSpPr>
          <p:cNvPr id="4" name="Content Placeholder 3"/>
          <p:cNvSpPr>
            <a:spLocks noGrp="1"/>
          </p:cNvSpPr>
          <p:nvPr>
            <p:ph idx="1"/>
          </p:nvPr>
        </p:nvSpPr>
        <p:spPr>
          <a:xfrm>
            <a:off x="279644" y="1376040"/>
            <a:ext cx="3801499" cy="3340928"/>
          </a:xfrm>
        </p:spPr>
        <p:txBody>
          <a:bodyPr/>
          <a:lstStyle/>
          <a:p>
            <a:r>
              <a:rPr lang="en-US" sz="2000" dirty="0"/>
              <a:t>Here you can start a new form, view the status of submitted and processed applications, resume working on a draft or delete a draft FCC Form 466.</a:t>
            </a:r>
          </a:p>
          <a:p>
            <a:r>
              <a:rPr lang="en-US" sz="2000" dirty="0"/>
              <a:t>If the form is recalled, the bottom screen will appear, and an email will be sent to all account holders.</a:t>
            </a:r>
          </a:p>
          <a:p>
            <a:r>
              <a:rPr lang="en-US" sz="2000" dirty="0"/>
              <a:t>There’s a countdown banner displaying the days remaining in the filing window.</a:t>
            </a:r>
          </a:p>
        </p:txBody>
      </p:sp>
      <p:pic>
        <p:nvPicPr>
          <p:cNvPr id="7" name="Picture 6" descr="Dashboard (continued)&#10;&#10;Screen shot of dashboard showing &quot;Start a Form&quot; in the upper left corner, the blue banner in the center of the screen displaying the number of days remaining in the filing window and the Status and Action columns beside the summary each form on the right side of the screen.">
            <a:extLst>
              <a:ext uri="{FF2B5EF4-FFF2-40B4-BE49-F238E27FC236}">
                <a16:creationId xmlns:a16="http://schemas.microsoft.com/office/drawing/2014/main" id="{FB7AC4F9-4E8F-CAB2-849D-D8BAE94A5FA7}"/>
              </a:ext>
            </a:extLst>
          </p:cNvPr>
          <p:cNvPicPr>
            <a:picLocks noChangeAspect="1"/>
          </p:cNvPicPr>
          <p:nvPr/>
        </p:nvPicPr>
        <p:blipFill>
          <a:blip r:embed="rId2"/>
          <a:stretch>
            <a:fillRect/>
          </a:stretch>
        </p:blipFill>
        <p:spPr>
          <a:xfrm>
            <a:off x="4504148" y="693600"/>
            <a:ext cx="7048755" cy="3179260"/>
          </a:xfrm>
          <a:prstGeom prst="rect">
            <a:avLst/>
          </a:prstGeom>
          <a:ln w="9525">
            <a:solidFill>
              <a:srgbClr val="B5BD00"/>
            </a:solidFill>
          </a:ln>
        </p:spPr>
      </p:pic>
      <p:pic>
        <p:nvPicPr>
          <p:cNvPr id="9" name="Picture 8" descr="Dashboard&#10;Screen shot of alert screen when applicant elects to recall the form. Yes or No button can be selected to confirm the recall action.">
            <a:extLst>
              <a:ext uri="{FF2B5EF4-FFF2-40B4-BE49-F238E27FC236}">
                <a16:creationId xmlns:a16="http://schemas.microsoft.com/office/drawing/2014/main" id="{4F3B4436-186C-4600-1CE6-3885250959C4}"/>
              </a:ext>
            </a:extLst>
          </p:cNvPr>
          <p:cNvPicPr>
            <a:picLocks noChangeAspect="1"/>
          </p:cNvPicPr>
          <p:nvPr/>
        </p:nvPicPr>
        <p:blipFill>
          <a:blip r:embed="rId3"/>
          <a:stretch>
            <a:fillRect/>
          </a:stretch>
        </p:blipFill>
        <p:spPr>
          <a:xfrm>
            <a:off x="4504148" y="3987456"/>
            <a:ext cx="7048755" cy="2297211"/>
          </a:xfrm>
          <a:prstGeom prst="rect">
            <a:avLst/>
          </a:prstGeom>
          <a:ln w="9525">
            <a:solidFill>
              <a:srgbClr val="B5BD00"/>
            </a:solidFill>
          </a:ln>
        </p:spPr>
      </p:pic>
    </p:spTree>
    <p:extLst>
      <p:ext uri="{BB962C8B-B14F-4D97-AF65-F5344CB8AC3E}">
        <p14:creationId xmlns:p14="http://schemas.microsoft.com/office/powerpoint/2010/main" val="371837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31</a:t>
            </a:fld>
            <a:endParaRPr lang="en-US" dirty="0"/>
          </a:p>
        </p:txBody>
      </p:sp>
      <p:sp>
        <p:nvSpPr>
          <p:cNvPr id="3" name="Title 2"/>
          <p:cNvSpPr>
            <a:spLocks noGrp="1"/>
          </p:cNvSpPr>
          <p:nvPr>
            <p:ph type="title"/>
          </p:nvPr>
        </p:nvSpPr>
        <p:spPr/>
        <p:txBody>
          <a:bodyPr/>
          <a:lstStyle/>
          <a:p>
            <a:r>
              <a:rPr lang="en-US" dirty="0"/>
              <a:t>Start Form</a:t>
            </a:r>
          </a:p>
        </p:txBody>
      </p:sp>
      <p:sp>
        <p:nvSpPr>
          <p:cNvPr id="4" name="Content Placeholder 3"/>
          <p:cNvSpPr>
            <a:spLocks noGrp="1"/>
          </p:cNvSpPr>
          <p:nvPr>
            <p:ph idx="1"/>
          </p:nvPr>
        </p:nvSpPr>
        <p:spPr/>
        <p:txBody>
          <a:bodyPr/>
          <a:lstStyle/>
          <a:p>
            <a:r>
              <a:rPr lang="en-US" sz="2400" dirty="0"/>
              <a:t>Click </a:t>
            </a:r>
            <a:r>
              <a:rPr lang="en-US" sz="2400" b="1" dirty="0"/>
              <a:t>FCC Form 466 </a:t>
            </a:r>
            <a:r>
              <a:rPr lang="en-US" sz="2400" dirty="0"/>
              <a:t>then click </a:t>
            </a:r>
            <a:r>
              <a:rPr lang="en-US" sz="2400" b="1" dirty="0"/>
              <a:t>Next</a:t>
            </a:r>
            <a:r>
              <a:rPr lang="en-US" sz="2400" dirty="0"/>
              <a:t>.</a:t>
            </a:r>
          </a:p>
        </p:txBody>
      </p:sp>
      <p:pic>
        <p:nvPicPr>
          <p:cNvPr id="9" name="Picture 8" descr="Start Form&#10;&#10;Screen shot of options to select after you click &quot;Start a Form&quot;. &quot;FCC Form 466&quot; button is emphasized. An arrow is pointing to the &quot;Next&quot; button on the lower right side of the screen.">
            <a:extLst>
              <a:ext uri="{FF2B5EF4-FFF2-40B4-BE49-F238E27FC236}">
                <a16:creationId xmlns:a16="http://schemas.microsoft.com/office/drawing/2014/main" id="{A924B786-E1F2-E79B-E451-3293C961FCE0}"/>
              </a:ext>
            </a:extLst>
          </p:cNvPr>
          <p:cNvPicPr>
            <a:picLocks noChangeAspect="1"/>
          </p:cNvPicPr>
          <p:nvPr/>
        </p:nvPicPr>
        <p:blipFill>
          <a:blip r:embed="rId2"/>
          <a:stretch>
            <a:fillRect/>
          </a:stretch>
        </p:blipFill>
        <p:spPr>
          <a:xfrm>
            <a:off x="1983954" y="2289303"/>
            <a:ext cx="8224092" cy="3922745"/>
          </a:xfrm>
          <a:prstGeom prst="rect">
            <a:avLst/>
          </a:prstGeom>
          <a:ln w="9525">
            <a:solidFill>
              <a:srgbClr val="B5BD00"/>
            </a:solidFill>
          </a:ln>
        </p:spPr>
      </p:pic>
    </p:spTree>
    <p:extLst>
      <p:ext uri="{BB962C8B-B14F-4D97-AF65-F5344CB8AC3E}">
        <p14:creationId xmlns:p14="http://schemas.microsoft.com/office/powerpoint/2010/main" val="757382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32</a:t>
            </a:fld>
            <a:endParaRPr lang="en-US" dirty="0"/>
          </a:p>
        </p:txBody>
      </p:sp>
      <p:sp>
        <p:nvSpPr>
          <p:cNvPr id="3" name="Title 2"/>
          <p:cNvSpPr>
            <a:spLocks noGrp="1"/>
          </p:cNvSpPr>
          <p:nvPr>
            <p:ph type="title"/>
          </p:nvPr>
        </p:nvSpPr>
        <p:spPr>
          <a:xfrm>
            <a:off x="279645" y="432619"/>
            <a:ext cx="11732523" cy="943421"/>
          </a:xfrm>
        </p:spPr>
        <p:txBody>
          <a:bodyPr/>
          <a:lstStyle/>
          <a:p>
            <a:r>
              <a:rPr lang="en-US" dirty="0"/>
              <a:t>Start Page</a:t>
            </a:r>
          </a:p>
        </p:txBody>
      </p:sp>
      <p:sp>
        <p:nvSpPr>
          <p:cNvPr id="9" name="Content Placeholder 8">
            <a:extLst>
              <a:ext uri="{FF2B5EF4-FFF2-40B4-BE49-F238E27FC236}">
                <a16:creationId xmlns:a16="http://schemas.microsoft.com/office/drawing/2014/main" id="{3D13124C-C5E7-08AE-7713-CCF9B236E4D8}"/>
              </a:ext>
            </a:extLst>
          </p:cNvPr>
          <p:cNvSpPr>
            <a:spLocks noGrp="1"/>
          </p:cNvSpPr>
          <p:nvPr>
            <p:ph idx="1"/>
          </p:nvPr>
        </p:nvSpPr>
        <p:spPr>
          <a:xfrm>
            <a:off x="279644" y="1248697"/>
            <a:ext cx="11732524" cy="3468271"/>
          </a:xfrm>
        </p:spPr>
        <p:txBody>
          <a:bodyPr/>
          <a:lstStyle/>
          <a:p>
            <a:r>
              <a:rPr lang="en-US" sz="2400" dirty="0"/>
              <a:t>Select HCP from the drop-down menu.</a:t>
            </a:r>
          </a:p>
          <a:p>
            <a:r>
              <a:rPr lang="en-US" sz="2400" dirty="0"/>
              <a:t>Enter an </a:t>
            </a:r>
            <a:r>
              <a:rPr lang="en-US" sz="2400" b="1" dirty="0"/>
              <a:t>Application Nickname</a:t>
            </a:r>
            <a:r>
              <a:rPr lang="en-US" sz="2400" dirty="0"/>
              <a:t>.</a:t>
            </a:r>
          </a:p>
        </p:txBody>
      </p:sp>
      <p:pic>
        <p:nvPicPr>
          <p:cNvPr id="8" name="Picture 7" descr="Start Page&#10;&#10;Screen shot from RHC Connect Start page. &quot;Note&quot; is emphasized  reminding applicant that once an HCP is selected and Save &amp; Continue is clicked, they will be unable to change the HCP. &quot;Applicant Nickname&quot; field is also emphasized as is the Save &amp; Continue&quot; button on the lower right side of the screen.">
            <a:extLst>
              <a:ext uri="{FF2B5EF4-FFF2-40B4-BE49-F238E27FC236}">
                <a16:creationId xmlns:a16="http://schemas.microsoft.com/office/drawing/2014/main" id="{F1CFB31C-3AD5-9AFE-04A7-01ADF06FA20C}"/>
              </a:ext>
            </a:extLst>
          </p:cNvPr>
          <p:cNvPicPr>
            <a:picLocks noChangeAspect="1"/>
          </p:cNvPicPr>
          <p:nvPr/>
        </p:nvPicPr>
        <p:blipFill>
          <a:blip r:embed="rId2"/>
          <a:stretch>
            <a:fillRect/>
          </a:stretch>
        </p:blipFill>
        <p:spPr>
          <a:xfrm>
            <a:off x="2066824" y="2449451"/>
            <a:ext cx="8158163" cy="4089461"/>
          </a:xfrm>
          <a:prstGeom prst="rect">
            <a:avLst/>
          </a:prstGeom>
          <a:ln w="9525">
            <a:solidFill>
              <a:srgbClr val="B5BD00"/>
            </a:solidFill>
          </a:ln>
        </p:spPr>
      </p:pic>
    </p:spTree>
    <p:extLst>
      <p:ext uri="{BB962C8B-B14F-4D97-AF65-F5344CB8AC3E}">
        <p14:creationId xmlns:p14="http://schemas.microsoft.com/office/powerpoint/2010/main" val="4093218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7DFCED7-EB59-654B-ACD8-84CE8F59160C}" type="slidenum">
              <a:rPr lang="en-US" smtClean="0"/>
              <a:pPr/>
              <a:t>33</a:t>
            </a:fld>
            <a:endParaRPr lang="en-US" dirty="0"/>
          </a:p>
        </p:txBody>
      </p:sp>
      <p:sp>
        <p:nvSpPr>
          <p:cNvPr id="2" name="Title 1"/>
          <p:cNvSpPr>
            <a:spLocks noGrp="1"/>
          </p:cNvSpPr>
          <p:nvPr>
            <p:ph type="title"/>
          </p:nvPr>
        </p:nvSpPr>
        <p:spPr/>
        <p:txBody>
          <a:bodyPr/>
          <a:lstStyle/>
          <a:p>
            <a:r>
              <a:rPr lang="en-US" dirty="0"/>
              <a:t>Competitive Bidding Page</a:t>
            </a:r>
          </a:p>
        </p:txBody>
      </p:sp>
      <p:sp>
        <p:nvSpPr>
          <p:cNvPr id="4" name="Content Placeholder 3">
            <a:extLst>
              <a:ext uri="{FF2B5EF4-FFF2-40B4-BE49-F238E27FC236}">
                <a16:creationId xmlns:a16="http://schemas.microsoft.com/office/drawing/2014/main" id="{C30AA4A3-1444-E137-448D-62C2EAEA8AB9}"/>
              </a:ext>
            </a:extLst>
          </p:cNvPr>
          <p:cNvSpPr>
            <a:spLocks noGrp="1"/>
          </p:cNvSpPr>
          <p:nvPr>
            <p:ph idx="1"/>
          </p:nvPr>
        </p:nvSpPr>
        <p:spPr>
          <a:xfrm>
            <a:off x="279644" y="1376040"/>
            <a:ext cx="11732524" cy="3340928"/>
          </a:xfrm>
        </p:spPr>
        <p:txBody>
          <a:bodyPr/>
          <a:lstStyle/>
          <a:p>
            <a:r>
              <a:rPr lang="en-US" sz="2000" dirty="0"/>
              <a:t>Select </a:t>
            </a:r>
            <a:r>
              <a:rPr lang="en-US" sz="2000" b="1" dirty="0"/>
              <a:t>Yes</a:t>
            </a:r>
            <a:r>
              <a:rPr lang="en-US" sz="2000" dirty="0"/>
              <a:t> if you are exempt from competitive bidding and </a:t>
            </a:r>
            <a:r>
              <a:rPr lang="en-US" sz="2000" b="1" dirty="0"/>
              <a:t>No</a:t>
            </a:r>
            <a:r>
              <a:rPr lang="en-US" sz="2000" dirty="0"/>
              <a:t> if you completed your competitive bidding process.</a:t>
            </a:r>
          </a:p>
        </p:txBody>
      </p:sp>
      <p:pic>
        <p:nvPicPr>
          <p:cNvPr id="7" name="Picture 6" descr="Competitive Bidding Page&#10;&#10;Yes or no question, is HCP exempt from competitive bidding is emphasized as is the drop-down field of explanations that displays the definition of each competitive bidding exemption. &quot;Save &amp; Continue&quot; button is on lower right side of the screen.">
            <a:extLst>
              <a:ext uri="{FF2B5EF4-FFF2-40B4-BE49-F238E27FC236}">
                <a16:creationId xmlns:a16="http://schemas.microsoft.com/office/drawing/2014/main" id="{F56E2EBD-83D4-27E2-77EC-2F37BB298B1F}"/>
              </a:ext>
            </a:extLst>
          </p:cNvPr>
          <p:cNvPicPr>
            <a:picLocks noChangeAspect="1"/>
          </p:cNvPicPr>
          <p:nvPr/>
        </p:nvPicPr>
        <p:blipFill>
          <a:blip r:embed="rId2"/>
          <a:stretch>
            <a:fillRect/>
          </a:stretch>
        </p:blipFill>
        <p:spPr>
          <a:xfrm>
            <a:off x="1396106" y="2225628"/>
            <a:ext cx="9340793" cy="3849610"/>
          </a:xfrm>
          <a:prstGeom prst="rect">
            <a:avLst/>
          </a:prstGeom>
          <a:ln w="9525">
            <a:solidFill>
              <a:srgbClr val="B5BD00"/>
            </a:solidFill>
          </a:ln>
        </p:spPr>
      </p:pic>
    </p:spTree>
    <p:extLst>
      <p:ext uri="{BB962C8B-B14F-4D97-AF65-F5344CB8AC3E}">
        <p14:creationId xmlns:p14="http://schemas.microsoft.com/office/powerpoint/2010/main" val="196927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7DFCED7-EB59-654B-ACD8-84CE8F59160C}" type="slidenum">
              <a:rPr lang="en-US" smtClean="0"/>
              <a:pPr/>
              <a:t>34</a:t>
            </a:fld>
            <a:endParaRPr lang="en-US" dirty="0"/>
          </a:p>
        </p:txBody>
      </p:sp>
      <p:sp>
        <p:nvSpPr>
          <p:cNvPr id="2" name="Title 1"/>
          <p:cNvSpPr>
            <a:spLocks noGrp="1"/>
          </p:cNvSpPr>
          <p:nvPr>
            <p:ph type="title"/>
          </p:nvPr>
        </p:nvSpPr>
        <p:spPr/>
        <p:txBody>
          <a:bodyPr/>
          <a:lstStyle/>
          <a:p>
            <a:r>
              <a:rPr lang="en-US" dirty="0"/>
              <a:t>Competitive Bidding Page(continued)</a:t>
            </a:r>
          </a:p>
        </p:txBody>
      </p:sp>
      <p:sp>
        <p:nvSpPr>
          <p:cNvPr id="7" name="Content Placeholder 6">
            <a:extLst>
              <a:ext uri="{FF2B5EF4-FFF2-40B4-BE49-F238E27FC236}">
                <a16:creationId xmlns:a16="http://schemas.microsoft.com/office/drawing/2014/main" id="{9741F5E2-0068-8E96-0CC3-B5EA2FD813F4}"/>
              </a:ext>
            </a:extLst>
          </p:cNvPr>
          <p:cNvSpPr>
            <a:spLocks noGrp="1"/>
          </p:cNvSpPr>
          <p:nvPr>
            <p:ph idx="1"/>
          </p:nvPr>
        </p:nvSpPr>
        <p:spPr/>
        <p:txBody>
          <a:bodyPr/>
          <a:lstStyle/>
          <a:p>
            <a:r>
              <a:rPr lang="en-US" sz="2000" dirty="0">
                <a:effectLst/>
                <a:latin typeface="Calibri" panose="020F0502020204030204" pitchFamily="34" charset="0"/>
                <a:ea typeface="Calibri" panose="020F0502020204030204" pitchFamily="34" charset="0"/>
                <a:cs typeface="Calibri" panose="020F0502020204030204" pitchFamily="34" charset="0"/>
              </a:rPr>
              <a:t>Click the arrow beside </a:t>
            </a:r>
            <a:r>
              <a:rPr lang="en-US" sz="2000" b="1" dirty="0">
                <a:effectLst/>
                <a:latin typeface="Calibri" panose="020F0502020204030204" pitchFamily="34" charset="0"/>
                <a:ea typeface="Calibri" panose="020F0502020204030204" pitchFamily="34" charset="0"/>
                <a:cs typeface="Calibri" panose="020F0502020204030204" pitchFamily="34" charset="0"/>
              </a:rPr>
              <a:t>Explanations</a:t>
            </a:r>
            <a:r>
              <a:rPr lang="en-US" sz="2000" dirty="0">
                <a:effectLst/>
                <a:latin typeface="Calibri" panose="020F0502020204030204" pitchFamily="34" charset="0"/>
                <a:ea typeface="Calibri" panose="020F0502020204030204" pitchFamily="34" charset="0"/>
                <a:cs typeface="Calibri" panose="020F0502020204030204" pitchFamily="34" charset="0"/>
              </a:rPr>
              <a:t> to view a description of each competitive bidding exemption.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ompetitive Bidding Page (continued)&#10;&#10;Screen shot of the &quot;Explanations&quot; section with competitive bidding exemption descriptions.&#10;">
            <a:extLst>
              <a:ext uri="{FF2B5EF4-FFF2-40B4-BE49-F238E27FC236}">
                <a16:creationId xmlns:a16="http://schemas.microsoft.com/office/drawing/2014/main" id="{1D6B9BDA-63CB-1EF4-1D10-D2EDE7922D46}"/>
              </a:ext>
            </a:extLst>
          </p:cNvPr>
          <p:cNvPicPr>
            <a:picLocks noChangeAspect="1"/>
          </p:cNvPicPr>
          <p:nvPr/>
        </p:nvPicPr>
        <p:blipFill>
          <a:blip r:embed="rId2"/>
          <a:stretch>
            <a:fillRect/>
          </a:stretch>
        </p:blipFill>
        <p:spPr>
          <a:xfrm>
            <a:off x="1382994" y="2729397"/>
            <a:ext cx="9525823" cy="3069038"/>
          </a:xfrm>
          <a:prstGeom prst="rect">
            <a:avLst/>
          </a:prstGeom>
          <a:ln w="9525">
            <a:solidFill>
              <a:srgbClr val="B5BD00"/>
            </a:solidFill>
          </a:ln>
        </p:spPr>
      </p:pic>
    </p:spTree>
    <p:extLst>
      <p:ext uri="{BB962C8B-B14F-4D97-AF65-F5344CB8AC3E}">
        <p14:creationId xmlns:p14="http://schemas.microsoft.com/office/powerpoint/2010/main" val="3933960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35</a:t>
            </a:fld>
            <a:endParaRPr lang="en-US" dirty="0"/>
          </a:p>
        </p:txBody>
      </p:sp>
      <p:sp>
        <p:nvSpPr>
          <p:cNvPr id="3" name="Title 2"/>
          <p:cNvSpPr>
            <a:spLocks noGrp="1"/>
          </p:cNvSpPr>
          <p:nvPr>
            <p:ph type="title"/>
          </p:nvPr>
        </p:nvSpPr>
        <p:spPr/>
        <p:txBody>
          <a:bodyPr/>
          <a:lstStyle/>
          <a:p>
            <a:r>
              <a:rPr lang="en-US" dirty="0"/>
              <a:t>Competitive Bidding Exemptions</a:t>
            </a:r>
          </a:p>
        </p:txBody>
      </p:sp>
      <p:sp>
        <p:nvSpPr>
          <p:cNvPr id="4" name="Content Placeholder 3"/>
          <p:cNvSpPr>
            <a:spLocks noGrp="1"/>
          </p:cNvSpPr>
          <p:nvPr>
            <p:ph idx="1"/>
          </p:nvPr>
        </p:nvSpPr>
        <p:spPr/>
        <p:txBody>
          <a:bodyPr/>
          <a:lstStyle/>
          <a:p>
            <a:r>
              <a:rPr lang="en-US" sz="2400" dirty="0">
                <a:latin typeface="Source Sans Pro"/>
                <a:ea typeface="Source Sans Pro"/>
              </a:rPr>
              <a:t>Purchasing services from a government master service agreement (MSA) negotiated by a federal, state, Tribal, or local governmental entity which was awarded pursuant to applicable competitive bidding requirements;</a:t>
            </a:r>
          </a:p>
          <a:p>
            <a:r>
              <a:rPr lang="en-US" sz="2400" dirty="0">
                <a:latin typeface="Source Sans Pro"/>
                <a:ea typeface="Source Sans Pro"/>
              </a:rPr>
              <a:t>Requesting support using contracts previously approved by USAC (MSA under the RHC Pilot Program or the HCF Program);</a:t>
            </a:r>
            <a:endParaRPr lang="en-US" sz="2400" strike="sngStrike" dirty="0"/>
          </a:p>
          <a:p>
            <a:r>
              <a:rPr lang="en-US" sz="2400" dirty="0">
                <a:latin typeface="Source Sans Pro"/>
                <a:ea typeface="Source Sans Pro"/>
              </a:rPr>
              <a:t>Using an active multi-year contract designated as “evergreen” for the RHC program (exemption applies for the life of the contract); or is  </a:t>
            </a:r>
            <a:endParaRPr lang="en-US" sz="2400" dirty="0"/>
          </a:p>
          <a:p>
            <a:r>
              <a:rPr lang="en-US" sz="2400" dirty="0">
                <a:latin typeface="Source Sans Pro"/>
                <a:ea typeface="Source Sans Pro"/>
              </a:rPr>
              <a:t>Using a contract approved under the E-rate program.</a:t>
            </a:r>
          </a:p>
          <a:p>
            <a:endParaRPr lang="en-US" dirty="0"/>
          </a:p>
        </p:txBody>
      </p:sp>
    </p:spTree>
    <p:extLst>
      <p:ext uri="{BB962C8B-B14F-4D97-AF65-F5344CB8AC3E}">
        <p14:creationId xmlns:p14="http://schemas.microsoft.com/office/powerpoint/2010/main" val="2152746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36</a:t>
            </a:fld>
            <a:endParaRPr lang="en-US" dirty="0"/>
          </a:p>
        </p:txBody>
      </p:sp>
      <p:sp>
        <p:nvSpPr>
          <p:cNvPr id="5" name="Title 4"/>
          <p:cNvSpPr>
            <a:spLocks noGrp="1"/>
          </p:cNvSpPr>
          <p:nvPr>
            <p:ph type="title"/>
          </p:nvPr>
        </p:nvSpPr>
        <p:spPr/>
        <p:txBody>
          <a:bodyPr/>
          <a:lstStyle/>
          <a:p>
            <a:r>
              <a:rPr lang="en-US" dirty="0"/>
              <a:t>Competitive Bidding Page – Exemptions (continued)</a:t>
            </a:r>
          </a:p>
        </p:txBody>
      </p:sp>
      <p:sp>
        <p:nvSpPr>
          <p:cNvPr id="3" name="Content Placeholder 2">
            <a:extLst>
              <a:ext uri="{FF2B5EF4-FFF2-40B4-BE49-F238E27FC236}">
                <a16:creationId xmlns:a16="http://schemas.microsoft.com/office/drawing/2014/main" id="{DF471342-7E0B-2DEF-961B-AD9A45775F4F}"/>
              </a:ext>
            </a:extLst>
          </p:cNvPr>
          <p:cNvSpPr>
            <a:spLocks noGrp="1"/>
          </p:cNvSpPr>
          <p:nvPr>
            <p:ph idx="1"/>
          </p:nvPr>
        </p:nvSpPr>
        <p:spPr>
          <a:xfrm>
            <a:off x="279644" y="1376040"/>
            <a:ext cx="11732524" cy="3340928"/>
          </a:xfrm>
        </p:spPr>
        <p:txBody>
          <a:bodyPr/>
          <a:lstStyle/>
          <a:p>
            <a:r>
              <a:rPr lang="en-US" sz="2000" dirty="0">
                <a:latin typeface="Calibri" panose="020F0502020204030204" pitchFamily="34" charset="0"/>
                <a:ea typeface="Calibri" panose="020F0502020204030204" pitchFamily="34" charset="0"/>
              </a:rPr>
              <a:t>S</a:t>
            </a:r>
            <a:r>
              <a:rPr lang="en-US" sz="2000" dirty="0">
                <a:effectLst/>
                <a:latin typeface="Calibri" panose="020F0502020204030204" pitchFamily="34" charset="0"/>
                <a:ea typeface="Calibri" panose="020F0502020204030204" pitchFamily="34" charset="0"/>
              </a:rPr>
              <a:t>elect the exemption from the list of eligible exemptions. </a:t>
            </a:r>
          </a:p>
          <a:p>
            <a:r>
              <a:rPr lang="en-US" sz="2000" dirty="0">
                <a:effectLst/>
                <a:latin typeface="Calibri" panose="020F0502020204030204" pitchFamily="34" charset="0"/>
                <a:ea typeface="Calibri" panose="020F0502020204030204" pitchFamily="34" charset="0"/>
              </a:rPr>
              <a:t>Click </a:t>
            </a:r>
            <a:r>
              <a:rPr lang="en-US" sz="2000" b="1" dirty="0">
                <a:effectLst/>
                <a:latin typeface="Calibri" panose="020F0502020204030204" pitchFamily="34" charset="0"/>
                <a:ea typeface="Calibri" panose="020F0502020204030204" pitchFamily="34" charset="0"/>
              </a:rPr>
              <a:t>Add Contract</a:t>
            </a:r>
            <a:r>
              <a:rPr lang="en-US" sz="2000" dirty="0">
                <a:effectLst/>
                <a:latin typeface="Calibri" panose="020F0502020204030204" pitchFamily="34" charset="0"/>
                <a:ea typeface="Calibri" panose="020F0502020204030204" pitchFamily="34" charset="0"/>
              </a:rPr>
              <a:t> at the bottom right on the screen</a:t>
            </a:r>
            <a:endParaRPr lang="en-US" sz="2000" dirty="0"/>
          </a:p>
        </p:txBody>
      </p:sp>
      <p:pic>
        <p:nvPicPr>
          <p:cNvPr id="9" name="Picture 8" descr="Competitive Bidding Page&#10;&#10;Competitive bidding screen displaying if yes is selected with selection of competitive bidding exemptions emphasized, the &quot;Add Contract&quot; button at the bottom right emphasized and the &quot;Save &amp; Continue&quot; button on the lower right side of the screen is emphasized.">
            <a:extLst>
              <a:ext uri="{FF2B5EF4-FFF2-40B4-BE49-F238E27FC236}">
                <a16:creationId xmlns:a16="http://schemas.microsoft.com/office/drawing/2014/main" id="{D9750579-0B26-ECC9-54DB-A8F8C7F908E0}"/>
              </a:ext>
            </a:extLst>
          </p:cNvPr>
          <p:cNvPicPr>
            <a:picLocks noChangeAspect="1"/>
          </p:cNvPicPr>
          <p:nvPr/>
        </p:nvPicPr>
        <p:blipFill>
          <a:blip r:embed="rId2"/>
          <a:stretch>
            <a:fillRect/>
          </a:stretch>
        </p:blipFill>
        <p:spPr>
          <a:xfrm>
            <a:off x="2340079" y="2447655"/>
            <a:ext cx="8224546" cy="3908695"/>
          </a:xfrm>
          <a:prstGeom prst="rect">
            <a:avLst/>
          </a:prstGeom>
          <a:ln w="9525">
            <a:solidFill>
              <a:srgbClr val="B5BD00"/>
            </a:solidFill>
          </a:ln>
        </p:spPr>
      </p:pic>
    </p:spTree>
    <p:extLst>
      <p:ext uri="{BB962C8B-B14F-4D97-AF65-F5344CB8AC3E}">
        <p14:creationId xmlns:p14="http://schemas.microsoft.com/office/powerpoint/2010/main" val="2856598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37</a:t>
            </a:fld>
            <a:endParaRPr lang="en-US" dirty="0"/>
          </a:p>
        </p:txBody>
      </p:sp>
      <p:sp>
        <p:nvSpPr>
          <p:cNvPr id="3" name="Title 2"/>
          <p:cNvSpPr>
            <a:spLocks noGrp="1"/>
          </p:cNvSpPr>
          <p:nvPr>
            <p:ph type="title"/>
          </p:nvPr>
        </p:nvSpPr>
        <p:spPr>
          <a:xfrm>
            <a:off x="279645" y="650225"/>
            <a:ext cx="11732523" cy="725815"/>
          </a:xfrm>
        </p:spPr>
        <p:txBody>
          <a:bodyPr/>
          <a:lstStyle/>
          <a:p>
            <a:r>
              <a:rPr lang="en-US" dirty="0"/>
              <a:t>Competitive Bidding Page – Exemptions (continued)</a:t>
            </a:r>
          </a:p>
        </p:txBody>
      </p:sp>
      <p:sp>
        <p:nvSpPr>
          <p:cNvPr id="4" name="Content Placeholder 3"/>
          <p:cNvSpPr>
            <a:spLocks noGrp="1"/>
          </p:cNvSpPr>
          <p:nvPr>
            <p:ph idx="1"/>
          </p:nvPr>
        </p:nvSpPr>
        <p:spPr>
          <a:xfrm>
            <a:off x="279644" y="1479176"/>
            <a:ext cx="4597156" cy="3237792"/>
          </a:xfrm>
        </p:spPr>
        <p:txBody>
          <a:bodyPr/>
          <a:lstStyle/>
          <a:p>
            <a:pPr marL="342900" indent="-342900"/>
            <a:r>
              <a:rPr lang="en-US" sz="2000" dirty="0">
                <a:effectLst/>
                <a:latin typeface="Calibri" panose="020F0502020204030204" pitchFamily="34" charset="0"/>
                <a:ea typeface="Calibri" panose="020F0502020204030204" pitchFamily="34" charset="0"/>
              </a:rPr>
              <a:t>If using an evergreen contract, an existing contract must be selected from the drop-down menu. </a:t>
            </a:r>
          </a:p>
          <a:p>
            <a:pPr marL="342900" indent="-342900"/>
            <a:r>
              <a:rPr lang="en-US" sz="2000" dirty="0">
                <a:effectLst/>
                <a:latin typeface="Calibri" panose="020F0502020204030204" pitchFamily="34" charset="0"/>
                <a:ea typeface="Calibri" panose="020F0502020204030204" pitchFamily="34" charset="0"/>
              </a:rPr>
              <a:t>For all other exemptions, upload a new contract or choose an existing contract.</a:t>
            </a:r>
            <a:endParaRPr lang="en-US" sz="2000" dirty="0">
              <a:latin typeface="Calibri" panose="020F0502020204030204" pitchFamily="34" charset="0"/>
              <a:ea typeface="Calibri" panose="020F0502020204030204" pitchFamily="34" charset="0"/>
            </a:endParaRPr>
          </a:p>
          <a:p>
            <a:pPr marL="342900" indent="-342900"/>
            <a:r>
              <a:rPr lang="en-US" sz="2000" dirty="0">
                <a:effectLst/>
                <a:latin typeface="Calibri" panose="020F0502020204030204" pitchFamily="34" charset="0"/>
                <a:ea typeface="Calibri" panose="020F0502020204030204" pitchFamily="34" charset="0"/>
              </a:rPr>
              <a:t>Enter the relevant information about the contract in the fields and click </a:t>
            </a:r>
            <a:r>
              <a:rPr lang="en-US" sz="2000" b="1" dirty="0">
                <a:effectLst/>
                <a:latin typeface="Calibri" panose="020F0502020204030204" pitchFamily="34" charset="0"/>
                <a:ea typeface="Calibri" panose="020F0502020204030204" pitchFamily="34" charset="0"/>
              </a:rPr>
              <a:t>Save</a:t>
            </a:r>
            <a:r>
              <a:rPr lang="en-US" sz="2000" dirty="0">
                <a:effectLst/>
                <a:latin typeface="Calibri" panose="020F0502020204030204" pitchFamily="34" charset="0"/>
                <a:ea typeface="Calibri" panose="020F0502020204030204" pitchFamily="34" charset="0"/>
              </a:rPr>
              <a:t>.</a:t>
            </a:r>
            <a:endParaRPr lang="en-US" sz="2000" dirty="0"/>
          </a:p>
        </p:txBody>
      </p:sp>
      <p:pic>
        <p:nvPicPr>
          <p:cNvPr id="6" name="Picture 5" descr="Competitive Bidding Page - Adding an Evergreen Contract&#10;&#10;Emphasized fields include &quot;Select Existing Contract,&quot; &quot;Contract Sign Date&quot; and &quot;Contract End Date,&quot; &quot;Length of Initial Contract Term,&quot; and &quot;Number of Contract Extensions.&quot; The &quot;Save&quot; button is on the lower right side on the screen.">
            <a:extLst>
              <a:ext uri="{FF2B5EF4-FFF2-40B4-BE49-F238E27FC236}">
                <a16:creationId xmlns:a16="http://schemas.microsoft.com/office/drawing/2014/main" id="{818B3E56-3DBD-B408-24EE-208F0011B186}"/>
              </a:ext>
            </a:extLst>
          </p:cNvPr>
          <p:cNvPicPr>
            <a:picLocks noChangeAspect="1"/>
          </p:cNvPicPr>
          <p:nvPr/>
        </p:nvPicPr>
        <p:blipFill>
          <a:blip r:embed="rId2"/>
          <a:stretch>
            <a:fillRect/>
          </a:stretch>
        </p:blipFill>
        <p:spPr>
          <a:xfrm>
            <a:off x="5284266" y="1479176"/>
            <a:ext cx="6328721" cy="1812070"/>
          </a:xfrm>
          <a:prstGeom prst="rect">
            <a:avLst/>
          </a:prstGeom>
          <a:ln w="9525">
            <a:solidFill>
              <a:srgbClr val="B5BD00"/>
            </a:solidFill>
          </a:ln>
        </p:spPr>
      </p:pic>
      <p:pic>
        <p:nvPicPr>
          <p:cNvPr id="9" name="Picture 8" descr="Competitive Bidding Page - Adding a Contract (continued)&#10;&#10;Same screen as above but when an an exemption other than evergreen is chosen, a new contract can be uploaded. Screen shot shows field to upload contract and fields to enter the same details as the prior screen shot. &quot;Save&quot; button is on the lower right side of the screen.&#10;">
            <a:extLst>
              <a:ext uri="{FF2B5EF4-FFF2-40B4-BE49-F238E27FC236}">
                <a16:creationId xmlns:a16="http://schemas.microsoft.com/office/drawing/2014/main" id="{BB44EE94-E911-E01E-5E2B-D18297BA4DEA}"/>
              </a:ext>
            </a:extLst>
          </p:cNvPr>
          <p:cNvPicPr>
            <a:picLocks noChangeAspect="1"/>
          </p:cNvPicPr>
          <p:nvPr/>
        </p:nvPicPr>
        <p:blipFill>
          <a:blip r:embed="rId3"/>
          <a:stretch>
            <a:fillRect/>
          </a:stretch>
        </p:blipFill>
        <p:spPr>
          <a:xfrm>
            <a:off x="5284266" y="3566755"/>
            <a:ext cx="6328721" cy="2351950"/>
          </a:xfrm>
          <a:prstGeom prst="rect">
            <a:avLst/>
          </a:prstGeom>
          <a:ln w="9525">
            <a:solidFill>
              <a:srgbClr val="B5BD00"/>
            </a:solidFill>
          </a:ln>
        </p:spPr>
      </p:pic>
    </p:spTree>
    <p:extLst>
      <p:ext uri="{BB962C8B-B14F-4D97-AF65-F5344CB8AC3E}">
        <p14:creationId xmlns:p14="http://schemas.microsoft.com/office/powerpoint/2010/main" val="797172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7350" y="1485899"/>
            <a:ext cx="8424910" cy="486739"/>
          </a:xfrm>
        </p:spPr>
        <p:txBody>
          <a:bodyPr/>
          <a:lstStyle/>
          <a:p>
            <a:r>
              <a:rPr lang="en-US" sz="2400" dirty="0"/>
              <a:t>Once the contract is selected, click </a:t>
            </a:r>
            <a:r>
              <a:rPr lang="en-US" sz="2400" b="1" dirty="0"/>
              <a:t>Save and Continue</a:t>
            </a:r>
            <a:r>
              <a:rPr lang="en-US" sz="2400" dirty="0"/>
              <a:t>.</a:t>
            </a:r>
          </a:p>
        </p:txBody>
      </p:sp>
      <p:sp>
        <p:nvSpPr>
          <p:cNvPr id="3" name="Slide Number Placeholder 2"/>
          <p:cNvSpPr>
            <a:spLocks noGrp="1"/>
          </p:cNvSpPr>
          <p:nvPr>
            <p:ph type="sldNum" sz="quarter" idx="12"/>
          </p:nvPr>
        </p:nvSpPr>
        <p:spPr/>
        <p:txBody>
          <a:bodyPr/>
          <a:lstStyle/>
          <a:p>
            <a:fld id="{77DFCED7-EB59-654B-ACD8-84CE8F59160C}" type="slidenum">
              <a:rPr lang="en-US" smtClean="0"/>
              <a:pPr/>
              <a:t>38</a:t>
            </a:fld>
            <a:endParaRPr lang="en-US" dirty="0"/>
          </a:p>
        </p:txBody>
      </p:sp>
      <p:sp>
        <p:nvSpPr>
          <p:cNvPr id="2" name="Title 1"/>
          <p:cNvSpPr>
            <a:spLocks noGrp="1"/>
          </p:cNvSpPr>
          <p:nvPr>
            <p:ph type="title"/>
          </p:nvPr>
        </p:nvSpPr>
        <p:spPr>
          <a:xfrm>
            <a:off x="351220" y="693601"/>
            <a:ext cx="11489559" cy="682440"/>
          </a:xfrm>
        </p:spPr>
        <p:txBody>
          <a:bodyPr/>
          <a:lstStyle/>
          <a:p>
            <a:r>
              <a:rPr lang="en-US" dirty="0"/>
              <a:t>Competitive Bidding Page – Exemptions (continued)</a:t>
            </a:r>
          </a:p>
        </p:txBody>
      </p:sp>
      <p:pic>
        <p:nvPicPr>
          <p:cNvPr id="7" name="Picture 6" descr="Competitive Bidding Page (continued)&#10;&#10;Screen shot of page after contract is added. Emphasis is on competitive exemption selected and contract summary details. &quot;Save and Continue&quot; button is emphasized on the lower right side of the screen.">
            <a:extLst>
              <a:ext uri="{FF2B5EF4-FFF2-40B4-BE49-F238E27FC236}">
                <a16:creationId xmlns:a16="http://schemas.microsoft.com/office/drawing/2014/main" id="{662730A2-E619-6A89-7D38-82B9A811F70C}"/>
              </a:ext>
            </a:extLst>
          </p:cNvPr>
          <p:cNvPicPr>
            <a:picLocks noChangeAspect="1"/>
          </p:cNvPicPr>
          <p:nvPr/>
        </p:nvPicPr>
        <p:blipFill>
          <a:blip r:embed="rId2"/>
          <a:stretch>
            <a:fillRect/>
          </a:stretch>
        </p:blipFill>
        <p:spPr>
          <a:xfrm>
            <a:off x="1633621" y="2082496"/>
            <a:ext cx="8924758" cy="3951591"/>
          </a:xfrm>
          <a:prstGeom prst="rect">
            <a:avLst/>
          </a:prstGeom>
          <a:ln w="9525">
            <a:solidFill>
              <a:srgbClr val="B5BD00"/>
            </a:solidFill>
          </a:ln>
        </p:spPr>
      </p:pic>
    </p:spTree>
    <p:extLst>
      <p:ext uri="{BB962C8B-B14F-4D97-AF65-F5344CB8AC3E}">
        <p14:creationId xmlns:p14="http://schemas.microsoft.com/office/powerpoint/2010/main" val="1077146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7351" y="1003630"/>
            <a:ext cx="3917016" cy="4980311"/>
          </a:xfrm>
        </p:spPr>
        <p:txBody>
          <a:bodyPr/>
          <a:lstStyle/>
          <a:p>
            <a:r>
              <a:rPr lang="en-US" sz="2000" dirty="0"/>
              <a:t>Click </a:t>
            </a:r>
            <a:r>
              <a:rPr lang="en-US" sz="2000" b="1" dirty="0"/>
              <a:t>No</a:t>
            </a:r>
            <a:r>
              <a:rPr lang="en-US" sz="2000" dirty="0"/>
              <a:t>.</a:t>
            </a:r>
          </a:p>
          <a:p>
            <a:r>
              <a:rPr lang="en-US" sz="2000" dirty="0"/>
              <a:t>Choose related FCC Form 465 from drop-down menu. </a:t>
            </a:r>
          </a:p>
          <a:p>
            <a:r>
              <a:rPr lang="en-US" sz="2000" dirty="0"/>
              <a:t>Enter number of bids received.</a:t>
            </a:r>
          </a:p>
          <a:p>
            <a:r>
              <a:rPr lang="en-US" sz="2000" dirty="0"/>
              <a:t>Upload copies of bids by clicking </a:t>
            </a:r>
            <a:r>
              <a:rPr lang="en-US" sz="2000" b="1" dirty="0"/>
              <a:t>Add Documents </a:t>
            </a:r>
            <a:r>
              <a:rPr lang="en-US" sz="2000" dirty="0"/>
              <a:t>hyperlink.</a:t>
            </a:r>
          </a:p>
          <a:p>
            <a:r>
              <a:rPr lang="en-US" sz="2000" dirty="0"/>
              <a:t>Select the document type from the drop-down menu, then click </a:t>
            </a:r>
            <a:r>
              <a:rPr lang="en-US" sz="2000" b="1" dirty="0"/>
              <a:t>Save &amp; Continue</a:t>
            </a:r>
            <a:r>
              <a:rPr lang="en-US" sz="2000" dirty="0"/>
              <a:t>.</a:t>
            </a:r>
          </a:p>
        </p:txBody>
      </p:sp>
      <p:sp>
        <p:nvSpPr>
          <p:cNvPr id="3" name="Slide Number Placeholder 2"/>
          <p:cNvSpPr>
            <a:spLocks noGrp="1"/>
          </p:cNvSpPr>
          <p:nvPr>
            <p:ph type="sldNum" sz="quarter" idx="12"/>
          </p:nvPr>
        </p:nvSpPr>
        <p:spPr/>
        <p:txBody>
          <a:bodyPr/>
          <a:lstStyle/>
          <a:p>
            <a:fld id="{77DFCED7-EB59-654B-ACD8-84CE8F59160C}" type="slidenum">
              <a:rPr lang="en-US" smtClean="0"/>
              <a:pPr/>
              <a:t>39</a:t>
            </a:fld>
            <a:endParaRPr lang="en-US" dirty="0"/>
          </a:p>
        </p:txBody>
      </p:sp>
      <p:sp>
        <p:nvSpPr>
          <p:cNvPr id="2" name="Title 1"/>
          <p:cNvSpPr>
            <a:spLocks noGrp="1"/>
          </p:cNvSpPr>
          <p:nvPr>
            <p:ph type="title"/>
          </p:nvPr>
        </p:nvSpPr>
        <p:spPr>
          <a:xfrm>
            <a:off x="337351" y="259976"/>
            <a:ext cx="11489559" cy="743655"/>
          </a:xfrm>
        </p:spPr>
        <p:txBody>
          <a:bodyPr/>
          <a:lstStyle/>
          <a:p>
            <a:r>
              <a:rPr lang="en-US" dirty="0"/>
              <a:t>Competitive Bidding Page - Non-Exempt </a:t>
            </a:r>
          </a:p>
        </p:txBody>
      </p:sp>
      <p:pic>
        <p:nvPicPr>
          <p:cNvPr id="6" name="Picture 5" descr="Competitive Bidding Page (continued)&#10;&#10;Screen shot of page when &quot;No&quot; is selected for the question is the HCP exempt from competitive bidding. The following fields are emphasized; &quot;Related FCC Form 465 Application,&quot; &quot;Number of Service Providers that Bid,&quot; and the &quot;Add Documents&quot; hyperlink at the lower left side of the screen. &quot;Save &amp; Continue&quot; is emphasized on the lower right side of the screen.">
            <a:extLst>
              <a:ext uri="{FF2B5EF4-FFF2-40B4-BE49-F238E27FC236}">
                <a16:creationId xmlns:a16="http://schemas.microsoft.com/office/drawing/2014/main" id="{3DAEA96E-9C56-9462-9A2C-199903FF6344}"/>
              </a:ext>
            </a:extLst>
          </p:cNvPr>
          <p:cNvPicPr>
            <a:picLocks noChangeAspect="1"/>
          </p:cNvPicPr>
          <p:nvPr/>
        </p:nvPicPr>
        <p:blipFill>
          <a:blip r:embed="rId2"/>
          <a:stretch>
            <a:fillRect/>
          </a:stretch>
        </p:blipFill>
        <p:spPr>
          <a:xfrm>
            <a:off x="4737110" y="909241"/>
            <a:ext cx="5697209" cy="2841483"/>
          </a:xfrm>
          <a:prstGeom prst="rect">
            <a:avLst/>
          </a:prstGeom>
          <a:ln w="9525">
            <a:solidFill>
              <a:srgbClr val="B5BD00"/>
            </a:solidFill>
          </a:ln>
        </p:spPr>
      </p:pic>
      <p:pic>
        <p:nvPicPr>
          <p:cNvPr id="7" name="Picture 6" descr="Competitive Bidding Page (continued)&#10;&#10;Screen shot of page when &quot;No&quot; is selected for the question is the HCP exempt from competitive bidding. The following fields are emphasized; &quot;Number of Service Providers that Bid&quot; and the &quot;Upload Bids&quot; hyperlink and drop-down menu at the lower left side of the screen. &quot;Save &amp; Continue&quot; is emphasized on the lower right side of the screen.">
            <a:extLst>
              <a:ext uri="{FF2B5EF4-FFF2-40B4-BE49-F238E27FC236}">
                <a16:creationId xmlns:a16="http://schemas.microsoft.com/office/drawing/2014/main" id="{1E174D4C-5B2D-B8E7-A752-E503E1D41B81}"/>
              </a:ext>
            </a:extLst>
          </p:cNvPr>
          <p:cNvPicPr>
            <a:picLocks noChangeAspect="1"/>
          </p:cNvPicPr>
          <p:nvPr/>
        </p:nvPicPr>
        <p:blipFill>
          <a:blip r:embed="rId3"/>
          <a:stretch>
            <a:fillRect/>
          </a:stretch>
        </p:blipFill>
        <p:spPr>
          <a:xfrm>
            <a:off x="4737111" y="3864441"/>
            <a:ext cx="5777741" cy="2674471"/>
          </a:xfrm>
          <a:prstGeom prst="rect">
            <a:avLst/>
          </a:prstGeom>
          <a:ln w="9525">
            <a:solidFill>
              <a:srgbClr val="B5BD00"/>
            </a:solidFill>
          </a:ln>
        </p:spPr>
      </p:pic>
    </p:spTree>
    <p:extLst>
      <p:ext uri="{BB962C8B-B14F-4D97-AF65-F5344CB8AC3E}">
        <p14:creationId xmlns:p14="http://schemas.microsoft.com/office/powerpoint/2010/main" val="345877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Meet Our Team</a:t>
            </a:r>
          </a:p>
        </p:txBody>
      </p:sp>
      <p:pic>
        <p:nvPicPr>
          <p:cNvPr id="22" name="Picture Placeholder 21" descr="Photo of Blythe Albert, Advisor of Program Management on the RHC Outreach team." title="Blythe Albert"/>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797186" y="1475906"/>
            <a:ext cx="1828800" cy="1828800"/>
          </a:xfrm>
          <a:ln w="9525">
            <a:solidFill>
              <a:srgbClr val="92D050"/>
            </a:solidFill>
          </a:ln>
        </p:spPr>
      </p:pic>
      <p:sp>
        <p:nvSpPr>
          <p:cNvPr id="9" name="Text Placeholder 8"/>
          <p:cNvSpPr>
            <a:spLocks noGrp="1"/>
          </p:cNvSpPr>
          <p:nvPr>
            <p:ph type="body" sz="quarter" idx="21"/>
          </p:nvPr>
        </p:nvSpPr>
        <p:spPr>
          <a:xfrm>
            <a:off x="1447061" y="4131526"/>
            <a:ext cx="3542190" cy="335971"/>
          </a:xfrm>
        </p:spPr>
        <p:txBody>
          <a:bodyPr>
            <a:noAutofit/>
          </a:bodyPr>
          <a:lstStyle/>
          <a:p>
            <a:r>
              <a:rPr lang="en-US" sz="1800" dirty="0"/>
              <a:t>Senior Communications Specialist| RHC Outreach</a:t>
            </a:r>
          </a:p>
        </p:txBody>
      </p:sp>
      <p:sp>
        <p:nvSpPr>
          <p:cNvPr id="10" name="Text Placeholder 9"/>
          <p:cNvSpPr>
            <a:spLocks noGrp="1"/>
          </p:cNvSpPr>
          <p:nvPr>
            <p:ph type="body" sz="quarter" idx="25"/>
          </p:nvPr>
        </p:nvSpPr>
        <p:spPr>
          <a:xfrm>
            <a:off x="5655078" y="4122744"/>
            <a:ext cx="3680115" cy="335971"/>
          </a:xfrm>
        </p:spPr>
        <p:txBody>
          <a:bodyPr>
            <a:noAutofit/>
          </a:bodyPr>
          <a:lstStyle/>
          <a:p>
            <a:r>
              <a:rPr lang="en-US" sz="1800" dirty="0"/>
              <a:t>Advisor of Program Management | RHC Outreach</a:t>
            </a:r>
          </a:p>
        </p:txBody>
      </p:sp>
      <p:sp>
        <p:nvSpPr>
          <p:cNvPr id="12" name="Text Placeholder 11"/>
          <p:cNvSpPr>
            <a:spLocks noGrp="1"/>
          </p:cNvSpPr>
          <p:nvPr>
            <p:ph type="body" sz="quarter" idx="32"/>
          </p:nvPr>
        </p:nvSpPr>
        <p:spPr>
          <a:xfrm>
            <a:off x="5655077" y="3666472"/>
            <a:ext cx="2956264" cy="311365"/>
          </a:xfrm>
        </p:spPr>
        <p:txBody>
          <a:bodyPr/>
          <a:lstStyle/>
          <a:p>
            <a:r>
              <a:rPr lang="en-US" dirty="0"/>
              <a:t>Blythe Albert</a:t>
            </a:r>
          </a:p>
        </p:txBody>
      </p:sp>
      <p:sp>
        <p:nvSpPr>
          <p:cNvPr id="14" name="Text Placeholder 13"/>
          <p:cNvSpPr>
            <a:spLocks noGrp="1"/>
          </p:cNvSpPr>
          <p:nvPr>
            <p:ph type="body" sz="quarter" idx="34"/>
          </p:nvPr>
        </p:nvSpPr>
        <p:spPr>
          <a:xfrm>
            <a:off x="1447060" y="3666472"/>
            <a:ext cx="2908809" cy="311365"/>
          </a:xfrm>
        </p:spPr>
        <p:txBody>
          <a:bodyPr/>
          <a:lstStyle/>
          <a:p>
            <a:r>
              <a:rPr lang="en-US" dirty="0"/>
              <a:t>Simone Andrews</a:t>
            </a:r>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4</a:t>
            </a:fld>
            <a:endParaRPr lang="en-US" dirty="0"/>
          </a:p>
        </p:txBody>
      </p:sp>
      <p:pic>
        <p:nvPicPr>
          <p:cNvPr id="11" name="Picture 10" descr="Photo of Simone Andrews, Senior Communications Specialist on the RHC Outreach tem." title="Simone Andrews"/>
          <p:cNvPicPr>
            <a:picLocks noChangeAspect="1"/>
          </p:cNvPicPr>
          <p:nvPr/>
        </p:nvPicPr>
        <p:blipFill>
          <a:blip r:embed="rId3"/>
          <a:stretch>
            <a:fillRect/>
          </a:stretch>
        </p:blipFill>
        <p:spPr>
          <a:xfrm>
            <a:off x="1740264" y="1470025"/>
            <a:ext cx="1934777" cy="1840562"/>
          </a:xfrm>
          <a:prstGeom prst="rect">
            <a:avLst/>
          </a:prstGeom>
          <a:ln w="9525">
            <a:solidFill>
              <a:srgbClr val="C4B3A4"/>
            </a:solidFill>
          </a:ln>
        </p:spPr>
      </p:pic>
    </p:spTree>
    <p:extLst>
      <p:ext uri="{BB962C8B-B14F-4D97-AF65-F5344CB8AC3E}">
        <p14:creationId xmlns:p14="http://schemas.microsoft.com/office/powerpoint/2010/main" val="2298695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7350" y="1376041"/>
            <a:ext cx="10886462" cy="596598"/>
          </a:xfrm>
        </p:spPr>
        <p:txBody>
          <a:bodyPr/>
          <a:lstStyle/>
          <a:p>
            <a:r>
              <a:rPr lang="en-US" sz="2400" dirty="0"/>
              <a:t>Click </a:t>
            </a:r>
            <a:r>
              <a:rPr lang="en-US" sz="2400" b="1" dirty="0"/>
              <a:t>Yes</a:t>
            </a:r>
            <a:r>
              <a:rPr lang="en-US" sz="2400" dirty="0"/>
              <a:t> to copy </a:t>
            </a:r>
            <a:r>
              <a:rPr lang="en-US" sz="2400" b="1" dirty="0"/>
              <a:t>Bill Payer Information </a:t>
            </a:r>
            <a:r>
              <a:rPr lang="en-US" sz="2400" dirty="0"/>
              <a:t>from another FCC Form 466.</a:t>
            </a:r>
          </a:p>
          <a:p>
            <a:r>
              <a:rPr lang="en-US" sz="2400" dirty="0"/>
              <a:t>Click </a:t>
            </a:r>
            <a:r>
              <a:rPr lang="en-US" sz="2400" b="1" dirty="0"/>
              <a:t>No</a:t>
            </a:r>
            <a:r>
              <a:rPr lang="en-US" sz="2400" dirty="0"/>
              <a:t> to enter required information, then click </a:t>
            </a:r>
            <a:r>
              <a:rPr lang="en-US" sz="2400" b="1" dirty="0"/>
              <a:t>Save and Continue</a:t>
            </a:r>
            <a:r>
              <a:rPr lang="en-US" sz="2400" dirty="0"/>
              <a:t>.</a:t>
            </a:r>
          </a:p>
        </p:txBody>
      </p:sp>
      <p:sp>
        <p:nvSpPr>
          <p:cNvPr id="3" name="Slide Number Placeholder 2"/>
          <p:cNvSpPr>
            <a:spLocks noGrp="1"/>
          </p:cNvSpPr>
          <p:nvPr>
            <p:ph type="sldNum" sz="quarter" idx="12"/>
          </p:nvPr>
        </p:nvSpPr>
        <p:spPr/>
        <p:txBody>
          <a:bodyPr/>
          <a:lstStyle/>
          <a:p>
            <a:fld id="{77DFCED7-EB59-654B-ACD8-84CE8F59160C}" type="slidenum">
              <a:rPr lang="en-US" smtClean="0"/>
              <a:pPr/>
              <a:t>40</a:t>
            </a:fld>
            <a:endParaRPr lang="en-US" dirty="0"/>
          </a:p>
        </p:txBody>
      </p:sp>
      <p:sp>
        <p:nvSpPr>
          <p:cNvPr id="2" name="Title 1"/>
          <p:cNvSpPr>
            <a:spLocks noGrp="1"/>
          </p:cNvSpPr>
          <p:nvPr>
            <p:ph type="title"/>
          </p:nvPr>
        </p:nvSpPr>
        <p:spPr/>
        <p:txBody>
          <a:bodyPr/>
          <a:lstStyle/>
          <a:p>
            <a:r>
              <a:rPr lang="en-US" dirty="0"/>
              <a:t>Bill Payer Information Page</a:t>
            </a:r>
          </a:p>
        </p:txBody>
      </p:sp>
      <p:pic>
        <p:nvPicPr>
          <p:cNvPr id="7" name="Picture 6" descr="Bill Payer Information Page&#10;&#10;&quot;Copy from another 466&quot; section with yes and no radio buttons is emphasized as is the field to &quot;Select Prior FCC Form 466&quot; if yes is selected. &quot;Save &amp; Continue&quot; is on the lower right side of the screen.">
            <a:extLst>
              <a:ext uri="{FF2B5EF4-FFF2-40B4-BE49-F238E27FC236}">
                <a16:creationId xmlns:a16="http://schemas.microsoft.com/office/drawing/2014/main" id="{AFD32BE2-38F1-078E-0738-DD96BBFD43B0}"/>
              </a:ext>
            </a:extLst>
          </p:cNvPr>
          <p:cNvPicPr>
            <a:picLocks noChangeAspect="1"/>
          </p:cNvPicPr>
          <p:nvPr/>
        </p:nvPicPr>
        <p:blipFill>
          <a:blip r:embed="rId2"/>
          <a:stretch>
            <a:fillRect/>
          </a:stretch>
        </p:blipFill>
        <p:spPr>
          <a:xfrm>
            <a:off x="1425678" y="2462910"/>
            <a:ext cx="9818582" cy="3852093"/>
          </a:xfrm>
          <a:prstGeom prst="rect">
            <a:avLst/>
          </a:prstGeom>
          <a:ln w="9525">
            <a:solidFill>
              <a:srgbClr val="B5BD00"/>
            </a:solidFill>
          </a:ln>
        </p:spPr>
      </p:pic>
    </p:spTree>
    <p:extLst>
      <p:ext uri="{BB962C8B-B14F-4D97-AF65-F5344CB8AC3E}">
        <p14:creationId xmlns:p14="http://schemas.microsoft.com/office/powerpoint/2010/main" val="374810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199E6-63C1-BE0C-0F62-ACA77D7787D8}"/>
              </a:ext>
            </a:extLst>
          </p:cNvPr>
          <p:cNvSpPr>
            <a:spLocks noGrp="1"/>
          </p:cNvSpPr>
          <p:nvPr>
            <p:ph type="sldNum" sz="quarter" idx="11"/>
          </p:nvPr>
        </p:nvSpPr>
        <p:spPr/>
        <p:txBody>
          <a:bodyPr/>
          <a:lstStyle/>
          <a:p>
            <a:fld id="{77DFCED7-EB59-654B-ACD8-84CE8F59160C}" type="slidenum">
              <a:rPr lang="en-US" smtClean="0"/>
              <a:pPr/>
              <a:t>41</a:t>
            </a:fld>
            <a:endParaRPr lang="en-US" dirty="0"/>
          </a:p>
        </p:txBody>
      </p:sp>
      <p:sp>
        <p:nvSpPr>
          <p:cNvPr id="4" name="Title 3">
            <a:extLst>
              <a:ext uri="{FF2B5EF4-FFF2-40B4-BE49-F238E27FC236}">
                <a16:creationId xmlns:a16="http://schemas.microsoft.com/office/drawing/2014/main" id="{6887E290-A052-6A5E-FD56-4D2E3636FDFC}"/>
              </a:ext>
            </a:extLst>
          </p:cNvPr>
          <p:cNvSpPr>
            <a:spLocks noGrp="1"/>
          </p:cNvSpPr>
          <p:nvPr>
            <p:ph type="title"/>
          </p:nvPr>
        </p:nvSpPr>
        <p:spPr/>
        <p:txBody>
          <a:bodyPr/>
          <a:lstStyle/>
          <a:p>
            <a:r>
              <a:rPr lang="en-US" dirty="0"/>
              <a:t>Service Information Page</a:t>
            </a:r>
          </a:p>
        </p:txBody>
      </p:sp>
      <p:sp>
        <p:nvSpPr>
          <p:cNvPr id="5" name="Content Placeholder 4">
            <a:extLst>
              <a:ext uri="{FF2B5EF4-FFF2-40B4-BE49-F238E27FC236}">
                <a16:creationId xmlns:a16="http://schemas.microsoft.com/office/drawing/2014/main" id="{2BCCF1DC-4D71-6732-741C-9F505B41C621}"/>
              </a:ext>
            </a:extLst>
          </p:cNvPr>
          <p:cNvSpPr>
            <a:spLocks noGrp="1"/>
          </p:cNvSpPr>
          <p:nvPr>
            <p:ph idx="1"/>
          </p:nvPr>
        </p:nvSpPr>
        <p:spPr/>
        <p:txBody>
          <a:bodyPr/>
          <a:lstStyle/>
          <a:p>
            <a:r>
              <a:rPr lang="en-US" sz="2000" dirty="0">
                <a:effectLst/>
                <a:latin typeface="Calibri" panose="020F0502020204030204" pitchFamily="34" charset="0"/>
                <a:ea typeface="Calibri" panose="020F0502020204030204" pitchFamily="34" charset="0"/>
              </a:rPr>
              <a:t>Select the </a:t>
            </a:r>
            <a:r>
              <a:rPr lang="en-US" sz="2000" b="1" dirty="0">
                <a:effectLst/>
                <a:latin typeface="Calibri" panose="020F0502020204030204" pitchFamily="34" charset="0"/>
                <a:ea typeface="Calibri" panose="020F0502020204030204" pitchFamily="34" charset="0"/>
              </a:rPr>
              <a:t>Service Category</a:t>
            </a:r>
            <a:r>
              <a:rPr lang="en-US" sz="2000" dirty="0">
                <a:effectLst/>
                <a:latin typeface="Calibri" panose="020F0502020204030204" pitchFamily="34" charset="0"/>
                <a:ea typeface="Calibri" panose="020F0502020204030204" pitchFamily="34" charset="0"/>
              </a:rPr>
              <a:t> and the </a:t>
            </a:r>
            <a:r>
              <a:rPr lang="en-US" sz="2000" b="1" dirty="0">
                <a:effectLst/>
                <a:latin typeface="Calibri" panose="020F0502020204030204" pitchFamily="34" charset="0"/>
                <a:ea typeface="Calibri" panose="020F0502020204030204" pitchFamily="34" charset="0"/>
              </a:rPr>
              <a:t>Service Type</a:t>
            </a:r>
            <a:r>
              <a:rPr lang="en-US" sz="2000" dirty="0">
                <a:effectLst/>
                <a:latin typeface="Calibri" panose="020F0502020204030204" pitchFamily="34" charset="0"/>
                <a:ea typeface="Calibri" panose="020F0502020204030204" pitchFamily="34" charset="0"/>
              </a:rPr>
              <a:t> from the drop-down menus.</a:t>
            </a:r>
          </a:p>
          <a:p>
            <a:r>
              <a:rPr lang="en-US" sz="2000" dirty="0">
                <a:effectLst/>
                <a:latin typeface="Calibri" panose="020F0502020204030204" pitchFamily="34" charset="0"/>
                <a:ea typeface="Calibri" panose="020F0502020204030204" pitchFamily="34" charset="0"/>
              </a:rPr>
              <a:t>For voice services, enter </a:t>
            </a:r>
            <a:r>
              <a:rPr lang="en-US" sz="2000" b="1" dirty="0">
                <a:effectLst/>
                <a:latin typeface="Calibri" panose="020F0502020204030204" pitchFamily="34" charset="0"/>
                <a:ea typeface="Calibri" panose="020F0502020204030204" pitchFamily="34" charset="0"/>
              </a:rPr>
              <a:t>Number of Lines</a:t>
            </a:r>
            <a:r>
              <a:rPr lang="en-US" sz="2000" b="1" dirty="0">
                <a:latin typeface="Calibri" panose="020F0502020204030204" pitchFamily="34" charset="0"/>
                <a:ea typeface="Calibri" panose="020F0502020204030204" pitchFamily="34" charset="0"/>
              </a:rPr>
              <a:t>, then </a:t>
            </a:r>
            <a:r>
              <a:rPr lang="en-US" sz="2000" dirty="0">
                <a:latin typeface="Calibri" panose="020F0502020204030204" pitchFamily="34" charset="0"/>
                <a:ea typeface="Calibri" panose="020F0502020204030204" pitchFamily="34" charset="0"/>
              </a:rPr>
              <a:t>c</a:t>
            </a:r>
            <a:r>
              <a:rPr lang="en-US" sz="2000" dirty="0">
                <a:effectLst/>
                <a:latin typeface="Calibri" panose="020F0502020204030204" pitchFamily="34" charset="0"/>
                <a:ea typeface="Calibri" panose="020F0502020204030204" pitchFamily="34" charset="0"/>
              </a:rPr>
              <a:t>lick </a:t>
            </a:r>
            <a:r>
              <a:rPr lang="en-US" sz="2000" b="1" dirty="0">
                <a:effectLst/>
                <a:latin typeface="Calibri" panose="020F0502020204030204" pitchFamily="34" charset="0"/>
                <a:ea typeface="Calibri" panose="020F0502020204030204" pitchFamily="34" charset="0"/>
              </a:rPr>
              <a:t>Save and Continue</a:t>
            </a:r>
            <a:r>
              <a:rPr lang="en-US" sz="2000" dirty="0">
                <a:effectLst/>
                <a:latin typeface="Calibri" panose="020F0502020204030204" pitchFamily="34" charset="0"/>
                <a:ea typeface="Calibri" panose="020F0502020204030204" pitchFamily="34" charset="0"/>
              </a:rPr>
              <a:t>.</a:t>
            </a:r>
            <a:endParaRPr lang="en-US" sz="2000" dirty="0"/>
          </a:p>
        </p:txBody>
      </p:sp>
      <p:pic>
        <p:nvPicPr>
          <p:cNvPr id="7" name="Picture 6" descr="Service Information Page&#10;&#10;&quot;Service Category,&quot; Service Type,&quot; and &quot;Number of Lines&quot; (when voice services are selected) fields/drop-down menus are emphasized. &quot;Save &amp; Continue&quot; is on the lower right side of the screen.&#10;">
            <a:extLst>
              <a:ext uri="{FF2B5EF4-FFF2-40B4-BE49-F238E27FC236}">
                <a16:creationId xmlns:a16="http://schemas.microsoft.com/office/drawing/2014/main" id="{F9216B20-CA82-5616-1B2A-D4F7CB66C3FF}"/>
              </a:ext>
            </a:extLst>
          </p:cNvPr>
          <p:cNvPicPr>
            <a:picLocks noChangeAspect="1"/>
          </p:cNvPicPr>
          <p:nvPr/>
        </p:nvPicPr>
        <p:blipFill>
          <a:blip r:embed="rId2"/>
          <a:stretch>
            <a:fillRect/>
          </a:stretch>
        </p:blipFill>
        <p:spPr>
          <a:xfrm>
            <a:off x="1254454" y="2823177"/>
            <a:ext cx="9683091" cy="2717011"/>
          </a:xfrm>
          <a:prstGeom prst="rect">
            <a:avLst/>
          </a:prstGeom>
          <a:ln w="9525">
            <a:solidFill>
              <a:srgbClr val="B5BD00"/>
            </a:solidFill>
          </a:ln>
        </p:spPr>
      </p:pic>
    </p:spTree>
    <p:extLst>
      <p:ext uri="{BB962C8B-B14F-4D97-AF65-F5344CB8AC3E}">
        <p14:creationId xmlns:p14="http://schemas.microsoft.com/office/powerpoint/2010/main" val="1465974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199E6-63C1-BE0C-0F62-ACA77D7787D8}"/>
              </a:ext>
            </a:extLst>
          </p:cNvPr>
          <p:cNvSpPr>
            <a:spLocks noGrp="1"/>
          </p:cNvSpPr>
          <p:nvPr>
            <p:ph type="sldNum" sz="quarter" idx="11"/>
          </p:nvPr>
        </p:nvSpPr>
        <p:spPr/>
        <p:txBody>
          <a:bodyPr/>
          <a:lstStyle/>
          <a:p>
            <a:fld id="{77DFCED7-EB59-654B-ACD8-84CE8F59160C}" type="slidenum">
              <a:rPr lang="en-US" smtClean="0"/>
              <a:pPr/>
              <a:t>42</a:t>
            </a:fld>
            <a:endParaRPr lang="en-US" dirty="0"/>
          </a:p>
        </p:txBody>
      </p:sp>
      <p:sp>
        <p:nvSpPr>
          <p:cNvPr id="4" name="Title 3">
            <a:extLst>
              <a:ext uri="{FF2B5EF4-FFF2-40B4-BE49-F238E27FC236}">
                <a16:creationId xmlns:a16="http://schemas.microsoft.com/office/drawing/2014/main" id="{6887E290-A052-6A5E-FD56-4D2E3636FDFC}"/>
              </a:ext>
            </a:extLst>
          </p:cNvPr>
          <p:cNvSpPr>
            <a:spLocks noGrp="1"/>
          </p:cNvSpPr>
          <p:nvPr>
            <p:ph type="title"/>
          </p:nvPr>
        </p:nvSpPr>
        <p:spPr>
          <a:xfrm>
            <a:off x="279645" y="430306"/>
            <a:ext cx="11732523" cy="945734"/>
          </a:xfrm>
        </p:spPr>
        <p:txBody>
          <a:bodyPr/>
          <a:lstStyle/>
          <a:p>
            <a:r>
              <a:rPr lang="en-US" dirty="0"/>
              <a:t>Service Information Page (continued)</a:t>
            </a:r>
          </a:p>
        </p:txBody>
      </p:sp>
      <p:sp>
        <p:nvSpPr>
          <p:cNvPr id="5" name="Content Placeholder 4">
            <a:extLst>
              <a:ext uri="{FF2B5EF4-FFF2-40B4-BE49-F238E27FC236}">
                <a16:creationId xmlns:a16="http://schemas.microsoft.com/office/drawing/2014/main" id="{2BCCF1DC-4D71-6732-741C-9F505B41C621}"/>
              </a:ext>
            </a:extLst>
          </p:cNvPr>
          <p:cNvSpPr>
            <a:spLocks noGrp="1"/>
          </p:cNvSpPr>
          <p:nvPr>
            <p:ph idx="1"/>
          </p:nvPr>
        </p:nvSpPr>
        <p:spPr>
          <a:xfrm>
            <a:off x="279644" y="1156447"/>
            <a:ext cx="11732524" cy="3560521"/>
          </a:xfrm>
        </p:spPr>
        <p:txBody>
          <a:bodyPr/>
          <a:lstStyle/>
          <a:p>
            <a:r>
              <a:rPr lang="en-US" sz="2000" dirty="0">
                <a:effectLst/>
                <a:latin typeface="Calibri" panose="020F0502020204030204" pitchFamily="34" charset="0"/>
                <a:ea typeface="Calibri" panose="020F0502020204030204" pitchFamily="34" charset="0"/>
              </a:rPr>
              <a:t>Answer </a:t>
            </a:r>
            <a:r>
              <a:rPr lang="en-US" sz="2000" b="1" dirty="0">
                <a:effectLst/>
                <a:latin typeface="Calibri" panose="020F0502020204030204" pitchFamily="34" charset="0"/>
                <a:ea typeface="Calibri" panose="020F0502020204030204" pitchFamily="34" charset="0"/>
              </a:rPr>
              <a:t>Yes</a:t>
            </a:r>
            <a:r>
              <a:rPr lang="en-US" sz="2000" dirty="0">
                <a:effectLst/>
                <a:latin typeface="Calibri" panose="020F0502020204030204" pitchFamily="34" charset="0"/>
                <a:ea typeface="Calibri" panose="020F0502020204030204" pitchFamily="34" charset="0"/>
              </a:rPr>
              <a:t> or </a:t>
            </a:r>
            <a:r>
              <a:rPr lang="en-US" sz="2000" b="1" dirty="0">
                <a:effectLst/>
                <a:latin typeface="Calibri" panose="020F0502020204030204" pitchFamily="34" charset="0"/>
                <a:ea typeface="Calibri" panose="020F0502020204030204" pitchFamily="34" charset="0"/>
              </a:rPr>
              <a:t>No</a:t>
            </a:r>
            <a:r>
              <a:rPr lang="en-US" sz="2000" dirty="0">
                <a:effectLst/>
                <a:latin typeface="Calibri" panose="020F0502020204030204" pitchFamily="34" charset="0"/>
                <a:ea typeface="Calibri" panose="020F0502020204030204" pitchFamily="34" charset="0"/>
              </a:rPr>
              <a:t> for the question </a:t>
            </a:r>
            <a:r>
              <a:rPr lang="en-US" sz="2000" b="1" dirty="0">
                <a:effectLst/>
                <a:latin typeface="Calibri" panose="020F0502020204030204" pitchFamily="34" charset="0"/>
                <a:ea typeface="Calibri" panose="020F0502020204030204" pitchFamily="34" charset="0"/>
              </a:rPr>
              <a:t>Is entire expense eligible for support?</a:t>
            </a:r>
          </a:p>
          <a:p>
            <a:pPr lvl="1"/>
            <a:r>
              <a:rPr lang="en-US" sz="2000" dirty="0">
                <a:effectLst/>
                <a:latin typeface="Calibri" panose="020F0502020204030204" pitchFamily="34" charset="0"/>
                <a:ea typeface="Calibri" panose="020F0502020204030204" pitchFamily="34" charset="0"/>
              </a:rPr>
              <a:t>If </a:t>
            </a:r>
            <a:r>
              <a:rPr lang="en-US" sz="2000" b="1" dirty="0">
                <a:effectLst/>
                <a:latin typeface="Calibri" panose="020F0502020204030204" pitchFamily="34" charset="0"/>
                <a:ea typeface="Calibri" panose="020F0502020204030204" pitchFamily="34" charset="0"/>
              </a:rPr>
              <a:t>No</a:t>
            </a:r>
            <a:r>
              <a:rPr lang="en-US" sz="2000" dirty="0">
                <a:effectLst/>
                <a:latin typeface="Calibri" panose="020F0502020204030204" pitchFamily="34" charset="0"/>
                <a:ea typeface="Calibri" panose="020F0502020204030204" pitchFamily="34" charset="0"/>
              </a:rPr>
              <a:t>, enter </a:t>
            </a:r>
            <a:r>
              <a:rPr lang="en-US" sz="2000" b="1" dirty="0">
                <a:effectLst/>
                <a:latin typeface="Calibri" panose="020F0502020204030204" pitchFamily="34" charset="0"/>
                <a:ea typeface="Calibri" panose="020F0502020204030204" pitchFamily="34" charset="0"/>
              </a:rPr>
              <a:t>Percent eligible for support</a:t>
            </a:r>
            <a:r>
              <a:rPr lang="en-US" sz="2000" dirty="0">
                <a:effectLst/>
                <a:latin typeface="Calibri" panose="020F0502020204030204" pitchFamily="34" charset="0"/>
                <a:ea typeface="Calibri" panose="020F0502020204030204" pitchFamily="34" charset="0"/>
              </a:rPr>
              <a:t>, enter an explanation about the eligible percentage calculation, and upload supporting documentation.</a:t>
            </a:r>
            <a:endParaRPr lang="en-US" sz="2000" b="1" dirty="0">
              <a:effectLst/>
              <a:latin typeface="Calibri" panose="020F0502020204030204" pitchFamily="34" charset="0"/>
              <a:ea typeface="Calibri" panose="020F0502020204030204" pitchFamily="34" charset="0"/>
            </a:endParaRPr>
          </a:p>
          <a:p>
            <a:r>
              <a:rPr lang="en-US" sz="2000" dirty="0">
                <a:effectLst/>
                <a:latin typeface="Calibri" panose="020F0502020204030204" pitchFamily="34" charset="0"/>
                <a:ea typeface="Calibri" panose="020F0502020204030204" pitchFamily="34" charset="0"/>
              </a:rPr>
              <a:t>Answer </a:t>
            </a:r>
            <a:r>
              <a:rPr lang="en-US" sz="2000" b="1" dirty="0">
                <a:effectLst/>
                <a:latin typeface="Calibri" panose="020F0502020204030204" pitchFamily="34" charset="0"/>
                <a:ea typeface="Calibri" panose="020F0502020204030204" pitchFamily="34" charset="0"/>
              </a:rPr>
              <a:t>Yes</a:t>
            </a:r>
            <a:r>
              <a:rPr lang="en-US" sz="2000" dirty="0">
                <a:effectLst/>
                <a:latin typeface="Calibri" panose="020F0502020204030204" pitchFamily="34" charset="0"/>
                <a:ea typeface="Calibri" panose="020F0502020204030204" pitchFamily="34" charset="0"/>
              </a:rPr>
              <a:t> or </a:t>
            </a:r>
            <a:r>
              <a:rPr lang="en-US" sz="2000" b="1" dirty="0">
                <a:effectLst/>
                <a:latin typeface="Calibri" panose="020F0502020204030204" pitchFamily="34" charset="0"/>
                <a:ea typeface="Calibri" panose="020F0502020204030204" pitchFamily="34" charset="0"/>
              </a:rPr>
              <a:t>No</a:t>
            </a:r>
            <a:r>
              <a:rPr lang="en-US" sz="2000" dirty="0">
                <a:effectLst/>
                <a:latin typeface="Calibri" panose="020F0502020204030204" pitchFamily="34" charset="0"/>
                <a:ea typeface="Calibri" panose="020F0502020204030204" pitchFamily="34" charset="0"/>
              </a:rPr>
              <a:t> for question </a:t>
            </a:r>
            <a:r>
              <a:rPr lang="en-US" sz="2000" b="1" dirty="0">
                <a:effectLst/>
                <a:latin typeface="Calibri" panose="020F0502020204030204" pitchFamily="34" charset="0"/>
                <a:ea typeface="Calibri" panose="020F0502020204030204" pitchFamily="34" charset="0"/>
              </a:rPr>
              <a:t>Are you a Mobile Rural health care provider?</a:t>
            </a:r>
            <a:r>
              <a:rPr lang="en-US" sz="2000" dirty="0">
                <a:effectLst/>
                <a:latin typeface="Calibri" panose="020F0502020204030204" pitchFamily="34" charset="0"/>
                <a:ea typeface="Calibri" panose="020F0502020204030204" pitchFamily="34" charset="0"/>
              </a:rPr>
              <a:t> </a:t>
            </a:r>
          </a:p>
          <a:p>
            <a:pPr lvl="1"/>
            <a:r>
              <a:rPr lang="en-US" sz="2000" dirty="0">
                <a:effectLst/>
                <a:latin typeface="Calibri" panose="020F0502020204030204" pitchFamily="34" charset="0"/>
                <a:ea typeface="Calibri" panose="020F0502020204030204" pitchFamily="34" charset="0"/>
              </a:rPr>
              <a:t>If </a:t>
            </a:r>
            <a:r>
              <a:rPr lang="en-US" sz="2000" b="1" dirty="0">
                <a:effectLst/>
                <a:latin typeface="Calibri" panose="020F0502020204030204" pitchFamily="34" charset="0"/>
                <a:ea typeface="Calibri" panose="020F0502020204030204" pitchFamily="34" charset="0"/>
              </a:rPr>
              <a:t>Yes</a:t>
            </a:r>
            <a:r>
              <a:rPr lang="en-US" sz="2000" dirty="0">
                <a:effectLst/>
                <a:latin typeface="Calibri" panose="020F0502020204030204" pitchFamily="34" charset="0"/>
                <a:ea typeface="Calibri" panose="020F0502020204030204" pitchFamily="34" charset="0"/>
              </a:rPr>
              <a:t>, upload the required lists of sites the mobile clinic visits, then click </a:t>
            </a:r>
            <a:r>
              <a:rPr lang="en-US" sz="2000" b="1" dirty="0">
                <a:effectLst/>
                <a:latin typeface="Calibri" panose="020F0502020204030204" pitchFamily="34" charset="0"/>
                <a:ea typeface="Calibri" panose="020F0502020204030204" pitchFamily="34" charset="0"/>
              </a:rPr>
              <a:t>Save and Continue</a:t>
            </a:r>
            <a:r>
              <a:rPr lang="en-US" sz="2000" dirty="0">
                <a:effectLst/>
                <a:latin typeface="Calibri" panose="020F0502020204030204" pitchFamily="34" charset="0"/>
                <a:ea typeface="Calibri" panose="020F0502020204030204" pitchFamily="34" charset="0"/>
              </a:rPr>
              <a:t>.</a:t>
            </a:r>
            <a:endParaRPr lang="en-US" sz="2400" dirty="0"/>
          </a:p>
        </p:txBody>
      </p:sp>
      <p:pic>
        <p:nvPicPr>
          <p:cNvPr id="6" name="Picture 5" descr="Service Information Page (continued)&#10;&#10;Screen shot of Service Information Page when &quot;no&quot; is selected for question &quot;Is entire expense eligible for support?&quot; &quot;Percent eligible&quot; and &quot;Explanation&quot; fields are emphasized as is the hyperlink to upload document. Also on this screen shot, view of page if &quot;yes&quot; is selected for the question &quot;Are you a Mobile Rural health care provider?&quot; with &quot;Upload Site LIst&quot; button emphasized. &quot;Save &amp; Continue&quot; is on the lower right side of the screen.">
            <a:extLst>
              <a:ext uri="{FF2B5EF4-FFF2-40B4-BE49-F238E27FC236}">
                <a16:creationId xmlns:a16="http://schemas.microsoft.com/office/drawing/2014/main" id="{A6BE659E-4882-91B8-59AB-0BD0797A9A80}"/>
              </a:ext>
            </a:extLst>
          </p:cNvPr>
          <p:cNvPicPr>
            <a:picLocks noChangeAspect="1"/>
          </p:cNvPicPr>
          <p:nvPr/>
        </p:nvPicPr>
        <p:blipFill>
          <a:blip r:embed="rId2"/>
          <a:stretch>
            <a:fillRect/>
          </a:stretch>
        </p:blipFill>
        <p:spPr>
          <a:xfrm>
            <a:off x="2170133" y="3305157"/>
            <a:ext cx="7951545" cy="2980392"/>
          </a:xfrm>
          <a:prstGeom prst="rect">
            <a:avLst/>
          </a:prstGeom>
          <a:ln w="9525">
            <a:solidFill>
              <a:srgbClr val="B5BD00"/>
            </a:solidFill>
          </a:ln>
        </p:spPr>
      </p:pic>
    </p:spTree>
    <p:extLst>
      <p:ext uri="{BB962C8B-B14F-4D97-AF65-F5344CB8AC3E}">
        <p14:creationId xmlns:p14="http://schemas.microsoft.com/office/powerpoint/2010/main" val="2926939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199E6-63C1-BE0C-0F62-ACA77D7787D8}"/>
              </a:ext>
            </a:extLst>
          </p:cNvPr>
          <p:cNvSpPr>
            <a:spLocks noGrp="1"/>
          </p:cNvSpPr>
          <p:nvPr>
            <p:ph type="sldNum" sz="quarter" idx="11"/>
          </p:nvPr>
        </p:nvSpPr>
        <p:spPr/>
        <p:txBody>
          <a:bodyPr/>
          <a:lstStyle/>
          <a:p>
            <a:fld id="{77DFCED7-EB59-654B-ACD8-84CE8F59160C}" type="slidenum">
              <a:rPr lang="en-US" smtClean="0"/>
              <a:pPr/>
              <a:t>43</a:t>
            </a:fld>
            <a:endParaRPr lang="en-US" dirty="0"/>
          </a:p>
        </p:txBody>
      </p:sp>
      <p:sp>
        <p:nvSpPr>
          <p:cNvPr id="4" name="Title 3">
            <a:extLst>
              <a:ext uri="{FF2B5EF4-FFF2-40B4-BE49-F238E27FC236}">
                <a16:creationId xmlns:a16="http://schemas.microsoft.com/office/drawing/2014/main" id="{6887E290-A052-6A5E-FD56-4D2E3636FDFC}"/>
              </a:ext>
            </a:extLst>
          </p:cNvPr>
          <p:cNvSpPr>
            <a:spLocks noGrp="1"/>
          </p:cNvSpPr>
          <p:nvPr>
            <p:ph type="title"/>
          </p:nvPr>
        </p:nvSpPr>
        <p:spPr>
          <a:xfrm>
            <a:off x="279645" y="430306"/>
            <a:ext cx="11732523" cy="945734"/>
          </a:xfrm>
        </p:spPr>
        <p:txBody>
          <a:bodyPr/>
          <a:lstStyle/>
          <a:p>
            <a:r>
              <a:rPr lang="en-US" dirty="0"/>
              <a:t>Service Information Page (continued)</a:t>
            </a:r>
          </a:p>
        </p:txBody>
      </p:sp>
      <p:sp>
        <p:nvSpPr>
          <p:cNvPr id="5" name="Content Placeholder 4">
            <a:extLst>
              <a:ext uri="{FF2B5EF4-FFF2-40B4-BE49-F238E27FC236}">
                <a16:creationId xmlns:a16="http://schemas.microsoft.com/office/drawing/2014/main" id="{2BCCF1DC-4D71-6732-741C-9F505B41C621}"/>
              </a:ext>
            </a:extLst>
          </p:cNvPr>
          <p:cNvSpPr>
            <a:spLocks noGrp="1"/>
          </p:cNvSpPr>
          <p:nvPr>
            <p:ph idx="1"/>
          </p:nvPr>
        </p:nvSpPr>
        <p:spPr>
          <a:xfrm>
            <a:off x="279644" y="1156447"/>
            <a:ext cx="3530356" cy="3560521"/>
          </a:xfrm>
        </p:spPr>
        <p:txBody>
          <a:bodyPr/>
          <a:lstStyle/>
          <a:p>
            <a:r>
              <a:rPr lang="en-US" sz="2000" dirty="0">
                <a:effectLst/>
                <a:latin typeface="Calibri" panose="020F0502020204030204" pitchFamily="34" charset="0"/>
                <a:ea typeface="Calibri" panose="020F0502020204030204" pitchFamily="34" charset="0"/>
              </a:rPr>
              <a:t>For data services, answer the question</a:t>
            </a:r>
            <a:r>
              <a:rPr lang="en-US" sz="2000" b="1" dirty="0">
                <a:effectLst/>
                <a:latin typeface="Calibri" panose="020F0502020204030204" pitchFamily="34" charset="0"/>
                <a:ea typeface="Calibri" panose="020F0502020204030204" pitchFamily="34" charset="0"/>
              </a:rPr>
              <a:t> Is this service symmetrical?</a:t>
            </a:r>
            <a:r>
              <a:rPr lang="en-US" sz="2000" dirty="0">
                <a:effectLst/>
                <a:latin typeface="Calibri" panose="020F0502020204030204" pitchFamily="34" charset="0"/>
                <a:ea typeface="Calibri" panose="020F0502020204030204" pitchFamily="34" charset="0"/>
              </a:rPr>
              <a:t> and enter bandwidth. </a:t>
            </a:r>
          </a:p>
          <a:p>
            <a:r>
              <a:rPr lang="en-US" sz="2000" dirty="0">
                <a:effectLst/>
                <a:latin typeface="Calibri" panose="020F0502020204030204" pitchFamily="34" charset="0"/>
                <a:ea typeface="Calibri" panose="020F0502020204030204" pitchFamily="34" charset="0"/>
              </a:rPr>
              <a:t>If </a:t>
            </a:r>
            <a:r>
              <a:rPr lang="en-US" sz="2000" b="1" dirty="0">
                <a:effectLst/>
                <a:latin typeface="Calibri" panose="020F0502020204030204" pitchFamily="34" charset="0"/>
                <a:ea typeface="Calibri" panose="020F0502020204030204" pitchFamily="34" charset="0"/>
              </a:rPr>
              <a:t>No</a:t>
            </a:r>
            <a:r>
              <a:rPr lang="en-US" sz="2000" dirty="0">
                <a:effectLst/>
                <a:latin typeface="Calibri" panose="020F0502020204030204" pitchFamily="34" charset="0"/>
                <a:ea typeface="Calibri" panose="020F0502020204030204" pitchFamily="34" charset="0"/>
              </a:rPr>
              <a:t> is selected, enter </a:t>
            </a:r>
            <a:r>
              <a:rPr lang="en-US" sz="2000" b="1" dirty="0">
                <a:effectLst/>
                <a:latin typeface="Calibri" panose="020F0502020204030204" pitchFamily="34" charset="0"/>
                <a:ea typeface="Calibri" panose="020F0502020204030204" pitchFamily="34" charset="0"/>
              </a:rPr>
              <a:t>Download Bandwidth</a:t>
            </a:r>
            <a:r>
              <a:rPr lang="en-US" sz="2000" dirty="0">
                <a:effectLst/>
                <a:latin typeface="Calibri" panose="020F0502020204030204" pitchFamily="34" charset="0"/>
                <a:ea typeface="Calibri" panose="020F0502020204030204" pitchFamily="34" charset="0"/>
              </a:rPr>
              <a:t> and </a:t>
            </a:r>
            <a:r>
              <a:rPr lang="en-US" sz="2000" b="1" dirty="0">
                <a:effectLst/>
                <a:latin typeface="Calibri" panose="020F0502020204030204" pitchFamily="34" charset="0"/>
                <a:ea typeface="Calibri" panose="020F0502020204030204" pitchFamily="34" charset="0"/>
              </a:rPr>
              <a:t>Upload Bandwidth</a:t>
            </a:r>
            <a:r>
              <a:rPr lang="en-US" sz="2000" dirty="0">
                <a:effectLst/>
                <a:latin typeface="Calibri" panose="020F0502020204030204" pitchFamily="34" charset="0"/>
                <a:ea typeface="Calibri" panose="020F0502020204030204" pitchFamily="34" charset="0"/>
              </a:rPr>
              <a:t>.</a:t>
            </a:r>
          </a:p>
          <a:p>
            <a:r>
              <a:rPr lang="en-US" sz="2000" dirty="0">
                <a:effectLst/>
                <a:latin typeface="Calibri" panose="020F0502020204030204" pitchFamily="34" charset="0"/>
                <a:ea typeface="Calibri" panose="020F0502020204030204" pitchFamily="34" charset="0"/>
                <a:cs typeface="Calibri" panose="020F0502020204030204" pitchFamily="34" charset="0"/>
              </a:rPr>
              <a:t>If </a:t>
            </a:r>
            <a:r>
              <a:rPr lang="en-US" sz="2000" b="1" dirty="0">
                <a:effectLst/>
                <a:latin typeface="Calibri" panose="020F0502020204030204" pitchFamily="34" charset="0"/>
                <a:ea typeface="Calibri" panose="020F0502020204030204" pitchFamily="34" charset="0"/>
                <a:cs typeface="Calibri" panose="020F0502020204030204" pitchFamily="34" charset="0"/>
              </a:rPr>
              <a:t>Yes</a:t>
            </a:r>
            <a:r>
              <a:rPr lang="en-US" sz="2000" dirty="0">
                <a:effectLst/>
                <a:latin typeface="Calibri" panose="020F0502020204030204" pitchFamily="34" charset="0"/>
                <a:ea typeface="Calibri" panose="020F0502020204030204" pitchFamily="34" charset="0"/>
                <a:cs typeface="Calibri" panose="020F0502020204030204" pitchFamily="34" charset="0"/>
              </a:rPr>
              <a:t> is selected, only one bandwidth is required, then click </a:t>
            </a:r>
            <a:r>
              <a:rPr lang="en-US" sz="2000" b="1" dirty="0">
                <a:effectLst/>
                <a:latin typeface="Calibri" panose="020F0502020204030204" pitchFamily="34" charset="0"/>
                <a:ea typeface="Calibri" panose="020F0502020204030204" pitchFamily="34" charset="0"/>
                <a:cs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9" name="Picture 8" descr="Service Information Page (continued)&#10;&#10;Fields emphasized are &quot;Service Category and &quot;Service Type&quot; and field to enter bandwidth if &quot;Yes&quot; is selected for &quot;Is this service symmetrical?&quot; &quot;Save &amp; Continue&quot; is on the lower right side of the screen.">
            <a:extLst>
              <a:ext uri="{FF2B5EF4-FFF2-40B4-BE49-F238E27FC236}">
                <a16:creationId xmlns:a16="http://schemas.microsoft.com/office/drawing/2014/main" id="{70E290A0-E693-8FF6-E8C9-7D6A0B2712FC}"/>
              </a:ext>
            </a:extLst>
          </p:cNvPr>
          <p:cNvPicPr>
            <a:picLocks noChangeAspect="1"/>
          </p:cNvPicPr>
          <p:nvPr/>
        </p:nvPicPr>
        <p:blipFill>
          <a:blip r:embed="rId2"/>
          <a:stretch>
            <a:fillRect/>
          </a:stretch>
        </p:blipFill>
        <p:spPr>
          <a:xfrm>
            <a:off x="3985582" y="3930380"/>
            <a:ext cx="7403690" cy="2510539"/>
          </a:xfrm>
          <a:prstGeom prst="rect">
            <a:avLst/>
          </a:prstGeom>
          <a:ln w="9525">
            <a:solidFill>
              <a:srgbClr val="B5BD00"/>
            </a:solidFill>
          </a:ln>
        </p:spPr>
      </p:pic>
      <p:pic>
        <p:nvPicPr>
          <p:cNvPr id="11" name="Picture 10" descr="Service Information Page (continued)&#10;&#10;Fields emphasized are &quot;Service Category and &quot;Service Type&quot; and fields to enter &quot;Download Bandwidth&quot; and &quot;Upload Bandwidth&quot; if &quot;No&quot; is selected for &quot;Is this service symmetrical?&quot; &quot;Save &amp; Continue&quot; is on the lower right side of the screen.">
            <a:extLst>
              <a:ext uri="{FF2B5EF4-FFF2-40B4-BE49-F238E27FC236}">
                <a16:creationId xmlns:a16="http://schemas.microsoft.com/office/drawing/2014/main" id="{53600B06-0F64-3A08-746A-AFB12F94CF75}"/>
              </a:ext>
            </a:extLst>
          </p:cNvPr>
          <p:cNvPicPr>
            <a:picLocks noChangeAspect="1"/>
          </p:cNvPicPr>
          <p:nvPr/>
        </p:nvPicPr>
        <p:blipFill>
          <a:blip r:embed="rId3"/>
          <a:stretch>
            <a:fillRect/>
          </a:stretch>
        </p:blipFill>
        <p:spPr>
          <a:xfrm>
            <a:off x="3985581" y="1186781"/>
            <a:ext cx="7403690" cy="2611425"/>
          </a:xfrm>
          <a:prstGeom prst="rect">
            <a:avLst/>
          </a:prstGeom>
          <a:ln w="9525">
            <a:solidFill>
              <a:srgbClr val="B5BD00"/>
            </a:solidFill>
          </a:ln>
        </p:spPr>
      </p:pic>
    </p:spTree>
    <p:extLst>
      <p:ext uri="{BB962C8B-B14F-4D97-AF65-F5344CB8AC3E}">
        <p14:creationId xmlns:p14="http://schemas.microsoft.com/office/powerpoint/2010/main" val="3661848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44</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p:txBody>
          <a:bodyPr/>
          <a:lstStyle/>
          <a:p>
            <a:r>
              <a:rPr lang="en-US" dirty="0"/>
              <a:t>Connection Information Page</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541929"/>
            <a:ext cx="11732524" cy="3175039"/>
          </a:xfrm>
        </p:spPr>
        <p:txBody>
          <a:bodyPr/>
          <a:lstStyle/>
          <a:p>
            <a:r>
              <a:rPr lang="en-US" sz="2000" dirty="0">
                <a:effectLst/>
                <a:latin typeface="Calibri" panose="020F0502020204030204" pitchFamily="34" charset="0"/>
                <a:ea typeface="Calibri" panose="020F0502020204030204" pitchFamily="34" charset="0"/>
              </a:rPr>
              <a:t>On the </a:t>
            </a:r>
            <a:r>
              <a:rPr lang="en-US" sz="2000" b="1" dirty="0">
                <a:effectLst/>
                <a:latin typeface="Calibri" panose="020F0502020204030204" pitchFamily="34" charset="0"/>
                <a:ea typeface="Calibri" panose="020F0502020204030204" pitchFamily="34" charset="0"/>
              </a:rPr>
              <a:t>Connection Information</a:t>
            </a:r>
            <a:r>
              <a:rPr lang="en-US" sz="2000" dirty="0">
                <a:effectLst/>
                <a:latin typeface="Calibri" panose="020F0502020204030204" pitchFamily="34" charset="0"/>
                <a:ea typeface="Calibri" panose="020F0502020204030204" pitchFamily="34" charset="0"/>
              </a:rPr>
              <a:t> page, click the hyperlink titled </a:t>
            </a:r>
            <a:r>
              <a:rPr lang="en-US" sz="2000" b="1" dirty="0">
                <a:effectLst/>
                <a:latin typeface="Calibri" panose="020F0502020204030204" pitchFamily="34" charset="0"/>
                <a:ea typeface="Calibri" panose="020F0502020204030204" pitchFamily="34" charset="0"/>
              </a:rPr>
              <a:t>Enter a New Connection</a:t>
            </a:r>
            <a:r>
              <a:rPr lang="en-US" sz="2000" dirty="0">
                <a:effectLst/>
                <a:latin typeface="Calibri" panose="020F0502020204030204" pitchFamily="34" charset="0"/>
                <a:ea typeface="Calibri" panose="020F0502020204030204" pitchFamily="34" charset="0"/>
              </a:rPr>
              <a:t>.</a:t>
            </a:r>
          </a:p>
          <a:p>
            <a:pPr lvl="1"/>
            <a:r>
              <a:rPr lang="en-US" sz="2000" dirty="0">
                <a:effectLst/>
                <a:latin typeface="Calibri" panose="020F0502020204030204" pitchFamily="34" charset="0"/>
                <a:ea typeface="Calibri" panose="020F0502020204030204" pitchFamily="34" charset="0"/>
              </a:rPr>
              <a:t>If the service is a multi-carrier connection, each connection should be added using that hyperlink.</a:t>
            </a:r>
          </a:p>
          <a:p>
            <a:r>
              <a:rPr lang="en-US" sz="2000" dirty="0">
                <a:effectLst/>
                <a:latin typeface="Calibri" panose="020F0502020204030204" pitchFamily="34" charset="0"/>
                <a:ea typeface="Calibri" panose="020F0502020204030204" pitchFamily="34" charset="0"/>
                <a:cs typeface="Calibri" panose="020F0502020204030204" pitchFamily="34" charset="0"/>
              </a:rPr>
              <a:t>If the HCP is a consortium member or the circuit uses more than one carrier, please attach a circuit diagram as indicated on this page, the click </a:t>
            </a:r>
            <a:r>
              <a:rPr lang="en-US" sz="2000" b="1" dirty="0">
                <a:effectLst/>
                <a:latin typeface="Calibri" panose="020F0502020204030204" pitchFamily="34" charset="0"/>
                <a:ea typeface="Calibri" panose="020F0502020204030204" pitchFamily="34" charset="0"/>
                <a:cs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endParaRPr>
          </a:p>
        </p:txBody>
      </p:sp>
      <p:pic>
        <p:nvPicPr>
          <p:cNvPr id="6" name="Picture 5" descr="Connection Information Page&#10;&#10;&quot;Enter a New Connection&quot; hyperlink is emphasized as is the hyperlink to upload a circuit diagram if the HCP is a consortium member of have multiple carriers. &quot;Save &amp; Continue&quot; is on the lower right side of the screen.">
            <a:extLst>
              <a:ext uri="{FF2B5EF4-FFF2-40B4-BE49-F238E27FC236}">
                <a16:creationId xmlns:a16="http://schemas.microsoft.com/office/drawing/2014/main" id="{E21909DF-D853-DD95-0738-0486403B4381}"/>
              </a:ext>
            </a:extLst>
          </p:cNvPr>
          <p:cNvPicPr>
            <a:picLocks noChangeAspect="1"/>
          </p:cNvPicPr>
          <p:nvPr/>
        </p:nvPicPr>
        <p:blipFill>
          <a:blip r:embed="rId2"/>
          <a:stretch>
            <a:fillRect/>
          </a:stretch>
        </p:blipFill>
        <p:spPr>
          <a:xfrm>
            <a:off x="1792178" y="3298627"/>
            <a:ext cx="8707455" cy="3057723"/>
          </a:xfrm>
          <a:prstGeom prst="rect">
            <a:avLst/>
          </a:prstGeom>
          <a:ln>
            <a:solidFill>
              <a:srgbClr val="B5BD00"/>
            </a:solidFill>
          </a:ln>
        </p:spPr>
      </p:pic>
    </p:spTree>
    <p:extLst>
      <p:ext uri="{BB962C8B-B14F-4D97-AF65-F5344CB8AC3E}">
        <p14:creationId xmlns:p14="http://schemas.microsoft.com/office/powerpoint/2010/main" val="3719561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45</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466165"/>
            <a:ext cx="11732523" cy="909875"/>
          </a:xfrm>
        </p:spPr>
        <p:txBody>
          <a:bodyPr/>
          <a:lstStyle/>
          <a:p>
            <a:r>
              <a:rPr lang="en-US" dirty="0"/>
              <a:t>Add Connection Page – Service Provider</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647930"/>
            <a:ext cx="3813955" cy="3069038"/>
          </a:xfrm>
        </p:spPr>
        <p:txBody>
          <a:bodyPr/>
          <a:lstStyle/>
          <a:p>
            <a:r>
              <a:rPr lang="en-US" sz="2000" dirty="0">
                <a:effectLst/>
                <a:latin typeface="Calibri" panose="020F0502020204030204" pitchFamily="34" charset="0"/>
                <a:ea typeface="Calibri" panose="020F0502020204030204" pitchFamily="34" charset="0"/>
              </a:rPr>
              <a:t>Select your service provider’s 498 ID/SPIN. </a:t>
            </a:r>
          </a:p>
          <a:p>
            <a:r>
              <a:rPr lang="en-US" sz="2000" dirty="0">
                <a:effectLst/>
                <a:latin typeface="Calibri" panose="020F0502020204030204" pitchFamily="34" charset="0"/>
                <a:ea typeface="Calibri" panose="020F0502020204030204" pitchFamily="34" charset="0"/>
              </a:rPr>
              <a:t>You can search by service provider name or </a:t>
            </a:r>
            <a:r>
              <a:rPr lang="en-US" sz="2000">
                <a:effectLst/>
                <a:latin typeface="Calibri" panose="020F0502020204030204" pitchFamily="34" charset="0"/>
                <a:ea typeface="Calibri" panose="020F0502020204030204" pitchFamily="34" charset="0"/>
              </a:rPr>
              <a:t>the 498 </a:t>
            </a:r>
            <a:r>
              <a:rPr lang="en-US" sz="2000" dirty="0">
                <a:effectLst/>
                <a:latin typeface="Calibri" panose="020F0502020204030204" pitchFamily="34" charset="0"/>
                <a:ea typeface="Calibri" panose="020F0502020204030204" pitchFamily="34" charset="0"/>
              </a:rPr>
              <a:t>ID/SPIN.</a:t>
            </a:r>
          </a:p>
          <a:p>
            <a:r>
              <a:rPr lang="en-US" sz="2000" dirty="0">
                <a:latin typeface="Calibri" panose="020F0502020204030204" pitchFamily="34" charset="0"/>
                <a:ea typeface="Calibri" panose="020F0502020204030204" pitchFamily="34" charset="0"/>
              </a:rPr>
              <a:t>Click </a:t>
            </a:r>
            <a:r>
              <a:rPr lang="en-US" sz="2000" b="1" dirty="0">
                <a:latin typeface="Calibri" panose="020F0502020204030204" pitchFamily="34" charset="0"/>
                <a:ea typeface="Calibri" panose="020F0502020204030204" pitchFamily="34" charset="0"/>
              </a:rPr>
              <a:t>Save &amp; Continue</a:t>
            </a:r>
            <a:r>
              <a:rPr lang="en-US" sz="2000" dirty="0">
                <a:latin typeface="Calibri" panose="020F0502020204030204" pitchFamily="34" charset="0"/>
                <a:ea typeface="Calibri" panose="020F0502020204030204" pitchFamily="34" charset="0"/>
              </a:rPr>
              <a:t>.</a:t>
            </a:r>
            <a:endParaRPr lang="en-US" sz="2000" b="1" dirty="0">
              <a:effectLst/>
              <a:latin typeface="Calibri" panose="020F0502020204030204" pitchFamily="34" charset="0"/>
              <a:ea typeface="Calibri" panose="020F0502020204030204" pitchFamily="34" charset="0"/>
            </a:endParaRPr>
          </a:p>
        </p:txBody>
      </p:sp>
      <p:pic>
        <p:nvPicPr>
          <p:cNvPr id="9" name="Picture 8" descr="Connection Information Page&#10;&#10;&quot;Enter a New Connection&quot; hyperlink is emphasized as is the hyperlink to upload a circuit diagram if the HCP is a consortium member of have multiple carriers. ">
            <a:extLst>
              <a:ext uri="{FF2B5EF4-FFF2-40B4-BE49-F238E27FC236}">
                <a16:creationId xmlns:a16="http://schemas.microsoft.com/office/drawing/2014/main" id="{558FE9F1-F2CF-ABA9-7CD0-F1B7EFAD2D4B}"/>
              </a:ext>
            </a:extLst>
          </p:cNvPr>
          <p:cNvPicPr>
            <a:picLocks noChangeAspect="1"/>
          </p:cNvPicPr>
          <p:nvPr/>
        </p:nvPicPr>
        <p:blipFill>
          <a:blip r:embed="rId2"/>
          <a:stretch>
            <a:fillRect/>
          </a:stretch>
        </p:blipFill>
        <p:spPr>
          <a:xfrm>
            <a:off x="4688550" y="1376040"/>
            <a:ext cx="6158118" cy="1972730"/>
          </a:xfrm>
          <a:prstGeom prst="rect">
            <a:avLst/>
          </a:prstGeom>
          <a:ln w="9525">
            <a:solidFill>
              <a:srgbClr val="B5BD00"/>
            </a:solidFill>
          </a:ln>
        </p:spPr>
      </p:pic>
      <p:pic>
        <p:nvPicPr>
          <p:cNvPr id="11" name="Picture 10" descr="Connection Information Page - Service Provider Section&#10;&#10;Service Provider selection is emphasized showing once a service provider is selected. &quot;Save &amp; Continue&quot; is on the lower right side of the screen.">
            <a:extLst>
              <a:ext uri="{FF2B5EF4-FFF2-40B4-BE49-F238E27FC236}">
                <a16:creationId xmlns:a16="http://schemas.microsoft.com/office/drawing/2014/main" id="{D65D4825-D25D-8D30-7D12-D4DB78AE4CE3}"/>
              </a:ext>
            </a:extLst>
          </p:cNvPr>
          <p:cNvPicPr>
            <a:picLocks noChangeAspect="1"/>
          </p:cNvPicPr>
          <p:nvPr/>
        </p:nvPicPr>
        <p:blipFill>
          <a:blip r:embed="rId3"/>
          <a:stretch>
            <a:fillRect/>
          </a:stretch>
        </p:blipFill>
        <p:spPr>
          <a:xfrm>
            <a:off x="4688550" y="3457185"/>
            <a:ext cx="6158118" cy="2934650"/>
          </a:xfrm>
          <a:prstGeom prst="rect">
            <a:avLst/>
          </a:prstGeom>
          <a:ln w="9525">
            <a:solidFill>
              <a:srgbClr val="B5BD00"/>
            </a:solidFill>
          </a:ln>
        </p:spPr>
      </p:pic>
    </p:spTree>
    <p:extLst>
      <p:ext uri="{BB962C8B-B14F-4D97-AF65-F5344CB8AC3E}">
        <p14:creationId xmlns:p14="http://schemas.microsoft.com/office/powerpoint/2010/main" val="2016111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46</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 Connection Page - Circuit</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Select the radio button that describes where the site is located on the requested circuit. </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This should align with submitted service provider confirmed documentation. </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Information will pre-populate based on information in the FCC Form 465.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endParaRPr>
          </a:p>
        </p:txBody>
      </p:sp>
      <p:pic>
        <p:nvPicPr>
          <p:cNvPr id="7" name="Picture 6" descr="Connection Information Page - Circuit Section&#10;&#10;Question emphasized, &quot;Where is the site's location on the circuit?&quot; with response radio buttons indicating whether circuit starts or ends at the site location.">
            <a:extLst>
              <a:ext uri="{FF2B5EF4-FFF2-40B4-BE49-F238E27FC236}">
                <a16:creationId xmlns:a16="http://schemas.microsoft.com/office/drawing/2014/main" id="{A01148EE-87F0-3416-96C6-4651DDFD2BF4}"/>
              </a:ext>
            </a:extLst>
          </p:cNvPr>
          <p:cNvPicPr>
            <a:picLocks noChangeAspect="1"/>
          </p:cNvPicPr>
          <p:nvPr/>
        </p:nvPicPr>
        <p:blipFill>
          <a:blip r:embed="rId2"/>
          <a:stretch>
            <a:fillRect/>
          </a:stretch>
        </p:blipFill>
        <p:spPr>
          <a:xfrm>
            <a:off x="2566220" y="2528604"/>
            <a:ext cx="7649497" cy="4048363"/>
          </a:xfrm>
          <a:prstGeom prst="rect">
            <a:avLst/>
          </a:prstGeom>
          <a:ln w="9525">
            <a:solidFill>
              <a:srgbClr val="B5BD00"/>
            </a:solidFill>
          </a:ln>
        </p:spPr>
      </p:pic>
    </p:spTree>
    <p:extLst>
      <p:ext uri="{BB962C8B-B14F-4D97-AF65-F5344CB8AC3E}">
        <p14:creationId xmlns:p14="http://schemas.microsoft.com/office/powerpoint/2010/main" val="2631308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47</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 Connection Page – Billing Information</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rPr>
              <a:t>Enter </a:t>
            </a:r>
            <a:r>
              <a:rPr lang="en-US" sz="2000" b="1" dirty="0">
                <a:effectLst/>
                <a:latin typeface="Calibri" panose="020F0502020204030204" pitchFamily="34" charset="0"/>
                <a:ea typeface="Calibri" panose="020F0502020204030204" pitchFamily="34" charset="0"/>
              </a:rPr>
              <a:t>Billing Information</a:t>
            </a:r>
            <a:r>
              <a:rPr lang="en-US" sz="2000" dirty="0">
                <a:effectLst/>
                <a:latin typeface="Calibri" panose="020F0502020204030204" pitchFamily="34" charset="0"/>
                <a:ea typeface="Calibri" panose="020F0502020204030204" pitchFamily="34" charset="0"/>
              </a:rPr>
              <a:t> in fields shown. </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rPr>
              <a:t>Click </a:t>
            </a:r>
            <a:r>
              <a:rPr lang="en-US" sz="2000" b="1" dirty="0">
                <a:effectLst/>
                <a:latin typeface="Calibri" panose="020F0502020204030204" pitchFamily="34" charset="0"/>
                <a:ea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rPr>
              <a:t>.</a:t>
            </a:r>
          </a:p>
        </p:txBody>
      </p:sp>
      <p:pic>
        <p:nvPicPr>
          <p:cNvPr id="6" name="Picture 5" descr="Information Section&#10;&#10;Fields emphasized are, &quot;Billing Account Number,&quot; &quot;Tariff Contract or Other Document Reference Number, &quot;Date Contract Signed or Date HCP Selected Carrier,&quot; Contract Expiration Date,&quot; and &quot;Service Installation Date.&quot; &quot;Save &amp; Continue&quot; is on the lower right side of the screen.">
            <a:extLst>
              <a:ext uri="{FF2B5EF4-FFF2-40B4-BE49-F238E27FC236}">
                <a16:creationId xmlns:a16="http://schemas.microsoft.com/office/drawing/2014/main" id="{B13F7C6C-FDB2-7FC2-B7AC-24FD6F65E7D4}"/>
              </a:ext>
            </a:extLst>
          </p:cNvPr>
          <p:cNvPicPr>
            <a:picLocks noChangeAspect="1"/>
          </p:cNvPicPr>
          <p:nvPr/>
        </p:nvPicPr>
        <p:blipFill>
          <a:blip r:embed="rId2"/>
          <a:stretch>
            <a:fillRect/>
          </a:stretch>
        </p:blipFill>
        <p:spPr>
          <a:xfrm>
            <a:off x="1966452" y="2217633"/>
            <a:ext cx="8426245" cy="4086140"/>
          </a:xfrm>
          <a:prstGeom prst="rect">
            <a:avLst/>
          </a:prstGeom>
          <a:ln w="9525">
            <a:solidFill>
              <a:srgbClr val="B5BD00"/>
            </a:solidFill>
          </a:ln>
        </p:spPr>
      </p:pic>
    </p:spTree>
    <p:extLst>
      <p:ext uri="{BB962C8B-B14F-4D97-AF65-F5344CB8AC3E}">
        <p14:creationId xmlns:p14="http://schemas.microsoft.com/office/powerpoint/2010/main" val="1221577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48</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 Connection Page – Evergreen</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Select </a:t>
            </a:r>
            <a:r>
              <a:rPr lang="en-US" sz="2000" b="1" dirty="0">
                <a:effectLst/>
                <a:latin typeface="Calibri" panose="020F0502020204030204" pitchFamily="34" charset="0"/>
                <a:ea typeface="Calibri" panose="020F0502020204030204" pitchFamily="34" charset="0"/>
                <a:cs typeface="Calibri" panose="020F0502020204030204" pitchFamily="34" charset="0"/>
              </a:rPr>
              <a:t>Yes</a:t>
            </a:r>
            <a:r>
              <a:rPr lang="en-US" sz="2000" dirty="0">
                <a:effectLst/>
                <a:latin typeface="Calibri" panose="020F0502020204030204" pitchFamily="34" charset="0"/>
                <a:ea typeface="Calibri" panose="020F0502020204030204" pitchFamily="34" charset="0"/>
                <a:cs typeface="Calibri" panose="020F0502020204030204" pitchFamily="34" charset="0"/>
              </a:rPr>
              <a:t> to the question </a:t>
            </a:r>
            <a:r>
              <a:rPr lang="en-US" sz="2000" b="1" dirty="0">
                <a:effectLst/>
                <a:latin typeface="Calibri" panose="020F0502020204030204" pitchFamily="34" charset="0"/>
                <a:ea typeface="Calibri" panose="020F0502020204030204" pitchFamily="34" charset="0"/>
                <a:cs typeface="Calibri" panose="020F0502020204030204" pitchFamily="34" charset="0"/>
              </a:rPr>
              <a:t>Are you submitting a new contract to be reviewed for Evergreen endorsement?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Select </a:t>
            </a:r>
            <a:r>
              <a:rPr lang="en-US" sz="2000" b="1" dirty="0">
                <a:effectLst/>
                <a:latin typeface="Calibri" panose="020F0502020204030204" pitchFamily="34" charset="0"/>
                <a:ea typeface="Calibri" panose="020F0502020204030204" pitchFamily="34" charset="0"/>
                <a:cs typeface="Calibri" panose="020F0502020204030204" pitchFamily="34" charset="0"/>
              </a:rPr>
              <a:t>No </a:t>
            </a:r>
            <a:r>
              <a:rPr lang="en-US" sz="2000" dirty="0">
                <a:effectLst/>
                <a:latin typeface="Calibri" panose="020F0502020204030204" pitchFamily="34" charset="0"/>
                <a:ea typeface="Calibri" panose="020F0502020204030204" pitchFamily="34" charset="0"/>
                <a:cs typeface="Calibri" panose="020F0502020204030204" pitchFamily="34" charset="0"/>
              </a:rPr>
              <a:t>if submitting as a month-to-month application.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onnection Information Page - Evergreen&#10;&#10;Answer question, yes or no, &quot;Are you submitting a new contract to be reviewed for Evergreen endorsement?&quot;">
            <a:extLst>
              <a:ext uri="{FF2B5EF4-FFF2-40B4-BE49-F238E27FC236}">
                <a16:creationId xmlns:a16="http://schemas.microsoft.com/office/drawing/2014/main" id="{8890F9F6-A8F0-0CC1-90F5-059B9C8333A1}"/>
              </a:ext>
            </a:extLst>
          </p:cNvPr>
          <p:cNvPicPr>
            <a:picLocks noChangeAspect="1"/>
          </p:cNvPicPr>
          <p:nvPr/>
        </p:nvPicPr>
        <p:blipFill>
          <a:blip r:embed="rId2"/>
          <a:stretch>
            <a:fillRect/>
          </a:stretch>
        </p:blipFill>
        <p:spPr>
          <a:xfrm>
            <a:off x="1868873" y="2200582"/>
            <a:ext cx="8554066" cy="4116644"/>
          </a:xfrm>
          <a:prstGeom prst="rect">
            <a:avLst/>
          </a:prstGeom>
          <a:ln w="9525">
            <a:solidFill>
              <a:srgbClr val="B5BD00"/>
            </a:solidFill>
          </a:ln>
        </p:spPr>
      </p:pic>
    </p:spTree>
    <p:extLst>
      <p:ext uri="{BB962C8B-B14F-4D97-AF65-F5344CB8AC3E}">
        <p14:creationId xmlns:p14="http://schemas.microsoft.com/office/powerpoint/2010/main" val="2021891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49</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 Connection Page – Evergreen (continued)</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If</a:t>
            </a:r>
            <a:r>
              <a:rPr lang="en-US" sz="1800" b="1" dirty="0">
                <a:effectLst/>
                <a:latin typeface="Calibri" panose="020F0502020204030204" pitchFamily="34" charset="0"/>
                <a:ea typeface="Calibri" panose="020F0502020204030204" pitchFamily="34" charset="0"/>
              </a:rPr>
              <a:t> Yes, </a:t>
            </a:r>
            <a:r>
              <a:rPr lang="en-US" sz="1800" dirty="0">
                <a:effectLst/>
                <a:latin typeface="Calibri" panose="020F0502020204030204" pitchFamily="34" charset="0"/>
                <a:ea typeface="Calibri" panose="020F0502020204030204" pitchFamily="34" charset="0"/>
              </a:rPr>
              <a:t>enter information about the contract in the fields as shown.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Click </a:t>
            </a:r>
            <a:r>
              <a:rPr lang="en-US" sz="1800" b="1" dirty="0">
                <a:effectLst/>
                <a:latin typeface="Calibri" panose="020F0502020204030204" pitchFamily="34" charset="0"/>
                <a:ea typeface="Calibri" panose="020F0502020204030204" pitchFamily="34" charset="0"/>
              </a:rPr>
              <a:t>Save &amp; Continue</a:t>
            </a:r>
            <a:r>
              <a:rPr lang="en-US" sz="1800" dirty="0">
                <a:effectLst/>
                <a:latin typeface="Calibri" panose="020F0502020204030204" pitchFamily="34" charset="0"/>
                <a:ea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onnection Information Page - Evergreen (continued)&#10;&#10;If yes, existing contract may be selected or a new contract may be uploaded. These fields are emphasized as are the required fields including contract start date, initial contract end date, length of initial contract term, number of contract extensions, total combined length of extensions, contrac sign date and install date.">
            <a:extLst>
              <a:ext uri="{FF2B5EF4-FFF2-40B4-BE49-F238E27FC236}">
                <a16:creationId xmlns:a16="http://schemas.microsoft.com/office/drawing/2014/main" id="{8A26DB58-81C6-03F5-2B04-C609EC47A3B1}"/>
              </a:ext>
            </a:extLst>
          </p:cNvPr>
          <p:cNvPicPr>
            <a:picLocks noChangeAspect="1"/>
          </p:cNvPicPr>
          <p:nvPr/>
        </p:nvPicPr>
        <p:blipFill>
          <a:blip r:embed="rId2"/>
          <a:stretch>
            <a:fillRect/>
          </a:stretch>
        </p:blipFill>
        <p:spPr>
          <a:xfrm>
            <a:off x="1891552" y="2264645"/>
            <a:ext cx="8830235" cy="3998803"/>
          </a:xfrm>
          <a:prstGeom prst="rect">
            <a:avLst/>
          </a:prstGeom>
          <a:ln w="9525">
            <a:solidFill>
              <a:srgbClr val="B5BD00"/>
            </a:solidFill>
          </a:ln>
        </p:spPr>
      </p:pic>
    </p:spTree>
    <p:extLst>
      <p:ext uri="{BB962C8B-B14F-4D97-AF65-F5344CB8AC3E}">
        <p14:creationId xmlns:p14="http://schemas.microsoft.com/office/powerpoint/2010/main" val="245797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350" y="1719943"/>
            <a:ext cx="7822508" cy="4263998"/>
          </a:xfrm>
        </p:spPr>
        <p:txBody>
          <a:bodyPr/>
          <a:lstStyle/>
          <a:p>
            <a:r>
              <a:rPr lang="en-US" dirty="0"/>
              <a:t>Introduction – Office Hours</a:t>
            </a:r>
          </a:p>
          <a:p>
            <a:r>
              <a:rPr lang="en-US" dirty="0"/>
              <a:t>Program Reminders </a:t>
            </a:r>
          </a:p>
          <a:p>
            <a:r>
              <a:rPr lang="en-US" dirty="0"/>
              <a:t>Program Updates</a:t>
            </a:r>
          </a:p>
          <a:p>
            <a:r>
              <a:rPr lang="en-US" dirty="0"/>
              <a:t>Submitting the FCC Form 466 in RHC Connect</a:t>
            </a:r>
          </a:p>
          <a:p>
            <a:r>
              <a:rPr lang="en-US" dirty="0"/>
              <a:t>Best Practices and Resources</a:t>
            </a:r>
          </a:p>
          <a:p>
            <a:endParaRPr lang="en-US" dirty="0"/>
          </a:p>
        </p:txBody>
      </p:sp>
      <p:sp>
        <p:nvSpPr>
          <p:cNvPr id="3" name="Slide Number Placeholder 2"/>
          <p:cNvSpPr>
            <a:spLocks noGrp="1"/>
          </p:cNvSpPr>
          <p:nvPr>
            <p:ph type="sldNum" sz="quarter" idx="12"/>
          </p:nvPr>
        </p:nvSpPr>
        <p:spPr/>
        <p:txBody>
          <a:bodyPr/>
          <a:lstStyle/>
          <a:p>
            <a:fld id="{77DFCED7-EB59-654B-ACD8-84CE8F59160C}" type="slidenum">
              <a:rPr lang="en-US" smtClean="0"/>
              <a:pPr/>
              <a:t>5</a:t>
            </a:fld>
            <a:endParaRPr lang="en-US" dirty="0"/>
          </a:p>
        </p:txBody>
      </p:sp>
      <p:sp>
        <p:nvSpPr>
          <p:cNvPr id="4" name="Title 3"/>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824080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50</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p:txBody>
          <a:bodyPr/>
          <a:lstStyle/>
          <a:p>
            <a:r>
              <a:rPr lang="en-US" dirty="0"/>
              <a:t>Add Connection Page – Service Level Agreement</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p:txBody>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Select </a:t>
            </a:r>
            <a:r>
              <a:rPr lang="en-US" sz="2000" b="1" dirty="0">
                <a:effectLst/>
                <a:latin typeface="Calibri" panose="020F0502020204030204" pitchFamily="34" charset="0"/>
                <a:ea typeface="Calibri" panose="020F0502020204030204" pitchFamily="34" charset="0"/>
              </a:rPr>
              <a:t>Yes</a:t>
            </a:r>
            <a:r>
              <a:rPr lang="en-US" sz="2000" dirty="0">
                <a:effectLst/>
                <a:latin typeface="Calibri" panose="020F0502020204030204" pitchFamily="34" charset="0"/>
                <a:ea typeface="Calibri" panose="020F0502020204030204" pitchFamily="34" charset="0"/>
              </a:rPr>
              <a:t> or </a:t>
            </a:r>
            <a:r>
              <a:rPr lang="en-US" sz="2000" b="1" dirty="0">
                <a:effectLst/>
                <a:latin typeface="Calibri" panose="020F0502020204030204" pitchFamily="34" charset="0"/>
                <a:ea typeface="Calibri" panose="020F0502020204030204" pitchFamily="34" charset="0"/>
              </a:rPr>
              <a:t>No</a:t>
            </a:r>
            <a:r>
              <a:rPr lang="en-US" sz="2000" dirty="0">
                <a:effectLst/>
                <a:latin typeface="Calibri" panose="020F0502020204030204" pitchFamily="34" charset="0"/>
                <a:ea typeface="Calibri" panose="020F0502020204030204" pitchFamily="34" charset="0"/>
              </a:rPr>
              <a:t> to answer the question about a service level agreement.</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I</a:t>
            </a:r>
            <a:r>
              <a:rPr lang="en-US" sz="2000" dirty="0">
                <a:effectLst/>
                <a:latin typeface="Calibri" panose="020F0502020204030204" pitchFamily="34" charset="0"/>
                <a:ea typeface="Calibri" panose="020F0502020204030204" pitchFamily="34" charset="0"/>
                <a:cs typeface="Calibri" panose="020F0502020204030204" pitchFamily="34" charset="0"/>
              </a:rPr>
              <a:t>f </a:t>
            </a:r>
            <a:r>
              <a:rPr lang="en-US" sz="2000" b="1" dirty="0">
                <a:effectLst/>
                <a:latin typeface="Calibri" panose="020F0502020204030204" pitchFamily="34" charset="0"/>
                <a:ea typeface="Calibri" panose="020F0502020204030204" pitchFamily="34" charset="0"/>
                <a:cs typeface="Calibri" panose="020F0502020204030204" pitchFamily="34" charset="0"/>
              </a:rPr>
              <a:t>Yes</a:t>
            </a:r>
            <a:r>
              <a:rPr lang="en-US" sz="2000" dirty="0">
                <a:effectLst/>
                <a:latin typeface="Calibri" panose="020F0502020204030204" pitchFamily="34" charset="0"/>
                <a:ea typeface="Calibri" panose="020F0502020204030204" pitchFamily="34" charset="0"/>
                <a:cs typeface="Calibri" panose="020F0502020204030204" pitchFamily="34" charset="0"/>
              </a:rPr>
              <a:t>, enter the information shown. </a:t>
            </a:r>
            <a:r>
              <a:rPr lang="en-US" sz="2000" b="1" dirty="0">
                <a:effectLst/>
                <a:latin typeface="Calibri" panose="020F0502020204030204" pitchFamily="34" charset="0"/>
                <a:ea typeface="Calibri" panose="020F0502020204030204" pitchFamily="34" charset="0"/>
                <a:cs typeface="Calibri" panose="020F0502020204030204" pitchFamily="34" charset="0"/>
              </a:rPr>
              <a:t>Click 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onnection Information Page - Service Level Agreement&#10;&#10;Screen shot with detailed fields and service level agreement if applicant answers &quot;Yes&quot; to the question &quot;Does the applicant's contract with the service provider include a Service Level Agreement (SLA)?&quot; &quot;Save &amp; Continue&quot; is on the lower right side of the screen.">
            <a:extLst>
              <a:ext uri="{FF2B5EF4-FFF2-40B4-BE49-F238E27FC236}">
                <a16:creationId xmlns:a16="http://schemas.microsoft.com/office/drawing/2014/main" id="{97AF2D8B-66E5-16CF-C770-4693B658DB26}"/>
              </a:ext>
            </a:extLst>
          </p:cNvPr>
          <p:cNvPicPr>
            <a:picLocks noChangeAspect="1"/>
          </p:cNvPicPr>
          <p:nvPr/>
        </p:nvPicPr>
        <p:blipFill>
          <a:blip r:embed="rId2"/>
          <a:stretch>
            <a:fillRect/>
          </a:stretch>
        </p:blipFill>
        <p:spPr>
          <a:xfrm>
            <a:off x="2178425" y="3015422"/>
            <a:ext cx="8426822" cy="3143091"/>
          </a:xfrm>
          <a:prstGeom prst="rect">
            <a:avLst/>
          </a:prstGeom>
          <a:ln w="9525">
            <a:solidFill>
              <a:srgbClr val="B5BD00"/>
            </a:solidFill>
          </a:ln>
        </p:spPr>
      </p:pic>
    </p:spTree>
    <p:extLst>
      <p:ext uri="{BB962C8B-B14F-4D97-AF65-F5344CB8AC3E}">
        <p14:creationId xmlns:p14="http://schemas.microsoft.com/office/powerpoint/2010/main" val="4194157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51</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 Connection Page – Monthly Costs</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Enter the </a:t>
            </a:r>
            <a:r>
              <a:rPr lang="en-US" sz="2000" b="1" dirty="0">
                <a:effectLst/>
                <a:latin typeface="Calibri" panose="020F0502020204030204" pitchFamily="34" charset="0"/>
                <a:ea typeface="Calibri" panose="020F0502020204030204" pitchFamily="34" charset="0"/>
              </a:rPr>
              <a:t>Monthly Undiscounted Cost</a:t>
            </a:r>
            <a:r>
              <a:rPr lang="en-US" sz="2000" dirty="0">
                <a:effectLst/>
                <a:latin typeface="Calibri" panose="020F0502020204030204" pitchFamily="34" charset="0"/>
                <a:ea typeface="Calibri" panose="020F0502020204030204" pitchFamily="34" charset="0"/>
              </a:rPr>
              <a:t> and </a:t>
            </a:r>
            <a:r>
              <a:rPr lang="en-US" sz="2000" b="1" dirty="0">
                <a:effectLst/>
                <a:latin typeface="Calibri" panose="020F0502020204030204" pitchFamily="34" charset="0"/>
                <a:ea typeface="Calibri" panose="020F0502020204030204" pitchFamily="34" charset="0"/>
              </a:rPr>
              <a:t>Monthly Taxes and Fees</a:t>
            </a:r>
            <a:r>
              <a:rPr lang="en-US" sz="2000" dirty="0">
                <a:effectLst/>
                <a:latin typeface="Calibri" panose="020F0502020204030204" pitchFamily="34" charset="0"/>
                <a:ea typeface="Calibri" panose="020F0502020204030204" pitchFamily="34" charset="0"/>
              </a:rPr>
              <a:t> listed on the bill or invoice.</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 Upload the documentation that supports these costs.</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Click </a:t>
            </a:r>
            <a:r>
              <a:rPr lang="en-US" sz="2000" b="1" dirty="0">
                <a:effectLst/>
                <a:latin typeface="Calibri" panose="020F0502020204030204" pitchFamily="34" charset="0"/>
                <a:ea typeface="Calibri" panose="020F0502020204030204" pitchFamily="34" charset="0"/>
                <a:cs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onnection Information Page - Monthly Costs&#10;&#10;Fields emphasized are &quot;Monthly Undiscounted Cost&quot; and &quot;Monthly Taxes and Fees.&quot; Also emphasized is the &quot;+&quot; button to add documents to support costs entered in fields. &quot;Save &amp; Continue&quot; is on the lower right side of the screen.">
            <a:extLst>
              <a:ext uri="{FF2B5EF4-FFF2-40B4-BE49-F238E27FC236}">
                <a16:creationId xmlns:a16="http://schemas.microsoft.com/office/drawing/2014/main" id="{F1A6B27B-A4CD-BF78-3405-643457FD4CAB}"/>
              </a:ext>
            </a:extLst>
          </p:cNvPr>
          <p:cNvPicPr>
            <a:picLocks noChangeAspect="1"/>
          </p:cNvPicPr>
          <p:nvPr/>
        </p:nvPicPr>
        <p:blipFill>
          <a:blip r:embed="rId2"/>
          <a:stretch>
            <a:fillRect/>
          </a:stretch>
        </p:blipFill>
        <p:spPr>
          <a:xfrm>
            <a:off x="1327355" y="2648405"/>
            <a:ext cx="9940413" cy="3848421"/>
          </a:xfrm>
          <a:prstGeom prst="rect">
            <a:avLst/>
          </a:prstGeom>
          <a:ln w="9525">
            <a:solidFill>
              <a:srgbClr val="B5BD00"/>
            </a:solidFill>
          </a:ln>
        </p:spPr>
      </p:pic>
    </p:spTree>
    <p:extLst>
      <p:ext uri="{BB962C8B-B14F-4D97-AF65-F5344CB8AC3E}">
        <p14:creationId xmlns:p14="http://schemas.microsoft.com/office/powerpoint/2010/main" val="3643882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52</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Connection Information Summary Page </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rPr>
              <a:t>E</a:t>
            </a:r>
            <a:r>
              <a:rPr lang="en-US" sz="2000" dirty="0">
                <a:effectLst/>
                <a:latin typeface="Calibri" panose="020F0502020204030204" pitchFamily="34" charset="0"/>
                <a:ea typeface="Calibri" panose="020F0502020204030204" pitchFamily="34" charset="0"/>
              </a:rPr>
              <a:t>nter each section of the service as a new connection by clicking </a:t>
            </a:r>
            <a:r>
              <a:rPr lang="en-US" sz="2000" b="1" dirty="0">
                <a:effectLst/>
                <a:latin typeface="Calibri" panose="020F0502020204030204" pitchFamily="34" charset="0"/>
                <a:ea typeface="Calibri" panose="020F0502020204030204" pitchFamily="34" charset="0"/>
              </a:rPr>
              <a:t>Enter a New Connection</a:t>
            </a:r>
            <a:r>
              <a:rPr lang="en-US" sz="2000" dirty="0">
                <a:effectLst/>
                <a:latin typeface="Calibri" panose="020F0502020204030204" pitchFamily="34" charset="0"/>
                <a:ea typeface="Calibri" panose="020F0502020204030204" pitchFamily="34" charset="0"/>
              </a:rPr>
              <a:t>.</a:t>
            </a:r>
            <a:r>
              <a:rPr lang="en-US" sz="2000" b="1" dirty="0">
                <a:effectLst/>
                <a:latin typeface="Calibri" panose="020F0502020204030204" pitchFamily="34" charset="0"/>
                <a:ea typeface="Calibri" panose="020F0502020204030204" pitchFamily="34" charset="0"/>
              </a:rPr>
              <a:t> </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rPr>
              <a:t>U</a:t>
            </a:r>
            <a:r>
              <a:rPr lang="en-US" sz="2000" dirty="0">
                <a:effectLst/>
                <a:latin typeface="Calibri" panose="020F0502020204030204" pitchFamily="34" charset="0"/>
                <a:ea typeface="Calibri" panose="020F0502020204030204" pitchFamily="34" charset="0"/>
              </a:rPr>
              <a:t>pload a Circuit Diagram to support the data entered. </a:t>
            </a:r>
          </a:p>
          <a:p>
            <a:pPr marL="0" marR="0">
              <a:lnSpc>
                <a:spcPct val="107000"/>
              </a:lnSpc>
              <a:spcBef>
                <a:spcPts val="0"/>
              </a:spcBef>
              <a:spcAft>
                <a:spcPts val="800"/>
              </a:spcAft>
            </a:pPr>
            <a:r>
              <a:rPr lang="en-US" sz="2000" dirty="0">
                <a:latin typeface="Calibri" panose="020F0502020204030204" pitchFamily="34" charset="0"/>
              </a:rPr>
              <a:t>Connections may be edited or deleted by clicking the hyperlinks under the Actions column.</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Click </a:t>
            </a:r>
            <a:r>
              <a:rPr lang="en-US" sz="2000" b="1" dirty="0">
                <a:effectLst/>
                <a:latin typeface="Calibri" panose="020F0502020204030204" pitchFamily="34" charset="0"/>
                <a:ea typeface="Calibri" panose="020F0502020204030204" pitchFamily="34" charset="0"/>
                <a:cs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onnection Information Page - Summary&#10;&#10;Hyperlink titled &quot;Enter a New Connection&quot; is emphasized with an arrow pointing to &quot;Add another connection&quot; hyperlink if service uses multiple carriers. &quot;Actions&quot; section with &quot;Edit&quot; and &quot;Delete&quot; hyperlinks are also emphasized on middle right on the screen and &quot;Save &amp; Continue&quot; is on the lower right side of the screen.">
            <a:extLst>
              <a:ext uri="{FF2B5EF4-FFF2-40B4-BE49-F238E27FC236}">
                <a16:creationId xmlns:a16="http://schemas.microsoft.com/office/drawing/2014/main" id="{70560C78-7E9B-FCBE-AD27-C6659368D204}"/>
              </a:ext>
            </a:extLst>
          </p:cNvPr>
          <p:cNvPicPr>
            <a:picLocks noChangeAspect="1"/>
          </p:cNvPicPr>
          <p:nvPr/>
        </p:nvPicPr>
        <p:blipFill>
          <a:blip r:embed="rId2"/>
          <a:stretch>
            <a:fillRect/>
          </a:stretch>
        </p:blipFill>
        <p:spPr>
          <a:xfrm>
            <a:off x="1517478" y="3160329"/>
            <a:ext cx="9157044" cy="3088587"/>
          </a:xfrm>
          <a:prstGeom prst="rect">
            <a:avLst/>
          </a:prstGeom>
          <a:ln w="9525">
            <a:solidFill>
              <a:srgbClr val="B5BD00"/>
            </a:solidFill>
          </a:ln>
        </p:spPr>
      </p:pic>
    </p:spTree>
    <p:extLst>
      <p:ext uri="{BB962C8B-B14F-4D97-AF65-F5344CB8AC3E}">
        <p14:creationId xmlns:p14="http://schemas.microsoft.com/office/powerpoint/2010/main" val="4114037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53</a:t>
            </a:fld>
            <a:endParaRPr lang="en-US" dirty="0"/>
          </a:p>
        </p:txBody>
      </p:sp>
      <p:sp>
        <p:nvSpPr>
          <p:cNvPr id="3" name="Title 2"/>
          <p:cNvSpPr>
            <a:spLocks noGrp="1"/>
          </p:cNvSpPr>
          <p:nvPr>
            <p:ph type="title"/>
          </p:nvPr>
        </p:nvSpPr>
        <p:spPr>
          <a:xfrm>
            <a:off x="279645" y="268942"/>
            <a:ext cx="11732523" cy="636494"/>
          </a:xfrm>
        </p:spPr>
        <p:txBody>
          <a:bodyPr/>
          <a:lstStyle/>
          <a:p>
            <a:r>
              <a:rPr lang="en-US" dirty="0"/>
              <a:t>FCC Order DA 23-6</a:t>
            </a:r>
          </a:p>
        </p:txBody>
      </p:sp>
      <p:sp>
        <p:nvSpPr>
          <p:cNvPr id="4" name="Content Placeholder 3"/>
          <p:cNvSpPr>
            <a:spLocks noGrp="1"/>
          </p:cNvSpPr>
          <p:nvPr>
            <p:ph idx="1"/>
          </p:nvPr>
        </p:nvSpPr>
        <p:spPr>
          <a:xfrm>
            <a:off x="279644" y="905436"/>
            <a:ext cx="11732524" cy="3811532"/>
          </a:xfrm>
        </p:spPr>
        <p:txBody>
          <a:bodyPr/>
          <a:lstStyle/>
          <a:p>
            <a:r>
              <a:rPr lang="en-US" sz="2000" dirty="0"/>
              <a:t>On January 26, 2023, the FCC released Order DA 23-6, waiving the requirement that HCPs and service providers participating in the Telecom Program use the Rates Database to calculate urban and rural rates for FY2024 and FY2025. </a:t>
            </a:r>
          </a:p>
          <a:p>
            <a:r>
              <a:rPr lang="en-US" sz="2000" dirty="0"/>
              <a:t>For FY2024 and FY2025, rules requiring rural rates to be calculated using Methods 1 through 3 and the pre-Rates Database calculation method for urban rates will be reinstated with the following minor changes: </a:t>
            </a:r>
          </a:p>
          <a:p>
            <a:pPr lvl="1"/>
            <a:r>
              <a:rPr lang="en-US" sz="2000" dirty="0"/>
              <a:t>For FY2024 and FY2025, applicants and service providers using Methods 1 and 2 to calculate rural rates are not permitted to use previously approved rates. </a:t>
            </a:r>
          </a:p>
          <a:p>
            <a:pPr lvl="1"/>
            <a:r>
              <a:rPr lang="en-US" sz="2000" dirty="0"/>
              <a:t>For FY2024 and 2025, service providers will be permitted to use previously approved rates for rural rates that would otherwise be calculated under Method 3. </a:t>
            </a:r>
          </a:p>
          <a:p>
            <a:pPr lvl="1"/>
            <a:r>
              <a:rPr lang="en-US" sz="2000" dirty="0"/>
              <a:t>If there are no comparable rural and urban rates within 30 percent of the speed of the requested service, service providers may use the rate for a higher bandwidth service that is otherwise similar to the requested service to justify a rural or urban rate. </a:t>
            </a:r>
          </a:p>
          <a:p>
            <a:r>
              <a:rPr lang="en-US" sz="2000" dirty="0"/>
              <a:t>Please use the </a:t>
            </a:r>
            <a:r>
              <a:rPr lang="en-US" sz="2000" dirty="0">
                <a:hlinkClick r:id="rId3"/>
              </a:rPr>
              <a:t>Urban and Rural Rate Information FY2024-2025 </a:t>
            </a:r>
            <a:r>
              <a:rPr lang="en-US" sz="2000" dirty="0"/>
              <a:t>tip sheet as a resource.</a:t>
            </a:r>
          </a:p>
        </p:txBody>
      </p:sp>
    </p:spTree>
    <p:extLst>
      <p:ext uri="{BB962C8B-B14F-4D97-AF65-F5344CB8AC3E}">
        <p14:creationId xmlns:p14="http://schemas.microsoft.com/office/powerpoint/2010/main" val="3505230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54</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Rates Page </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hoose the </a:t>
            </a:r>
            <a:r>
              <a:rPr lang="en-US" sz="1800" b="1" dirty="0">
                <a:effectLst/>
                <a:latin typeface="Calibri" panose="020F0502020204030204" pitchFamily="34" charset="0"/>
                <a:ea typeface="Calibri" panose="020F0502020204030204" pitchFamily="34" charset="0"/>
              </a:rPr>
              <a:t>Method for determining the Rural</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Rate</a:t>
            </a:r>
            <a:r>
              <a:rPr lang="en-US" sz="1800" dirty="0">
                <a:effectLst/>
                <a:latin typeface="Calibri" panose="020F0502020204030204" pitchFamily="34" charset="0"/>
                <a:ea typeface="Calibri" panose="020F0502020204030204" pitchFamily="34" charset="0"/>
              </a:rPr>
              <a:t> and the </a:t>
            </a:r>
            <a:r>
              <a:rPr lang="en-US" sz="1800" b="1" dirty="0">
                <a:effectLst/>
                <a:latin typeface="Calibri" panose="020F0502020204030204" pitchFamily="34" charset="0"/>
                <a:ea typeface="Calibri" panose="020F0502020204030204" pitchFamily="34" charset="0"/>
              </a:rPr>
              <a:t>Method for determining the Urban Rate</a:t>
            </a:r>
            <a:r>
              <a:rPr lang="en-US" sz="1800" dirty="0">
                <a:effectLst/>
                <a:latin typeface="Calibri" panose="020F0502020204030204" pitchFamily="34" charset="0"/>
                <a:ea typeface="Calibri" panose="020F0502020204030204" pitchFamily="34" charset="0"/>
              </a:rPr>
              <a:t>.</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rPr>
              <a:t>E</a:t>
            </a:r>
            <a:r>
              <a:rPr lang="en-US" sz="1800" dirty="0">
                <a:effectLst/>
                <a:latin typeface="Calibri" panose="020F0502020204030204" pitchFamily="34" charset="0"/>
                <a:ea typeface="Calibri" panose="020F0502020204030204" pitchFamily="34" charset="0"/>
              </a:rPr>
              <a:t>nter the monthly calculated rural and urban rates that comply with the method per Telecom Program rules.</a:t>
            </a:r>
          </a:p>
          <a:p>
            <a:pPr marL="457200" lvl="1">
              <a:lnSpc>
                <a:spcPct val="107000"/>
              </a:lnSpc>
              <a:spcBef>
                <a:spcPts val="0"/>
              </a:spcBef>
              <a:spcAft>
                <a:spcPts val="800"/>
              </a:spcAft>
            </a:pPr>
            <a:r>
              <a:rPr lang="en-US" dirty="0">
                <a:latin typeface="Calibri" panose="020F0502020204030204" pitchFamily="34" charset="0"/>
                <a:ea typeface="Calibri" panose="020F0502020204030204" pitchFamily="34" charset="0"/>
              </a:rPr>
              <a:t>U</a:t>
            </a:r>
            <a:r>
              <a:rPr lang="en-US" sz="1800" dirty="0">
                <a:effectLst/>
                <a:latin typeface="Calibri" panose="020F0502020204030204" pitchFamily="34" charset="0"/>
                <a:ea typeface="Calibri" panose="020F0502020204030204" pitchFamily="34" charset="0"/>
              </a:rPr>
              <a:t>se the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Urban and Rural Rate Information FY2024-2025</a:t>
            </a:r>
            <a:r>
              <a:rPr lang="en-US" sz="1800" dirty="0">
                <a:effectLst/>
                <a:latin typeface="Calibri" panose="020F0502020204030204" pitchFamily="34" charset="0"/>
                <a:ea typeface="Calibri" panose="020F0502020204030204" pitchFamily="34" charset="0"/>
              </a:rPr>
              <a:t> tip sheet for information about Telecom Program rules</a:t>
            </a:r>
            <a:endParaRPr lang="en-US"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Upload documentation to support the rural and urban rates below the data fields on this page. </a:t>
            </a:r>
            <a:endParaRPr lang="en-US" dirty="0">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Click </a:t>
            </a:r>
            <a:r>
              <a:rPr lang="en-US" sz="2000" b="1" dirty="0">
                <a:effectLst/>
                <a:latin typeface="Calibri" panose="020F0502020204030204" pitchFamily="34" charset="0"/>
                <a:ea typeface="Calibri" panose="020F0502020204030204" pitchFamily="34" charset="0"/>
                <a:cs typeface="Calibri" panose="020F0502020204030204" pitchFamily="34" charset="0"/>
              </a:rPr>
              <a:t>Save &amp; Continue</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Rates Page (continued)&#10;&#10;Same screen shot showing the page after the selection of the methods and rates are entered. &quot;Save &amp; Continue&quot; is on the lower right side of the screen.">
            <a:extLst>
              <a:ext uri="{FF2B5EF4-FFF2-40B4-BE49-F238E27FC236}">
                <a16:creationId xmlns:a16="http://schemas.microsoft.com/office/drawing/2014/main" id="{AA4423BE-D4F2-F189-00A5-9E4F1D7574C2}"/>
              </a:ext>
            </a:extLst>
          </p:cNvPr>
          <p:cNvPicPr>
            <a:picLocks noChangeAspect="1"/>
          </p:cNvPicPr>
          <p:nvPr/>
        </p:nvPicPr>
        <p:blipFill>
          <a:blip r:embed="rId3"/>
          <a:stretch>
            <a:fillRect/>
          </a:stretch>
        </p:blipFill>
        <p:spPr>
          <a:xfrm>
            <a:off x="3283975" y="2997581"/>
            <a:ext cx="7787148" cy="3222269"/>
          </a:xfrm>
          <a:prstGeom prst="rect">
            <a:avLst/>
          </a:prstGeom>
          <a:ln w="9525">
            <a:solidFill>
              <a:srgbClr val="B5BD00"/>
            </a:solidFill>
          </a:ln>
        </p:spPr>
      </p:pic>
    </p:spTree>
    <p:extLst>
      <p:ext uri="{BB962C8B-B14F-4D97-AF65-F5344CB8AC3E}">
        <p14:creationId xmlns:p14="http://schemas.microsoft.com/office/powerpoint/2010/main" val="1483370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55</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Rates Page (continued)</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Select methods for determining the rural and urban rates from the drop-down menus.</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Upload the documentation, then click </a:t>
            </a:r>
            <a:r>
              <a:rPr lang="en-US" sz="2400" b="1" dirty="0">
                <a:latin typeface="Calibri" panose="020F0502020204030204" pitchFamily="34" charset="0"/>
                <a:ea typeface="Calibri" panose="020F0502020204030204" pitchFamily="34" charset="0"/>
                <a:cs typeface="Times New Roman" panose="02020603050405020304" pitchFamily="18" charset="0"/>
              </a:rPr>
              <a:t>Save &amp; Continue</a:t>
            </a:r>
            <a:r>
              <a:rPr lang="en-US" sz="2400" dirty="0">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Rates Page (continued)&#10;&#10;Screen shot of the drop-down menus for the rural rate and urban rate choices.">
            <a:extLst>
              <a:ext uri="{FF2B5EF4-FFF2-40B4-BE49-F238E27FC236}">
                <a16:creationId xmlns:a16="http://schemas.microsoft.com/office/drawing/2014/main" id="{559D9C52-7049-F25C-EBDE-507B720B009D}"/>
              </a:ext>
            </a:extLst>
          </p:cNvPr>
          <p:cNvPicPr>
            <a:picLocks noChangeAspect="1"/>
          </p:cNvPicPr>
          <p:nvPr/>
        </p:nvPicPr>
        <p:blipFill>
          <a:blip r:embed="rId2"/>
          <a:stretch>
            <a:fillRect/>
          </a:stretch>
        </p:blipFill>
        <p:spPr>
          <a:xfrm>
            <a:off x="1858525" y="2338912"/>
            <a:ext cx="3657143" cy="4200000"/>
          </a:xfrm>
          <a:prstGeom prst="rect">
            <a:avLst/>
          </a:prstGeom>
          <a:ln w="9525">
            <a:solidFill>
              <a:srgbClr val="B5BD00"/>
            </a:solidFill>
          </a:ln>
        </p:spPr>
      </p:pic>
      <p:pic>
        <p:nvPicPr>
          <p:cNvPr id="13" name="Picture 12">
            <a:extLst>
              <a:ext uri="{FF2B5EF4-FFF2-40B4-BE49-F238E27FC236}">
                <a16:creationId xmlns:a16="http://schemas.microsoft.com/office/drawing/2014/main" id="{A1DB92B1-3152-D661-3659-6E2AB8B498CF}"/>
              </a:ext>
            </a:extLst>
          </p:cNvPr>
          <p:cNvPicPr>
            <a:picLocks noChangeAspect="1"/>
          </p:cNvPicPr>
          <p:nvPr/>
        </p:nvPicPr>
        <p:blipFill>
          <a:blip r:embed="rId3"/>
          <a:stretch>
            <a:fillRect/>
          </a:stretch>
        </p:blipFill>
        <p:spPr>
          <a:xfrm>
            <a:off x="5899583" y="2338912"/>
            <a:ext cx="3657143" cy="4200000"/>
          </a:xfrm>
          <a:prstGeom prst="rect">
            <a:avLst/>
          </a:prstGeom>
          <a:ln w="9525">
            <a:solidFill>
              <a:srgbClr val="B5BD00"/>
            </a:solidFill>
          </a:ln>
        </p:spPr>
      </p:pic>
    </p:spTree>
    <p:extLst>
      <p:ext uri="{BB962C8B-B14F-4D97-AF65-F5344CB8AC3E}">
        <p14:creationId xmlns:p14="http://schemas.microsoft.com/office/powerpoint/2010/main" val="2269154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56</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Installation Charges Page </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1732524" cy="3438775"/>
          </a:xfrm>
        </p:spPr>
        <p:txBody>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rPr>
              <a:t>E</a:t>
            </a:r>
            <a:r>
              <a:rPr lang="en-US" sz="1800" dirty="0">
                <a:effectLst/>
                <a:latin typeface="Calibri" panose="020F0502020204030204" pitchFamily="34" charset="0"/>
                <a:ea typeface="Calibri" panose="020F0502020204030204" pitchFamily="34" charset="0"/>
              </a:rPr>
              <a:t>nter </a:t>
            </a:r>
            <a:r>
              <a:rPr lang="en-US" sz="1800" b="1" dirty="0">
                <a:effectLst/>
                <a:latin typeface="Calibri" panose="020F0502020204030204" pitchFamily="34" charset="0"/>
                <a:ea typeface="Calibri" panose="020F0502020204030204" pitchFamily="34" charset="0"/>
              </a:rPr>
              <a:t>One-time Rural Rate Charge</a:t>
            </a:r>
            <a:r>
              <a:rPr lang="en-US" sz="1800" dirty="0">
                <a:effectLst/>
                <a:latin typeface="Calibri" panose="020F0502020204030204" pitchFamily="34" charset="0"/>
                <a:ea typeface="Calibri" panose="020F0502020204030204" pitchFamily="34" charset="0"/>
              </a:rPr>
              <a:t> and </a:t>
            </a:r>
            <a:r>
              <a:rPr lang="en-US" sz="1800" b="1" dirty="0">
                <a:effectLst/>
                <a:latin typeface="Calibri" panose="020F0502020204030204" pitchFamily="34" charset="0"/>
                <a:ea typeface="Calibri" panose="020F0502020204030204" pitchFamily="34" charset="0"/>
              </a:rPr>
              <a:t>One-time Urban Rate Charge</a:t>
            </a:r>
            <a:r>
              <a:rPr lang="en-US" sz="1800" dirty="0">
                <a:effectLst/>
                <a:latin typeface="Calibri" panose="020F0502020204030204" pitchFamily="34" charset="0"/>
                <a:ea typeface="Calibri" panose="020F0502020204030204" pitchFamily="34" charset="0"/>
              </a:rPr>
              <a:t>, if applicable.</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rPr>
              <a:t>T</a:t>
            </a:r>
            <a:r>
              <a:rPr lang="en-US" sz="1800" dirty="0">
                <a:effectLst/>
                <a:latin typeface="Calibri" panose="020F0502020204030204" pitchFamily="34" charset="0"/>
                <a:ea typeface="Calibri" panose="020F0502020204030204" pitchFamily="34" charset="0"/>
              </a:rPr>
              <a:t>his is optional and can be skipped if no installation costs were incurred.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rPr>
              <a:t>U</a:t>
            </a:r>
            <a:r>
              <a:rPr lang="en-US" sz="1800" dirty="0">
                <a:effectLst/>
                <a:latin typeface="Calibri" panose="020F0502020204030204" pitchFamily="34" charset="0"/>
                <a:ea typeface="Calibri" panose="020F0502020204030204" pitchFamily="34" charset="0"/>
              </a:rPr>
              <a:t>pload supporting documentation.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rPr>
              <a:t>Click </a:t>
            </a:r>
            <a:r>
              <a:rPr lang="en-US" sz="1800" b="1" dirty="0">
                <a:effectLst/>
                <a:latin typeface="Calibri" panose="020F0502020204030204" pitchFamily="34" charset="0"/>
                <a:ea typeface="Calibri" panose="020F0502020204030204" pitchFamily="34" charset="0"/>
              </a:rPr>
              <a:t>Save &amp; Continue</a:t>
            </a:r>
            <a:r>
              <a:rPr lang="en-US" sz="1800" dirty="0">
                <a:effectLst/>
                <a:latin typeface="Calibri" panose="020F0502020204030204" pitchFamily="34" charset="0"/>
                <a:ea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Installation Charges&#10;&#10;Screen shot of fields to enter one-time rural and urban rate installation charges with &quot;+&quot; buttons to upload supporting documentation. &quot;Save &amp; Continue&quot; is on the lower right side of the screen.">
            <a:extLst>
              <a:ext uri="{FF2B5EF4-FFF2-40B4-BE49-F238E27FC236}">
                <a16:creationId xmlns:a16="http://schemas.microsoft.com/office/drawing/2014/main" id="{F5BCF72C-F9BE-2C81-4B6B-72120262EEE9}"/>
              </a:ext>
            </a:extLst>
          </p:cNvPr>
          <p:cNvPicPr>
            <a:picLocks noChangeAspect="1"/>
          </p:cNvPicPr>
          <p:nvPr/>
        </p:nvPicPr>
        <p:blipFill>
          <a:blip r:embed="rId2"/>
          <a:stretch>
            <a:fillRect/>
          </a:stretch>
        </p:blipFill>
        <p:spPr>
          <a:xfrm>
            <a:off x="1351646" y="3214846"/>
            <a:ext cx="9488707" cy="3004245"/>
          </a:xfrm>
          <a:prstGeom prst="rect">
            <a:avLst/>
          </a:prstGeom>
          <a:ln w="9525">
            <a:solidFill>
              <a:srgbClr val="B5BD00"/>
            </a:solidFill>
          </a:ln>
        </p:spPr>
      </p:pic>
    </p:spTree>
    <p:extLst>
      <p:ext uri="{BB962C8B-B14F-4D97-AF65-F5344CB8AC3E}">
        <p14:creationId xmlns:p14="http://schemas.microsoft.com/office/powerpoint/2010/main" val="363211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57</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540774"/>
            <a:ext cx="11732523" cy="835266"/>
          </a:xfrm>
        </p:spPr>
        <p:txBody>
          <a:bodyPr/>
          <a:lstStyle/>
          <a:p>
            <a:r>
              <a:rPr lang="en-US" dirty="0"/>
              <a:t>Additional Documentation Page</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4" y="1278194"/>
            <a:ext cx="10794756" cy="3438775"/>
          </a:xfrm>
        </p:spPr>
        <p:txBody>
          <a:bodyPr/>
          <a:lstStyle/>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rPr>
              <a:t>U</a:t>
            </a:r>
            <a:r>
              <a:rPr lang="en-US" sz="2400" dirty="0">
                <a:effectLst/>
                <a:latin typeface="Calibri" panose="020F0502020204030204" pitchFamily="34" charset="0"/>
                <a:ea typeface="Calibri" panose="020F0502020204030204" pitchFamily="34" charset="0"/>
              </a:rPr>
              <a:t>pload any additional supporting documentation.</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rPr>
              <a:t> Add a description of the document in the required field.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Save &amp; Continue</a:t>
            </a:r>
            <a:r>
              <a:rPr lang="en-US" sz="2400" dirty="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dditional Documentation Page&#10;&#10;Screen shot showing the screen after &quot;upload documents&quot; hyperlink is selected and emphasizing &quot;add document&quot; and &quot;upload document&quot; hyperlink. &quot;Save &amp; Continue&quot; is on the lower right side of the screen.">
            <a:extLst>
              <a:ext uri="{FF2B5EF4-FFF2-40B4-BE49-F238E27FC236}">
                <a16:creationId xmlns:a16="http://schemas.microsoft.com/office/drawing/2014/main" id="{4860E135-7874-F4AE-002D-6A254FF07502}"/>
              </a:ext>
            </a:extLst>
          </p:cNvPr>
          <p:cNvPicPr>
            <a:picLocks noChangeAspect="1"/>
          </p:cNvPicPr>
          <p:nvPr/>
        </p:nvPicPr>
        <p:blipFill>
          <a:blip r:embed="rId2"/>
          <a:stretch>
            <a:fillRect/>
          </a:stretch>
        </p:blipFill>
        <p:spPr>
          <a:xfrm>
            <a:off x="1509464" y="2833511"/>
            <a:ext cx="9095437" cy="3036711"/>
          </a:xfrm>
          <a:prstGeom prst="rect">
            <a:avLst/>
          </a:prstGeom>
          <a:ln w="9525">
            <a:solidFill>
              <a:srgbClr val="B5BD00"/>
            </a:solidFill>
          </a:ln>
        </p:spPr>
      </p:pic>
    </p:spTree>
    <p:extLst>
      <p:ext uri="{BB962C8B-B14F-4D97-AF65-F5344CB8AC3E}">
        <p14:creationId xmlns:p14="http://schemas.microsoft.com/office/powerpoint/2010/main" val="1050133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F7F0D-C5FB-7ADA-D19C-C5F91AFBBA2A}"/>
              </a:ext>
            </a:extLst>
          </p:cNvPr>
          <p:cNvSpPr>
            <a:spLocks noGrp="1"/>
          </p:cNvSpPr>
          <p:nvPr>
            <p:ph type="sldNum" sz="quarter" idx="11"/>
          </p:nvPr>
        </p:nvSpPr>
        <p:spPr/>
        <p:txBody>
          <a:bodyPr/>
          <a:lstStyle/>
          <a:p>
            <a:fld id="{77DFCED7-EB59-654B-ACD8-84CE8F59160C}" type="slidenum">
              <a:rPr lang="en-US" smtClean="0"/>
              <a:pPr/>
              <a:t>58</a:t>
            </a:fld>
            <a:endParaRPr lang="en-US" dirty="0"/>
          </a:p>
        </p:txBody>
      </p:sp>
      <p:sp>
        <p:nvSpPr>
          <p:cNvPr id="3" name="Title 2">
            <a:extLst>
              <a:ext uri="{FF2B5EF4-FFF2-40B4-BE49-F238E27FC236}">
                <a16:creationId xmlns:a16="http://schemas.microsoft.com/office/drawing/2014/main" id="{A6E0944E-D0E2-3AA5-040B-14FF8E487204}"/>
              </a:ext>
            </a:extLst>
          </p:cNvPr>
          <p:cNvSpPr>
            <a:spLocks noGrp="1"/>
          </p:cNvSpPr>
          <p:nvPr>
            <p:ph type="title"/>
          </p:nvPr>
        </p:nvSpPr>
        <p:spPr>
          <a:xfrm>
            <a:off x="279645" y="313765"/>
            <a:ext cx="11732523" cy="1062275"/>
          </a:xfrm>
        </p:spPr>
        <p:txBody>
          <a:bodyPr/>
          <a:lstStyle/>
          <a:p>
            <a:r>
              <a:rPr lang="en-US" dirty="0"/>
              <a:t>Certifications Page</a:t>
            </a:r>
          </a:p>
        </p:txBody>
      </p:sp>
      <p:sp>
        <p:nvSpPr>
          <p:cNvPr id="4" name="Content Placeholder 3">
            <a:extLst>
              <a:ext uri="{FF2B5EF4-FFF2-40B4-BE49-F238E27FC236}">
                <a16:creationId xmlns:a16="http://schemas.microsoft.com/office/drawing/2014/main" id="{0C5B13F7-158C-6528-1E86-14DD365F251A}"/>
              </a:ext>
            </a:extLst>
          </p:cNvPr>
          <p:cNvSpPr>
            <a:spLocks noGrp="1"/>
          </p:cNvSpPr>
          <p:nvPr>
            <p:ph idx="1"/>
          </p:nvPr>
        </p:nvSpPr>
        <p:spPr>
          <a:xfrm>
            <a:off x="279643" y="995082"/>
            <a:ext cx="11033815" cy="3721888"/>
          </a:xfrm>
        </p:spPr>
        <p:txBody>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Each certification must be checked to continue.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Enter your first and last name as it appears in RHC Connect in the </a:t>
            </a:r>
            <a:r>
              <a:rPr lang="en-US" sz="2000" b="1" dirty="0">
                <a:effectLst/>
                <a:latin typeface="Calibri" panose="020F0502020204030204" pitchFamily="34" charset="0"/>
                <a:ea typeface="Calibri" panose="020F0502020204030204" pitchFamily="34" charset="0"/>
              </a:rPr>
              <a:t>Digital Signature</a:t>
            </a:r>
            <a:r>
              <a:rPr lang="en-US" sz="2000" dirty="0">
                <a:effectLst/>
                <a:latin typeface="Calibri" panose="020F0502020204030204" pitchFamily="34" charset="0"/>
                <a:ea typeface="Calibri" panose="020F0502020204030204" pitchFamily="34" charset="0"/>
              </a:rPr>
              <a:t> field. </a:t>
            </a:r>
            <a:endParaRPr lang="en-US" sz="2000" dirty="0">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rPr>
              <a:t>Click </a:t>
            </a:r>
            <a:r>
              <a:rPr lang="en-US" sz="2000" b="1" dirty="0">
                <a:effectLst/>
                <a:latin typeface="Calibri" panose="020F0502020204030204" pitchFamily="34" charset="0"/>
                <a:ea typeface="Calibri" panose="020F0502020204030204" pitchFamily="34" charset="0"/>
              </a:rPr>
              <a:t>Certify &amp; Submit</a:t>
            </a:r>
            <a:r>
              <a:rPr lang="en-US" sz="2000" dirty="0">
                <a:effectLst/>
                <a:latin typeface="Calibri" panose="020F0502020204030204" pitchFamily="34" charset="0"/>
                <a:ea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ertifications Page&#10;&#10;Screen shot displaying all required certifications. &quot;Digital Signature&quot; field is emphasized. &quot;Certify &amp; Submit&quot; button is emphasized on lower right on the screen.">
            <a:extLst>
              <a:ext uri="{FF2B5EF4-FFF2-40B4-BE49-F238E27FC236}">
                <a16:creationId xmlns:a16="http://schemas.microsoft.com/office/drawing/2014/main" id="{1F7FCB3D-8C5B-DD6C-1FA7-49626E83FC07}"/>
              </a:ext>
            </a:extLst>
          </p:cNvPr>
          <p:cNvPicPr>
            <a:picLocks noChangeAspect="1"/>
          </p:cNvPicPr>
          <p:nvPr/>
        </p:nvPicPr>
        <p:blipFill>
          <a:blip r:embed="rId2"/>
          <a:stretch>
            <a:fillRect/>
          </a:stretch>
        </p:blipFill>
        <p:spPr>
          <a:xfrm>
            <a:off x="2050770" y="2512435"/>
            <a:ext cx="8190271" cy="3924597"/>
          </a:xfrm>
          <a:prstGeom prst="rect">
            <a:avLst/>
          </a:prstGeom>
          <a:ln w="9525">
            <a:solidFill>
              <a:srgbClr val="B5BD00"/>
            </a:solidFill>
          </a:ln>
        </p:spPr>
      </p:pic>
    </p:spTree>
    <p:extLst>
      <p:ext uri="{BB962C8B-B14F-4D97-AF65-F5344CB8AC3E}">
        <p14:creationId xmlns:p14="http://schemas.microsoft.com/office/powerpoint/2010/main" val="1302098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645" y="452284"/>
            <a:ext cx="11732523" cy="923756"/>
          </a:xfrm>
        </p:spPr>
        <p:txBody>
          <a:bodyPr/>
          <a:lstStyle/>
          <a:p>
            <a:r>
              <a:rPr lang="en-US" dirty="0"/>
              <a:t>After Submitting</a:t>
            </a:r>
          </a:p>
        </p:txBody>
      </p:sp>
      <p:sp>
        <p:nvSpPr>
          <p:cNvPr id="5" name="Content Placeholder 4"/>
          <p:cNvSpPr>
            <a:spLocks noGrp="1"/>
          </p:cNvSpPr>
          <p:nvPr>
            <p:ph idx="1"/>
          </p:nvPr>
        </p:nvSpPr>
        <p:spPr>
          <a:xfrm>
            <a:off x="279644" y="1140542"/>
            <a:ext cx="11732524" cy="3910852"/>
          </a:xfrm>
        </p:spPr>
        <p:txBody>
          <a:bodyPr/>
          <a:lstStyle/>
          <a:p>
            <a:r>
              <a:rPr lang="en-US" sz="2000" dirty="0">
                <a:effectLst/>
                <a:latin typeface="Calibri" panose="020F0502020204030204" pitchFamily="34" charset="0"/>
                <a:ea typeface="Calibri" panose="020F0502020204030204" pitchFamily="34" charset="0"/>
              </a:rPr>
              <a:t>Once submitted, this screen will appear with a link to the </a:t>
            </a:r>
            <a:r>
              <a:rPr lang="en-US" sz="2000" b="1" dirty="0">
                <a:effectLst/>
                <a:latin typeface="Calibri" panose="020F0502020204030204" pitchFamily="34" charset="0"/>
                <a:ea typeface="Calibri" panose="020F0502020204030204" pitchFamily="34" charset="0"/>
              </a:rPr>
              <a:t>My Forms </a:t>
            </a:r>
            <a:r>
              <a:rPr lang="en-US" sz="2000" dirty="0">
                <a:effectLst/>
                <a:latin typeface="Calibri" panose="020F0502020204030204" pitchFamily="34" charset="0"/>
                <a:ea typeface="Calibri" panose="020F0502020204030204" pitchFamily="34" charset="0"/>
              </a:rPr>
              <a:t>tab and a link to view th</a:t>
            </a:r>
            <a:r>
              <a:rPr lang="en-US" sz="2000" dirty="0">
                <a:latin typeface="Calibri" panose="020F0502020204030204" pitchFamily="34" charset="0"/>
                <a:ea typeface="Calibri" panose="020F0502020204030204" pitchFamily="34" charset="0"/>
              </a:rPr>
              <a:t>e submitted form.</a:t>
            </a:r>
          </a:p>
          <a:p>
            <a:endParaRPr lang="en-US" sz="2000" dirty="0">
              <a:latin typeface="Calibri" panose="020F0502020204030204" pitchFamily="34" charset="0"/>
            </a:endParaRPr>
          </a:p>
          <a:p>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a:p>
            <a:r>
              <a:rPr lang="en-US" sz="2000" dirty="0">
                <a:effectLst/>
                <a:latin typeface="Calibri" panose="020F0502020204030204" pitchFamily="34" charset="0"/>
                <a:ea typeface="Calibri" panose="020F0502020204030204" pitchFamily="34" charset="0"/>
                <a:cs typeface="Calibri" panose="020F0502020204030204" pitchFamily="34" charset="0"/>
              </a:rPr>
              <a:t>The submitted form with all other FCC Forms 466 will appear on the </a:t>
            </a:r>
            <a:r>
              <a:rPr lang="en-US" sz="2000" b="1" dirty="0">
                <a:effectLst/>
                <a:latin typeface="Calibri" panose="020F0502020204030204" pitchFamily="34" charset="0"/>
                <a:ea typeface="Calibri" panose="020F0502020204030204" pitchFamily="34" charset="0"/>
                <a:cs typeface="Calibri" panose="020F0502020204030204" pitchFamily="34" charset="0"/>
              </a:rPr>
              <a:t>My Forms</a:t>
            </a:r>
            <a:r>
              <a:rPr lang="en-US" sz="2000" dirty="0">
                <a:effectLst/>
                <a:latin typeface="Calibri" panose="020F0502020204030204" pitchFamily="34" charset="0"/>
                <a:ea typeface="Calibri" panose="020F0502020204030204" pitchFamily="34" charset="0"/>
                <a:cs typeface="Calibri" panose="020F0502020204030204" pitchFamily="34" charset="0"/>
              </a:rPr>
              <a:t> tab.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59</a:t>
            </a:fld>
            <a:endParaRPr lang="en-US" dirty="0"/>
          </a:p>
        </p:txBody>
      </p:sp>
      <p:pic>
        <p:nvPicPr>
          <p:cNvPr id="6" name="Picture 5" descr="Final Confirmation Page&#10;&#10;Screen shot of page displayed once the application is submitted. Arrows point to hyperlink to the &quot;My Forms&quot; page and the hyperlink to view the submitted application.">
            <a:extLst>
              <a:ext uri="{FF2B5EF4-FFF2-40B4-BE49-F238E27FC236}">
                <a16:creationId xmlns:a16="http://schemas.microsoft.com/office/drawing/2014/main" id="{5E63E79C-B510-EF73-EA0D-35E4C83FDF53}"/>
              </a:ext>
            </a:extLst>
          </p:cNvPr>
          <p:cNvPicPr>
            <a:picLocks noChangeAspect="1"/>
          </p:cNvPicPr>
          <p:nvPr/>
        </p:nvPicPr>
        <p:blipFill>
          <a:blip r:embed="rId2"/>
          <a:stretch>
            <a:fillRect/>
          </a:stretch>
        </p:blipFill>
        <p:spPr>
          <a:xfrm>
            <a:off x="1461597" y="1607115"/>
            <a:ext cx="6482868" cy="1617216"/>
          </a:xfrm>
          <a:prstGeom prst="rect">
            <a:avLst/>
          </a:prstGeom>
          <a:ln w="9525">
            <a:solidFill>
              <a:srgbClr val="B5BD00"/>
            </a:solidFill>
          </a:ln>
        </p:spPr>
      </p:pic>
      <p:pic>
        <p:nvPicPr>
          <p:cNvPr id="10" name="Picture 9" descr="RHC Dashboard - My Forms Tab&#10;&#10;Screen shot of the &quot;My Forms&quot; tab on the dashboard showing a brief description of  the submitted FCC Form 466.">
            <a:extLst>
              <a:ext uri="{FF2B5EF4-FFF2-40B4-BE49-F238E27FC236}">
                <a16:creationId xmlns:a16="http://schemas.microsoft.com/office/drawing/2014/main" id="{BE36B322-2FC4-D0F1-8C88-92D63ED476AE}"/>
              </a:ext>
            </a:extLst>
          </p:cNvPr>
          <p:cNvPicPr>
            <a:picLocks noChangeAspect="1"/>
          </p:cNvPicPr>
          <p:nvPr/>
        </p:nvPicPr>
        <p:blipFill>
          <a:blip r:embed="rId3"/>
          <a:stretch>
            <a:fillRect/>
          </a:stretch>
        </p:blipFill>
        <p:spPr>
          <a:xfrm>
            <a:off x="1461597" y="3973952"/>
            <a:ext cx="6610687" cy="2154884"/>
          </a:xfrm>
          <a:prstGeom prst="rect">
            <a:avLst/>
          </a:prstGeom>
          <a:ln w="9525">
            <a:solidFill>
              <a:srgbClr val="B5BD00"/>
            </a:solidFill>
          </a:ln>
        </p:spPr>
      </p:pic>
    </p:spTree>
    <p:extLst>
      <p:ext uri="{BB962C8B-B14F-4D97-AF65-F5344CB8AC3E}">
        <p14:creationId xmlns:p14="http://schemas.microsoft.com/office/powerpoint/2010/main" val="90970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 – Office Hours</a:t>
            </a:r>
          </a:p>
        </p:txBody>
      </p:sp>
      <p:sp>
        <p:nvSpPr>
          <p:cNvPr id="6" name="Content Placeholder 5"/>
          <p:cNvSpPr>
            <a:spLocks noGrp="1"/>
          </p:cNvSpPr>
          <p:nvPr>
            <p:ph idx="1"/>
          </p:nvPr>
        </p:nvSpPr>
        <p:spPr/>
        <p:txBody>
          <a:bodyPr/>
          <a:lstStyle/>
          <a:p>
            <a:r>
              <a:rPr lang="en-US" sz="2400" dirty="0"/>
              <a:t>Subject matter experts are</a:t>
            </a:r>
            <a:r>
              <a:rPr lang="en-US" sz="2400" dirty="0">
                <a:solidFill>
                  <a:srgbClr val="FF0000"/>
                </a:solidFill>
              </a:rPr>
              <a:t> </a:t>
            </a:r>
            <a:r>
              <a:rPr lang="en-US" sz="2400" dirty="0"/>
              <a:t>available to answer live questions from program participants.</a:t>
            </a:r>
          </a:p>
          <a:p>
            <a:r>
              <a:rPr lang="en-US" sz="2400" dirty="0"/>
              <a:t>Today’s presentation will focus on the Telecom Program. </a:t>
            </a:r>
          </a:p>
          <a:p>
            <a:r>
              <a:rPr lang="en-US" sz="2400" dirty="0"/>
              <a:t>Send FRN or HCP-specific questions to the RHC Customer Service Center at </a:t>
            </a:r>
            <a:r>
              <a:rPr lang="en-US" sz="2400" dirty="0">
                <a:hlinkClick r:id="rId2"/>
              </a:rPr>
              <a:t>RHC-Assist@usac.org</a:t>
            </a:r>
            <a:r>
              <a:rPr lang="en-US" sz="2400" dirty="0"/>
              <a:t>.</a:t>
            </a:r>
          </a:p>
          <a:p>
            <a:r>
              <a:rPr lang="en-US" sz="2400" dirty="0"/>
              <a:t>Raise your hand or ask your question in the questions box.</a:t>
            </a:r>
          </a:p>
          <a:p>
            <a:r>
              <a:rPr lang="en-US" sz="2400" dirty="0"/>
              <a:t>Please note, recordings of Office Hours webinars are not posted to the USAC website.</a:t>
            </a:r>
          </a:p>
          <a:p>
            <a:r>
              <a:rPr lang="en-US" sz="2400" dirty="0"/>
              <a:t>You can download a PDF copy of the slide deck from the handout section on the </a:t>
            </a:r>
            <a:r>
              <a:rPr lang="en-US" sz="2400" dirty="0" err="1"/>
              <a:t>GoToWebinar</a:t>
            </a:r>
            <a:r>
              <a:rPr lang="en-US" sz="2400" dirty="0"/>
              <a:t> dashboard.</a:t>
            </a:r>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6</a:t>
            </a:fld>
            <a:endParaRPr lang="en-US" dirty="0"/>
          </a:p>
        </p:txBody>
      </p:sp>
    </p:spTree>
    <p:extLst>
      <p:ext uri="{BB962C8B-B14F-4D97-AF65-F5344CB8AC3E}">
        <p14:creationId xmlns:p14="http://schemas.microsoft.com/office/powerpoint/2010/main" val="2088702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After Submitting</a:t>
            </a:r>
          </a:p>
        </p:txBody>
      </p:sp>
      <p:sp>
        <p:nvSpPr>
          <p:cNvPr id="5" name="Content Placeholder 4"/>
          <p:cNvSpPr>
            <a:spLocks noGrp="1"/>
          </p:cNvSpPr>
          <p:nvPr>
            <p:ph idx="1"/>
          </p:nvPr>
        </p:nvSpPr>
        <p:spPr>
          <a:xfrm>
            <a:off x="279644" y="1647930"/>
            <a:ext cx="11732524" cy="3403464"/>
          </a:xfrm>
        </p:spPr>
        <p:txBody>
          <a:bodyPr/>
          <a:lstStyle/>
          <a:p>
            <a:r>
              <a:rPr lang="en-US" sz="2400" dirty="0"/>
              <a:t>You will receive an email letting you know that your form has been received.</a:t>
            </a:r>
          </a:p>
          <a:p>
            <a:pPr lvl="1"/>
            <a:r>
              <a:rPr lang="en-US" sz="2400" dirty="0"/>
              <a:t>If you do not receive an email, please go back into My Portal and be sure that you actually signed and submitted the form.</a:t>
            </a:r>
          </a:p>
          <a:p>
            <a:r>
              <a:rPr lang="en-US" sz="2400" dirty="0"/>
              <a:t>The reviewer will reach out if additional information is needed.</a:t>
            </a:r>
          </a:p>
          <a:p>
            <a:r>
              <a:rPr lang="en-US" sz="2400" dirty="0"/>
              <a:t>No funding decisions will be issued until after the close of the filing window period.</a:t>
            </a:r>
          </a:p>
          <a:p>
            <a:r>
              <a:rPr lang="en-US" sz="2400" dirty="0"/>
              <a:t>Once your funding request has been approved, you will receive a Funding Commitment Letter (FCL) that will include all corresponding information to your funding request. </a:t>
            </a:r>
          </a:p>
          <a:p>
            <a:endParaRPr lang="en-US" sz="2400" dirty="0"/>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60</a:t>
            </a:fld>
            <a:endParaRPr lang="en-US" dirty="0"/>
          </a:p>
        </p:txBody>
      </p:sp>
    </p:spTree>
    <p:extLst>
      <p:ext uri="{BB962C8B-B14F-4D97-AF65-F5344CB8AC3E}">
        <p14:creationId xmlns:p14="http://schemas.microsoft.com/office/powerpoint/2010/main" val="3397976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61</a:t>
            </a:fld>
            <a:endParaRPr lang="en-US" dirty="0"/>
          </a:p>
        </p:txBody>
      </p:sp>
      <p:sp>
        <p:nvSpPr>
          <p:cNvPr id="3" name="Title 2"/>
          <p:cNvSpPr>
            <a:spLocks noGrp="1"/>
          </p:cNvSpPr>
          <p:nvPr>
            <p:ph type="title"/>
          </p:nvPr>
        </p:nvSpPr>
        <p:spPr>
          <a:xfrm>
            <a:off x="279645" y="417250"/>
            <a:ext cx="11732523" cy="958790"/>
          </a:xfrm>
        </p:spPr>
        <p:txBody>
          <a:bodyPr/>
          <a:lstStyle/>
          <a:p>
            <a:r>
              <a:rPr lang="en-US" dirty="0"/>
              <a:t>Information Requests</a:t>
            </a:r>
          </a:p>
        </p:txBody>
      </p:sp>
      <p:sp>
        <p:nvSpPr>
          <p:cNvPr id="4" name="Content Placeholder 3"/>
          <p:cNvSpPr>
            <a:spLocks noGrp="1"/>
          </p:cNvSpPr>
          <p:nvPr>
            <p:ph idx="1"/>
          </p:nvPr>
        </p:nvSpPr>
        <p:spPr>
          <a:xfrm>
            <a:off x="279644" y="1242874"/>
            <a:ext cx="11732524" cy="3474094"/>
          </a:xfrm>
        </p:spPr>
        <p:txBody>
          <a:bodyPr/>
          <a:lstStyle/>
          <a:p>
            <a:r>
              <a:rPr lang="en-US" sz="2400" dirty="0"/>
              <a:t>Forms with missing or incomplete information cannot be processed.</a:t>
            </a:r>
          </a:p>
          <a:p>
            <a:r>
              <a:rPr lang="en-US" sz="2400" dirty="0"/>
              <a:t>If an Information Request is sent, it will come from rhcadmin@usac.org.</a:t>
            </a:r>
          </a:p>
          <a:p>
            <a:pPr lvl="1"/>
            <a:r>
              <a:rPr lang="en-US" sz="2400" dirty="0"/>
              <a:t>Respond to the Information Request in RHC Connect.</a:t>
            </a:r>
          </a:p>
          <a:p>
            <a:pPr lvl="1"/>
            <a:r>
              <a:rPr lang="en-US" sz="2400" dirty="0"/>
              <a:t>Email notifications sent from RHC Connect are from an unattended mailbox.</a:t>
            </a:r>
          </a:p>
          <a:p>
            <a:pPr lvl="1"/>
            <a:r>
              <a:rPr lang="en-US" sz="2400" dirty="0"/>
              <a:t>Use the </a:t>
            </a:r>
            <a:r>
              <a:rPr lang="en-US" sz="2400" dirty="0">
                <a:hlinkClick r:id="rId2"/>
              </a:rPr>
              <a:t>Information Request tip sheet </a:t>
            </a:r>
            <a:r>
              <a:rPr lang="en-US" sz="2400" dirty="0"/>
              <a:t>on the USAC website as a resource.</a:t>
            </a:r>
          </a:p>
          <a:p>
            <a:pPr marL="0" indent="0">
              <a:buNone/>
            </a:pPr>
            <a:endParaRPr lang="en-US" dirty="0"/>
          </a:p>
        </p:txBody>
      </p:sp>
    </p:spTree>
    <p:extLst>
      <p:ext uri="{BB962C8B-B14F-4D97-AF65-F5344CB8AC3E}">
        <p14:creationId xmlns:p14="http://schemas.microsoft.com/office/powerpoint/2010/main" val="901385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62</a:t>
            </a:fld>
            <a:endParaRPr lang="en-US" dirty="0"/>
          </a:p>
        </p:txBody>
      </p:sp>
      <p:sp>
        <p:nvSpPr>
          <p:cNvPr id="3" name="Title 2"/>
          <p:cNvSpPr>
            <a:spLocks noGrp="1"/>
          </p:cNvSpPr>
          <p:nvPr>
            <p:ph type="title"/>
          </p:nvPr>
        </p:nvSpPr>
        <p:spPr/>
        <p:txBody>
          <a:bodyPr/>
          <a:lstStyle/>
          <a:p>
            <a:r>
              <a:rPr lang="en-US" dirty="0"/>
              <a:t>Best Practices: Communicating with Your Service Provider</a:t>
            </a:r>
          </a:p>
        </p:txBody>
      </p:sp>
      <p:sp>
        <p:nvSpPr>
          <p:cNvPr id="4" name="Content Placeholder 3"/>
          <p:cNvSpPr>
            <a:spLocks noGrp="1"/>
          </p:cNvSpPr>
          <p:nvPr>
            <p:ph idx="1"/>
          </p:nvPr>
        </p:nvSpPr>
        <p:spPr>
          <a:xfrm>
            <a:off x="279644" y="1938866"/>
            <a:ext cx="11732524" cy="2778101"/>
          </a:xfrm>
        </p:spPr>
        <p:txBody>
          <a:bodyPr/>
          <a:lstStyle/>
          <a:p>
            <a:r>
              <a:rPr lang="en-US" sz="2400" dirty="0"/>
              <a:t>Ensure your service provider is aware of all the necessary documentation needed for future steps in the application process.</a:t>
            </a:r>
          </a:p>
          <a:p>
            <a:r>
              <a:rPr lang="en-US" sz="2400" dirty="0"/>
              <a:t>Include your service provider when you reply to Information Requests via email. </a:t>
            </a:r>
          </a:p>
          <a:p>
            <a:r>
              <a:rPr lang="en-US" sz="2400" dirty="0"/>
              <a:t>HCPs and service providers are required to retain documentation for a period of at least five years.</a:t>
            </a:r>
          </a:p>
          <a:p>
            <a:endParaRPr lang="en-US" dirty="0"/>
          </a:p>
        </p:txBody>
      </p:sp>
    </p:spTree>
    <p:extLst>
      <p:ext uri="{BB962C8B-B14F-4D97-AF65-F5344CB8AC3E}">
        <p14:creationId xmlns:p14="http://schemas.microsoft.com/office/powerpoint/2010/main" val="2823138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7DFCED7-EB59-654B-ACD8-84CE8F59160C}" type="slidenum">
              <a:rPr lang="en-US" smtClean="0"/>
              <a:pPr/>
              <a:t>63</a:t>
            </a:fld>
            <a:endParaRPr lang="en-US" dirty="0"/>
          </a:p>
        </p:txBody>
      </p:sp>
    </p:spTree>
    <p:extLst>
      <p:ext uri="{BB962C8B-B14F-4D97-AF65-F5344CB8AC3E}">
        <p14:creationId xmlns:p14="http://schemas.microsoft.com/office/powerpoint/2010/main" val="4057096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Practices and Resources</a:t>
            </a:r>
          </a:p>
        </p:txBody>
      </p:sp>
      <p:sp>
        <p:nvSpPr>
          <p:cNvPr id="3" name="Subtitle 2"/>
          <p:cNvSpPr>
            <a:spLocks noGrp="1"/>
          </p:cNvSpPr>
          <p:nvPr>
            <p:ph type="subTitle" idx="1"/>
          </p:nvPr>
        </p:nvSpPr>
        <p:spPr/>
        <p:txBody>
          <a:bodyPr/>
          <a:lstStyle/>
          <a:p>
            <a:r>
              <a:rPr lang="en-US" dirty="0"/>
              <a:t>Telecom Program Funding Request Office Hours</a:t>
            </a:r>
          </a:p>
        </p:txBody>
      </p:sp>
      <p:sp>
        <p:nvSpPr>
          <p:cNvPr id="4" name="Slide Number Placeholder 3"/>
          <p:cNvSpPr>
            <a:spLocks noGrp="1"/>
          </p:cNvSpPr>
          <p:nvPr>
            <p:ph type="sldNum" sz="quarter" idx="12"/>
          </p:nvPr>
        </p:nvSpPr>
        <p:spPr/>
        <p:txBody>
          <a:bodyPr/>
          <a:lstStyle/>
          <a:p>
            <a:fld id="{77DFCED7-EB59-654B-ACD8-84CE8F59160C}" type="slidenum">
              <a:rPr lang="en-US" smtClean="0"/>
              <a:pPr/>
              <a:t>64</a:t>
            </a:fld>
            <a:endParaRPr lang="en-US" dirty="0"/>
          </a:p>
        </p:txBody>
      </p:sp>
    </p:spTree>
    <p:extLst>
      <p:ext uri="{BB962C8B-B14F-4D97-AF65-F5344CB8AC3E}">
        <p14:creationId xmlns:p14="http://schemas.microsoft.com/office/powerpoint/2010/main" val="3298294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65</a:t>
            </a:fld>
            <a:endParaRPr lang="en-US" dirty="0"/>
          </a:p>
        </p:txBody>
      </p:sp>
      <p:sp>
        <p:nvSpPr>
          <p:cNvPr id="3" name="Title 2"/>
          <p:cNvSpPr>
            <a:spLocks noGrp="1"/>
          </p:cNvSpPr>
          <p:nvPr>
            <p:ph type="title"/>
          </p:nvPr>
        </p:nvSpPr>
        <p:spPr/>
        <p:txBody>
          <a:bodyPr/>
          <a:lstStyle/>
          <a:p>
            <a:r>
              <a:rPr lang="en-US" dirty="0"/>
              <a:t>Upcoming Trainings</a:t>
            </a:r>
          </a:p>
        </p:txBody>
      </p:sp>
      <p:sp>
        <p:nvSpPr>
          <p:cNvPr id="4" name="Content Placeholder 3"/>
          <p:cNvSpPr>
            <a:spLocks noGrp="1"/>
          </p:cNvSpPr>
          <p:nvPr>
            <p:ph idx="1"/>
          </p:nvPr>
        </p:nvSpPr>
        <p:spPr/>
        <p:txBody>
          <a:bodyPr/>
          <a:lstStyle/>
          <a:p>
            <a:pPr marL="0" indent="0">
              <a:buNone/>
            </a:pPr>
            <a:r>
              <a:rPr lang="en-US" sz="2400" dirty="0"/>
              <a:t>Please join the RHC Outreach team for the following webinars:</a:t>
            </a:r>
          </a:p>
          <a:p>
            <a:r>
              <a:rPr lang="en-US" sz="2400" dirty="0"/>
              <a:t>Consortia Best Practices Webinar:</a:t>
            </a:r>
          </a:p>
          <a:p>
            <a:pPr lvl="1"/>
            <a:r>
              <a:rPr lang="en-US" sz="2400" dirty="0"/>
              <a:t>Wednesday, February 21, 2024, from 2-3 p.m. ET - </a:t>
            </a:r>
            <a:r>
              <a:rPr lang="en-US" sz="2400" dirty="0">
                <a:hlinkClick r:id="rId2"/>
              </a:rPr>
              <a:t>Register</a:t>
            </a:r>
            <a:endParaRPr lang="en-US" sz="2400" dirty="0"/>
          </a:p>
          <a:p>
            <a:r>
              <a:rPr lang="en-US" sz="2400" dirty="0"/>
              <a:t>HCF Office Hours Webinar:</a:t>
            </a:r>
          </a:p>
          <a:p>
            <a:pPr lvl="1"/>
            <a:r>
              <a:rPr lang="en-US" sz="2400" dirty="0"/>
              <a:t>Wednesday, March 13, 2024, from 2-3 p.m. ET - </a:t>
            </a:r>
            <a:r>
              <a:rPr lang="en-US" sz="2400" dirty="0">
                <a:hlinkClick r:id="rId3"/>
              </a:rPr>
              <a:t>Register</a:t>
            </a:r>
            <a:endParaRPr lang="en-US" sz="2400" dirty="0"/>
          </a:p>
          <a:p>
            <a:r>
              <a:rPr lang="en-US" sz="2400" dirty="0"/>
              <a:t>Telecom Office Hours Webinar:</a:t>
            </a:r>
          </a:p>
          <a:p>
            <a:pPr lvl="1"/>
            <a:r>
              <a:rPr lang="en-US" sz="2400" dirty="0"/>
              <a:t>When: Wednesday, March 20, 2024, from 2-3 p.m. ET - </a:t>
            </a:r>
            <a:r>
              <a:rPr lang="en-US" sz="2400" dirty="0">
                <a:hlinkClick r:id="rId4"/>
              </a:rPr>
              <a:t>Register</a:t>
            </a:r>
            <a:endParaRPr lang="en-US" sz="2400" b="1" dirty="0"/>
          </a:p>
          <a:p>
            <a:r>
              <a:rPr lang="en-US" sz="2400" dirty="0"/>
              <a:t>For a list of upcoming webinars, check the RHC </a:t>
            </a:r>
            <a:r>
              <a:rPr lang="en-US" sz="2400" dirty="0">
                <a:hlinkClick r:id="rId5"/>
              </a:rPr>
              <a:t>Upcoming Dates </a:t>
            </a:r>
            <a:r>
              <a:rPr lang="en-US" sz="2400" dirty="0"/>
              <a:t>webpage for dates and details.</a:t>
            </a:r>
          </a:p>
          <a:p>
            <a:pPr lvl="1"/>
            <a:endParaRPr lang="en-US" dirty="0"/>
          </a:p>
        </p:txBody>
      </p:sp>
    </p:spTree>
    <p:extLst>
      <p:ext uri="{BB962C8B-B14F-4D97-AF65-F5344CB8AC3E}">
        <p14:creationId xmlns:p14="http://schemas.microsoft.com/office/powerpoint/2010/main" val="2119927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66</a:t>
            </a:fld>
            <a:endParaRPr lang="en-US" dirty="0"/>
          </a:p>
        </p:txBody>
      </p:sp>
      <p:sp>
        <p:nvSpPr>
          <p:cNvPr id="3" name="Title 2"/>
          <p:cNvSpPr>
            <a:spLocks noGrp="1"/>
          </p:cNvSpPr>
          <p:nvPr>
            <p:ph type="title"/>
          </p:nvPr>
        </p:nvSpPr>
        <p:spPr/>
        <p:txBody>
          <a:bodyPr/>
          <a:lstStyle/>
          <a:p>
            <a:r>
              <a:rPr lang="en-US" dirty="0"/>
              <a:t>Online Resources</a:t>
            </a:r>
          </a:p>
        </p:txBody>
      </p:sp>
      <p:sp>
        <p:nvSpPr>
          <p:cNvPr id="4" name="Content Placeholder 3"/>
          <p:cNvSpPr>
            <a:spLocks noGrp="1"/>
          </p:cNvSpPr>
          <p:nvPr>
            <p:ph idx="1"/>
          </p:nvPr>
        </p:nvSpPr>
        <p:spPr/>
        <p:txBody>
          <a:bodyPr/>
          <a:lstStyle/>
          <a:p>
            <a:r>
              <a:rPr lang="en-US" sz="2000" dirty="0">
                <a:hlinkClick r:id="rId2"/>
              </a:rPr>
              <a:t>RHC Learn</a:t>
            </a:r>
            <a:endParaRPr lang="en-US" sz="2000" dirty="0"/>
          </a:p>
          <a:p>
            <a:r>
              <a:rPr lang="en-US" sz="2000" dirty="0">
                <a:hlinkClick r:id="rId3"/>
              </a:rPr>
              <a:t>Step 4: Submit Funding Requests</a:t>
            </a:r>
            <a:endParaRPr lang="en-US" sz="2000" u="sng" dirty="0">
              <a:hlinkClick r:id="rId4" tooltip="Funding Request Summary "/>
            </a:endParaRPr>
          </a:p>
          <a:p>
            <a:r>
              <a:rPr lang="en-US" sz="2000" u="sng" dirty="0">
                <a:hlinkClick r:id="rId4" tooltip="Funding Request Summary "/>
              </a:rPr>
              <a:t>Funding Request Summary</a:t>
            </a:r>
            <a:endParaRPr lang="en-US" sz="2000" dirty="0"/>
          </a:p>
          <a:p>
            <a:r>
              <a:rPr lang="en-US" sz="2000" dirty="0">
                <a:hlinkClick r:id="rId5"/>
              </a:rPr>
              <a:t>Rural and Urban Rate Information for FY2021 and FY2022</a:t>
            </a:r>
            <a:r>
              <a:rPr lang="en-US" sz="2000" dirty="0"/>
              <a:t> </a:t>
            </a:r>
          </a:p>
          <a:p>
            <a:r>
              <a:rPr lang="en-US" sz="2000" dirty="0">
                <a:hlinkClick r:id="rId6"/>
              </a:rPr>
              <a:t>Competitive Bidding Exemptions</a:t>
            </a:r>
            <a:endParaRPr lang="en-US" sz="2000" dirty="0">
              <a:hlinkClick r:id="rId7"/>
            </a:endParaRPr>
          </a:p>
          <a:p>
            <a:r>
              <a:rPr lang="en-US" sz="2000" dirty="0"/>
              <a:t>Blank </a:t>
            </a:r>
            <a:r>
              <a:rPr lang="en-US" sz="2000" dirty="0">
                <a:hlinkClick r:id="rId7"/>
              </a:rPr>
              <a:t>FCC Form 466</a:t>
            </a:r>
            <a:endParaRPr lang="en-US" sz="2000" dirty="0"/>
          </a:p>
          <a:p>
            <a:r>
              <a:rPr lang="en-US" sz="2000" dirty="0">
                <a:hlinkClick r:id="rId8"/>
              </a:rPr>
              <a:t>Examples of Eligible Products and Services Telecom Program</a:t>
            </a:r>
            <a:endParaRPr lang="en-US" sz="2000" dirty="0"/>
          </a:p>
          <a:p>
            <a:endParaRPr lang="en-US" sz="2000" dirty="0"/>
          </a:p>
        </p:txBody>
      </p:sp>
    </p:spTree>
    <p:extLst>
      <p:ext uri="{BB962C8B-B14F-4D97-AF65-F5344CB8AC3E}">
        <p14:creationId xmlns:p14="http://schemas.microsoft.com/office/powerpoint/2010/main" val="1545600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RHC Program Customer Service Center</a:t>
            </a:r>
          </a:p>
        </p:txBody>
      </p:sp>
      <p:sp>
        <p:nvSpPr>
          <p:cNvPr id="4" name="Content Placeholder 3"/>
          <p:cNvSpPr>
            <a:spLocks noGrp="1"/>
          </p:cNvSpPr>
          <p:nvPr>
            <p:ph idx="1"/>
          </p:nvPr>
        </p:nvSpPr>
        <p:spPr>
          <a:xfrm>
            <a:off x="1530849" y="1647930"/>
            <a:ext cx="9020712" cy="3069038"/>
          </a:xfrm>
        </p:spPr>
        <p:txBody>
          <a:bodyPr/>
          <a:lstStyle/>
          <a:p>
            <a:pPr marL="0" indent="0">
              <a:spcAft>
                <a:spcPts val="600"/>
              </a:spcAft>
              <a:buNone/>
            </a:pPr>
            <a:r>
              <a:rPr lang="en-US" sz="2400" dirty="0"/>
              <a:t>Email: </a:t>
            </a:r>
            <a:r>
              <a:rPr lang="en-US" sz="2400" dirty="0">
                <a:hlinkClick r:id="rId2"/>
              </a:rPr>
              <a:t>RHC-Assist@usac.org</a:t>
            </a:r>
            <a:endParaRPr lang="en-US" sz="2400" dirty="0"/>
          </a:p>
          <a:p>
            <a:r>
              <a:rPr lang="en-US" sz="2400" dirty="0"/>
              <a:t>Include in your email</a:t>
            </a:r>
          </a:p>
          <a:p>
            <a:pPr lvl="1"/>
            <a:r>
              <a:rPr lang="en-US" sz="2400" dirty="0"/>
              <a:t>HCP Number</a:t>
            </a:r>
          </a:p>
          <a:p>
            <a:pPr lvl="1"/>
            <a:r>
              <a:rPr lang="en-US" sz="2400" dirty="0"/>
              <a:t>FRN Number</a:t>
            </a:r>
          </a:p>
          <a:p>
            <a:pPr>
              <a:spcAft>
                <a:spcPts val="600"/>
              </a:spcAft>
            </a:pPr>
            <a:r>
              <a:rPr lang="en-US" sz="2400" dirty="0"/>
              <a:t>Phone: </a:t>
            </a:r>
            <a:r>
              <a:rPr lang="en-US" sz="2400" b="1" dirty="0"/>
              <a:t>(800) 453-1546 </a:t>
            </a:r>
          </a:p>
          <a:p>
            <a:pPr lvl="1"/>
            <a:r>
              <a:rPr lang="en-US" sz="2400" dirty="0"/>
              <a:t>Hours are 8 a.m. – 8 p.m. ET</a:t>
            </a:r>
          </a:p>
          <a:p>
            <a:pPr lvl="1"/>
            <a:r>
              <a:rPr lang="en-US" sz="2400" dirty="0"/>
              <a:t> Monday- Friday </a:t>
            </a:r>
          </a:p>
          <a:p>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67</a:t>
            </a:fld>
            <a:endParaRPr lang="en-US" dirty="0"/>
          </a:p>
        </p:txBody>
      </p:sp>
      <p:pic>
        <p:nvPicPr>
          <p:cNvPr id="5" name="Picture 4" descr="Graphic of envelope" title="Emai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720" y="1647930"/>
            <a:ext cx="602110" cy="602110"/>
          </a:xfrm>
          <a:prstGeom prst="rect">
            <a:avLst/>
          </a:prstGeom>
        </p:spPr>
      </p:pic>
      <p:pic>
        <p:nvPicPr>
          <p:cNvPr id="6" name="Picture 5" descr="Graphic of phone" title="Phon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66" y="3707841"/>
            <a:ext cx="557064" cy="557064"/>
          </a:xfrm>
          <a:prstGeom prst="rect">
            <a:avLst/>
          </a:prstGeom>
        </p:spPr>
      </p:pic>
    </p:spTree>
    <p:extLst>
      <p:ext uri="{BB962C8B-B14F-4D97-AF65-F5344CB8AC3E}">
        <p14:creationId xmlns:p14="http://schemas.microsoft.com/office/powerpoint/2010/main" val="4159453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RHC Customer Service Center</a:t>
            </a:r>
          </a:p>
        </p:txBody>
      </p:sp>
      <p:sp>
        <p:nvSpPr>
          <p:cNvPr id="3" name="Slide Number Placeholder 2"/>
          <p:cNvSpPr>
            <a:spLocks noGrp="1"/>
          </p:cNvSpPr>
          <p:nvPr>
            <p:ph type="sldNum" sz="quarter" idx="12"/>
          </p:nvPr>
        </p:nvSpPr>
        <p:spPr/>
        <p:txBody>
          <a:bodyPr/>
          <a:lstStyle/>
          <a:p>
            <a:fld id="{77DFCED7-EB59-654B-ACD8-84CE8F59160C}" type="slidenum">
              <a:rPr lang="en-US" smtClean="0"/>
              <a:pPr/>
              <a:t>68</a:t>
            </a:fld>
            <a:endParaRPr lang="en-US" dirty="0"/>
          </a:p>
        </p:txBody>
      </p:sp>
      <p:graphicFrame>
        <p:nvGraphicFramePr>
          <p:cNvPr id="5" name="Table 4"/>
          <p:cNvGraphicFramePr>
            <a:graphicFrameLocks noGrp="1"/>
          </p:cNvGraphicFramePr>
          <p:nvPr/>
        </p:nvGraphicFramePr>
        <p:xfrm>
          <a:off x="770466" y="1635125"/>
          <a:ext cx="9655283" cy="4054476"/>
        </p:xfrm>
        <a:graphic>
          <a:graphicData uri="http://schemas.openxmlformats.org/drawingml/2006/table">
            <a:tbl>
              <a:tblPr firstRow="1"/>
              <a:tblGrid>
                <a:gridCol w="4826691">
                  <a:extLst>
                    <a:ext uri="{9D8B030D-6E8A-4147-A177-3AD203B41FA5}">
                      <a16:colId xmlns:a16="http://schemas.microsoft.com/office/drawing/2014/main" val="3358859308"/>
                    </a:ext>
                  </a:extLst>
                </a:gridCol>
                <a:gridCol w="4828592">
                  <a:extLst>
                    <a:ext uri="{9D8B030D-6E8A-4147-A177-3AD203B41FA5}">
                      <a16:colId xmlns:a16="http://schemas.microsoft.com/office/drawing/2014/main" val="2786365543"/>
                    </a:ext>
                  </a:extLst>
                </a:gridCol>
              </a:tblGrid>
              <a:tr h="526884">
                <a:tc>
                  <a:txBody>
                    <a:bodyPr/>
                    <a:lstStyle/>
                    <a:p>
                      <a:pPr algn="l"/>
                      <a:r>
                        <a:rPr lang="en-US" sz="1800" b="1" dirty="0">
                          <a:solidFill>
                            <a:srgbClr val="404040"/>
                          </a:solidFill>
                          <a:effectLst/>
                          <a:latin typeface="Source Sans Pro" charset="0"/>
                        </a:rPr>
                        <a:t>The RHC Customer Service Center</a:t>
                      </a:r>
                      <a:r>
                        <a:rPr lang="en-US" sz="1800" b="1" baseline="0" dirty="0">
                          <a:solidFill>
                            <a:srgbClr val="404040"/>
                          </a:solidFill>
                          <a:effectLst/>
                          <a:latin typeface="Source Sans Pro" charset="0"/>
                        </a:rPr>
                        <a:t> </a:t>
                      </a:r>
                      <a:r>
                        <a:rPr lang="en-US" sz="1800" b="1" dirty="0">
                          <a:solidFill>
                            <a:srgbClr val="404040"/>
                          </a:solidFill>
                          <a:effectLst/>
                          <a:latin typeface="Source Sans Pro" charset="0"/>
                        </a:rPr>
                        <a:t>CAN</a:t>
                      </a:r>
                      <a:endParaRPr lang="en-US" sz="18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04040"/>
                          </a:solidFill>
                          <a:effectLst/>
                          <a:latin typeface="Source Sans Pro" charset="0"/>
                        </a:rPr>
                        <a:t>The RHC Customer Service Center</a:t>
                      </a:r>
                      <a:r>
                        <a:rPr lang="en-US" sz="1800" b="1" baseline="0" dirty="0">
                          <a:solidFill>
                            <a:srgbClr val="404040"/>
                          </a:solidFill>
                          <a:effectLst/>
                          <a:latin typeface="Source Sans Pro" charset="0"/>
                        </a:rPr>
                        <a:t> </a:t>
                      </a:r>
                      <a:r>
                        <a:rPr lang="en-US" sz="1800" b="1" dirty="0">
                          <a:solidFill>
                            <a:srgbClr val="404040"/>
                          </a:solidFill>
                          <a:effectLst/>
                          <a:latin typeface="Source Sans Pro" charset="0"/>
                        </a:rPr>
                        <a:t>CANNOT</a:t>
                      </a:r>
                      <a:endParaRPr lang="en-US" sz="18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3514020"/>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Answer general questions regarding both programs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Determine eligibility of a specific site or service before an official form submission</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117072249"/>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account holder information for an HCP</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baseline="0" dirty="0">
                          <a:solidFill>
                            <a:srgbClr val="404040"/>
                          </a:solidFill>
                          <a:effectLst/>
                          <a:latin typeface="Source Sans Pro" charset="0"/>
                          <a:ea typeface="Source Sans Pro" charset="0"/>
                          <a:cs typeface="Source Sans Pro" charset="0"/>
                        </a:rPr>
                        <a:t>Review a form or document for accuracy before an official submission</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7492569"/>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clarity regarding FCC Report and Order 19-78 and other FCC orders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Contact a service provider or other account holder on someone else’s behalf</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52731167"/>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helpful resources and best practices for forms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Provide documents that are not already accessible in My Portal and RHC Connect</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503377"/>
                  </a:ext>
                </a:extLst>
              </a:tr>
              <a:tr h="493804">
                <a:tc>
                  <a:txBody>
                    <a:bodyPr/>
                    <a:lstStyle/>
                    <a:p>
                      <a:pPr algn="l"/>
                      <a:r>
                        <a:rPr lang="en-US" sz="1600" u="none" baseline="0" dirty="0">
                          <a:solidFill>
                            <a:srgbClr val="404040"/>
                          </a:solidFill>
                          <a:latin typeface="Source Sans Pro" charset="0"/>
                          <a:ea typeface="Source Sans Pro" charset="0"/>
                          <a:cs typeface="Source Sans Pro" charset="0"/>
                        </a:rPr>
                        <a:t>Assist with My Portal and RHC Connect</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Transfer a call to a specific form reviewer</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534373522"/>
                  </a:ext>
                </a:extLst>
              </a:tr>
            </a:tbl>
          </a:graphicData>
        </a:graphic>
      </p:graphicFrame>
    </p:spTree>
    <p:extLst>
      <p:ext uri="{BB962C8B-B14F-4D97-AF65-F5344CB8AC3E}">
        <p14:creationId xmlns:p14="http://schemas.microsoft.com/office/powerpoint/2010/main" val="16017985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1" y="1242956"/>
            <a:ext cx="12192001" cy="5615044"/>
          </a:xfrm>
        </p:spPr>
        <p:txBody>
          <a:bodyPr/>
          <a:lstStyle/>
          <a:p>
            <a:r>
              <a:rPr lang="en-US" dirty="0"/>
              <a:t>Questions?</a:t>
            </a:r>
          </a:p>
        </p:txBody>
      </p:sp>
      <p:sp>
        <p:nvSpPr>
          <p:cNvPr id="12" name="Slide Number Placeholder 3"/>
          <p:cNvSpPr>
            <a:spLocks noGrp="1"/>
          </p:cNvSpPr>
          <p:nvPr>
            <p:ph type="sldNum" sz="quarter" idx="13"/>
          </p:nvPr>
        </p:nvSpPr>
        <p:spPr>
          <a:xfrm>
            <a:off x="9268968" y="6356350"/>
            <a:ext cx="2743200" cy="365125"/>
          </a:xfrm>
          <a:prstGeom prst="rect">
            <a:avLst/>
          </a:prstGeom>
        </p:spPr>
        <p:txBody>
          <a:bodyPr/>
          <a:lstStyle/>
          <a:p>
            <a:pPr algn="r"/>
            <a:fld id="{77DFCED7-EB59-654B-ACD8-84CE8F59160C}" type="slidenum">
              <a:rPr lang="en-US" sz="1200" smtClean="0">
                <a:solidFill>
                  <a:srgbClr val="0052EB"/>
                </a:solidFill>
                <a:latin typeface="Source Sans Pro" panose="020B0503030403020204" pitchFamily="34" charset="0"/>
              </a:rPr>
              <a:pPr algn="r"/>
              <a:t>69</a:t>
            </a:fld>
            <a:endParaRPr lang="en-US" sz="1200" dirty="0">
              <a:solidFill>
                <a:srgbClr val="0052EB"/>
              </a:solidFill>
              <a:latin typeface="Source Sans Pro" panose="020B0503030403020204" pitchFamily="34" charset="0"/>
            </a:endParaRPr>
          </a:p>
        </p:txBody>
      </p:sp>
      <p:sp>
        <p:nvSpPr>
          <p:cNvPr id="5" name="Slide Number Placeholder 3"/>
          <p:cNvSpPr txBox="1">
            <a:spLocks/>
          </p:cNvSpPr>
          <p:nvPr/>
        </p:nvSpPr>
        <p:spPr>
          <a:xfrm>
            <a:off x="9268968"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DFCED7-EB59-654B-ACD8-84CE8F59160C}" type="slidenum">
              <a:rPr lang="en-US" sz="1400" smtClean="0">
                <a:solidFill>
                  <a:schemeClr val="bg1"/>
                </a:solidFill>
              </a:rPr>
              <a:pPr algn="r"/>
              <a:t>69</a:t>
            </a:fld>
            <a:endParaRPr lang="en-US" sz="1400" dirty="0">
              <a:solidFill>
                <a:schemeClr val="bg1"/>
              </a:solidFill>
            </a:endParaRPr>
          </a:p>
        </p:txBody>
      </p:sp>
    </p:spTree>
    <p:custDataLst>
      <p:tags r:id="rId1"/>
    </p:custDataLst>
    <p:extLst>
      <p:ext uri="{BB962C8B-B14F-4D97-AF65-F5344CB8AC3E}">
        <p14:creationId xmlns:p14="http://schemas.microsoft.com/office/powerpoint/2010/main" val="166314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7351" y="693600"/>
            <a:ext cx="11674816" cy="541388"/>
          </a:xfrm>
        </p:spPr>
        <p:txBody>
          <a:bodyPr/>
          <a:lstStyle/>
          <a:p>
            <a:r>
              <a:rPr lang="en-US" dirty="0"/>
              <a:t>Glossary</a:t>
            </a:r>
          </a:p>
        </p:txBody>
      </p:sp>
      <p:sp>
        <p:nvSpPr>
          <p:cNvPr id="3" name="Slide Number Placeholder 2"/>
          <p:cNvSpPr>
            <a:spLocks noGrp="1"/>
          </p:cNvSpPr>
          <p:nvPr>
            <p:ph type="sldNum" sz="quarter" idx="12"/>
          </p:nvPr>
        </p:nvSpPr>
        <p:spPr/>
        <p:txBody>
          <a:bodyPr/>
          <a:lstStyle/>
          <a:p>
            <a:fld id="{77DFCED7-EB59-654B-ACD8-84CE8F59160C}" type="slidenum">
              <a:rPr lang="en-US" smtClean="0"/>
              <a:pPr/>
              <a:t>7</a:t>
            </a:fld>
            <a:endParaRPr lang="en-US" dirty="0"/>
          </a:p>
        </p:txBody>
      </p:sp>
      <p:graphicFrame>
        <p:nvGraphicFramePr>
          <p:cNvPr id="2" name="Table 1"/>
          <p:cNvGraphicFramePr>
            <a:graphicFrameLocks noGrp="1"/>
          </p:cNvGraphicFramePr>
          <p:nvPr/>
        </p:nvGraphicFramePr>
        <p:xfrm>
          <a:off x="1117600" y="1491915"/>
          <a:ext cx="9817100" cy="4672481"/>
        </p:xfrm>
        <a:graphic>
          <a:graphicData uri="http://schemas.openxmlformats.org/drawingml/2006/table">
            <a:tbl>
              <a:tblPr firstRow="1"/>
              <a:tblGrid>
                <a:gridCol w="3694179">
                  <a:extLst>
                    <a:ext uri="{9D8B030D-6E8A-4147-A177-3AD203B41FA5}">
                      <a16:colId xmlns:a16="http://schemas.microsoft.com/office/drawing/2014/main" val="2885192492"/>
                    </a:ext>
                  </a:extLst>
                </a:gridCol>
                <a:gridCol w="6122921">
                  <a:extLst>
                    <a:ext uri="{9D8B030D-6E8A-4147-A177-3AD203B41FA5}">
                      <a16:colId xmlns:a16="http://schemas.microsoft.com/office/drawing/2014/main" val="4028901981"/>
                    </a:ext>
                  </a:extLst>
                </a:gridCol>
              </a:tblGrid>
              <a:tr h="556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Acronym</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t>Definition</a:t>
                      </a:r>
                      <a:endParaRPr lang="en-US" sz="20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1932029"/>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Federal Communications</a:t>
                      </a:r>
                      <a:r>
                        <a:rPr lang="en-US" sz="1800" baseline="0" dirty="0"/>
                        <a:t> Commission</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287239398"/>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HCF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Healthcare Connect Fund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223080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Funding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751250029"/>
                  </a:ext>
                </a:extLst>
              </a:tr>
              <a:tr h="411615">
                <a:tc>
                  <a:txBody>
                    <a:bodyPr/>
                    <a:lstStyle/>
                    <a:p>
                      <a:pPr marL="0" indent="0" algn="l">
                        <a:buFont typeface="Arial" panose="020B0604020202020204" pitchFamily="34" charset="0"/>
                        <a:buNone/>
                      </a:pPr>
                      <a:r>
                        <a:rPr lang="en-US" sz="1800" dirty="0"/>
                        <a:t>HCP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Health Care Provider (your 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4672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HCP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a:t>Number </a:t>
                      </a:r>
                      <a:r>
                        <a:rPr lang="en-US" sz="1800" kern="1200" dirty="0">
                          <a:solidFill>
                            <a:schemeClr val="tx1"/>
                          </a:solidFill>
                          <a:latin typeface="+mn-lt"/>
                          <a:ea typeface="+mn-ea"/>
                          <a:cs typeface="+mn-cs"/>
                        </a:rPr>
                        <a:t>associated</a:t>
                      </a:r>
                      <a:r>
                        <a:rPr lang="en-US" sz="1800" baseline="0" dirty="0"/>
                        <a:t> with your site</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5269783"/>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PAH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Primary</a:t>
                      </a:r>
                      <a:r>
                        <a:rPr lang="en-US" sz="1800" baseline="0" dirty="0"/>
                        <a:t> Account Holder</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07433"/>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Funding Commitment Letter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24974680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NCW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Network</a:t>
                      </a:r>
                      <a:r>
                        <a:rPr lang="en-US" sz="1800" kern="1200" baseline="0" dirty="0">
                          <a:solidFill>
                            <a:schemeClr val="tx1"/>
                          </a:solidFill>
                          <a:latin typeface="+mn-lt"/>
                          <a:ea typeface="+mn-ea"/>
                          <a:cs typeface="+mn-cs"/>
                        </a:rPr>
                        <a:t> Cost Worksheet</a:t>
                      </a:r>
                      <a:endParaRPr 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418777"/>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BAN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Billing Account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9924571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SPIN/498 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Service Provider Identification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975168"/>
                  </a:ext>
                </a:extLst>
              </a:tr>
            </a:tbl>
          </a:graphicData>
        </a:graphic>
      </p:graphicFrame>
    </p:spTree>
    <p:extLst>
      <p:ext uri="{BB962C8B-B14F-4D97-AF65-F5344CB8AC3E}">
        <p14:creationId xmlns:p14="http://schemas.microsoft.com/office/powerpoint/2010/main" val="3506811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4"/>
          </p:nvPr>
        </p:nvSpPr>
        <p:spPr/>
        <p:txBody>
          <a:bodyPr/>
          <a:lstStyle>
            <a:lvl1pPr>
              <a:defRPr>
                <a:solidFill>
                  <a:srgbClr val="0052EB"/>
                </a:solidFill>
              </a:defRPr>
            </a:lvl1pPr>
          </a:lstStyle>
          <a:p>
            <a:fld id="{77DFCED7-EB59-654B-ACD8-84CE8F59160C}" type="slidenum">
              <a:rPr lang="en-US" smtClean="0"/>
              <a:pPr/>
              <a:t>70</a:t>
            </a:fld>
            <a:endParaRPr lang="en-US" dirty="0"/>
          </a:p>
        </p:txBody>
      </p:sp>
      <p:pic>
        <p:nvPicPr>
          <p:cNvPr id="5" name="Picture 4" descr="Photo of Telehealth consult. Two healthcare providers in video conference with two remote health care providers shown on monitors.">
            <a:extLst>
              <a:ext uri="{FF2B5EF4-FFF2-40B4-BE49-F238E27FC236}">
                <a16:creationId xmlns:a16="http://schemas.microsoft.com/office/drawing/2014/main" id="{058C5DA6-9FA0-ED03-BD02-6C858F07F21A}"/>
              </a:ext>
            </a:extLst>
          </p:cNvPr>
          <p:cNvPicPr>
            <a:picLocks noChangeAspect="1"/>
          </p:cNvPicPr>
          <p:nvPr/>
        </p:nvPicPr>
        <p:blipFill>
          <a:blip r:embed="rId3"/>
          <a:srcRect/>
          <a:stretch/>
        </p:blipFill>
        <p:spPr>
          <a:xfrm>
            <a:off x="3714659" y="1132230"/>
            <a:ext cx="8166299" cy="4593539"/>
          </a:xfrm>
          <a:prstGeom prst="rect">
            <a:avLst/>
          </a:prstGeom>
        </p:spPr>
      </p:pic>
    </p:spTree>
    <p:custDataLst>
      <p:tags r:id="rId1"/>
    </p:custDataLst>
    <p:extLst>
      <p:ext uri="{BB962C8B-B14F-4D97-AF65-F5344CB8AC3E}">
        <p14:creationId xmlns:p14="http://schemas.microsoft.com/office/powerpoint/2010/main" val="3326890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4230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Program Reminders</a:t>
            </a:r>
          </a:p>
        </p:txBody>
      </p:sp>
      <p:sp>
        <p:nvSpPr>
          <p:cNvPr id="3" name="Subtitle 2"/>
          <p:cNvSpPr>
            <a:spLocks noGrp="1"/>
          </p:cNvSpPr>
          <p:nvPr>
            <p:ph type="subTitle" idx="1"/>
          </p:nvPr>
        </p:nvSpPr>
        <p:spPr/>
        <p:txBody>
          <a:bodyPr/>
          <a:lstStyle/>
          <a:p>
            <a:r>
              <a:rPr lang="en-US" dirty="0"/>
              <a:t>Telecom Program Funding Request Office Hours</a:t>
            </a:r>
          </a:p>
        </p:txBody>
      </p:sp>
      <p:sp>
        <p:nvSpPr>
          <p:cNvPr id="4" name="Slide Number Placeholder 3"/>
          <p:cNvSpPr>
            <a:spLocks noGrp="1"/>
          </p:cNvSpPr>
          <p:nvPr>
            <p:ph type="sldNum" sz="quarter" idx="12"/>
          </p:nvPr>
        </p:nvSpPr>
        <p:spPr/>
        <p:txBody>
          <a:bodyPr/>
          <a:lstStyle/>
          <a:p>
            <a:fld id="{77DFCED7-EB59-654B-ACD8-84CE8F59160C}" type="slidenum">
              <a:rPr lang="en-US" smtClean="0"/>
              <a:pPr/>
              <a:t>8</a:t>
            </a:fld>
            <a:endParaRPr lang="en-US" dirty="0"/>
          </a:p>
        </p:txBody>
      </p:sp>
    </p:spTree>
    <p:extLst>
      <p:ext uri="{BB962C8B-B14F-4D97-AF65-F5344CB8AC3E}">
        <p14:creationId xmlns:p14="http://schemas.microsoft.com/office/powerpoint/2010/main" val="98422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RHC Program Application Process</a:t>
            </a:r>
          </a:p>
        </p:txBody>
      </p:sp>
      <p:sp>
        <p:nvSpPr>
          <p:cNvPr id="4" name="Slide Number Placeholder 3"/>
          <p:cNvSpPr>
            <a:spLocks noGrp="1"/>
          </p:cNvSpPr>
          <p:nvPr>
            <p:ph type="sldNum" sz="quarter" idx="12"/>
          </p:nvPr>
        </p:nvSpPr>
        <p:spPr/>
        <p:txBody>
          <a:bodyPr/>
          <a:lstStyle/>
          <a:p>
            <a:fld id="{77DFCED7-EB59-654B-ACD8-84CE8F59160C}" type="slidenum">
              <a:rPr lang="en-US" smtClean="0"/>
              <a:pPr/>
              <a:t>9</a:t>
            </a:fld>
            <a:endParaRPr lang="en-US" dirty="0"/>
          </a:p>
        </p:txBody>
      </p:sp>
      <p:pic>
        <p:nvPicPr>
          <p:cNvPr id="6" name="Picture 5" descr="Graphic showing each of the six steps of the application process and FCC forms involved for the Healthcare Connect Fund program and the Telecom Program. Step six is emphasized." title="Rural Health Care Program Application Process"/>
          <p:cNvPicPr>
            <a:picLocks noChangeAspect="1"/>
          </p:cNvPicPr>
          <p:nvPr/>
        </p:nvPicPr>
        <p:blipFill>
          <a:blip r:embed="rId2"/>
          <a:stretch>
            <a:fillRect/>
          </a:stretch>
        </p:blipFill>
        <p:spPr>
          <a:xfrm>
            <a:off x="557426" y="1496795"/>
            <a:ext cx="10828571" cy="4866667"/>
          </a:xfrm>
          <a:prstGeom prst="rect">
            <a:avLst/>
          </a:prstGeom>
          <a:ln>
            <a:solidFill>
              <a:schemeClr val="accent1"/>
            </a:solidFill>
          </a:ln>
        </p:spPr>
      </p:pic>
      <p:sp>
        <p:nvSpPr>
          <p:cNvPr id="7" name="Rectangle 6"/>
          <p:cNvSpPr/>
          <p:nvPr/>
        </p:nvSpPr>
        <p:spPr>
          <a:xfrm>
            <a:off x="5859263" y="1489683"/>
            <a:ext cx="1873187" cy="48666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264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Ywzfx29C"/>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04040"/>
      </a:dk1>
      <a:lt1>
        <a:sysClr val="window" lastClr="FFFFFF"/>
      </a:lt1>
      <a:dk2>
        <a:srgbClr val="0052EB"/>
      </a:dk2>
      <a:lt2>
        <a:srgbClr val="FFFFFF"/>
      </a:lt2>
      <a:accent1>
        <a:srgbClr val="B5BD00"/>
      </a:accent1>
      <a:accent2>
        <a:srgbClr val="FF7500"/>
      </a:accent2>
      <a:accent3>
        <a:srgbClr val="404040"/>
      </a:accent3>
      <a:accent4>
        <a:srgbClr val="FFDD96"/>
      </a:accent4>
      <a:accent5>
        <a:srgbClr val="E4F1C9"/>
      </a:accent5>
      <a:accent6>
        <a:srgbClr val="0052EB"/>
      </a:accent6>
      <a:hlink>
        <a:srgbClr val="0052EB"/>
      </a:hlink>
      <a:folHlink>
        <a:srgbClr val="B5BD00"/>
      </a:folHlink>
    </a:clrScheme>
    <a:fontScheme name="USAC Font">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USAC Enterprise Document" ma:contentTypeID="0x0101004F25059A2FD2E44CA82C12FB36364AB8002E6F577FF860D8439E8FD1483A8E5DF3" ma:contentTypeVersion="6" ma:contentTypeDescription="" ma:contentTypeScope="" ma:versionID="45a07ba23880fd33ddbf2fdd272e615c">
  <xsd:schema xmlns:xsd="http://www.w3.org/2001/XMLSchema" xmlns:xs="http://www.w3.org/2001/XMLSchema" xmlns:p="http://schemas.microsoft.com/office/2006/metadata/properties" xmlns:ns1="http://schemas.microsoft.com/sharepoint/v3" xmlns:ns2="f92b86cd-f024-403d-a7f3-8158e59dc517" xmlns:ns3="341b754e-9596-4891-8438-3e5799c132b5" xmlns:ns4="41d39d34-937c-4981-8d1f-82f22469d01b" targetNamespace="http://schemas.microsoft.com/office/2006/metadata/properties" ma:root="true" ma:fieldsID="ffbbef3f52c6200284fcddd57f2da8e8" ns1:_="" ns2:_="" ns3:_="" ns4:_="">
    <xsd:import namespace="http://schemas.microsoft.com/sharepoint/v3"/>
    <xsd:import namespace="f92b86cd-f024-403d-a7f3-8158e59dc517"/>
    <xsd:import namespace="341b754e-9596-4891-8438-3e5799c132b5"/>
    <xsd:import namespace="41d39d34-937c-4981-8d1f-82f22469d01b"/>
    <xsd:element name="properties">
      <xsd:complexType>
        <xsd:sequence>
          <xsd:element name="documentManagement">
            <xsd:complexType>
              <xsd:all>
                <xsd:element ref="ns1:KpiDescription" minOccurs="0"/>
                <xsd:element ref="ns2:USAC_x0020_Owner" minOccurs="0"/>
                <xsd:element ref="ns3:Category" minOccurs="0"/>
                <xsd:element ref="ns3:Title_x0020_Link" minOccurs="0"/>
                <xsd:element ref="ns2:o07378bbffa846c09a9b1d9f3abdba1c" minOccurs="0"/>
                <xsd:element ref="ns2:TaxCatchAll" minOccurs="0"/>
                <xsd:element ref="ns2:m6d606354f5a4ddbb8befc4b62d12090" minOccurs="0"/>
                <xsd:element ref="ns3:IT_x0020_Category" minOccurs="0"/>
                <xsd:element ref="ns4:lbd3151dab024ff198661debdc0dd3f9"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2"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2b86cd-f024-403d-a7f3-8158e59dc517" elementFormDefault="qualified">
    <xsd:import namespace="http://schemas.microsoft.com/office/2006/documentManagement/types"/>
    <xsd:import namespace="http://schemas.microsoft.com/office/infopath/2007/PartnerControls"/>
    <xsd:element name="USAC_x0020_Owner" ma:index="3" nillable="true" ma:displayName="USAC Owner" ma:list="UserInfo" ma:SharePointGroup="0" ma:internalName="USAC_x0020_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7378bbffa846c09a9b1d9f3abdba1c" ma:index="9" nillable="true" ma:taxonomy="true" ma:internalName="o07378bbffa846c09a9b1d9f3abdba1c" ma:taxonomyFieldName="Related_x0020_To0" ma:displayName="Related To" ma:default="" ma:fieldId="{807378bb-ffa8-46c0-9a9b-1d9f3abdba1c}" ma:taxonomyMulti="true" ma:sspId="301050ec-8736-4c7a-a18b-4ae609820d17" ma:termSetId="672035f9-cbd2-4afc-8764-f99de24825f0"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a42bac6-dba2-4804-b141-df559627969b}" ma:internalName="TaxCatchAll" ma:showField="CatchAllData" ma:web="f92b86cd-f024-403d-a7f3-8158e59dc517">
      <xsd:complexType>
        <xsd:complexContent>
          <xsd:extension base="dms:MultiChoiceLookup">
            <xsd:sequence>
              <xsd:element name="Value" type="dms:Lookup" maxOccurs="unbounded" minOccurs="0" nillable="true"/>
            </xsd:sequence>
          </xsd:extension>
        </xsd:complexContent>
      </xsd:complexType>
    </xsd:element>
    <xsd:element name="m6d606354f5a4ddbb8befc4b62d12090" ma:index="13" nillable="true" ma:taxonomy="true" ma:internalName="m6d606354f5a4ddbb8befc4b62d12090" ma:taxonomyFieldName="USAC_x0020_Taxonomy0" ma:displayName="USAC Enterprise Tag" ma:default="" ma:fieldId="{66d60635-4f5a-4ddb-b8be-fc4b62d12090}" ma:sspId="301050ec-8736-4c7a-a18b-4ae609820d17" ma:termSetId="672035f9-cbd2-4afc-8764-f99de24825f0" ma:anchorId="00000000-0000-0000-0000-000000000000" ma:open="false" ma:isKeyword="false">
      <xsd:complexType>
        <xsd:sequence>
          <xsd:element ref="pc:Terms" minOccurs="0" maxOccurs="1"/>
        </xsd:sequence>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1b754e-9596-4891-8438-3e5799c132b5" elementFormDefault="qualified">
    <xsd:import namespace="http://schemas.microsoft.com/office/2006/documentManagement/types"/>
    <xsd:import namespace="http://schemas.microsoft.com/office/infopath/2007/PartnerControls"/>
    <xsd:element name="Category" ma:index="6" nillable="true" ma:displayName="Category" ma:internalName="Category">
      <xsd:complexType>
        <xsd:complexContent>
          <xsd:extension base="dms:MultiChoice">
            <xsd:sequence>
              <xsd:element name="Value" maxOccurs="unbounded" minOccurs="0" nillable="true">
                <xsd:simpleType>
                  <xsd:restriction base="dms:Choice">
                    <xsd:enumeration value="401k/Roth 401k/Hi-Limit Business Travel"/>
                    <xsd:enumeration value="Contacts"/>
                    <xsd:enumeration value="Dental and Vision Plans"/>
                    <xsd:enumeration value="Emergencies"/>
                    <xsd:enumeration value="Flexible Spending Accounts"/>
                    <xsd:enumeration value="Form"/>
                    <xsd:enumeration value="General"/>
                    <xsd:enumeration value="Helpdesk Policies"/>
                    <xsd:enumeration value="Instructions"/>
                    <xsd:enumeration value="Life Ins/Vol Life Ins/AD&amp;D/Disability"/>
                    <xsd:enumeration value="Medical and Prescription Plans/Other Cigna Programs"/>
                    <xsd:enumeration value="New Hire"/>
                    <xsd:enumeration value="Office Maps"/>
                    <xsd:enumeration value="Privacy"/>
                    <xsd:enumeration value="Product Portfolio"/>
                    <xsd:enumeration value="Remote Access"/>
                    <xsd:enumeration value="Resources"/>
                    <xsd:enumeration value="Voluntary Benefits"/>
                    <xsd:enumeration value="New"/>
                    <xsd:enumeration value="Template"/>
                    <xsd:enumeration value="Internal Use"/>
                    <xsd:enumeration value="FCC Use"/>
                    <xsd:enumeration value="Privileged and Confidential"/>
                    <xsd:enumeration value="Confidential"/>
                    <xsd:enumeration value="Public Use"/>
                    <xsd:enumeration value="Style"/>
                  </xsd:restriction>
                </xsd:simpleType>
              </xsd:element>
            </xsd:sequence>
          </xsd:extension>
        </xsd:complexContent>
      </xsd:complexType>
    </xsd:element>
    <xsd:element name="Title_x0020_Link" ma:index="8" nillable="true" ma:displayName="Title Link" ma:description="SET BY WORKFLOW. Title linked to document URL" ma:format="Hyperlink" ma:internalName="Title_x0020_Link">
      <xsd:complexType>
        <xsd:complexContent>
          <xsd:extension base="dms:URL">
            <xsd:sequence>
              <xsd:element name="Url" type="dms:ValidUrl" minOccurs="0" nillable="true"/>
              <xsd:element name="Description" type="xsd:string" nillable="true"/>
            </xsd:sequence>
          </xsd:extension>
        </xsd:complexContent>
      </xsd:complexType>
    </xsd:element>
    <xsd:element name="IT_x0020_Category" ma:index="18" nillable="true" ma:displayName="IT Category" ma:format="Dropdown" ma:internalName="IT_x0020_Category">
      <xsd:simpleType>
        <xsd:restriction base="dms:Choice">
          <xsd:enumeration value="BYOD"/>
          <xsd:enumeration value="Cisco Jabber"/>
          <xsd:enumeration value="Cisco WebEx"/>
          <xsd:enumeration value="Miscellaneous"/>
          <xsd:enumeration value="Okta"/>
          <xsd:enumeration value="Outlook"/>
          <xsd:enumeration value="Remote Access"/>
          <xsd:enumeration value="ServiceCenter"/>
          <xsd:enumeration value="Telephone"/>
          <xsd:enumeration value="Ticketing System"/>
          <xsd:enumeration value="Kiteworks"/>
        </xsd:restriction>
      </xsd:simpleType>
    </xsd:element>
  </xsd:schema>
  <xsd:schema xmlns:xsd="http://www.w3.org/2001/XMLSchema" xmlns:xs="http://www.w3.org/2001/XMLSchema" xmlns:dms="http://schemas.microsoft.com/office/2006/documentManagement/types" xmlns:pc="http://schemas.microsoft.com/office/infopath/2007/PartnerControls" targetNamespace="41d39d34-937c-4981-8d1f-82f22469d01b" elementFormDefault="qualified">
    <xsd:import namespace="http://schemas.microsoft.com/office/2006/documentManagement/types"/>
    <xsd:import namespace="http://schemas.microsoft.com/office/infopath/2007/PartnerControls"/>
    <xsd:element name="lbd3151dab024ff198661debdc0dd3f9" ma:index="19" nillable="true" ma:taxonomy="true" ma:internalName="lbd3151dab024ff198661debdc0dd3f9" ma:taxonomyFieldName="Keywords" ma:displayName="Keywords" ma:default="" ma:fieldId="{5bd3151d-ab02-4ff1-9866-1debdc0dd3f9}" ma:taxonomyMulti="true" ma:sspId="301050ec-8736-4c7a-a18b-4ae609820d17" ma:termSetId="11777334-8704-4fcb-9367-480ad9880eb9"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0"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SAC_x0020_Owner xmlns="f92b86cd-f024-403d-a7f3-8158e59dc517">
      <UserInfo>
        <DisplayName/>
        <AccountId xsi:nil="true"/>
        <AccountType/>
      </UserInfo>
    </USAC_x0020_Owner>
    <KpiDescription xmlns="http://schemas.microsoft.com/sharepoint/v3" xsi:nil="true"/>
    <o07378bbffa846c09a9b1d9f3abdba1c xmlns="f92b86cd-f024-403d-a7f3-8158e59dc517">
      <Terms xmlns="http://schemas.microsoft.com/office/infopath/2007/PartnerControls"/>
    </o07378bbffa846c09a9b1d9f3abdba1c>
    <Category xmlns="341b754e-9596-4891-8438-3e5799c132b5">
      <Value>Public Use</Value>
    </Category>
    <TaxCatchAll xmlns="f92b86cd-f024-403d-a7f3-8158e59dc517">
      <Value>43</Value>
    </TaxCatchAll>
    <m6d606354f5a4ddbb8befc4b62d12090 xmlns="f92b86cd-f024-403d-a7f3-8158e59dc517">
      <Terms xmlns="http://schemas.microsoft.com/office/infopath/2007/PartnerControls">
        <TermInfo xmlns="http://schemas.microsoft.com/office/infopath/2007/PartnerControls">
          <TermName xmlns="http://schemas.microsoft.com/office/infopath/2007/PartnerControls">Look/Feel</TermName>
          <TermId xmlns="http://schemas.microsoft.com/office/infopath/2007/PartnerControls">c8bd387e-0343-4246-a82c-3fe36b64562a</TermId>
        </TermInfo>
      </Terms>
    </m6d606354f5a4ddbb8befc4b62d12090>
    <Title_x0020_Link xmlns="341b754e-9596-4891-8438-3e5799c132b5">
      <Url>https://intranet.usac.org/resourcesDocuments/For Public Use_PPt.pptx</Url>
      <Description>PowerPoint</Description>
    </Title_x0020_Link>
    <IT_x0020_Category xmlns="341b754e-9596-4891-8438-3e5799c132b5" xsi:nil="true"/>
    <lbd3151dab024ff198661debdc0dd3f9 xmlns="41d39d34-937c-4981-8d1f-82f22469d01b">
      <Terms xmlns="http://schemas.microsoft.com/office/infopath/2007/PartnerControls"/>
    </lbd3151dab024ff198661debdc0dd3f9>
  </documentManagement>
</p:properties>
</file>

<file path=customXml/item4.xml><?xml version="1.0" encoding="utf-8"?>
<?mso-contentType ?>
<SharedContentType xmlns="Microsoft.SharePoint.Taxonomy.ContentTypeSync" SourceId="301050ec-8736-4c7a-a18b-4ae609820d17" ContentTypeId="0x0101004F25059A2FD2E44CA82C12FB36364AB8" PreviousValue="false"/>
</file>

<file path=customXml/itemProps1.xml><?xml version="1.0" encoding="utf-8"?>
<ds:datastoreItem xmlns:ds="http://schemas.openxmlformats.org/officeDocument/2006/customXml" ds:itemID="{A12D0139-9910-4E72-8822-887D74D92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2b86cd-f024-403d-a7f3-8158e59dc517"/>
    <ds:schemaRef ds:uri="341b754e-9596-4891-8438-3e5799c132b5"/>
    <ds:schemaRef ds:uri="41d39d34-937c-4981-8d1f-82f22469d0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E661AA-9F2B-4284-98EF-DA82CDCE640C}">
  <ds:schemaRefs>
    <ds:schemaRef ds:uri="http://schemas.microsoft.com/sharepoint/v3/contenttype/forms"/>
  </ds:schemaRefs>
</ds:datastoreItem>
</file>

<file path=customXml/itemProps3.xml><?xml version="1.0" encoding="utf-8"?>
<ds:datastoreItem xmlns:ds="http://schemas.openxmlformats.org/officeDocument/2006/customXml" ds:itemID="{853BAF0C-A349-4928-A4F0-F810B32962F6}">
  <ds:schemaRefs>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 ds:uri="41d39d34-937c-4981-8d1f-82f22469d01b"/>
    <ds:schemaRef ds:uri="f92b86cd-f024-403d-a7f3-8158e59dc517"/>
    <ds:schemaRef ds:uri="341b754e-9596-4891-8438-3e5799c132b5"/>
    <ds:schemaRef ds:uri="http://schemas.microsoft.com/sharepoint/v3"/>
    <ds:schemaRef ds:uri="http://www.w3.org/XML/1998/namespace"/>
  </ds:schemaRefs>
</ds:datastoreItem>
</file>

<file path=customXml/itemProps4.xml><?xml version="1.0" encoding="utf-8"?>
<ds:datastoreItem xmlns:ds="http://schemas.openxmlformats.org/officeDocument/2006/customXml" ds:itemID="{631696A7-BE03-41D9-A507-5A275470EDB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59174</TotalTime>
  <Words>4362</Words>
  <Application>Microsoft Office PowerPoint</Application>
  <PresentationFormat>Widescreen</PresentationFormat>
  <Paragraphs>481</Paragraphs>
  <Slides>71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Source Sans Pro</vt:lpstr>
      <vt:lpstr>Symbol</vt:lpstr>
      <vt:lpstr>Wingdings</vt:lpstr>
      <vt:lpstr>Office Theme</vt:lpstr>
      <vt:lpstr>Telecom Program Funding Request Office Hours</vt:lpstr>
      <vt:lpstr>DISCLAIMER:</vt:lpstr>
      <vt:lpstr>Housekeeping</vt:lpstr>
      <vt:lpstr>Meet Our Team</vt:lpstr>
      <vt:lpstr>Agenda</vt:lpstr>
      <vt:lpstr>Introduction – Office Hours</vt:lpstr>
      <vt:lpstr>Glossary</vt:lpstr>
      <vt:lpstr>Program Reminders</vt:lpstr>
      <vt:lpstr>RHC Program Application Process</vt:lpstr>
      <vt:lpstr>Submission Checklist</vt:lpstr>
      <vt:lpstr>Submission Tips</vt:lpstr>
      <vt:lpstr>Best Practices: Communicating with Your Service Provider</vt:lpstr>
      <vt:lpstr>Program Updates</vt:lpstr>
      <vt:lpstr>RHC Connect Updates </vt:lpstr>
      <vt:lpstr>Reminder: FCC Report and Order 19-78</vt:lpstr>
      <vt:lpstr>FCC Report and Order 19-78 (continued)</vt:lpstr>
      <vt:lpstr>Reminder: FCC Report and Order 19-78 (continued)</vt:lpstr>
      <vt:lpstr>FCC Order DA 23-6</vt:lpstr>
      <vt:lpstr>FCC 23-110 Third Report and Order </vt:lpstr>
      <vt:lpstr>Reminder: Information Requests</vt:lpstr>
      <vt:lpstr>FY2024 Funding Request Reviews</vt:lpstr>
      <vt:lpstr>Reminder: Invoice Filing Deadlines </vt:lpstr>
      <vt:lpstr>Supply Chain Order</vt:lpstr>
      <vt:lpstr>Supply Chain Web Page</vt:lpstr>
      <vt:lpstr>PowerPoint Presentation</vt:lpstr>
      <vt:lpstr>RHC Connect – Submitting the FCC Form 466</vt:lpstr>
      <vt:lpstr>RHC Connect Updates as of November 2023</vt:lpstr>
      <vt:lpstr>RHC Connect Updates (continued)</vt:lpstr>
      <vt:lpstr>My Portal Landing Page</vt:lpstr>
      <vt:lpstr>Dashboard</vt:lpstr>
      <vt:lpstr>Start Form</vt:lpstr>
      <vt:lpstr>Start Page</vt:lpstr>
      <vt:lpstr>Competitive Bidding Page</vt:lpstr>
      <vt:lpstr>Competitive Bidding Page(continued)</vt:lpstr>
      <vt:lpstr>Competitive Bidding Exemptions</vt:lpstr>
      <vt:lpstr>Competitive Bidding Page – Exemptions (continued)</vt:lpstr>
      <vt:lpstr>Competitive Bidding Page – Exemptions (continued)</vt:lpstr>
      <vt:lpstr>Competitive Bidding Page – Exemptions (continued)</vt:lpstr>
      <vt:lpstr>Competitive Bidding Page - Non-Exempt </vt:lpstr>
      <vt:lpstr>Bill Payer Information Page</vt:lpstr>
      <vt:lpstr>Service Information Page</vt:lpstr>
      <vt:lpstr>Service Information Page (continued)</vt:lpstr>
      <vt:lpstr>Service Information Page (continued)</vt:lpstr>
      <vt:lpstr>Connection Information Page</vt:lpstr>
      <vt:lpstr>Add Connection Page – Service Provider</vt:lpstr>
      <vt:lpstr>Add Connection Page - Circuit</vt:lpstr>
      <vt:lpstr>Add Connection Page – Billing Information</vt:lpstr>
      <vt:lpstr>Add Connection Page – Evergreen</vt:lpstr>
      <vt:lpstr>Add Connection Page – Evergreen (continued)</vt:lpstr>
      <vt:lpstr>Add Connection Page – Service Level Agreement</vt:lpstr>
      <vt:lpstr>Add Connection Page – Monthly Costs</vt:lpstr>
      <vt:lpstr>Connection Information Summary Page </vt:lpstr>
      <vt:lpstr>FCC Order DA 23-6</vt:lpstr>
      <vt:lpstr>Rates Page </vt:lpstr>
      <vt:lpstr>Rates Page (continued)</vt:lpstr>
      <vt:lpstr>Installation Charges Page </vt:lpstr>
      <vt:lpstr>Additional Documentation Page</vt:lpstr>
      <vt:lpstr>Certifications Page</vt:lpstr>
      <vt:lpstr>After Submitting</vt:lpstr>
      <vt:lpstr>After Submitting</vt:lpstr>
      <vt:lpstr>Information Requests</vt:lpstr>
      <vt:lpstr>Best Practices: Communicating with Your Service Provider</vt:lpstr>
      <vt:lpstr>PowerPoint Presentation</vt:lpstr>
      <vt:lpstr>Best Practices and Resources</vt:lpstr>
      <vt:lpstr>Upcoming Trainings</vt:lpstr>
      <vt:lpstr>Online Resources</vt:lpstr>
      <vt:lpstr>RHC Program Customer Service Center</vt:lpstr>
      <vt:lpstr>RHC Customer Service Center</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laura.carollo@usac.org</dc:creator>
  <cp:keywords/>
  <cp:lastModifiedBy>Blythe Albert</cp:lastModifiedBy>
  <cp:revision>653</cp:revision>
  <dcterms:created xsi:type="dcterms:W3CDTF">2016-08-11T17:43:36Z</dcterms:created>
  <dcterms:modified xsi:type="dcterms:W3CDTF">2024-02-14T21:23:39Z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0x0101004F25059A2FD2E44CA82C12FB36364AB8002E6F577FF860D8439E8FD1483A8E5DF3</vt:lpwstr>
  </property>
  <property fmtid="{D5CDD505-2E9C-101B-9397-08002B2CF9AE}" pid="3" name="WorkflowChangePath">
    <vt:lpwstr>576b3ff4-4379-49bd-ac91-454412f9eafc,2;2dd04599-61f3-4cad-909e-e62a563aca01,8;2dd04599-61f3-4cad-909e-e62a563aca01,10;2dd04599-61f3-4cad-909e-e62a563aca01,21;2dd04599-61f3-4cad-909e-e62a563aca01,23;2dd04599-61f3-4cad-909e-e62a563aca01,42;</vt:lpwstr>
  </property>
  <property fmtid="{D5CDD505-2E9C-101B-9397-08002B2CF9AE}" pid="4" name="Related_x0020_To0">
    <vt:lpwstr/>
  </property>
  <property fmtid="{D5CDD505-2E9C-101B-9397-08002B2CF9AE}" pid="5" name="USAC_x0020_Taxonomy0">
    <vt:lpwstr>43;#Look/Feel|c8bd387e-0343-4246-a82c-3fe36b64562a</vt:lpwstr>
  </property>
  <property fmtid="{D5CDD505-2E9C-101B-9397-08002B2CF9AE}" pid="6" name="Related To0">
    <vt:lpwstr/>
  </property>
  <property fmtid="{D5CDD505-2E9C-101B-9397-08002B2CF9AE}" pid="7" name="USAC Taxonomy0">
    <vt:lpwstr>43;#Look/Feel|c8bd387e-0343-4246-a82c-3fe36b64562a</vt:lpwstr>
  </property>
  <property fmtid="{D5CDD505-2E9C-101B-9397-08002B2CF9AE}" pid="8" name="ArticulateGUID">
    <vt:lpwstr>A4240507-0C2E-426A-A490-DA1B9DB6026B</vt:lpwstr>
  </property>
  <property fmtid="{D5CDD505-2E9C-101B-9397-08002B2CF9AE}" pid="9" name="ArticulatePath">
    <vt:lpwstr>For Internal Use Only_PPT_2020_Final</vt:lpwstr>
  </property>
  <property fmtid="{D5CDD505-2E9C-101B-9397-08002B2CF9AE}" pid="10" name="MSIP_Label_69dea389-e615-4dff-a0c4-0a167521bd76_ContentBits">
    <vt:lpwstr>1</vt:lpwstr>
  </property>
  <property fmtid="{D5CDD505-2E9C-101B-9397-08002B2CF9AE}" pid="11" name="MSIP_Label_69dea389-e615-4dff-a0c4-0a167521bd76_ActionId">
    <vt:lpwstr>4ff0358a-de07-425d-b2f2-dc3f67c5ca22</vt:lpwstr>
  </property>
  <property fmtid="{D5CDD505-2E9C-101B-9397-08002B2CF9AE}" pid="12" name="ClassificationContentMarkingHeaderText">
    <vt:lpwstr>Document Has No Restrictions</vt:lpwstr>
  </property>
  <property fmtid="{D5CDD505-2E9C-101B-9397-08002B2CF9AE}" pid="13" name="ClassificationContentMarkingHeaderLocations">
    <vt:lpwstr>Office Theme:5</vt:lpwstr>
  </property>
  <property fmtid="{D5CDD505-2E9C-101B-9397-08002B2CF9AE}" pid="14" name="MSIP_Label_69dea389-e615-4dff-a0c4-0a167521bd76_SetDate">
    <vt:lpwstr>2023-02-10T20:46:14Z</vt:lpwstr>
  </property>
  <property fmtid="{D5CDD505-2E9C-101B-9397-08002B2CF9AE}" pid="15" name="MSIP_Label_69dea389-e615-4dff-a0c4-0a167521bd76_Enabled">
    <vt:lpwstr>true</vt:lpwstr>
  </property>
  <property fmtid="{D5CDD505-2E9C-101B-9397-08002B2CF9AE}" pid="16" name="MSIP_Label_69dea389-e615-4dff-a0c4-0a167521bd76_SiteId">
    <vt:lpwstr>1a823251-47b0-4320-a4f3-7e39bb407718</vt:lpwstr>
  </property>
  <property fmtid="{D5CDD505-2E9C-101B-9397-08002B2CF9AE}" pid="17" name="MSIP_Label_69dea389-e615-4dff-a0c4-0a167521bd76_Method">
    <vt:lpwstr>Privileged</vt:lpwstr>
  </property>
  <property fmtid="{D5CDD505-2E9C-101B-9397-08002B2CF9AE}" pid="18" name="MSIP_Label_69dea389-e615-4dff-a0c4-0a167521bd76_Name">
    <vt:lpwstr>Public</vt:lpwstr>
  </property>
</Properties>
</file>