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sldIdLst>
    <p:sldId id="256" r:id="rId2"/>
    <p:sldId id="257" r:id="rId3"/>
    <p:sldId id="323" r:id="rId4"/>
    <p:sldId id="324" r:id="rId5"/>
    <p:sldId id="258" r:id="rId6"/>
    <p:sldId id="259" r:id="rId7"/>
    <p:sldId id="305" r:id="rId8"/>
    <p:sldId id="306" r:id="rId9"/>
    <p:sldId id="309" r:id="rId10"/>
    <p:sldId id="264" r:id="rId11"/>
    <p:sldId id="265" r:id="rId12"/>
    <p:sldId id="316" r:id="rId13"/>
    <p:sldId id="310" r:id="rId14"/>
    <p:sldId id="314" r:id="rId15"/>
    <p:sldId id="313" r:id="rId16"/>
    <p:sldId id="318" r:id="rId17"/>
    <p:sldId id="315" r:id="rId18"/>
    <p:sldId id="271" r:id="rId19"/>
    <p:sldId id="319" r:id="rId20"/>
    <p:sldId id="320" r:id="rId21"/>
    <p:sldId id="283" r:id="rId22"/>
    <p:sldId id="321" r:id="rId23"/>
    <p:sldId id="322" r:id="rId24"/>
    <p:sldId id="325" r:id="rId25"/>
    <p:sldId id="291" r:id="rId26"/>
    <p:sldId id="326" r:id="rId27"/>
    <p:sldId id="327" r:id="rId28"/>
    <p:sldId id="329" r:id="rId29"/>
    <p:sldId id="304" r:id="rId30"/>
    <p:sldId id="328" r:id="rId31"/>
    <p:sldId id="302" r:id="rId32"/>
    <p:sldId id="303" r:id="rId3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6" autoAdjust="0"/>
    <p:restoredTop sz="94649" autoAdjust="0"/>
  </p:normalViewPr>
  <p:slideViewPr>
    <p:cSldViewPr snapToGrid="0">
      <p:cViewPr varScale="1">
        <p:scale>
          <a:sx n="74" d="100"/>
          <a:sy n="74" d="100"/>
        </p:scale>
        <p:origin x="378" y="5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DD2ED298-B2C5-4131-B5F4-755EAA7B2CD9}" type="datetimeFigureOut">
              <a:rPr lang="en-US" smtClean="0"/>
              <a:t>8/2/2019</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0D8CBC6B-B860-4FF9-BBBB-BE10A7D101D4}" type="slidenum">
              <a:rPr lang="en-US" smtClean="0"/>
              <a:t>‹#›</a:t>
            </a:fld>
            <a:endParaRPr lang="en-US"/>
          </a:p>
        </p:txBody>
      </p:sp>
    </p:spTree>
    <p:extLst>
      <p:ext uri="{BB962C8B-B14F-4D97-AF65-F5344CB8AC3E}">
        <p14:creationId xmlns:p14="http://schemas.microsoft.com/office/powerpoint/2010/main" val="3896768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Children In Library">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3" name="Rectangle 2"/>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3"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4"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4521362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328" y="356615"/>
            <a:ext cx="11506306" cy="685800"/>
          </a:xfrm>
        </p:spPr>
        <p:txBody>
          <a:bodyPr/>
          <a:lstStyle>
            <a:lvl1pPr>
              <a:defRPr baseline="0"/>
            </a:lvl1pPr>
          </a:lstStyle>
          <a:p>
            <a:r>
              <a:rPr lang="en-US" dirty="0" smtClean="0"/>
              <a:t>Click to Edit Title</a:t>
            </a:r>
            <a:endParaRPr lang="en-US" dirty="0"/>
          </a:p>
        </p:txBody>
      </p:sp>
      <p:sp>
        <p:nvSpPr>
          <p:cNvPr id="5" name="Text Placeholder 2"/>
          <p:cNvSpPr>
            <a:spLocks noGrp="1"/>
          </p:cNvSpPr>
          <p:nvPr>
            <p:ph idx="1" hasCustomPrompt="1"/>
          </p:nvPr>
        </p:nvSpPr>
        <p:spPr>
          <a:xfrm>
            <a:off x="337351" y="1191869"/>
            <a:ext cx="6268524" cy="5026583"/>
          </a:xfrm>
          <a:prstGeom prst="rect">
            <a:avLst/>
          </a:prstGeom>
        </p:spPr>
        <p:txBody>
          <a:bodyPr vert="horz" lIns="91440" tIns="45720" rIns="91440" bIns="45720" rtlCol="0">
            <a:norm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First level</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Fifth level</a:t>
            </a:r>
            <a:endPar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endParaRPr>
          </a:p>
        </p:txBody>
      </p:sp>
      <p:sp>
        <p:nvSpPr>
          <p:cNvPr id="6" name="Picture Placeholder 16"/>
          <p:cNvSpPr>
            <a:spLocks noGrp="1"/>
          </p:cNvSpPr>
          <p:nvPr>
            <p:ph type="pic" sz="quarter" idx="12" hasCustomPrompt="1"/>
          </p:nvPr>
        </p:nvSpPr>
        <p:spPr>
          <a:xfrm>
            <a:off x="6814457" y="1191868"/>
            <a:ext cx="5029200" cy="5026583"/>
          </a:xfrm>
        </p:spPr>
        <p:txBody>
          <a:bodyPr/>
          <a:lstStyle>
            <a:lvl1pPr marL="0" marR="0" indent="0"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None/>
              <a:tabLst/>
              <a:defRPr baseline="0"/>
            </a:lvl1pPr>
          </a:lstStyle>
          <a:p>
            <a:pPr marL="0" marR="0" lvl="0" indent="0"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None/>
              <a:tabLst/>
              <a:defRPr/>
            </a:pPr>
            <a:r>
              <a:rPr lang="en-US" dirty="0" smtClean="0"/>
              <a:t>Use this layout when you need both bulleted text and a space for images, SmartArt, or charts.</a:t>
            </a:r>
          </a:p>
        </p:txBody>
      </p:sp>
      <p:sp>
        <p:nvSpPr>
          <p:cNvPr id="8"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
        <p:nvSpPr>
          <p:cNvPr id="9"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Tree>
    <p:extLst>
      <p:ext uri="{BB962C8B-B14F-4D97-AF65-F5344CB8AC3E}">
        <p14:creationId xmlns:p14="http://schemas.microsoft.com/office/powerpoint/2010/main" val="13072116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337351" y="2011680"/>
            <a:ext cx="11503152" cy="1618488"/>
          </a:xfrm>
        </p:spPr>
        <p:txBody>
          <a:bodyPr/>
          <a:lstStyle>
            <a:lvl1pPr marL="0" indent="0">
              <a:buNone/>
              <a:defRPr baseline="0"/>
            </a:lvl1pPr>
          </a:lstStyle>
          <a:p>
            <a:r>
              <a:rPr lang="en-US" dirty="0" smtClean="0"/>
              <a:t>Use this layout for large format images, SmartArt, or charts; delete this text box prior to applying your content.</a:t>
            </a:r>
            <a:endParaRPr lang="en-US" dirty="0"/>
          </a:p>
        </p:txBody>
      </p:sp>
      <p:sp>
        <p:nvSpPr>
          <p:cNvPr id="3"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
        <p:nvSpPr>
          <p:cNvPr id="4"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21059201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351" y="356616"/>
            <a:ext cx="5760720" cy="682440"/>
          </a:xfrm>
        </p:spPr>
        <p:txBody>
          <a:bodyPr>
            <a:noAutofit/>
          </a:bodyPr>
          <a:lstStyle>
            <a:lvl1pPr>
              <a:defRPr sz="2800"/>
            </a:lvl1pPr>
          </a:lstStyle>
          <a:p>
            <a:r>
              <a:rPr kumimoji="0" lang="en-US" sz="3800" b="1" i="0" u="none" strike="noStrike" kern="1200" cap="none" spc="0" normalizeH="0" baseline="0" noProof="0" dirty="0" smtClean="0">
                <a:ln>
                  <a:noFill/>
                </a:ln>
                <a:solidFill>
                  <a:srgbClr val="004AD4"/>
                </a:solidFill>
                <a:effectLst/>
                <a:uLnTx/>
                <a:uFillTx/>
                <a:latin typeface="Source Sans Pro" charset="0"/>
                <a:ea typeface="Source Sans Pro" charset="0"/>
              </a:rPr>
              <a:t>Click to Edit Title</a:t>
            </a:r>
            <a:endParaRPr lang="en-US" dirty="0"/>
          </a:p>
        </p:txBody>
      </p:sp>
      <p:sp>
        <p:nvSpPr>
          <p:cNvPr id="3" name="Content Placeholder 2"/>
          <p:cNvSpPr>
            <a:spLocks noGrp="1"/>
          </p:cNvSpPr>
          <p:nvPr>
            <p:ph idx="1" hasCustomPrompt="1"/>
          </p:nvPr>
        </p:nvSpPr>
        <p:spPr>
          <a:xfrm>
            <a:off x="337351" y="1207008"/>
            <a:ext cx="4959296" cy="5012817"/>
          </a:xfrm>
        </p:spPr>
        <p:txBody>
          <a:bodyPr>
            <a:no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sz="2400" baseline="0"/>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sz="2000"/>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First level</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Fifth level</a:t>
            </a:r>
            <a:endPar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5"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
        <p:nvSpPr>
          <p:cNvPr id="6"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3417382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12" name="object 5"/>
          <p:cNvSpPr txBox="1">
            <a:spLocks noGrp="1"/>
          </p:cNvSpPr>
          <p:nvPr>
            <p:ph type="title" hasCustomPrompt="1"/>
          </p:nvPr>
        </p:nvSpPr>
        <p:spPr>
          <a:xfrm>
            <a:off x="307187" y="2136339"/>
            <a:ext cx="3981350" cy="2585323"/>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r>
              <a:rPr sz="4200" b="0" spc="-70" dirty="0" smtClean="0">
                <a:solidFill>
                  <a:srgbClr val="FFFFFF"/>
                </a:solidFill>
                <a:latin typeface="Source Sans Pro"/>
                <a:cs typeface="Source Sans Pro"/>
              </a:rPr>
              <a:t>.”</a:t>
            </a:r>
            <a:r>
              <a:rPr lang="en-US" sz="4200" b="0" spc="-70" dirty="0" smtClean="0">
                <a:solidFill>
                  <a:srgbClr val="FFFFFF"/>
                </a:solidFill>
                <a:latin typeface="Source Sans Pro"/>
                <a:cs typeface="Source Sans Pro"/>
              </a:rPr>
              <a:t> (Ensure quote is vertically centered)</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Tree>
    <p:extLst>
      <p:ext uri="{BB962C8B-B14F-4D97-AF65-F5344CB8AC3E}">
        <p14:creationId xmlns:p14="http://schemas.microsoft.com/office/powerpoint/2010/main" val="26726639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317191"/>
            <a:ext cx="2862262" cy="4855009"/>
          </a:xfrm>
        </p:spPr>
        <p:txBody>
          <a:bodyPr>
            <a:normAutofit/>
          </a:bodyPr>
          <a:lstStyle>
            <a:lvl1pPr marL="0" indent="0">
              <a:buNone/>
              <a:defRPr sz="2400" baseline="0"/>
            </a:lvl1pPr>
          </a:lstStyle>
          <a:p>
            <a:pPr lvl="0"/>
            <a:r>
              <a:rPr lang="en-US" dirty="0" smtClean="0"/>
              <a:t>Use this layout for slides containing images, SmartArt, or charts that require maximum real estate but still need supporting text. Consider using a truncated title.</a:t>
            </a:r>
          </a:p>
        </p:txBody>
      </p:sp>
      <p:sp>
        <p:nvSpPr>
          <p:cNvPr id="12" name="Title 1"/>
          <p:cNvSpPr>
            <a:spLocks noGrp="1"/>
          </p:cNvSpPr>
          <p:nvPr>
            <p:ph type="title" hasCustomPrompt="1"/>
          </p:nvPr>
        </p:nvSpPr>
        <p:spPr>
          <a:xfrm>
            <a:off x="337350" y="356616"/>
            <a:ext cx="2862072" cy="685800"/>
          </a:xfrm>
        </p:spPr>
        <p:txBody>
          <a:bodyPr>
            <a:normAutofit/>
          </a:bodyPr>
          <a:lstStyle>
            <a:lvl1pPr>
              <a:defRPr sz="2800" baseline="0"/>
            </a:lvl1pPr>
          </a:lstStyle>
          <a:p>
            <a:r>
              <a:rPr lang="en-US" dirty="0" smtClean="0"/>
              <a:t>Click to Edit Title</a:t>
            </a:r>
            <a:endParaRPr lang="en-US" dirty="0"/>
          </a:p>
        </p:txBody>
      </p:sp>
      <p:sp>
        <p:nvSpPr>
          <p:cNvPr id="3" name="Table Placeholder 2"/>
          <p:cNvSpPr>
            <a:spLocks noGrp="1"/>
          </p:cNvSpPr>
          <p:nvPr>
            <p:ph type="tbl" sz="quarter" idx="11"/>
          </p:nvPr>
        </p:nvSpPr>
        <p:spPr>
          <a:xfrm>
            <a:off x="3412444" y="356616"/>
            <a:ext cx="8431213" cy="5815584"/>
          </a:xfrm>
        </p:spPr>
        <p:txBody>
          <a:bodyPr/>
          <a:lstStyle/>
          <a:p>
            <a:r>
              <a:rPr lang="en-US" smtClean="0"/>
              <a:t>Click icon to add table</a:t>
            </a:r>
            <a:endParaRPr lang="en-US" dirty="0"/>
          </a:p>
        </p:txBody>
      </p:sp>
      <p:sp>
        <p:nvSpPr>
          <p:cNvPr id="5" name="Footer Placeholder 1"/>
          <p:cNvSpPr>
            <a:spLocks noGrp="1"/>
          </p:cNvSpPr>
          <p:nvPr>
            <p:ph type="ftr" sz="quarter" idx="12"/>
          </p:nvPr>
        </p:nvSpPr>
        <p:spPr>
          <a:xfrm>
            <a:off x="337351" y="6356350"/>
            <a:ext cx="4114800" cy="365125"/>
          </a:xfrm>
        </p:spPr>
        <p:txBody>
          <a:bodyPr/>
          <a:lstStyle/>
          <a:p>
            <a:r>
              <a:rPr lang="en-US" dirty="0" smtClean="0"/>
              <a:t>©2019 Universal Service Administrative Co.</a:t>
            </a:r>
            <a:endParaRPr lang="en-US" dirty="0"/>
          </a:p>
        </p:txBody>
      </p:sp>
      <p:sp>
        <p:nvSpPr>
          <p:cNvPr id="6" name="Slide Number Placeholder 6"/>
          <p:cNvSpPr>
            <a:spLocks noGrp="1"/>
          </p:cNvSpPr>
          <p:nvPr>
            <p:ph type="sldNum" sz="quarter" idx="13"/>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5660097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Map">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37351" y="356616"/>
            <a:ext cx="11506306" cy="685800"/>
          </a:xfrm>
        </p:spPr>
        <p:txBody>
          <a:bodyPr anchor="t" anchorCtr="0">
            <a:noAutofit/>
          </a:bodyPr>
          <a:lstStyle>
            <a:lvl1pPr>
              <a:defRPr sz="3800" baseline="0"/>
            </a:lvl1pPr>
          </a:lstStyle>
          <a:p>
            <a:r>
              <a:rPr lang="en-US" dirty="0" smtClean="0"/>
              <a:t>Click to Edit Title</a:t>
            </a:r>
            <a:endParaRPr lang="en-US" dirty="0"/>
          </a:p>
        </p:txBody>
      </p:sp>
      <p:pic>
        <p:nvPicPr>
          <p:cNvPr id="13" name="Picture 12"/>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l="1679" r="46075"/>
          <a:stretch/>
        </p:blipFill>
        <p:spPr>
          <a:xfrm>
            <a:off x="4849469" y="1136540"/>
            <a:ext cx="6994188" cy="5219810"/>
          </a:xfrm>
          <a:prstGeom prst="rect">
            <a:avLst/>
          </a:prstGeom>
        </p:spPr>
      </p:pic>
      <p:sp>
        <p:nvSpPr>
          <p:cNvPr id="7" name="Text Placeholder 2"/>
          <p:cNvSpPr>
            <a:spLocks noGrp="1"/>
          </p:cNvSpPr>
          <p:nvPr>
            <p:ph type="body" sz="quarter" idx="10" hasCustomPrompt="1"/>
          </p:nvPr>
        </p:nvSpPr>
        <p:spPr>
          <a:xfrm>
            <a:off x="338137" y="1317191"/>
            <a:ext cx="4511331" cy="4855009"/>
          </a:xfrm>
        </p:spPr>
        <p:txBody>
          <a:bodyPr>
            <a:normAutofit/>
          </a:bodyPr>
          <a:lstStyle>
            <a:lvl1pPr marL="0" indent="0">
              <a:buNone/>
              <a:defRPr sz="2400" baseline="0"/>
            </a:lvl1pPr>
          </a:lstStyle>
          <a:p>
            <a:pPr lvl="0"/>
            <a:r>
              <a:rPr lang="en-US" dirty="0" smtClean="0"/>
              <a:t>Use this layout for slides that require the use of a U.S. map. This section can contain accompanying text. </a:t>
            </a:r>
          </a:p>
        </p:txBody>
      </p:sp>
      <p:sp>
        <p:nvSpPr>
          <p:cNvPr id="5" name="Footer Placeholder 1"/>
          <p:cNvSpPr>
            <a:spLocks noGrp="1"/>
          </p:cNvSpPr>
          <p:nvPr>
            <p:ph type="ftr" sz="quarter" idx="11"/>
          </p:nvPr>
        </p:nvSpPr>
        <p:spPr>
          <a:xfrm>
            <a:off x="337351" y="6356350"/>
            <a:ext cx="4114800" cy="365125"/>
          </a:xfrm>
        </p:spPr>
        <p:txBody>
          <a:bodyPr/>
          <a:lstStyle/>
          <a:p>
            <a:r>
              <a:rPr lang="en-US" dirty="0" smtClean="0"/>
              <a:t>©2019 Universal Service Administrative Co.</a:t>
            </a:r>
            <a:endParaRPr lang="en-US" dirty="0"/>
          </a:p>
        </p:txBody>
      </p:sp>
      <p:sp>
        <p:nvSpPr>
          <p:cNvPr id="6" name="Slide Number Placeholder 6"/>
          <p:cNvSpPr>
            <a:spLocks noGrp="1"/>
          </p:cNvSpPr>
          <p:nvPr>
            <p:ph type="sldNum" sz="quarter" idx="12"/>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35072933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371650" y="1381328"/>
            <a:ext cx="3474720" cy="4790872"/>
          </a:xfrm>
          <a:ln>
            <a:solidFill>
              <a:schemeClr val="bg1">
                <a:lumMod val="50000"/>
              </a:schemeClr>
            </a:solidFill>
          </a:ln>
        </p:spPr>
        <p:txBody>
          <a:bodyPr anchor="t" anchorCtr="0">
            <a:noAutofit/>
          </a:bodyPr>
          <a:lstStyle>
            <a:lvl1pPr marL="0" indent="0">
              <a:buNone/>
              <a:defRPr sz="2400" baseline="0"/>
            </a:lvl1pPr>
          </a:lstStyle>
          <a:p>
            <a:pPr lvl="0"/>
            <a:r>
              <a:rPr lang="en-US" dirty="0" smtClean="0"/>
              <a:t>Click to Edit text</a:t>
            </a:r>
          </a:p>
        </p:txBody>
      </p:sp>
      <p:sp>
        <p:nvSpPr>
          <p:cNvPr id="12" name="Title 1"/>
          <p:cNvSpPr>
            <a:spLocks noGrp="1"/>
          </p:cNvSpPr>
          <p:nvPr>
            <p:ph type="title" hasCustomPrompt="1"/>
          </p:nvPr>
        </p:nvSpPr>
        <p:spPr>
          <a:xfrm>
            <a:off x="337350" y="347473"/>
            <a:ext cx="3474720" cy="907396"/>
          </a:xfrm>
          <a:ln>
            <a:solidFill>
              <a:schemeClr val="bg1">
                <a:lumMod val="50000"/>
              </a:schemeClr>
            </a:solidFill>
          </a:ln>
        </p:spPr>
        <p:txBody>
          <a:bodyPr anchor="t" anchorCtr="0">
            <a:noAutofit/>
          </a:bodyPr>
          <a:lstStyle>
            <a:lvl1pPr>
              <a:defRPr sz="2800"/>
            </a:lvl1pPr>
          </a:lstStyle>
          <a:p>
            <a:r>
              <a:rPr lang="en-US" dirty="0" smtClean="0"/>
              <a:t>Click to Edit Title of Paragraph</a:t>
            </a:r>
            <a:endParaRPr lang="en-US" dirty="0"/>
          </a:p>
        </p:txBody>
      </p:sp>
      <p:sp>
        <p:nvSpPr>
          <p:cNvPr id="6" name="Text Placeholder 2"/>
          <p:cNvSpPr>
            <a:spLocks noGrp="1"/>
          </p:cNvSpPr>
          <p:nvPr>
            <p:ph type="body" sz="quarter" idx="11" hasCustomPrompt="1"/>
          </p:nvPr>
        </p:nvSpPr>
        <p:spPr>
          <a:xfrm>
            <a:off x="4348837" y="1405712"/>
            <a:ext cx="3477958" cy="4790872"/>
          </a:xfrm>
          <a:ln>
            <a:solidFill>
              <a:schemeClr val="bg1">
                <a:lumMod val="50000"/>
              </a:schemeClr>
            </a:solidFill>
          </a:ln>
        </p:spPr>
        <p:txBody>
          <a:bodyPr anchor="t" anchorCtr="0">
            <a:noAutofit/>
          </a:bodyPr>
          <a:lstStyle>
            <a:lvl1pPr marL="0" indent="0">
              <a:buNone/>
              <a:defRPr sz="2400" baseline="0"/>
            </a:lvl1pPr>
          </a:lstStyle>
          <a:p>
            <a:pPr lvl="0"/>
            <a:r>
              <a:rPr lang="en-US" dirty="0" smtClean="0"/>
              <a:t>Click to Edit text</a:t>
            </a:r>
          </a:p>
        </p:txBody>
      </p:sp>
      <p:sp>
        <p:nvSpPr>
          <p:cNvPr id="7" name="Title 1"/>
          <p:cNvSpPr txBox="1">
            <a:spLocks/>
          </p:cNvSpPr>
          <p:nvPr userDrawn="1"/>
        </p:nvSpPr>
        <p:spPr>
          <a:xfrm>
            <a:off x="4347970" y="347473"/>
            <a:ext cx="3478826" cy="907396"/>
          </a:xfrm>
          <a:prstGeom prst="rect">
            <a:avLst/>
          </a:prstGeom>
          <a:ln>
            <a:solidFill>
              <a:schemeClr val="bg1">
                <a:lumMod val="50000"/>
              </a:schemeClr>
            </a:solidFill>
          </a:ln>
        </p:spPr>
        <p:txBody>
          <a:bodyPr vert="horz" lIns="91440" tIns="45720" rIns="91440" bIns="45720" rtlCol="0" anchor="t" anchorCtr="0">
            <a:noAutofit/>
          </a:bodyPr>
          <a:lstStyle>
            <a:lvl1pPr>
              <a:lnSpc>
                <a:spcPct val="90000"/>
              </a:lnSpc>
              <a:spcBef>
                <a:spcPct val="0"/>
              </a:spcBef>
              <a:buNone/>
              <a:defRPr sz="2800" b="1" i="0" baseline="0">
                <a:solidFill>
                  <a:srgbClr val="004AD4"/>
                </a:solidFill>
                <a:latin typeface="Source Sans Pro" charset="0"/>
                <a:ea typeface="Source Sans Pro" charset="0"/>
                <a:cs typeface="Source Sans Pro" charset="0"/>
              </a:defRPr>
            </a:lvl1pPr>
          </a:lstStyle>
          <a:p>
            <a:pPr lvl="0"/>
            <a:r>
              <a:rPr lang="en-US" dirty="0" smtClean="0"/>
              <a:t>Click to Edit Title of Paragraph</a:t>
            </a:r>
            <a:endParaRPr lang="en-US" dirty="0"/>
          </a:p>
        </p:txBody>
      </p:sp>
      <p:sp>
        <p:nvSpPr>
          <p:cNvPr id="14" name="Text Placeholder 2"/>
          <p:cNvSpPr>
            <a:spLocks noGrp="1"/>
          </p:cNvSpPr>
          <p:nvPr>
            <p:ph type="body" sz="quarter" idx="12" hasCustomPrompt="1"/>
          </p:nvPr>
        </p:nvSpPr>
        <p:spPr>
          <a:xfrm>
            <a:off x="338216" y="1405712"/>
            <a:ext cx="3474720" cy="4790872"/>
          </a:xfrm>
          <a:ln>
            <a:solidFill>
              <a:schemeClr val="bg1">
                <a:lumMod val="50000"/>
              </a:schemeClr>
            </a:solidFill>
          </a:ln>
        </p:spPr>
        <p:txBody>
          <a:bodyPr anchor="t" anchorCtr="0">
            <a:noAutofit/>
          </a:bodyPr>
          <a:lstStyle>
            <a:lvl1pPr marL="0" indent="0">
              <a:buNone/>
              <a:defRPr sz="2400" baseline="0"/>
            </a:lvl1pPr>
          </a:lstStyle>
          <a:p>
            <a:pPr lvl="0"/>
            <a:r>
              <a:rPr lang="en-US" dirty="0" smtClean="0"/>
              <a:t>If you need to include more than a few bullets worth of information, consider using an image or simple phrase as provocation and speak to the content you want to write. If you must use more than a few bullets, consider splitting the content between two or more slides. </a:t>
            </a:r>
          </a:p>
        </p:txBody>
      </p:sp>
      <p:sp>
        <p:nvSpPr>
          <p:cNvPr id="15" name="Title 1"/>
          <p:cNvSpPr txBox="1">
            <a:spLocks/>
          </p:cNvSpPr>
          <p:nvPr userDrawn="1"/>
        </p:nvSpPr>
        <p:spPr>
          <a:xfrm>
            <a:off x="8370784" y="347473"/>
            <a:ext cx="3474720" cy="907396"/>
          </a:xfrm>
          <a:prstGeom prst="rect">
            <a:avLst/>
          </a:prstGeom>
          <a:ln>
            <a:solidFill>
              <a:schemeClr val="bg1">
                <a:lumMod val="50000"/>
              </a:schemeClr>
            </a:solidFill>
          </a:ln>
        </p:spPr>
        <p:txBody>
          <a:bodyPr vert="horz" lIns="91440" tIns="45720" rIns="91440" bIns="45720" rtlCol="0" anchor="t" anchorCtr="0">
            <a:noAutofit/>
          </a:bodyPr>
          <a:lstStyle>
            <a:defPPr>
              <a:defRPr lang="en-US"/>
            </a:defPPr>
            <a:lvl1pPr lvl="0">
              <a:lnSpc>
                <a:spcPct val="90000"/>
              </a:lnSpc>
              <a:spcBef>
                <a:spcPct val="0"/>
              </a:spcBef>
              <a:buNone/>
              <a:defRPr sz="2800" b="1" i="0" baseline="0">
                <a:solidFill>
                  <a:srgbClr val="004AD4"/>
                </a:solidFill>
                <a:latin typeface="Source Sans Pro" charset="0"/>
                <a:ea typeface="Source Sans Pro" charset="0"/>
                <a:cs typeface="Source Sans Pro" charset="0"/>
              </a:defRPr>
            </a:lvl1pPr>
          </a:lstStyle>
          <a:p>
            <a:pPr lvl="0"/>
            <a:r>
              <a:rPr lang="en-US" dirty="0" smtClean="0"/>
              <a:t>Click to Edit Title of Paragraph</a:t>
            </a:r>
            <a:endParaRPr lang="en-US" dirty="0"/>
          </a:p>
        </p:txBody>
      </p:sp>
      <p:cxnSp>
        <p:nvCxnSpPr>
          <p:cNvPr id="16" name="Straight Connector 15"/>
          <p:cNvCxnSpPr/>
          <p:nvPr userDrawn="1"/>
        </p:nvCxnSpPr>
        <p:spPr>
          <a:xfrm>
            <a:off x="4074316"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00568"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Footer Placeholder 1"/>
          <p:cNvSpPr>
            <a:spLocks noGrp="1"/>
          </p:cNvSpPr>
          <p:nvPr>
            <p:ph type="ftr" sz="quarter" idx="13"/>
          </p:nvPr>
        </p:nvSpPr>
        <p:spPr>
          <a:xfrm>
            <a:off x="337351" y="6356350"/>
            <a:ext cx="4114800" cy="365125"/>
          </a:xfrm>
        </p:spPr>
        <p:txBody>
          <a:bodyPr/>
          <a:lstStyle/>
          <a:p>
            <a:r>
              <a:rPr lang="en-US" dirty="0" smtClean="0"/>
              <a:t>©2019 Universal Service Administrative Co.</a:t>
            </a:r>
            <a:endParaRPr lang="en-US" dirty="0"/>
          </a:p>
        </p:txBody>
      </p:sp>
      <p:sp>
        <p:nvSpPr>
          <p:cNvPr id="11" name="Slide Number Placeholder 6"/>
          <p:cNvSpPr>
            <a:spLocks noGrp="1"/>
          </p:cNvSpPr>
          <p:nvPr>
            <p:ph type="sldNum" sz="quarter" idx="14"/>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31344815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6320681" y="1400783"/>
            <a:ext cx="5559552" cy="4795801"/>
          </a:xfrm>
          <a:ln>
            <a:solidFill>
              <a:schemeClr val="bg1">
                <a:lumMod val="50000"/>
              </a:schemeClr>
            </a:solidFill>
          </a:ln>
        </p:spPr>
        <p:txBody>
          <a:bodyPr anchor="t" anchorCtr="0">
            <a:noAutofit/>
          </a:bodyPr>
          <a:lstStyle>
            <a:lvl1pPr marL="0" indent="0">
              <a:buNone/>
              <a:defRPr sz="2400" baseline="0"/>
            </a:lvl1pPr>
          </a:lstStyle>
          <a:p>
            <a:pPr lvl="0"/>
            <a:r>
              <a:rPr lang="en-US" dirty="0" smtClean="0"/>
              <a:t>Click to Edit Text</a:t>
            </a:r>
          </a:p>
        </p:txBody>
      </p:sp>
      <p:sp>
        <p:nvSpPr>
          <p:cNvPr id="12" name="Title 1"/>
          <p:cNvSpPr>
            <a:spLocks noGrp="1"/>
          </p:cNvSpPr>
          <p:nvPr>
            <p:ph type="title" hasCustomPrompt="1"/>
          </p:nvPr>
        </p:nvSpPr>
        <p:spPr>
          <a:xfrm>
            <a:off x="337351" y="347472"/>
            <a:ext cx="5561052" cy="905256"/>
          </a:xfrm>
          <a:ln>
            <a:solidFill>
              <a:schemeClr val="bg1">
                <a:lumMod val="50000"/>
              </a:schemeClr>
            </a:solidFill>
          </a:ln>
        </p:spPr>
        <p:txBody>
          <a:bodyPr anchor="t" anchorCtr="0">
            <a:noAutofit/>
          </a:bodyPr>
          <a:lstStyle>
            <a:lvl1pPr>
              <a:defRPr sz="2800"/>
            </a:lvl1pPr>
          </a:lstStyle>
          <a:p>
            <a:r>
              <a:rPr lang="en-US" dirty="0" smtClean="0"/>
              <a:t>Click to Edit Title of Paragraph</a:t>
            </a:r>
            <a:endParaRPr lang="en-US" dirty="0"/>
          </a:p>
        </p:txBody>
      </p:sp>
      <p:sp>
        <p:nvSpPr>
          <p:cNvPr id="14" name="Text Placeholder 2"/>
          <p:cNvSpPr>
            <a:spLocks noGrp="1"/>
          </p:cNvSpPr>
          <p:nvPr>
            <p:ph type="body" sz="quarter" idx="12" hasCustomPrompt="1"/>
          </p:nvPr>
        </p:nvSpPr>
        <p:spPr>
          <a:xfrm>
            <a:off x="338216" y="1400783"/>
            <a:ext cx="5559664" cy="4795801"/>
          </a:xfrm>
          <a:ln>
            <a:solidFill>
              <a:schemeClr val="bg1">
                <a:lumMod val="50000"/>
              </a:schemeClr>
            </a:solidFill>
          </a:ln>
        </p:spPr>
        <p:txBody>
          <a:bodyPr anchor="t" anchorCtr="0">
            <a:noAutofit/>
          </a:bodyPr>
          <a:lstStyle>
            <a:lvl1pPr marL="0" indent="0">
              <a:buNone/>
              <a:defRPr sz="2400" baseline="0"/>
            </a:lvl1pPr>
          </a:lstStyle>
          <a:p>
            <a:pPr lvl="0"/>
            <a:r>
              <a:rPr lang="en-US" dirty="0" smtClean="0"/>
              <a:t>If you need to write more than a few bullets worth of information, consider using an image or simple phrase as provocation and speaking to the content you want to write. If you must use more than a few bullets, consider splitting the content between two or more slides. </a:t>
            </a:r>
          </a:p>
        </p:txBody>
      </p:sp>
      <p:sp>
        <p:nvSpPr>
          <p:cNvPr id="15" name="Title 1"/>
          <p:cNvSpPr txBox="1">
            <a:spLocks/>
          </p:cNvSpPr>
          <p:nvPr userDrawn="1"/>
        </p:nvSpPr>
        <p:spPr>
          <a:xfrm>
            <a:off x="6312311" y="347472"/>
            <a:ext cx="5559552" cy="905256"/>
          </a:xfrm>
          <a:prstGeom prst="rect">
            <a:avLst/>
          </a:prstGeom>
          <a:ln>
            <a:solidFill>
              <a:schemeClr val="bg1">
                <a:lumMod val="50000"/>
              </a:schemeClr>
            </a:solidFill>
          </a:ln>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smtClean="0"/>
              <a:t>Click to Edit Title of Paragraph</a:t>
            </a:r>
            <a:endParaRPr lang="en-US" dirty="0"/>
          </a:p>
        </p:txBody>
      </p:sp>
      <p:cxnSp>
        <p:nvCxnSpPr>
          <p:cNvPr id="16" name="Straight Connector 15"/>
          <p:cNvCxnSpPr/>
          <p:nvPr userDrawn="1"/>
        </p:nvCxnSpPr>
        <p:spPr>
          <a:xfrm>
            <a:off x="6096000"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Footer Placeholder 1"/>
          <p:cNvSpPr>
            <a:spLocks noGrp="1"/>
          </p:cNvSpPr>
          <p:nvPr>
            <p:ph type="ftr" sz="quarter" idx="13"/>
          </p:nvPr>
        </p:nvSpPr>
        <p:spPr>
          <a:xfrm>
            <a:off x="337351" y="6356350"/>
            <a:ext cx="4114800" cy="365125"/>
          </a:xfrm>
        </p:spPr>
        <p:txBody>
          <a:bodyPr/>
          <a:lstStyle/>
          <a:p>
            <a:r>
              <a:rPr lang="en-US" dirty="0" smtClean="0"/>
              <a:t>©2019 Universal Service Administrative Co.</a:t>
            </a:r>
            <a:endParaRPr lang="en-US" dirty="0"/>
          </a:p>
        </p:txBody>
      </p:sp>
      <p:sp>
        <p:nvSpPr>
          <p:cNvPr id="9"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64808262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
        <p:nvSpPr>
          <p:cNvPr id="3"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8937729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3698" y="6363"/>
            <a:ext cx="12195698" cy="6851637"/>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109270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Rural Downtown">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426"/>
          <a:stretch/>
        </p:blipFill>
        <p:spPr>
          <a:xfrm>
            <a:off x="0" y="70936"/>
            <a:ext cx="12192000" cy="6890696"/>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7998291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Farmer Annd Boy In Fie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651" r="-1" b="6189"/>
          <a:stretch/>
        </p:blipFill>
        <p:spPr>
          <a:xfrm>
            <a:off x="0" y="70934"/>
            <a:ext cx="12192000" cy="6902890"/>
          </a:xfrm>
          <a:prstGeom prst="rect">
            <a:avLst/>
          </a:prstGeom>
        </p:spPr>
      </p:pic>
      <p:sp>
        <p:nvSpPr>
          <p:cNvPr id="11" name="Rectangle 10"/>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2"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3"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7560580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Mother Daughter On Table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366"/>
          <a:stretch/>
        </p:blipFill>
        <p:spPr>
          <a:xfrm>
            <a:off x="1" y="72597"/>
            <a:ext cx="12192000" cy="6895132"/>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6140582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Mother Child In Clinic">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4985" b="203"/>
          <a:stretch/>
        </p:blipFill>
        <p:spPr>
          <a:xfrm>
            <a:off x="-1" y="70932"/>
            <a:ext cx="12192001" cy="6908092"/>
          </a:xfrm>
          <a:prstGeom prst="rect">
            <a:avLst/>
          </a:prstGeom>
        </p:spPr>
      </p:pic>
      <p:sp>
        <p:nvSpPr>
          <p:cNvPr id="7" name="Rectangle 6"/>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8"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8805956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tudents On Computers">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116"/>
          <a:stretch/>
        </p:blipFill>
        <p:spPr>
          <a:xfrm>
            <a:off x="0" y="70938"/>
            <a:ext cx="12192000" cy="6902886"/>
          </a:xfrm>
          <a:prstGeom prst="rect">
            <a:avLst/>
          </a:prstGeom>
        </p:spPr>
      </p:pic>
      <p:sp>
        <p:nvSpPr>
          <p:cNvPr id="10" name="Rectangle 9"/>
          <p:cNvSpPr/>
          <p:nvPr userDrawn="1"/>
        </p:nvSpPr>
        <p:spPr>
          <a:xfrm>
            <a:off x="9144"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3937975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Farmer On Table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283"/>
          <a:stretch/>
        </p:blipFill>
        <p:spPr>
          <a:xfrm>
            <a:off x="-3100" y="70937"/>
            <a:ext cx="12195100" cy="6902888"/>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0005555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157560" y="2548361"/>
            <a:ext cx="1633492" cy="1386372"/>
          </a:xfrm>
        </p:spPr>
        <p:txBody>
          <a:bodyPr anchor="ctr" anchorCtr="0">
            <a:noAutofit/>
          </a:bodyPr>
          <a:lstStyle>
            <a:lvl1pPr>
              <a:defRPr sz="2800"/>
            </a:lvl1pPr>
          </a:lstStyle>
          <a:p>
            <a:r>
              <a:rPr lang="en-US" dirty="0" smtClean="0"/>
              <a:t>Agenda</a:t>
            </a:r>
            <a:endParaRPr lang="en-US" dirty="0"/>
          </a:p>
        </p:txBody>
      </p:sp>
      <p:sp>
        <p:nvSpPr>
          <p:cNvPr id="6" name="Content Placeholder 2"/>
          <p:cNvSpPr>
            <a:spLocks noGrp="1"/>
          </p:cNvSpPr>
          <p:nvPr>
            <p:ph idx="1" hasCustomPrompt="1"/>
          </p:nvPr>
        </p:nvSpPr>
        <p:spPr>
          <a:xfrm>
            <a:off x="3208301" y="731519"/>
            <a:ext cx="8635356" cy="5020056"/>
          </a:xfrm>
        </p:spPr>
        <p:txBody>
          <a:bodyPr anchor="ctr" anchorCtr="0">
            <a:normAutofit/>
          </a:bodyPr>
          <a:lstStyle>
            <a:lvl1pPr>
              <a:defRPr baseline="0"/>
            </a:lvl1pPr>
            <a:lvl2pPr>
              <a:defRPr baseline="0"/>
            </a:lvl2pPr>
            <a:lvl4pPr>
              <a:defRPr baseline="0"/>
            </a:lvl4pPr>
            <a:lvl5pPr>
              <a:defRPr/>
            </a:lvl5pPr>
          </a:lstStyle>
          <a:p>
            <a:pPr lvl="0"/>
            <a:r>
              <a:rPr lang="en-US" dirty="0" smtClean="0"/>
              <a:t>Use this layout for your agenda</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0"/>
          </p:nvPr>
        </p:nvSpPr>
        <p:spPr/>
        <p:txBody>
          <a:bodyPr/>
          <a:lstStyle/>
          <a:p>
            <a:r>
              <a:rPr lang="en-US" smtClean="0"/>
              <a:t>©2019 Universal Service Administrative Co.</a:t>
            </a:r>
            <a:endParaRPr lang="en-US" dirty="0"/>
          </a:p>
        </p:txBody>
      </p:sp>
      <p:sp>
        <p:nvSpPr>
          <p:cNvPr id="7" name="Slide Number Placeholder 6"/>
          <p:cNvSpPr>
            <a:spLocks noGrp="1"/>
          </p:cNvSpPr>
          <p:nvPr>
            <p:ph type="sldNum" sz="quarter" idx="11"/>
          </p:nvPr>
        </p:nvSpPr>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427576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351" y="356616"/>
            <a:ext cx="11506306" cy="685800"/>
          </a:xfrm>
        </p:spPr>
        <p:txBody>
          <a:bodyPr/>
          <a:lstStyle>
            <a:lvl1pPr>
              <a:defRPr baseline="0"/>
            </a:lvl1pPr>
          </a:lstStyle>
          <a:p>
            <a:r>
              <a:rPr lang="en-US" dirty="0" smtClean="0"/>
              <a:t>Click to Edit Title</a:t>
            </a:r>
            <a:endParaRPr lang="en-US" dirty="0"/>
          </a:p>
        </p:txBody>
      </p:sp>
      <p:sp>
        <p:nvSpPr>
          <p:cNvPr id="5" name="Text Placeholder 2"/>
          <p:cNvSpPr>
            <a:spLocks noGrp="1"/>
          </p:cNvSpPr>
          <p:nvPr>
            <p:ph idx="1" hasCustomPrompt="1"/>
          </p:nvPr>
        </p:nvSpPr>
        <p:spPr>
          <a:xfrm>
            <a:off x="337351" y="1207008"/>
            <a:ext cx="11506306" cy="5025116"/>
          </a:xfrm>
          <a:prstGeom prst="rect">
            <a:avLst/>
          </a:prstGeom>
        </p:spPr>
        <p:txBody>
          <a:bodyPr vert="horz" lIns="91440" tIns="45720" rIns="91440" bIns="45720" rtlCol="0">
            <a:norm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baseline="0"/>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Use this layout for bulleted content</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Fifth level</a:t>
            </a:r>
            <a:endPar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endParaRPr>
          </a:p>
        </p:txBody>
      </p:sp>
      <p:sp>
        <p:nvSpPr>
          <p:cNvPr id="4" name="Footer Placeholder 1"/>
          <p:cNvSpPr>
            <a:spLocks noGrp="1"/>
          </p:cNvSpPr>
          <p:nvPr>
            <p:ph type="ftr" sz="quarter" idx="10"/>
          </p:nvPr>
        </p:nvSpPr>
        <p:spPr>
          <a:xfrm>
            <a:off x="337351" y="6356350"/>
            <a:ext cx="4114800" cy="365125"/>
          </a:xfrm>
        </p:spPr>
        <p:txBody>
          <a:bodyPr/>
          <a:lstStyle/>
          <a:p>
            <a:r>
              <a:rPr lang="en-US" smtClean="0"/>
              <a:t>©2019 Universal Service Administrative Co.</a:t>
            </a:r>
            <a:endParaRPr lang="en-US" dirty="0"/>
          </a:p>
        </p:txBody>
      </p:sp>
      <p:sp>
        <p:nvSpPr>
          <p:cNvPr id="6"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9893528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354390"/>
            <a:ext cx="11506306" cy="682440"/>
          </a:xfrm>
          <a:prstGeom prst="rect">
            <a:avLst/>
          </a:prstGeom>
        </p:spPr>
        <p:txBody>
          <a:bodyPr vert="horz" lIns="91440" tIns="45720" rIns="91440" bIns="45720" rtlCol="0" anchor="t" anchorCtr="0">
            <a:noAutofit/>
          </a:bodyPr>
          <a:lstStyle/>
          <a:p>
            <a:r>
              <a:rPr lang="en-US" dirty="0" smtClean="0"/>
              <a:t>Click to Edit Title</a:t>
            </a:r>
            <a:endParaRPr lang="en-US" dirty="0"/>
          </a:p>
        </p:txBody>
      </p:sp>
      <p:sp>
        <p:nvSpPr>
          <p:cNvPr id="3" name="Text Placeholder 2"/>
          <p:cNvSpPr>
            <a:spLocks noGrp="1"/>
          </p:cNvSpPr>
          <p:nvPr>
            <p:ph type="body" idx="1"/>
          </p:nvPr>
        </p:nvSpPr>
        <p:spPr>
          <a:xfrm>
            <a:off x="337351" y="1209625"/>
            <a:ext cx="11506306" cy="506925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bk object 16"/>
          <p:cNvSpPr/>
          <p:nvPr userDrawn="1"/>
        </p:nvSpPr>
        <p:spPr>
          <a:xfrm>
            <a:off x="0" y="1763"/>
            <a:ext cx="12192000"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a:p>
        </p:txBody>
      </p:sp>
      <p:sp>
        <p:nvSpPr>
          <p:cNvPr id="4" name="Footer Placeholder 3"/>
          <p:cNvSpPr>
            <a:spLocks noGrp="1"/>
          </p:cNvSpPr>
          <p:nvPr>
            <p:ph type="ftr" sz="quarter" idx="3"/>
          </p:nvPr>
        </p:nvSpPr>
        <p:spPr>
          <a:xfrm>
            <a:off x="337351" y="6356350"/>
            <a:ext cx="4114800" cy="365125"/>
          </a:xfrm>
          <a:prstGeom prst="rect">
            <a:avLst/>
          </a:prstGeom>
        </p:spPr>
        <p:txBody>
          <a:bodyPr vert="horz" lIns="91440" tIns="45720" rIns="91440" bIns="45720" rtlCol="0" anchor="ctr"/>
          <a:lstStyle>
            <a:lvl1pPr algn="l">
              <a:defRPr sz="1050">
                <a:solidFill>
                  <a:srgbClr val="004AD4"/>
                </a:solidFill>
                <a:latin typeface="Source Sans Pro Light" panose="020B0403030403020204" pitchFamily="34" charset="0"/>
                <a:ea typeface="Source Sans Pro Light" panose="020B0403030403020204" pitchFamily="34" charset="0"/>
              </a:defRPr>
            </a:lvl1pPr>
          </a:lstStyle>
          <a:p>
            <a:r>
              <a:rPr lang="en-US" smtClean="0"/>
              <a:t>©2019 Universal Service Administrative Co.</a:t>
            </a:r>
            <a:endParaRPr lang="en-US" dirty="0"/>
          </a:p>
        </p:txBody>
      </p:sp>
      <p:sp>
        <p:nvSpPr>
          <p:cNvPr id="5" name="Slide Number Placeholder 4"/>
          <p:cNvSpPr>
            <a:spLocks noGrp="1"/>
          </p:cNvSpPr>
          <p:nvPr>
            <p:ph type="sldNum" sz="quarter" idx="4"/>
          </p:nvPr>
        </p:nvSpPr>
        <p:spPr>
          <a:xfrm>
            <a:off x="9100457" y="6356350"/>
            <a:ext cx="2743200" cy="365125"/>
          </a:xfrm>
          <a:prstGeom prst="rect">
            <a:avLst/>
          </a:prstGeom>
        </p:spPr>
        <p:txBody>
          <a:bodyPr vert="horz" lIns="91440" tIns="45720" rIns="91440" bIns="45720" rtlCol="0" anchor="ctr"/>
          <a:lstStyle>
            <a:lvl1pPr algn="r">
              <a:defRPr sz="1200">
                <a:solidFill>
                  <a:srgbClr val="004AD4"/>
                </a:solidFill>
                <a:latin typeface="Source Sans Pro Light" panose="020B0403030403020204" pitchFamily="34" charset="0"/>
                <a:ea typeface="Source Sans Pro Light" panose="020B0403030403020204" pitchFamily="34" charset="0"/>
              </a:defRPr>
            </a:lvl1pPr>
          </a:lstStyle>
          <a:p>
            <a:fld id="{2E44E29E-5F89-45D9-B49E-36D1BB64814D}" type="slidenum">
              <a:rPr lang="en-US" smtClean="0"/>
              <a:pPr/>
              <a:t>‹#›</a:t>
            </a:fld>
            <a:endParaRPr lang="en-US"/>
          </a:p>
        </p:txBody>
      </p:sp>
    </p:spTree>
    <p:extLst>
      <p:ext uri="{BB962C8B-B14F-4D97-AF65-F5344CB8AC3E}">
        <p14:creationId xmlns:p14="http://schemas.microsoft.com/office/powerpoint/2010/main" val="706896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7" r:id="rId14"/>
    <p:sldLayoutId id="2147483679" r:id="rId15"/>
    <p:sldLayoutId id="2147483682" r:id="rId16"/>
    <p:sldLayoutId id="2147483683" r:id="rId17"/>
    <p:sldLayoutId id="2147483685" r:id="rId18"/>
    <p:sldLayoutId id="2147483684" r:id="rId1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800" b="1" i="0" kern="1200" baseline="0">
          <a:solidFill>
            <a:srgbClr val="004AD4"/>
          </a:solidFill>
          <a:latin typeface="Source Sans Pro" charset="0"/>
          <a:ea typeface="Source Sans Pro" charset="0"/>
          <a:cs typeface="Source Sans Pro" charset="0"/>
        </a:defRPr>
      </a:lvl1pPr>
    </p:titleStyle>
    <p:bodyStyle>
      <a:lvl1pPr marL="227013" indent="-227013" algn="l" defTabSz="914400" rtl="0" eaLnBrk="1" latinLnBrk="0" hangingPunct="1">
        <a:lnSpc>
          <a:spcPct val="100000"/>
        </a:lnSpc>
        <a:spcBef>
          <a:spcPts val="1000"/>
        </a:spcBef>
        <a:spcAft>
          <a:spcPts val="300"/>
        </a:spcAft>
        <a:buClr>
          <a:srgbClr val="006FF4"/>
        </a:buClr>
        <a:buFont typeface="Wingdings" panose="05000000000000000000" pitchFamily="2" charset="2"/>
        <a:buChar char="§"/>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Wingdings" panose="05000000000000000000" pitchFamily="2" charset="2"/>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opendata.usac.org/browse?category=E-rate&amp;limitTo=datasets" TargetMode="External"/><Relationship Id="rId2" Type="http://schemas.openxmlformats.org/officeDocument/2006/relationships/hyperlink" Target="https://data.usac.org/publicreports/Forms/Form470Rfp/Index"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800" dirty="0" smtClean="0"/>
              <a:t>Service Provider Tips for Success</a:t>
            </a:r>
            <a:endParaRPr lang="en-US" sz="3800" dirty="0"/>
          </a:p>
        </p:txBody>
      </p:sp>
      <p:sp>
        <p:nvSpPr>
          <p:cNvPr id="5" name="Subtitle 4"/>
          <p:cNvSpPr>
            <a:spLocks noGrp="1"/>
          </p:cNvSpPr>
          <p:nvPr>
            <p:ph type="subTitle" idx="1"/>
          </p:nvPr>
        </p:nvSpPr>
        <p:spPr/>
        <p:txBody>
          <a:bodyPr/>
          <a:lstStyle/>
          <a:p>
            <a:r>
              <a:rPr lang="en-US" dirty="0" smtClean="0"/>
              <a:t>2019 Service Provider Training</a:t>
            </a:r>
            <a:endParaRPr lang="en-US" dirty="0"/>
          </a:p>
        </p:txBody>
      </p:sp>
    </p:spTree>
    <p:extLst>
      <p:ext uri="{BB962C8B-B14F-4D97-AF65-F5344CB8AC3E}">
        <p14:creationId xmlns:p14="http://schemas.microsoft.com/office/powerpoint/2010/main" val="3121656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476" y="2882652"/>
            <a:ext cx="3981350" cy="526298"/>
          </a:xfrm>
        </p:spPr>
        <p:txBody>
          <a:bodyPr/>
          <a:lstStyle/>
          <a:p>
            <a:pPr algn="ctr"/>
            <a:r>
              <a:rPr lang="en-US" dirty="0" smtClean="0"/>
              <a:t>Submit Bids</a:t>
            </a:r>
            <a:endParaRPr lang="en-US" dirty="0"/>
          </a:p>
        </p:txBody>
      </p:sp>
      <p:sp>
        <p:nvSpPr>
          <p:cNvPr id="3" name="Rectangle 2"/>
          <p:cNvSpPr/>
          <p:nvPr/>
        </p:nvSpPr>
        <p:spPr>
          <a:xfrm>
            <a:off x="126618" y="6440203"/>
            <a:ext cx="3476080" cy="220573"/>
          </a:xfrm>
          <a:prstGeom prst="rect">
            <a:avLst/>
          </a:prstGeom>
        </p:spPr>
        <p:txBody>
          <a:bodyPr wrap="none">
            <a:spAutoFit/>
          </a:bodyPr>
          <a:lstStyle/>
          <a:p>
            <a:pPr marL="12700" lvl="0">
              <a:lnSpc>
                <a:spcPts val="969"/>
              </a:lnSpc>
            </a:pPr>
            <a:r>
              <a:rPr lang="de-DE" sz="1300" dirty="0">
                <a:solidFill>
                  <a:prstClr val="white"/>
                </a:solidFill>
                <a:latin typeface="Source Sans Pro" panose="020B0503030403020204"/>
              </a:rPr>
              <a:t>© 2019 </a:t>
            </a:r>
            <a:r>
              <a:rPr lang="en-US" sz="1300" dirty="0">
                <a:solidFill>
                  <a:prstClr val="white"/>
                </a:solidFill>
                <a:latin typeface="Source Sans Pro" panose="020B0503030403020204"/>
              </a:rPr>
              <a:t>Universal Service Administrative Co.</a:t>
            </a:r>
            <a:endParaRPr lang="en-US" sz="1300" dirty="0">
              <a:solidFill>
                <a:prstClr val="white"/>
              </a:solidFill>
              <a:latin typeface="Source Sans Pro" panose="020B0503030403020204"/>
              <a:cs typeface="SourceSansPro-Light"/>
            </a:endParaRPr>
          </a:p>
        </p:txBody>
      </p:sp>
    </p:spTree>
    <p:extLst>
      <p:ext uri="{BB962C8B-B14F-4D97-AF65-F5344CB8AC3E}">
        <p14:creationId xmlns:p14="http://schemas.microsoft.com/office/powerpoint/2010/main" val="421516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 Bids</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004AD4"/>
                </a:solidFill>
              </a:rPr>
              <a:t>Service providers respond to requests for services that applicants post in FCC Forms 470 on the USAC website.</a:t>
            </a:r>
            <a:endParaRPr lang="en-US" dirty="0">
              <a:solidFill>
                <a:srgbClr val="004AD4"/>
              </a:solidFill>
            </a:endParaRPr>
          </a:p>
          <a:p>
            <a:pPr marL="342900" indent="-342900">
              <a:buFont typeface="Arial" panose="020B0604020202020204" pitchFamily="34" charset="0"/>
              <a:buChar char="•"/>
            </a:pPr>
            <a:r>
              <a:rPr lang="en-US" dirty="0" smtClean="0"/>
              <a:t>Review the Eligible Services List.</a:t>
            </a:r>
          </a:p>
          <a:p>
            <a:pPr marL="342900" indent="-342900">
              <a:buFont typeface="Arial" panose="020B0604020202020204" pitchFamily="34" charset="0"/>
              <a:buChar char="•"/>
            </a:pPr>
            <a:r>
              <a:rPr lang="en-US" dirty="0" smtClean="0"/>
              <a:t>Identify both eligible and ineligible products and services.</a:t>
            </a:r>
            <a:endParaRPr lang="en-US" i="1" dirty="0"/>
          </a:p>
          <a:p>
            <a:pPr marL="342900" indent="-342900">
              <a:buFont typeface="Arial" panose="020B0604020202020204" pitchFamily="34" charset="0"/>
              <a:buChar char="•"/>
            </a:pPr>
            <a:r>
              <a:rPr lang="en-US" dirty="0" smtClean="0"/>
              <a:t>Ask USAC if you need more information.</a:t>
            </a:r>
          </a:p>
        </p:txBody>
      </p:sp>
      <p:sp>
        <p:nvSpPr>
          <p:cNvPr id="5" name="Rectangle 4"/>
          <p:cNvSpPr/>
          <p:nvPr/>
        </p:nvSpPr>
        <p:spPr>
          <a:xfrm>
            <a:off x="162478" y="6396716"/>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373120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 Bids</a:t>
            </a:r>
            <a:endParaRPr lang="en-US" dirty="0"/>
          </a:p>
        </p:txBody>
      </p:sp>
      <p:sp>
        <p:nvSpPr>
          <p:cNvPr id="3" name="Content Placeholder 2"/>
          <p:cNvSpPr>
            <a:spLocks noGrp="1"/>
          </p:cNvSpPr>
          <p:nvPr>
            <p:ph idx="1"/>
          </p:nvPr>
        </p:nvSpPr>
        <p:spPr/>
        <p:txBody>
          <a:bodyPr/>
          <a:lstStyle/>
          <a:p>
            <a:pPr marL="0" indent="0">
              <a:buNone/>
            </a:pPr>
            <a:r>
              <a:rPr lang="en-US" dirty="0">
                <a:solidFill>
                  <a:srgbClr val="004AD4"/>
                </a:solidFill>
              </a:rPr>
              <a:t>Service providers respond to requests for services that applicants post in FCC Forms 470 on the USAC website.</a:t>
            </a:r>
          </a:p>
          <a:p>
            <a:pPr marL="342900" indent="-342900">
              <a:buFont typeface="Arial" panose="020B0604020202020204" pitchFamily="34" charset="0"/>
              <a:buChar char="•"/>
            </a:pPr>
            <a:r>
              <a:rPr lang="en-US" dirty="0" smtClean="0"/>
              <a:t>Use the search tools available on the USAC website to identify applicant requests that you would like to respond to.</a:t>
            </a:r>
          </a:p>
          <a:p>
            <a:pPr marL="801687" lvl="1" indent="-342900">
              <a:buFont typeface="Arial" panose="020B0604020202020204" pitchFamily="34" charset="0"/>
              <a:buChar char="•"/>
            </a:pPr>
            <a:r>
              <a:rPr lang="en-US" dirty="0" smtClean="0">
                <a:hlinkClick r:id="rId2"/>
              </a:rPr>
              <a:t>View an FCC Form 470</a:t>
            </a:r>
            <a:endParaRPr lang="en-US" dirty="0" smtClean="0"/>
          </a:p>
          <a:p>
            <a:pPr marL="801687" lvl="1" indent="-342900">
              <a:buFont typeface="Arial" panose="020B0604020202020204" pitchFamily="34" charset="0"/>
              <a:buChar char="•"/>
            </a:pPr>
            <a:r>
              <a:rPr lang="en-US" dirty="0" smtClean="0">
                <a:hlinkClick r:id="rId2"/>
              </a:rPr>
              <a:t>Download FCC Form 470 Information</a:t>
            </a:r>
            <a:endParaRPr lang="en-US" dirty="0" smtClean="0"/>
          </a:p>
          <a:p>
            <a:pPr marL="801687" lvl="1" indent="-342900">
              <a:buFont typeface="Arial" panose="020B0604020202020204" pitchFamily="34" charset="0"/>
              <a:buChar char="•"/>
            </a:pPr>
            <a:r>
              <a:rPr lang="en-US" dirty="0" smtClean="0">
                <a:hlinkClick r:id="rId3"/>
              </a:rPr>
              <a:t>Open Data</a:t>
            </a:r>
            <a:endParaRPr lang="en-US" dirty="0"/>
          </a:p>
          <a:p>
            <a:pPr marL="0" indent="0">
              <a:buNone/>
            </a:pPr>
            <a:endParaRPr lang="en-US" i="1" dirty="0"/>
          </a:p>
        </p:txBody>
      </p:sp>
      <p:sp>
        <p:nvSpPr>
          <p:cNvPr id="5" name="Rectangle 4"/>
          <p:cNvSpPr/>
          <p:nvPr/>
        </p:nvSpPr>
        <p:spPr>
          <a:xfrm>
            <a:off x="162478" y="6396716"/>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25505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 Bids</a:t>
            </a:r>
            <a:endParaRPr lang="en-US" dirty="0"/>
          </a:p>
        </p:txBody>
      </p:sp>
      <p:sp>
        <p:nvSpPr>
          <p:cNvPr id="3" name="Content Placeholder 2"/>
          <p:cNvSpPr>
            <a:spLocks noGrp="1"/>
          </p:cNvSpPr>
          <p:nvPr>
            <p:ph idx="1"/>
          </p:nvPr>
        </p:nvSpPr>
        <p:spPr/>
        <p:txBody>
          <a:bodyPr>
            <a:normAutofit/>
          </a:bodyPr>
          <a:lstStyle/>
          <a:p>
            <a:pPr marL="0" indent="0">
              <a:buNone/>
            </a:pPr>
            <a:r>
              <a:rPr lang="en-US" dirty="0">
                <a:solidFill>
                  <a:srgbClr val="004AD4"/>
                </a:solidFill>
              </a:rPr>
              <a:t>Service providers respond to requests for services that applicants post in FCC Forms 470 on the USAC website.</a:t>
            </a:r>
          </a:p>
          <a:p>
            <a:pPr marL="342900" indent="-342900">
              <a:buFont typeface="Arial" panose="020B0604020202020204" pitchFamily="34" charset="0"/>
              <a:buChar char="•"/>
            </a:pPr>
            <a:r>
              <a:rPr lang="en-US" dirty="0" smtClean="0"/>
              <a:t>Review the information provided by the applicants:</a:t>
            </a:r>
          </a:p>
          <a:p>
            <a:pPr marL="801687" lvl="1" indent="-342900">
              <a:buFont typeface="Arial" panose="020B0604020202020204" pitchFamily="34" charset="0"/>
              <a:buChar char="•"/>
            </a:pPr>
            <a:r>
              <a:rPr lang="en-US" dirty="0" smtClean="0"/>
              <a:t>FCC Form 470</a:t>
            </a:r>
          </a:p>
          <a:p>
            <a:pPr marL="801687" lvl="1" indent="-342900">
              <a:buFont typeface="Arial" panose="020B0604020202020204" pitchFamily="34" charset="0"/>
              <a:buChar char="•"/>
            </a:pPr>
            <a:r>
              <a:rPr lang="en-US" dirty="0" smtClean="0"/>
              <a:t>Request for Proposal (RFP) or similar document</a:t>
            </a:r>
          </a:p>
          <a:p>
            <a:pPr marL="801687" lvl="1" indent="-342900">
              <a:buFont typeface="Arial" panose="020B0604020202020204" pitchFamily="34" charset="0"/>
              <a:buChar char="•"/>
            </a:pPr>
            <a:r>
              <a:rPr lang="en-US" dirty="0" smtClean="0"/>
              <a:t>RFP documents attached to the form</a:t>
            </a:r>
          </a:p>
          <a:p>
            <a:pPr marL="342900" indent="-342900">
              <a:buFont typeface="Arial" panose="020B0604020202020204" pitchFamily="34" charset="0"/>
              <a:buChar char="•"/>
            </a:pPr>
            <a:r>
              <a:rPr lang="en-US" dirty="0" smtClean="0"/>
              <a:t>Note any special instructions and disqualification reasons.</a:t>
            </a:r>
          </a:p>
          <a:p>
            <a:pPr marL="342900" indent="-342900">
              <a:buFont typeface="Arial" panose="020B0604020202020204" pitchFamily="34" charset="0"/>
              <a:buChar char="•"/>
            </a:pPr>
            <a:r>
              <a:rPr lang="en-US" dirty="0" smtClean="0"/>
              <a:t>Ask questions if you need more information.</a:t>
            </a:r>
          </a:p>
          <a:p>
            <a:pPr marL="342900" indent="-342900">
              <a:buFont typeface="Arial" panose="020B0604020202020204" pitchFamily="34" charset="0"/>
              <a:buChar char="•"/>
            </a:pPr>
            <a:r>
              <a:rPr lang="en-US" dirty="0" smtClean="0"/>
              <a:t>Submit </a:t>
            </a:r>
            <a:r>
              <a:rPr lang="en-US" dirty="0"/>
              <a:t>bids to the applicant’s contact person listed on the FCC Form 470</a:t>
            </a:r>
          </a:p>
          <a:p>
            <a:pPr marL="0" indent="0">
              <a:buNone/>
            </a:pPr>
            <a:endParaRPr lang="en-US" i="1" dirty="0"/>
          </a:p>
        </p:txBody>
      </p:sp>
      <p:sp>
        <p:nvSpPr>
          <p:cNvPr id="5" name="Rectangle 4"/>
          <p:cNvSpPr/>
          <p:nvPr/>
        </p:nvSpPr>
        <p:spPr>
          <a:xfrm>
            <a:off x="162478" y="6396716"/>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186999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anim calcmode="lin" valueType="num">
                                      <p:cBhvr>
                                        <p:cTn id="1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5694"/>
            <a:ext cx="4869610" cy="526298"/>
          </a:xfrm>
        </p:spPr>
        <p:txBody>
          <a:bodyPr/>
          <a:lstStyle/>
          <a:p>
            <a:pPr algn="ctr"/>
            <a:r>
              <a:rPr lang="en-US" dirty="0" smtClean="0"/>
              <a:t>Vendor Selection</a:t>
            </a:r>
            <a:endParaRPr lang="en-US" dirty="0"/>
          </a:p>
        </p:txBody>
      </p:sp>
      <p:sp>
        <p:nvSpPr>
          <p:cNvPr id="3" name="Rectangle 2"/>
          <p:cNvSpPr/>
          <p:nvPr/>
        </p:nvSpPr>
        <p:spPr>
          <a:xfrm>
            <a:off x="126618" y="6440203"/>
            <a:ext cx="3476080" cy="220573"/>
          </a:xfrm>
          <a:prstGeom prst="rect">
            <a:avLst/>
          </a:prstGeom>
        </p:spPr>
        <p:txBody>
          <a:bodyPr wrap="none">
            <a:spAutoFit/>
          </a:bodyPr>
          <a:lstStyle/>
          <a:p>
            <a:pPr marL="12700" lvl="0">
              <a:lnSpc>
                <a:spcPts val="969"/>
              </a:lnSpc>
            </a:pPr>
            <a:r>
              <a:rPr lang="de-DE" sz="1300" dirty="0">
                <a:solidFill>
                  <a:prstClr val="white"/>
                </a:solidFill>
                <a:latin typeface="Source Sans Pro" panose="020B0503030403020204"/>
              </a:rPr>
              <a:t>© 2019 </a:t>
            </a:r>
            <a:r>
              <a:rPr lang="en-US" sz="1300" dirty="0">
                <a:solidFill>
                  <a:prstClr val="white"/>
                </a:solidFill>
                <a:latin typeface="Source Sans Pro" panose="020B0503030403020204"/>
              </a:rPr>
              <a:t>Universal Service Administrative Co.</a:t>
            </a:r>
            <a:endParaRPr lang="en-US" sz="1300" dirty="0">
              <a:solidFill>
                <a:prstClr val="white"/>
              </a:solidFill>
              <a:latin typeface="Source Sans Pro" panose="020B0503030403020204"/>
              <a:cs typeface="SourceSansPro-Light"/>
            </a:endParaRPr>
          </a:p>
        </p:txBody>
      </p:sp>
    </p:spTree>
    <p:extLst>
      <p:ext uri="{BB962C8B-B14F-4D97-AF65-F5344CB8AC3E}">
        <p14:creationId xmlns:p14="http://schemas.microsoft.com/office/powerpoint/2010/main" val="286529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 Selection</a:t>
            </a:r>
            <a:endParaRPr lang="en-US" dirty="0"/>
          </a:p>
        </p:txBody>
      </p:sp>
      <p:sp>
        <p:nvSpPr>
          <p:cNvPr id="3" name="Content Placeholder 2"/>
          <p:cNvSpPr>
            <a:spLocks noGrp="1"/>
          </p:cNvSpPr>
          <p:nvPr>
            <p:ph idx="1"/>
          </p:nvPr>
        </p:nvSpPr>
        <p:spPr/>
        <p:txBody>
          <a:bodyPr>
            <a:normAutofit/>
          </a:bodyPr>
          <a:lstStyle/>
          <a:p>
            <a:pPr marL="0" indent="0">
              <a:buNone/>
            </a:pPr>
            <a:r>
              <a:rPr lang="en-US" dirty="0">
                <a:solidFill>
                  <a:srgbClr val="004AD4"/>
                </a:solidFill>
              </a:rPr>
              <a:t>Applicants evaluate service provider bids received, and then choose the most cost-effective bid.</a:t>
            </a:r>
          </a:p>
          <a:p>
            <a:pPr marL="342900" indent="-342900">
              <a:buFont typeface="Arial" panose="020B0604020202020204" pitchFamily="34" charset="0"/>
              <a:buChar char="•"/>
            </a:pPr>
            <a:r>
              <a:rPr lang="en-US" dirty="0" smtClean="0"/>
              <a:t>Negotiate and sign a contract or enter into a legally binding agreement.</a:t>
            </a:r>
          </a:p>
          <a:p>
            <a:pPr marL="801687" lvl="1" indent="-342900">
              <a:buFont typeface="Arial" panose="020B0604020202020204" pitchFamily="34" charset="0"/>
              <a:buChar char="•"/>
            </a:pPr>
            <a:r>
              <a:rPr lang="en-US" dirty="0" smtClean="0"/>
              <a:t>Signed contracts are not required for tariff or on a month-to-month services.</a:t>
            </a:r>
          </a:p>
          <a:p>
            <a:pPr marL="342900" indent="-342900">
              <a:buFont typeface="Arial" panose="020B0604020202020204" pitchFamily="34" charset="0"/>
              <a:buChar char="•"/>
            </a:pPr>
            <a:r>
              <a:rPr lang="en-US" dirty="0" smtClean="0"/>
              <a:t>Discuss with the applicant the details of providing service.</a:t>
            </a:r>
          </a:p>
        </p:txBody>
      </p:sp>
      <p:sp>
        <p:nvSpPr>
          <p:cNvPr id="5" name="Rectangle 4"/>
          <p:cNvSpPr/>
          <p:nvPr/>
        </p:nvSpPr>
        <p:spPr>
          <a:xfrm>
            <a:off x="162478" y="6396716"/>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153757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 Selection</a:t>
            </a:r>
            <a:endParaRPr lang="en-US" dirty="0"/>
          </a:p>
        </p:txBody>
      </p:sp>
      <p:sp>
        <p:nvSpPr>
          <p:cNvPr id="3" name="Content Placeholder 2"/>
          <p:cNvSpPr>
            <a:spLocks noGrp="1"/>
          </p:cNvSpPr>
          <p:nvPr>
            <p:ph idx="1"/>
          </p:nvPr>
        </p:nvSpPr>
        <p:spPr/>
        <p:txBody>
          <a:bodyPr>
            <a:normAutofit/>
          </a:bodyPr>
          <a:lstStyle/>
          <a:p>
            <a:pPr marL="0" indent="0">
              <a:buNone/>
            </a:pPr>
            <a:r>
              <a:rPr lang="en-US" dirty="0">
                <a:solidFill>
                  <a:srgbClr val="004AD4"/>
                </a:solidFill>
              </a:rPr>
              <a:t>Applicants evaluate service provider bids received, and then choose the most cost-effective bid.</a:t>
            </a:r>
          </a:p>
          <a:p>
            <a:pPr marL="342900" indent="-342900">
              <a:buFont typeface="Arial" panose="020B0604020202020204" pitchFamily="34" charset="0"/>
              <a:buChar char="•"/>
            </a:pPr>
            <a:r>
              <a:rPr lang="en-US" dirty="0" smtClean="0"/>
              <a:t>Once </a:t>
            </a:r>
            <a:r>
              <a:rPr lang="en-US" dirty="0"/>
              <a:t>you are selected, you can assist the applicant with the remainder of the application </a:t>
            </a:r>
            <a:r>
              <a:rPr lang="en-US" dirty="0" smtClean="0"/>
              <a:t>process.</a:t>
            </a:r>
          </a:p>
          <a:p>
            <a:pPr marL="342900" indent="-342900">
              <a:buFont typeface="Arial" panose="020B0604020202020204" pitchFamily="34" charset="0"/>
              <a:buChar char="•"/>
            </a:pPr>
            <a:r>
              <a:rPr lang="en-US" dirty="0" smtClean="0"/>
              <a:t>Invoice </a:t>
            </a:r>
            <a:r>
              <a:rPr lang="en-US" dirty="0"/>
              <a:t>method (BEAR or SPI) is the applicant’s choice.  Discuss the invoice method with the applicant and memorialize the applicant’s decision.</a:t>
            </a:r>
          </a:p>
          <a:p>
            <a:pPr marL="0" indent="0">
              <a:buNone/>
            </a:pPr>
            <a:endParaRPr lang="en-US" dirty="0"/>
          </a:p>
        </p:txBody>
      </p:sp>
      <p:sp>
        <p:nvSpPr>
          <p:cNvPr id="5" name="Rectangle 4"/>
          <p:cNvSpPr/>
          <p:nvPr/>
        </p:nvSpPr>
        <p:spPr>
          <a:xfrm>
            <a:off x="162478" y="6396716"/>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256506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 Selection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rgbClr val="004AD4"/>
                </a:solidFill>
              </a:rPr>
              <a:t>Applicants evaluate service provider bids received, and then choose the most cost-effective bid.</a:t>
            </a:r>
            <a:endParaRPr lang="en-US" dirty="0">
              <a:solidFill>
                <a:srgbClr val="004AD4"/>
              </a:solidFill>
            </a:endParaRPr>
          </a:p>
          <a:p>
            <a:pPr marL="342900" indent="-342900">
              <a:buFont typeface="Arial" panose="020B0604020202020204" pitchFamily="34" charset="0"/>
              <a:buChar char="•"/>
            </a:pPr>
            <a:r>
              <a:rPr lang="en-US" dirty="0" smtClean="0"/>
              <a:t>Stay informed of the progress of the applicant’s request for discounts (FCC Form 471) through EPC.</a:t>
            </a:r>
          </a:p>
          <a:p>
            <a:pPr marL="801687" lvl="1" indent="-342900">
              <a:buFont typeface="Arial" panose="020B0604020202020204" pitchFamily="34" charset="0"/>
              <a:buChar char="•"/>
            </a:pPr>
            <a:r>
              <a:rPr lang="en-US" dirty="0" smtClean="0"/>
              <a:t>Applicants can forward USAC’s review questions to you in EPC.</a:t>
            </a:r>
          </a:p>
          <a:p>
            <a:pPr marL="801687" lvl="1" indent="-342900">
              <a:buFont typeface="Arial" panose="020B0604020202020204" pitchFamily="34" charset="0"/>
              <a:buChar char="•"/>
            </a:pPr>
            <a:r>
              <a:rPr lang="en-US" dirty="0" smtClean="0"/>
              <a:t>USAC sends notifications to you through EPC.</a:t>
            </a:r>
          </a:p>
        </p:txBody>
      </p:sp>
      <p:sp>
        <p:nvSpPr>
          <p:cNvPr id="5" name="Rectangle 4"/>
          <p:cNvSpPr/>
          <p:nvPr/>
        </p:nvSpPr>
        <p:spPr>
          <a:xfrm>
            <a:off x="162478" y="6396716"/>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79832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699" y="2767071"/>
            <a:ext cx="3597967" cy="526298"/>
          </a:xfrm>
        </p:spPr>
        <p:txBody>
          <a:bodyPr/>
          <a:lstStyle/>
          <a:p>
            <a:pPr algn="ctr"/>
            <a:r>
              <a:rPr lang="en-US" dirty="0" smtClean="0"/>
              <a:t>Start Services</a:t>
            </a:r>
            <a:endParaRPr lang="en-US" dirty="0"/>
          </a:p>
        </p:txBody>
      </p:sp>
      <p:sp>
        <p:nvSpPr>
          <p:cNvPr id="3" name="Rectangle 2"/>
          <p:cNvSpPr/>
          <p:nvPr/>
        </p:nvSpPr>
        <p:spPr>
          <a:xfrm>
            <a:off x="0" y="6456361"/>
            <a:ext cx="3476080" cy="220573"/>
          </a:xfrm>
          <a:prstGeom prst="rect">
            <a:avLst/>
          </a:prstGeom>
        </p:spPr>
        <p:txBody>
          <a:bodyPr wrap="none">
            <a:spAutoFit/>
          </a:bodyPr>
          <a:lstStyle/>
          <a:p>
            <a:pPr marL="12700" lvl="0">
              <a:lnSpc>
                <a:spcPts val="969"/>
              </a:lnSpc>
            </a:pPr>
            <a:r>
              <a:rPr lang="de-DE" sz="1300" dirty="0">
                <a:solidFill>
                  <a:prstClr val="white"/>
                </a:solidFill>
                <a:latin typeface="Source Sans Pro" panose="020B0503030403020204"/>
              </a:rPr>
              <a:t>© 2019 </a:t>
            </a:r>
            <a:r>
              <a:rPr lang="en-US" sz="1300" dirty="0">
                <a:solidFill>
                  <a:prstClr val="white"/>
                </a:solidFill>
                <a:latin typeface="Source Sans Pro" panose="020B0503030403020204"/>
              </a:rPr>
              <a:t>Universal Service Administrative Co.</a:t>
            </a:r>
            <a:endParaRPr lang="en-US" sz="1300" dirty="0">
              <a:solidFill>
                <a:prstClr val="white"/>
              </a:solidFill>
              <a:latin typeface="Source Sans Pro" panose="020B0503030403020204"/>
              <a:cs typeface="SourceSansPro-Light"/>
            </a:endParaRPr>
          </a:p>
        </p:txBody>
      </p:sp>
    </p:spTree>
    <p:extLst>
      <p:ext uri="{BB962C8B-B14F-4D97-AF65-F5344CB8AC3E}">
        <p14:creationId xmlns:p14="http://schemas.microsoft.com/office/powerpoint/2010/main" val="423404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Services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rgbClr val="004AD4"/>
                </a:solidFill>
              </a:rPr>
              <a:t>Service provider begins providing service as of the service start date.</a:t>
            </a:r>
            <a:endParaRPr lang="en-US" dirty="0">
              <a:solidFill>
                <a:srgbClr val="004AD4"/>
              </a:solidFill>
            </a:endParaRPr>
          </a:p>
          <a:p>
            <a:pPr marL="342900" indent="-342900">
              <a:buFont typeface="Arial" panose="020B0604020202020204" pitchFamily="34" charset="0"/>
              <a:buChar char="•"/>
            </a:pPr>
            <a:r>
              <a:rPr lang="en-US" dirty="0" smtClean="0"/>
              <a:t>If you intend to start installation in advance of the applicant’s service start date, review the program requirements for advance installation.</a:t>
            </a:r>
          </a:p>
          <a:p>
            <a:pPr marL="342900" indent="-342900">
              <a:buFont typeface="Arial" panose="020B0604020202020204" pitchFamily="34" charset="0"/>
              <a:buChar char="•"/>
            </a:pPr>
            <a:r>
              <a:rPr lang="en-US" dirty="0" smtClean="0"/>
              <a:t>Recurring services that continue from the previous funding year will have a new Funding Request Number (FRN).</a:t>
            </a:r>
          </a:p>
        </p:txBody>
      </p:sp>
      <p:sp>
        <p:nvSpPr>
          <p:cNvPr id="5" name="Rectangle 4"/>
          <p:cNvSpPr/>
          <p:nvPr/>
        </p:nvSpPr>
        <p:spPr>
          <a:xfrm>
            <a:off x="162478" y="6396716"/>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56720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560" y="2548361"/>
            <a:ext cx="1890440" cy="1386372"/>
          </a:xfrm>
        </p:spPr>
        <p:txBody>
          <a:bodyPr/>
          <a:lstStyle/>
          <a:p>
            <a:r>
              <a:rPr lang="en-US" dirty="0" smtClean="0"/>
              <a:t>AGENDA</a:t>
            </a:r>
            <a:endParaRPr lang="en-US" dirty="0"/>
          </a:p>
        </p:txBody>
      </p:sp>
      <p:sp>
        <p:nvSpPr>
          <p:cNvPr id="3" name="Content Placeholder 2"/>
          <p:cNvSpPr>
            <a:spLocks noGrp="1"/>
          </p:cNvSpPr>
          <p:nvPr>
            <p:ph idx="1"/>
          </p:nvPr>
        </p:nvSpPr>
        <p:spPr>
          <a:xfrm>
            <a:off x="3208301" y="767378"/>
            <a:ext cx="8635356" cy="6978128"/>
          </a:xfrm>
        </p:spPr>
        <p:txBody>
          <a:bodyPr/>
          <a:lstStyle/>
          <a:p>
            <a:pPr marL="514350" indent="-514350">
              <a:buClr>
                <a:schemeClr val="accent2"/>
              </a:buClr>
              <a:buFont typeface="+mj-lt"/>
              <a:buAutoNum type="arabicPeriod"/>
            </a:pPr>
            <a:r>
              <a:rPr lang="en-US" dirty="0" smtClean="0"/>
              <a:t>General reminders</a:t>
            </a:r>
          </a:p>
          <a:p>
            <a:pPr marL="514350" indent="-514350">
              <a:buClr>
                <a:schemeClr val="accent2"/>
              </a:buClr>
              <a:buFont typeface="+mj-lt"/>
              <a:buAutoNum type="arabicPeriod"/>
            </a:pPr>
            <a:r>
              <a:rPr lang="en-US" dirty="0" smtClean="0"/>
              <a:t>Track activities over funding years</a:t>
            </a:r>
          </a:p>
          <a:p>
            <a:pPr marL="514350" indent="-514350">
              <a:buClr>
                <a:schemeClr val="accent2"/>
              </a:buClr>
              <a:buFont typeface="+mj-lt"/>
              <a:buAutoNum type="arabicPeriod"/>
            </a:pPr>
            <a:r>
              <a:rPr lang="en-US" dirty="0" smtClean="0"/>
              <a:t>Submit bids</a:t>
            </a:r>
            <a:endParaRPr lang="en-US" dirty="0"/>
          </a:p>
          <a:p>
            <a:pPr marL="514350" indent="-514350">
              <a:buClr>
                <a:schemeClr val="accent2"/>
              </a:buClr>
              <a:buFont typeface="+mj-lt"/>
              <a:buAutoNum type="arabicPeriod"/>
            </a:pPr>
            <a:r>
              <a:rPr lang="en-US" dirty="0" smtClean="0"/>
              <a:t>Undergo vendor selection</a:t>
            </a:r>
          </a:p>
          <a:p>
            <a:pPr marL="514350" indent="-514350">
              <a:buClr>
                <a:schemeClr val="accent2"/>
              </a:buClr>
              <a:buFont typeface="+mj-lt"/>
              <a:buAutoNum type="arabicPeriod"/>
            </a:pPr>
            <a:r>
              <a:rPr lang="en-US" dirty="0" smtClean="0"/>
              <a:t>Start services</a:t>
            </a:r>
            <a:endParaRPr lang="en-US" dirty="0"/>
          </a:p>
          <a:p>
            <a:pPr marL="514350" indent="-514350">
              <a:buClr>
                <a:schemeClr val="accent2"/>
              </a:buClr>
              <a:buFont typeface="+mj-lt"/>
              <a:buAutoNum type="arabicPeriod"/>
            </a:pPr>
            <a:r>
              <a:rPr lang="en-US" dirty="0" smtClean="0"/>
              <a:t>Prepare invoices</a:t>
            </a:r>
            <a:endParaRPr lang="en-US" dirty="0"/>
          </a:p>
          <a:p>
            <a:pPr marL="514350" indent="-514350">
              <a:buClr>
                <a:schemeClr val="accent2"/>
              </a:buClr>
              <a:buFont typeface="+mj-lt"/>
              <a:buAutoNum type="arabicPeriod"/>
            </a:pPr>
            <a:r>
              <a:rPr lang="en-US" dirty="0" smtClean="0"/>
              <a:t>File appeals</a:t>
            </a:r>
          </a:p>
          <a:p>
            <a:pPr marL="514350" indent="-514350">
              <a:buClr>
                <a:schemeClr val="accent2"/>
              </a:buClr>
              <a:buFont typeface="+mj-lt"/>
              <a:buAutoNum type="arabicPeriod"/>
            </a:pPr>
            <a:r>
              <a:rPr lang="en-US" dirty="0" smtClean="0"/>
              <a:t>Initiate post-commitment changes</a:t>
            </a:r>
            <a:endParaRPr lang="en-US" dirty="0"/>
          </a:p>
          <a:p>
            <a:pPr marL="0" indent="0">
              <a:buNone/>
            </a:pPr>
            <a:endParaRPr lang="en-US" dirty="0"/>
          </a:p>
          <a:p>
            <a:endParaRPr lang="en-US" sz="2400" dirty="0"/>
          </a:p>
          <a:p>
            <a:endParaRPr lang="en-US" dirty="0"/>
          </a:p>
        </p:txBody>
      </p:sp>
      <p:sp>
        <p:nvSpPr>
          <p:cNvPr id="8" name="Rectangle 7"/>
          <p:cNvSpPr/>
          <p:nvPr/>
        </p:nvSpPr>
        <p:spPr>
          <a:xfrm>
            <a:off x="198337" y="6428625"/>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417741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
                                            <p:txEl>
                                              <p:pRg st="1" end="1"/>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3">
                                            <p:txEl>
                                              <p:pRg st="2" end="2"/>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iterate type="lt">
                                    <p:tmAbs val="25"/>
                                  </p:iterate>
                                  <p:childTnLst>
                                    <p:set>
                                      <p:cBhvr override="childStyle">
                                        <p:cTn id="18" dur="indefinite"/>
                                        <p:tgtEl>
                                          <p:spTgt spid="3">
                                            <p:txEl>
                                              <p:pRg st="3" end="3"/>
                                            </p:txEl>
                                          </p:spTgt>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nodeType="clickEffect">
                                  <p:stCondLst>
                                    <p:cond delay="0"/>
                                  </p:stCondLst>
                                  <p:iterate type="lt">
                                    <p:tmAbs val="25"/>
                                  </p:iterate>
                                  <p:childTnLst>
                                    <p:set>
                                      <p:cBhvr override="childStyle">
                                        <p:cTn id="22" dur="indefinite"/>
                                        <p:tgtEl>
                                          <p:spTgt spid="3">
                                            <p:txEl>
                                              <p:pRg st="4" end="4"/>
                                            </p:txEl>
                                          </p:spTgt>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15" presetClass="emph" presetSubtype="0" nodeType="clickEffect">
                                  <p:stCondLst>
                                    <p:cond delay="0"/>
                                  </p:stCondLst>
                                  <p:iterate type="lt">
                                    <p:tmAbs val="25"/>
                                  </p:iterate>
                                  <p:childTnLst>
                                    <p:set>
                                      <p:cBhvr override="childStyle">
                                        <p:cTn id="26" dur="indefinite"/>
                                        <p:tgtEl>
                                          <p:spTgt spid="3">
                                            <p:txEl>
                                              <p:pRg st="5" end="5"/>
                                            </p:txEl>
                                          </p:spTgt>
                                        </p:tgtEl>
                                        <p:attrNameLst>
                                          <p:attrName>style.fontWeight</p:attrName>
                                        </p:attrNameLst>
                                      </p:cBhvr>
                                      <p:to>
                                        <p:strVal val="bold"/>
                                      </p:to>
                                    </p:set>
                                  </p:childTnLst>
                                </p:cTn>
                              </p:par>
                            </p:childTnLst>
                          </p:cTn>
                        </p:par>
                      </p:childTnLst>
                    </p:cTn>
                  </p:par>
                  <p:par>
                    <p:cTn id="27" fill="hold">
                      <p:stCondLst>
                        <p:cond delay="indefinite"/>
                      </p:stCondLst>
                      <p:childTnLst>
                        <p:par>
                          <p:cTn id="28" fill="hold">
                            <p:stCondLst>
                              <p:cond delay="0"/>
                            </p:stCondLst>
                            <p:childTnLst>
                              <p:par>
                                <p:cTn id="29" presetID="15" presetClass="emph" presetSubtype="0" nodeType="clickEffect">
                                  <p:stCondLst>
                                    <p:cond delay="0"/>
                                  </p:stCondLst>
                                  <p:iterate type="lt">
                                    <p:tmAbs val="25"/>
                                  </p:iterate>
                                  <p:childTnLst>
                                    <p:set>
                                      <p:cBhvr override="childStyle">
                                        <p:cTn id="30" dur="indefinite"/>
                                        <p:tgtEl>
                                          <p:spTgt spid="3">
                                            <p:txEl>
                                              <p:pRg st="6" end="6"/>
                                            </p:txEl>
                                          </p:spTgt>
                                        </p:tgtEl>
                                        <p:attrNameLst>
                                          <p:attrName>style.fontWeight</p:attrName>
                                        </p:attrNameLst>
                                      </p:cBhvr>
                                      <p:to>
                                        <p:strVal val="bold"/>
                                      </p:to>
                                    </p:set>
                                  </p:childTnLst>
                                </p:cTn>
                              </p:par>
                            </p:childTnLst>
                          </p:cTn>
                        </p:par>
                      </p:childTnLst>
                    </p:cTn>
                  </p:par>
                  <p:par>
                    <p:cTn id="31" fill="hold">
                      <p:stCondLst>
                        <p:cond delay="indefinite"/>
                      </p:stCondLst>
                      <p:childTnLst>
                        <p:par>
                          <p:cTn id="32" fill="hold">
                            <p:stCondLst>
                              <p:cond delay="0"/>
                            </p:stCondLst>
                            <p:childTnLst>
                              <p:par>
                                <p:cTn id="33" presetID="15" presetClass="emph" presetSubtype="0" nodeType="clickEffect">
                                  <p:stCondLst>
                                    <p:cond delay="0"/>
                                  </p:stCondLst>
                                  <p:iterate type="lt">
                                    <p:tmAbs val="25"/>
                                  </p:iterate>
                                  <p:childTnLst>
                                    <p:set>
                                      <p:cBhvr override="childStyle">
                                        <p:cTn id="34" dur="indefinite"/>
                                        <p:tgtEl>
                                          <p:spTgt spid="3">
                                            <p:txEl>
                                              <p:pRg st="7" end="7"/>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Services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rgbClr val="004AD4"/>
                </a:solidFill>
              </a:rPr>
              <a:t>Service provider starts providing service as of the service start date.</a:t>
            </a:r>
            <a:endParaRPr lang="en-US" dirty="0">
              <a:solidFill>
                <a:srgbClr val="004AD4"/>
              </a:solidFill>
            </a:endParaRPr>
          </a:p>
          <a:p>
            <a:pPr marL="342900" indent="-342900">
              <a:buFont typeface="Arial" panose="020B0604020202020204" pitchFamily="34" charset="0"/>
              <a:buChar char="•"/>
            </a:pPr>
            <a:r>
              <a:rPr lang="en-US" dirty="0" smtClean="0"/>
              <a:t>Make your annual certifications (FCC Form 473 “Service Provider Annual Certification Form”).</a:t>
            </a:r>
          </a:p>
          <a:p>
            <a:pPr marL="342900" indent="-342900">
              <a:buFont typeface="Arial" panose="020B0604020202020204" pitchFamily="34" charset="0"/>
              <a:buChar char="•"/>
            </a:pPr>
            <a:r>
              <a:rPr lang="en-US" dirty="0" smtClean="0"/>
              <a:t>Verify the applicant’s chosen service start date (as they indicated on their FCC Form 486).</a:t>
            </a:r>
            <a:endParaRPr lang="en-US" dirty="0"/>
          </a:p>
        </p:txBody>
      </p:sp>
      <p:sp>
        <p:nvSpPr>
          <p:cNvPr id="5" name="Rectangle 4"/>
          <p:cNvSpPr/>
          <p:nvPr/>
        </p:nvSpPr>
        <p:spPr>
          <a:xfrm>
            <a:off x="162478" y="6396716"/>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102880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89375"/>
            <a:ext cx="4536141" cy="526298"/>
          </a:xfrm>
        </p:spPr>
        <p:txBody>
          <a:bodyPr/>
          <a:lstStyle/>
          <a:p>
            <a:pPr algn="ctr"/>
            <a:r>
              <a:rPr lang="en-US" dirty="0" smtClean="0"/>
              <a:t>Prepare Invoices</a:t>
            </a:r>
            <a:endParaRPr lang="en-US" dirty="0"/>
          </a:p>
        </p:txBody>
      </p:sp>
      <p:sp>
        <p:nvSpPr>
          <p:cNvPr id="3" name="Rectangle 2"/>
          <p:cNvSpPr/>
          <p:nvPr/>
        </p:nvSpPr>
        <p:spPr>
          <a:xfrm>
            <a:off x="0" y="6402573"/>
            <a:ext cx="3476080" cy="220573"/>
          </a:xfrm>
          <a:prstGeom prst="rect">
            <a:avLst/>
          </a:prstGeom>
        </p:spPr>
        <p:txBody>
          <a:bodyPr wrap="none">
            <a:spAutoFit/>
          </a:bodyPr>
          <a:lstStyle/>
          <a:p>
            <a:pPr marL="12700" lvl="0">
              <a:lnSpc>
                <a:spcPts val="969"/>
              </a:lnSpc>
            </a:pPr>
            <a:r>
              <a:rPr lang="de-DE" sz="1300" dirty="0">
                <a:solidFill>
                  <a:prstClr val="white"/>
                </a:solidFill>
                <a:latin typeface="Source Sans Pro" panose="020B0503030403020204"/>
              </a:rPr>
              <a:t>© 2019 </a:t>
            </a:r>
            <a:r>
              <a:rPr lang="en-US" sz="1300" dirty="0">
                <a:solidFill>
                  <a:prstClr val="white"/>
                </a:solidFill>
                <a:latin typeface="Source Sans Pro" panose="020B0503030403020204"/>
              </a:rPr>
              <a:t>Universal Service Administrative Co.</a:t>
            </a:r>
            <a:endParaRPr lang="en-US" sz="1300" dirty="0">
              <a:solidFill>
                <a:prstClr val="white"/>
              </a:solidFill>
              <a:latin typeface="Source Sans Pro" panose="020B0503030403020204"/>
              <a:cs typeface="SourceSansPro-Light"/>
            </a:endParaRPr>
          </a:p>
        </p:txBody>
      </p:sp>
    </p:spTree>
    <p:extLst>
      <p:ext uri="{BB962C8B-B14F-4D97-AF65-F5344CB8AC3E}">
        <p14:creationId xmlns:p14="http://schemas.microsoft.com/office/powerpoint/2010/main" val="385724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 Invoices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rgbClr val="004AD4"/>
                </a:solidFill>
              </a:rPr>
              <a:t>Service provider bills applicant for (1) the full cost of the service (BEAR method) or (2) the applicant’s share of the cost and invoices USAC for the discount share (SPI method).</a:t>
            </a:r>
            <a:endParaRPr lang="en-US" dirty="0">
              <a:solidFill>
                <a:srgbClr val="004AD4"/>
              </a:solidFill>
            </a:endParaRPr>
          </a:p>
          <a:p>
            <a:pPr marL="342900" indent="-342900">
              <a:buFont typeface="Arial" panose="020B0604020202020204" pitchFamily="34" charset="0"/>
              <a:buChar char="•"/>
            </a:pPr>
            <a:r>
              <a:rPr lang="en-US" dirty="0" smtClean="0"/>
              <a:t>Always bill the customer first.</a:t>
            </a:r>
          </a:p>
          <a:p>
            <a:pPr marL="342900" indent="-342900">
              <a:buFont typeface="Arial" panose="020B0604020202020204" pitchFamily="34" charset="0"/>
              <a:buChar char="•"/>
            </a:pPr>
            <a:r>
              <a:rPr lang="en-US" dirty="0" smtClean="0"/>
              <a:t>Customer bills must be clear and detailed.</a:t>
            </a:r>
          </a:p>
          <a:p>
            <a:pPr marL="801687" lvl="1" indent="-342900">
              <a:buFont typeface="Arial" panose="020B0604020202020204" pitchFamily="34" charset="0"/>
              <a:buChar char="•"/>
            </a:pPr>
            <a:r>
              <a:rPr lang="en-US" dirty="0" smtClean="0"/>
              <a:t>Provide specifics on the eligible services and their associated costs.</a:t>
            </a:r>
          </a:p>
          <a:p>
            <a:pPr marL="801687" lvl="1" indent="-342900">
              <a:buFont typeface="Arial" panose="020B0604020202020204" pitchFamily="34" charset="0"/>
              <a:buChar char="•"/>
            </a:pPr>
            <a:r>
              <a:rPr lang="en-US" dirty="0" smtClean="0"/>
              <a:t>List any ineligible costs separately.</a:t>
            </a:r>
          </a:p>
          <a:p>
            <a:pPr marL="801687" lvl="1" indent="-342900">
              <a:buFont typeface="Arial" panose="020B0604020202020204" pitchFamily="34" charset="0"/>
              <a:buChar char="•"/>
            </a:pPr>
            <a:r>
              <a:rPr lang="en-US" dirty="0" smtClean="0"/>
              <a:t>Show the applicant’s E-rate discount (SPI method).</a:t>
            </a:r>
            <a:endParaRPr lang="en-US" dirty="0"/>
          </a:p>
        </p:txBody>
      </p:sp>
      <p:sp>
        <p:nvSpPr>
          <p:cNvPr id="5" name="Rectangle 4"/>
          <p:cNvSpPr/>
          <p:nvPr/>
        </p:nvSpPr>
        <p:spPr>
          <a:xfrm>
            <a:off x="162478" y="6396716"/>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15707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anim calcmode="lin" valueType="num">
                                      <p:cBhvr>
                                        <p:cTn id="2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 Invoices – BEAR method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rgbClr val="004AD4"/>
                </a:solidFill>
              </a:rPr>
              <a:t>Service provider bills applicant for the full cost of the service </a:t>
            </a:r>
            <a:r>
              <a:rPr lang="en-US" dirty="0">
                <a:solidFill>
                  <a:srgbClr val="004AD4"/>
                </a:solidFill>
              </a:rPr>
              <a:t>and applicant invoices USAC for the discount share (BEAR method</a:t>
            </a:r>
            <a:r>
              <a:rPr lang="en-US" dirty="0" smtClean="0">
                <a:solidFill>
                  <a:srgbClr val="004AD4"/>
                </a:solidFill>
              </a:rPr>
              <a:t>).</a:t>
            </a:r>
          </a:p>
          <a:p>
            <a:pPr marL="0" indent="0">
              <a:buNone/>
            </a:pPr>
            <a:r>
              <a:rPr lang="en-US" dirty="0" smtClean="0"/>
              <a:t>Be prepared to assist the applicant with information and/or documentation if USAC has questions about a BEAR Form.</a:t>
            </a:r>
          </a:p>
          <a:p>
            <a:pPr marL="342900" indent="-342900">
              <a:buFont typeface="Arial" panose="020B0604020202020204" pitchFamily="34" charset="0"/>
              <a:buChar char="•"/>
            </a:pPr>
            <a:r>
              <a:rPr lang="en-US" dirty="0" smtClean="0"/>
              <a:t>Be sure that your customer bills support the services provided and the cost of those services.</a:t>
            </a:r>
          </a:p>
        </p:txBody>
      </p:sp>
      <p:sp>
        <p:nvSpPr>
          <p:cNvPr id="5" name="Rectangle 4"/>
          <p:cNvSpPr/>
          <p:nvPr/>
        </p:nvSpPr>
        <p:spPr>
          <a:xfrm>
            <a:off x="162478" y="6396716"/>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193817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 Invoices – SPI method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solidFill>
                  <a:srgbClr val="004AD4"/>
                </a:solidFill>
              </a:rPr>
              <a:t>Service provider bills applicant for </a:t>
            </a:r>
            <a:r>
              <a:rPr lang="en-US" dirty="0">
                <a:solidFill>
                  <a:srgbClr val="004AD4"/>
                </a:solidFill>
              </a:rPr>
              <a:t>the applicant’s share of the cost and invoices USAC for the discount share (SPI </a:t>
            </a:r>
            <a:r>
              <a:rPr lang="en-US" dirty="0" smtClean="0">
                <a:solidFill>
                  <a:srgbClr val="004AD4"/>
                </a:solidFill>
              </a:rPr>
              <a:t>method).</a:t>
            </a:r>
            <a:endParaRPr lang="en-US" dirty="0">
              <a:solidFill>
                <a:srgbClr val="004AD4"/>
              </a:solidFill>
            </a:endParaRPr>
          </a:p>
          <a:p>
            <a:pPr marL="342900" indent="-342900">
              <a:buFont typeface="Arial" panose="020B0604020202020204" pitchFamily="34" charset="0"/>
              <a:buChar char="•"/>
            </a:pPr>
            <a:r>
              <a:rPr lang="en-US" dirty="0" smtClean="0"/>
              <a:t>Verify that the applicant is paying your customer bills.</a:t>
            </a:r>
          </a:p>
          <a:p>
            <a:pPr marL="801687" lvl="1" indent="-342900">
              <a:buFont typeface="Arial" panose="020B0604020202020204" pitchFamily="34" charset="0"/>
              <a:buChar char="•"/>
            </a:pPr>
            <a:r>
              <a:rPr lang="en-US" sz="2800" dirty="0" smtClean="0"/>
              <a:t>USAC assumes the applicant will pay your customer bill within 90 days of receipt.</a:t>
            </a:r>
          </a:p>
          <a:p>
            <a:pPr marL="342900" indent="-342900">
              <a:buFont typeface="Arial" panose="020B0604020202020204" pitchFamily="34" charset="0"/>
              <a:buChar char="•"/>
            </a:pPr>
            <a:r>
              <a:rPr lang="en-US" dirty="0" smtClean="0"/>
              <a:t>Determine how often you will invoice USAC.</a:t>
            </a:r>
          </a:p>
          <a:p>
            <a:pPr marL="801687" lvl="1" indent="-342900">
              <a:buFont typeface="Arial" panose="020B0604020202020204" pitchFamily="34" charset="0"/>
              <a:buChar char="•"/>
            </a:pPr>
            <a:r>
              <a:rPr lang="en-US" sz="2800" dirty="0" smtClean="0"/>
              <a:t>The frequency does not have to match the frequency of the customer bills.</a:t>
            </a:r>
          </a:p>
          <a:p>
            <a:pPr marL="342900" indent="-342900">
              <a:buFont typeface="Arial" panose="020B0604020202020204" pitchFamily="34" charset="0"/>
              <a:buChar char="•"/>
            </a:pPr>
            <a:r>
              <a:rPr lang="en-US" dirty="0" smtClean="0"/>
              <a:t>Check your SPI Form to be sure that you are using the applicant’s approved discount and only including the cost of eligible services.</a:t>
            </a:r>
          </a:p>
        </p:txBody>
      </p:sp>
      <p:sp>
        <p:nvSpPr>
          <p:cNvPr id="5" name="Rectangle 4"/>
          <p:cNvSpPr/>
          <p:nvPr/>
        </p:nvSpPr>
        <p:spPr>
          <a:xfrm>
            <a:off x="162478" y="6396716"/>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257507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123" y="2737935"/>
            <a:ext cx="4874413" cy="526298"/>
          </a:xfrm>
        </p:spPr>
        <p:txBody>
          <a:bodyPr/>
          <a:lstStyle/>
          <a:p>
            <a:pPr algn="ctr"/>
            <a:r>
              <a:rPr lang="en-US" dirty="0" smtClean="0"/>
              <a:t>File Appeals</a:t>
            </a:r>
            <a:endParaRPr lang="en-US" dirty="0"/>
          </a:p>
        </p:txBody>
      </p:sp>
      <p:sp>
        <p:nvSpPr>
          <p:cNvPr id="3" name="Rectangle 2"/>
          <p:cNvSpPr/>
          <p:nvPr/>
        </p:nvSpPr>
        <p:spPr>
          <a:xfrm>
            <a:off x="0" y="6474291"/>
            <a:ext cx="3476080" cy="220573"/>
          </a:xfrm>
          <a:prstGeom prst="rect">
            <a:avLst/>
          </a:prstGeom>
        </p:spPr>
        <p:txBody>
          <a:bodyPr wrap="none">
            <a:spAutoFit/>
          </a:bodyPr>
          <a:lstStyle/>
          <a:p>
            <a:pPr marL="12700" lvl="0">
              <a:lnSpc>
                <a:spcPts val="969"/>
              </a:lnSpc>
            </a:pPr>
            <a:r>
              <a:rPr lang="de-DE" sz="1300" dirty="0">
                <a:solidFill>
                  <a:prstClr val="white"/>
                </a:solidFill>
                <a:latin typeface="Source Sans Pro" panose="020B0503030403020204"/>
              </a:rPr>
              <a:t>© 2019 </a:t>
            </a:r>
            <a:r>
              <a:rPr lang="en-US" sz="1300" dirty="0">
                <a:solidFill>
                  <a:prstClr val="white"/>
                </a:solidFill>
                <a:latin typeface="Source Sans Pro" panose="020B0503030403020204"/>
              </a:rPr>
              <a:t>Universal Service Administrative Co.</a:t>
            </a:r>
            <a:endParaRPr lang="en-US" sz="1300" dirty="0">
              <a:solidFill>
                <a:prstClr val="white"/>
              </a:solidFill>
              <a:latin typeface="Source Sans Pro" panose="020B0503030403020204"/>
              <a:cs typeface="SourceSansPro-Light"/>
            </a:endParaRPr>
          </a:p>
        </p:txBody>
      </p:sp>
    </p:spTree>
    <p:extLst>
      <p:ext uri="{BB962C8B-B14F-4D97-AF65-F5344CB8AC3E}">
        <p14:creationId xmlns:p14="http://schemas.microsoft.com/office/powerpoint/2010/main" val="339225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Appeals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rgbClr val="004AD4"/>
                </a:solidFill>
              </a:rPr>
              <a:t>Either the applicant or the service provider can file an appeal of </a:t>
            </a:r>
            <a:r>
              <a:rPr lang="en-US" dirty="0">
                <a:solidFill>
                  <a:srgbClr val="004AD4"/>
                </a:solidFill>
              </a:rPr>
              <a:t>a USAC decision..</a:t>
            </a:r>
          </a:p>
          <a:p>
            <a:pPr marL="342900" indent="-342900">
              <a:buFont typeface="Arial" panose="020B0604020202020204" pitchFamily="34" charset="0"/>
              <a:buChar char="•"/>
            </a:pPr>
            <a:r>
              <a:rPr lang="en-US" dirty="0" smtClean="0"/>
              <a:t>You can appeal even if the applicant does not.</a:t>
            </a:r>
          </a:p>
          <a:p>
            <a:pPr marL="342900" indent="-342900">
              <a:buFont typeface="Arial" panose="020B0604020202020204" pitchFamily="34" charset="0"/>
              <a:buChar char="•"/>
            </a:pPr>
            <a:r>
              <a:rPr lang="en-US" dirty="0" smtClean="0"/>
              <a:t>Appeal to USAC first.</a:t>
            </a:r>
          </a:p>
          <a:p>
            <a:pPr marL="801687" lvl="1" indent="-342900">
              <a:buFont typeface="Arial" panose="020B0604020202020204" pitchFamily="34" charset="0"/>
              <a:buChar char="•"/>
            </a:pPr>
            <a:r>
              <a:rPr lang="en-US" dirty="0" smtClean="0"/>
              <a:t>If you disagree with USAC’s appeal decision, you can then appeal to the FCC.</a:t>
            </a:r>
          </a:p>
          <a:p>
            <a:pPr marL="801687" lvl="1" indent="-342900">
              <a:buFont typeface="Arial" panose="020B0604020202020204" pitchFamily="34" charset="0"/>
              <a:buChar char="•"/>
            </a:pPr>
            <a:r>
              <a:rPr lang="en-US" dirty="0" smtClean="0"/>
              <a:t>Appeals </a:t>
            </a:r>
            <a:r>
              <a:rPr lang="en-US" dirty="0"/>
              <a:t>must be filed within 60 days of USAC’s decision.</a:t>
            </a:r>
            <a:endParaRPr lang="en-US" dirty="0" smtClean="0"/>
          </a:p>
        </p:txBody>
      </p:sp>
      <p:sp>
        <p:nvSpPr>
          <p:cNvPr id="5" name="Rectangle 4"/>
          <p:cNvSpPr/>
          <p:nvPr/>
        </p:nvSpPr>
        <p:spPr>
          <a:xfrm>
            <a:off x="162478" y="6396716"/>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321285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Appeals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rgbClr val="004AD4"/>
                </a:solidFill>
              </a:rPr>
              <a:t>Appeals</a:t>
            </a:r>
          </a:p>
          <a:p>
            <a:r>
              <a:rPr lang="en-US" dirty="0" smtClean="0"/>
              <a:t>Know and understand USAC’s funding decision.</a:t>
            </a:r>
          </a:p>
          <a:p>
            <a:pPr marL="801687" lvl="1" indent="-342900">
              <a:buFont typeface="Arial" panose="020B0604020202020204" pitchFamily="34" charset="0"/>
              <a:buChar char="•"/>
            </a:pPr>
            <a:r>
              <a:rPr lang="en-US" sz="2800" dirty="0" smtClean="0"/>
              <a:t>Locate and review funding decisions (Funding Commitment Decision Letters “FCDLs” and Revised Funding Commitment Decision Letters “RFCDLs”) and other communications in your EPC account under Notifications.</a:t>
            </a:r>
          </a:p>
          <a:p>
            <a:pPr marL="801687" lvl="1" indent="-342900">
              <a:buFont typeface="Arial" panose="020B0604020202020204" pitchFamily="34" charset="0"/>
              <a:buChar char="•"/>
            </a:pPr>
            <a:r>
              <a:rPr lang="en-US" sz="2800" dirty="0" smtClean="0"/>
              <a:t>If you don’t understand the letters, contact USAC’s Client Service Bureau. </a:t>
            </a:r>
          </a:p>
          <a:p>
            <a:pPr marL="801687" lvl="1" indent="-342900">
              <a:buFont typeface="Arial" panose="020B0604020202020204" pitchFamily="34" charset="0"/>
              <a:buChar char="•"/>
            </a:pPr>
            <a:r>
              <a:rPr lang="en-US" sz="2800" dirty="0" smtClean="0"/>
              <a:t>File </a:t>
            </a:r>
            <a:r>
              <a:rPr lang="en-US" sz="2800" dirty="0"/>
              <a:t>your appeal within 60 days of USAC’s decision.</a:t>
            </a:r>
            <a:endParaRPr lang="en-US" sz="2800" dirty="0" smtClean="0"/>
          </a:p>
        </p:txBody>
      </p:sp>
      <p:sp>
        <p:nvSpPr>
          <p:cNvPr id="5" name="Rectangle 4"/>
          <p:cNvSpPr/>
          <p:nvPr/>
        </p:nvSpPr>
        <p:spPr>
          <a:xfrm>
            <a:off x="162478" y="6396716"/>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68997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Appeals</a:t>
            </a:r>
            <a:endParaRPr lang="en-US" dirty="0"/>
          </a:p>
        </p:txBody>
      </p:sp>
      <p:sp>
        <p:nvSpPr>
          <p:cNvPr id="3" name="Content Placeholder 2"/>
          <p:cNvSpPr>
            <a:spLocks noGrp="1"/>
          </p:cNvSpPr>
          <p:nvPr>
            <p:ph idx="1"/>
          </p:nvPr>
        </p:nvSpPr>
        <p:spPr/>
        <p:txBody>
          <a:bodyPr>
            <a:normAutofit/>
          </a:bodyPr>
          <a:lstStyle/>
          <a:p>
            <a:pPr marL="0" indent="0">
              <a:buNone/>
            </a:pPr>
            <a:r>
              <a:rPr lang="en-US" dirty="0">
                <a:solidFill>
                  <a:srgbClr val="004AD4"/>
                </a:solidFill>
              </a:rPr>
              <a:t>Requests for </a:t>
            </a:r>
            <a:r>
              <a:rPr lang="en-US" dirty="0" smtClean="0">
                <a:solidFill>
                  <a:srgbClr val="004AD4"/>
                </a:solidFill>
              </a:rPr>
              <a:t>Waiver</a:t>
            </a:r>
          </a:p>
          <a:p>
            <a:pPr marL="0" indent="0">
              <a:buNone/>
            </a:pPr>
            <a:r>
              <a:rPr lang="en-US" dirty="0" smtClean="0"/>
              <a:t>• Requests </a:t>
            </a:r>
            <a:r>
              <a:rPr lang="en-US" dirty="0"/>
              <a:t>for waivers </a:t>
            </a:r>
            <a:r>
              <a:rPr lang="en-US" dirty="0" smtClean="0"/>
              <a:t>of program rules must be filed </a:t>
            </a:r>
            <a:r>
              <a:rPr lang="en-US" dirty="0"/>
              <a:t>directly to the FCC within 60 days of USAC’s </a:t>
            </a:r>
            <a:r>
              <a:rPr lang="en-US" dirty="0" smtClean="0"/>
              <a:t>decision. Examples include:</a:t>
            </a:r>
          </a:p>
          <a:p>
            <a:pPr marL="801687" lvl="1" indent="-342900">
              <a:buFont typeface="Arial" panose="020B0604020202020204" pitchFamily="34" charset="0"/>
              <a:buChar char="•"/>
            </a:pPr>
            <a:r>
              <a:rPr lang="en-US" sz="2800" dirty="0" smtClean="0"/>
              <a:t>The applicant or service provider missed the deadline for filing an invoice.</a:t>
            </a:r>
          </a:p>
          <a:p>
            <a:pPr marL="801687" lvl="1" indent="-342900">
              <a:buFont typeface="Arial" panose="020B0604020202020204" pitchFamily="34" charset="0"/>
              <a:buChar char="•"/>
            </a:pPr>
            <a:r>
              <a:rPr lang="en-US" sz="2800" dirty="0" smtClean="0"/>
              <a:t>The applicant submitted and certified the request for discounted services (FCC Form 471) after the application filing window closed.</a:t>
            </a:r>
          </a:p>
        </p:txBody>
      </p:sp>
      <p:sp>
        <p:nvSpPr>
          <p:cNvPr id="5" name="Rectangle 4"/>
          <p:cNvSpPr/>
          <p:nvPr/>
        </p:nvSpPr>
        <p:spPr>
          <a:xfrm>
            <a:off x="162478" y="6396716"/>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115557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329" y="2416411"/>
            <a:ext cx="3684731" cy="1578894"/>
          </a:xfrm>
        </p:spPr>
        <p:txBody>
          <a:bodyPr/>
          <a:lstStyle/>
          <a:p>
            <a:pPr algn="ctr"/>
            <a:r>
              <a:rPr lang="en-US" dirty="0" smtClean="0"/>
              <a:t>Initiate Post-Commitment Changes</a:t>
            </a:r>
            <a:endParaRPr lang="en-US" dirty="0"/>
          </a:p>
        </p:txBody>
      </p:sp>
      <p:sp>
        <p:nvSpPr>
          <p:cNvPr id="3" name="Rectangle 2"/>
          <p:cNvSpPr/>
          <p:nvPr/>
        </p:nvSpPr>
        <p:spPr>
          <a:xfrm>
            <a:off x="0" y="6474291"/>
            <a:ext cx="3476080" cy="220573"/>
          </a:xfrm>
          <a:prstGeom prst="rect">
            <a:avLst/>
          </a:prstGeom>
        </p:spPr>
        <p:txBody>
          <a:bodyPr wrap="none">
            <a:spAutoFit/>
          </a:bodyPr>
          <a:lstStyle/>
          <a:p>
            <a:pPr marL="12700" lvl="0">
              <a:lnSpc>
                <a:spcPts val="969"/>
              </a:lnSpc>
            </a:pPr>
            <a:r>
              <a:rPr lang="de-DE" sz="1300" dirty="0">
                <a:solidFill>
                  <a:prstClr val="white"/>
                </a:solidFill>
                <a:latin typeface="Source Sans Pro" panose="020B0503030403020204"/>
              </a:rPr>
              <a:t>© 2019 </a:t>
            </a:r>
            <a:r>
              <a:rPr lang="en-US" sz="1300" dirty="0">
                <a:solidFill>
                  <a:prstClr val="white"/>
                </a:solidFill>
                <a:latin typeface="Source Sans Pro" panose="020B0503030403020204"/>
              </a:rPr>
              <a:t>Universal Service Administrative Co.</a:t>
            </a:r>
            <a:endParaRPr lang="en-US" sz="1300" dirty="0">
              <a:solidFill>
                <a:prstClr val="white"/>
              </a:solidFill>
              <a:latin typeface="Source Sans Pro" panose="020B0503030403020204"/>
              <a:cs typeface="SourceSansPro-Light"/>
            </a:endParaRPr>
          </a:p>
        </p:txBody>
      </p:sp>
    </p:spTree>
    <p:extLst>
      <p:ext uri="{BB962C8B-B14F-4D97-AF65-F5344CB8AC3E}">
        <p14:creationId xmlns:p14="http://schemas.microsoft.com/office/powerpoint/2010/main" val="30894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083" y="2781797"/>
            <a:ext cx="4894729" cy="526298"/>
          </a:xfrm>
        </p:spPr>
        <p:txBody>
          <a:bodyPr/>
          <a:lstStyle/>
          <a:p>
            <a:pPr algn="ctr"/>
            <a:r>
              <a:rPr lang="en-US" dirty="0" smtClean="0"/>
              <a:t>General Reminders</a:t>
            </a:r>
            <a:endParaRPr lang="en-US" dirty="0"/>
          </a:p>
        </p:txBody>
      </p:sp>
      <p:sp>
        <p:nvSpPr>
          <p:cNvPr id="4" name="Rectangle 3"/>
          <p:cNvSpPr/>
          <p:nvPr/>
        </p:nvSpPr>
        <p:spPr>
          <a:xfrm>
            <a:off x="0" y="6384644"/>
            <a:ext cx="3476080" cy="220573"/>
          </a:xfrm>
          <a:prstGeom prst="rect">
            <a:avLst/>
          </a:prstGeom>
        </p:spPr>
        <p:txBody>
          <a:bodyPr wrap="none">
            <a:spAutoFit/>
          </a:bodyPr>
          <a:lstStyle/>
          <a:p>
            <a:pPr marL="12700" lvl="0">
              <a:lnSpc>
                <a:spcPts val="969"/>
              </a:lnSpc>
            </a:pPr>
            <a:r>
              <a:rPr lang="de-DE" sz="1300" dirty="0">
                <a:solidFill>
                  <a:prstClr val="white"/>
                </a:solidFill>
                <a:latin typeface="Source Sans Pro" panose="020B0503030403020204"/>
              </a:rPr>
              <a:t>© 2019 </a:t>
            </a:r>
            <a:r>
              <a:rPr lang="en-US" sz="1300" dirty="0">
                <a:solidFill>
                  <a:prstClr val="white"/>
                </a:solidFill>
                <a:latin typeface="Source Sans Pro" panose="020B0503030403020204"/>
              </a:rPr>
              <a:t>Universal Service Administrative Co.</a:t>
            </a:r>
            <a:endParaRPr lang="en-US" sz="1300" dirty="0">
              <a:solidFill>
                <a:prstClr val="white"/>
              </a:solidFill>
              <a:latin typeface="Source Sans Pro" panose="020B0503030403020204"/>
              <a:cs typeface="SourceSansPro-Light"/>
            </a:endParaRPr>
          </a:p>
        </p:txBody>
      </p:sp>
    </p:spTree>
    <p:extLst>
      <p:ext uri="{BB962C8B-B14F-4D97-AF65-F5344CB8AC3E}">
        <p14:creationId xmlns:p14="http://schemas.microsoft.com/office/powerpoint/2010/main" val="406468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Initiate Post-Commitment Changes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rgbClr val="004AD4"/>
                </a:solidFill>
              </a:rPr>
              <a:t>Applicants can request certain changes to information after USAC issues a funding commitment.</a:t>
            </a:r>
            <a:endParaRPr lang="en-US" dirty="0">
              <a:solidFill>
                <a:srgbClr val="004AD4"/>
              </a:solidFill>
            </a:endParaRPr>
          </a:p>
          <a:p>
            <a:pPr marL="342900" indent="-342900">
              <a:buFont typeface="Arial" panose="020B0604020202020204" pitchFamily="34" charset="0"/>
              <a:buChar char="•"/>
            </a:pPr>
            <a:r>
              <a:rPr lang="en-US" dirty="0" smtClean="0"/>
              <a:t>Even if the service provider knows the reason or the circumstances, the applicant must in most cases file </a:t>
            </a:r>
            <a:r>
              <a:rPr lang="en-US" smtClean="0"/>
              <a:t>the request with </a:t>
            </a:r>
            <a:r>
              <a:rPr lang="en-US" dirty="0"/>
              <a:t>USAC in most cases. </a:t>
            </a:r>
            <a:r>
              <a:rPr lang="en-US" dirty="0" smtClean="0"/>
              <a:t> Examples are:</a:t>
            </a:r>
          </a:p>
          <a:p>
            <a:pPr marL="801687" lvl="1" indent="-342900">
              <a:buFont typeface="Arial" panose="020B0604020202020204" pitchFamily="34" charset="0"/>
              <a:buChar char="•"/>
            </a:pPr>
            <a:r>
              <a:rPr lang="en-US" dirty="0"/>
              <a:t>C</a:t>
            </a:r>
            <a:r>
              <a:rPr lang="en-US" dirty="0" smtClean="0"/>
              <a:t>hanges in services (service substitutions)</a:t>
            </a:r>
          </a:p>
          <a:p>
            <a:pPr marL="801687" lvl="1" indent="-342900">
              <a:buFont typeface="Arial" panose="020B0604020202020204" pitchFamily="34" charset="0"/>
              <a:buChar char="•"/>
            </a:pPr>
            <a:r>
              <a:rPr lang="en-US" dirty="0"/>
              <a:t>C</a:t>
            </a:r>
            <a:r>
              <a:rPr lang="en-US" dirty="0" smtClean="0"/>
              <a:t>hanges to service providers (SPIN changes)</a:t>
            </a:r>
          </a:p>
          <a:p>
            <a:pPr marL="801687" lvl="1" indent="-342900">
              <a:buFont typeface="Arial" panose="020B0604020202020204" pitchFamily="34" charset="0"/>
              <a:buChar char="•"/>
            </a:pPr>
            <a:r>
              <a:rPr lang="en-US" dirty="0" smtClean="0"/>
              <a:t>Returning funds to stay within the Category Two budget</a:t>
            </a:r>
          </a:p>
          <a:p>
            <a:pPr marL="801687" lvl="1" indent="-342900">
              <a:buFont typeface="Arial" panose="020B0604020202020204" pitchFamily="34" charset="0"/>
              <a:buChar char="•"/>
            </a:pPr>
            <a:r>
              <a:rPr lang="en-US" dirty="0" smtClean="0"/>
              <a:t>Requests to extend contracts or service delivery deadlines</a:t>
            </a:r>
          </a:p>
        </p:txBody>
      </p:sp>
      <p:sp>
        <p:nvSpPr>
          <p:cNvPr id="5" name="Rectangle 4"/>
          <p:cNvSpPr/>
          <p:nvPr/>
        </p:nvSpPr>
        <p:spPr>
          <a:xfrm>
            <a:off x="162478" y="6396716"/>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262902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7602" y="2865183"/>
            <a:ext cx="6149789" cy="677108"/>
          </a:xfrm>
          <a:prstGeom prst="rect">
            <a:avLst/>
          </a:prstGeom>
          <a:noFill/>
        </p:spPr>
        <p:txBody>
          <a:bodyPr wrap="square" rtlCol="0">
            <a:spAutoFit/>
          </a:bodyPr>
          <a:lstStyle/>
          <a:p>
            <a:pPr algn="ctr"/>
            <a:r>
              <a:rPr lang="en-US" sz="3800" b="1" dirty="0" smtClean="0">
                <a:solidFill>
                  <a:schemeClr val="accent2"/>
                </a:solidFill>
                <a:latin typeface="Source Sans Pro" panose="020B0503030403020204"/>
              </a:rPr>
              <a:t>Questions?</a:t>
            </a:r>
            <a:endParaRPr lang="en-US" sz="3800" b="1" dirty="0">
              <a:solidFill>
                <a:schemeClr val="accent2"/>
              </a:solidFill>
              <a:latin typeface="Source Sans Pro" panose="020B0503030403020204"/>
            </a:endParaRPr>
          </a:p>
        </p:txBody>
      </p:sp>
      <p:sp>
        <p:nvSpPr>
          <p:cNvPr id="5" name="Rectangle 4"/>
          <p:cNvSpPr/>
          <p:nvPr/>
        </p:nvSpPr>
        <p:spPr>
          <a:xfrm>
            <a:off x="0"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320707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0407" y="6456361"/>
            <a:ext cx="3476080" cy="220573"/>
          </a:xfrm>
          <a:prstGeom prst="rect">
            <a:avLst/>
          </a:prstGeom>
        </p:spPr>
        <p:txBody>
          <a:bodyPr wrap="none">
            <a:spAutoFit/>
          </a:bodyPr>
          <a:lstStyle/>
          <a:p>
            <a:pPr marL="12700" lvl="0">
              <a:lnSpc>
                <a:spcPts val="969"/>
              </a:lnSpc>
            </a:pPr>
            <a:r>
              <a:rPr lang="de-DE" sz="1300" dirty="0">
                <a:solidFill>
                  <a:prstClr val="white"/>
                </a:solidFill>
                <a:latin typeface="Source Sans Pro" panose="020B0503030403020204"/>
              </a:rPr>
              <a:t>© 2019 </a:t>
            </a:r>
            <a:r>
              <a:rPr lang="en-US" sz="1300" dirty="0">
                <a:solidFill>
                  <a:prstClr val="white"/>
                </a:solidFill>
                <a:latin typeface="Source Sans Pro" panose="020B0503030403020204"/>
              </a:rPr>
              <a:t>Universal Service Administrative Co.</a:t>
            </a:r>
            <a:endParaRPr lang="en-US" sz="1300" dirty="0">
              <a:solidFill>
                <a:prstClr val="white"/>
              </a:solidFill>
              <a:latin typeface="Source Sans Pro" panose="020B0503030403020204"/>
              <a:cs typeface="SourceSansPro-Light"/>
            </a:endParaRPr>
          </a:p>
        </p:txBody>
      </p:sp>
    </p:spTree>
    <p:extLst>
      <p:ext uri="{BB962C8B-B14F-4D97-AF65-F5344CB8AC3E}">
        <p14:creationId xmlns:p14="http://schemas.microsoft.com/office/powerpoint/2010/main" val="1939629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Reminders</a:t>
            </a:r>
            <a:endParaRPr lang="en-US" dirty="0"/>
          </a:p>
        </p:txBody>
      </p:sp>
      <p:sp>
        <p:nvSpPr>
          <p:cNvPr id="3" name="Content Placeholder 2"/>
          <p:cNvSpPr>
            <a:spLocks noGrp="1"/>
          </p:cNvSpPr>
          <p:nvPr>
            <p:ph idx="1"/>
          </p:nvPr>
        </p:nvSpPr>
        <p:spPr>
          <a:xfrm>
            <a:off x="337351" y="1331234"/>
            <a:ext cx="10832673" cy="5025116"/>
          </a:xfrm>
        </p:spPr>
        <p:txBody>
          <a:bodyPr/>
          <a:lstStyle/>
          <a:p>
            <a:pPr marL="342900" indent="-342900">
              <a:buFont typeface="Arial" panose="020B0604020202020204" pitchFamily="34" charset="0"/>
              <a:buChar char="•"/>
            </a:pPr>
            <a:r>
              <a:rPr lang="en-US" dirty="0" smtClean="0"/>
              <a:t>Keep your FCC Form 498 information up to date.</a:t>
            </a:r>
          </a:p>
          <a:p>
            <a:pPr marL="801687" lvl="1" indent="-342900">
              <a:buFont typeface="Arial" panose="020B0604020202020204" pitchFamily="34" charset="0"/>
              <a:buChar char="•"/>
            </a:pPr>
            <a:r>
              <a:rPr lang="en-US" dirty="0" smtClean="0"/>
              <a:t>USAC uses your current banking information for payments.</a:t>
            </a:r>
          </a:p>
          <a:p>
            <a:pPr marL="342900" indent="-342900">
              <a:buFont typeface="Arial" panose="020B0604020202020204" pitchFamily="34" charset="0"/>
              <a:buChar char="•"/>
            </a:pPr>
            <a:r>
              <a:rPr lang="en-US" dirty="0" smtClean="0"/>
              <a:t>Check your </a:t>
            </a:r>
            <a:r>
              <a:rPr lang="en-US" dirty="0" err="1" smtClean="0"/>
              <a:t>E-rate</a:t>
            </a:r>
            <a:r>
              <a:rPr lang="en-US" dirty="0" smtClean="0"/>
              <a:t> Productivity Center (EPC) account for program-related notifications.</a:t>
            </a:r>
          </a:p>
          <a:p>
            <a:pPr marL="342900" indent="-342900">
              <a:buFont typeface="Arial" panose="020B0604020202020204" pitchFamily="34" charset="0"/>
              <a:buChar char="•"/>
            </a:pPr>
            <a:r>
              <a:rPr lang="en-US" dirty="0" smtClean="0"/>
              <a:t>If you have questions, open a customer service case in EPC, or call the Client Service Bureau at 888-203-8100.</a:t>
            </a:r>
          </a:p>
          <a:p>
            <a:pPr marL="342900" indent="-342900">
              <a:buFont typeface="Arial" panose="020B0604020202020204" pitchFamily="34" charset="0"/>
              <a:buChar char="•"/>
            </a:pPr>
            <a:r>
              <a:rPr lang="en-US" dirty="0" smtClean="0"/>
              <a:t>Review the annual certifications you are required to make (FCC Form 473). </a:t>
            </a:r>
            <a:endParaRPr lang="en-US" dirty="0"/>
          </a:p>
          <a:p>
            <a:pPr marL="0" indent="0" algn="ctr">
              <a:buNone/>
            </a:pPr>
            <a:endParaRPr lang="en-US" sz="3200" b="1" i="1" dirty="0"/>
          </a:p>
          <a:p>
            <a:endParaRPr lang="en-US" dirty="0"/>
          </a:p>
        </p:txBody>
      </p:sp>
      <p:sp>
        <p:nvSpPr>
          <p:cNvPr id="5" name="Rectangle 4"/>
          <p:cNvSpPr/>
          <p:nvPr/>
        </p:nvSpPr>
        <p:spPr>
          <a:xfrm>
            <a:off x="337351"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285382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083" y="2781797"/>
            <a:ext cx="4894729" cy="1052596"/>
          </a:xfrm>
        </p:spPr>
        <p:txBody>
          <a:bodyPr/>
          <a:lstStyle/>
          <a:p>
            <a:pPr algn="ctr"/>
            <a:r>
              <a:rPr lang="en-US" dirty="0" smtClean="0"/>
              <a:t>Track Activities over Funding Years</a:t>
            </a:r>
            <a:endParaRPr lang="en-US" dirty="0"/>
          </a:p>
        </p:txBody>
      </p:sp>
      <p:sp>
        <p:nvSpPr>
          <p:cNvPr id="4" name="Rectangle 3"/>
          <p:cNvSpPr/>
          <p:nvPr/>
        </p:nvSpPr>
        <p:spPr>
          <a:xfrm>
            <a:off x="0" y="6384644"/>
            <a:ext cx="3476080" cy="220573"/>
          </a:xfrm>
          <a:prstGeom prst="rect">
            <a:avLst/>
          </a:prstGeom>
        </p:spPr>
        <p:txBody>
          <a:bodyPr wrap="none">
            <a:spAutoFit/>
          </a:bodyPr>
          <a:lstStyle/>
          <a:p>
            <a:pPr marL="12700" lvl="0">
              <a:lnSpc>
                <a:spcPts val="969"/>
              </a:lnSpc>
            </a:pPr>
            <a:r>
              <a:rPr lang="de-DE" sz="1300" dirty="0">
                <a:solidFill>
                  <a:prstClr val="white"/>
                </a:solidFill>
                <a:latin typeface="Source Sans Pro" panose="020B0503030403020204"/>
              </a:rPr>
              <a:t>© 2019 </a:t>
            </a:r>
            <a:r>
              <a:rPr lang="en-US" sz="1300" dirty="0">
                <a:solidFill>
                  <a:prstClr val="white"/>
                </a:solidFill>
                <a:latin typeface="Source Sans Pro" panose="020B0503030403020204"/>
              </a:rPr>
              <a:t>Universal Service Administrative Co.</a:t>
            </a:r>
            <a:endParaRPr lang="en-US" sz="1300" dirty="0">
              <a:solidFill>
                <a:prstClr val="white"/>
              </a:solidFill>
              <a:latin typeface="Source Sans Pro" panose="020B0503030403020204"/>
              <a:cs typeface="SourceSansPro-Light"/>
            </a:endParaRPr>
          </a:p>
        </p:txBody>
      </p:sp>
    </p:spTree>
    <p:extLst>
      <p:ext uri="{BB962C8B-B14F-4D97-AF65-F5344CB8AC3E}">
        <p14:creationId xmlns:p14="http://schemas.microsoft.com/office/powerpoint/2010/main" val="185051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Activities over Funding Years</a:t>
            </a:r>
            <a:endParaRPr lang="en-US" dirty="0"/>
          </a:p>
        </p:txBody>
      </p:sp>
      <p:sp>
        <p:nvSpPr>
          <p:cNvPr id="3" name="Content Placeholder 2"/>
          <p:cNvSpPr>
            <a:spLocks noGrp="1"/>
          </p:cNvSpPr>
          <p:nvPr>
            <p:ph idx="1"/>
          </p:nvPr>
        </p:nvSpPr>
        <p:spPr>
          <a:xfrm>
            <a:off x="337351" y="1331234"/>
            <a:ext cx="10832673" cy="5025116"/>
          </a:xfrm>
        </p:spPr>
        <p:txBody>
          <a:bodyPr/>
          <a:lstStyle/>
          <a:p>
            <a:pPr marL="0" indent="0" algn="just">
              <a:buNone/>
            </a:pPr>
            <a:r>
              <a:rPr lang="en-US" b="1" dirty="0" smtClean="0">
                <a:solidFill>
                  <a:srgbClr val="004AD4"/>
                </a:solidFill>
              </a:rPr>
              <a:t>Funding years run from July 1 to the following June 30 </a:t>
            </a:r>
          </a:p>
          <a:p>
            <a:pPr algn="just"/>
            <a:r>
              <a:rPr lang="en-US" sz="2400" b="1" dirty="0" smtClean="0">
                <a:solidFill>
                  <a:schemeClr val="accent2"/>
                </a:solidFill>
              </a:rPr>
              <a:t>For example, Funding Year (FY) 2020 runs from July 1, 2020 to June 30, 2021</a:t>
            </a:r>
          </a:p>
          <a:p>
            <a:pPr marL="0" indent="0" algn="just">
              <a:buNone/>
            </a:pPr>
            <a:endParaRPr lang="en-US" sz="500" b="1" dirty="0" smtClean="0">
              <a:solidFill>
                <a:srgbClr val="004AD4"/>
              </a:solidFill>
            </a:endParaRPr>
          </a:p>
          <a:p>
            <a:pPr marL="342900" indent="-342900">
              <a:buFont typeface="Arial" panose="020B0604020202020204" pitchFamily="34" charset="0"/>
              <a:buChar char="•"/>
            </a:pPr>
            <a:r>
              <a:rPr lang="en-US" dirty="0" smtClean="0"/>
              <a:t>Before the first day of the funding year:</a:t>
            </a:r>
          </a:p>
          <a:p>
            <a:pPr marL="801687" lvl="1" indent="-342900">
              <a:buFont typeface="Arial" panose="020B0604020202020204" pitchFamily="34" charset="0"/>
              <a:buChar char="•"/>
            </a:pPr>
            <a:r>
              <a:rPr lang="en-US" dirty="0" smtClean="0"/>
              <a:t>Applicants start and complete their competitive bidding process.</a:t>
            </a:r>
          </a:p>
          <a:p>
            <a:pPr marL="801687" lvl="1" indent="-342900">
              <a:buFont typeface="Arial" panose="020B0604020202020204" pitchFamily="34" charset="0"/>
              <a:buChar char="•"/>
            </a:pPr>
            <a:r>
              <a:rPr lang="en-US" dirty="0" smtClean="0"/>
              <a:t>Applicants choose their service provider(s), sign contracts, and apply for discounted services.</a:t>
            </a:r>
          </a:p>
          <a:p>
            <a:pPr marL="801687" lvl="1" indent="-342900">
              <a:buFont typeface="Arial" panose="020B0604020202020204" pitchFamily="34" charset="0"/>
              <a:buChar char="•"/>
            </a:pPr>
            <a:r>
              <a:rPr lang="en-US" dirty="0" smtClean="0"/>
              <a:t>USAC starts issuing funding commitments.</a:t>
            </a:r>
          </a:p>
          <a:p>
            <a:pPr marL="801687" lvl="1" indent="-342900">
              <a:buFont typeface="Arial" panose="020B0604020202020204" pitchFamily="34" charset="0"/>
              <a:buChar char="•"/>
            </a:pPr>
            <a:r>
              <a:rPr lang="en-US" dirty="0" smtClean="0"/>
              <a:t>In certain circumstances, you can start advance installations. </a:t>
            </a:r>
            <a:endParaRPr lang="en-US" i="1" dirty="0"/>
          </a:p>
          <a:p>
            <a:pPr marL="0" indent="0">
              <a:buNone/>
            </a:pPr>
            <a:endParaRPr lang="en-US" sz="2000" dirty="0"/>
          </a:p>
          <a:p>
            <a:pPr marL="0" indent="0" algn="ctr">
              <a:buNone/>
            </a:pPr>
            <a:endParaRPr lang="en-US" sz="3200" b="1" i="1" dirty="0">
              <a:solidFill>
                <a:schemeClr val="tx1"/>
              </a:solidFill>
            </a:endParaRPr>
          </a:p>
          <a:p>
            <a:endParaRPr lang="en-US" dirty="0"/>
          </a:p>
        </p:txBody>
      </p:sp>
      <p:sp>
        <p:nvSpPr>
          <p:cNvPr id="5" name="Rectangle 4"/>
          <p:cNvSpPr/>
          <p:nvPr/>
        </p:nvSpPr>
        <p:spPr>
          <a:xfrm>
            <a:off x="337351"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181406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anim calcmode="lin" valueType="num">
                                      <p:cBhvr>
                                        <p:cTn id="1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anim calcmode="lin" valueType="num">
                                      <p:cBhvr>
                                        <p:cTn id="2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1000"/>
                                        <p:tgtEl>
                                          <p:spTgt spid="3">
                                            <p:txEl>
                                              <p:pRg st="7" end="7"/>
                                            </p:txEl>
                                          </p:spTgt>
                                        </p:tgtEl>
                                      </p:cBhvr>
                                    </p:animEffect>
                                    <p:anim calcmode="lin" valueType="num">
                                      <p:cBhvr>
                                        <p:cTn id="3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Activities over Funding Years</a:t>
            </a:r>
            <a:endParaRPr lang="en-US" dirty="0"/>
          </a:p>
        </p:txBody>
      </p:sp>
      <p:sp>
        <p:nvSpPr>
          <p:cNvPr id="3" name="Content Placeholder 2"/>
          <p:cNvSpPr>
            <a:spLocks noGrp="1"/>
          </p:cNvSpPr>
          <p:nvPr>
            <p:ph idx="1"/>
          </p:nvPr>
        </p:nvSpPr>
        <p:spPr>
          <a:xfrm>
            <a:off x="337351" y="1331234"/>
            <a:ext cx="10832673" cy="5025116"/>
          </a:xfrm>
        </p:spPr>
        <p:txBody>
          <a:bodyPr/>
          <a:lstStyle/>
          <a:p>
            <a:pPr marL="0" indent="0" algn="just">
              <a:buNone/>
            </a:pPr>
            <a:r>
              <a:rPr lang="en-US" b="1" dirty="0" smtClean="0">
                <a:solidFill>
                  <a:srgbClr val="004AD4"/>
                </a:solidFill>
              </a:rPr>
              <a:t>Funding years run from July 1 to the following June 30</a:t>
            </a:r>
          </a:p>
          <a:p>
            <a:pPr marL="0" indent="0" algn="just">
              <a:buNone/>
            </a:pPr>
            <a:endParaRPr lang="en-US" sz="500" b="1" dirty="0" smtClean="0">
              <a:solidFill>
                <a:srgbClr val="004AD4"/>
              </a:solidFill>
            </a:endParaRPr>
          </a:p>
          <a:p>
            <a:pPr marL="342900" indent="-342900">
              <a:buFont typeface="Arial" panose="020B0604020202020204" pitchFamily="34" charset="0"/>
              <a:buChar char="•"/>
            </a:pPr>
            <a:r>
              <a:rPr lang="en-US" dirty="0" smtClean="0"/>
              <a:t>During the funding year:</a:t>
            </a:r>
          </a:p>
          <a:p>
            <a:pPr marL="801687" lvl="1" indent="-342900">
              <a:buFont typeface="Arial" panose="020B0604020202020204" pitchFamily="34" charset="0"/>
              <a:buChar char="•"/>
            </a:pPr>
            <a:r>
              <a:rPr lang="en-US" sz="2800" dirty="0" smtClean="0"/>
              <a:t>Applicants establish their service start date(s).</a:t>
            </a:r>
          </a:p>
          <a:p>
            <a:pPr marL="801687" lvl="1" indent="-342900">
              <a:buFont typeface="Arial" panose="020B0604020202020204" pitchFamily="34" charset="0"/>
              <a:buChar char="•"/>
            </a:pPr>
            <a:r>
              <a:rPr lang="en-US" sz="2800" dirty="0" smtClean="0"/>
              <a:t>You start providing services.</a:t>
            </a:r>
          </a:p>
          <a:p>
            <a:pPr marL="801687" lvl="1" indent="-342900">
              <a:buFont typeface="Arial" panose="020B0604020202020204" pitchFamily="34" charset="0"/>
              <a:buChar char="•"/>
            </a:pPr>
            <a:r>
              <a:rPr lang="en-US" sz="2800" dirty="0" smtClean="0"/>
              <a:t>You file your annual certification.</a:t>
            </a:r>
          </a:p>
          <a:p>
            <a:pPr marL="801687" lvl="1" indent="-342900">
              <a:buFont typeface="Arial" panose="020B0604020202020204" pitchFamily="34" charset="0"/>
              <a:buChar char="•"/>
            </a:pPr>
            <a:r>
              <a:rPr lang="en-US" sz="2800" dirty="0" smtClean="0"/>
              <a:t>You and/or the applicant can invoice USAC.</a:t>
            </a:r>
            <a:endParaRPr lang="en-US" sz="2800" dirty="0"/>
          </a:p>
          <a:p>
            <a:pPr marL="0" indent="0">
              <a:buNone/>
            </a:pPr>
            <a:endParaRPr lang="en-US" i="1" dirty="0"/>
          </a:p>
          <a:p>
            <a:pPr marL="0" indent="0">
              <a:buNone/>
            </a:pPr>
            <a:endParaRPr lang="en-US" sz="2000" dirty="0"/>
          </a:p>
          <a:p>
            <a:pPr marL="0" indent="0" algn="ctr">
              <a:buNone/>
            </a:pPr>
            <a:endParaRPr lang="en-US" sz="3200" b="1" i="1" dirty="0">
              <a:solidFill>
                <a:schemeClr val="tx1"/>
              </a:solidFill>
            </a:endParaRPr>
          </a:p>
          <a:p>
            <a:endParaRPr lang="en-US" dirty="0"/>
          </a:p>
        </p:txBody>
      </p:sp>
      <p:sp>
        <p:nvSpPr>
          <p:cNvPr id="5" name="Rectangle 4"/>
          <p:cNvSpPr/>
          <p:nvPr/>
        </p:nvSpPr>
        <p:spPr>
          <a:xfrm>
            <a:off x="337351"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209008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Activities over Funding Years</a:t>
            </a:r>
            <a:endParaRPr lang="en-US" dirty="0"/>
          </a:p>
        </p:txBody>
      </p:sp>
      <p:sp>
        <p:nvSpPr>
          <p:cNvPr id="3" name="Content Placeholder 2"/>
          <p:cNvSpPr>
            <a:spLocks noGrp="1"/>
          </p:cNvSpPr>
          <p:nvPr>
            <p:ph idx="1"/>
          </p:nvPr>
        </p:nvSpPr>
        <p:spPr>
          <a:xfrm>
            <a:off x="337351" y="1331234"/>
            <a:ext cx="10832673" cy="5025116"/>
          </a:xfrm>
        </p:spPr>
        <p:txBody>
          <a:bodyPr/>
          <a:lstStyle/>
          <a:p>
            <a:pPr marL="0" indent="0" algn="just">
              <a:buNone/>
            </a:pPr>
            <a:r>
              <a:rPr lang="en-US" b="1" dirty="0" smtClean="0">
                <a:solidFill>
                  <a:srgbClr val="004AD4"/>
                </a:solidFill>
              </a:rPr>
              <a:t>Funding years run from July 1 to the following June 30</a:t>
            </a:r>
          </a:p>
          <a:p>
            <a:pPr marL="0" indent="0" algn="just">
              <a:buNone/>
            </a:pPr>
            <a:endParaRPr lang="en-US" sz="500" b="1" dirty="0" smtClean="0">
              <a:solidFill>
                <a:srgbClr val="004AD4"/>
              </a:solidFill>
            </a:endParaRPr>
          </a:p>
          <a:p>
            <a:pPr marL="342900" indent="-342900">
              <a:buFont typeface="Arial" panose="020B0604020202020204" pitchFamily="34" charset="0"/>
              <a:buChar char="•"/>
            </a:pPr>
            <a:r>
              <a:rPr lang="en-US" dirty="0" smtClean="0"/>
              <a:t>After the funding year:</a:t>
            </a:r>
          </a:p>
          <a:p>
            <a:pPr marL="801687" lvl="1" indent="-342900">
              <a:buFont typeface="Arial" panose="020B0604020202020204" pitchFamily="34" charset="0"/>
              <a:buChar char="•"/>
            </a:pPr>
            <a:r>
              <a:rPr lang="en-US" sz="2800" dirty="0" smtClean="0"/>
              <a:t>You can continue to deliver and install certain non-recurring services.</a:t>
            </a:r>
          </a:p>
          <a:p>
            <a:pPr marL="801687" lvl="1" indent="-342900">
              <a:buFont typeface="Arial" panose="020B0604020202020204" pitchFamily="34" charset="0"/>
              <a:buChar char="•"/>
            </a:pPr>
            <a:r>
              <a:rPr lang="en-US" sz="2800" dirty="0" smtClean="0"/>
              <a:t>The applicant can request an extension of the time for most non-recurring services to be delivered and installed (</a:t>
            </a:r>
            <a:r>
              <a:rPr lang="en-US" sz="2800" dirty="0"/>
              <a:t>but an extension request for special construction must be made during the funding year</a:t>
            </a:r>
            <a:r>
              <a:rPr lang="en-US" sz="2800" dirty="0" smtClean="0"/>
              <a:t>).</a:t>
            </a:r>
          </a:p>
          <a:p>
            <a:pPr marL="801687" lvl="1" indent="-342900">
              <a:buFont typeface="Arial" panose="020B0604020202020204" pitchFamily="34" charset="0"/>
              <a:buChar char="•"/>
            </a:pPr>
            <a:r>
              <a:rPr lang="en-US" sz="2800" dirty="0" smtClean="0"/>
              <a:t>You and/or the applicant can finish invoicing USAC.</a:t>
            </a:r>
            <a:endParaRPr lang="en-US" sz="2800" dirty="0"/>
          </a:p>
        </p:txBody>
      </p:sp>
      <p:sp>
        <p:nvSpPr>
          <p:cNvPr id="5" name="Rectangle 4"/>
          <p:cNvSpPr/>
          <p:nvPr/>
        </p:nvSpPr>
        <p:spPr>
          <a:xfrm>
            <a:off x="337351" y="6500902"/>
            <a:ext cx="3476080" cy="220573"/>
          </a:xfrm>
          <a:prstGeom prst="rect">
            <a:avLst/>
          </a:prstGeom>
        </p:spPr>
        <p:txBody>
          <a:bodyPr wrap="none">
            <a:spAutoFit/>
          </a:bodyPr>
          <a:lstStyle/>
          <a:p>
            <a:pPr marL="12700" lvl="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397461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Activities over Funding Years</a:t>
            </a:r>
            <a:endParaRPr lang="en-US" dirty="0"/>
          </a:p>
        </p:txBody>
      </p:sp>
      <p:sp>
        <p:nvSpPr>
          <p:cNvPr id="5" name="Rectangle 4"/>
          <p:cNvSpPr/>
          <p:nvPr/>
        </p:nvSpPr>
        <p:spPr>
          <a:xfrm>
            <a:off x="337351" y="1947332"/>
            <a:ext cx="1660414" cy="865441"/>
          </a:xfrm>
          <a:prstGeom prst="rect">
            <a:avLst/>
          </a:prstGeom>
          <a:solidFill>
            <a:schemeClr val="accent2">
              <a:lumMod val="75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Before FY</a:t>
            </a:r>
            <a:endParaRPr lang="en-US" sz="2400" b="1" dirty="0"/>
          </a:p>
        </p:txBody>
      </p:sp>
      <p:sp>
        <p:nvSpPr>
          <p:cNvPr id="6" name="Rectangle 5"/>
          <p:cNvSpPr/>
          <p:nvPr/>
        </p:nvSpPr>
        <p:spPr>
          <a:xfrm>
            <a:off x="1997765" y="1947327"/>
            <a:ext cx="2713382" cy="86544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FY2019</a:t>
            </a:r>
            <a:endParaRPr lang="en-US" sz="3600" b="1" dirty="0"/>
          </a:p>
        </p:txBody>
      </p:sp>
      <p:sp>
        <p:nvSpPr>
          <p:cNvPr id="7" name="Rectangle 6"/>
          <p:cNvSpPr/>
          <p:nvPr/>
        </p:nvSpPr>
        <p:spPr>
          <a:xfrm>
            <a:off x="4711147" y="1947321"/>
            <a:ext cx="1745964" cy="8654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After FY</a:t>
            </a:r>
            <a:endParaRPr lang="en-US" sz="2400" b="1" dirty="0"/>
          </a:p>
        </p:txBody>
      </p:sp>
      <p:sp>
        <p:nvSpPr>
          <p:cNvPr id="19" name="Rectangle 18"/>
          <p:cNvSpPr/>
          <p:nvPr/>
        </p:nvSpPr>
        <p:spPr>
          <a:xfrm>
            <a:off x="2981739" y="2984315"/>
            <a:ext cx="1732717" cy="86544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Before FY</a:t>
            </a:r>
            <a:endParaRPr lang="en-US" sz="2400" b="1" dirty="0"/>
          </a:p>
        </p:txBody>
      </p:sp>
      <p:sp>
        <p:nvSpPr>
          <p:cNvPr id="20" name="Rectangle 19"/>
          <p:cNvSpPr/>
          <p:nvPr/>
        </p:nvSpPr>
        <p:spPr>
          <a:xfrm>
            <a:off x="4714456" y="2984310"/>
            <a:ext cx="2713382" cy="86544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FY2020</a:t>
            </a:r>
            <a:endParaRPr lang="en-US" sz="3600" b="1" dirty="0"/>
          </a:p>
        </p:txBody>
      </p:sp>
      <p:sp>
        <p:nvSpPr>
          <p:cNvPr id="21" name="Rectangle 20"/>
          <p:cNvSpPr/>
          <p:nvPr/>
        </p:nvSpPr>
        <p:spPr>
          <a:xfrm>
            <a:off x="7427838" y="2984304"/>
            <a:ext cx="1586953" cy="8654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After FY</a:t>
            </a:r>
            <a:endParaRPr lang="en-US" sz="2400" b="1" dirty="0"/>
          </a:p>
        </p:txBody>
      </p:sp>
      <p:sp>
        <p:nvSpPr>
          <p:cNvPr id="23" name="Rectangle 22"/>
          <p:cNvSpPr/>
          <p:nvPr/>
        </p:nvSpPr>
        <p:spPr>
          <a:xfrm>
            <a:off x="5665304" y="4047798"/>
            <a:ext cx="1762527" cy="86544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Before FY</a:t>
            </a:r>
            <a:endParaRPr lang="en-US" sz="2400" b="1" dirty="0"/>
          </a:p>
        </p:txBody>
      </p:sp>
      <p:sp>
        <p:nvSpPr>
          <p:cNvPr id="24" name="Rectangle 23"/>
          <p:cNvSpPr/>
          <p:nvPr/>
        </p:nvSpPr>
        <p:spPr>
          <a:xfrm>
            <a:off x="7427831" y="4047793"/>
            <a:ext cx="2713382" cy="86544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FY2021</a:t>
            </a:r>
            <a:endParaRPr lang="en-US" sz="3600" b="1" dirty="0"/>
          </a:p>
        </p:txBody>
      </p:sp>
      <p:sp>
        <p:nvSpPr>
          <p:cNvPr id="25" name="Rectangle 24"/>
          <p:cNvSpPr/>
          <p:nvPr/>
        </p:nvSpPr>
        <p:spPr>
          <a:xfrm>
            <a:off x="10141213" y="4047787"/>
            <a:ext cx="1378239" cy="8654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After FY</a:t>
            </a:r>
            <a:endParaRPr lang="en-US" sz="2400" b="1" dirty="0"/>
          </a:p>
        </p:txBody>
      </p:sp>
      <p:cxnSp>
        <p:nvCxnSpPr>
          <p:cNvPr id="27" name="Straight Connector 26"/>
          <p:cNvCxnSpPr/>
          <p:nvPr/>
        </p:nvCxnSpPr>
        <p:spPr>
          <a:xfrm>
            <a:off x="1997765" y="1421296"/>
            <a:ext cx="0" cy="396571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4714455" y="1424611"/>
            <a:ext cx="0" cy="396571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7411268" y="1437865"/>
            <a:ext cx="0" cy="396571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10134581" y="1417987"/>
            <a:ext cx="0" cy="396571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974037" y="5403578"/>
            <a:ext cx="2037522" cy="523220"/>
          </a:xfrm>
          <a:prstGeom prst="rect">
            <a:avLst/>
          </a:prstGeom>
          <a:noFill/>
        </p:spPr>
        <p:txBody>
          <a:bodyPr wrap="square" rtlCol="0">
            <a:spAutoFit/>
          </a:bodyPr>
          <a:lstStyle/>
          <a:p>
            <a:r>
              <a:rPr lang="en-US" sz="2800" b="1" dirty="0" smtClean="0"/>
              <a:t>July 1, 2019</a:t>
            </a:r>
            <a:endParaRPr lang="en-US" sz="2800" b="1" dirty="0"/>
          </a:p>
        </p:txBody>
      </p:sp>
      <p:sp>
        <p:nvSpPr>
          <p:cNvPr id="32" name="TextBox 31"/>
          <p:cNvSpPr txBox="1"/>
          <p:nvPr/>
        </p:nvSpPr>
        <p:spPr>
          <a:xfrm>
            <a:off x="3700666" y="5406893"/>
            <a:ext cx="2037522" cy="523220"/>
          </a:xfrm>
          <a:prstGeom prst="rect">
            <a:avLst/>
          </a:prstGeom>
          <a:noFill/>
        </p:spPr>
        <p:txBody>
          <a:bodyPr wrap="square" rtlCol="0">
            <a:spAutoFit/>
          </a:bodyPr>
          <a:lstStyle/>
          <a:p>
            <a:r>
              <a:rPr lang="en-US" sz="2800" b="1" dirty="0" smtClean="0"/>
              <a:t>July 1, 2020</a:t>
            </a:r>
            <a:endParaRPr lang="en-US" sz="2800" b="1" dirty="0"/>
          </a:p>
        </p:txBody>
      </p:sp>
      <p:sp>
        <p:nvSpPr>
          <p:cNvPr id="33" name="TextBox 32"/>
          <p:cNvSpPr txBox="1"/>
          <p:nvPr/>
        </p:nvSpPr>
        <p:spPr>
          <a:xfrm>
            <a:off x="6414045" y="5396954"/>
            <a:ext cx="2037522" cy="523220"/>
          </a:xfrm>
          <a:prstGeom prst="rect">
            <a:avLst/>
          </a:prstGeom>
          <a:noFill/>
        </p:spPr>
        <p:txBody>
          <a:bodyPr wrap="square" rtlCol="0">
            <a:spAutoFit/>
          </a:bodyPr>
          <a:lstStyle/>
          <a:p>
            <a:r>
              <a:rPr lang="en-US" sz="2800" b="1" dirty="0" smtClean="0"/>
              <a:t>July 1, 2021</a:t>
            </a:r>
            <a:endParaRPr lang="en-US" sz="2800" b="1" dirty="0"/>
          </a:p>
        </p:txBody>
      </p:sp>
      <p:sp>
        <p:nvSpPr>
          <p:cNvPr id="34" name="TextBox 33"/>
          <p:cNvSpPr txBox="1"/>
          <p:nvPr/>
        </p:nvSpPr>
        <p:spPr>
          <a:xfrm>
            <a:off x="9114162" y="5403578"/>
            <a:ext cx="2037522" cy="523220"/>
          </a:xfrm>
          <a:prstGeom prst="rect">
            <a:avLst/>
          </a:prstGeom>
          <a:noFill/>
        </p:spPr>
        <p:txBody>
          <a:bodyPr wrap="square" rtlCol="0">
            <a:spAutoFit/>
          </a:bodyPr>
          <a:lstStyle/>
          <a:p>
            <a:r>
              <a:rPr lang="en-US" sz="2800" b="1" dirty="0" smtClean="0"/>
              <a:t>July 1, 2022</a:t>
            </a:r>
            <a:endParaRPr lang="en-US" sz="2800" b="1" dirty="0"/>
          </a:p>
        </p:txBody>
      </p:sp>
    </p:spTree>
    <p:extLst>
      <p:ext uri="{BB962C8B-B14F-4D97-AF65-F5344CB8AC3E}">
        <p14:creationId xmlns:p14="http://schemas.microsoft.com/office/powerpoint/2010/main" val="97277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C_PPT_Template_16-9_v2019-05-29.potx [Read-Only]" id="{CE539B10-8CD5-4822-A3CB-7328AB6F49E8}" vid="{77273886-D9C9-4FDC-AA06-E011077DFF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USAC_PPT_Template_16-9_v2019-05-29</Template>
  <TotalTime>3327</TotalTime>
  <Words>1531</Words>
  <Application>Microsoft Office PowerPoint</Application>
  <PresentationFormat>Widescreen</PresentationFormat>
  <Paragraphs>182</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Source Sans Pro</vt:lpstr>
      <vt:lpstr>Source Sans Pro Light</vt:lpstr>
      <vt:lpstr>SourceSansPro-Light</vt:lpstr>
      <vt:lpstr>Wingdings</vt:lpstr>
      <vt:lpstr>1_Office Theme</vt:lpstr>
      <vt:lpstr>Service Provider Tips for Success</vt:lpstr>
      <vt:lpstr>AGENDA</vt:lpstr>
      <vt:lpstr>General Reminders</vt:lpstr>
      <vt:lpstr>General Reminders</vt:lpstr>
      <vt:lpstr>Track Activities over Funding Years</vt:lpstr>
      <vt:lpstr>Tracking Activities over Funding Years</vt:lpstr>
      <vt:lpstr>Tracking Activities over Funding Years</vt:lpstr>
      <vt:lpstr>Tracking Activities over Funding Years</vt:lpstr>
      <vt:lpstr>Tracking Activities over Funding Years</vt:lpstr>
      <vt:lpstr>Submit Bids</vt:lpstr>
      <vt:lpstr>Submit Bids</vt:lpstr>
      <vt:lpstr>Submit Bids</vt:lpstr>
      <vt:lpstr>Submit Bids</vt:lpstr>
      <vt:lpstr>Vendor Selection</vt:lpstr>
      <vt:lpstr>Vendor Selection</vt:lpstr>
      <vt:lpstr>Vendor Selection</vt:lpstr>
      <vt:lpstr>Vendor Selection</vt:lpstr>
      <vt:lpstr>Start Services</vt:lpstr>
      <vt:lpstr>Start Services</vt:lpstr>
      <vt:lpstr>Start Services</vt:lpstr>
      <vt:lpstr>Prepare Invoices</vt:lpstr>
      <vt:lpstr>Prepare Invoices</vt:lpstr>
      <vt:lpstr>Prepare Invoices – BEAR method</vt:lpstr>
      <vt:lpstr>Prepare Invoices – SPI method</vt:lpstr>
      <vt:lpstr>File Appeals</vt:lpstr>
      <vt:lpstr>File Appeals</vt:lpstr>
      <vt:lpstr>File Appeals</vt:lpstr>
      <vt:lpstr>File Appeals</vt:lpstr>
      <vt:lpstr>Initiate Post-Commitment Changes</vt:lpstr>
      <vt:lpstr>Initiate Post-Commitment Changes</vt:lpstr>
      <vt:lpstr>PowerPoint Presentation</vt:lpstr>
      <vt:lpstr>PowerPoint Presentation</vt:lpstr>
    </vt:vector>
  </TitlesOfParts>
  <Company>USAC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Eligible Services</dc:title>
  <dc:creator>Amelia Zohore</dc:creator>
  <cp:lastModifiedBy>Ginna Melendez</cp:lastModifiedBy>
  <cp:revision>67</cp:revision>
  <cp:lastPrinted>2019-06-19T17:50:05Z</cp:lastPrinted>
  <dcterms:created xsi:type="dcterms:W3CDTF">2019-06-10T18:37:47Z</dcterms:created>
  <dcterms:modified xsi:type="dcterms:W3CDTF">2019-08-02T18:16:24Z</dcterms:modified>
</cp:coreProperties>
</file>