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8" r:id="rId3"/>
    <p:sldId id="300" r:id="rId4"/>
    <p:sldId id="257" r:id="rId5"/>
    <p:sldId id="260" r:id="rId6"/>
    <p:sldId id="301" r:id="rId7"/>
    <p:sldId id="263" r:id="rId8"/>
    <p:sldId id="264" r:id="rId9"/>
    <p:sldId id="265" r:id="rId10"/>
    <p:sldId id="266" r:id="rId11"/>
    <p:sldId id="267" r:id="rId12"/>
    <p:sldId id="302" r:id="rId13"/>
    <p:sldId id="269" r:id="rId14"/>
    <p:sldId id="270" r:id="rId15"/>
    <p:sldId id="271" r:id="rId16"/>
    <p:sldId id="272" r:id="rId17"/>
    <p:sldId id="303" r:id="rId18"/>
    <p:sldId id="274" r:id="rId19"/>
    <p:sldId id="275" r:id="rId20"/>
    <p:sldId id="276" r:id="rId21"/>
    <p:sldId id="277" r:id="rId22"/>
    <p:sldId id="278" r:id="rId23"/>
    <p:sldId id="279" r:id="rId24"/>
    <p:sldId id="304" r:id="rId25"/>
    <p:sldId id="281" r:id="rId26"/>
    <p:sldId id="282" r:id="rId27"/>
    <p:sldId id="283" r:id="rId28"/>
    <p:sldId id="284" r:id="rId29"/>
    <p:sldId id="285" r:id="rId30"/>
    <p:sldId id="286" r:id="rId31"/>
    <p:sldId id="305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79846" autoAdjust="0"/>
  </p:normalViewPr>
  <p:slideViewPr>
    <p:cSldViewPr snapToGrid="0">
      <p:cViewPr varScale="1">
        <p:scale>
          <a:sx n="115" d="100"/>
          <a:sy n="115" d="100"/>
        </p:scale>
        <p:origin x="14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B7658-C47A-4217-9A08-1002EAC6B3D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©2019 Universal Service Administrative Co.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247FA-DE61-4A2C-9F61-D3989CD64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206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ED298-B2C5-4131-B5F4-755EAA7B2CD9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©2019 Universal Service Administrative Co.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CBC6B-B860-4FF9-BBBB-BE10A7D1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685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05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4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64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09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2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24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8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1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88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42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hildren In Libr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3737"/>
          <a:stretch/>
        </p:blipFill>
        <p:spPr>
          <a:xfrm>
            <a:off x="0" y="70934"/>
            <a:ext cx="12192000" cy="690289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328" y="356615"/>
            <a:ext cx="11506306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37351" y="1191869"/>
            <a:ext cx="6268524" cy="5026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First level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6814457" y="1191868"/>
            <a:ext cx="5029200" cy="502658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smtClean="0"/>
              <a:t>Use this layout when you need both bulleted text and a space for images, SmartArt, or charts.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1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337351" y="2011680"/>
            <a:ext cx="11503152" cy="16184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Use this layout for large format images, SmartArt, or charts; delete this text box prior to applying your content.</a:t>
            </a:r>
            <a:endParaRPr lang="en-US" dirty="0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2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Bullets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5760720" cy="68244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AD4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7351" y="1207008"/>
            <a:ext cx="4959296" cy="5012817"/>
          </a:xfrm>
        </p:spPr>
        <p:txBody>
          <a:bodyPr>
            <a:no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 sz="2400" baseline="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 sz="20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First level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r="51038" b="4871"/>
          <a:stretch/>
        </p:blipFill>
        <p:spPr>
          <a:xfrm>
            <a:off x="5296647" y="76200"/>
            <a:ext cx="6895353" cy="6781800"/>
          </a:xfrm>
          <a:prstGeom prst="rect">
            <a:avLst/>
          </a:prstGeom>
        </p:spPr>
      </p:pic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3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6350" y="6362"/>
            <a:ext cx="12179300" cy="6845300"/>
          </a:xfrm>
          <a:custGeom>
            <a:avLst/>
            <a:gdLst/>
            <a:ahLst/>
            <a:cxnLst/>
            <a:rect l="l" t="t" r="r" b="b"/>
            <a:pathLst>
              <a:path w="12179300" h="6845300">
                <a:moveTo>
                  <a:pt x="0" y="6845287"/>
                </a:moveTo>
                <a:lnTo>
                  <a:pt x="12178982" y="6845287"/>
                </a:lnTo>
                <a:lnTo>
                  <a:pt x="12178982" y="0"/>
                </a:lnTo>
                <a:lnTo>
                  <a:pt x="0" y="0"/>
                </a:lnTo>
                <a:lnTo>
                  <a:pt x="0" y="6845287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>
            <a:spLocks noGrp="1"/>
          </p:cNvSpPr>
          <p:nvPr>
            <p:ph type="title" hasCustomPrompt="1"/>
          </p:nvPr>
        </p:nvSpPr>
        <p:spPr>
          <a:xfrm>
            <a:off x="307187" y="2136339"/>
            <a:ext cx="3981350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</a:pPr>
            <a:r>
              <a:rPr sz="4200" b="0" spc="-25" dirty="0">
                <a:solidFill>
                  <a:srgbClr val="FFFFFF"/>
                </a:solidFill>
                <a:latin typeface="Source Sans Pro"/>
                <a:cs typeface="Source Sans Pro"/>
              </a:rPr>
              <a:t>“Type quote</a:t>
            </a:r>
            <a:r>
              <a:rPr sz="4200" b="0" spc="-5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4200" b="0" spc="-70" dirty="0">
                <a:solidFill>
                  <a:srgbClr val="FFFFFF"/>
                </a:solidFill>
                <a:latin typeface="Source Sans Pro"/>
                <a:cs typeface="Source Sans Pro"/>
              </a:rPr>
              <a:t>here</a:t>
            </a:r>
            <a:r>
              <a:rPr sz="4200" b="0" spc="-70" dirty="0" smtClean="0">
                <a:solidFill>
                  <a:srgbClr val="FFFFFF"/>
                </a:solidFill>
                <a:latin typeface="Source Sans Pro"/>
                <a:cs typeface="Source Sans Pro"/>
              </a:rPr>
              <a:t>.”</a:t>
            </a:r>
            <a:r>
              <a:rPr lang="en-US" sz="4200" b="0" spc="-70" dirty="0" smtClean="0">
                <a:solidFill>
                  <a:srgbClr val="FFFFFF"/>
                </a:solidFill>
                <a:latin typeface="Source Sans Pro"/>
                <a:cs typeface="Source Sans Pro"/>
              </a:rPr>
              <a:t> (Ensure quote is vertically centered)</a:t>
            </a:r>
            <a:endParaRPr sz="4200" dirty="0">
              <a:latin typeface="Source Sans Pro"/>
              <a:cs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9" r="27517" b="8520"/>
          <a:stretch/>
        </p:blipFill>
        <p:spPr>
          <a:xfrm>
            <a:off x="4416972" y="0"/>
            <a:ext cx="7768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6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ragraph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8138" y="1317191"/>
            <a:ext cx="2862262" cy="4855009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Use this layout for slides containing images, SmartArt, or charts that require maximum real estate but still need supporting text. Consider using a truncated title.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0" y="356616"/>
            <a:ext cx="2862072" cy="685800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3412444" y="356616"/>
            <a:ext cx="8431213" cy="5815584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0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11506306" cy="685800"/>
          </a:xfrm>
        </p:spPr>
        <p:txBody>
          <a:bodyPr anchor="t" anchorCtr="0">
            <a:noAutofit/>
          </a:bodyPr>
          <a:lstStyle>
            <a:lvl1pPr>
              <a:defRPr sz="3800"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r="46075"/>
          <a:stretch/>
        </p:blipFill>
        <p:spPr>
          <a:xfrm>
            <a:off x="4849469" y="1136540"/>
            <a:ext cx="6994188" cy="521981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8137" y="1317191"/>
            <a:ext cx="4511331" cy="4855009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Use this layout for slides that require the use of a U.S. map. This section can contain accompanying text. 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9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ultiple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71650" y="1381328"/>
            <a:ext cx="3474720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0" y="347473"/>
            <a:ext cx="3474720" cy="907396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Title of Paragraph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348837" y="1405712"/>
            <a:ext cx="3477958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47970" y="347473"/>
            <a:ext cx="3478826" cy="9073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 i="0" baseline="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 smtClean="0"/>
              <a:t>Click to Edit Title of Paragraph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8216" y="1405712"/>
            <a:ext cx="3474720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If you need to include more than a few bullets worth of information, consider using an image or simple phrase as provocation and speak to the content you want to write. If you must use more than a few bullets, consider splitting the content between two or more slides. 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8370784" y="347473"/>
            <a:ext cx="3474720" cy="9073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2800" b="1" i="0" baseline="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 smtClean="0"/>
              <a:t>Click to Edit Title of Paragraph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074316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100568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4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Multiple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20681" y="1400783"/>
            <a:ext cx="5559552" cy="4795801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47472"/>
            <a:ext cx="5561052" cy="905256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Title of Paragraph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8216" y="1400783"/>
            <a:ext cx="5559664" cy="4795801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 smtClean="0"/>
              <a:t>If you need to write more than a few bullets worth of information, consider using an image or simple phrase as provocation and speaking to the content you want to write. If you must use more than a few bullets, consider splitting the content between two or more slides. 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6312311" y="347472"/>
            <a:ext cx="5559552" cy="9052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 smtClean="0"/>
              <a:t>Click to Edit Title of Paragraph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0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82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 smtClean="0"/>
              <a:t>©2019 Universal Service Administrative Co.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7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-3698" y="6363"/>
            <a:ext cx="12195698" cy="6851637"/>
          </a:xfrm>
          <a:custGeom>
            <a:avLst/>
            <a:gdLst/>
            <a:ahLst/>
            <a:cxnLst/>
            <a:rect l="l" t="t" r="r" b="b"/>
            <a:pathLst>
              <a:path w="12179300" h="6845300">
                <a:moveTo>
                  <a:pt x="0" y="6845287"/>
                </a:moveTo>
                <a:lnTo>
                  <a:pt x="12178982" y="6845287"/>
                </a:lnTo>
                <a:lnTo>
                  <a:pt x="12178982" y="0"/>
                </a:lnTo>
                <a:lnTo>
                  <a:pt x="0" y="0"/>
                </a:lnTo>
                <a:lnTo>
                  <a:pt x="0" y="6845287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8"/>
          <p:cNvSpPr/>
          <p:nvPr userDrawn="1"/>
        </p:nvSpPr>
        <p:spPr>
          <a:xfrm>
            <a:off x="4500110" y="2861584"/>
            <a:ext cx="3191779" cy="1134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92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ural Downt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"/>
          <a:stretch/>
        </p:blipFill>
        <p:spPr>
          <a:xfrm>
            <a:off x="0" y="70936"/>
            <a:ext cx="12192000" cy="689069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2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404" b="46479"/>
          <a:stretch/>
        </p:blipFill>
        <p:spPr>
          <a:xfrm>
            <a:off x="3140762" y="2057270"/>
            <a:ext cx="9067004" cy="479271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02426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rgbClr val="004AD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782101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FE5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 smtClean="0">
                <a:solidFill>
                  <a:srgbClr val="0062FF"/>
                </a:solidFill>
              </a:rPr>
              <a:t>© 2017 </a:t>
            </a:r>
            <a:r>
              <a:rPr lang="en-US" dirty="0" smtClean="0">
                <a:solidFill>
                  <a:srgbClr val="0062FF"/>
                </a:solidFill>
              </a:rPr>
              <a:t>Universal Service Administrative Co.</a:t>
            </a:r>
            <a:endParaRPr lang="en-US" dirty="0" smtClean="0">
              <a:solidFill>
                <a:srgbClr val="0059B7"/>
              </a:solidFill>
              <a:latin typeface="SourceSansPro-Light"/>
              <a:cs typeface="SourceSansPro-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FCED7-EB59-654B-ACD8-84CE8F591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armer Annd Boy In F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-1" b="6189"/>
          <a:stretch/>
        </p:blipFill>
        <p:spPr>
          <a:xfrm>
            <a:off x="0" y="70934"/>
            <a:ext cx="12192000" cy="690289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5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other Daughter On Tab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"/>
          <a:stretch/>
        </p:blipFill>
        <p:spPr>
          <a:xfrm>
            <a:off x="1" y="72597"/>
            <a:ext cx="12192000" cy="68951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other Child In Clin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03"/>
          <a:stretch/>
        </p:blipFill>
        <p:spPr>
          <a:xfrm>
            <a:off x="-1" y="70932"/>
            <a:ext cx="12192001" cy="69080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9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udents On Compu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/>
          <a:stretch/>
        </p:blipFill>
        <p:spPr>
          <a:xfrm>
            <a:off x="0" y="70938"/>
            <a:ext cx="12192000" cy="69028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144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97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armer On Tab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"/>
          <a:stretch/>
        </p:blipFill>
        <p:spPr>
          <a:xfrm>
            <a:off x="-3100" y="70937"/>
            <a:ext cx="12195100" cy="690288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5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7560" y="2548361"/>
            <a:ext cx="1633492" cy="1386372"/>
          </a:xfrm>
        </p:spPr>
        <p:txBody>
          <a:bodyPr anchor="ctr" anchorCtr="0"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08301" y="731519"/>
            <a:ext cx="8635356" cy="5020056"/>
          </a:xfrm>
        </p:spPr>
        <p:txBody>
          <a:bodyPr anchor="ctr" anchorCtr="0">
            <a:normAutofit/>
          </a:bodyPr>
          <a:lstStyle>
            <a:lvl1pPr>
              <a:defRPr baseline="0"/>
            </a:lvl1pPr>
            <a:lvl2pPr>
              <a:defRPr baseline="0"/>
            </a:lvl2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dirty="0" smtClean="0"/>
              <a:t>Use this layout for your agenda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©2019 Universal Service Administrative Co.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11506306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37351" y="1207008"/>
            <a:ext cx="11506306" cy="5025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Use this layout for bulleted content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smtClean="0"/>
              <a:t>©2019 Universal Service Administrative Co.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52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7351" y="354390"/>
            <a:ext cx="11506306" cy="6824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351" y="1209625"/>
            <a:ext cx="11506306" cy="506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bk object 16"/>
          <p:cNvSpPr/>
          <p:nvPr userDrawn="1"/>
        </p:nvSpPr>
        <p:spPr>
          <a:xfrm>
            <a:off x="0" y="1763"/>
            <a:ext cx="12192000" cy="161544"/>
          </a:xfrm>
          <a:custGeom>
            <a:avLst/>
            <a:gdLst/>
            <a:ahLst/>
            <a:cxnLst/>
            <a:rect l="l" t="t" r="r" b="b"/>
            <a:pathLst>
              <a:path w="12185650" h="69850">
                <a:moveTo>
                  <a:pt x="0" y="69850"/>
                </a:moveTo>
                <a:lnTo>
                  <a:pt x="12185345" y="69850"/>
                </a:lnTo>
                <a:lnTo>
                  <a:pt x="12185345" y="0"/>
                </a:lnTo>
                <a:lnTo>
                  <a:pt x="0" y="0"/>
                </a:lnTo>
                <a:lnTo>
                  <a:pt x="0" y="69850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735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4AD4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 smtClean="0"/>
              <a:t>©2019 Universal Service Administrative Co.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004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AD4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2E44E29E-5F89-45D9-B49E-36D1BB648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9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7" r:id="rId14"/>
    <p:sldLayoutId id="2147483679" r:id="rId15"/>
    <p:sldLayoutId id="2147483682" r:id="rId16"/>
    <p:sldLayoutId id="2147483683" r:id="rId17"/>
    <p:sldLayoutId id="2147483685" r:id="rId18"/>
    <p:sldLayoutId id="2147483684" r:id="rId19"/>
    <p:sldLayoutId id="2147483686" r:id="rId2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004AD4"/>
          </a:solidFill>
          <a:latin typeface="Source Sans Pro" charset="0"/>
          <a:ea typeface="Source Sans Pro" charset="0"/>
          <a:cs typeface="Source Sans Pro" charset="0"/>
        </a:defRPr>
      </a:lvl1pPr>
    </p:titleStyle>
    <p:bodyStyle>
      <a:lvl1pPr marL="227013" indent="-227013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Clr>
          <a:srgbClr val="006FF4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ortal.usac.org/suite/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06650" y="1247498"/>
            <a:ext cx="10593092" cy="2387600"/>
          </a:xfrm>
        </p:spPr>
        <p:txBody>
          <a:bodyPr/>
          <a:lstStyle/>
          <a:p>
            <a:r>
              <a:rPr lang="en-US" dirty="0" smtClean="0"/>
              <a:t>Introduction to the </a:t>
            </a:r>
            <a:r>
              <a:rPr lang="en-US" dirty="0" err="1" smtClean="0"/>
              <a:t>E-rate</a:t>
            </a:r>
            <a:r>
              <a:rPr lang="en-US" dirty="0" smtClean="0"/>
              <a:t> Productivity Center (EPC)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2019 Applicant Training</a:t>
            </a:r>
          </a:p>
        </p:txBody>
      </p:sp>
    </p:spTree>
    <p:extLst>
      <p:ext uri="{BB962C8B-B14F-4D97-AF65-F5344CB8AC3E}">
        <p14:creationId xmlns:p14="http://schemas.microsoft.com/office/powerpoint/2010/main" val="31216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Logging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26775"/>
            <a:ext cx="5149049" cy="5025116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Tips for Creating your Password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Be at least eight characters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Has not been used in the previous four passwords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Contains at least one numeral (0 through 9)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Contains at least one special character (such as !, $, #, %)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Contains at least one uppercase letter (A through Z)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Contains at least one lowercase letter (a through z)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381" y="1226775"/>
            <a:ext cx="5793266" cy="44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Logging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26775"/>
            <a:ext cx="6743673" cy="50251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Forgot your Password?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the email address associated with the account (the EPC username).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Click SEND EMAIL.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will receive email from portal@usac.org, subject "Universal Service Administrative Company (USAC) Password Reset".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</a:t>
            </a:r>
            <a:r>
              <a:rPr lang="en-US" dirty="0" smtClean="0">
                <a:latin typeface="Source Sans Pro" panose="020B0503030403020204"/>
              </a:rPr>
              <a:t>.</a:t>
            </a:r>
            <a:endParaRPr lang="en-US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276" y="219523"/>
            <a:ext cx="3887412" cy="2966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76" y="3261510"/>
            <a:ext cx="3887412" cy="34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76895" y="42539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New Users: Terms and Conditions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84543"/>
            <a:ext cx="4114800" cy="36512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 smtClean="0">
                <a:solidFill>
                  <a:srgbClr val="0062FF"/>
                </a:solidFill>
              </a:rPr>
              <a:t>© 2019 </a:t>
            </a:r>
            <a:r>
              <a:rPr lang="en-US" dirty="0" smtClean="0">
                <a:solidFill>
                  <a:srgbClr val="0062FF"/>
                </a:solidFill>
              </a:rPr>
              <a:t>Universal Service Administrative Co.</a:t>
            </a:r>
            <a:endParaRPr lang="en-US" dirty="0" smtClean="0">
              <a:solidFill>
                <a:srgbClr val="0059B7"/>
              </a:solidFill>
              <a:latin typeface="SourceSansPro-Light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7504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EPC USERS: Terms and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2" y="1207008"/>
            <a:ext cx="5684308" cy="502511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order to access EPC functions, </a:t>
            </a:r>
            <a:r>
              <a:rPr lang="en-US" b="1" dirty="0"/>
              <a:t>every user must accept Terms &amp; Conditions.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user accounts are considered inactive and will not have access to anything within EPC until the Terms &amp; Conditions are accepted.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a new user is created from an organization, the new user will not appear under the organization’s profile until they have accepted the Terms and Conditions.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747" y="1797802"/>
            <a:ext cx="5580909" cy="30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8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/>
              <a:t>EPC USERS: Terms and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186825"/>
            <a:ext cx="4114800" cy="50251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Once you are created as a new user in EPC: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Log in to EPC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Once you are logged in, you will be routed to your News screen. 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Click Tasks (1) on the top left corner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418" y="1666484"/>
            <a:ext cx="7195239" cy="33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9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/>
              <a:t>EPC USERS: Terms and Conditions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050" y="1330891"/>
            <a:ext cx="10248334" cy="473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/>
              <a:t>EPC USERS: Terms and Conditions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186825"/>
            <a:ext cx="4261869" cy="50251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Read the Terms of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Click the Accept button at the bottom of the screen.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will now be able to access your EPC user account and your organization's account!</a:t>
            </a:r>
            <a:endParaRPr lang="en-US" sz="2400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18463" y="1793045"/>
            <a:ext cx="7225194" cy="4231237"/>
            <a:chOff x="4514088" y="1416528"/>
            <a:chExt cx="7677912" cy="46488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4088" y="3719566"/>
              <a:ext cx="7677912" cy="23458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4535" y="1416528"/>
              <a:ext cx="7637018" cy="2303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68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27019" y="54690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My Landing Page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84543"/>
            <a:ext cx="4114800" cy="36512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 smtClean="0">
                <a:solidFill>
                  <a:srgbClr val="0062FF"/>
                </a:solidFill>
              </a:rPr>
              <a:t>© 2019 </a:t>
            </a:r>
            <a:r>
              <a:rPr lang="en-US" dirty="0" smtClean="0">
                <a:solidFill>
                  <a:srgbClr val="0062FF"/>
                </a:solidFill>
              </a:rPr>
              <a:t>Universal Service Administrative Co.</a:t>
            </a:r>
            <a:endParaRPr lang="en-US" dirty="0" smtClean="0">
              <a:solidFill>
                <a:srgbClr val="0059B7"/>
              </a:solidFill>
              <a:latin typeface="SourceSansPro-Light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3624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the Audience -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7351" y="1460757"/>
            <a:ext cx="11506306" cy="5025116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What functions can be performed from your landing page?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50" y="2944679"/>
            <a:ext cx="9985039" cy="28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1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DEMO</a:t>
            </a:r>
            <a:r>
              <a:rPr lang="en-US" dirty="0"/>
              <a:t> </a:t>
            </a:r>
            <a:r>
              <a:rPr lang="en-US" dirty="0" smtClean="0"/>
              <a:t>My Landing Page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33" y="1042416"/>
            <a:ext cx="10988142" cy="509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8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560" y="2548361"/>
            <a:ext cx="1802616" cy="1386372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2802" y="1118976"/>
            <a:ext cx="8635356" cy="5020056"/>
          </a:xfrm>
        </p:spPr>
        <p:txBody>
          <a:bodyPr/>
          <a:lstStyle/>
          <a:p>
            <a:pPr marL="514350" lvl="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is the 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E-rate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Productivity Center (EPC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)?</a:t>
            </a:r>
          </a:p>
          <a:p>
            <a:pPr marL="514350" lvl="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Logging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into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EPC</a:t>
            </a:r>
          </a:p>
          <a:p>
            <a:pPr marL="514350" lvl="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New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Users: Terms and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Conditions</a:t>
            </a:r>
          </a:p>
          <a:p>
            <a:pPr marL="514350" lvl="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My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Landing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Page</a:t>
            </a:r>
          </a:p>
          <a:p>
            <a:pPr marL="514350" lvl="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Navigation Bar</a:t>
            </a:r>
          </a:p>
          <a:p>
            <a:pPr marL="514350" lvl="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Your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EPC Entity Profile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184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351" y="356617"/>
            <a:ext cx="11506306" cy="685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DEMO</a:t>
            </a:r>
            <a:r>
              <a:rPr lang="en-US" dirty="0"/>
              <a:t> </a:t>
            </a:r>
            <a:r>
              <a:rPr lang="en-US" dirty="0" smtClean="0"/>
              <a:t>My Landing Page: Notifications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43" y="1422537"/>
            <a:ext cx="11180014" cy="2002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351" y="3805245"/>
            <a:ext cx="10882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Clr>
                <a:srgbClr val="004AD4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Notifications</a:t>
            </a:r>
          </a:p>
          <a:p>
            <a:pPr marL="914400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Applicants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can view their decision letters (FCDL, FCC Form 486 Notification Letters, FCC Form 486 Certification, etc.) by funding year. </a:t>
            </a:r>
          </a:p>
        </p:txBody>
      </p:sp>
    </p:spTree>
    <p:extLst>
      <p:ext uri="{BB962C8B-B14F-4D97-AF65-F5344CB8AC3E}">
        <p14:creationId xmlns:p14="http://schemas.microsoft.com/office/powerpoint/2010/main" val="37908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351" y="356617"/>
            <a:ext cx="11506306" cy="685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DEMO</a:t>
            </a:r>
            <a:r>
              <a:rPr lang="en-US" dirty="0"/>
              <a:t> </a:t>
            </a:r>
            <a:r>
              <a:rPr lang="en-US" dirty="0" smtClean="0"/>
              <a:t>My Landing Page: My Entities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43" y="1422537"/>
            <a:ext cx="11180014" cy="2002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350" y="3805245"/>
            <a:ext cx="116273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Clr>
                <a:srgbClr val="004AD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My Entities </a:t>
            </a:r>
          </a:p>
          <a:p>
            <a:pPr marL="628650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For applicants: My Entities will display all entities you have rights to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access.</a:t>
            </a:r>
          </a:p>
          <a:p>
            <a:pPr marL="628650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For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consultants: My Clients will display all client entities associated with the consulting firm.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7456"/>
            <a:ext cx="12192000" cy="195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2" y="388635"/>
            <a:ext cx="11854649" cy="685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DEMO</a:t>
            </a:r>
            <a:r>
              <a:rPr lang="en-US" dirty="0"/>
              <a:t> </a:t>
            </a:r>
            <a:r>
              <a:rPr lang="en-US" dirty="0" smtClean="0"/>
              <a:t>My Landing Page: Customer Service Cases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54327" y="6571281"/>
            <a:ext cx="4114800" cy="286719"/>
          </a:xfrm>
        </p:spPr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351" y="1590798"/>
            <a:ext cx="37748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Clr>
                <a:srgbClr val="004AD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Customer Service Cases</a:t>
            </a:r>
          </a:p>
          <a:p>
            <a:pPr marL="628650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You will see all the customer service cases you have opened.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151" y="1590798"/>
            <a:ext cx="7254922" cy="321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19" y="388635"/>
            <a:ext cx="12707056" cy="1068206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DEMO</a:t>
            </a:r>
            <a:r>
              <a:rPr lang="en-US" dirty="0"/>
              <a:t> </a:t>
            </a:r>
            <a:r>
              <a:rPr lang="en-US" dirty="0" smtClean="0"/>
              <a:t>My Landing Page: FCC Forms and Post-Commitment Requests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351" y="4353351"/>
            <a:ext cx="10666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Clr>
                <a:srgbClr val="004AD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ource Sans Pro" panose="020B0503030403020204"/>
              </a:rPr>
              <a:t>FCC Forms and Post Commitment 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ource Sans Pro" panose="020B0503030403020204"/>
              </a:rPr>
              <a:t>Requests</a:t>
            </a:r>
          </a:p>
          <a:p>
            <a:pPr marL="457200" lvl="0" indent="-457200">
              <a:buClr>
                <a:srgbClr val="004AD4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ource Sans Pro" panose="020B0503030403020204"/>
              </a:rPr>
              <a:t>Users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ource Sans Pro" panose="020B0503030403020204"/>
              </a:rPr>
              <a:t>can view all of their FCC Forms by funding year. </a:t>
            </a:r>
          </a:p>
          <a:p>
            <a:pPr marL="1085850" lvl="2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ource Sans Pro" panose="020B0503030403020204"/>
              </a:rPr>
              <a:t>FCC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ource Sans Pro" panose="020B0503030403020204"/>
              </a:rPr>
              <a:t>Form 470, FCC Form 471, FCC Form 486, FCC Form 500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15" y="1643958"/>
            <a:ext cx="11860285" cy="268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27019" y="54690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EPC Navigation Bar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84543"/>
            <a:ext cx="4114800" cy="36512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 smtClean="0">
                <a:solidFill>
                  <a:srgbClr val="0062FF"/>
                </a:solidFill>
              </a:rPr>
              <a:t>© 2019 </a:t>
            </a:r>
            <a:r>
              <a:rPr lang="en-US" dirty="0" smtClean="0">
                <a:solidFill>
                  <a:srgbClr val="0062FF"/>
                </a:solidFill>
              </a:rPr>
              <a:t>Universal Service Administrative Co.</a:t>
            </a:r>
            <a:endParaRPr lang="en-US" dirty="0" smtClean="0">
              <a:solidFill>
                <a:srgbClr val="0059B7"/>
              </a:solidFill>
              <a:latin typeface="SourceSansPro-Light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24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Navigation 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492" y="1696359"/>
            <a:ext cx="11506306" cy="50251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Made up of five tabs: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News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Tasks 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Records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Reports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Actions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450"/>
            <a:ext cx="12192000" cy="4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Navigation Bar – News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492" y="1696359"/>
            <a:ext cx="11506306" cy="50251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Populate notifications on actions taken in EPC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Entity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Successful application submissions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USAC Notifications (e.g., Funding Commitment Decision Letter)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416"/>
            <a:ext cx="12192000" cy="4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Navigation Bar – Tasks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492" y="1696359"/>
            <a:ext cx="11506306" cy="50251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Tasks populate notifications that require action by the user.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Leaving an incomplete form (whether voluntary or accidental) will populate a task.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Completing data entry on a form will populate a task to certify the form.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PIA inquiries will populate a task.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442"/>
            <a:ext cx="12192000" cy="4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Navigation Bar – 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932596"/>
            <a:ext cx="11506306" cy="50251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Contains all the records within EPC 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All Entities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Applications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Customer service cases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120"/>
            <a:ext cx="12192000" cy="4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Navigation Bar –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932596"/>
            <a:ext cx="11506306" cy="50251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tab allows users to view various Reports depending on their rights in EPC.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My Submitted Modification Requests (RAL)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My Landing Page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652"/>
            <a:ext cx="12192000" cy="4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10393" y="125666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What is the </a:t>
            </a:r>
            <a:r>
              <a:rPr lang="en-US" dirty="0" err="1"/>
              <a:t>E-rate</a:t>
            </a:r>
            <a:r>
              <a:rPr lang="en-US" dirty="0"/>
              <a:t> Productivity Center (EPC)?</a:t>
            </a:r>
            <a:r>
              <a:rPr lang="en-US" sz="4000" dirty="0">
                <a:latin typeface="Source Sans Pro" panose="020B0503030403020204"/>
              </a:rPr>
              <a:t/>
            </a:r>
            <a:br>
              <a:rPr lang="en-US" sz="4000" dirty="0">
                <a:latin typeface="Source Sans Pro" panose="020B0503030403020204"/>
              </a:rPr>
            </a:b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84543"/>
            <a:ext cx="4114800" cy="36512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 smtClean="0">
                <a:solidFill>
                  <a:srgbClr val="0062FF"/>
                </a:solidFill>
              </a:rPr>
              <a:t>© 2019 </a:t>
            </a:r>
            <a:r>
              <a:rPr lang="en-US" dirty="0" smtClean="0">
                <a:solidFill>
                  <a:srgbClr val="0062FF"/>
                </a:solidFill>
              </a:rPr>
              <a:t>Universal Service Administrative Co.</a:t>
            </a:r>
            <a:endParaRPr lang="en-US" dirty="0" smtClean="0">
              <a:solidFill>
                <a:srgbClr val="0059B7"/>
              </a:solidFill>
              <a:latin typeface="SourceSansPro-Light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2224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Navigation Bar –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932596"/>
            <a:ext cx="11506306" cy="50251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tab allows users to take various Actions depending on their rights in EPC.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Create a Customer Service Case (Contact Us)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Create a Whistleblower Case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Search and Export Certified FCC Forms 470 and 471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927"/>
            <a:ext cx="12192000" cy="4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27019" y="54690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Your EPC Entity Profile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84543"/>
            <a:ext cx="4114800" cy="36512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 smtClean="0">
                <a:solidFill>
                  <a:srgbClr val="0062FF"/>
                </a:solidFill>
              </a:rPr>
              <a:t>© 2019 </a:t>
            </a:r>
            <a:r>
              <a:rPr lang="en-US" dirty="0" smtClean="0">
                <a:solidFill>
                  <a:srgbClr val="0062FF"/>
                </a:solidFill>
              </a:rPr>
              <a:t>Universal Service Administrative Co.</a:t>
            </a:r>
            <a:endParaRPr lang="en-US" dirty="0" smtClean="0">
              <a:solidFill>
                <a:srgbClr val="0059B7"/>
              </a:solidFill>
              <a:latin typeface="SourceSansPro-Light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8670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the Audience -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7351" y="1460757"/>
            <a:ext cx="11506306" cy="5025116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How can you navigate to your EPC profile?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50" y="2944679"/>
            <a:ext cx="9985039" cy="28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984" y="356616"/>
            <a:ext cx="12037016" cy="685800"/>
          </a:xfrm>
        </p:spPr>
        <p:txBody>
          <a:bodyPr/>
          <a:lstStyle/>
          <a:p>
            <a:r>
              <a:rPr lang="en-US" dirty="0" smtClean="0"/>
              <a:t>EPC Entity Profile – How do I get there from My Landing Page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8294" y="1823971"/>
            <a:ext cx="9264506" cy="42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6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EPC Entity Profile – How do I get there from the Records tab?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93" y="2366891"/>
            <a:ext cx="11506200" cy="152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EPC Entity Profile – </a:t>
            </a:r>
            <a:r>
              <a:rPr lang="en-US" dirty="0" smtClean="0"/>
              <a:t>Account Administrator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7351" y="1443502"/>
            <a:ext cx="11506200" cy="38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EPC Entity Profile – </a:t>
            </a:r>
            <a:r>
              <a:rPr lang="en-US" dirty="0" smtClean="0"/>
              <a:t>Full Rights User 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37" y="1298283"/>
            <a:ext cx="11689334" cy="38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the Audience -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7351" y="1186825"/>
            <a:ext cx="11506306" cy="5025116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What is the difference between the Account Administrator’s rights and a regular user?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50" y="2944679"/>
            <a:ext cx="9985039" cy="28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351" y="323704"/>
            <a:ext cx="11506306" cy="685800"/>
          </a:xfrm>
        </p:spPr>
        <p:txBody>
          <a:bodyPr/>
          <a:lstStyle/>
          <a:p>
            <a:r>
              <a:rPr lang="en-US" dirty="0"/>
              <a:t>EPC Entity Profile: Parent-Child Relationship (School District or Library System)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3602"/>
            <a:ext cx="4607485" cy="5025116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see if other entities are linked to your organization, use the Additional Information Tab.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Example: A School district would like to know if the correct schools are linked to them in EPC. 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Click </a:t>
            </a:r>
            <a:r>
              <a:rPr lang="en-US" sz="2800" b="1" dirty="0"/>
              <a:t>Additional Information</a:t>
            </a:r>
            <a:r>
              <a:rPr lang="en-US" sz="2800" dirty="0"/>
              <a:t>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Under category selected </a:t>
            </a:r>
            <a:r>
              <a:rPr lang="en-US" sz="2800" b="1" dirty="0"/>
              <a:t>Related Organizations</a:t>
            </a:r>
            <a:r>
              <a:rPr lang="en-US" sz="2800" dirty="0"/>
              <a:t>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Under Relationship Type select </a:t>
            </a:r>
            <a:r>
              <a:rPr lang="en-US" sz="2800" b="1" dirty="0"/>
              <a:t>Related Entities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465" y="2122040"/>
            <a:ext cx="6898821" cy="21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Entity Profile: Contracts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2333595"/>
            <a:ext cx="6094446" cy="43878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From your Entity Profile Page.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Click </a:t>
            </a:r>
            <a:r>
              <a:rPr lang="en-US" b="1" dirty="0"/>
              <a:t>Contracts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contracts that were completed in EPC will populate.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To enter a contract into EPC select Manage Contracts.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58" y="1160052"/>
            <a:ext cx="11267453" cy="10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 the Audience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Who in the audience has logged into EPC?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Who in the audience is an Account Administrator?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Who </a:t>
            </a:r>
            <a:r>
              <a:rPr lang="en-US" sz="28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has no idea?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84" y="3564611"/>
            <a:ext cx="8714439" cy="244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Entity Profile: Contracts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75" y="3035807"/>
            <a:ext cx="6094446" cy="43878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find information on FCC Forms 470, 471, 486 or 500 by funding year, use the FCC Forms tab on your Entity Profile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816"/>
            <a:ext cx="12192000" cy="170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Entity Profile: FRN Appeals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75" y="3035807"/>
            <a:ext cx="6094446" cy="43878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find information on all appeals submitted by the entity use the FRN Appeals tab.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6" y="1481307"/>
            <a:ext cx="12192000" cy="11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 Entity Profile: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75" y="3035807"/>
            <a:ext cx="6094446" cy="43878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view recently issued decision letters (Funding Commitment Decision Letters, FCC Forms 486 Notification Letters, etc.) for this entity use the News tab.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0024"/>
            <a:ext cx="12192000" cy="113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What are the 3 areas you can locate your Funding Commitment Decision Letter?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Where can you find your Program Integrity Assurance (PIA) inquiries?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Who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can manage user permissions?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If all fails who can help you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?</a:t>
            </a:r>
          </a:p>
          <a:p>
            <a:pPr marL="801687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Client Service Bureau (CSB)  </a:t>
            </a:r>
            <a:endParaRPr lang="en-US" b="1" dirty="0" smtClean="0">
              <a:solidFill>
                <a:schemeClr val="tx1"/>
              </a:solidFill>
            </a:endParaRPr>
          </a:p>
          <a:p>
            <a:pPr marL="801687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888) 203-8100 Monday through </a:t>
            </a:r>
            <a:r>
              <a:rPr lang="en-US" dirty="0" smtClean="0">
                <a:solidFill>
                  <a:schemeClr val="tx1"/>
                </a:solidFill>
              </a:rPr>
              <a:t>Friday,</a:t>
            </a:r>
          </a:p>
          <a:p>
            <a:pPr marL="458787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 8:00 </a:t>
            </a:r>
            <a:r>
              <a:rPr lang="en-US" dirty="0">
                <a:solidFill>
                  <a:schemeClr val="tx1"/>
                </a:solidFill>
              </a:rPr>
              <a:t>a.m. to 8:00 p.m. ET.</a:t>
            </a:r>
            <a:endParaRPr lang="en-US" dirty="0"/>
          </a:p>
          <a:p>
            <a:pPr marL="458787" lvl="1" indent="0">
              <a:buNone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156" y="3078152"/>
            <a:ext cx="4750073" cy="315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0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E-rate</a:t>
            </a:r>
            <a:r>
              <a:rPr lang="en-US" dirty="0" smtClean="0"/>
              <a:t> Productivity Center (EPC)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7117334" cy="502511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is EPC?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Account and application management portal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Manage program processes, receive notifications, and contact customer service.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What can you do in EPC?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File </a:t>
            </a:r>
            <a:r>
              <a:rPr lang="en-US" dirty="0"/>
              <a:t>most program forms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Maintain a list of your related entities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Update entity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Account Administrators </a:t>
            </a:r>
            <a:r>
              <a:rPr lang="en-US" dirty="0"/>
              <a:t>can add users on their organization’s account and assign them rights (permissions) to file program forms. </a:t>
            </a:r>
          </a:p>
          <a:p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491" y="2192058"/>
            <a:ext cx="4221166" cy="28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10393" y="125666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Logging into EPC</a:t>
            </a:r>
            <a:r>
              <a:rPr lang="en-US" sz="4000" dirty="0">
                <a:latin typeface="Source Sans Pro" panose="020B0503030403020204"/>
              </a:rPr>
              <a:t/>
            </a:r>
            <a:br>
              <a:rPr lang="en-US" sz="4000" dirty="0">
                <a:latin typeface="Source Sans Pro" panose="020B0503030403020204"/>
              </a:rPr>
            </a:b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84543"/>
            <a:ext cx="4114800" cy="365125"/>
          </a:xfrm>
        </p:spPr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 smtClean="0">
                <a:solidFill>
                  <a:srgbClr val="0062FF"/>
                </a:solidFill>
              </a:rPr>
              <a:t>© 2019 </a:t>
            </a:r>
            <a:r>
              <a:rPr lang="en-US" dirty="0" smtClean="0">
                <a:solidFill>
                  <a:srgbClr val="0062FF"/>
                </a:solidFill>
              </a:rPr>
              <a:t>Universal Service Administrative Co.</a:t>
            </a:r>
            <a:endParaRPr lang="en-US" dirty="0" smtClean="0">
              <a:solidFill>
                <a:srgbClr val="0059B7"/>
              </a:solidFill>
              <a:latin typeface="SourceSansPro-Light"/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2279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186825"/>
            <a:ext cx="5149049" cy="502511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Go to EPC: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hlinkClick r:id="rId2"/>
              </a:rPr>
              <a:t>https://portal.usac.org/suite/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93" y="1560354"/>
            <a:ext cx="5397295" cy="36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186825"/>
            <a:ext cx="5149049" cy="50251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94" y="1042416"/>
            <a:ext cx="10395151" cy="51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1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Logging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26775"/>
            <a:ext cx="5149049" cy="50251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Tips </a:t>
            </a:r>
            <a:r>
              <a:rPr lang="en-US" dirty="0"/>
              <a:t>for Entering your Username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Type in your username instead of copying and pasting.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Enter it in </a:t>
            </a:r>
            <a:r>
              <a:rPr lang="en-US" b="1" dirty="0"/>
              <a:t>all lowercase</a:t>
            </a:r>
            <a:r>
              <a:rPr lang="en-US" dirty="0"/>
              <a:t>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Make sure there are no spaces or erroneous characters in the username.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dirty="0"/>
              <a:t>Check for typos.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 smtClean="0">
                <a:latin typeface="Source Sans Pro" panose="020B0503030403020204"/>
              </a:rPr>
              <a:t>©2019 Universal Service Administrative Co.</a:t>
            </a:r>
            <a:endParaRPr lang="en-US" sz="1300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861" y="1042416"/>
            <a:ext cx="5767849" cy="44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C_PPT_Template_16-9_v2019-05-29.potx [Read-Only]" id="{CE539B10-8CD5-4822-A3CB-7328AB6F49E8}" vid="{77273886-D9C9-4FDC-AA06-E011077DFF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USAC_PPT_Template_16-9_v2019-05-29</Template>
  <TotalTime>3038</TotalTime>
  <Words>1516</Words>
  <Application>Microsoft Office PowerPoint</Application>
  <PresentationFormat>Widescreen</PresentationFormat>
  <Paragraphs>201</Paragraphs>
  <Slides>44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Source Sans Pro</vt:lpstr>
      <vt:lpstr>Source Sans Pro Light</vt:lpstr>
      <vt:lpstr>SourceSansPro-Light</vt:lpstr>
      <vt:lpstr>Wingdings</vt:lpstr>
      <vt:lpstr>1_Office Theme</vt:lpstr>
      <vt:lpstr>Introduction to the E-rate Productivity Center (EPC)</vt:lpstr>
      <vt:lpstr>AGENDA</vt:lpstr>
      <vt:lpstr>PowerPoint Presentation</vt:lpstr>
      <vt:lpstr>Poll the Audience</vt:lpstr>
      <vt:lpstr>E-rate Productivity Center (EPC)</vt:lpstr>
      <vt:lpstr>PowerPoint Presentation</vt:lpstr>
      <vt:lpstr>Step 1:</vt:lpstr>
      <vt:lpstr>Step 1:</vt:lpstr>
      <vt:lpstr>Step 2: Logging In</vt:lpstr>
      <vt:lpstr>Step 2: Logging In</vt:lpstr>
      <vt:lpstr>Step 2: Logging In</vt:lpstr>
      <vt:lpstr>PowerPoint Presentation</vt:lpstr>
      <vt:lpstr>NEW EPC USERS: Terms and Conditions</vt:lpstr>
      <vt:lpstr>NEW EPC USERS: Terms and Conditions</vt:lpstr>
      <vt:lpstr>NEW EPC USERS: Terms and Conditions</vt:lpstr>
      <vt:lpstr>NEW EPC USERS: Terms and Conditions</vt:lpstr>
      <vt:lpstr>PowerPoint Presentation</vt:lpstr>
      <vt:lpstr>Ask the Audience - </vt:lpstr>
      <vt:lpstr>DEMO My Landing Page</vt:lpstr>
      <vt:lpstr>DEMO My Landing Page: Notifications</vt:lpstr>
      <vt:lpstr>DEMO My Landing Page: My Entities</vt:lpstr>
      <vt:lpstr>DEMO My Landing Page: Customer Service Cases</vt:lpstr>
      <vt:lpstr>DEMO My Landing Page: FCC Forms and Post-Commitment Requests</vt:lpstr>
      <vt:lpstr>PowerPoint Presentation</vt:lpstr>
      <vt:lpstr>EPC Navigation Bar</vt:lpstr>
      <vt:lpstr>EPC Navigation Bar – News </vt:lpstr>
      <vt:lpstr>EPC Navigation Bar – Tasks </vt:lpstr>
      <vt:lpstr>EPC Navigation Bar – Records</vt:lpstr>
      <vt:lpstr>EPC Navigation Bar – Reports</vt:lpstr>
      <vt:lpstr>EPC Navigation Bar – Actions</vt:lpstr>
      <vt:lpstr>PowerPoint Presentation</vt:lpstr>
      <vt:lpstr>Ask the Audience - </vt:lpstr>
      <vt:lpstr>EPC Entity Profile – How do I get there from My Landing Page</vt:lpstr>
      <vt:lpstr>EPC Entity Profile – How do I get there from the Records tab?</vt:lpstr>
      <vt:lpstr>EPC Entity Profile – Account Administrator</vt:lpstr>
      <vt:lpstr>EPC Entity Profile – Full Rights User View</vt:lpstr>
      <vt:lpstr>Ask the Audience - </vt:lpstr>
      <vt:lpstr>EPC Entity Profile: Parent-Child Relationship (School District or Library System)</vt:lpstr>
      <vt:lpstr>EPC Entity Profile: Contracts</vt:lpstr>
      <vt:lpstr>EPC Entity Profile: Contracts</vt:lpstr>
      <vt:lpstr>EPC Entity Profile: FRN Appeals</vt:lpstr>
      <vt:lpstr>EPC Entity Profile: News</vt:lpstr>
      <vt:lpstr>Pop Quiz</vt:lpstr>
      <vt:lpstr>PowerPoint Presentation</vt:lpstr>
    </vt:vector>
  </TitlesOfParts>
  <Company>USAC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E-rate Productivity Center (EPC)</dc:title>
  <dc:creator>Amelia Zohore</dc:creator>
  <cp:lastModifiedBy>Ginna Melendez</cp:lastModifiedBy>
  <cp:revision>24</cp:revision>
  <dcterms:created xsi:type="dcterms:W3CDTF">2019-06-17T18:46:39Z</dcterms:created>
  <dcterms:modified xsi:type="dcterms:W3CDTF">2019-09-30T20:28:17Z</dcterms:modified>
</cp:coreProperties>
</file>