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7" r:id="rId3"/>
    <p:sldId id="289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90" r:id="rId12"/>
    <p:sldId id="267" r:id="rId13"/>
    <p:sldId id="268" r:id="rId14"/>
    <p:sldId id="291" r:id="rId15"/>
    <p:sldId id="270" r:id="rId16"/>
    <p:sldId id="292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3" r:id="rId27"/>
    <p:sldId id="282" r:id="rId28"/>
    <p:sldId id="294" r:id="rId29"/>
    <p:sldId id="285" r:id="rId30"/>
    <p:sldId id="295" r:id="rId31"/>
    <p:sldId id="287" r:id="rId32"/>
    <p:sldId id="288" r:id="rId33"/>
    <p:sldId id="298" r:id="rId34"/>
    <p:sldId id="29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Noran" initials="JN" lastIdx="2" clrIdx="0">
    <p:extLst>
      <p:ext uri="{19B8F6BF-5375-455C-9EA6-DF929625EA0E}">
        <p15:presenceInfo xmlns:p15="http://schemas.microsoft.com/office/powerpoint/2012/main" userId="S-1-5-21-691950464-754195623-6498272-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2FF"/>
    <a:srgbClr val="004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9" autoAdjust="0"/>
  </p:normalViewPr>
  <p:slideViewPr>
    <p:cSldViewPr snapToGrid="0">
      <p:cViewPr varScale="1">
        <p:scale>
          <a:sx n="115" d="100"/>
          <a:sy n="115" d="100"/>
        </p:scale>
        <p:origin x="14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0489C-97CA-409C-A04A-57D4EE8FFDF8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©2019 Universal Service Administrative Co.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DC128-81A3-418C-B090-FCE4BCE43D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10533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ED298-B2C5-4131-B5F4-755EAA7B2CD9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©2019 Universal Service Administrative Co.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CBC6B-B860-4FF9-BBBB-BE10A7D1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76856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81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8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CBC6B-B860-4FF9-BBBB-BE10A7D101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55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8CBC6B-B860-4FF9-BBBB-BE10A7D101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791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26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05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9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Children In Librar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1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8328" y="356615"/>
            <a:ext cx="11506306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7351" y="1191869"/>
            <a:ext cx="6268524" cy="5026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First level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6814457" y="1191868"/>
            <a:ext cx="5029200" cy="502658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None/>
              <a:tabLst/>
              <a:defRPr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 smtClean="0"/>
              <a:t>Use this layout when you need both bulleted text and a space for images, SmartArt, or charts.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1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337351" y="2011680"/>
            <a:ext cx="11503152" cy="16184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Use this layout for large format images, SmartArt, or charts; delete this text box prior to applying your content.</a:t>
            </a:r>
            <a:endParaRPr lang="en-US" dirty="0"/>
          </a:p>
        </p:txBody>
      </p:sp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0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56616"/>
            <a:ext cx="5760720" cy="682440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AD4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207008"/>
            <a:ext cx="4959296" cy="5012817"/>
          </a:xfrm>
        </p:spPr>
        <p:txBody>
          <a:bodyPr>
            <a:noAutofit/>
          </a:bodyPr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 sz="2400" baseline="0"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 sz="2000"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 sz="2000"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 sz="2000"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 sz="2000"/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First level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8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/>
          <p:cNvSpPr txBox="1">
            <a:spLocks noGrp="1"/>
          </p:cNvSpPr>
          <p:nvPr>
            <p:ph type="title" hasCustomPrompt="1"/>
          </p:nvPr>
        </p:nvSpPr>
        <p:spPr>
          <a:xfrm>
            <a:off x="307187" y="2136339"/>
            <a:ext cx="3981350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</a:t>
            </a:r>
            <a:r>
              <a:rPr sz="4200" b="0" spc="-70" dirty="0" smtClean="0">
                <a:solidFill>
                  <a:srgbClr val="FFFFFF"/>
                </a:solidFill>
                <a:latin typeface="Source Sans Pro"/>
                <a:cs typeface="Source Sans Pro"/>
              </a:rPr>
              <a:t>.”</a:t>
            </a:r>
            <a:r>
              <a:rPr lang="en-US" sz="4200" b="0" spc="-7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(Ensure quote is vertically centered)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63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317191"/>
            <a:ext cx="2862262" cy="485500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Use this layout for slides containing images, SmartArt, or charts that require maximum real estate but still need supporting text. Consider using a truncated title.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0" y="356616"/>
            <a:ext cx="2862072" cy="6858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412444" y="356616"/>
            <a:ext cx="8431213" cy="5815584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0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56616"/>
            <a:ext cx="11506306" cy="685800"/>
          </a:xfrm>
        </p:spPr>
        <p:txBody>
          <a:bodyPr anchor="t" anchorCtr="0">
            <a:noAutofit/>
          </a:bodyPr>
          <a:lstStyle>
            <a:lvl1pPr>
              <a:defRPr sz="380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" r="46075"/>
          <a:stretch/>
        </p:blipFill>
        <p:spPr>
          <a:xfrm>
            <a:off x="4849469" y="1136540"/>
            <a:ext cx="6994188" cy="5219810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7" y="1317191"/>
            <a:ext cx="4511331" cy="4855009"/>
          </a:xfr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Use this layout for slides that require the use of a U.S. map. This section can contain accompanying text.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293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371650" y="1381328"/>
            <a:ext cx="3474720" cy="4790872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0" y="347473"/>
            <a:ext cx="3474720" cy="907396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48837" y="1405712"/>
            <a:ext cx="3477958" cy="4790872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347970" y="347473"/>
            <a:ext cx="3478826" cy="9073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1405712"/>
            <a:ext cx="3474720" cy="4790872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include more than a few bullets worth of information, consider using an image or simple phrase as provocation and speak to the content you want to write. If you must use more than a few bullets, consider splitting the content between two or more slides.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370784" y="347473"/>
            <a:ext cx="3474720" cy="9073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en-US"/>
            </a:defPPr>
            <a:lvl1pPr lvl="0">
              <a:lnSpc>
                <a:spcPct val="90000"/>
              </a:lnSpc>
              <a:spcBef>
                <a:spcPct val="0"/>
              </a:spcBef>
              <a:buNone/>
              <a:defRPr sz="2800" b="1" i="0" baseline="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074316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00568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44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320681" y="1400783"/>
            <a:ext cx="5559552" cy="4795801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47472"/>
            <a:ext cx="5561052" cy="905256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1400783"/>
            <a:ext cx="5559664" cy="4795801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If you must use more than a few bullets, consider splitting the content between two or more slides.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6312311" y="347472"/>
            <a:ext cx="5559552" cy="9052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Click to Edit Title of Paragraph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96000" y="717982"/>
            <a:ext cx="0" cy="50497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82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dirty="0" smtClean="0"/>
              <a:t>©2019 Universal Service Administrative Co.</a:t>
            </a:r>
            <a:endParaRPr lang="en-US" dirty="0"/>
          </a:p>
        </p:txBody>
      </p:sp>
      <p:sp>
        <p:nvSpPr>
          <p:cNvPr id="3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-3698" y="6363"/>
            <a:ext cx="12195698" cy="6851637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927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ural Downt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26"/>
          <a:stretch/>
        </p:blipFill>
        <p:spPr>
          <a:xfrm>
            <a:off x="0" y="70936"/>
            <a:ext cx="12192000" cy="689069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29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9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armer Annd Boy In Fie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" r="-1" b="6189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0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other Daughter On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>
          <a:xfrm>
            <a:off x="1" y="72597"/>
            <a:ext cx="12192000" cy="689513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05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Mother Child In Clin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b="203"/>
          <a:stretch/>
        </p:blipFill>
        <p:spPr>
          <a:xfrm>
            <a:off x="-1" y="70932"/>
            <a:ext cx="12192001" cy="690809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595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udents On Comput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0" y="70938"/>
            <a:ext cx="12192000" cy="69028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9144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97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armer On Table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3"/>
          <a:stretch/>
        </p:blipFill>
        <p:spPr>
          <a:xfrm>
            <a:off x="-3100" y="70937"/>
            <a:ext cx="12195100" cy="690288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70934"/>
            <a:ext cx="12192000" cy="690289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524000" y="115542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524000" y="363509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55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57560" y="2548361"/>
            <a:ext cx="1633492" cy="1386372"/>
          </a:xfrm>
        </p:spPr>
        <p:txBody>
          <a:bodyPr anchor="ctr" anchorCtr="0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08301" y="731519"/>
            <a:ext cx="8635356" cy="5020056"/>
          </a:xfrm>
        </p:spPr>
        <p:txBody>
          <a:bodyPr anchor="ctr" anchorCtr="0">
            <a:normAutofit/>
          </a:bodyPr>
          <a:lstStyle>
            <a:lvl1pPr>
              <a:defRPr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Use this layout for your agenda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©2019 Universal Service Administrative Co.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356616"/>
            <a:ext cx="11506306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337351" y="1207008"/>
            <a:ext cx="11506306" cy="5025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7013" marR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 baseline="0"/>
            </a:lvl1pPr>
            <a:lvl2pPr marL="6858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lvl5pPr>
          </a:lstStyle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Use this layout for bulleted content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Source Sans Pro" charset="0"/>
              <a:ea typeface="Source Sans Pro" charset="0"/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4114800" cy="365125"/>
          </a:xfrm>
        </p:spPr>
        <p:txBody>
          <a:bodyPr/>
          <a:lstStyle/>
          <a:p>
            <a:r>
              <a:rPr lang="en-US" smtClean="0"/>
              <a:t>©2019 Universal Service Administrative Co.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9100457" y="6356350"/>
            <a:ext cx="2743200" cy="365125"/>
          </a:xfrm>
        </p:spPr>
        <p:txBody>
          <a:bodyPr/>
          <a:lstStyle/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52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354390"/>
            <a:ext cx="11506306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209625"/>
            <a:ext cx="11506306" cy="5069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bk object 16"/>
          <p:cNvSpPr/>
          <p:nvPr userDrawn="1"/>
        </p:nvSpPr>
        <p:spPr>
          <a:xfrm>
            <a:off x="0" y="1763"/>
            <a:ext cx="12192000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004AD4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r>
              <a:rPr lang="en-US" smtClean="0"/>
              <a:t>©2019 Universal Service Administrative Co.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910045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4AD4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1pPr>
          </a:lstStyle>
          <a:p>
            <a:fld id="{2E44E29E-5F89-45D9-B49E-36D1BB6481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9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7" r:id="rId14"/>
    <p:sldLayoutId id="2147483679" r:id="rId15"/>
    <p:sldLayoutId id="2147483682" r:id="rId16"/>
    <p:sldLayoutId id="2147483683" r:id="rId17"/>
    <p:sldLayoutId id="2147483685" r:id="rId18"/>
    <p:sldLayoutId id="2147483684" r:id="rId19"/>
    <p:sldLayoutId id="2147483686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 baseline="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227013" indent="-227013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sltrain.usac.org/bear/login.aspx" TargetMode="External"/><Relationship Id="rId2" Type="http://schemas.openxmlformats.org/officeDocument/2006/relationships/hyperlink" Target="https://www.usac.org/sl/about/outreach/videos/FCC-Form-472-BEAR-Form.aspx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247498"/>
            <a:ext cx="9144000" cy="2387600"/>
          </a:xfrm>
        </p:spPr>
        <p:txBody>
          <a:bodyPr/>
          <a:lstStyle/>
          <a:p>
            <a:r>
              <a:rPr lang="en-US" dirty="0" smtClean="0"/>
              <a:t>WORKING ON FUNDING YEAR (FY) 2019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2019 Applicant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65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362947"/>
            <a:ext cx="11506306" cy="685800"/>
          </a:xfrm>
        </p:spPr>
        <p:txBody>
          <a:bodyPr/>
          <a:lstStyle/>
          <a:p>
            <a:r>
              <a:rPr lang="en-US" dirty="0"/>
              <a:t>Starting Services – FCC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149057"/>
            <a:ext cx="11506306" cy="502511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</a:rPr>
              <a:t>Documentation to Retain</a:t>
            </a:r>
            <a:endParaRPr lang="en-US" b="1" dirty="0">
              <a:solidFill>
                <a:srgbClr val="004AD4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000" dirty="0">
                <a:latin typeface="Source Sans Pro"/>
                <a:ea typeface="Source Sans Pro"/>
                <a:cs typeface="Source Sans Pro"/>
              </a:rPr>
              <a:t>A copy of your internet safety policy.</a:t>
            </a:r>
          </a:p>
          <a:p>
            <a:pPr>
              <a:spcAft>
                <a:spcPts val="0"/>
              </a:spcAft>
            </a:pPr>
            <a:r>
              <a:rPr lang="en-US" sz="3000" dirty="0">
                <a:latin typeface="Source Sans Pro"/>
                <a:ea typeface="Source Sans Pro"/>
                <a:cs typeface="Source Sans Pro"/>
              </a:rPr>
              <a:t>Proof that your filter was operational (e.g., invoice from service provider showing filtered access, logs from your system showing sites blocked).</a:t>
            </a:r>
          </a:p>
          <a:p>
            <a:pPr>
              <a:spcAft>
                <a:spcPts val="0"/>
              </a:spcAft>
            </a:pPr>
            <a:r>
              <a:rPr lang="en-US" sz="3000" dirty="0">
                <a:latin typeface="Source Sans Pro"/>
                <a:ea typeface="Source Sans Pro"/>
                <a:cs typeface="Source Sans Pro"/>
              </a:rPr>
              <a:t>Evidence that shows that public notice was given and the public hearing or meeting took place (newspaper ad, meeting agenda, meeting minutes).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86418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26771" y="7935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FCC </a:t>
            </a:r>
            <a:r>
              <a:rPr lang="en-US" dirty="0" smtClean="0"/>
              <a:t>Form </a:t>
            </a:r>
            <a:r>
              <a:rPr lang="en-US" dirty="0"/>
              <a:t>486 Deadline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40621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Services – FCC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1207008"/>
            <a:ext cx="11478615" cy="502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When do you file the FCC Form 486?</a:t>
            </a:r>
            <a:endParaRPr lang="en-US" dirty="0">
              <a:solidFill>
                <a:srgbClr val="004AD4"/>
              </a:solidFill>
            </a:endParaRPr>
          </a:p>
          <a:p>
            <a:pPr marL="0" indent="0">
              <a:buNone/>
            </a:pPr>
            <a:endParaRPr lang="en-US" sz="600" dirty="0" smtClean="0">
              <a:solidFill>
                <a:srgbClr val="004AD4"/>
              </a:solidFill>
            </a:endParaRP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AD4"/>
              </a:buClr>
              <a:buSzPct val="100000"/>
            </a:pPr>
            <a:r>
              <a:rPr lang="en-US" dirty="0"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/>
              </a:rPr>
              <a:t>A</a:t>
            </a:r>
            <a:r>
              <a:rPr lang="en-US" dirty="0" smtClean="0"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/>
              </a:rPr>
              <a:t>fter </a:t>
            </a:r>
            <a:r>
              <a:rPr lang="en-US" dirty="0">
                <a:latin typeface="Source Sans Pro" panose="020B0503030403020204"/>
                <a:ea typeface="Source Sans Pro" panose="020B0503030403020204"/>
                <a:cs typeface="Source Sans Pro" panose="020B0503030403020204"/>
                <a:sym typeface="Source Sans Pro"/>
              </a:rPr>
              <a:t>USAC issues the Funding Commitment Decision Letter (FCDL) with a positive funding commitment.</a:t>
            </a:r>
          </a:p>
          <a:p>
            <a:pPr marL="0" indent="0">
              <a:buNone/>
            </a:pPr>
            <a:endParaRPr lang="en-US" sz="800" dirty="0" smtClean="0">
              <a:solidFill>
                <a:srgbClr val="004AD4"/>
              </a:solidFill>
            </a:endParaRPr>
          </a:p>
          <a:p>
            <a:r>
              <a:rPr lang="en-US" dirty="0">
                <a:latin typeface="Source Sans Pro"/>
                <a:ea typeface="Source Sans Pro"/>
                <a:cs typeface="Source Sans Pro"/>
              </a:rPr>
              <a:t>The FCC Form 486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MUST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 be certified no later than 120 days after the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Service Start Date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or 120 days after the date of the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FCDL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, whichever is later. 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Services – FCC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207008"/>
            <a:ext cx="11658337" cy="502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What if you file the FCC Form 486 late?</a:t>
            </a:r>
          </a:p>
          <a:p>
            <a:pPr marL="0" indent="0">
              <a:buNone/>
            </a:pPr>
            <a:endParaRPr lang="en-US" dirty="0" smtClean="0">
              <a:solidFill>
                <a:srgbClr val="004AD4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USAC will reset your service start date to the date 120 days before your certification date.</a:t>
            </a:r>
          </a:p>
          <a:p>
            <a:pPr>
              <a:spcAft>
                <a:spcPts val="0"/>
              </a:spcAft>
            </a:pP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You may lose funding as a result of the service start date change.</a:t>
            </a:r>
            <a:endParaRPr lang="en-US" sz="2400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3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77389" y="793561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FCC Form 486 Notification Letter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39030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FCC Form 486 Notification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4AD4"/>
                </a:solidFill>
              </a:rPr>
              <a:t>What is the FCC Form 486 Notification </a:t>
            </a:r>
            <a:r>
              <a:rPr lang="en-US" dirty="0" smtClean="0">
                <a:solidFill>
                  <a:srgbClr val="004AD4"/>
                </a:solidFill>
              </a:rPr>
              <a:t>Letter?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You will receive an FCC Form 486 Notification Letter in EPC after your form has been reviewed and approved by 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USAC.</a:t>
            </a:r>
          </a:p>
          <a:p>
            <a:pPr marL="0" indent="0">
              <a:spcAft>
                <a:spcPts val="0"/>
              </a:spcAft>
              <a:buNone/>
            </a:pPr>
            <a:endParaRPr lang="en-US" sz="2400" dirty="0">
              <a:latin typeface="Source Sans Pro"/>
              <a:ea typeface="Source Sans Pro"/>
              <a:cs typeface="Source Sans Pro"/>
            </a:endParaRPr>
          </a:p>
          <a:p>
            <a:pPr lvl="1">
              <a:spcAft>
                <a:spcPts val="0"/>
              </a:spcAft>
            </a:pP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USAC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may be required to reach out to you for </a:t>
            </a:r>
            <a:r>
              <a:rPr lang="en-US" sz="2800" dirty="0" smtClean="0">
                <a:latin typeface="Source Sans Pro"/>
                <a:ea typeface="Source Sans Pro"/>
                <a:cs typeface="Source Sans Pro"/>
              </a:rPr>
              <a:t>corrections before your form can be approved </a:t>
            </a:r>
            <a:r>
              <a:rPr lang="en-US" sz="2800" dirty="0">
                <a:latin typeface="Source Sans Pro"/>
                <a:ea typeface="Source Sans Pro"/>
                <a:cs typeface="Source Sans Pro"/>
              </a:rPr>
              <a:t>if the information you provided appears to be incorrect or inconsistent.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©2019 Universal Service Administrative 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393767" y="582459"/>
            <a:ext cx="9144000" cy="31799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>
                <a:solidFill>
                  <a:srgbClr val="0062FF"/>
                </a:solidFill>
              </a:rPr>
              <a:t>Invoicing:</a:t>
            </a:r>
            <a:r>
              <a:rPr lang="en-US" dirty="0">
                <a:solidFill>
                  <a:srgbClr val="0062FF"/>
                </a:solidFill>
              </a:rPr>
              <a:t/>
            </a:r>
            <a:br>
              <a:rPr lang="en-US" dirty="0">
                <a:solidFill>
                  <a:srgbClr val="0062FF"/>
                </a:solidFill>
              </a:rPr>
            </a:br>
            <a:r>
              <a:rPr lang="en-US" sz="4000" dirty="0">
                <a:solidFill>
                  <a:srgbClr val="0062FF"/>
                </a:solidFill>
                <a:latin typeface="Source Sans Pro" panose="020B0503030403020204"/>
              </a:rPr>
              <a:t>SPI Forms and BEAR Forms</a:t>
            </a:r>
            <a:r>
              <a:rPr lang="en-US" dirty="0">
                <a:solidFill>
                  <a:srgbClr val="0062FF"/>
                </a:solidFill>
              </a:rPr>
              <a:t/>
            </a:r>
            <a:br>
              <a:rPr lang="en-US" dirty="0">
                <a:solidFill>
                  <a:srgbClr val="0062FF"/>
                </a:solidFill>
              </a:rPr>
            </a:br>
            <a:endParaRPr lang="en-US" dirty="0">
              <a:solidFill>
                <a:srgbClr val="0062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18673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Before USAC can process an invoice:</a:t>
            </a:r>
          </a:p>
          <a:p>
            <a:pPr marL="0" indent="0">
              <a:buNone/>
            </a:pPr>
            <a:endParaRPr lang="en-US" sz="200" dirty="0" smtClean="0">
              <a:solidFill>
                <a:srgbClr val="004AD4"/>
              </a:solidFill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The applicant and service provider must have received an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FCDL with a positive commitment.</a:t>
            </a:r>
          </a:p>
          <a:p>
            <a:pPr>
              <a:spcAft>
                <a:spcPts val="0"/>
              </a:spcAft>
            </a:pP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The applicant must have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certified an FCC Form 486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and USAC must have reviewed and approved the form.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The service provider must have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certified an FCC Form 473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(SPAC Form) for each SPIN that will be featured on an invoice for that funding year.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803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8"/>
            <a:ext cx="5623834" cy="46838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4AD4"/>
                </a:solidFill>
              </a:rPr>
              <a:t>Invoicing – BEAR Method </a:t>
            </a:r>
            <a:endParaRPr lang="en-US" dirty="0" smtClean="0">
              <a:solidFill>
                <a:srgbClr val="004AD4"/>
              </a:solidFill>
            </a:endParaRPr>
          </a:p>
          <a:p>
            <a:pPr fontAlgn="base"/>
            <a:r>
              <a:rPr lang="en-US" dirty="0"/>
              <a:t>The applicant pays the cost of the service </a:t>
            </a:r>
            <a:r>
              <a:rPr lang="en-US" b="1" dirty="0"/>
              <a:t>in full</a:t>
            </a:r>
            <a:r>
              <a:rPr lang="en-US" dirty="0"/>
              <a:t> to the service provider.</a:t>
            </a:r>
          </a:p>
          <a:p>
            <a:pPr fontAlgn="base"/>
            <a:r>
              <a:rPr lang="en-US" dirty="0"/>
              <a:t>Then the applicant sends USAC an invoice for the discount share by </a:t>
            </a:r>
            <a:r>
              <a:rPr lang="en-US" b="1" dirty="0"/>
              <a:t>filing the FCC Form 472, the Billed Entity Applicant Reimbursement (BEAR) Form.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4444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8"/>
            <a:ext cx="6432726" cy="50251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4AD4"/>
                </a:solidFill>
              </a:rPr>
              <a:t>Invoicing – SPI Method </a:t>
            </a:r>
            <a:endParaRPr lang="en-US" dirty="0" smtClean="0">
              <a:solidFill>
                <a:srgbClr val="004AD4"/>
              </a:solidFill>
            </a:endParaRPr>
          </a:p>
          <a:p>
            <a:pPr fontAlgn="base"/>
            <a:r>
              <a:rPr lang="en-US" dirty="0"/>
              <a:t>The service provider provides a discounted customer bill to the applicant.</a:t>
            </a:r>
          </a:p>
          <a:p>
            <a:pPr fontAlgn="base"/>
            <a:r>
              <a:rPr lang="en-US" dirty="0"/>
              <a:t>The service provider sends USAC an invoice for the discount share </a:t>
            </a:r>
            <a:r>
              <a:rPr lang="en-US" b="1" dirty="0"/>
              <a:t>by filing the FCC Form 474, the Service Provider Invoice (SPI) Form.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559" y="2548361"/>
            <a:ext cx="1809927" cy="138637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8301" y="1336294"/>
            <a:ext cx="8635356" cy="5020056"/>
          </a:xfrm>
        </p:spPr>
        <p:txBody>
          <a:bodyPr/>
          <a:lstStyle/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FCC Form 486 – Starting Services/Children’s Internet Protection Act (CIPA)</a:t>
            </a:r>
            <a:endParaRPr lang="en-US" dirty="0"/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FCC Form 486 Deadline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FCC Form 486 Notification Letter</a:t>
            </a:r>
            <a:endParaRPr lang="en-US" dirty="0"/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Invoicing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Applicant FCC Form 498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Personal Identification Number (PIN)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en-US" dirty="0" smtClean="0"/>
              <a:t>FCC Form 472 (BEAR Form) Demo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8866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9"/>
            <a:ext cx="5711757" cy="480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Invoicing Overview</a:t>
            </a:r>
          </a:p>
          <a:p>
            <a:pPr marL="0" indent="0">
              <a:buNone/>
            </a:pPr>
            <a:r>
              <a:rPr lang="en-US" dirty="0" smtClean="0"/>
              <a:t>The invoice method (BEAR or SPI) is the</a:t>
            </a:r>
            <a:r>
              <a:rPr lang="en-US" b="1" dirty="0" smtClean="0"/>
              <a:t> applicant’s choice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sz="200" dirty="0" smtClean="0"/>
          </a:p>
          <a:p>
            <a:pPr marL="457200" indent="-457200"/>
            <a:r>
              <a:rPr lang="en-US" dirty="0">
                <a:ea typeface="Source Sans Pro" panose="020B0503030403020204" pitchFamily="34" charset="0"/>
              </a:rPr>
              <a:t>The service provider and the applicant should have this discussion as early as possible</a:t>
            </a:r>
            <a:r>
              <a:rPr lang="en-US" dirty="0" smtClean="0">
                <a:ea typeface="Source Sans Pro" panose="020B0503030403020204" pitchFamily="34" charset="0"/>
              </a:rPr>
              <a:t>.</a:t>
            </a:r>
            <a:endParaRPr lang="en-US" sz="1100" dirty="0">
              <a:ea typeface="Source Sans Pro" panose="020B0503030403020204" pitchFamily="34" charset="0"/>
            </a:endParaRPr>
          </a:p>
          <a:p>
            <a:pPr marL="457200" indent="-457200"/>
            <a:r>
              <a:rPr lang="en-US" dirty="0">
                <a:ea typeface="Source Sans Pro" panose="020B0503030403020204" pitchFamily="34" charset="0"/>
              </a:rPr>
              <a:t>Once the invoice method is set for an FRN, it cannot be changed </a:t>
            </a:r>
            <a:r>
              <a:rPr lang="en-US" b="1" dirty="0">
                <a:ea typeface="Source Sans Pro" panose="020B0503030403020204" pitchFamily="34" charset="0"/>
              </a:rPr>
              <a:t>for that FRN.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95850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9"/>
            <a:ext cx="11506306" cy="4806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When to File Invoices</a:t>
            </a:r>
          </a:p>
          <a:p>
            <a:pPr fontAlgn="base"/>
            <a:r>
              <a:rPr lang="en-US" dirty="0">
                <a:ea typeface="Source Sans Pro" pitchFamily="34" charset="0"/>
              </a:rPr>
              <a:t>Invoices must be </a:t>
            </a:r>
            <a:r>
              <a:rPr lang="en-US" dirty="0" smtClean="0">
                <a:ea typeface="Source Sans Pro" pitchFamily="34" charset="0"/>
              </a:rPr>
              <a:t>filed:</a:t>
            </a:r>
          </a:p>
          <a:p>
            <a:pPr lvl="1" fontAlgn="base"/>
            <a:r>
              <a:rPr lang="en-US" sz="2800" dirty="0" smtClean="0">
                <a:ea typeface="Source Sans Pro" pitchFamily="34" charset="0"/>
              </a:rPr>
              <a:t>120 </a:t>
            </a:r>
            <a:r>
              <a:rPr lang="en-US" sz="2800" dirty="0">
                <a:ea typeface="Source Sans Pro" pitchFamily="34" charset="0"/>
              </a:rPr>
              <a:t>days after the last date to receive service </a:t>
            </a:r>
            <a:r>
              <a:rPr lang="en-US" sz="2800" dirty="0" smtClean="0">
                <a:ea typeface="Source Sans Pro" pitchFamily="34" charset="0"/>
              </a:rPr>
              <a:t>or</a:t>
            </a:r>
          </a:p>
          <a:p>
            <a:pPr lvl="1" fontAlgn="base"/>
            <a:r>
              <a:rPr lang="en-US" sz="2800" dirty="0" smtClean="0">
                <a:ea typeface="Source Sans Pro" pitchFamily="34" charset="0"/>
              </a:rPr>
              <a:t>120 </a:t>
            </a:r>
            <a:r>
              <a:rPr lang="en-US" sz="2800" dirty="0">
                <a:ea typeface="Source Sans Pro" pitchFamily="34" charset="0"/>
              </a:rPr>
              <a:t>days after the date of the FCC Form 486 Notification Letter</a:t>
            </a:r>
          </a:p>
          <a:p>
            <a:pPr marL="0" indent="0" fontAlgn="base">
              <a:buNone/>
            </a:pPr>
            <a:r>
              <a:rPr lang="en-US" b="1" dirty="0">
                <a:ea typeface="Source Sans Pro" pitchFamily="34" charset="0"/>
              </a:rPr>
              <a:t>   </a:t>
            </a:r>
            <a:r>
              <a:rPr lang="en-US" b="1" dirty="0" smtClean="0">
                <a:ea typeface="Source Sans Pro" pitchFamily="34" charset="0"/>
              </a:rPr>
              <a:t>	whichever </a:t>
            </a:r>
            <a:r>
              <a:rPr lang="en-US" b="1" dirty="0">
                <a:ea typeface="Source Sans Pro" pitchFamily="34" charset="0"/>
              </a:rPr>
              <a:t>is later.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1119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8"/>
            <a:ext cx="11506306" cy="81522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Invoice Deadlines for Recurring and Non-Recurring Services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3578" y="1958223"/>
            <a:ext cx="5746926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ct val="90000"/>
              </a:lnSpc>
              <a:spcAft>
                <a:spcPts val="800"/>
              </a:spcAft>
              <a:buClr>
                <a:srgbClr val="004A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Invoice deadline for recurring services is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generally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October 28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following the close of the funding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year.</a:t>
            </a:r>
          </a:p>
          <a:p>
            <a:pPr lvl="0" fontAlgn="base">
              <a:lnSpc>
                <a:spcPct val="90000"/>
              </a:lnSpc>
              <a:spcAft>
                <a:spcPts val="800"/>
              </a:spcAft>
              <a:buClr>
                <a:srgbClr val="004AD4"/>
              </a:buClr>
              <a:buSzPct val="100000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anose="020B0503030403020204" pitchFamily="34" charset="0"/>
              <a:ea typeface="Source Sans Pro" pitchFamily="34" charset="0"/>
              <a:sym typeface="Source Sans Pro"/>
            </a:endParaRPr>
          </a:p>
          <a:p>
            <a:pPr marL="457200" lvl="0" indent="-457200" fontAlgn="base">
              <a:lnSpc>
                <a:spcPct val="90000"/>
              </a:lnSpc>
              <a:spcAft>
                <a:spcPts val="800"/>
              </a:spcAft>
              <a:buClr>
                <a:srgbClr val="004AD4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Invoice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deadline for non-recurring services is </a:t>
            </a:r>
            <a:r>
              <a:rPr lang="en-US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generally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January 28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anose="020B0503030403020204" pitchFamily="34" charset="0"/>
                <a:ea typeface="Source Sans Pro" pitchFamily="34" charset="0"/>
                <a:sym typeface="Source Sans Pro"/>
              </a:rPr>
              <a:t> following the close of the funding year.</a:t>
            </a:r>
          </a:p>
        </p:txBody>
      </p:sp>
    </p:spTree>
    <p:extLst>
      <p:ext uri="{BB962C8B-B14F-4D97-AF65-F5344CB8AC3E}">
        <p14:creationId xmlns:p14="http://schemas.microsoft.com/office/powerpoint/2010/main" val="14060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8"/>
            <a:ext cx="5553495" cy="482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Invoice Deadline Extensions</a:t>
            </a:r>
          </a:p>
          <a:p>
            <a:pPr fontAlgn="base"/>
            <a:r>
              <a:rPr lang="en-US" dirty="0">
                <a:ea typeface="Source Sans Pro" pitchFamily="34" charset="0"/>
              </a:rPr>
              <a:t>Applicants and service providers can ask for a one-time, 120-day extension of this deadline through:</a:t>
            </a:r>
          </a:p>
          <a:p>
            <a:pPr marL="917575" indent="-457200" fontAlgn="base">
              <a:buClr>
                <a:schemeClr val="accent2"/>
              </a:buClr>
            </a:pPr>
            <a:r>
              <a:rPr lang="en-US" dirty="0">
                <a:ea typeface="Source Sans Pro" pitchFamily="34" charset="0"/>
              </a:rPr>
              <a:t>EPC for FY2016 and </a:t>
            </a:r>
            <a:r>
              <a:rPr lang="en-US" dirty="0" smtClean="0">
                <a:ea typeface="Source Sans Pro" pitchFamily="34" charset="0"/>
              </a:rPr>
              <a:t>forward.</a:t>
            </a:r>
          </a:p>
          <a:p>
            <a:pPr marL="917575" indent="-457200" fontAlgn="base">
              <a:buClr>
                <a:schemeClr val="accent2"/>
              </a:buClr>
            </a:pPr>
            <a:r>
              <a:rPr lang="en-US" dirty="0" smtClean="0">
                <a:ea typeface="Source Sans Pro" pitchFamily="34" charset="0"/>
              </a:rPr>
              <a:t>Online </a:t>
            </a:r>
            <a:r>
              <a:rPr lang="en-US" dirty="0">
                <a:ea typeface="Source Sans Pro" pitchFamily="34" charset="0"/>
              </a:rPr>
              <a:t>BEAR Form for FY2015 and previous funding years.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6442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8"/>
            <a:ext cx="11379368" cy="482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Invoice Deadline Extensions</a:t>
            </a:r>
          </a:p>
          <a:p>
            <a:pPr fontAlgn="base"/>
            <a:r>
              <a:rPr lang="en-US" dirty="0">
                <a:ea typeface="Source Sans Pro" pitchFamily="34" charset="0"/>
              </a:rPr>
              <a:t>Extensions must be requested on or before the original invoice deadline. To request an extension for FY2016 and </a:t>
            </a:r>
            <a:r>
              <a:rPr lang="en-US" dirty="0" smtClean="0">
                <a:ea typeface="Source Sans Pro" pitchFamily="34" charset="0"/>
              </a:rPr>
              <a:t>forward:</a:t>
            </a:r>
          </a:p>
          <a:p>
            <a:pPr lvl="1" fontAlgn="base"/>
            <a:r>
              <a:rPr lang="en-US" sz="2800" dirty="0" smtClean="0">
                <a:ea typeface="Source Sans Pro" pitchFamily="34" charset="0"/>
              </a:rPr>
              <a:t>Applicants </a:t>
            </a:r>
            <a:r>
              <a:rPr lang="en-US" sz="2800" dirty="0">
                <a:ea typeface="Source Sans Pro" pitchFamily="34" charset="0"/>
              </a:rPr>
              <a:t>and service providers log in to EPC, search for their BEN or SPIN under the </a:t>
            </a:r>
            <a:r>
              <a:rPr lang="en-US" sz="2800" b="1" dirty="0">
                <a:ea typeface="Source Sans Pro" pitchFamily="34" charset="0"/>
              </a:rPr>
              <a:t>Records</a:t>
            </a:r>
            <a:r>
              <a:rPr lang="en-US" sz="2800" dirty="0">
                <a:ea typeface="Source Sans Pro" pitchFamily="34" charset="0"/>
              </a:rPr>
              <a:t> tab, and click </a:t>
            </a:r>
            <a:r>
              <a:rPr lang="en-US" sz="2800" b="1" dirty="0">
                <a:ea typeface="Source Sans Pro" pitchFamily="34" charset="0"/>
              </a:rPr>
              <a:t>Invoice Deadline Date Extension Request</a:t>
            </a:r>
            <a:r>
              <a:rPr lang="en-US" sz="2800" dirty="0">
                <a:ea typeface="Source Sans Pro" pitchFamily="34" charset="0"/>
              </a:rPr>
              <a:t> from the </a:t>
            </a:r>
            <a:r>
              <a:rPr lang="en-US" sz="2800" b="1" dirty="0">
                <a:ea typeface="Source Sans Pro" pitchFamily="34" charset="0"/>
              </a:rPr>
              <a:t>Related Actions</a:t>
            </a:r>
            <a:r>
              <a:rPr lang="en-US" sz="2800" dirty="0">
                <a:ea typeface="Source Sans Pro" pitchFamily="34" charset="0"/>
              </a:rPr>
              <a:t> menu.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18115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207008"/>
            <a:ext cx="11379368" cy="4824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Invoice Deadline Extensions</a:t>
            </a:r>
          </a:p>
          <a:p>
            <a:pPr fontAlgn="base"/>
            <a:r>
              <a:rPr lang="en-US" dirty="0">
                <a:ea typeface="Source Sans Pro" pitchFamily="34" charset="0"/>
              </a:rPr>
              <a:t>Extensions must be requested on or before the original invoice deadline. To request an extension for FY2015 and previous funding years</a:t>
            </a:r>
            <a:r>
              <a:rPr lang="en-US" dirty="0" smtClean="0">
                <a:ea typeface="Source Sans Pro" pitchFamily="34" charset="0"/>
              </a:rPr>
              <a:t>:</a:t>
            </a:r>
            <a:endParaRPr lang="en-US" dirty="0">
              <a:ea typeface="Source Sans Pro" pitchFamily="34" charset="0"/>
            </a:endParaRPr>
          </a:p>
          <a:p>
            <a:pPr marL="915987" indent="-457200" fontAlgn="base">
              <a:buClr>
                <a:schemeClr val="accent2"/>
              </a:buClr>
            </a:pPr>
            <a:r>
              <a:rPr lang="en-US" dirty="0">
                <a:ea typeface="Source Sans Pro" pitchFamily="34" charset="0"/>
              </a:rPr>
              <a:t>Applicants log in to the online BEAR </a:t>
            </a:r>
            <a:r>
              <a:rPr lang="en-US" dirty="0" smtClean="0">
                <a:ea typeface="Source Sans Pro" pitchFamily="34" charset="0"/>
              </a:rPr>
              <a:t>Form.</a:t>
            </a:r>
          </a:p>
          <a:p>
            <a:pPr marL="915987" indent="-457200" fontAlgn="base">
              <a:buClr>
                <a:schemeClr val="accent2"/>
              </a:buClr>
            </a:pPr>
            <a:r>
              <a:rPr lang="en-US" dirty="0" smtClean="0">
                <a:ea typeface="Source Sans Pro" pitchFamily="34" charset="0"/>
              </a:rPr>
              <a:t>Service </a:t>
            </a:r>
            <a:r>
              <a:rPr lang="en-US" dirty="0">
                <a:ea typeface="Source Sans Pro" pitchFamily="34" charset="0"/>
              </a:rPr>
              <a:t>providers log in to the E-File System and choose the </a:t>
            </a:r>
            <a:r>
              <a:rPr lang="en-US" b="1" dirty="0">
                <a:ea typeface="Source Sans Pro" pitchFamily="34" charset="0"/>
              </a:rPr>
              <a:t>472 BEAR Form</a:t>
            </a:r>
            <a:r>
              <a:rPr lang="en-US" dirty="0">
                <a:ea typeface="Source Sans Pro" pitchFamily="34" charset="0"/>
              </a:rPr>
              <a:t> link.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4751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43644" y="-245422"/>
            <a:ext cx="9144000" cy="31799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Applicant FCC Form 498</a:t>
            </a:r>
            <a:endParaRPr lang="en-US" dirty="0">
              <a:solidFill>
                <a:srgbClr val="0062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381685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FCC Form 498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4AD4"/>
                </a:solidFill>
              </a:rPr>
              <a:t>Overview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Applicants that choose to file an FCC Form 472 (BEAR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)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must file an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FCC Form 498 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in EPC before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they can receive payments.</a:t>
            </a:r>
          </a:p>
          <a:p>
            <a:pPr>
              <a:spcAft>
                <a:spcPts val="0"/>
              </a:spcAft>
            </a:pPr>
            <a:endParaRPr lang="en-US" sz="105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USAC’s 498 Team must review and approve both the form and the banking documentation before 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the form can be approved.</a:t>
            </a: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105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Applicants 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who </a:t>
            </a:r>
            <a:r>
              <a:rPr lang="en-US" b="1" dirty="0" smtClean="0">
                <a:latin typeface="Source Sans Pro"/>
                <a:ea typeface="Source Sans Pro"/>
                <a:cs typeface="Source Sans Pro"/>
              </a:rPr>
              <a:t>only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 use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the SPI method do not have to file the FCC Form 498.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buNone/>
            </a:pPr>
            <a:endParaRPr lang="en-US" b="1" dirty="0">
              <a:solidFill>
                <a:srgbClr val="004AD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831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476895" y="-777436"/>
            <a:ext cx="9144000" cy="31799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Personal Identification Number (PIN)</a:t>
            </a:r>
            <a:endParaRPr lang="en-US" dirty="0">
              <a:solidFill>
                <a:srgbClr val="0062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3828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Identification Number (PIN)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2" y="1207008"/>
            <a:ext cx="7737266" cy="502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What is a PIN?</a:t>
            </a:r>
          </a:p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US" b="1" dirty="0" smtClean="0">
                <a:latin typeface="Source Sans Pro"/>
                <a:ea typeface="Source Sans Pro"/>
                <a:cs typeface="Source Sans Pro"/>
              </a:rPr>
              <a:t>A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Personal Identification Number (PIN)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is a unique number assigned by USAC for a specific person to complete and certify a BEAR Form for a specific 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BEN.</a:t>
            </a:r>
          </a:p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US" dirty="0" smtClean="0">
                <a:latin typeface="Source Sans Pro"/>
                <a:ea typeface="Source Sans Pro"/>
                <a:cs typeface="Source Sans Pro"/>
              </a:rPr>
              <a:t>PINs 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are only used in our legacy system (not EPC</a:t>
            </a:r>
            <a:r>
              <a:rPr lang="en-US" dirty="0" smtClean="0">
                <a:latin typeface="Source Sans Pro"/>
                <a:ea typeface="Source Sans Pro"/>
                <a:cs typeface="Source Sans Pro"/>
              </a:rPr>
              <a:t>).</a:t>
            </a:r>
          </a:p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US" dirty="0" smtClean="0">
                <a:latin typeface="Source Sans Pro"/>
                <a:ea typeface="Source Sans Pro"/>
                <a:cs typeface="Source Sans Pro"/>
              </a:rPr>
              <a:t>Applicants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must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 have a PIN to file a BEAR form.</a:t>
            </a:r>
          </a:p>
          <a:p>
            <a:pPr>
              <a:spcAft>
                <a:spcPts val="0"/>
              </a:spcAft>
              <a:buClrTx/>
            </a:pPr>
            <a:endParaRPr lang="en-US" sz="18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  <a:buClrTx/>
            </a:pPr>
            <a:endParaRPr lang="en-US" sz="1400" b="1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23209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510145" y="125666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FCC </a:t>
            </a:r>
            <a:r>
              <a:rPr lang="en-US" dirty="0" smtClean="0"/>
              <a:t>Form </a:t>
            </a:r>
            <a:r>
              <a:rPr lang="en-US" dirty="0"/>
              <a:t>486</a:t>
            </a:r>
            <a:br>
              <a:rPr lang="en-US" dirty="0"/>
            </a:br>
            <a:r>
              <a:rPr lang="en-US" sz="4000" dirty="0">
                <a:latin typeface="Source Sans Pro" panose="020B0503030403020204"/>
              </a:rPr>
              <a:t>Starting Services / CIPA</a:t>
            </a:r>
            <a:br>
              <a:rPr lang="en-US" sz="4000" dirty="0">
                <a:latin typeface="Source Sans Pro" panose="020B0503030403020204"/>
              </a:rPr>
            </a:b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114134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707967" y="0"/>
            <a:ext cx="10715105" cy="317992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Recorded </a:t>
            </a:r>
            <a:r>
              <a:rPr lang="en-US" dirty="0"/>
              <a:t>Demo</a:t>
            </a:r>
            <a:br>
              <a:rPr lang="en-US" dirty="0"/>
            </a:br>
            <a:r>
              <a:rPr lang="en-US" dirty="0"/>
              <a:t>BEAR Form</a:t>
            </a:r>
            <a:endParaRPr lang="en-US" dirty="0">
              <a:solidFill>
                <a:srgbClr val="0062FF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42197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Invoicing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BEAR Form Video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  <a:hlinkClick r:id="rId2"/>
              </a:rPr>
              <a:t>This video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 was recorded from our BEAR Training Site.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You can use the </a:t>
            </a:r>
            <a:r>
              <a:rPr lang="en-US" dirty="0">
                <a:latin typeface="Source Sans Pro"/>
                <a:ea typeface="Source Sans Pro"/>
                <a:cs typeface="Source Sans Pro"/>
                <a:hlinkClick r:id="rId3"/>
              </a:rPr>
              <a:t>BEAR Training Site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 to practice or to demonstrate filing a BEAR Form.</a:t>
            </a: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See the </a:t>
            </a:r>
            <a:r>
              <a:rPr lang="en-US" dirty="0">
                <a:latin typeface="Source Sans Pro"/>
                <a:ea typeface="Source Sans Pro"/>
                <a:cs typeface="Source Sans Pro"/>
                <a:hlinkClick r:id="rId2"/>
              </a:rPr>
              <a:t>BEAR Training Site instructions</a:t>
            </a:r>
            <a:r>
              <a:rPr lang="en-US" dirty="0">
                <a:latin typeface="Source Sans Pro"/>
                <a:ea typeface="Source Sans Pro"/>
                <a:cs typeface="Source Sans Pro"/>
              </a:rPr>
              <a:t> for login information and a list of FRNs you can use.</a:t>
            </a:r>
          </a:p>
          <a:p>
            <a:pPr marL="0" indent="0">
              <a:spcAft>
                <a:spcPts val="0"/>
              </a:spcAft>
              <a:buNone/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endParaRPr lang="en-US" sz="2000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909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4675" indent="-341313"/>
            <a:r>
              <a:rPr lang="en-US" dirty="0"/>
              <a:t>Starting services and FCC Form 486</a:t>
            </a:r>
          </a:p>
          <a:p>
            <a:pPr marL="1084262" indent="-457200">
              <a:buClr>
                <a:schemeClr val="accent2"/>
              </a:buClr>
            </a:pPr>
            <a:r>
              <a:rPr lang="en-US" dirty="0" smtClean="0"/>
              <a:t>CIPA</a:t>
            </a:r>
          </a:p>
          <a:p>
            <a:pPr marL="1084262" indent="-457200">
              <a:buClr>
                <a:schemeClr val="accent2"/>
              </a:buClr>
            </a:pPr>
            <a:r>
              <a:rPr lang="en-US" dirty="0" smtClean="0"/>
              <a:t>Filing </a:t>
            </a:r>
            <a:r>
              <a:rPr lang="en-US" dirty="0"/>
              <a:t>deadlines and document retention</a:t>
            </a:r>
          </a:p>
          <a:p>
            <a:pPr marL="574675" indent="-341313"/>
            <a:r>
              <a:rPr lang="en-US" dirty="0"/>
              <a:t>Invoicing</a:t>
            </a:r>
          </a:p>
          <a:p>
            <a:pPr marL="1084262" indent="-457200">
              <a:buClr>
                <a:schemeClr val="accent2"/>
              </a:buClr>
            </a:pPr>
            <a:r>
              <a:rPr lang="en-US" dirty="0"/>
              <a:t>FCC Form 498 and banking </a:t>
            </a:r>
            <a:r>
              <a:rPr lang="en-US" dirty="0" smtClean="0"/>
              <a:t>information</a:t>
            </a:r>
          </a:p>
          <a:p>
            <a:pPr marL="1084262" indent="-457200">
              <a:buClr>
                <a:schemeClr val="accent2"/>
              </a:buClr>
            </a:pPr>
            <a:r>
              <a:rPr lang="en-US" dirty="0" smtClean="0"/>
              <a:t>PINs</a:t>
            </a:r>
          </a:p>
          <a:p>
            <a:pPr marL="1084262" indent="-457200">
              <a:buClr>
                <a:schemeClr val="accent2"/>
              </a:buClr>
            </a:pPr>
            <a:r>
              <a:rPr lang="en-US" dirty="0" smtClean="0"/>
              <a:t>BEAR </a:t>
            </a:r>
            <a:r>
              <a:rPr lang="en-US" dirty="0"/>
              <a:t>Form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4189" y="6441423"/>
            <a:ext cx="341676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300" dirty="0">
                <a:solidFill>
                  <a:srgbClr val="004AD4"/>
                </a:solidFill>
                <a:latin typeface="Source Sans Pro" panose="020B0503030403020204"/>
              </a:rPr>
              <a:t>©2019 Universal Service Administrative Co.</a:t>
            </a:r>
          </a:p>
        </p:txBody>
      </p:sp>
    </p:spTree>
    <p:extLst>
      <p:ext uri="{BB962C8B-B14F-4D97-AF65-F5344CB8AC3E}">
        <p14:creationId xmlns:p14="http://schemas.microsoft.com/office/powerpoint/2010/main" val="6247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" y="85343"/>
            <a:ext cx="12179935" cy="6772909"/>
          </a:xfrm>
          <a:custGeom>
            <a:avLst/>
            <a:gdLst/>
            <a:ahLst/>
            <a:cxnLst/>
            <a:rect l="l" t="t" r="r" b="b"/>
            <a:pathLst>
              <a:path w="12179935" h="6772909">
                <a:moveTo>
                  <a:pt x="0" y="6772656"/>
                </a:moveTo>
                <a:lnTo>
                  <a:pt x="12179503" y="6772656"/>
                </a:lnTo>
                <a:lnTo>
                  <a:pt x="12179503" y="0"/>
                </a:lnTo>
                <a:lnTo>
                  <a:pt x="0" y="0"/>
                </a:lnTo>
                <a:lnTo>
                  <a:pt x="0" y="6772656"/>
                </a:lnTo>
                <a:close/>
              </a:path>
            </a:pathLst>
          </a:custGeom>
          <a:solidFill>
            <a:srgbClr val="595958">
              <a:alpha val="79998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62082" y="2345279"/>
            <a:ext cx="305435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5" dirty="0">
                <a:solidFill>
                  <a:srgbClr val="FFFFFF"/>
                </a:solidFill>
              </a:rPr>
              <a:t>Q</a:t>
            </a:r>
            <a:r>
              <a:rPr lang="en-US" sz="4000" spc="-5" dirty="0">
                <a:solidFill>
                  <a:srgbClr val="FFFFFF"/>
                </a:solidFill>
              </a:rPr>
              <a:t>UESTIONS?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428283" y="6469824"/>
            <a:ext cx="1879600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Source Sans Pro"/>
                <a:cs typeface="Source Sans Pro"/>
              </a:rPr>
              <a:t>© </a:t>
            </a:r>
            <a:r>
              <a:rPr sz="800" spc="-5" dirty="0" smtClean="0">
                <a:solidFill>
                  <a:srgbClr val="FFFFFF"/>
                </a:solidFill>
                <a:latin typeface="Source Sans Pro"/>
                <a:cs typeface="Source Sans Pro"/>
              </a:rPr>
              <a:t>201</a:t>
            </a:r>
            <a:r>
              <a:rPr lang="en-US" sz="800" spc="-5" dirty="0">
                <a:solidFill>
                  <a:srgbClr val="FFFFFF"/>
                </a:solidFill>
                <a:latin typeface="Source Sans Pro"/>
                <a:cs typeface="Source Sans Pro"/>
              </a:rPr>
              <a:t>9</a:t>
            </a:r>
            <a:r>
              <a:rPr sz="800" spc="-5" dirty="0" smtClean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Source Sans Pro"/>
                <a:cs typeface="Source Sans Pro"/>
              </a:rPr>
              <a:t>Universal Service Administrative</a:t>
            </a:r>
            <a:r>
              <a:rPr sz="800" spc="4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Source Sans Pro"/>
                <a:cs typeface="Source Sans Pro"/>
              </a:rPr>
              <a:t>Co.</a:t>
            </a:r>
            <a:endParaRPr sz="800" dirty="0">
              <a:latin typeface="Source Sans Pro"/>
              <a:cs typeface="Source Sans Pro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95735" y="6438328"/>
            <a:ext cx="1778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200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67123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783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308131"/>
            <a:ext cx="11506306" cy="685800"/>
          </a:xfrm>
        </p:spPr>
        <p:txBody>
          <a:bodyPr/>
          <a:lstStyle/>
          <a:p>
            <a:r>
              <a:rPr lang="en-US" dirty="0"/>
              <a:t>Starting Services – FCC Form 486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162582"/>
            <a:ext cx="11506306" cy="502511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The FCC Form 486, which is filed by the applicant, notifies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USAC: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That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s</a:t>
            </a:r>
            <a:r>
              <a:rPr lang="en-US" b="1" dirty="0">
                <a:latin typeface="Source Sans Pro"/>
                <a:ea typeface="Source Sans Pro"/>
                <a:cs typeface="Source Sans Pro"/>
                <a:sym typeface="Source Sans Pro"/>
              </a:rPr>
              <a:t>ervices have started </a:t>
            </a:r>
            <a:r>
              <a:rPr lang="en-US" dirty="0">
                <a:latin typeface="Source Sans Pro"/>
                <a:ea typeface="Source Sans Pro"/>
                <a:cs typeface="Source Sans Pro"/>
                <a:sym typeface="Source Sans Pro"/>
              </a:rPr>
              <a:t>for the FRNs listed on the FCC Form 486.</a:t>
            </a:r>
          </a:p>
          <a:p>
            <a:pPr>
              <a:spcAft>
                <a:spcPts val="0"/>
              </a:spcAft>
            </a:pPr>
            <a:endParaRPr lang="en-US" dirty="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Source Sans Pro"/>
                <a:ea typeface="Source Sans Pro"/>
                <a:cs typeface="Source Sans Pro"/>
              </a:rPr>
              <a:t>Reports the status of compliance of the entities on those FRNs with the </a:t>
            </a:r>
            <a:r>
              <a:rPr lang="en-US" b="1" dirty="0">
                <a:latin typeface="Source Sans Pro"/>
                <a:ea typeface="Source Sans Pro"/>
                <a:cs typeface="Source Sans Pro"/>
              </a:rPr>
              <a:t>Children’s Internet Protection Act (CIPA).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84817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562" y="521208"/>
            <a:ext cx="11506306" cy="685800"/>
          </a:xfrm>
        </p:spPr>
        <p:txBody>
          <a:bodyPr/>
          <a:lstStyle/>
          <a:p>
            <a:r>
              <a:rPr lang="en-US" dirty="0"/>
              <a:t>Starting Services – FCC Form 486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207008"/>
            <a:ext cx="11854649" cy="502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004AD4"/>
                </a:solidFill>
              </a:rPr>
              <a:t>What is the Children’s Internet Protection Act (CIPA)?</a:t>
            </a:r>
          </a:p>
        </p:txBody>
      </p:sp>
      <p:sp>
        <p:nvSpPr>
          <p:cNvPr id="6" name="Rectangle 5"/>
          <p:cNvSpPr/>
          <p:nvPr/>
        </p:nvSpPr>
        <p:spPr>
          <a:xfrm>
            <a:off x="515815" y="2001775"/>
            <a:ext cx="113370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Children’s Internet Protection Act (CIPA)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requires that schools and libraries enforce certain safety measures that protect against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access by 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</a:rPr>
              <a:t>adults and minors to obscene content on the Internet.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538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362947"/>
            <a:ext cx="11506306" cy="685800"/>
          </a:xfrm>
        </p:spPr>
        <p:txBody>
          <a:bodyPr/>
          <a:lstStyle/>
          <a:p>
            <a:r>
              <a:rPr lang="en-US" dirty="0"/>
              <a:t>Starting Services – FCC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149057"/>
            <a:ext cx="11506306" cy="502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4AD4"/>
                </a:solidFill>
              </a:rPr>
              <a:t>CIPA Requirements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Source Sans Pro"/>
                <a:ea typeface="Source Sans Pro"/>
                <a:cs typeface="Source Sans Pro"/>
              </a:rPr>
              <a:t>Internet Safety Policy </a:t>
            </a: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Source Sans Pro"/>
                <a:ea typeface="Source Sans Pro"/>
                <a:cs typeface="Source Sans Pro"/>
              </a:rPr>
              <a:t>Technology Protection Measure</a:t>
            </a:r>
          </a:p>
          <a:p>
            <a:pPr marL="514350" indent="-514350">
              <a:spcAft>
                <a:spcPts val="0"/>
              </a:spcAft>
              <a:buFont typeface="+mj-lt"/>
              <a:buAutoNum type="arabicPeriod"/>
            </a:pPr>
            <a:r>
              <a:rPr lang="en-US" b="1" dirty="0">
                <a:latin typeface="Source Sans Pro"/>
                <a:ea typeface="Source Sans Pro"/>
                <a:cs typeface="Source Sans Pro"/>
              </a:rPr>
              <a:t>Public Notice and Hearing or Meeting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b="1" dirty="0">
                <a:solidFill>
                  <a:schemeClr val="accent2"/>
                </a:solidFill>
              </a:rPr>
              <a:t>NOTE:  </a:t>
            </a:r>
            <a:r>
              <a:rPr lang="en-US" dirty="0"/>
              <a:t>The school or library must maintain documentation demonstrating that they are working toward compliance (in the first year) or in compliance (second year and thereafter).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168764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362947"/>
            <a:ext cx="11506306" cy="685800"/>
          </a:xfrm>
        </p:spPr>
        <p:txBody>
          <a:bodyPr/>
          <a:lstStyle/>
          <a:p>
            <a:r>
              <a:rPr lang="en-US" dirty="0"/>
              <a:t>Starting Services – FCC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149057"/>
            <a:ext cx="11506306" cy="5025116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0"/>
              </a:spcAft>
              <a:buAutoNum type="arabicPeriod"/>
            </a:pPr>
            <a:r>
              <a:rPr lang="en-US" b="1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</a:rPr>
              <a:t>Internet Safety Policy, which must address: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solidFill>
                <a:srgbClr val="004AD4"/>
              </a:solidFill>
              <a:latin typeface="Source Sans Pro"/>
              <a:ea typeface="Source Sans Pro"/>
              <a:cs typeface="Source Sans Pro"/>
            </a:endParaRPr>
          </a:p>
          <a:p>
            <a:pPr marL="457200" lvl="1" indent="-457200"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For both schools and libraries, five issues related to access by minors to inappropriate matter on the internet and the safety and security of minors when using the internet.</a:t>
            </a:r>
          </a:p>
          <a:p>
            <a:pPr marL="0" lvl="1">
              <a:spcAft>
                <a:spcPts val="0"/>
              </a:spcAft>
            </a:pPr>
            <a:endParaRPr lang="en-US" sz="3200" dirty="0">
              <a:latin typeface="Source Sans Pro"/>
              <a:ea typeface="Source Sans Pro"/>
              <a:cs typeface="Source Sans Pro"/>
            </a:endParaRPr>
          </a:p>
          <a:p>
            <a:pPr marL="457200" lvl="1" indent="-457200">
              <a:spcAft>
                <a:spcPts val="0"/>
              </a:spcAft>
            </a:pPr>
            <a:r>
              <a:rPr lang="en-US" sz="3200" dirty="0">
                <a:latin typeface="Source Sans Pro"/>
                <a:ea typeface="Source Sans Pro"/>
                <a:cs typeface="Source Sans Pro"/>
              </a:rPr>
              <a:t>For schools, educating minors about appropriate online behavior.</a:t>
            </a:r>
          </a:p>
          <a:p>
            <a:pPr marL="0" indent="0">
              <a:buNone/>
            </a:pPr>
            <a:endParaRPr lang="en-US" sz="3200" dirty="0">
              <a:solidFill>
                <a:srgbClr val="004AD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25640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362947"/>
            <a:ext cx="11506306" cy="685800"/>
          </a:xfrm>
        </p:spPr>
        <p:txBody>
          <a:bodyPr/>
          <a:lstStyle/>
          <a:p>
            <a:r>
              <a:rPr lang="en-US" dirty="0"/>
              <a:t>Starting Services – FCC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149057"/>
            <a:ext cx="11506306" cy="5025116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</a:rPr>
              <a:t>2. Technology Protection Measure (Filter)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solidFill>
                <a:srgbClr val="004AD4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Internet Safety Policy must also include a technology protection measure (filter) that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blocks or filters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internet access. </a:t>
            </a:r>
          </a:p>
          <a:p>
            <a:pPr>
              <a:spcAft>
                <a:spcPts val="0"/>
              </a:spcAft>
            </a:pP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  <a:buClr>
                <a:schemeClr val="accent2"/>
              </a:buClr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The filter may be disabled during use by an adult to enable access for bona fide research or other lawful purpose. </a:t>
            </a: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286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351" y="362947"/>
            <a:ext cx="11506306" cy="685800"/>
          </a:xfrm>
        </p:spPr>
        <p:txBody>
          <a:bodyPr/>
          <a:lstStyle/>
          <a:p>
            <a:r>
              <a:rPr lang="en-US" dirty="0"/>
              <a:t>Starting Services – FCC Form 486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372" y="1334952"/>
            <a:ext cx="7024344" cy="5025116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</a:rPr>
              <a:t>2. Public Notice and Hearing or Meeting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>
              <a:solidFill>
                <a:srgbClr val="004AD4"/>
              </a:solidFill>
              <a:latin typeface="Source Sans Pro"/>
              <a:ea typeface="Source Sans Pro"/>
              <a:cs typeface="Source Sans Pro"/>
            </a:endParaRPr>
          </a:p>
          <a:p>
            <a:pPr>
              <a:spcAft>
                <a:spcPts val="0"/>
              </a:spcAft>
            </a:pPr>
            <a:r>
              <a:rPr lang="en-US" sz="3600" dirty="0">
                <a:latin typeface="Source Sans Pro"/>
                <a:ea typeface="Source Sans Pro"/>
                <a:cs typeface="Source Sans Pro"/>
              </a:rPr>
              <a:t>You must provide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public notice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and hold at least </a:t>
            </a:r>
            <a:r>
              <a:rPr lang="en-US" sz="3600" b="1" dirty="0">
                <a:latin typeface="Source Sans Pro"/>
                <a:ea typeface="Source Sans Pro"/>
                <a:cs typeface="Source Sans Pro"/>
              </a:rPr>
              <a:t>one public hearing or meeting </a:t>
            </a:r>
            <a:r>
              <a:rPr lang="en-US" sz="3600" dirty="0">
                <a:latin typeface="Source Sans Pro"/>
                <a:ea typeface="Source Sans Pro"/>
                <a:cs typeface="Source Sans Pro"/>
              </a:rPr>
              <a:t>to address the internet safety policy. </a:t>
            </a:r>
          </a:p>
          <a:p>
            <a:pPr>
              <a:spcAft>
                <a:spcPts val="0"/>
              </a:spcAft>
            </a:pPr>
            <a:endParaRPr lang="en-US" sz="1100" dirty="0">
              <a:latin typeface="Source Sans Pro"/>
              <a:ea typeface="Source Sans Pro"/>
              <a:cs typeface="Source Sans Pro"/>
            </a:endParaRPr>
          </a:p>
          <a:p>
            <a:pPr marL="0" indent="0">
              <a:buNone/>
            </a:pPr>
            <a:endParaRPr lang="en-US" dirty="0">
              <a:solidFill>
                <a:srgbClr val="004AD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300" dirty="0" smtClean="0">
                <a:latin typeface="Source Sans Pro" panose="020B0503030403020204"/>
              </a:rPr>
              <a:t>©2019 Universal Service Administrative Co.</a:t>
            </a:r>
            <a:endParaRPr lang="en-US" sz="1300" dirty="0">
              <a:latin typeface="Source Sans Pro" panose="020B0503030403020204"/>
            </a:endParaRPr>
          </a:p>
        </p:txBody>
      </p:sp>
    </p:spTree>
    <p:extLst>
      <p:ext uri="{BB962C8B-B14F-4D97-AF65-F5344CB8AC3E}">
        <p14:creationId xmlns:p14="http://schemas.microsoft.com/office/powerpoint/2010/main" val="37640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C_PPT_Template_16-9_v2019-05-29.potx [Read-Only]" id="{CE539B10-8CD5-4822-A3CB-7328AB6F49E8}" vid="{77273886-D9C9-4FDC-AA06-E011077DFF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USAC_PPT_Template_16-9_v2019-05-29</Template>
  <TotalTime>130</TotalTime>
  <Words>1498</Words>
  <Application>Microsoft Office PowerPoint</Application>
  <PresentationFormat>Widescreen</PresentationFormat>
  <Paragraphs>191</Paragraphs>
  <Slides>34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Source Sans Pro</vt:lpstr>
      <vt:lpstr>Source Sans Pro Light</vt:lpstr>
      <vt:lpstr>SourceSansPro-Light</vt:lpstr>
      <vt:lpstr>Wingdings</vt:lpstr>
      <vt:lpstr>1_Office Theme</vt:lpstr>
      <vt:lpstr>WORKING ON FUNDING YEAR (FY) 2019</vt:lpstr>
      <vt:lpstr>AGENDA</vt:lpstr>
      <vt:lpstr>PowerPoint Presentation</vt:lpstr>
      <vt:lpstr>Starting Services – FCC Form 486 </vt:lpstr>
      <vt:lpstr>Starting Services – FCC Form 486 </vt:lpstr>
      <vt:lpstr>Starting Services – FCC Form 486</vt:lpstr>
      <vt:lpstr>Starting Services – FCC Form 486</vt:lpstr>
      <vt:lpstr>Starting Services – FCC Form 486</vt:lpstr>
      <vt:lpstr>Starting Services – FCC Form 486</vt:lpstr>
      <vt:lpstr>Starting Services – FCC Form 486</vt:lpstr>
      <vt:lpstr>PowerPoint Presentation</vt:lpstr>
      <vt:lpstr>Starting Services – FCC Form 486</vt:lpstr>
      <vt:lpstr>Starting Services – FCC Form 486</vt:lpstr>
      <vt:lpstr>PowerPoint Presentation</vt:lpstr>
      <vt:lpstr>FCC Form 486 Notification Letter</vt:lpstr>
      <vt:lpstr>PowerPoint Presentation</vt:lpstr>
      <vt:lpstr>Invoicing</vt:lpstr>
      <vt:lpstr>Invoicing</vt:lpstr>
      <vt:lpstr>Invoicing</vt:lpstr>
      <vt:lpstr>Invoicing</vt:lpstr>
      <vt:lpstr>Invoicing</vt:lpstr>
      <vt:lpstr>Invoicing</vt:lpstr>
      <vt:lpstr>Invoicing</vt:lpstr>
      <vt:lpstr>Invoicing</vt:lpstr>
      <vt:lpstr>Invoicing</vt:lpstr>
      <vt:lpstr>PowerPoint Presentation</vt:lpstr>
      <vt:lpstr>Applicant FCC Form 498</vt:lpstr>
      <vt:lpstr>PowerPoint Presentation</vt:lpstr>
      <vt:lpstr>Personal Identification Number (PIN)</vt:lpstr>
      <vt:lpstr>PowerPoint Presentation</vt:lpstr>
      <vt:lpstr>Applicant Invoicing</vt:lpstr>
      <vt:lpstr>RECAP</vt:lpstr>
      <vt:lpstr>QUESTIONS?</vt:lpstr>
      <vt:lpstr>PowerPoint Presentation</vt:lpstr>
    </vt:vector>
  </TitlesOfParts>
  <Company>USAC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FINISHING FY2019</dc:title>
  <dc:creator>Amelia Zohore</dc:creator>
  <cp:lastModifiedBy>Ginna Melendez</cp:lastModifiedBy>
  <cp:revision>23</cp:revision>
  <dcterms:created xsi:type="dcterms:W3CDTF">2019-06-17T20:00:22Z</dcterms:created>
  <dcterms:modified xsi:type="dcterms:W3CDTF">2019-09-30T20:30:21Z</dcterms:modified>
</cp:coreProperties>
</file>