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295" r:id="rId3"/>
    <p:sldId id="287" r:id="rId4"/>
    <p:sldId id="259" r:id="rId5"/>
    <p:sldId id="260" r:id="rId6"/>
    <p:sldId id="261" r:id="rId7"/>
    <p:sldId id="262" r:id="rId8"/>
    <p:sldId id="288" r:id="rId9"/>
    <p:sldId id="264" r:id="rId10"/>
    <p:sldId id="265" r:id="rId11"/>
    <p:sldId id="266" r:id="rId12"/>
    <p:sldId id="268" r:id="rId13"/>
    <p:sldId id="269" r:id="rId14"/>
    <p:sldId id="270" r:id="rId15"/>
    <p:sldId id="290" r:id="rId16"/>
    <p:sldId id="272" r:id="rId17"/>
    <p:sldId id="291" r:id="rId18"/>
    <p:sldId id="274" r:id="rId19"/>
    <p:sldId id="275" r:id="rId20"/>
    <p:sldId id="276" r:id="rId21"/>
    <p:sldId id="292" r:id="rId22"/>
    <p:sldId id="278" r:id="rId23"/>
    <p:sldId id="280" r:id="rId24"/>
    <p:sldId id="294" r:id="rId25"/>
    <p:sldId id="282" r:id="rId26"/>
    <p:sldId id="283" r:id="rId27"/>
    <p:sldId id="284" r:id="rId28"/>
    <p:sldId id="285" r:id="rId29"/>
    <p:sldId id="296"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Noran" initials="JN" lastIdx="2" clrIdx="0">
    <p:extLst>
      <p:ext uri="{19B8F6BF-5375-455C-9EA6-DF929625EA0E}">
        <p15:presenceInfo xmlns:p15="http://schemas.microsoft.com/office/powerpoint/2012/main" userId="S-1-5-21-691950464-754195623-6498272-1134" providerId="AD"/>
      </p:ext>
    </p:extLst>
  </p:cmAuthor>
  <p:cmAuthor id="2" name="Gabriela Gross" initials="GG" lastIdx="2" clrIdx="1">
    <p:extLst>
      <p:ext uri="{19B8F6BF-5375-455C-9EA6-DF929625EA0E}">
        <p15:presenceInfo xmlns:p15="http://schemas.microsoft.com/office/powerpoint/2012/main" userId="Gabriela Gr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9" autoAdjust="0"/>
  </p:normalViewPr>
  <p:slideViewPr>
    <p:cSldViewPr snapToGrid="0">
      <p:cViewPr varScale="1">
        <p:scale>
          <a:sx n="115" d="100"/>
          <a:sy n="115" d="100"/>
        </p:scale>
        <p:origin x="432"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ED298-B2C5-4131-B5F4-755EAA7B2CD9}"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CBC6B-B860-4FF9-BBBB-BE10A7D101D4}" type="slidenum">
              <a:rPr lang="en-US" smtClean="0"/>
              <a:t>‹#›</a:t>
            </a:fld>
            <a:endParaRPr lang="en-US"/>
          </a:p>
        </p:txBody>
      </p:sp>
    </p:spTree>
    <p:extLst>
      <p:ext uri="{BB962C8B-B14F-4D97-AF65-F5344CB8AC3E}">
        <p14:creationId xmlns:p14="http://schemas.microsoft.com/office/powerpoint/2010/main" val="389676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a:t>
            </a:fld>
            <a:endParaRPr lang="en-US"/>
          </a:p>
        </p:txBody>
      </p:sp>
    </p:spTree>
    <p:extLst>
      <p:ext uri="{BB962C8B-B14F-4D97-AF65-F5344CB8AC3E}">
        <p14:creationId xmlns:p14="http://schemas.microsoft.com/office/powerpoint/2010/main" val="198989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8</a:t>
            </a:fld>
            <a:endParaRPr lang="en-US"/>
          </a:p>
        </p:txBody>
      </p:sp>
    </p:spTree>
    <p:extLst>
      <p:ext uri="{BB962C8B-B14F-4D97-AF65-F5344CB8AC3E}">
        <p14:creationId xmlns:p14="http://schemas.microsoft.com/office/powerpoint/2010/main" val="132152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15</a:t>
            </a:fld>
            <a:endParaRPr lang="en-US"/>
          </a:p>
        </p:txBody>
      </p:sp>
    </p:spTree>
    <p:extLst>
      <p:ext uri="{BB962C8B-B14F-4D97-AF65-F5344CB8AC3E}">
        <p14:creationId xmlns:p14="http://schemas.microsoft.com/office/powerpoint/2010/main" val="330186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17</a:t>
            </a:fld>
            <a:endParaRPr lang="en-US"/>
          </a:p>
        </p:txBody>
      </p:sp>
    </p:spTree>
    <p:extLst>
      <p:ext uri="{BB962C8B-B14F-4D97-AF65-F5344CB8AC3E}">
        <p14:creationId xmlns:p14="http://schemas.microsoft.com/office/powerpoint/2010/main" val="405345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95009" y="4387136"/>
            <a:ext cx="5560059" cy="4156234"/>
          </a:xfrm>
          <a:prstGeom prst="rect">
            <a:avLst/>
          </a:prstGeom>
          <a:noFill/>
          <a:ln>
            <a:noFill/>
          </a:ln>
        </p:spPr>
        <p:txBody>
          <a:bodyPr lIns="92473" tIns="46225" rIns="92473" bIns="46225" anchor="t" anchorCtr="0">
            <a:noAutofit/>
          </a:bodyPr>
          <a:lstStyle/>
          <a:p>
            <a:pPr marL="231222" indent="-231222">
              <a:buClr>
                <a:schemeClr val="dk1"/>
              </a:buClr>
              <a:buSzPct val="100000"/>
            </a:pPr>
            <a:endParaRPr dirty="0"/>
          </a:p>
        </p:txBody>
      </p:sp>
      <p:sp>
        <p:nvSpPr>
          <p:cNvPr id="134" name="Shape 134"/>
          <p:cNvSpPr txBox="1">
            <a:spLocks noGrp="1"/>
          </p:cNvSpPr>
          <p:nvPr>
            <p:ph type="sldNum" idx="12"/>
          </p:nvPr>
        </p:nvSpPr>
        <p:spPr>
          <a:xfrm>
            <a:off x="3936767" y="8772668"/>
            <a:ext cx="3011698" cy="461804"/>
          </a:xfrm>
          <a:prstGeom prst="rect">
            <a:avLst/>
          </a:prstGeom>
          <a:noFill/>
          <a:ln>
            <a:noFill/>
          </a:ln>
        </p:spPr>
        <p:txBody>
          <a:bodyPr lIns="92473" tIns="46225" rIns="92473" bIns="46225"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20</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27468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21</a:t>
            </a:fld>
            <a:endParaRPr lang="en-US"/>
          </a:p>
        </p:txBody>
      </p:sp>
    </p:spTree>
    <p:extLst>
      <p:ext uri="{BB962C8B-B14F-4D97-AF65-F5344CB8AC3E}">
        <p14:creationId xmlns:p14="http://schemas.microsoft.com/office/powerpoint/2010/main" val="45193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24</a:t>
            </a:fld>
            <a:endParaRPr lang="en-US"/>
          </a:p>
        </p:txBody>
      </p:sp>
    </p:spTree>
    <p:extLst>
      <p:ext uri="{BB962C8B-B14F-4D97-AF65-F5344CB8AC3E}">
        <p14:creationId xmlns:p14="http://schemas.microsoft.com/office/powerpoint/2010/main" val="873549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hildren In Librar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3" name="Rectangle 2"/>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4"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5213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56615"/>
            <a:ext cx="11506306" cy="685800"/>
          </a:xfrm>
        </p:spPr>
        <p:txBody>
          <a:bodyPr/>
          <a:lstStyle>
            <a:lvl1pPr>
              <a:defRPr baseline="0"/>
            </a:lvl1pPr>
          </a:lstStyle>
          <a:p>
            <a:r>
              <a:rPr lang="en-US" dirty="0"/>
              <a:t>Click to Edit Title</a:t>
            </a:r>
          </a:p>
        </p:txBody>
      </p:sp>
      <p:sp>
        <p:nvSpPr>
          <p:cNvPr id="5" name="Text Placeholder 2"/>
          <p:cNvSpPr>
            <a:spLocks noGrp="1"/>
          </p:cNvSpPr>
          <p:nvPr>
            <p:ph idx="1" hasCustomPrompt="1"/>
          </p:nvPr>
        </p:nvSpPr>
        <p:spPr>
          <a:xfrm>
            <a:off x="337351" y="1191869"/>
            <a:ext cx="6268524" cy="5026583"/>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sp>
        <p:nvSpPr>
          <p:cNvPr id="6" name="Picture Placeholder 16"/>
          <p:cNvSpPr>
            <a:spLocks noGrp="1"/>
          </p:cNvSpPr>
          <p:nvPr>
            <p:ph type="pic" sz="quarter" idx="12" hasCustomPrompt="1"/>
          </p:nvPr>
        </p:nvSpPr>
        <p:spPr>
          <a:xfrm>
            <a:off x="6814457" y="1191868"/>
            <a:ext cx="5029200" cy="5026583"/>
          </a:xfrm>
        </p:spPr>
        <p:txBody>
          <a:bodyPr/>
          <a:lstStyle>
            <a:lvl1pPr marL="0" marR="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baseline="0"/>
            </a:lvl1pPr>
          </a:lstStyle>
          <a:p>
            <a:pPr marL="0" marR="0" lvl="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a:pPr>
            <a:r>
              <a:rPr lang="en-US" dirty="0"/>
              <a:t>Use this layout when you need both bulleted text and a space for images, SmartArt, or charts.</a:t>
            </a:r>
          </a:p>
        </p:txBody>
      </p:sp>
      <p:sp>
        <p:nvSpPr>
          <p:cNvPr id="8"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
        <p:nvSpPr>
          <p:cNvPr id="9"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Tree>
    <p:extLst>
      <p:ext uri="{BB962C8B-B14F-4D97-AF65-F5344CB8AC3E}">
        <p14:creationId xmlns:p14="http://schemas.microsoft.com/office/powerpoint/2010/main" val="130721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37351" y="2011680"/>
            <a:ext cx="11503152" cy="1618488"/>
          </a:xfrm>
        </p:spPr>
        <p:txBody>
          <a:bodyPr/>
          <a:lstStyle>
            <a:lvl1pPr marL="0" indent="0">
              <a:buNone/>
              <a:defRPr baseline="0"/>
            </a:lvl1pPr>
          </a:lstStyle>
          <a:p>
            <a:r>
              <a:rPr lang="en-US" dirty="0"/>
              <a:t>Use this layout for large format images, SmartArt, or charts; delete this text box prior to applying your content.</a:t>
            </a:r>
          </a:p>
        </p:txBody>
      </p:sp>
      <p:sp>
        <p:nvSpPr>
          <p:cNvPr id="3"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
        <p:nvSpPr>
          <p:cNvPr id="4"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2105920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5760720" cy="682440"/>
          </a:xfrm>
        </p:spPr>
        <p:txBody>
          <a:bodyPr>
            <a:noAutofit/>
          </a:bodyPr>
          <a:lstStyle>
            <a:lvl1pPr>
              <a:defRPr sz="2800"/>
            </a:lvl1pPr>
          </a:lstStyle>
          <a:p>
            <a:r>
              <a:rPr kumimoji="0" lang="en-US" sz="3800" b="1" i="0" u="none" strike="noStrike" kern="1200" cap="none" spc="0" normalizeH="0" baseline="0" noProof="0" dirty="0">
                <a:ln>
                  <a:noFill/>
                </a:ln>
                <a:solidFill>
                  <a:srgbClr val="004AD4"/>
                </a:solidFill>
                <a:effectLst/>
                <a:uLnTx/>
                <a:uFillTx/>
                <a:latin typeface="Source Sans Pro" charset="0"/>
                <a:ea typeface="Source Sans Pro" charset="0"/>
              </a:rPr>
              <a:t>Click to Edit Title</a:t>
            </a:r>
            <a:endParaRPr lang="en-US" dirty="0"/>
          </a:p>
        </p:txBody>
      </p:sp>
      <p:sp>
        <p:nvSpPr>
          <p:cNvPr id="3" name="Content Placeholder 2"/>
          <p:cNvSpPr>
            <a:spLocks noGrp="1"/>
          </p:cNvSpPr>
          <p:nvPr>
            <p:ph idx="1" hasCustomPrompt="1"/>
          </p:nvPr>
        </p:nvSpPr>
        <p:spPr>
          <a:xfrm>
            <a:off x="337351" y="1207008"/>
            <a:ext cx="4959296" cy="5012817"/>
          </a:xfrm>
        </p:spPr>
        <p:txBody>
          <a:bodyPr>
            <a:no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sz="2400"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sz="2000"/>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5"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41738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hasCustomPrompt="1"/>
          </p:nvPr>
        </p:nvSpPr>
        <p:spPr>
          <a:xfrm>
            <a:off x="307187" y="2136339"/>
            <a:ext cx="3981350" cy="2585323"/>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r>
              <a:rPr lang="en-US" sz="4200" b="0" spc="-70" dirty="0">
                <a:solidFill>
                  <a:srgbClr val="FFFFFF"/>
                </a:solidFill>
                <a:latin typeface="Source Sans Pro"/>
                <a:cs typeface="Source Sans Pro"/>
              </a:rPr>
              <a:t> (Ensure quote is vertically centered)</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2672663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317191"/>
            <a:ext cx="2862262" cy="4855009"/>
          </a:xfrm>
        </p:spPr>
        <p:txBody>
          <a:bodyPr>
            <a:normAutofit/>
          </a:bodyPr>
          <a:lstStyle>
            <a:lvl1pPr marL="0" indent="0">
              <a:buNone/>
              <a:defRPr sz="2400" baseline="0"/>
            </a:lvl1pPr>
          </a:lstStyle>
          <a:p>
            <a:pPr lvl="0"/>
            <a:r>
              <a:rPr lang="en-US" dirty="0"/>
              <a:t>Use this layout for slides containing images, SmartArt, or charts that require maximum real estate but still need supporting text. Consider using a truncated title.</a:t>
            </a:r>
          </a:p>
        </p:txBody>
      </p:sp>
      <p:sp>
        <p:nvSpPr>
          <p:cNvPr id="12" name="Title 1"/>
          <p:cNvSpPr>
            <a:spLocks noGrp="1"/>
          </p:cNvSpPr>
          <p:nvPr>
            <p:ph type="title" hasCustomPrompt="1"/>
          </p:nvPr>
        </p:nvSpPr>
        <p:spPr>
          <a:xfrm>
            <a:off x="337350" y="356616"/>
            <a:ext cx="2862072" cy="685800"/>
          </a:xfrm>
        </p:spPr>
        <p:txBody>
          <a:bodyPr>
            <a:normAutofit/>
          </a:bodyPr>
          <a:lstStyle>
            <a:lvl1pPr>
              <a:defRPr sz="2800" baseline="0"/>
            </a:lvl1pPr>
          </a:lstStyle>
          <a:p>
            <a:r>
              <a:rPr lang="en-US" dirty="0"/>
              <a:t>Click to Edit Title</a:t>
            </a:r>
          </a:p>
        </p:txBody>
      </p:sp>
      <p:sp>
        <p:nvSpPr>
          <p:cNvPr id="3" name="Table Placeholder 2"/>
          <p:cNvSpPr>
            <a:spLocks noGrp="1"/>
          </p:cNvSpPr>
          <p:nvPr>
            <p:ph type="tbl" sz="quarter" idx="11"/>
          </p:nvPr>
        </p:nvSpPr>
        <p:spPr>
          <a:xfrm>
            <a:off x="3412444" y="356616"/>
            <a:ext cx="8431213" cy="5815584"/>
          </a:xfrm>
        </p:spPr>
        <p:txBody>
          <a:bodyPr/>
          <a:lstStyle/>
          <a:p>
            <a:r>
              <a:rPr lang="en-US"/>
              <a:t>Click icon to add table</a:t>
            </a:r>
            <a:endParaRPr lang="en-US" dirty="0"/>
          </a:p>
        </p:txBody>
      </p:sp>
      <p:sp>
        <p:nvSpPr>
          <p:cNvPr id="5" name="Footer Placeholder 1"/>
          <p:cNvSpPr>
            <a:spLocks noGrp="1"/>
          </p:cNvSpPr>
          <p:nvPr>
            <p:ph type="ftr" sz="quarter" idx="12"/>
          </p:nvPr>
        </p:nvSpPr>
        <p:spPr>
          <a:xfrm>
            <a:off x="337351" y="6356350"/>
            <a:ext cx="4114800" cy="365125"/>
          </a:xfrm>
        </p:spPr>
        <p:txBody>
          <a:bodyPr/>
          <a:lstStyle/>
          <a:p>
            <a:r>
              <a:rPr lang="en-US" dirty="0"/>
              <a:t>©2019 Universal Service Administrative Co.</a:t>
            </a:r>
          </a:p>
        </p:txBody>
      </p:sp>
      <p:sp>
        <p:nvSpPr>
          <p:cNvPr id="6" name="Slide Number Placeholder 6"/>
          <p:cNvSpPr>
            <a:spLocks noGrp="1"/>
          </p:cNvSpPr>
          <p:nvPr>
            <p:ph type="sldNum" sz="quarter" idx="13"/>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566009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37351" y="356616"/>
            <a:ext cx="11506306" cy="685800"/>
          </a:xfrm>
        </p:spPr>
        <p:txBody>
          <a:bodyPr anchor="t" anchorCtr="0">
            <a:noAutofit/>
          </a:bodyPr>
          <a:lstStyle>
            <a:lvl1pPr>
              <a:defRPr sz="3800" baseline="0"/>
            </a:lvl1pPr>
          </a:lstStyle>
          <a:p>
            <a:r>
              <a:rPr lang="en-US" dirty="0"/>
              <a:t>Click to Edit Title</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1679" r="46075"/>
          <a:stretch/>
        </p:blipFill>
        <p:spPr>
          <a:xfrm>
            <a:off x="4849469" y="1136540"/>
            <a:ext cx="6994188" cy="5219810"/>
          </a:xfrm>
          <a:prstGeom prst="rect">
            <a:avLst/>
          </a:prstGeom>
        </p:spPr>
      </p:pic>
      <p:sp>
        <p:nvSpPr>
          <p:cNvPr id="7" name="Text Placeholder 2"/>
          <p:cNvSpPr>
            <a:spLocks noGrp="1"/>
          </p:cNvSpPr>
          <p:nvPr>
            <p:ph type="body" sz="quarter" idx="10" hasCustomPrompt="1"/>
          </p:nvPr>
        </p:nvSpPr>
        <p:spPr>
          <a:xfrm>
            <a:off x="338137" y="1317191"/>
            <a:ext cx="4511331" cy="4855009"/>
          </a:xfrm>
        </p:spPr>
        <p:txBody>
          <a:bodyPr>
            <a:normAutofit/>
          </a:bodyPr>
          <a:lstStyle>
            <a:lvl1pPr marL="0" indent="0">
              <a:buNone/>
              <a:defRPr sz="2400" baseline="0"/>
            </a:lvl1pPr>
          </a:lstStyle>
          <a:p>
            <a:pPr lvl="0"/>
            <a:r>
              <a:rPr lang="en-US" dirty="0"/>
              <a:t>Use this layout for slides that require the use of a U.S. map. This section can contain accompanying text. </a:t>
            </a:r>
          </a:p>
        </p:txBody>
      </p:sp>
      <p:sp>
        <p:nvSpPr>
          <p:cNvPr id="5" name="Footer Placeholder 1"/>
          <p:cNvSpPr>
            <a:spLocks noGrp="1"/>
          </p:cNvSpPr>
          <p:nvPr>
            <p:ph type="ftr" sz="quarter" idx="11"/>
          </p:nvPr>
        </p:nvSpPr>
        <p:spPr>
          <a:xfrm>
            <a:off x="337351" y="6356350"/>
            <a:ext cx="4114800" cy="365125"/>
          </a:xfrm>
        </p:spPr>
        <p:txBody>
          <a:bodyPr/>
          <a:lstStyle/>
          <a:p>
            <a:r>
              <a:rPr lang="en-US" dirty="0"/>
              <a:t>©2019 Universal Service Administrative Co.</a:t>
            </a:r>
          </a:p>
        </p:txBody>
      </p:sp>
      <p:sp>
        <p:nvSpPr>
          <p:cNvPr id="6" name="Slide Number Placeholder 6"/>
          <p:cNvSpPr>
            <a:spLocks noGrp="1"/>
          </p:cNvSpPr>
          <p:nvPr>
            <p:ph type="sldNum" sz="quarter" idx="12"/>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3507293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371650" y="1381328"/>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0" y="347473"/>
            <a:ext cx="3474720" cy="907396"/>
          </a:xfrm>
          <a:ln>
            <a:solidFill>
              <a:schemeClr val="bg1">
                <a:lumMod val="50000"/>
              </a:schemeClr>
            </a:solidFill>
          </a:ln>
        </p:spPr>
        <p:txBody>
          <a:bodyPr anchor="t" anchorCtr="0">
            <a:noAutofit/>
          </a:bodyPr>
          <a:lstStyle>
            <a:lvl1pPr>
              <a:defRPr sz="2800"/>
            </a:lvl1pPr>
          </a:lstStyle>
          <a:p>
            <a:r>
              <a:rPr lang="en-US" dirty="0"/>
              <a:t>Click to Edit Title of Paragraph</a:t>
            </a:r>
          </a:p>
        </p:txBody>
      </p:sp>
      <p:sp>
        <p:nvSpPr>
          <p:cNvPr id="6" name="Text Placeholder 2"/>
          <p:cNvSpPr>
            <a:spLocks noGrp="1"/>
          </p:cNvSpPr>
          <p:nvPr>
            <p:ph type="body" sz="quarter" idx="11" hasCustomPrompt="1"/>
          </p:nvPr>
        </p:nvSpPr>
        <p:spPr>
          <a:xfrm>
            <a:off x="4348837" y="1405712"/>
            <a:ext cx="3477958" cy="4790872"/>
          </a:xfrm>
          <a:ln>
            <a:solidFill>
              <a:schemeClr val="bg1">
                <a:lumMod val="50000"/>
              </a:schemeClr>
            </a:solidFill>
          </a:ln>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347970" y="347473"/>
            <a:ext cx="3478826" cy="907396"/>
          </a:xfrm>
          <a:prstGeom prst="rect">
            <a:avLst/>
          </a:prstGeom>
          <a:ln>
            <a:solidFill>
              <a:schemeClr val="bg1">
                <a:lumMod val="50000"/>
              </a:schemeClr>
            </a:solidFill>
          </a:ln>
        </p:spPr>
        <p:txBody>
          <a:bodyPr vert="horz" lIns="91440" tIns="45720" rIns="91440" bIns="45720" rtlCol="0" anchor="t" anchorCtr="0">
            <a:noAutofit/>
          </a:bodyPr>
          <a:lstStyle>
            <a:lvl1pPr>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a:t>Click to Edit Title of Paragraph</a:t>
            </a:r>
          </a:p>
        </p:txBody>
      </p:sp>
      <p:sp>
        <p:nvSpPr>
          <p:cNvPr id="14" name="Text Placeholder 2"/>
          <p:cNvSpPr>
            <a:spLocks noGrp="1"/>
          </p:cNvSpPr>
          <p:nvPr>
            <p:ph type="body" sz="quarter" idx="12" hasCustomPrompt="1"/>
          </p:nvPr>
        </p:nvSpPr>
        <p:spPr>
          <a:xfrm>
            <a:off x="338216" y="1405712"/>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a:t>If you need to include more than a few bullets worth of information, consider using an image or simple phrase as provocation and speak to the content you want to write. If you must use more than a few bullets, consider splitting the content between two or more slides. </a:t>
            </a:r>
          </a:p>
        </p:txBody>
      </p:sp>
      <p:sp>
        <p:nvSpPr>
          <p:cNvPr id="15" name="Title 1"/>
          <p:cNvSpPr txBox="1">
            <a:spLocks/>
          </p:cNvSpPr>
          <p:nvPr userDrawn="1"/>
        </p:nvSpPr>
        <p:spPr>
          <a:xfrm>
            <a:off x="8370784" y="347473"/>
            <a:ext cx="3474720" cy="907396"/>
          </a:xfrm>
          <a:prstGeom prst="rect">
            <a:avLst/>
          </a:prstGeom>
          <a:ln>
            <a:solidFill>
              <a:schemeClr val="bg1">
                <a:lumMod val="50000"/>
              </a:schemeClr>
            </a:solidFill>
          </a:ln>
        </p:spPr>
        <p:txBody>
          <a:bodyPr vert="horz" lIns="91440" tIns="45720" rIns="91440" bIns="45720" rtlCol="0" anchor="t" anchorCtr="0">
            <a:noAutofit/>
          </a:bodyPr>
          <a:lstStyle>
            <a:defPPr>
              <a:defRPr lang="en-US"/>
            </a:defPPr>
            <a:lvl1pPr lvl="0">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a:t>Click to Edit Title of Paragraph</a:t>
            </a:r>
          </a:p>
        </p:txBody>
      </p:sp>
      <p:cxnSp>
        <p:nvCxnSpPr>
          <p:cNvPr id="16" name="Straight Connector 15"/>
          <p:cNvCxnSpPr/>
          <p:nvPr userDrawn="1"/>
        </p:nvCxnSpPr>
        <p:spPr>
          <a:xfrm>
            <a:off x="4074316"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00568"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
          <p:cNvSpPr>
            <a:spLocks noGrp="1"/>
          </p:cNvSpPr>
          <p:nvPr>
            <p:ph type="ftr" sz="quarter" idx="13"/>
          </p:nvPr>
        </p:nvSpPr>
        <p:spPr>
          <a:xfrm>
            <a:off x="337351" y="6356350"/>
            <a:ext cx="4114800" cy="365125"/>
          </a:xfrm>
        </p:spPr>
        <p:txBody>
          <a:bodyPr/>
          <a:lstStyle/>
          <a:p>
            <a:r>
              <a:rPr lang="en-US" dirty="0"/>
              <a:t>©2019 Universal Service Administrative Co.</a:t>
            </a:r>
          </a:p>
        </p:txBody>
      </p:sp>
      <p:sp>
        <p:nvSpPr>
          <p:cNvPr id="11" name="Slide Number Placeholder 6"/>
          <p:cNvSpPr>
            <a:spLocks noGrp="1"/>
          </p:cNvSpPr>
          <p:nvPr>
            <p:ph type="sldNum" sz="quarter" idx="14"/>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13448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320681" y="1400783"/>
            <a:ext cx="5559552" cy="4795801"/>
          </a:xfrm>
          <a:ln>
            <a:solidFill>
              <a:schemeClr val="bg1">
                <a:lumMod val="50000"/>
              </a:schemeClr>
            </a:solidFill>
          </a:ln>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1" y="347472"/>
            <a:ext cx="5561052" cy="905256"/>
          </a:xfrm>
          <a:ln>
            <a:solidFill>
              <a:schemeClr val="bg1">
                <a:lumMod val="50000"/>
              </a:schemeClr>
            </a:solidFill>
          </a:ln>
        </p:spPr>
        <p:txBody>
          <a:bodyPr anchor="t" anchorCtr="0">
            <a:noAutofit/>
          </a:bodyPr>
          <a:lstStyle>
            <a:lvl1pPr>
              <a:defRPr sz="2800"/>
            </a:lvl1pPr>
          </a:lstStyle>
          <a:p>
            <a:r>
              <a:rPr lang="en-US" dirty="0"/>
              <a:t>Click to Edit Title of Paragraph</a:t>
            </a:r>
          </a:p>
        </p:txBody>
      </p:sp>
      <p:sp>
        <p:nvSpPr>
          <p:cNvPr id="14" name="Text Placeholder 2"/>
          <p:cNvSpPr>
            <a:spLocks noGrp="1"/>
          </p:cNvSpPr>
          <p:nvPr>
            <p:ph type="body" sz="quarter" idx="12" hasCustomPrompt="1"/>
          </p:nvPr>
        </p:nvSpPr>
        <p:spPr>
          <a:xfrm>
            <a:off x="338216" y="1400783"/>
            <a:ext cx="5559664" cy="4795801"/>
          </a:xfrm>
          <a:ln>
            <a:solidFill>
              <a:schemeClr val="bg1">
                <a:lumMod val="50000"/>
              </a:schemeClr>
            </a:solidFill>
          </a:ln>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If you must use more than a few bullets, consider splitting the content between two or more slides. </a:t>
            </a:r>
          </a:p>
        </p:txBody>
      </p:sp>
      <p:sp>
        <p:nvSpPr>
          <p:cNvPr id="15" name="Title 1"/>
          <p:cNvSpPr txBox="1">
            <a:spLocks/>
          </p:cNvSpPr>
          <p:nvPr userDrawn="1"/>
        </p:nvSpPr>
        <p:spPr>
          <a:xfrm>
            <a:off x="6312311" y="347472"/>
            <a:ext cx="5559552" cy="905256"/>
          </a:xfrm>
          <a:prstGeom prst="rect">
            <a:avLst/>
          </a:prstGeom>
          <a:ln>
            <a:solidFill>
              <a:schemeClr val="bg1">
                <a:lumMod val="50000"/>
              </a:schemeClr>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cxnSp>
        <p:nvCxnSpPr>
          <p:cNvPr id="16" name="Straight Connector 15"/>
          <p:cNvCxnSpPr/>
          <p:nvPr userDrawn="1"/>
        </p:nvCxnSpPr>
        <p:spPr>
          <a:xfrm>
            <a:off x="609600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ph type="ftr" sz="quarter" idx="13"/>
          </p:nvPr>
        </p:nvSpPr>
        <p:spPr>
          <a:xfrm>
            <a:off x="337351" y="6356350"/>
            <a:ext cx="4114800" cy="365125"/>
          </a:xfrm>
        </p:spPr>
        <p:txBody>
          <a:bodyPr/>
          <a:lstStyle/>
          <a:p>
            <a:r>
              <a:rPr lang="en-US" dirty="0"/>
              <a:t>©2019 Universal Service Administrative Co.</a:t>
            </a:r>
          </a:p>
        </p:txBody>
      </p:sp>
      <p:sp>
        <p:nvSpPr>
          <p:cNvPr id="9"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648082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37351" y="6356350"/>
            <a:ext cx="4114800" cy="365125"/>
          </a:xfrm>
        </p:spPr>
        <p:txBody>
          <a:bodyPr/>
          <a:lstStyle/>
          <a:p>
            <a:r>
              <a:rPr lang="en-US" dirty="0"/>
              <a:t>©2019 Universal Service Administrative Co.</a:t>
            </a:r>
          </a:p>
        </p:txBody>
      </p:sp>
      <p:sp>
        <p:nvSpPr>
          <p:cNvPr id="3"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893772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3698" y="6363"/>
            <a:ext cx="12195698" cy="6851637"/>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1092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Rural Downtown">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9829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Slide">
    <p:spTree>
      <p:nvGrpSpPr>
        <p:cNvPr id="1" name="Shape 13"/>
        <p:cNvGrpSpPr/>
        <p:nvPr/>
      </p:nvGrpSpPr>
      <p:grpSpPr>
        <a:xfrm>
          <a:off x="0" y="0"/>
          <a:ext cx="0" cy="0"/>
          <a:chOff x="0" y="0"/>
          <a:chExt cx="0" cy="0"/>
        </a:xfrm>
      </p:grpSpPr>
      <p:cxnSp>
        <p:nvCxnSpPr>
          <p:cNvPr id="14" name="Shape 14"/>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15" name="Shape 15"/>
          <p:cNvSpPr txBox="1">
            <a:spLocks noGrp="1"/>
          </p:cNvSpPr>
          <p:nvPr>
            <p:ph type="body" idx="1"/>
          </p:nvPr>
        </p:nvSpPr>
        <p:spPr>
          <a:xfrm>
            <a:off x="304800" y="1956816"/>
            <a:ext cx="11582400" cy="3754119"/>
          </a:xfrm>
          <a:prstGeom prst="rect">
            <a:avLst/>
          </a:prstGeom>
          <a:noFill/>
          <a:ln>
            <a:noFill/>
          </a:ln>
        </p:spPr>
        <p:txBody>
          <a:bodyPr lIns="91425" tIns="91425" rIns="91425" bIns="91425" anchor="t" anchorCtr="0"/>
          <a:lstStyle>
            <a:lvl1pPr marL="285750" marR="0" lvl="0" indent="-285750" algn="l" rtl="0">
              <a:spcBef>
                <a:spcPts val="0"/>
              </a:spcBef>
              <a:spcAft>
                <a:spcPts val="8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323850" marR="0" lvl="1" indent="0" algn="l" rtl="0">
              <a:spcBef>
                <a:spcPts val="0"/>
              </a:spcBef>
              <a:spcAft>
                <a:spcPts val="800"/>
              </a:spcAft>
              <a:buClr>
                <a:schemeClr val="dk1"/>
              </a:buClr>
              <a:buSzPct val="100000"/>
              <a:buFont typeface="Arial"/>
              <a:buNone/>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p:txBody>
      </p:sp>
      <p:sp>
        <p:nvSpPr>
          <p:cNvPr id="16" name="Shape 16"/>
          <p:cNvSpPr txBox="1">
            <a:spLocks noGrp="1"/>
          </p:cNvSpPr>
          <p:nvPr>
            <p:ph type="body" idx="2"/>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17" name="Shape 17"/>
          <p:cNvSpPr txBox="1">
            <a:spLocks noGrp="1"/>
          </p:cNvSpPr>
          <p:nvPr>
            <p:ph type="title"/>
          </p:nvPr>
        </p:nvSpPr>
        <p:spPr>
          <a:xfrm>
            <a:off x="304800" y="1219200"/>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8" name="Shape 18"/>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algn="ctr" defTabSz="914400"/>
            <a:endParaRPr sz="1547" kern="0">
              <a:solidFill>
                <a:srgbClr val="FFFFFF"/>
              </a:solidFill>
              <a:latin typeface="Calibri"/>
              <a:ea typeface="Calibri"/>
              <a:cs typeface="Calibri"/>
              <a:sym typeface="Calibri"/>
            </a:endParaRPr>
          </a:p>
        </p:txBody>
      </p:sp>
      <p:sp>
        <p:nvSpPr>
          <p:cNvPr id="19" name="Shape 19"/>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lgn="r" defTabSz="914400">
              <a:buSzPct val="25000"/>
            </a:pPr>
            <a:fld id="{00000000-1234-1234-1234-123412341234}" type="slidenum">
              <a:rPr lang="en-US" sz="843" kern="0">
                <a:solidFill>
                  <a:srgbClr val="004AD4"/>
                </a:solidFill>
                <a:latin typeface="Source Sans Pro"/>
                <a:ea typeface="Source Sans Pro"/>
                <a:cs typeface="Source Sans Pro"/>
                <a:sym typeface="Source Sans Pro"/>
              </a:rPr>
              <a:pPr algn="r" defTabSz="914400">
                <a:buSzPct val="25000"/>
              </a:pPr>
              <a:t>‹#›</a:t>
            </a:fld>
            <a:endParaRPr lang="en-US" sz="843" kern="0">
              <a:solidFill>
                <a:srgbClr val="004AD4"/>
              </a:solidFill>
              <a:latin typeface="Source Sans Pro"/>
              <a:ea typeface="Source Sans Pro"/>
              <a:cs typeface="Source Sans Pro"/>
              <a:sym typeface="Source Sans Pro"/>
            </a:endParaRPr>
          </a:p>
        </p:txBody>
      </p:sp>
      <p:sp>
        <p:nvSpPr>
          <p:cNvPr id="8" name="Footer Placeholder 3"/>
          <p:cNvSpPr>
            <a:spLocks noGrp="1"/>
          </p:cNvSpPr>
          <p:nvPr>
            <p:ph type="ftr" sz="quarter" idx="10"/>
          </p:nvPr>
        </p:nvSpPr>
        <p:spPr>
          <a:xfrm>
            <a:off x="337351" y="6477000"/>
            <a:ext cx="7816049" cy="244475"/>
          </a:xfrm>
          <a:prstGeom prst="rect">
            <a:avLst/>
          </a:prstGeom>
        </p:spPr>
        <p:txBody>
          <a:bodyPr/>
          <a:lstStyle>
            <a:lvl1pPr>
              <a:defRPr sz="1300" b="0">
                <a:latin typeface="Source Sans Pro" panose="020B0503030403020204" pitchFamily="34" charset="0"/>
              </a:defRPr>
            </a:lvl1pPr>
          </a:lstStyle>
          <a:p>
            <a:pPr marL="12700" defTabSz="914400">
              <a:lnSpc>
                <a:spcPts val="969"/>
              </a:lnSpc>
            </a:pPr>
            <a:r>
              <a:rPr lang="de-DE" kern="0" dirty="0">
                <a:solidFill>
                  <a:srgbClr val="0059B7"/>
                </a:solidFill>
                <a:cs typeface="Arial"/>
                <a:sym typeface="Arial"/>
              </a:rPr>
              <a:t>© 2017 </a:t>
            </a:r>
            <a:r>
              <a:rPr lang="en-US" kern="0" dirty="0">
                <a:solidFill>
                  <a:srgbClr val="0059B7"/>
                </a:solidFill>
                <a:cs typeface="Arial"/>
                <a:sym typeface="Arial"/>
              </a:rPr>
              <a:t>Universal Service Administrative Co. </a:t>
            </a:r>
            <a:endParaRPr lang="en-US" kern="0" dirty="0">
              <a:solidFill>
                <a:srgbClr val="0059B7"/>
              </a:solidFill>
              <a:cs typeface="SourceSansPro-Light"/>
              <a:sym typeface="Arial"/>
            </a:endParaRPr>
          </a:p>
        </p:txBody>
      </p:sp>
    </p:spTree>
    <p:extLst>
      <p:ext uri="{BB962C8B-B14F-4D97-AF65-F5344CB8AC3E}">
        <p14:creationId xmlns:p14="http://schemas.microsoft.com/office/powerpoint/2010/main" val="3266220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3722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Farmer Annd Boy In Fie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51" r="-1" b="6189"/>
          <a:stretch/>
        </p:blipFill>
        <p:spPr>
          <a:xfrm>
            <a:off x="0" y="70934"/>
            <a:ext cx="12192000" cy="6902890"/>
          </a:xfrm>
          <a:prstGeom prst="rect">
            <a:avLst/>
          </a:prstGeom>
        </p:spPr>
      </p:pic>
      <p:sp>
        <p:nvSpPr>
          <p:cNvPr id="11" name="Rectangle 10"/>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2"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5605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other Daught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366"/>
          <a:stretch/>
        </p:blipFill>
        <p:spPr>
          <a:xfrm>
            <a:off x="1" y="72597"/>
            <a:ext cx="12192000" cy="6895132"/>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1405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Mother Child In Clini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b="203"/>
          <a:stretch/>
        </p:blipFill>
        <p:spPr>
          <a:xfrm>
            <a:off x="-1" y="70932"/>
            <a:ext cx="12192001" cy="6908092"/>
          </a:xfrm>
          <a:prstGeom prst="rect">
            <a:avLst/>
          </a:prstGeom>
        </p:spPr>
      </p:pic>
      <p:sp>
        <p:nvSpPr>
          <p:cNvPr id="7" name="Rectangle 6"/>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8"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8059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tudents On Compute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0" y="70938"/>
            <a:ext cx="12192000" cy="6902886"/>
          </a:xfrm>
          <a:prstGeom prst="rect">
            <a:avLst/>
          </a:prstGeom>
        </p:spPr>
      </p:pic>
      <p:sp>
        <p:nvSpPr>
          <p:cNvPr id="10" name="Rectangle 9"/>
          <p:cNvSpPr/>
          <p:nvPr userDrawn="1"/>
        </p:nvSpPr>
        <p:spPr>
          <a:xfrm>
            <a:off x="9144"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9379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Farm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3100" y="70937"/>
            <a:ext cx="12195100" cy="6902888"/>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0055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7560" y="2548361"/>
            <a:ext cx="1633492" cy="1386372"/>
          </a:xfrm>
        </p:spPr>
        <p:txBody>
          <a:bodyPr anchor="ctr" anchorCtr="0">
            <a:noAutofit/>
          </a:bodyPr>
          <a:lstStyle>
            <a:lvl1pPr>
              <a:defRPr sz="2800"/>
            </a:lvl1pPr>
          </a:lstStyle>
          <a:p>
            <a:r>
              <a:rPr lang="en-US" dirty="0"/>
              <a:t>Agenda</a:t>
            </a:r>
          </a:p>
        </p:txBody>
      </p:sp>
      <p:sp>
        <p:nvSpPr>
          <p:cNvPr id="6" name="Content Placeholder 2"/>
          <p:cNvSpPr>
            <a:spLocks noGrp="1"/>
          </p:cNvSpPr>
          <p:nvPr>
            <p:ph idx="1" hasCustomPrompt="1"/>
          </p:nvPr>
        </p:nvSpPr>
        <p:spPr>
          <a:xfrm>
            <a:off x="3208301" y="731519"/>
            <a:ext cx="8635356" cy="5020056"/>
          </a:xfrm>
        </p:spPr>
        <p:txBody>
          <a:bodyPr anchor="ctr" anchorCtr="0">
            <a:normAutofit/>
          </a:bodyPr>
          <a:lstStyle>
            <a:lvl1pPr>
              <a:defRPr baseline="0"/>
            </a:lvl1pPr>
            <a:lvl2pPr>
              <a:defRPr baseline="0"/>
            </a:lvl2pPr>
            <a:lvl4pPr>
              <a:defRPr baseline="0"/>
            </a:lvl4pPr>
            <a:lvl5pPr>
              <a:defRPr/>
            </a:lvl5pPr>
          </a:lstStyle>
          <a:p>
            <a:pPr lvl="0"/>
            <a:r>
              <a:rPr lang="en-US" dirty="0"/>
              <a:t>Use this layout for your agenda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0"/>
          </p:nvPr>
        </p:nvSpPr>
        <p:spPr/>
        <p:txBody>
          <a:bodyPr/>
          <a:lstStyle/>
          <a:p>
            <a:r>
              <a:rPr lang="en-US"/>
              <a:t>©2019 Universal Service Administrative Co.</a:t>
            </a:r>
            <a:endParaRPr lang="en-US" dirty="0"/>
          </a:p>
        </p:txBody>
      </p:sp>
      <p:sp>
        <p:nvSpPr>
          <p:cNvPr id="7" name="Slide Number Placeholder 6"/>
          <p:cNvSpPr>
            <a:spLocks noGrp="1"/>
          </p:cNvSpPr>
          <p:nvPr>
            <p:ph type="sldNum" sz="quarter" idx="11"/>
          </p:nvPr>
        </p:nvSpPr>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4275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11506306" cy="685800"/>
          </a:xfrm>
        </p:spPr>
        <p:txBody>
          <a:bodyPr/>
          <a:lstStyle>
            <a:lvl1pPr>
              <a:defRPr baseline="0"/>
            </a:lvl1pPr>
          </a:lstStyle>
          <a:p>
            <a:r>
              <a:rPr lang="en-US" dirty="0"/>
              <a:t>Click to Edit Title</a:t>
            </a:r>
          </a:p>
        </p:txBody>
      </p:sp>
      <p:sp>
        <p:nvSpPr>
          <p:cNvPr id="5" name="Text Placeholder 2"/>
          <p:cNvSpPr>
            <a:spLocks noGrp="1"/>
          </p:cNvSpPr>
          <p:nvPr>
            <p:ph idx="1" hasCustomPrompt="1"/>
          </p:nvPr>
        </p:nvSpPr>
        <p:spPr>
          <a:xfrm>
            <a:off x="337351" y="1207008"/>
            <a:ext cx="11506306" cy="5025116"/>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Use this layout for bulleted content</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sp>
        <p:nvSpPr>
          <p:cNvPr id="4" name="Footer Placeholder 1"/>
          <p:cNvSpPr>
            <a:spLocks noGrp="1"/>
          </p:cNvSpPr>
          <p:nvPr>
            <p:ph type="ftr" sz="quarter" idx="10"/>
          </p:nvPr>
        </p:nvSpPr>
        <p:spPr>
          <a:xfrm>
            <a:off x="337351" y="6356350"/>
            <a:ext cx="4114800" cy="365125"/>
          </a:xfrm>
        </p:spPr>
        <p:txBody>
          <a:bodyPr/>
          <a:lstStyle/>
          <a:p>
            <a:r>
              <a:rPr lang="en-US"/>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98935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354390"/>
            <a:ext cx="11506306" cy="682440"/>
          </a:xfrm>
          <a:prstGeom prst="rect">
            <a:avLst/>
          </a:prstGeom>
        </p:spPr>
        <p:txBody>
          <a:bodyPr vert="horz" lIns="91440" tIns="45720" rIns="91440" bIns="45720" rtlCol="0" anchor="t" anchorCtr="0">
            <a:noAutofit/>
          </a:bodyPr>
          <a:lstStyle/>
          <a:p>
            <a:r>
              <a:rPr lang="en-US" dirty="0"/>
              <a:t>Click to Edit Title</a:t>
            </a:r>
          </a:p>
        </p:txBody>
      </p:sp>
      <p:sp>
        <p:nvSpPr>
          <p:cNvPr id="3" name="Text Placeholder 2"/>
          <p:cNvSpPr>
            <a:spLocks noGrp="1"/>
          </p:cNvSpPr>
          <p:nvPr>
            <p:ph type="body" idx="1"/>
          </p:nvPr>
        </p:nvSpPr>
        <p:spPr>
          <a:xfrm>
            <a:off x="337351" y="1209625"/>
            <a:ext cx="11506306" cy="50692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bk object 16"/>
          <p:cNvSpPr/>
          <p:nvPr userDrawn="1"/>
        </p:nvSpPr>
        <p:spPr>
          <a:xfrm>
            <a:off x="0" y="1763"/>
            <a:ext cx="121920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
        <p:nvSpPr>
          <p:cNvPr id="4" name="Footer Placeholder 3"/>
          <p:cNvSpPr>
            <a:spLocks noGrp="1"/>
          </p:cNvSpPr>
          <p:nvPr>
            <p:ph type="ftr" sz="quarter" idx="3"/>
          </p:nvPr>
        </p:nvSpPr>
        <p:spPr>
          <a:xfrm>
            <a:off x="337351" y="6356350"/>
            <a:ext cx="4114800" cy="365125"/>
          </a:xfrm>
          <a:prstGeom prst="rect">
            <a:avLst/>
          </a:prstGeom>
        </p:spPr>
        <p:txBody>
          <a:bodyPr vert="horz" lIns="91440" tIns="45720" rIns="91440" bIns="45720" rtlCol="0" anchor="ctr"/>
          <a:lstStyle>
            <a:lvl1pPr algn="l">
              <a:defRPr sz="1050">
                <a:solidFill>
                  <a:srgbClr val="004AD4"/>
                </a:solidFill>
                <a:latin typeface="Source Sans Pro Light" panose="020B0403030403020204" pitchFamily="34" charset="0"/>
                <a:ea typeface="Source Sans Pro Light" panose="020B0403030403020204" pitchFamily="34" charset="0"/>
              </a:defRPr>
            </a:lvl1pPr>
          </a:lstStyle>
          <a:p>
            <a:r>
              <a:rPr lang="en-US"/>
              <a:t>©2019 Universal Service Administrative Co.</a:t>
            </a:r>
            <a:endParaRPr lang="en-US" dirty="0"/>
          </a:p>
        </p:txBody>
      </p:sp>
      <p:sp>
        <p:nvSpPr>
          <p:cNvPr id="5" name="Slide Number Placeholder 4"/>
          <p:cNvSpPr>
            <a:spLocks noGrp="1"/>
          </p:cNvSpPr>
          <p:nvPr>
            <p:ph type="sldNum" sz="quarter" idx="4"/>
          </p:nvPr>
        </p:nvSpPr>
        <p:spPr>
          <a:xfrm>
            <a:off x="9100457" y="6356350"/>
            <a:ext cx="2743200" cy="365125"/>
          </a:xfrm>
          <a:prstGeom prst="rect">
            <a:avLst/>
          </a:prstGeom>
        </p:spPr>
        <p:txBody>
          <a:bodyPr vert="horz" lIns="91440" tIns="45720" rIns="91440" bIns="45720" rtlCol="0" anchor="ctr"/>
          <a:lstStyle>
            <a:lvl1pPr algn="r">
              <a:defRPr sz="1200">
                <a:solidFill>
                  <a:srgbClr val="004AD4"/>
                </a:solidFill>
                <a:latin typeface="Source Sans Pro Light" panose="020B0403030403020204" pitchFamily="34" charset="0"/>
                <a:ea typeface="Source Sans Pro Light" panose="020B0403030403020204" pitchFamily="34" charset="0"/>
              </a:defRPr>
            </a:lvl1pPr>
          </a:lstStyle>
          <a:p>
            <a:fld id="{2E44E29E-5F89-45D9-B49E-36D1BB64814D}" type="slidenum">
              <a:rPr lang="en-US" smtClean="0"/>
              <a:pPr/>
              <a:t>‹#›</a:t>
            </a:fld>
            <a:endParaRPr lang="en-US"/>
          </a:p>
        </p:txBody>
      </p:sp>
    </p:spTree>
    <p:extLst>
      <p:ext uri="{BB962C8B-B14F-4D97-AF65-F5344CB8AC3E}">
        <p14:creationId xmlns:p14="http://schemas.microsoft.com/office/powerpoint/2010/main" val="70689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 id="2147483679" r:id="rId15"/>
    <p:sldLayoutId id="2147483682" r:id="rId16"/>
    <p:sldLayoutId id="2147483683" r:id="rId17"/>
    <p:sldLayoutId id="2147483685" r:id="rId18"/>
    <p:sldLayoutId id="2147483684" r:id="rId19"/>
    <p:sldLayoutId id="2147483686" r:id="rId20"/>
    <p:sldLayoutId id="2147483687" r:id="rId21"/>
  </p:sldLayoutIdLst>
  <p:hf hdr="0" ftr="0" dt="0"/>
  <p:txStyles>
    <p:titleStyle>
      <a:lvl1pPr algn="l" defTabSz="914400" rtl="0" eaLnBrk="1" latinLnBrk="0" hangingPunct="1">
        <a:lnSpc>
          <a:spcPct val="90000"/>
        </a:lnSpc>
        <a:spcBef>
          <a:spcPct val="0"/>
        </a:spcBef>
        <a:buNone/>
        <a:defRPr sz="3800" b="1" i="0" kern="1200" baseline="0">
          <a:solidFill>
            <a:srgbClr val="004AD4"/>
          </a:solidFill>
          <a:latin typeface="Source Sans Pro" charset="0"/>
          <a:ea typeface="Source Sans Pro" charset="0"/>
          <a:cs typeface="Source Sans Pro" charset="0"/>
        </a:defRPr>
      </a:lvl1pPr>
    </p:titleStyle>
    <p:bodyStyle>
      <a:lvl1pPr marL="227013" indent="-227013" algn="l" defTabSz="914400" rtl="0" eaLnBrk="1" latinLnBrk="0" hangingPunct="1">
        <a:lnSpc>
          <a:spcPct val="100000"/>
        </a:lnSpc>
        <a:spcBef>
          <a:spcPts val="1000"/>
        </a:spcBef>
        <a:spcAft>
          <a:spcPts val="300"/>
        </a:spcAft>
        <a:buClr>
          <a:srgbClr val="006FF4"/>
        </a:buClr>
        <a:buFont typeface="Wingdings" panose="05000000000000000000" pitchFamily="2" charset="2"/>
        <a:buChar char="§"/>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Wingdings" panose="05000000000000000000" pitchFamily="2" charset="2"/>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STARTING </a:t>
            </a:r>
            <a:r>
              <a:rPr lang="en-US" dirty="0" smtClean="0"/>
              <a:t>FUNDING YEAR (FY) 2020</a:t>
            </a:r>
            <a:endParaRPr lang="en-US" dirty="0"/>
          </a:p>
        </p:txBody>
      </p:sp>
      <p:sp>
        <p:nvSpPr>
          <p:cNvPr id="5" name="Subtitle 4"/>
          <p:cNvSpPr>
            <a:spLocks noGrp="1"/>
          </p:cNvSpPr>
          <p:nvPr>
            <p:ph type="subTitle" idx="1"/>
          </p:nvPr>
        </p:nvSpPr>
        <p:spPr/>
        <p:txBody>
          <a:bodyPr/>
          <a:lstStyle/>
          <a:p>
            <a:r>
              <a:rPr lang="en-US" dirty="0"/>
              <a:t>2019 Applicant Training</a:t>
            </a:r>
          </a:p>
        </p:txBody>
      </p:sp>
    </p:spTree>
    <p:extLst>
      <p:ext uri="{BB962C8B-B14F-4D97-AF65-F5344CB8AC3E}">
        <p14:creationId xmlns:p14="http://schemas.microsoft.com/office/powerpoint/2010/main" val="312165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 FCC Form 470</a:t>
            </a:r>
          </a:p>
        </p:txBody>
      </p:sp>
      <p:sp>
        <p:nvSpPr>
          <p:cNvPr id="3" name="Content Placeholder 2"/>
          <p:cNvSpPr>
            <a:spLocks noGrp="1"/>
          </p:cNvSpPr>
          <p:nvPr>
            <p:ph idx="1"/>
          </p:nvPr>
        </p:nvSpPr>
        <p:spPr/>
        <p:txBody>
          <a:bodyPr/>
          <a:lstStyle/>
          <a:p>
            <a:pPr marL="0" indent="0">
              <a:buNone/>
            </a:pPr>
            <a:r>
              <a:rPr lang="en-US" b="1" dirty="0">
                <a:solidFill>
                  <a:srgbClr val="004AD4"/>
                </a:solidFill>
              </a:rPr>
              <a:t>Request for Proposal (RFP)</a:t>
            </a:r>
          </a:p>
          <a:p>
            <a:pPr fontAlgn="base"/>
            <a:r>
              <a:rPr lang="en-US" dirty="0"/>
              <a:t>Large and/or complex procurements may require more information than can be added to the FCC Form 470.</a:t>
            </a:r>
          </a:p>
          <a:p>
            <a:pPr fontAlgn="base"/>
            <a:r>
              <a:rPr lang="en-US" dirty="0"/>
              <a:t>Applicants may issue additional documents to provide that information, or the documents may be required by state or local competitive bidding rules.</a:t>
            </a:r>
          </a:p>
          <a:p>
            <a:pPr fontAlgn="base"/>
            <a:r>
              <a:rPr lang="en-US" dirty="0"/>
              <a:t>An "RFP" </a:t>
            </a:r>
            <a:r>
              <a:rPr lang="en-US" dirty="0" smtClean="0"/>
              <a:t>(Request </a:t>
            </a:r>
            <a:r>
              <a:rPr lang="en-US" dirty="0"/>
              <a:t>for </a:t>
            </a:r>
            <a:r>
              <a:rPr lang="en-US" dirty="0" smtClean="0"/>
              <a:t>Proposal</a:t>
            </a:r>
            <a:r>
              <a:rPr lang="en-US" dirty="0"/>
              <a:t>) is an example of a formal bidding document. In some states, it is called a </a:t>
            </a:r>
            <a:r>
              <a:rPr lang="en-US" dirty="0" smtClean="0"/>
              <a:t>Request </a:t>
            </a:r>
            <a:r>
              <a:rPr lang="en-US" dirty="0"/>
              <a:t>for </a:t>
            </a:r>
            <a:r>
              <a:rPr lang="en-US" dirty="0" smtClean="0"/>
              <a:t>Information</a:t>
            </a:r>
            <a:r>
              <a:rPr lang="en-US" dirty="0"/>
              <a:t>, Request for Quotation, Statement of Work, etc. </a:t>
            </a:r>
          </a:p>
          <a:p>
            <a:pPr marL="0" indent="0">
              <a:buNone/>
            </a:pPr>
            <a:endParaRPr lang="en-US"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063377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 FCC Form 470</a:t>
            </a:r>
          </a:p>
        </p:txBody>
      </p:sp>
      <p:sp>
        <p:nvSpPr>
          <p:cNvPr id="3" name="Content Placeholder 2"/>
          <p:cNvSpPr>
            <a:spLocks noGrp="1"/>
          </p:cNvSpPr>
          <p:nvPr>
            <p:ph idx="1"/>
          </p:nvPr>
        </p:nvSpPr>
        <p:spPr/>
        <p:txBody>
          <a:bodyPr/>
          <a:lstStyle/>
          <a:p>
            <a:pPr marL="0" indent="0">
              <a:buNone/>
            </a:pPr>
            <a:r>
              <a:rPr lang="en-US" b="1" dirty="0">
                <a:solidFill>
                  <a:srgbClr val="004AD4"/>
                </a:solidFill>
              </a:rPr>
              <a:t>Request for Proposal (RFP)</a:t>
            </a:r>
          </a:p>
          <a:p>
            <a:pPr fontAlgn="base"/>
            <a:r>
              <a:rPr lang="en-US" dirty="0"/>
              <a:t>We use “RFP” or “RFP document” generically to refer to any bidding document that describes the applicant’s project and requested services in more detail than that provided in the data entry fields on the FCC Form 470. </a:t>
            </a:r>
          </a:p>
          <a:p>
            <a:pPr fontAlgn="base"/>
            <a:r>
              <a:rPr lang="en-US" dirty="0"/>
              <a:t>RFPs are required for certain services – the online FCC Form 470 reminds applicants when an RFP is required. </a:t>
            </a:r>
          </a:p>
          <a:p>
            <a:pPr fontAlgn="base"/>
            <a:r>
              <a:rPr lang="en-US" b="1" dirty="0"/>
              <a:t>RFP documents must be uploaded to the FCC Form 470, whether they are issued before or after the form is certified.</a:t>
            </a:r>
          </a:p>
          <a:p>
            <a:pPr marL="0" indent="0">
              <a:buNone/>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178101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 FCC Form 470</a:t>
            </a:r>
          </a:p>
        </p:txBody>
      </p:sp>
      <p:sp>
        <p:nvSpPr>
          <p:cNvPr id="3" name="Content Placeholder 2"/>
          <p:cNvSpPr>
            <a:spLocks noGrp="1"/>
          </p:cNvSpPr>
          <p:nvPr>
            <p:ph idx="1"/>
          </p:nvPr>
        </p:nvSpPr>
        <p:spPr>
          <a:xfrm>
            <a:off x="337351" y="1207008"/>
            <a:ext cx="11506306" cy="5025116"/>
          </a:xfrm>
        </p:spPr>
        <p:txBody>
          <a:bodyPr/>
          <a:lstStyle/>
          <a:p>
            <a:pPr marL="0" indent="0">
              <a:buNone/>
            </a:pPr>
            <a:r>
              <a:rPr lang="en-US" b="1" dirty="0">
                <a:solidFill>
                  <a:srgbClr val="004AD4"/>
                </a:solidFill>
              </a:rPr>
              <a:t>When to file the FCC Form 470</a:t>
            </a:r>
          </a:p>
          <a:p>
            <a:pPr fontAlgn="base"/>
            <a:r>
              <a:rPr lang="en-US" dirty="0"/>
              <a:t>The FCC Form 470 for the upcoming funding year is generally available in EPC one year before the start of the funding year</a:t>
            </a:r>
            <a:r>
              <a:rPr lang="en-US" dirty="0" smtClean="0"/>
              <a:t>.</a:t>
            </a:r>
          </a:p>
          <a:p>
            <a:pPr lvl="1" fontAlgn="base"/>
            <a:r>
              <a:rPr lang="en-US" sz="2800" dirty="0" smtClean="0"/>
              <a:t>For example, the FY2020 </a:t>
            </a:r>
            <a:r>
              <a:rPr lang="en-US" sz="2800" dirty="0"/>
              <a:t>FCC Form 470 was available in EPC on July 1, 2019</a:t>
            </a:r>
            <a:endParaRPr lang="en-US" sz="2800" b="1" dirty="0">
              <a:solidFill>
                <a:srgbClr val="004AD4"/>
              </a:solidFill>
            </a:endParaRPr>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56320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 FCC Form 470</a:t>
            </a:r>
          </a:p>
        </p:txBody>
      </p:sp>
      <p:sp>
        <p:nvSpPr>
          <p:cNvPr id="3" name="Content Placeholder 2"/>
          <p:cNvSpPr>
            <a:spLocks noGrp="1"/>
          </p:cNvSpPr>
          <p:nvPr>
            <p:ph idx="1"/>
          </p:nvPr>
        </p:nvSpPr>
        <p:spPr/>
        <p:txBody>
          <a:bodyPr/>
          <a:lstStyle/>
          <a:p>
            <a:pPr marL="0" indent="0">
              <a:buNone/>
            </a:pPr>
            <a:r>
              <a:rPr lang="en-US" b="1" dirty="0">
                <a:solidFill>
                  <a:srgbClr val="004AD4"/>
                </a:solidFill>
              </a:rPr>
              <a:t>When to file the FCC Form 470?</a:t>
            </a:r>
          </a:p>
          <a:p>
            <a:pPr fontAlgn="base"/>
            <a:r>
              <a:rPr lang="en-US" dirty="0"/>
              <a:t>Services provided under tariff or on a month-to-month basis require an </a:t>
            </a:r>
            <a:r>
              <a:rPr lang="en-US" b="1" dirty="0"/>
              <a:t>FCC Form 470 to be posted each year</a:t>
            </a:r>
            <a:r>
              <a:rPr lang="en-US" b="1" dirty="0" smtClean="0"/>
              <a:t>.</a:t>
            </a:r>
            <a:endParaRPr lang="en-US" dirty="0"/>
          </a:p>
          <a:p>
            <a:pPr fontAlgn="base"/>
            <a:r>
              <a:rPr lang="en-US" dirty="0"/>
              <a:t>Applicants may enter into multi-year contracts with service providers. In subsequent years, a new FCC Form 470 is not required.  </a:t>
            </a:r>
            <a:endParaRPr lang="en-US" dirty="0" smtClean="0"/>
          </a:p>
          <a:p>
            <a:pPr lvl="1" fontAlgn="base"/>
            <a:r>
              <a:rPr lang="en-US" sz="2800" dirty="0" smtClean="0"/>
              <a:t>The </a:t>
            </a:r>
            <a:r>
              <a:rPr lang="en-US" sz="2800" dirty="0"/>
              <a:t>applicant will be required to post a new FCC Form 470 and conduct a new competitive bidding process once the multi-year contract has ended. </a:t>
            </a:r>
          </a:p>
          <a:p>
            <a:pPr marL="0" indent="0">
              <a:buNone/>
            </a:pPr>
            <a:endParaRPr lang="en-US" b="1" dirty="0">
              <a:solidFill>
                <a:srgbClr val="004AD4"/>
              </a:solidFill>
            </a:endParaRPr>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80582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 FCC Form 470</a:t>
            </a:r>
          </a:p>
        </p:txBody>
      </p:sp>
      <p:sp>
        <p:nvSpPr>
          <p:cNvPr id="3" name="Content Placeholder 2"/>
          <p:cNvSpPr>
            <a:spLocks noGrp="1"/>
          </p:cNvSpPr>
          <p:nvPr>
            <p:ph idx="1"/>
          </p:nvPr>
        </p:nvSpPr>
        <p:spPr/>
        <p:txBody>
          <a:bodyPr>
            <a:normAutofit lnSpcReduction="10000"/>
          </a:bodyPr>
          <a:lstStyle/>
          <a:p>
            <a:pPr marL="0" indent="0" fontAlgn="base">
              <a:buNone/>
            </a:pPr>
            <a:r>
              <a:rPr lang="en-US" b="1" dirty="0">
                <a:solidFill>
                  <a:srgbClr val="004AD4"/>
                </a:solidFill>
              </a:rPr>
              <a:t>Exemption from Filing the FCC Form 470</a:t>
            </a:r>
            <a:endParaRPr lang="en-US" dirty="0">
              <a:solidFill>
                <a:srgbClr val="004AD4"/>
              </a:solidFill>
            </a:endParaRPr>
          </a:p>
          <a:p>
            <a:pPr marL="0" indent="0" fontAlgn="base">
              <a:buNone/>
            </a:pPr>
            <a:r>
              <a:rPr lang="en-US" dirty="0"/>
              <a:t>Commercially available business class internet access services are exempt from the FCC Form 470 posting requirement if they meet the following conditions:</a:t>
            </a:r>
          </a:p>
          <a:p>
            <a:pPr fontAlgn="base"/>
            <a:r>
              <a:rPr lang="en-US" dirty="0"/>
              <a:t>Must cost $3,600 or less annually per entity (school or library), including any one-time costs such as installation; </a:t>
            </a:r>
          </a:p>
          <a:p>
            <a:pPr fontAlgn="base"/>
            <a:r>
              <a:rPr lang="en-US" dirty="0"/>
              <a:t>Must provide bandwidth speeds of at least 100 Mbps downstream and 10 Mbps upstream.</a:t>
            </a:r>
          </a:p>
          <a:p>
            <a:pPr fontAlgn="base"/>
            <a:r>
              <a:rPr lang="en-US" dirty="0"/>
              <a:t>Must provide basic conduit access to the internet at those required minimum speeds.</a:t>
            </a:r>
            <a:endParaRPr lang="en-US" dirty="0">
              <a:solidFill>
                <a:srgbClr val="FF0000"/>
              </a:solidFill>
            </a:endParaRPr>
          </a:p>
          <a:p>
            <a:pPr marL="0" indent="0">
              <a:buNone/>
            </a:pPr>
            <a:endParaRPr lang="en-US" b="1" dirty="0">
              <a:solidFill>
                <a:srgbClr val="004AD4"/>
              </a:solidFill>
            </a:endParaRP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408605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10393" y="1256669"/>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28-Day Waiting Period</a:t>
            </a:r>
            <a:r>
              <a:rPr lang="en-US" sz="4000" dirty="0">
                <a:latin typeface="Source Sans Pro" panose="020B0503030403020204"/>
              </a:rPr>
              <a:t/>
            </a:r>
            <a:br>
              <a:rPr lang="en-US" sz="4000" dirty="0">
                <a:latin typeface="Source Sans Pro" panose="020B0503030403020204"/>
              </a:rPr>
            </a:b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52190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Bidding</a:t>
            </a:r>
          </a:p>
        </p:txBody>
      </p:sp>
      <p:sp>
        <p:nvSpPr>
          <p:cNvPr id="3" name="Content Placeholder 2"/>
          <p:cNvSpPr>
            <a:spLocks noGrp="1"/>
          </p:cNvSpPr>
          <p:nvPr>
            <p:ph idx="1"/>
          </p:nvPr>
        </p:nvSpPr>
        <p:spPr>
          <a:xfrm>
            <a:off x="337351" y="1207008"/>
            <a:ext cx="11506306" cy="5025116"/>
          </a:xfrm>
        </p:spPr>
        <p:txBody>
          <a:bodyPr>
            <a:normAutofit/>
          </a:bodyPr>
          <a:lstStyle/>
          <a:p>
            <a:pPr marL="0" indent="0">
              <a:buNone/>
            </a:pPr>
            <a:r>
              <a:rPr lang="en-US" dirty="0">
                <a:solidFill>
                  <a:srgbClr val="004AD4"/>
                </a:solidFill>
              </a:rPr>
              <a:t>28-Day Waiting Period</a:t>
            </a:r>
          </a:p>
          <a:p>
            <a:pPr marL="0" indent="0" fontAlgn="base">
              <a:buNone/>
            </a:pPr>
            <a:r>
              <a:rPr lang="en-US" b="1" dirty="0"/>
              <a:t>Applicants MUST wait at least 28 days after the FCC Form 470 is certified before choosing a service provider, signing a contract, or certifying an FCC Form 471.</a:t>
            </a:r>
          </a:p>
          <a:p>
            <a:pPr marL="0" indent="0" fontAlgn="base">
              <a:buNone/>
            </a:pPr>
            <a:r>
              <a:rPr lang="en-US" dirty="0">
                <a:solidFill>
                  <a:schemeClr val="accent2"/>
                </a:solidFill>
              </a:rPr>
              <a:t>*</a:t>
            </a:r>
            <a:r>
              <a:rPr lang="en-US" dirty="0"/>
              <a:t>If an RFP is issued after the FCC Form 470 is posted, the applicant must count the 28 days from the RFP issue date. The RFP must also be uploaded to the certified FCC Form 470.</a:t>
            </a:r>
          </a:p>
          <a:p>
            <a:pPr marL="0" indent="0">
              <a:buNone/>
            </a:pPr>
            <a:endParaRPr lang="en-US" dirty="0">
              <a:solidFill>
                <a:srgbClr val="004AD4"/>
              </a:solidFill>
            </a:endParaRPr>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909057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10393" y="1256669"/>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Fiber Specific </a:t>
            </a:r>
            <a:endParaRPr lang="en-US" dirty="0" smtClean="0"/>
          </a:p>
          <a:p>
            <a:r>
              <a:rPr lang="en-US" dirty="0" smtClean="0"/>
              <a:t>Competitive </a:t>
            </a:r>
            <a:r>
              <a:rPr lang="en-US" dirty="0"/>
              <a:t>Bidding Rules</a:t>
            </a:r>
            <a:r>
              <a:rPr lang="en-US" sz="4000" dirty="0">
                <a:latin typeface="Source Sans Pro" panose="020B0503030403020204"/>
              </a:rPr>
              <a:t/>
            </a:r>
            <a:br>
              <a:rPr lang="en-US" sz="4000" dirty="0">
                <a:latin typeface="Source Sans Pro" panose="020B0503030403020204"/>
              </a:rPr>
            </a:b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331073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Fiber Specific Competitive Bidding Rules</a:t>
            </a:r>
          </a:p>
        </p:txBody>
      </p:sp>
      <p:sp>
        <p:nvSpPr>
          <p:cNvPr id="3" name="Content Placeholder 2"/>
          <p:cNvSpPr>
            <a:spLocks noGrp="1"/>
          </p:cNvSpPr>
          <p:nvPr>
            <p:ph idx="1"/>
          </p:nvPr>
        </p:nvSpPr>
        <p:spPr/>
        <p:txBody>
          <a:bodyPr/>
          <a:lstStyle/>
          <a:p>
            <a:pPr marL="0" indent="0">
              <a:buNone/>
            </a:pPr>
            <a:r>
              <a:rPr lang="en-US" b="1" dirty="0">
                <a:solidFill>
                  <a:srgbClr val="004AD4"/>
                </a:solidFill>
              </a:rPr>
              <a:t>Leased Lit Fiber</a:t>
            </a:r>
          </a:p>
          <a:p>
            <a:pPr fontAlgn="base"/>
            <a:r>
              <a:rPr lang="en-US" dirty="0" smtClean="0"/>
              <a:t>An applicant </a:t>
            </a:r>
            <a:r>
              <a:rPr lang="en-US" dirty="0"/>
              <a:t>who is only interested in seeking bids for leased lit </a:t>
            </a:r>
            <a:r>
              <a:rPr lang="en-US" dirty="0" smtClean="0"/>
              <a:t>fiber can </a:t>
            </a:r>
            <a:r>
              <a:rPr lang="en-US" dirty="0"/>
              <a:t>post an </a:t>
            </a:r>
            <a:r>
              <a:rPr lang="en-US" b="1" dirty="0"/>
              <a:t>FCC Form 470 in EPC that only specifies leased lit fiber as the requested service. </a:t>
            </a:r>
            <a:endParaRPr lang="en-US" dirty="0"/>
          </a:p>
          <a:p>
            <a:pPr fontAlgn="base"/>
            <a:r>
              <a:rPr lang="en-US" dirty="0"/>
              <a:t>To do this, they choose the </a:t>
            </a:r>
            <a:r>
              <a:rPr lang="en-US" b="1" dirty="0"/>
              <a:t>Leased Lit Fiber (with or without internet access)</a:t>
            </a:r>
            <a:r>
              <a:rPr lang="en-US" dirty="0"/>
              <a:t> drop-down option when submitting the FCC Form 470 in EPC.</a:t>
            </a:r>
          </a:p>
          <a:p>
            <a:pPr marL="0" indent="0">
              <a:buNone/>
            </a:pPr>
            <a:endParaRPr lang="en-US" b="1" dirty="0">
              <a:solidFill>
                <a:srgbClr val="004AD4"/>
              </a:solidFill>
            </a:endParaRP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740183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Fiber Specific Competitive Bidding Rules</a:t>
            </a:r>
          </a:p>
        </p:txBody>
      </p:sp>
      <p:sp>
        <p:nvSpPr>
          <p:cNvPr id="3" name="Content Placeholder 2"/>
          <p:cNvSpPr>
            <a:spLocks noGrp="1"/>
          </p:cNvSpPr>
          <p:nvPr>
            <p:ph idx="1"/>
          </p:nvPr>
        </p:nvSpPr>
        <p:spPr/>
        <p:txBody>
          <a:bodyPr/>
          <a:lstStyle/>
          <a:p>
            <a:pPr marL="0" indent="0">
              <a:buNone/>
            </a:pPr>
            <a:r>
              <a:rPr lang="en-US" b="1" dirty="0">
                <a:solidFill>
                  <a:srgbClr val="004AD4"/>
                </a:solidFill>
              </a:rPr>
              <a:t>High Speed Internet Access Over a Non-Fiber Connection</a:t>
            </a:r>
          </a:p>
          <a:p>
            <a:pPr fontAlgn="base"/>
            <a:r>
              <a:rPr lang="en-US" dirty="0" smtClean="0"/>
              <a:t>An applicant </a:t>
            </a:r>
            <a:r>
              <a:rPr lang="en-US" dirty="0"/>
              <a:t>in an area where fiber is not </a:t>
            </a:r>
            <a:r>
              <a:rPr lang="en-US" dirty="0" smtClean="0"/>
              <a:t>available can </a:t>
            </a:r>
            <a:r>
              <a:rPr lang="en-US" dirty="0"/>
              <a:t>post an </a:t>
            </a:r>
            <a:r>
              <a:rPr lang="en-US" b="1" dirty="0"/>
              <a:t>FCC Form 470 in EPC that only specifies high-speed internet access on other transport options (e.g., copper, microwave, or coaxial cable) as the requested service. </a:t>
            </a:r>
            <a:endParaRPr lang="en-US" dirty="0"/>
          </a:p>
          <a:p>
            <a:pPr fontAlgn="base"/>
            <a:r>
              <a:rPr lang="en-US" dirty="0"/>
              <a:t>To do this, they choose the </a:t>
            </a:r>
            <a:r>
              <a:rPr lang="en-US" b="1" dirty="0"/>
              <a:t>Internet Access and Transport Bundled (Non-Fiber)</a:t>
            </a:r>
            <a:r>
              <a:rPr lang="en-US" dirty="0"/>
              <a:t> drop-down option when submitting the FCC Form 470 in EPC.</a:t>
            </a:r>
          </a:p>
          <a:p>
            <a:pPr marL="0" indent="0">
              <a:buNone/>
            </a:pPr>
            <a:endParaRPr lang="en-US" b="1" dirty="0">
              <a:solidFill>
                <a:srgbClr val="004AD4"/>
              </a:solidFill>
            </a:endParaRPr>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02032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59" y="2548361"/>
            <a:ext cx="1809927" cy="1386372"/>
          </a:xfrm>
        </p:spPr>
        <p:txBody>
          <a:bodyPr/>
          <a:lstStyle/>
          <a:p>
            <a:r>
              <a:rPr lang="en-US" dirty="0"/>
              <a:t>AGENDA</a:t>
            </a:r>
          </a:p>
        </p:txBody>
      </p:sp>
      <p:sp>
        <p:nvSpPr>
          <p:cNvPr id="3" name="Content Placeholder 2"/>
          <p:cNvSpPr>
            <a:spLocks noGrp="1"/>
          </p:cNvSpPr>
          <p:nvPr>
            <p:ph idx="1"/>
          </p:nvPr>
        </p:nvSpPr>
        <p:spPr>
          <a:xfrm>
            <a:off x="3208301" y="1336294"/>
            <a:ext cx="8635356" cy="5020056"/>
          </a:xfrm>
        </p:spPr>
        <p:txBody>
          <a:bodyPr>
            <a:normAutofit/>
          </a:bodyPr>
          <a:lstStyle/>
          <a:p>
            <a:pPr marL="514350" indent="-514350">
              <a:buClr>
                <a:schemeClr val="accent2"/>
              </a:buClr>
              <a:buFont typeface="+mj-lt"/>
              <a:buAutoNum type="arabicPeriod"/>
            </a:pPr>
            <a:r>
              <a:rPr lang="en-US" dirty="0" smtClean="0"/>
              <a:t>Competitive Bidding Overview</a:t>
            </a:r>
            <a:endParaRPr lang="en-US" dirty="0"/>
          </a:p>
          <a:p>
            <a:pPr marL="514350" indent="-514350">
              <a:buClr>
                <a:schemeClr val="accent2"/>
              </a:buClr>
              <a:buFont typeface="+mj-lt"/>
              <a:buAutoNum type="arabicPeriod"/>
            </a:pPr>
            <a:r>
              <a:rPr lang="en-US" dirty="0" smtClean="0"/>
              <a:t>FCC Form 470</a:t>
            </a:r>
          </a:p>
          <a:p>
            <a:pPr marL="514350" indent="-514350">
              <a:buClr>
                <a:schemeClr val="accent2"/>
              </a:buClr>
              <a:buFont typeface="+mj-lt"/>
              <a:buAutoNum type="arabicPeriod"/>
            </a:pPr>
            <a:r>
              <a:rPr lang="en-US" dirty="0" smtClean="0"/>
              <a:t>28-Day Waiting Period</a:t>
            </a:r>
          </a:p>
          <a:p>
            <a:pPr marL="514350" indent="-514350">
              <a:buClr>
                <a:schemeClr val="accent2"/>
              </a:buClr>
              <a:buFont typeface="+mj-lt"/>
              <a:buAutoNum type="arabicPeriod"/>
            </a:pPr>
            <a:r>
              <a:rPr lang="en-US" dirty="0"/>
              <a:t>Fiber Specific Competitive Bidding </a:t>
            </a:r>
            <a:r>
              <a:rPr lang="en-US" dirty="0" smtClean="0"/>
              <a:t>Rules</a:t>
            </a:r>
          </a:p>
          <a:p>
            <a:pPr marL="514350" indent="-514350">
              <a:buClr>
                <a:schemeClr val="accent2"/>
              </a:buClr>
              <a:buFont typeface="+mj-lt"/>
              <a:buAutoNum type="arabicPeriod"/>
            </a:pPr>
            <a:r>
              <a:rPr lang="en-US" dirty="0" smtClean="0"/>
              <a:t>After </a:t>
            </a:r>
            <a:r>
              <a:rPr lang="en-US" dirty="0"/>
              <a:t>the FCC Form 470 Is </a:t>
            </a:r>
            <a:r>
              <a:rPr lang="en-US" dirty="0" smtClean="0"/>
              <a:t>Certified</a:t>
            </a:r>
          </a:p>
          <a:p>
            <a:pPr marL="514350" indent="-514350">
              <a:buClr>
                <a:schemeClr val="accent2"/>
              </a:buClr>
              <a:buFont typeface="+mj-lt"/>
              <a:buAutoNum type="arabicPeriod"/>
            </a:pPr>
            <a:r>
              <a:rPr lang="en-US" dirty="0" smtClean="0"/>
              <a:t>Selecting Service Providers</a:t>
            </a:r>
            <a:endParaRPr lang="en-US" dirty="0"/>
          </a:p>
          <a:p>
            <a:pPr marL="514350" indent="-514350">
              <a:buClr>
                <a:srgbClr val="004AD4"/>
              </a:buClr>
              <a:buFont typeface="+mj-lt"/>
              <a:buAutoNum type="arabicPeriod"/>
            </a:pPr>
            <a:endParaRPr lang="en-US"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788566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 name="Title 1"/>
          <p:cNvSpPr>
            <a:spLocks noGrp="1"/>
          </p:cNvSpPr>
          <p:nvPr>
            <p:ph type="title"/>
          </p:nvPr>
        </p:nvSpPr>
        <p:spPr>
          <a:xfrm>
            <a:off x="337351" y="1170896"/>
            <a:ext cx="11506306" cy="685800"/>
          </a:xfrm>
        </p:spPr>
        <p:txBody>
          <a:bodyPr>
            <a:normAutofit/>
          </a:bodyPr>
          <a:lstStyle/>
          <a:p>
            <a:r>
              <a:rPr lang="en-US" sz="2800" dirty="0"/>
              <a:t>High-Speed Internet (All Transport Options)</a:t>
            </a:r>
          </a:p>
        </p:txBody>
      </p:sp>
      <p:sp>
        <p:nvSpPr>
          <p:cNvPr id="136" name="Shape 136"/>
          <p:cNvSpPr txBox="1">
            <a:spLocks noGrp="1"/>
          </p:cNvSpPr>
          <p:nvPr>
            <p:ph idx="1"/>
          </p:nvPr>
        </p:nvSpPr>
        <p:spPr>
          <a:xfrm>
            <a:off x="337351" y="1757873"/>
            <a:ext cx="11506306" cy="5025116"/>
          </a:xfrm>
          <a:prstGeom prst="rect">
            <a:avLst/>
          </a:prstGeom>
          <a:noFill/>
          <a:ln>
            <a:noFill/>
          </a:ln>
        </p:spPr>
        <p:txBody>
          <a:bodyPr lIns="91425" tIns="45700" rIns="91425" bIns="45700" anchor="t" anchorCtr="0">
            <a:noAutofit/>
          </a:bodyPr>
          <a:lstStyle/>
          <a:p>
            <a:pPr fontAlgn="base">
              <a:buClr>
                <a:srgbClr val="004AD4"/>
              </a:buClr>
            </a:pPr>
            <a:r>
              <a:rPr lang="en-US" sz="2800" dirty="0" smtClean="0">
                <a:solidFill>
                  <a:schemeClr val="tx1">
                    <a:lumMod val="65000"/>
                    <a:lumOff val="35000"/>
                  </a:schemeClr>
                </a:solidFill>
              </a:rPr>
              <a:t>An applicant interested </a:t>
            </a:r>
            <a:r>
              <a:rPr lang="en-US" sz="2800" dirty="0">
                <a:solidFill>
                  <a:schemeClr val="tx1">
                    <a:lumMod val="65000"/>
                    <a:lumOff val="35000"/>
                  </a:schemeClr>
                </a:solidFill>
              </a:rPr>
              <a:t>in </a:t>
            </a:r>
            <a:r>
              <a:rPr lang="en-US" sz="2800" dirty="0"/>
              <a:t>high-speed internet access </a:t>
            </a:r>
            <a:r>
              <a:rPr lang="en-US" sz="2800" dirty="0" smtClean="0"/>
              <a:t>who </a:t>
            </a:r>
            <a:r>
              <a:rPr lang="en-US" sz="2800" dirty="0"/>
              <a:t>wants to consider all possible transport options, whether they be fiber or non-fiber options, </a:t>
            </a:r>
            <a:r>
              <a:rPr lang="en-US" sz="2800" dirty="0" smtClean="0"/>
              <a:t>can </a:t>
            </a:r>
            <a:r>
              <a:rPr lang="en-US" sz="2800" dirty="0"/>
              <a:t>post an </a:t>
            </a:r>
            <a:r>
              <a:rPr lang="en-US" sz="2800" b="1" dirty="0"/>
              <a:t>FCC Form 470 in EPC that specifies </a:t>
            </a:r>
            <a:r>
              <a:rPr lang="en-US" sz="2800" b="1" dirty="0">
                <a:solidFill>
                  <a:schemeClr val="tx1">
                    <a:lumMod val="65000"/>
                    <a:lumOff val="35000"/>
                  </a:schemeClr>
                </a:solidFill>
              </a:rPr>
              <a:t>all types of high-speed internet access as the requested services</a:t>
            </a:r>
            <a:r>
              <a:rPr lang="en-US" sz="2800" dirty="0">
                <a:solidFill>
                  <a:schemeClr val="tx1">
                    <a:lumMod val="65000"/>
                    <a:lumOff val="35000"/>
                  </a:schemeClr>
                </a:solidFill>
              </a:rPr>
              <a:t>.</a:t>
            </a:r>
          </a:p>
          <a:p>
            <a:pPr fontAlgn="base">
              <a:buClr>
                <a:srgbClr val="004AD4"/>
              </a:buClr>
            </a:pPr>
            <a:r>
              <a:rPr lang="en-US" sz="2800" dirty="0">
                <a:solidFill>
                  <a:schemeClr val="tx1">
                    <a:lumMod val="65000"/>
                    <a:lumOff val="35000"/>
                  </a:schemeClr>
                </a:solidFill>
              </a:rPr>
              <a:t>To do this, they choose both the </a:t>
            </a:r>
            <a:r>
              <a:rPr lang="en-US" sz="2800" b="1" dirty="0">
                <a:solidFill>
                  <a:schemeClr val="tx1">
                    <a:lumMod val="65000"/>
                    <a:lumOff val="35000"/>
                  </a:schemeClr>
                </a:solidFill>
              </a:rPr>
              <a:t>Leased Lit Fiber (with or without internet access)</a:t>
            </a:r>
            <a:r>
              <a:rPr lang="en-US" sz="2800" dirty="0">
                <a:solidFill>
                  <a:schemeClr val="tx1">
                    <a:lumMod val="65000"/>
                    <a:lumOff val="35000"/>
                  </a:schemeClr>
                </a:solidFill>
              </a:rPr>
              <a:t> and </a:t>
            </a:r>
            <a:r>
              <a:rPr lang="en-US" sz="2800" b="1" dirty="0">
                <a:solidFill>
                  <a:schemeClr val="tx1">
                    <a:lumMod val="65000"/>
                    <a:lumOff val="35000"/>
                  </a:schemeClr>
                </a:solidFill>
              </a:rPr>
              <a:t>Internet Access and Transport Bundled (Non-Fiber) </a:t>
            </a:r>
            <a:r>
              <a:rPr lang="en-US" sz="2800" dirty="0">
                <a:solidFill>
                  <a:schemeClr val="tx1">
                    <a:lumMod val="65000"/>
                    <a:lumOff val="35000"/>
                  </a:schemeClr>
                </a:solidFill>
              </a:rPr>
              <a:t>drop-down options in EPC when submitting the FCC Form 470.</a:t>
            </a:r>
          </a:p>
          <a:p>
            <a:pPr marL="457200" lvl="1" indent="-228600">
              <a:spcBef>
                <a:spcPts val="400"/>
              </a:spcBef>
              <a:spcAft>
                <a:spcPts val="0"/>
              </a:spcAft>
              <a:buClr>
                <a:prstClr val="black"/>
              </a:buClr>
              <a:buFont typeface="Arial"/>
              <a:buChar char="–"/>
            </a:pPr>
            <a:endParaRPr lang="en-US" sz="2000" dirty="0">
              <a:solidFill>
                <a:prstClr val="black"/>
              </a:solidFill>
              <a:latin typeface="Source Sans Pro" panose="020B0503030403020204" pitchFamily="34" charset="0"/>
              <a:ea typeface="Source Sans Pro"/>
            </a:endParaRPr>
          </a:p>
          <a:p>
            <a:pPr marL="457200" lvl="1" indent="-228600">
              <a:spcBef>
                <a:spcPts val="400"/>
              </a:spcBef>
              <a:spcAft>
                <a:spcPts val="0"/>
              </a:spcAft>
              <a:buClr>
                <a:prstClr val="black"/>
              </a:buClr>
              <a:buFont typeface="Arial"/>
              <a:buChar char="–"/>
            </a:pPr>
            <a:endParaRPr lang="en-US" sz="2000" dirty="0">
              <a:solidFill>
                <a:prstClr val="black"/>
              </a:solidFill>
              <a:latin typeface="Source Sans Pro" panose="020B0503030403020204" pitchFamily="34" charset="0"/>
              <a:ea typeface="Source Sans Pro"/>
            </a:endParaRPr>
          </a:p>
          <a:p>
            <a:pPr marL="457200" lvl="1" indent="-228600">
              <a:spcBef>
                <a:spcPts val="400"/>
              </a:spcBef>
              <a:spcAft>
                <a:spcPts val="0"/>
              </a:spcAft>
              <a:buClr>
                <a:prstClr val="black"/>
              </a:buClr>
              <a:buFont typeface="Arial"/>
              <a:buChar char="–"/>
            </a:pPr>
            <a:endParaRPr lang="en-US" sz="2400" dirty="0">
              <a:solidFill>
                <a:srgbClr val="FF0000"/>
              </a:solidFill>
            </a:endParaRPr>
          </a:p>
        </p:txBody>
      </p:sp>
      <p:sp>
        <p:nvSpPr>
          <p:cNvPr id="137" name="Shape 137"/>
          <p:cNvSpPr txBox="1">
            <a:spLocks noGrp="1"/>
          </p:cNvSpPr>
          <p:nvPr>
            <p:ph type="body" idx="4294967295"/>
          </p:nvPr>
        </p:nvSpPr>
        <p:spPr>
          <a:xfrm>
            <a:off x="299304" y="474382"/>
            <a:ext cx="11582400" cy="635000"/>
          </a:xfrm>
          <a:prstGeom prst="rect">
            <a:avLst/>
          </a:prstGeom>
          <a:noFill/>
          <a:ln>
            <a:noFill/>
          </a:ln>
        </p:spPr>
        <p:txBody>
          <a:bodyPr lIns="91425" tIns="45700" rIns="91425" bIns="45700" anchor="ctr" anchorCtr="0">
            <a:noAutofit/>
          </a:bodyPr>
          <a:lstStyle/>
          <a:p>
            <a:pPr marL="0" indent="0">
              <a:buSzPct val="25000"/>
              <a:buNone/>
            </a:pPr>
            <a:r>
              <a:rPr lang="en-US" sz="3800" b="1" dirty="0">
                <a:solidFill>
                  <a:srgbClr val="004AD4"/>
                </a:solidFill>
              </a:rPr>
              <a:t>Fiber Specific Competitive Bidding Rules</a:t>
            </a:r>
          </a:p>
          <a:p>
            <a:pPr marL="0" marR="0" lvl="0" indent="0" algn="l" rtl="0">
              <a:spcBef>
                <a:spcPts val="0"/>
              </a:spcBef>
              <a:buClr>
                <a:srgbClr val="004AD4"/>
              </a:buClr>
              <a:buSzPct val="25000"/>
              <a:buFont typeface="Arial"/>
              <a:buNone/>
            </a:pPr>
            <a:endParaRPr lang="en-US" sz="2200" b="1" i="0" u="none" strike="noStrike" cap="none" dirty="0">
              <a:solidFill>
                <a:srgbClr val="004AD4"/>
              </a:solidFill>
              <a:latin typeface="Source Sans Pro"/>
              <a:ea typeface="Source Sans Pro"/>
              <a:cs typeface="Source Sans Pro"/>
              <a:sym typeface="Source Sans Pro"/>
            </a:endParaRP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082585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49311" y="187080"/>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After the FCC </a:t>
            </a:r>
            <a:r>
              <a:rPr lang="en-US" dirty="0"/>
              <a:t>Form 470 Is Certified</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866424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FCC Form 470 is certified</a:t>
            </a:r>
          </a:p>
        </p:txBody>
      </p:sp>
      <p:sp>
        <p:nvSpPr>
          <p:cNvPr id="3" name="Content Placeholder 2"/>
          <p:cNvSpPr>
            <a:spLocks noGrp="1"/>
          </p:cNvSpPr>
          <p:nvPr>
            <p:ph idx="1"/>
          </p:nvPr>
        </p:nvSpPr>
        <p:spPr/>
        <p:txBody>
          <a:bodyPr>
            <a:normAutofit/>
          </a:bodyPr>
          <a:lstStyle/>
          <a:p>
            <a:pPr fontAlgn="base"/>
            <a:r>
              <a:rPr lang="en-US" dirty="0"/>
              <a:t>The form is posted in EPC and on the SLD website for service providers to review so that they can prepare and submit bids. </a:t>
            </a:r>
          </a:p>
          <a:p>
            <a:pPr fontAlgn="base"/>
            <a:r>
              <a:rPr lang="en-US" dirty="0"/>
              <a:t>The service provider does not submit bids to USAC, but follows the instructions on the FCC Form 470 or RFP. If there are no instructions, they submit their bids directly to the contact person or technical contact person listed on the FCC Form 470</a:t>
            </a:r>
            <a:r>
              <a:rPr lang="en-US" dirty="0" smtClean="0"/>
              <a:t>.</a:t>
            </a:r>
            <a:endParaRPr lang="en-US" dirty="0"/>
          </a:p>
          <a:p>
            <a:pPr fontAlgn="base"/>
            <a:r>
              <a:rPr lang="en-US" dirty="0"/>
              <a:t>If the applicant lists specific requirements for preparing and/or submitting bids in the RFP and/or narrative on the FCC Form 470, the service provider must follow those instructions.</a:t>
            </a:r>
            <a:endParaRPr lang="en-US" dirty="0">
              <a:solidFill>
                <a:prstClr val="black"/>
              </a:solidFill>
              <a:ea typeface="Source Sans Pro"/>
            </a:endParaRPr>
          </a:p>
          <a:p>
            <a:pPr marL="0" indent="0">
              <a:buNone/>
            </a:pPr>
            <a:endParaRPr lang="en-US"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717027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Receipt Notification Letter (RNL)</a:t>
            </a:r>
          </a:p>
        </p:txBody>
      </p:sp>
      <p:sp>
        <p:nvSpPr>
          <p:cNvPr id="3" name="Content Placeholder 2"/>
          <p:cNvSpPr>
            <a:spLocks noGrp="1"/>
          </p:cNvSpPr>
          <p:nvPr>
            <p:ph idx="1"/>
          </p:nvPr>
        </p:nvSpPr>
        <p:spPr/>
        <p:txBody>
          <a:bodyPr/>
          <a:lstStyle/>
          <a:p>
            <a:pPr marL="0" indent="0">
              <a:buNone/>
            </a:pPr>
            <a:r>
              <a:rPr lang="en-US" dirty="0">
                <a:solidFill>
                  <a:srgbClr val="004AD4"/>
                </a:solidFill>
              </a:rPr>
              <a:t>Overview</a:t>
            </a:r>
          </a:p>
          <a:p>
            <a:pPr fontAlgn="base"/>
            <a:r>
              <a:rPr lang="en-US" sz="3200" dirty="0"/>
              <a:t>After the FCC Form 470 is certified the applicant will receive an RNL in the </a:t>
            </a:r>
            <a:r>
              <a:rPr lang="en-US" sz="3200" b="1" dirty="0"/>
              <a:t>News</a:t>
            </a:r>
            <a:r>
              <a:rPr lang="en-US" sz="3200" dirty="0"/>
              <a:t> feed in EPC. </a:t>
            </a:r>
          </a:p>
          <a:p>
            <a:pPr fontAlgn="base"/>
            <a:r>
              <a:rPr lang="en-US" sz="3200" dirty="0"/>
              <a:t>The RNL notifies the applicant of the following:</a:t>
            </a:r>
          </a:p>
          <a:p>
            <a:pPr lvl="1" indent="-457200">
              <a:spcBef>
                <a:spcPts val="400"/>
              </a:spcBef>
              <a:spcAft>
                <a:spcPts val="0"/>
              </a:spcAft>
              <a:buClr>
                <a:schemeClr val="accent2"/>
              </a:buClr>
            </a:pPr>
            <a:r>
              <a:rPr lang="en-US" sz="3200" dirty="0">
                <a:latin typeface="Source Sans Pro" panose="020B0503030403020204" pitchFamily="34" charset="0"/>
                <a:ea typeface="Source Sans Pro"/>
              </a:rPr>
              <a:t>The FCC Form 470 was successfully posted.</a:t>
            </a:r>
          </a:p>
          <a:p>
            <a:pPr lvl="1" indent="-457200">
              <a:spcBef>
                <a:spcPts val="400"/>
              </a:spcBef>
              <a:spcAft>
                <a:spcPts val="0"/>
              </a:spcAft>
              <a:buClr>
                <a:schemeClr val="accent2"/>
              </a:buClr>
            </a:pPr>
            <a:r>
              <a:rPr lang="en-US" sz="3200" dirty="0">
                <a:latin typeface="Source Sans Pro" panose="020B0503030403020204" pitchFamily="34" charset="0"/>
                <a:ea typeface="Source Sans Pro"/>
              </a:rPr>
              <a:t>The date that the minimum 28-day bidding period is over – the allowable contract date (ACD).</a:t>
            </a:r>
          </a:p>
          <a:p>
            <a:pPr lvl="1" indent="-457200">
              <a:spcBef>
                <a:spcPts val="400"/>
              </a:spcBef>
              <a:spcAft>
                <a:spcPts val="0"/>
              </a:spcAft>
              <a:buClr>
                <a:schemeClr val="accent2"/>
              </a:buClr>
            </a:pPr>
            <a:r>
              <a:rPr lang="en-US" sz="3200" dirty="0">
                <a:latin typeface="Source Sans Pro" panose="020B0503030403020204" pitchFamily="34" charset="0"/>
                <a:ea typeface="Source Sans Pro"/>
              </a:rPr>
              <a:t>Which corrections and additions can be made to the form after certification.</a:t>
            </a:r>
            <a:endParaRPr lang="en-US" dirty="0"/>
          </a:p>
          <a:p>
            <a:pPr marL="0" indent="0">
              <a:buNone/>
            </a:pPr>
            <a:endParaRPr lang="en-US" dirty="0">
              <a:solidFill>
                <a:srgbClr val="004AD4"/>
              </a:solidFill>
            </a:endParaRPr>
          </a:p>
        </p:txBody>
      </p:sp>
      <p:sp>
        <p:nvSpPr>
          <p:cNvPr id="4" name="Rectangle 3"/>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379344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32901" y="1566635"/>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latin typeface="Source Sans Pro" panose="020B0503030403020204"/>
              </a:rPr>
              <a:t>Selecting Service Providers</a:t>
            </a:r>
          </a:p>
          <a:p>
            <a:r>
              <a:rPr lang="en-US" sz="4000" dirty="0">
                <a:latin typeface="Source Sans Pro" panose="020B0503030403020204"/>
              </a:rPr>
              <a:t/>
            </a:r>
            <a:br>
              <a:rPr lang="en-US" sz="4000" dirty="0">
                <a:latin typeface="Source Sans Pro" panose="020B0503030403020204"/>
              </a:rPr>
            </a:b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870443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Bidding</a:t>
            </a:r>
          </a:p>
        </p:txBody>
      </p:sp>
      <p:sp>
        <p:nvSpPr>
          <p:cNvPr id="3" name="Content Placeholder 2"/>
          <p:cNvSpPr>
            <a:spLocks noGrp="1"/>
          </p:cNvSpPr>
          <p:nvPr>
            <p:ph idx="1"/>
          </p:nvPr>
        </p:nvSpPr>
        <p:spPr>
          <a:xfrm>
            <a:off x="337351" y="1207008"/>
            <a:ext cx="11506305" cy="5025116"/>
          </a:xfrm>
        </p:spPr>
        <p:txBody>
          <a:bodyPr>
            <a:normAutofit/>
          </a:bodyPr>
          <a:lstStyle/>
          <a:p>
            <a:pPr marL="0" indent="0">
              <a:buNone/>
            </a:pPr>
            <a:r>
              <a:rPr lang="en-US" sz="3000" b="1" dirty="0">
                <a:solidFill>
                  <a:srgbClr val="004AD4"/>
                </a:solidFill>
              </a:rPr>
              <a:t>How Do Applicants Select Service Providers?</a:t>
            </a:r>
          </a:p>
          <a:p>
            <a:pPr fontAlgn="base"/>
            <a:r>
              <a:rPr lang="en-US" dirty="0"/>
              <a:t>After the competitive bidding process has closed, the applicant evaluates the bids received and chooses the most cost-effective solution.</a:t>
            </a:r>
          </a:p>
          <a:p>
            <a:pPr fontAlgn="base"/>
            <a:r>
              <a:rPr lang="en-US" dirty="0"/>
              <a:t>The applicant can choose to consider one or many factors in its evaluation, however…</a:t>
            </a:r>
          </a:p>
          <a:p>
            <a:pPr fontAlgn="base"/>
            <a:r>
              <a:rPr lang="en-US" b="1" dirty="0"/>
              <a:t>The price of the E-rate eligible products and services must be </a:t>
            </a:r>
            <a:r>
              <a:rPr lang="en-US" b="1" dirty="0" smtClean="0"/>
              <a:t>the </a:t>
            </a:r>
            <a:r>
              <a:rPr lang="en-US" b="1" dirty="0"/>
              <a:t>primary </a:t>
            </a:r>
            <a:r>
              <a:rPr lang="en-US" b="1" dirty="0" smtClean="0"/>
              <a:t>factor (i.e</a:t>
            </a:r>
            <a:r>
              <a:rPr lang="en-US" b="1" dirty="0"/>
              <a:t>., price must be weighted more heavily than any other single factor in the bid evaluation).</a:t>
            </a:r>
          </a:p>
          <a:p>
            <a:pPr marL="0" indent="0">
              <a:buNone/>
            </a:pPr>
            <a:endParaRPr lang="en-US" b="1" dirty="0">
              <a:solidFill>
                <a:srgbClr val="004AD4"/>
              </a:solidFill>
            </a:endParaRPr>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185389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Service Providers</a:t>
            </a:r>
          </a:p>
        </p:txBody>
      </p:sp>
      <p:sp>
        <p:nvSpPr>
          <p:cNvPr id="3" name="Content Placeholder 2"/>
          <p:cNvSpPr>
            <a:spLocks noGrp="1"/>
          </p:cNvSpPr>
          <p:nvPr>
            <p:ph idx="1"/>
          </p:nvPr>
        </p:nvSpPr>
        <p:spPr/>
        <p:txBody>
          <a:bodyPr/>
          <a:lstStyle/>
          <a:p>
            <a:pPr marL="0" indent="0">
              <a:buNone/>
            </a:pPr>
            <a:r>
              <a:rPr lang="en-US" b="1" dirty="0">
                <a:solidFill>
                  <a:srgbClr val="004AD4"/>
                </a:solidFill>
              </a:rPr>
              <a:t>Sample Evaluation Matrix</a:t>
            </a:r>
          </a:p>
        </p:txBody>
      </p:sp>
      <p:sp>
        <p:nvSpPr>
          <p:cNvPr id="7" name="Rectangle 6"/>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graphicFrame>
        <p:nvGraphicFramePr>
          <p:cNvPr id="6" name="Table 5"/>
          <p:cNvGraphicFramePr>
            <a:graphicFrameLocks noGrp="1"/>
          </p:cNvGraphicFramePr>
          <p:nvPr>
            <p:extLst>
              <p:ext uri="{D42A27DB-BD31-4B8C-83A1-F6EECF244321}">
                <p14:modId xmlns:p14="http://schemas.microsoft.com/office/powerpoint/2010/main" val="4291935119"/>
              </p:ext>
            </p:extLst>
          </p:nvPr>
        </p:nvGraphicFramePr>
        <p:xfrm>
          <a:off x="1066800" y="1828800"/>
          <a:ext cx="9906000" cy="3722904"/>
        </p:xfrm>
        <a:graphic>
          <a:graphicData uri="http://schemas.openxmlformats.org/drawingml/2006/table">
            <a:tbl>
              <a:tblPr firstRow="1" bandRow="1">
                <a:tableStyleId>{5C22544A-7EE6-4342-B048-85BDC9FD1C3A}</a:tableStyleId>
              </a:tblPr>
              <a:tblGrid>
                <a:gridCol w="3332018">
                  <a:extLst>
                    <a:ext uri="{9D8B030D-6E8A-4147-A177-3AD203B41FA5}">
                      <a16:colId xmlns:a16="http://schemas.microsoft.com/office/drawing/2014/main" val="20000"/>
                    </a:ext>
                  </a:extLst>
                </a:gridCol>
                <a:gridCol w="2222748">
                  <a:extLst>
                    <a:ext uri="{9D8B030D-6E8A-4147-A177-3AD203B41FA5}">
                      <a16:colId xmlns:a16="http://schemas.microsoft.com/office/drawing/2014/main" val="20001"/>
                    </a:ext>
                  </a:extLst>
                </a:gridCol>
                <a:gridCol w="1481271">
                  <a:extLst>
                    <a:ext uri="{9D8B030D-6E8A-4147-A177-3AD203B41FA5}">
                      <a16:colId xmlns:a16="http://schemas.microsoft.com/office/drawing/2014/main" val="20002"/>
                    </a:ext>
                  </a:extLst>
                </a:gridCol>
                <a:gridCol w="1388692">
                  <a:extLst>
                    <a:ext uri="{9D8B030D-6E8A-4147-A177-3AD203B41FA5}">
                      <a16:colId xmlns:a16="http://schemas.microsoft.com/office/drawing/2014/main" val="20003"/>
                    </a:ext>
                  </a:extLst>
                </a:gridCol>
                <a:gridCol w="1481271">
                  <a:extLst>
                    <a:ext uri="{9D8B030D-6E8A-4147-A177-3AD203B41FA5}">
                      <a16:colId xmlns:a16="http://schemas.microsoft.com/office/drawing/2014/main" val="20004"/>
                    </a:ext>
                  </a:extLst>
                </a:gridCol>
              </a:tblGrid>
              <a:tr h="792838">
                <a:tc>
                  <a:txBody>
                    <a:bodyPr/>
                    <a:lstStyle/>
                    <a:p>
                      <a:pPr algn="ctr"/>
                      <a:r>
                        <a:rPr lang="en-US" sz="2000" dirty="0">
                          <a:solidFill>
                            <a:schemeClr val="bg1"/>
                          </a:solidFill>
                        </a:rPr>
                        <a:t>Factor</a:t>
                      </a:r>
                    </a:p>
                  </a:txBody>
                  <a:tcPr marT="45712" marB="45712">
                    <a:solidFill>
                      <a:srgbClr val="0070C0"/>
                    </a:solidFill>
                  </a:tcPr>
                </a:tc>
                <a:tc>
                  <a:txBody>
                    <a:bodyPr/>
                    <a:lstStyle/>
                    <a:p>
                      <a:r>
                        <a:rPr lang="en-US" sz="2000" dirty="0">
                          <a:solidFill>
                            <a:schemeClr val="bg1"/>
                          </a:solidFill>
                        </a:rPr>
                        <a:t>Points Available</a:t>
                      </a:r>
                    </a:p>
                  </a:txBody>
                  <a:tcPr marT="45712" marB="45712">
                    <a:solidFill>
                      <a:srgbClr val="0070C0"/>
                    </a:solidFill>
                  </a:tcPr>
                </a:tc>
                <a:tc>
                  <a:txBody>
                    <a:bodyPr/>
                    <a:lstStyle/>
                    <a:p>
                      <a:r>
                        <a:rPr lang="en-US" sz="2000" dirty="0">
                          <a:solidFill>
                            <a:schemeClr val="bg1"/>
                          </a:solidFill>
                        </a:rPr>
                        <a:t>Vendor 1</a:t>
                      </a:r>
                    </a:p>
                  </a:txBody>
                  <a:tcPr marT="45712" marB="45712">
                    <a:solidFill>
                      <a:srgbClr val="0070C0"/>
                    </a:solidFill>
                  </a:tcPr>
                </a:tc>
                <a:tc>
                  <a:txBody>
                    <a:bodyPr/>
                    <a:lstStyle/>
                    <a:p>
                      <a:r>
                        <a:rPr lang="en-US" sz="2000" dirty="0">
                          <a:solidFill>
                            <a:schemeClr val="bg1"/>
                          </a:solidFill>
                        </a:rPr>
                        <a:t>Vendor</a:t>
                      </a:r>
                      <a:r>
                        <a:rPr lang="en-US" sz="2000" baseline="0" dirty="0">
                          <a:solidFill>
                            <a:schemeClr val="bg1"/>
                          </a:solidFill>
                        </a:rPr>
                        <a:t> 2</a:t>
                      </a:r>
                      <a:endParaRPr lang="en-US" sz="2000" dirty="0">
                        <a:solidFill>
                          <a:schemeClr val="bg1"/>
                        </a:solidFill>
                      </a:endParaRPr>
                    </a:p>
                  </a:txBody>
                  <a:tcPr marT="45712" marB="45712">
                    <a:solidFill>
                      <a:srgbClr val="0070C0"/>
                    </a:solidFill>
                  </a:tcPr>
                </a:tc>
                <a:tc>
                  <a:txBody>
                    <a:bodyPr/>
                    <a:lstStyle/>
                    <a:p>
                      <a:r>
                        <a:rPr lang="en-US" sz="2000" dirty="0">
                          <a:solidFill>
                            <a:schemeClr val="bg1"/>
                          </a:solidFill>
                        </a:rPr>
                        <a:t>Vendor 3</a:t>
                      </a:r>
                    </a:p>
                  </a:txBody>
                  <a:tcPr marT="45712" marB="45712">
                    <a:solidFill>
                      <a:srgbClr val="0070C0"/>
                    </a:solidFill>
                  </a:tcPr>
                </a:tc>
                <a:extLst>
                  <a:ext uri="{0D108BD9-81ED-4DB2-BD59-A6C34878D82A}">
                    <a16:rowId xmlns:a16="http://schemas.microsoft.com/office/drawing/2014/main" val="10000"/>
                  </a:ext>
                </a:extLst>
              </a:tr>
              <a:tr h="620496">
                <a:tc>
                  <a:txBody>
                    <a:bodyPr/>
                    <a:lstStyle/>
                    <a:p>
                      <a:pPr algn="ctr"/>
                      <a:r>
                        <a:rPr lang="en-US" sz="1800" b="1" dirty="0">
                          <a:solidFill>
                            <a:schemeClr val="tx1"/>
                          </a:solidFill>
                        </a:rPr>
                        <a:t>Price of the ELIGIBLE products and services</a:t>
                      </a:r>
                    </a:p>
                  </a:txBody>
                  <a:tcPr marL="0" marR="0" marT="0" marB="0" anchor="ctr">
                    <a:solidFill>
                      <a:schemeClr val="bg1">
                        <a:lumMod val="85000"/>
                      </a:schemeClr>
                    </a:solidFill>
                  </a:tcPr>
                </a:tc>
                <a:tc>
                  <a:txBody>
                    <a:bodyPr/>
                    <a:lstStyle/>
                    <a:p>
                      <a:pPr algn="ctr"/>
                      <a:r>
                        <a:rPr lang="en-US" sz="2400" i="0" dirty="0"/>
                        <a:t>50</a:t>
                      </a:r>
                    </a:p>
                  </a:txBody>
                  <a:tcPr marL="0" marR="0" marT="0" marB="0" anchor="ctr">
                    <a:solidFill>
                      <a:schemeClr val="tx2">
                        <a:lumMod val="40000"/>
                        <a:lumOff val="60000"/>
                      </a:schemeClr>
                    </a:solidFill>
                  </a:tcPr>
                </a:tc>
                <a:tc>
                  <a:txBody>
                    <a:bodyPr/>
                    <a:lstStyle/>
                    <a:p>
                      <a:pPr algn="ctr"/>
                      <a:r>
                        <a:rPr lang="en-US" sz="2400" dirty="0"/>
                        <a:t>15</a:t>
                      </a:r>
                    </a:p>
                  </a:txBody>
                  <a:tcPr marT="45712" marB="45712" anchor="ctr">
                    <a:solidFill>
                      <a:schemeClr val="bg1">
                        <a:lumMod val="85000"/>
                      </a:schemeClr>
                    </a:solidFill>
                  </a:tcPr>
                </a:tc>
                <a:tc>
                  <a:txBody>
                    <a:bodyPr/>
                    <a:lstStyle/>
                    <a:p>
                      <a:pPr algn="ctr"/>
                      <a:r>
                        <a:rPr lang="en-US" sz="2400" dirty="0"/>
                        <a:t>50</a:t>
                      </a:r>
                    </a:p>
                  </a:txBody>
                  <a:tcPr marT="45712" marB="45712" anchor="ctr">
                    <a:solidFill>
                      <a:schemeClr val="bg1">
                        <a:lumMod val="85000"/>
                      </a:schemeClr>
                    </a:solidFill>
                  </a:tcPr>
                </a:tc>
                <a:tc>
                  <a:txBody>
                    <a:bodyPr/>
                    <a:lstStyle/>
                    <a:p>
                      <a:pPr algn="ctr"/>
                      <a:r>
                        <a:rPr lang="en-US" sz="2400" dirty="0" smtClean="0"/>
                        <a:t>35</a:t>
                      </a:r>
                      <a:endParaRPr lang="en-US" sz="2400" dirty="0"/>
                    </a:p>
                  </a:txBody>
                  <a:tcPr marT="45712" marB="45712" anchor="ctr">
                    <a:solidFill>
                      <a:schemeClr val="bg1">
                        <a:lumMod val="85000"/>
                      </a:schemeClr>
                    </a:solidFill>
                  </a:tcPr>
                </a:tc>
                <a:extLst>
                  <a:ext uri="{0D108BD9-81ED-4DB2-BD59-A6C34878D82A}">
                    <a16:rowId xmlns:a16="http://schemas.microsoft.com/office/drawing/2014/main" val="10001"/>
                  </a:ext>
                </a:extLst>
              </a:tr>
              <a:tr h="517062">
                <a:tc>
                  <a:txBody>
                    <a:bodyPr/>
                    <a:lstStyle/>
                    <a:p>
                      <a:pPr algn="ctr"/>
                      <a:r>
                        <a:rPr lang="en-US" sz="1800" dirty="0"/>
                        <a:t>Prior experience w/</a:t>
                      </a:r>
                      <a:r>
                        <a:rPr lang="en-US" sz="1800" baseline="0" dirty="0"/>
                        <a:t>vendor</a:t>
                      </a:r>
                      <a:endParaRPr lang="en-US" sz="1800" dirty="0"/>
                    </a:p>
                  </a:txBody>
                  <a:tcPr marL="0" marR="0" marT="0" marB="0" anchor="ctr"/>
                </a:tc>
                <a:tc>
                  <a:txBody>
                    <a:bodyPr/>
                    <a:lstStyle/>
                    <a:p>
                      <a:pPr algn="ctr"/>
                      <a:r>
                        <a:rPr lang="en-US" sz="2400" i="0" dirty="0"/>
                        <a:t>20</a:t>
                      </a:r>
                    </a:p>
                  </a:txBody>
                  <a:tcPr marL="0" marR="0" marT="0" marB="0" anchor="ctr">
                    <a:solidFill>
                      <a:schemeClr val="tx2">
                        <a:lumMod val="40000"/>
                        <a:lumOff val="60000"/>
                      </a:schemeClr>
                    </a:solidFill>
                  </a:tcPr>
                </a:tc>
                <a:tc>
                  <a:txBody>
                    <a:bodyPr/>
                    <a:lstStyle/>
                    <a:p>
                      <a:pPr algn="ctr"/>
                      <a:r>
                        <a:rPr lang="en-US" sz="2400" dirty="0"/>
                        <a:t>20</a:t>
                      </a:r>
                    </a:p>
                  </a:txBody>
                  <a:tcPr marT="45712" marB="45712" anchor="ctr"/>
                </a:tc>
                <a:tc>
                  <a:txBody>
                    <a:bodyPr/>
                    <a:lstStyle/>
                    <a:p>
                      <a:pPr algn="ctr"/>
                      <a:r>
                        <a:rPr lang="en-US" sz="2400" dirty="0"/>
                        <a:t>0</a:t>
                      </a:r>
                    </a:p>
                  </a:txBody>
                  <a:tcPr marT="45712" marB="45712" anchor="ctr"/>
                </a:tc>
                <a:tc>
                  <a:txBody>
                    <a:bodyPr/>
                    <a:lstStyle/>
                    <a:p>
                      <a:pPr algn="ctr"/>
                      <a:r>
                        <a:rPr lang="en-US" sz="2400" dirty="0"/>
                        <a:t>20</a:t>
                      </a:r>
                    </a:p>
                  </a:txBody>
                  <a:tcPr marT="45712" marB="45712" anchor="ctr"/>
                </a:tc>
                <a:extLst>
                  <a:ext uri="{0D108BD9-81ED-4DB2-BD59-A6C34878D82A}">
                    <a16:rowId xmlns:a16="http://schemas.microsoft.com/office/drawing/2014/main" val="10002"/>
                  </a:ext>
                </a:extLst>
              </a:tr>
              <a:tr h="620496">
                <a:tc>
                  <a:txBody>
                    <a:bodyPr/>
                    <a:lstStyle/>
                    <a:p>
                      <a:pPr algn="ctr"/>
                      <a:r>
                        <a:rPr lang="en-US" sz="1800" dirty="0"/>
                        <a:t>Service provider bonded</a:t>
                      </a:r>
                    </a:p>
                  </a:txBody>
                  <a:tcPr marL="0" marR="0" marT="0" marB="0" anchor="ctr"/>
                </a:tc>
                <a:tc>
                  <a:txBody>
                    <a:bodyPr/>
                    <a:lstStyle/>
                    <a:p>
                      <a:pPr algn="ctr"/>
                      <a:r>
                        <a:rPr lang="en-US" sz="2400" i="0" dirty="0" smtClean="0"/>
                        <a:t>20</a:t>
                      </a:r>
                      <a:endParaRPr lang="en-US" sz="2400" i="0" dirty="0"/>
                    </a:p>
                  </a:txBody>
                  <a:tcPr marL="0" marR="0" marT="0" marB="0" anchor="ctr">
                    <a:solidFill>
                      <a:schemeClr val="tx2">
                        <a:lumMod val="40000"/>
                        <a:lumOff val="60000"/>
                      </a:schemeClr>
                    </a:solidFill>
                  </a:tcPr>
                </a:tc>
                <a:tc>
                  <a:txBody>
                    <a:bodyPr/>
                    <a:lstStyle/>
                    <a:p>
                      <a:pPr algn="ctr"/>
                      <a:r>
                        <a:rPr lang="en-US" sz="2400" dirty="0" smtClean="0"/>
                        <a:t>7</a:t>
                      </a:r>
                      <a:endParaRPr lang="en-US" sz="2400" dirty="0"/>
                    </a:p>
                  </a:txBody>
                  <a:tcPr marT="45712" marB="45712" anchor="ctr"/>
                </a:tc>
                <a:tc>
                  <a:txBody>
                    <a:bodyPr/>
                    <a:lstStyle/>
                    <a:p>
                      <a:pPr algn="ctr"/>
                      <a:r>
                        <a:rPr lang="en-US" sz="2400" dirty="0" smtClean="0"/>
                        <a:t>13</a:t>
                      </a:r>
                      <a:endParaRPr lang="en-US" sz="2400" dirty="0"/>
                    </a:p>
                  </a:txBody>
                  <a:tcPr marT="45712" marB="45712" anchor="ctr"/>
                </a:tc>
                <a:tc>
                  <a:txBody>
                    <a:bodyPr/>
                    <a:lstStyle/>
                    <a:p>
                      <a:pPr algn="ctr"/>
                      <a:r>
                        <a:rPr lang="en-US" sz="2400" dirty="0" smtClean="0"/>
                        <a:t>20</a:t>
                      </a:r>
                      <a:endParaRPr lang="en-US" sz="2400" dirty="0"/>
                    </a:p>
                  </a:txBody>
                  <a:tcPr marT="45712" marB="45712" anchor="ctr"/>
                </a:tc>
                <a:extLst>
                  <a:ext uri="{0D108BD9-81ED-4DB2-BD59-A6C34878D82A}">
                    <a16:rowId xmlns:a16="http://schemas.microsoft.com/office/drawing/2014/main" val="10004"/>
                  </a:ext>
                </a:extLst>
              </a:tr>
              <a:tr h="517062">
                <a:tc>
                  <a:txBody>
                    <a:bodyPr/>
                    <a:lstStyle/>
                    <a:p>
                      <a:pPr algn="ctr"/>
                      <a:r>
                        <a:rPr lang="en-US" sz="1800" dirty="0"/>
                        <a:t>Local or in</a:t>
                      </a:r>
                      <a:r>
                        <a:rPr lang="en-US" sz="1800" baseline="0" dirty="0"/>
                        <a:t>-</a:t>
                      </a:r>
                      <a:r>
                        <a:rPr lang="en-US" sz="1800" dirty="0"/>
                        <a:t>state vendor</a:t>
                      </a:r>
                    </a:p>
                  </a:txBody>
                  <a:tcPr marL="0" marR="0" marT="0" marB="0" anchor="ctr"/>
                </a:tc>
                <a:tc>
                  <a:txBody>
                    <a:bodyPr/>
                    <a:lstStyle/>
                    <a:p>
                      <a:pPr algn="ctr"/>
                      <a:r>
                        <a:rPr lang="en-US" sz="2400" i="0" dirty="0"/>
                        <a:t>10</a:t>
                      </a:r>
                    </a:p>
                  </a:txBody>
                  <a:tcPr marL="0" marR="0" marT="0" marB="0" anchor="ctr">
                    <a:solidFill>
                      <a:schemeClr val="tx2">
                        <a:lumMod val="40000"/>
                        <a:lumOff val="60000"/>
                      </a:schemeClr>
                    </a:solidFill>
                  </a:tcPr>
                </a:tc>
                <a:tc>
                  <a:txBody>
                    <a:bodyPr/>
                    <a:lstStyle/>
                    <a:p>
                      <a:pPr algn="ctr"/>
                      <a:r>
                        <a:rPr lang="en-US" sz="2400" dirty="0"/>
                        <a:t>10</a:t>
                      </a:r>
                    </a:p>
                  </a:txBody>
                  <a:tcPr marT="45712" marB="45712" anchor="ctr"/>
                </a:tc>
                <a:tc>
                  <a:txBody>
                    <a:bodyPr/>
                    <a:lstStyle/>
                    <a:p>
                      <a:pPr algn="ctr"/>
                      <a:r>
                        <a:rPr lang="en-US" sz="2400" dirty="0"/>
                        <a:t>8</a:t>
                      </a:r>
                    </a:p>
                  </a:txBody>
                  <a:tcPr marT="45712" marB="45712" anchor="ctr"/>
                </a:tc>
                <a:tc>
                  <a:txBody>
                    <a:bodyPr/>
                    <a:lstStyle/>
                    <a:p>
                      <a:pPr algn="ctr"/>
                      <a:r>
                        <a:rPr lang="en-US" sz="2400" dirty="0"/>
                        <a:t>7</a:t>
                      </a:r>
                    </a:p>
                  </a:txBody>
                  <a:tcPr marT="45712" marB="45712" anchor="ctr"/>
                </a:tc>
                <a:extLst>
                  <a:ext uri="{0D108BD9-81ED-4DB2-BD59-A6C34878D82A}">
                    <a16:rowId xmlns:a16="http://schemas.microsoft.com/office/drawing/2014/main" val="10005"/>
                  </a:ext>
                </a:extLst>
              </a:tr>
              <a:tr h="654950">
                <a:tc>
                  <a:txBody>
                    <a:bodyPr/>
                    <a:lstStyle/>
                    <a:p>
                      <a:pPr algn="ctr"/>
                      <a:r>
                        <a:rPr lang="en-US" sz="1800" b="1" dirty="0"/>
                        <a:t>Total </a:t>
                      </a:r>
                    </a:p>
                  </a:txBody>
                  <a:tcPr marL="0" marR="0" marT="0" marB="0" anchor="ctr">
                    <a:solidFill>
                      <a:schemeClr val="bg1">
                        <a:lumMod val="85000"/>
                      </a:schemeClr>
                    </a:solidFill>
                  </a:tcPr>
                </a:tc>
                <a:tc>
                  <a:txBody>
                    <a:bodyPr/>
                    <a:lstStyle/>
                    <a:p>
                      <a:pPr algn="ctr"/>
                      <a:r>
                        <a:rPr lang="en-US" sz="2400" b="1" i="0" dirty="0"/>
                        <a:t>100</a:t>
                      </a:r>
                    </a:p>
                  </a:txBody>
                  <a:tcPr marL="0" marR="0" marT="0" marB="0" anchor="ctr">
                    <a:solidFill>
                      <a:schemeClr val="tx2">
                        <a:lumMod val="40000"/>
                        <a:lumOff val="60000"/>
                      </a:schemeClr>
                    </a:solidFill>
                  </a:tcPr>
                </a:tc>
                <a:tc>
                  <a:txBody>
                    <a:bodyPr/>
                    <a:lstStyle/>
                    <a:p>
                      <a:pPr algn="ctr"/>
                      <a:r>
                        <a:rPr lang="en-US" sz="2400" b="1" dirty="0"/>
                        <a:t>52</a:t>
                      </a:r>
                    </a:p>
                  </a:txBody>
                  <a:tcPr marT="45712" marB="45712" anchor="ctr">
                    <a:solidFill>
                      <a:schemeClr val="bg1">
                        <a:lumMod val="85000"/>
                      </a:schemeClr>
                    </a:solidFill>
                  </a:tcPr>
                </a:tc>
                <a:tc>
                  <a:txBody>
                    <a:bodyPr/>
                    <a:lstStyle/>
                    <a:p>
                      <a:pPr algn="ctr"/>
                      <a:r>
                        <a:rPr lang="en-US" sz="2400" b="1" dirty="0"/>
                        <a:t>71</a:t>
                      </a:r>
                    </a:p>
                  </a:txBody>
                  <a:tcPr marT="45712" marB="45712" anchor="ctr">
                    <a:solidFill>
                      <a:schemeClr val="bg1">
                        <a:lumMod val="85000"/>
                      </a:schemeClr>
                    </a:solidFill>
                  </a:tcPr>
                </a:tc>
                <a:tc>
                  <a:txBody>
                    <a:bodyPr/>
                    <a:lstStyle/>
                    <a:p>
                      <a:pPr algn="ctr"/>
                      <a:r>
                        <a:rPr lang="en-US" sz="3200" b="1" dirty="0">
                          <a:solidFill>
                            <a:srgbClr val="C00000"/>
                          </a:solidFill>
                        </a:rPr>
                        <a:t>8</a:t>
                      </a:r>
                      <a:r>
                        <a:rPr lang="en-US" sz="3200" b="1" dirty="0" smtClean="0">
                          <a:solidFill>
                            <a:srgbClr val="C00000"/>
                          </a:solidFill>
                        </a:rPr>
                        <a:t>2</a:t>
                      </a:r>
                      <a:endParaRPr lang="en-US" sz="3200" b="1" dirty="0">
                        <a:solidFill>
                          <a:srgbClr val="C00000"/>
                        </a:solidFill>
                      </a:endParaRPr>
                    </a:p>
                  </a:txBody>
                  <a:tcPr marT="45712" marB="45712" anchor="ctr">
                    <a:solidFill>
                      <a:schemeClr val="bg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7525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96982"/>
            <a:ext cx="11506306" cy="685800"/>
          </a:xfrm>
        </p:spPr>
        <p:txBody>
          <a:bodyPr/>
          <a:lstStyle/>
          <a:p>
            <a:r>
              <a:rPr lang="en-US" dirty="0"/>
              <a:t>Competitive Bidding</a:t>
            </a:r>
          </a:p>
        </p:txBody>
      </p:sp>
      <p:sp>
        <p:nvSpPr>
          <p:cNvPr id="3" name="Content Placeholder 2"/>
          <p:cNvSpPr>
            <a:spLocks noGrp="1"/>
          </p:cNvSpPr>
          <p:nvPr>
            <p:ph idx="1"/>
          </p:nvPr>
        </p:nvSpPr>
        <p:spPr/>
        <p:txBody>
          <a:bodyPr>
            <a:normAutofit/>
          </a:bodyPr>
          <a:lstStyle/>
          <a:p>
            <a:pPr marL="0" indent="0">
              <a:buNone/>
            </a:pPr>
            <a:r>
              <a:rPr lang="en-US" b="1" dirty="0">
                <a:solidFill>
                  <a:srgbClr val="004AD4"/>
                </a:solidFill>
              </a:rPr>
              <a:t>What if the Applicant Receives One or No Bids?</a:t>
            </a:r>
          </a:p>
          <a:p>
            <a:r>
              <a:rPr lang="en-US" dirty="0"/>
              <a:t>No bids? The applicant can solicit bids.</a:t>
            </a:r>
          </a:p>
          <a:p>
            <a:pPr marL="979487" indent="-457200">
              <a:buClr>
                <a:schemeClr val="accent2"/>
              </a:buClr>
            </a:pPr>
            <a:r>
              <a:rPr lang="en-US" dirty="0" smtClean="0"/>
              <a:t>Ask </a:t>
            </a:r>
            <a:r>
              <a:rPr lang="en-US" dirty="0"/>
              <a:t>your current service provider to submit a bid or to send you an email that they are willing to continue to provide service at your current level and cost.</a:t>
            </a:r>
          </a:p>
          <a:p>
            <a:r>
              <a:rPr lang="en-US" dirty="0"/>
              <a:t>One bid? The applicant can choose that bid if it is cost-effective.</a:t>
            </a:r>
          </a:p>
          <a:p>
            <a:r>
              <a:rPr lang="en-US" dirty="0"/>
              <a:t>In either case, the applicant should write an email or memo to the file noting no bids (or one bid) received to document the decision.</a:t>
            </a:r>
          </a:p>
          <a:p>
            <a:pPr marL="0" indent="0">
              <a:buNone/>
            </a:pPr>
            <a:endParaRPr lang="en-US" b="1" dirty="0">
              <a:solidFill>
                <a:srgbClr val="004AD4"/>
              </a:solidFill>
            </a:endParaRP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282958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96982"/>
            <a:ext cx="11506306" cy="685800"/>
          </a:xfrm>
        </p:spPr>
        <p:txBody>
          <a:bodyPr/>
          <a:lstStyle/>
          <a:p>
            <a:r>
              <a:rPr lang="en-US" dirty="0"/>
              <a:t>RECAP</a:t>
            </a:r>
          </a:p>
        </p:txBody>
      </p:sp>
      <p:sp>
        <p:nvSpPr>
          <p:cNvPr id="3" name="Content Placeholder 2"/>
          <p:cNvSpPr>
            <a:spLocks noGrp="1"/>
          </p:cNvSpPr>
          <p:nvPr>
            <p:ph idx="1"/>
          </p:nvPr>
        </p:nvSpPr>
        <p:spPr>
          <a:xfrm>
            <a:off x="195111" y="1496669"/>
            <a:ext cx="11506306" cy="5025116"/>
          </a:xfrm>
        </p:spPr>
        <p:txBody>
          <a:bodyPr/>
          <a:lstStyle/>
          <a:p>
            <a:pPr marL="574675" indent="-341313"/>
            <a:r>
              <a:rPr lang="en-US" dirty="0"/>
              <a:t>Open and fair competitive bidding process</a:t>
            </a:r>
          </a:p>
          <a:p>
            <a:pPr marL="574675" indent="-341313"/>
            <a:r>
              <a:rPr lang="en-US" dirty="0"/>
              <a:t>28-day waiting period</a:t>
            </a:r>
          </a:p>
          <a:p>
            <a:pPr marL="574675" indent="-341313"/>
            <a:r>
              <a:rPr lang="en-US" dirty="0"/>
              <a:t>Posting the FCC Form 470</a:t>
            </a:r>
          </a:p>
          <a:p>
            <a:pPr marL="574675" indent="-341313"/>
            <a:r>
              <a:rPr lang="en-US" dirty="0"/>
              <a:t>RFPs and RFP documents</a:t>
            </a:r>
          </a:p>
          <a:p>
            <a:pPr marL="574675" indent="-341313"/>
            <a:r>
              <a:rPr lang="en-US" dirty="0"/>
              <a:t>Evaluating bids – price of the eligible services</a:t>
            </a:r>
          </a:p>
          <a:p>
            <a:pPr marL="0" indent="0">
              <a:buNone/>
            </a:pPr>
            <a:endParaRPr lang="en-US" b="1" dirty="0">
              <a:solidFill>
                <a:srgbClr val="004AD4"/>
              </a:solidFill>
            </a:endParaRP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305529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1" y="85343"/>
            <a:ext cx="12179935" cy="6772909"/>
          </a:xfrm>
          <a:custGeom>
            <a:avLst/>
            <a:gdLst/>
            <a:ahLst/>
            <a:cxnLst/>
            <a:rect l="l" t="t" r="r" b="b"/>
            <a:pathLst>
              <a:path w="12179935" h="6772909">
                <a:moveTo>
                  <a:pt x="0" y="6772656"/>
                </a:moveTo>
                <a:lnTo>
                  <a:pt x="12179503" y="6772656"/>
                </a:lnTo>
                <a:lnTo>
                  <a:pt x="12179503" y="0"/>
                </a:lnTo>
                <a:lnTo>
                  <a:pt x="0" y="0"/>
                </a:lnTo>
                <a:lnTo>
                  <a:pt x="0" y="6772656"/>
                </a:lnTo>
                <a:close/>
              </a:path>
            </a:pathLst>
          </a:custGeom>
          <a:solidFill>
            <a:srgbClr val="595958">
              <a:alpha val="79998"/>
            </a:srgbClr>
          </a:solidFill>
        </p:spPr>
        <p:txBody>
          <a:bodyPr wrap="square" lIns="0" tIns="0" rIns="0" bIns="0" rtlCol="0"/>
          <a:lstStyle/>
          <a:p>
            <a:endParaRPr dirty="0"/>
          </a:p>
        </p:txBody>
      </p:sp>
      <p:sp>
        <p:nvSpPr>
          <p:cNvPr id="3" name="object 3"/>
          <p:cNvSpPr txBox="1">
            <a:spLocks noGrp="1"/>
          </p:cNvSpPr>
          <p:nvPr>
            <p:ph type="title"/>
          </p:nvPr>
        </p:nvSpPr>
        <p:spPr>
          <a:xfrm>
            <a:off x="4562082" y="2345279"/>
            <a:ext cx="3054350" cy="615553"/>
          </a:xfrm>
          <a:prstGeom prst="rect">
            <a:avLst/>
          </a:prstGeom>
        </p:spPr>
        <p:txBody>
          <a:bodyPr vert="horz" wrap="square" lIns="0" tIns="0" rIns="0" bIns="0" rtlCol="0">
            <a:spAutoFit/>
          </a:bodyPr>
          <a:lstStyle/>
          <a:p>
            <a:pPr marL="12700">
              <a:lnSpc>
                <a:spcPct val="100000"/>
              </a:lnSpc>
            </a:pPr>
            <a:r>
              <a:rPr sz="4000" spc="-5" dirty="0">
                <a:solidFill>
                  <a:srgbClr val="FFFFFF"/>
                </a:solidFill>
              </a:rPr>
              <a:t>Q</a:t>
            </a:r>
            <a:r>
              <a:rPr lang="en-US" sz="4000" spc="-5" dirty="0">
                <a:solidFill>
                  <a:srgbClr val="FFFFFF"/>
                </a:solidFill>
              </a:rPr>
              <a:t>UESTIONS?</a:t>
            </a:r>
            <a:endParaRPr sz="4000" dirty="0"/>
          </a:p>
        </p:txBody>
      </p:sp>
      <p:sp>
        <p:nvSpPr>
          <p:cNvPr id="4" name="object 4"/>
          <p:cNvSpPr txBox="1"/>
          <p:nvPr/>
        </p:nvSpPr>
        <p:spPr>
          <a:xfrm>
            <a:off x="428283" y="6469824"/>
            <a:ext cx="1879600" cy="123111"/>
          </a:xfrm>
          <a:prstGeom prst="rect">
            <a:avLst/>
          </a:prstGeom>
        </p:spPr>
        <p:txBody>
          <a:bodyPr vert="horz" wrap="square" lIns="0" tIns="0" rIns="0" bIns="0" rtlCol="0">
            <a:spAutoFit/>
          </a:bodyPr>
          <a:lstStyle/>
          <a:p>
            <a:pPr marL="12700">
              <a:lnSpc>
                <a:spcPct val="100000"/>
              </a:lnSpc>
            </a:pPr>
            <a:r>
              <a:rPr sz="800" dirty="0">
                <a:solidFill>
                  <a:srgbClr val="FFFFFF"/>
                </a:solidFill>
                <a:latin typeface="Source Sans Pro"/>
                <a:cs typeface="Source Sans Pro"/>
              </a:rPr>
              <a:t>© </a:t>
            </a:r>
            <a:r>
              <a:rPr sz="800" spc="-5" dirty="0" smtClean="0">
                <a:solidFill>
                  <a:srgbClr val="FFFFFF"/>
                </a:solidFill>
                <a:latin typeface="Source Sans Pro"/>
                <a:cs typeface="Source Sans Pro"/>
              </a:rPr>
              <a:t>201</a:t>
            </a:r>
            <a:r>
              <a:rPr lang="en-US" sz="800" spc="-5" dirty="0">
                <a:solidFill>
                  <a:srgbClr val="FFFFFF"/>
                </a:solidFill>
                <a:latin typeface="Source Sans Pro"/>
                <a:cs typeface="Source Sans Pro"/>
              </a:rPr>
              <a:t>9</a:t>
            </a:r>
            <a:r>
              <a:rPr sz="800" spc="-5" dirty="0" smtClean="0">
                <a:solidFill>
                  <a:srgbClr val="FFFFFF"/>
                </a:solidFill>
                <a:latin typeface="Source Sans Pro"/>
                <a:cs typeface="Source Sans Pro"/>
              </a:rPr>
              <a:t> </a:t>
            </a:r>
            <a:r>
              <a:rPr sz="800" spc="-5" dirty="0">
                <a:solidFill>
                  <a:srgbClr val="FFFFFF"/>
                </a:solidFill>
                <a:latin typeface="Source Sans Pro"/>
                <a:cs typeface="Source Sans Pro"/>
              </a:rPr>
              <a:t>Universal Service Administrative</a:t>
            </a:r>
            <a:r>
              <a:rPr sz="800" spc="45" dirty="0">
                <a:solidFill>
                  <a:srgbClr val="FFFFFF"/>
                </a:solidFill>
                <a:latin typeface="Source Sans Pro"/>
                <a:cs typeface="Source Sans Pro"/>
              </a:rPr>
              <a:t> </a:t>
            </a:r>
            <a:r>
              <a:rPr sz="800" spc="-5" dirty="0">
                <a:solidFill>
                  <a:srgbClr val="FFFFFF"/>
                </a:solidFill>
                <a:latin typeface="Source Sans Pro"/>
                <a:cs typeface="Source Sans Pro"/>
              </a:rPr>
              <a:t>Co.</a:t>
            </a:r>
            <a:endParaRPr sz="800" dirty="0">
              <a:latin typeface="Source Sans Pro"/>
              <a:cs typeface="Source Sans Pro"/>
            </a:endParaRPr>
          </a:p>
        </p:txBody>
      </p:sp>
    </p:spTree>
    <p:extLst>
      <p:ext uri="{BB962C8B-B14F-4D97-AF65-F5344CB8AC3E}">
        <p14:creationId xmlns:p14="http://schemas.microsoft.com/office/powerpoint/2010/main" val="410591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10393" y="1256669"/>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Competitive Bidding Overview</a:t>
            </a:r>
            <a:r>
              <a:rPr lang="en-US" sz="4000" dirty="0">
                <a:latin typeface="Source Sans Pro" panose="020B0503030403020204"/>
              </a:rPr>
              <a:t/>
            </a:r>
            <a:br>
              <a:rPr lang="en-US" sz="4000" dirty="0">
                <a:latin typeface="Source Sans Pro" panose="020B0503030403020204"/>
              </a:rPr>
            </a:b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86311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62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Bidding</a:t>
            </a:r>
          </a:p>
        </p:txBody>
      </p:sp>
      <p:sp>
        <p:nvSpPr>
          <p:cNvPr id="3" name="Content Placeholder 2"/>
          <p:cNvSpPr>
            <a:spLocks noGrp="1"/>
          </p:cNvSpPr>
          <p:nvPr>
            <p:ph idx="1"/>
          </p:nvPr>
        </p:nvSpPr>
        <p:spPr>
          <a:xfrm>
            <a:off x="337351" y="1042416"/>
            <a:ext cx="11506306" cy="5025116"/>
          </a:xfrm>
        </p:spPr>
        <p:txBody>
          <a:bodyPr/>
          <a:lstStyle/>
          <a:p>
            <a:pPr marL="0" indent="0">
              <a:buNone/>
            </a:pPr>
            <a:r>
              <a:rPr lang="en-US" b="1" dirty="0">
                <a:solidFill>
                  <a:srgbClr val="004AD4"/>
                </a:solidFill>
              </a:rPr>
              <a:t>What is the Competitive Bidding Process?</a:t>
            </a:r>
          </a:p>
          <a:p>
            <a:pPr marL="0" indent="0">
              <a:buNone/>
            </a:pPr>
            <a:r>
              <a:rPr lang="en-US" dirty="0"/>
              <a:t>The competitive bidding process is a formal process to identify and request the products and services that an applicant needs so that potential service providers can review those requests and submit bids for them. </a:t>
            </a:r>
          </a:p>
          <a:p>
            <a:pPr marL="0" indent="0">
              <a:buNone/>
            </a:pPr>
            <a:endParaRPr lang="en-US" dirty="0">
              <a:solidFill>
                <a:srgbClr val="004AD4"/>
              </a:solidFill>
            </a:endParaRPr>
          </a:p>
        </p:txBody>
      </p:sp>
      <p:sp>
        <p:nvSpPr>
          <p:cNvPr id="6" name="Rectangle 5"/>
          <p:cNvSpPr/>
          <p:nvPr/>
        </p:nvSpPr>
        <p:spPr>
          <a:xfrm>
            <a:off x="139234" y="6500902"/>
            <a:ext cx="3522567" cy="220573"/>
          </a:xfrm>
          <a:prstGeom prst="rect">
            <a:avLst/>
          </a:prstGeom>
        </p:spPr>
        <p:txBody>
          <a:bodyPr wrap="none">
            <a:spAutoFit/>
          </a:bodyPr>
          <a:lstStyle/>
          <a:p>
            <a:pPr marL="12700" lvl="0">
              <a:lnSpc>
                <a:spcPts val="969"/>
              </a:lnSpc>
            </a:pPr>
            <a:r>
              <a:rPr lang="de-DE" sz="1300" dirty="0">
                <a:solidFill>
                  <a:srgbClr val="0059B7"/>
                </a:solidFill>
                <a:latin typeface="Source Sans Pro" panose="020B0503030403020204"/>
              </a:rPr>
              <a:t>© 2019 </a:t>
            </a:r>
            <a:r>
              <a:rPr lang="en-US" sz="1300" dirty="0">
                <a:solidFill>
                  <a:srgbClr val="0059B7"/>
                </a:solidFill>
                <a:latin typeface="Source Sans Pro" panose="020B0503030403020204"/>
              </a:rPr>
              <a:t>Universal Service Administrative Co. </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4103858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Bidding</a:t>
            </a:r>
          </a:p>
        </p:txBody>
      </p:sp>
      <p:sp>
        <p:nvSpPr>
          <p:cNvPr id="3" name="Content Placeholder 2"/>
          <p:cNvSpPr>
            <a:spLocks noGrp="1"/>
          </p:cNvSpPr>
          <p:nvPr>
            <p:ph idx="1"/>
          </p:nvPr>
        </p:nvSpPr>
        <p:spPr/>
        <p:txBody>
          <a:bodyPr/>
          <a:lstStyle/>
          <a:p>
            <a:pPr marL="0" indent="0">
              <a:buNone/>
            </a:pPr>
            <a:r>
              <a:rPr lang="en-US" b="1" dirty="0">
                <a:solidFill>
                  <a:srgbClr val="004AD4"/>
                </a:solidFill>
              </a:rPr>
              <a:t>Competitive Bidding Process for Applicants</a:t>
            </a:r>
          </a:p>
          <a:p>
            <a:pPr marL="514350" indent="-514350">
              <a:buClr>
                <a:schemeClr val="accent2"/>
              </a:buClr>
              <a:buFont typeface="+mj-lt"/>
              <a:buAutoNum type="arabicPeriod"/>
            </a:pPr>
            <a:r>
              <a:rPr lang="en-US" dirty="0"/>
              <a:t>Complete and post FCC Form 470 (and RFP).</a:t>
            </a:r>
          </a:p>
          <a:p>
            <a:pPr marL="514350" indent="-514350">
              <a:buClr>
                <a:schemeClr val="accent2"/>
              </a:buClr>
              <a:buFont typeface="+mj-lt"/>
              <a:buAutoNum type="arabicPeriod"/>
            </a:pPr>
            <a:r>
              <a:rPr lang="en-US" dirty="0"/>
              <a:t>Wait 28 days. </a:t>
            </a:r>
          </a:p>
          <a:p>
            <a:pPr marL="514350" indent="-514350">
              <a:buClr>
                <a:schemeClr val="accent2"/>
              </a:buClr>
              <a:buFont typeface="+mj-lt"/>
              <a:buAutoNum type="arabicPeriod"/>
            </a:pPr>
            <a:r>
              <a:rPr lang="en-US" dirty="0"/>
              <a:t>Review bids and conduct bid evaluations.</a:t>
            </a:r>
          </a:p>
          <a:p>
            <a:pPr marL="514350" indent="-514350">
              <a:buClr>
                <a:schemeClr val="accent2"/>
              </a:buClr>
              <a:buFont typeface="+mj-lt"/>
              <a:buAutoNum type="arabicPeriod"/>
            </a:pPr>
            <a:r>
              <a:rPr lang="en-US" dirty="0"/>
              <a:t>Select a service provider.</a:t>
            </a:r>
          </a:p>
          <a:p>
            <a:pPr marL="514350" indent="-514350">
              <a:buClr>
                <a:schemeClr val="accent2"/>
              </a:buClr>
              <a:buFont typeface="+mj-lt"/>
              <a:buAutoNum type="arabicPeriod"/>
            </a:pPr>
            <a:r>
              <a:rPr lang="en-US" dirty="0"/>
              <a:t>Determine products, services, quantities, etc.</a:t>
            </a:r>
          </a:p>
          <a:p>
            <a:pPr marL="514350" indent="-514350">
              <a:buClr>
                <a:schemeClr val="accent2"/>
              </a:buClr>
              <a:buFont typeface="+mj-lt"/>
              <a:buAutoNum type="arabicPeriod"/>
            </a:pPr>
            <a:r>
              <a:rPr lang="en-US" dirty="0"/>
              <a:t>File FCC Form 471.</a:t>
            </a:r>
          </a:p>
          <a:p>
            <a:pPr marL="0" indent="0" fontAlgn="base">
              <a:buNone/>
            </a:pPr>
            <a:endParaRPr lang="en-US" sz="3600" dirty="0"/>
          </a:p>
          <a:p>
            <a:pPr marL="0" indent="0">
              <a:buNone/>
            </a:pPr>
            <a:endParaRPr lang="en-US" dirty="0">
              <a:solidFill>
                <a:srgbClr val="004AD4"/>
              </a:solidFill>
            </a:endParaRPr>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518393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Competitive Bidding</a:t>
            </a:r>
          </a:p>
        </p:txBody>
      </p:sp>
      <p:sp>
        <p:nvSpPr>
          <p:cNvPr id="3" name="Content Placeholder 2"/>
          <p:cNvSpPr>
            <a:spLocks noGrp="1"/>
          </p:cNvSpPr>
          <p:nvPr>
            <p:ph idx="1"/>
          </p:nvPr>
        </p:nvSpPr>
        <p:spPr/>
        <p:txBody>
          <a:bodyPr/>
          <a:lstStyle/>
          <a:p>
            <a:pPr fontAlgn="base"/>
            <a:r>
              <a:rPr lang="en-US" b="1" dirty="0"/>
              <a:t>The competitive bidding process must be open and fair:</a:t>
            </a:r>
          </a:p>
          <a:p>
            <a:pPr fontAlgn="base"/>
            <a:endParaRPr lang="en-US" sz="700" b="1" dirty="0"/>
          </a:p>
          <a:p>
            <a:pPr marL="631825" lvl="2" indent="-365125" fontAlgn="base">
              <a:spcBef>
                <a:spcPts val="0"/>
              </a:spcBef>
              <a:spcAft>
                <a:spcPts val="600"/>
              </a:spcAft>
              <a:buFont typeface="Courier New" panose="02070309020205020404" pitchFamily="49" charset="0"/>
              <a:buChar char="o"/>
            </a:pPr>
            <a:r>
              <a:rPr lang="en-US" sz="2800" dirty="0">
                <a:latin typeface="Source Sans Pro" pitchFamily="34" charset="0"/>
                <a:ea typeface="Source Sans Pro" pitchFamily="34" charset="0"/>
              </a:rPr>
              <a:t>All bidders must be treated the same.</a:t>
            </a:r>
          </a:p>
          <a:p>
            <a:pPr marL="631825" lvl="2" indent="-365125" fontAlgn="base">
              <a:spcBef>
                <a:spcPts val="0"/>
              </a:spcBef>
              <a:spcAft>
                <a:spcPts val="600"/>
              </a:spcAft>
              <a:buFont typeface="Courier New" panose="02070309020205020404" pitchFamily="49" charset="0"/>
              <a:buChar char="o"/>
            </a:pPr>
            <a:r>
              <a:rPr lang="en-US" sz="2800" dirty="0">
                <a:latin typeface="Source Sans Pro" pitchFamily="34" charset="0"/>
                <a:ea typeface="Source Sans Pro" pitchFamily="34" charset="0"/>
              </a:rPr>
              <a:t>No bidder can have advance knowledge of the project information. </a:t>
            </a:r>
          </a:p>
          <a:p>
            <a:pPr marL="631825" lvl="2" indent="-365125" fontAlgn="base">
              <a:spcBef>
                <a:spcPts val="0"/>
              </a:spcBef>
              <a:spcAft>
                <a:spcPts val="600"/>
              </a:spcAft>
              <a:buFont typeface="Courier New" panose="02070309020205020404" pitchFamily="49" charset="0"/>
              <a:buChar char="o"/>
            </a:pPr>
            <a:r>
              <a:rPr lang="en-US" sz="2800" dirty="0">
                <a:latin typeface="Source Sans Pro" pitchFamily="34" charset="0"/>
                <a:ea typeface="Source Sans Pro" pitchFamily="34" charset="0"/>
              </a:rPr>
              <a:t>There are no secrets in the process.</a:t>
            </a:r>
          </a:p>
          <a:p>
            <a:pPr marL="631825" lvl="2" indent="-365125" fontAlgn="base">
              <a:spcBef>
                <a:spcPts val="0"/>
              </a:spcBef>
              <a:spcAft>
                <a:spcPts val="600"/>
              </a:spcAft>
              <a:buFont typeface="Courier New" panose="02070309020205020404" pitchFamily="49" charset="0"/>
              <a:buChar char="o"/>
            </a:pPr>
            <a:r>
              <a:rPr lang="en-US" sz="2800" dirty="0">
                <a:latin typeface="Source Sans Pro" pitchFamily="34" charset="0"/>
                <a:ea typeface="Source Sans Pro" pitchFamily="34" charset="0"/>
              </a:rPr>
              <a:t>All bidders know what is required of them.</a:t>
            </a:r>
          </a:p>
          <a:p>
            <a:pPr marL="631825" lvl="2" indent="-365125" fontAlgn="base">
              <a:spcBef>
                <a:spcPts val="0"/>
              </a:spcBef>
              <a:spcAft>
                <a:spcPts val="600"/>
              </a:spcAft>
              <a:buFont typeface="Courier New" panose="02070309020205020404" pitchFamily="49" charset="0"/>
              <a:buChar char="o"/>
            </a:pPr>
            <a:r>
              <a:rPr lang="en-US" sz="2800" dirty="0">
                <a:latin typeface="Source Sans Pro" pitchFamily="34" charset="0"/>
                <a:ea typeface="Source Sans Pro" pitchFamily="34" charset="0"/>
              </a:rPr>
              <a:t>With limited exceptions, potential service providers cannot give gifts to applicants.</a:t>
            </a:r>
          </a:p>
          <a:p>
            <a:pPr marL="631825" lvl="2" indent="-365125" fontAlgn="base">
              <a:spcBef>
                <a:spcPts val="0"/>
              </a:spcBef>
              <a:spcAft>
                <a:spcPts val="600"/>
              </a:spcAft>
              <a:buFont typeface="Courier New" panose="02070309020205020404" pitchFamily="49" charset="0"/>
              <a:buChar char="o"/>
            </a:pPr>
            <a:r>
              <a:rPr lang="en-US" sz="2800" dirty="0">
                <a:latin typeface="Source Sans Pro" pitchFamily="34" charset="0"/>
                <a:ea typeface="Source Sans Pro" pitchFamily="34" charset="0"/>
              </a:rPr>
              <a:t>Service providers must identify the value of free services (e.g., price reductions, promotional offers, free products). </a:t>
            </a:r>
          </a:p>
          <a:p>
            <a:pPr marL="266700" lvl="2" indent="0" fontAlgn="base">
              <a:spcBef>
                <a:spcPts val="0"/>
              </a:spcBef>
              <a:buNone/>
            </a:pPr>
            <a:endParaRPr lang="en-US" sz="2400" dirty="0">
              <a:latin typeface="Source Sans Pro" pitchFamily="34" charset="0"/>
              <a:ea typeface="Source Sans Pro" pitchFamily="34" charset="0"/>
            </a:endParaRPr>
          </a:p>
          <a:p>
            <a:endParaRPr lang="en-US"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609349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Bidding</a:t>
            </a:r>
          </a:p>
        </p:txBody>
      </p:sp>
      <p:sp>
        <p:nvSpPr>
          <p:cNvPr id="3" name="Content Placeholder 2"/>
          <p:cNvSpPr>
            <a:spLocks noGrp="1"/>
          </p:cNvSpPr>
          <p:nvPr>
            <p:ph idx="1"/>
          </p:nvPr>
        </p:nvSpPr>
        <p:spPr>
          <a:xfrm>
            <a:off x="188259" y="1207008"/>
            <a:ext cx="11833412" cy="5025116"/>
          </a:xfrm>
        </p:spPr>
        <p:txBody>
          <a:bodyPr>
            <a:normAutofit/>
          </a:bodyPr>
          <a:lstStyle/>
          <a:p>
            <a:pPr marL="0" indent="0">
              <a:buNone/>
            </a:pPr>
            <a:r>
              <a:rPr lang="en-US" b="1" dirty="0">
                <a:solidFill>
                  <a:srgbClr val="004AD4"/>
                </a:solidFill>
                <a:latin typeface="Source Sans Pro"/>
                <a:ea typeface="Source Sans Pro"/>
                <a:cs typeface="Source Sans Pro"/>
                <a:sym typeface="Source Sans Pro"/>
              </a:rPr>
              <a:t>Service Provider Role in the Competitive Bidding Process</a:t>
            </a:r>
          </a:p>
          <a:p>
            <a:pPr fontAlgn="base"/>
            <a:r>
              <a:rPr lang="en-US" sz="3000" b="1" dirty="0"/>
              <a:t>Requests for information from service providers </a:t>
            </a:r>
            <a:r>
              <a:rPr lang="en-US" sz="3000" dirty="0"/>
              <a:t>should be </a:t>
            </a:r>
            <a:r>
              <a:rPr lang="en-US" sz="3000" i="1" dirty="0"/>
              <a:t>specific</a:t>
            </a:r>
            <a:r>
              <a:rPr lang="en-US" sz="3000" dirty="0"/>
              <a:t> and related to posted FCC Forms 470 and RFPs if the available information is not enough for the service provider to provide a responsive bid.  Applicants must respond to bona fide requests.</a:t>
            </a:r>
          </a:p>
          <a:p>
            <a:pPr fontAlgn="base"/>
            <a:r>
              <a:rPr lang="en-US" sz="3000" dirty="0"/>
              <a:t>Service providers </a:t>
            </a:r>
            <a:r>
              <a:rPr lang="en-US" sz="3000" b="1" dirty="0"/>
              <a:t>cannot</a:t>
            </a:r>
            <a:r>
              <a:rPr lang="en-US" sz="3000" dirty="0">
                <a:solidFill>
                  <a:schemeClr val="tx1"/>
                </a:solidFill>
              </a:rPr>
              <a:t> </a:t>
            </a:r>
            <a:r>
              <a:rPr lang="en-US" sz="3000" dirty="0"/>
              <a:t>prepare, sign, post, or certify an FCC Form 470. </a:t>
            </a:r>
          </a:p>
          <a:p>
            <a:pPr fontAlgn="base"/>
            <a:r>
              <a:rPr lang="en-US" sz="3000" dirty="0"/>
              <a:t>Service providers </a:t>
            </a:r>
            <a:r>
              <a:rPr lang="en-US" sz="3000" b="1" dirty="0"/>
              <a:t>cannot </a:t>
            </a:r>
            <a:r>
              <a:rPr lang="en-US" sz="3000" dirty="0"/>
              <a:t>serve as a contact on the FCC Form 470, and their contact information</a:t>
            </a:r>
            <a:r>
              <a:rPr lang="en-US" sz="3000" b="1" dirty="0"/>
              <a:t> cannot </a:t>
            </a:r>
            <a:r>
              <a:rPr lang="en-US" sz="3000" dirty="0"/>
              <a:t>appear on the form.</a:t>
            </a:r>
          </a:p>
          <a:p>
            <a:pPr marL="0" indent="0">
              <a:buNone/>
            </a:pPr>
            <a:endParaRPr lang="en-US" sz="3000"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86706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10393" y="1256669"/>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smtClean="0"/>
              <a:t>FCC </a:t>
            </a:r>
            <a:r>
              <a:rPr lang="en-US" dirty="0"/>
              <a:t>Form 470</a:t>
            </a:r>
            <a:r>
              <a:rPr lang="en-US" sz="4000" dirty="0">
                <a:latin typeface="Source Sans Pro" panose="020B0503030403020204"/>
              </a:rPr>
              <a:t/>
            </a:r>
            <a:br>
              <a:rPr lang="en-US" sz="4000" dirty="0">
                <a:latin typeface="Source Sans Pro" panose="020B0503030403020204"/>
              </a:rPr>
            </a:b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143268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 FCC Form 470</a:t>
            </a:r>
          </a:p>
        </p:txBody>
      </p:sp>
      <p:sp>
        <p:nvSpPr>
          <p:cNvPr id="3" name="Content Placeholder 2"/>
          <p:cNvSpPr>
            <a:spLocks noGrp="1"/>
          </p:cNvSpPr>
          <p:nvPr>
            <p:ph idx="1"/>
          </p:nvPr>
        </p:nvSpPr>
        <p:spPr/>
        <p:txBody>
          <a:bodyPr>
            <a:normAutofit/>
          </a:bodyPr>
          <a:lstStyle/>
          <a:p>
            <a:pPr fontAlgn="base"/>
            <a:r>
              <a:rPr lang="en-US" dirty="0" smtClean="0"/>
              <a:t>The </a:t>
            </a:r>
            <a:r>
              <a:rPr lang="en-US" b="1" dirty="0"/>
              <a:t>FCC Form 470 </a:t>
            </a:r>
            <a:r>
              <a:rPr lang="en-US" dirty="0"/>
              <a:t>is posted to the USAC website by: </a:t>
            </a:r>
            <a:endParaRPr lang="en-US" sz="1200" b="1" dirty="0"/>
          </a:p>
          <a:p>
            <a:pPr marL="974725" indent="-457200" fontAlgn="base">
              <a:buClr>
                <a:schemeClr val="accent2"/>
              </a:buClr>
            </a:pPr>
            <a:r>
              <a:rPr lang="en-US" dirty="0"/>
              <a:t>The school, library, school district, or library system that will purchase the services.</a:t>
            </a:r>
          </a:p>
          <a:p>
            <a:pPr marL="974725" indent="-457200" fontAlgn="base">
              <a:buClr>
                <a:schemeClr val="accent2"/>
              </a:buClr>
            </a:pPr>
            <a:r>
              <a:rPr lang="en-US" dirty="0"/>
              <a:t>A consortium – which must be authorized to represent the schools and/or libraries who will receive the services.</a:t>
            </a:r>
          </a:p>
          <a:p>
            <a:pPr marL="974725" indent="-457200" fontAlgn="base">
              <a:buClr>
                <a:schemeClr val="accent2"/>
              </a:buClr>
            </a:pPr>
            <a:r>
              <a:rPr lang="en-US" dirty="0"/>
              <a:t>A state procurement agency or similar entity.</a:t>
            </a:r>
          </a:p>
          <a:p>
            <a:pPr fontAlgn="base"/>
            <a:r>
              <a:rPr lang="en-US" dirty="0" smtClean="0"/>
              <a:t>The </a:t>
            </a:r>
            <a:r>
              <a:rPr lang="en-US" dirty="0"/>
              <a:t>filer of the FCC Form 470 must be prepared to receive and evaluate bids and negotiate with service providers.</a:t>
            </a:r>
          </a:p>
          <a:p>
            <a:pPr fontAlgn="base"/>
            <a:endParaRPr lang="en-US" sz="2000" dirty="0"/>
          </a:p>
          <a:p>
            <a:pPr marL="0" indent="0">
              <a:buNone/>
            </a:pPr>
            <a:endParaRPr lang="en-US" dirty="0">
              <a:solidFill>
                <a:srgbClr val="004AD4"/>
              </a:solidFill>
            </a:endParaRPr>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752497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_PPT_Template_16-9_v2019-05-29.potx [Read-Only]" id="{CE539B10-8CD5-4822-A3CB-7328AB6F49E8}" vid="{77273886-D9C9-4FDC-AA06-E011077DF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USAC_PPT_Template_16-9_v2019-05-29</Template>
  <TotalTime>172</TotalTime>
  <Words>1786</Words>
  <Application>Microsoft Office PowerPoint</Application>
  <PresentationFormat>Widescreen</PresentationFormat>
  <Paragraphs>186</Paragraphs>
  <Slides>30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Courier New</vt:lpstr>
      <vt:lpstr>Source Sans Pro</vt:lpstr>
      <vt:lpstr>Source Sans Pro Light</vt:lpstr>
      <vt:lpstr>SourceSansPro-Light</vt:lpstr>
      <vt:lpstr>Wingdings</vt:lpstr>
      <vt:lpstr>1_Office Theme</vt:lpstr>
      <vt:lpstr>STARTING FUNDING YEAR (FY) 2020</vt:lpstr>
      <vt:lpstr>AGENDA</vt:lpstr>
      <vt:lpstr>PowerPoint Presentation</vt:lpstr>
      <vt:lpstr>Competitive Bidding</vt:lpstr>
      <vt:lpstr>Competitive Bidding</vt:lpstr>
      <vt:lpstr>Requirements for Competitive Bidding</vt:lpstr>
      <vt:lpstr>Competitive Bidding</vt:lpstr>
      <vt:lpstr>PowerPoint Presentation</vt:lpstr>
      <vt:lpstr>Filing an FCC Form 470</vt:lpstr>
      <vt:lpstr>Filing an FCC Form 470</vt:lpstr>
      <vt:lpstr>Filing an FCC Form 470</vt:lpstr>
      <vt:lpstr>Filing an FCC Form 470</vt:lpstr>
      <vt:lpstr>Filing an FCC Form 470</vt:lpstr>
      <vt:lpstr>Filing an FCC Form 470</vt:lpstr>
      <vt:lpstr>PowerPoint Presentation</vt:lpstr>
      <vt:lpstr>Competitive Bidding</vt:lpstr>
      <vt:lpstr>PowerPoint Presentation</vt:lpstr>
      <vt:lpstr>Fiber Specific Competitive Bidding Rules</vt:lpstr>
      <vt:lpstr>Fiber Specific Competitive Bidding Rules</vt:lpstr>
      <vt:lpstr>High-Speed Internet (All Transport Options)</vt:lpstr>
      <vt:lpstr>PowerPoint Presentation</vt:lpstr>
      <vt:lpstr>After the FCC Form 470 is certified</vt:lpstr>
      <vt:lpstr>Receipt Notification Letter (RNL)</vt:lpstr>
      <vt:lpstr>PowerPoint Presentation</vt:lpstr>
      <vt:lpstr>Competitive Bidding</vt:lpstr>
      <vt:lpstr>Selecting Service Providers</vt:lpstr>
      <vt:lpstr>Competitive Bidding</vt:lpstr>
      <vt:lpstr>RECAP</vt:lpstr>
      <vt:lpstr>QUESTIONS?</vt:lpstr>
      <vt:lpstr>PowerPoint Presentation</vt:lpstr>
    </vt:vector>
  </TitlesOfParts>
  <Company>USAC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FY2020</dc:title>
  <dc:creator>Amelia Zohore</dc:creator>
  <cp:lastModifiedBy>Ginna Melendez</cp:lastModifiedBy>
  <cp:revision>28</cp:revision>
  <dcterms:created xsi:type="dcterms:W3CDTF">2019-06-17T20:52:25Z</dcterms:created>
  <dcterms:modified xsi:type="dcterms:W3CDTF">2019-09-30T20:30:49Z</dcterms:modified>
</cp:coreProperties>
</file>