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277" r:id="rId52"/>
    <p:sldId id="278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elia Zohore" initials="AZ" lastIdx="3" clrIdx="0">
    <p:extLst>
      <p:ext uri="{19B8F6BF-5375-455C-9EA6-DF929625EA0E}">
        <p15:presenceInfo xmlns:p15="http://schemas.microsoft.com/office/powerpoint/2012/main" userId="S-1-5-21-691950464-754195623-6498272-316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D4"/>
    <a:srgbClr val="F269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9" autoAdjust="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ED298-B2C5-4131-B5F4-755EAA7B2CD9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CBC6B-B860-4FF9-BBBB-BE10A7D1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68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CBC6B-B860-4FF9-BBBB-BE10A7D101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2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hildren In Libra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3737"/>
          <a:stretch/>
        </p:blipFill>
        <p:spPr>
          <a:xfrm>
            <a:off x="0" y="70934"/>
            <a:ext cx="12192000" cy="690289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8328" y="356615"/>
            <a:ext cx="11506306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337351" y="1191869"/>
            <a:ext cx="6268524" cy="5026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First level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2" hasCustomPrompt="1"/>
          </p:nvPr>
        </p:nvSpPr>
        <p:spPr>
          <a:xfrm>
            <a:off x="6814457" y="1191868"/>
            <a:ext cx="5029200" cy="502658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 smtClean="0"/>
              <a:t>Use this layout when you need both bulleted text and a space for images, SmartArt, or charts.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211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337351" y="2011680"/>
            <a:ext cx="11503152" cy="161848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Use this layout for large format images, SmartArt, or charts; delete this text box prior to applying your content.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20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Bullets+Mo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7351" y="356616"/>
            <a:ext cx="5760720" cy="68244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AD4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7351" y="1207008"/>
            <a:ext cx="4959296" cy="5012817"/>
          </a:xfrm>
        </p:spPr>
        <p:txBody>
          <a:bodyPr>
            <a:noAutofit/>
          </a:bodyPr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 sz="2400" baseline="0"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 sz="20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 sz="20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 sz="2000"/>
            </a:lvl5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First level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r="51038" b="4871"/>
          <a:stretch/>
        </p:blipFill>
        <p:spPr>
          <a:xfrm>
            <a:off x="5296647" y="76200"/>
            <a:ext cx="6895353" cy="6781800"/>
          </a:xfrm>
          <a:prstGeom prst="rect">
            <a:avLst/>
          </a:prstGeom>
        </p:spPr>
      </p:pic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38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Mo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/>
          <p:cNvSpPr/>
          <p:nvPr userDrawn="1"/>
        </p:nvSpPr>
        <p:spPr>
          <a:xfrm>
            <a:off x="6350" y="6362"/>
            <a:ext cx="12179300" cy="6845300"/>
          </a:xfrm>
          <a:custGeom>
            <a:avLst/>
            <a:gdLst/>
            <a:ahLst/>
            <a:cxnLst/>
            <a:rect l="l" t="t" r="r" b="b"/>
            <a:pathLst>
              <a:path w="12179300" h="6845300">
                <a:moveTo>
                  <a:pt x="0" y="6845287"/>
                </a:moveTo>
                <a:lnTo>
                  <a:pt x="12178982" y="6845287"/>
                </a:lnTo>
                <a:lnTo>
                  <a:pt x="12178982" y="0"/>
                </a:lnTo>
                <a:lnTo>
                  <a:pt x="0" y="0"/>
                </a:lnTo>
                <a:lnTo>
                  <a:pt x="0" y="6845287"/>
                </a:lnTo>
                <a:close/>
              </a:path>
            </a:pathLst>
          </a:custGeom>
          <a:solidFill>
            <a:srgbClr val="004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 txBox="1">
            <a:spLocks noGrp="1"/>
          </p:cNvSpPr>
          <p:nvPr>
            <p:ph type="title" hasCustomPrompt="1"/>
          </p:nvPr>
        </p:nvSpPr>
        <p:spPr>
          <a:xfrm>
            <a:off x="307187" y="2136339"/>
            <a:ext cx="3981350" cy="2585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ct val="100000"/>
              </a:lnSpc>
            </a:pPr>
            <a:r>
              <a:rPr sz="4200" b="0" spc="-25" dirty="0">
                <a:solidFill>
                  <a:srgbClr val="FFFFFF"/>
                </a:solidFill>
                <a:latin typeface="Source Sans Pro"/>
                <a:cs typeface="Source Sans Pro"/>
              </a:rPr>
              <a:t>“Type quote</a:t>
            </a:r>
            <a:r>
              <a:rPr sz="4200" b="0" spc="-55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4200" b="0" spc="-70" dirty="0">
                <a:solidFill>
                  <a:srgbClr val="FFFFFF"/>
                </a:solidFill>
                <a:latin typeface="Source Sans Pro"/>
                <a:cs typeface="Source Sans Pro"/>
              </a:rPr>
              <a:t>here</a:t>
            </a:r>
            <a:r>
              <a:rPr sz="4200" b="0" spc="-70" dirty="0" smtClean="0">
                <a:solidFill>
                  <a:srgbClr val="FFFFFF"/>
                </a:solidFill>
                <a:latin typeface="Source Sans Pro"/>
                <a:cs typeface="Source Sans Pro"/>
              </a:rPr>
              <a:t>.”</a:t>
            </a:r>
            <a:r>
              <a:rPr lang="en-US" sz="4200" b="0" spc="-70" dirty="0" smtClean="0">
                <a:solidFill>
                  <a:srgbClr val="FFFFFF"/>
                </a:solidFill>
                <a:latin typeface="Source Sans Pro"/>
                <a:cs typeface="Source Sans Pro"/>
              </a:rPr>
              <a:t> (Ensure quote is vertically centered)</a:t>
            </a:r>
            <a:endParaRPr sz="4200" dirty="0">
              <a:latin typeface="Source Sans Pro"/>
              <a:cs typeface="Source Sans Pro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9" r="27517" b="8520"/>
          <a:stretch/>
        </p:blipFill>
        <p:spPr>
          <a:xfrm>
            <a:off x="4416972" y="0"/>
            <a:ext cx="7768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63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ragraph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8138" y="1317191"/>
            <a:ext cx="2862262" cy="4855009"/>
          </a:xfr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Use this layout for slides containing images, SmartArt, or charts that require maximum real estate but still need supporting text. Consider using a truncated title.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7350" y="356616"/>
            <a:ext cx="2862072" cy="685800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1"/>
          </p:nvPr>
        </p:nvSpPr>
        <p:spPr>
          <a:xfrm>
            <a:off x="3412444" y="356616"/>
            <a:ext cx="8431213" cy="5815584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0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7351" y="356616"/>
            <a:ext cx="11506306" cy="685800"/>
          </a:xfrm>
        </p:spPr>
        <p:txBody>
          <a:bodyPr anchor="t" anchorCtr="0">
            <a:noAutofit/>
          </a:bodyPr>
          <a:lstStyle>
            <a:lvl1pPr>
              <a:defRPr sz="3800"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 r="46075"/>
          <a:stretch/>
        </p:blipFill>
        <p:spPr>
          <a:xfrm>
            <a:off x="4849469" y="1136540"/>
            <a:ext cx="6994188" cy="521981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8137" y="1317191"/>
            <a:ext cx="4511331" cy="4855009"/>
          </a:xfr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Use this layout for slides that require the use of a U.S. map. This section can contain accompanying text. 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93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Multiple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71650" y="1381328"/>
            <a:ext cx="3474720" cy="4790872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7350" y="347473"/>
            <a:ext cx="3474720" cy="907396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Title of Paragraph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348837" y="1405712"/>
            <a:ext cx="3477958" cy="4790872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347970" y="347473"/>
            <a:ext cx="3478826" cy="9073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 i="0" baseline="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 smtClean="0"/>
              <a:t>Click to Edit Title of Paragraph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8216" y="1405712"/>
            <a:ext cx="3474720" cy="4790872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If you need to include more than a few bullets worth of information, consider using an image or simple phrase as provocation and speak to the content you want to write. If you must use more than a few bullets, consider splitting the content between two or more slides. 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8370784" y="347473"/>
            <a:ext cx="3474720" cy="9073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en-US"/>
            </a:defPPr>
            <a:lvl1pPr lvl="0">
              <a:lnSpc>
                <a:spcPct val="90000"/>
              </a:lnSpc>
              <a:spcBef>
                <a:spcPct val="0"/>
              </a:spcBef>
              <a:buNone/>
              <a:defRPr sz="2800" b="1" i="0" baseline="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 smtClean="0"/>
              <a:t>Click to Edit Title of Paragraph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074316" y="717982"/>
            <a:ext cx="0" cy="5049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8100568" y="717982"/>
            <a:ext cx="0" cy="5049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4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Multiple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320681" y="1400783"/>
            <a:ext cx="5559552" cy="4795801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7351" y="347472"/>
            <a:ext cx="5561052" cy="905256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Title of Paragraph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8216" y="1400783"/>
            <a:ext cx="5559664" cy="4795801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If you need to write more than a few bullets worth of information, consider using an image or simple phrase as provocation and speaking to the content you want to write. If you must use more than a few bullets, consider splitting the content between two or more slides. 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6312311" y="347472"/>
            <a:ext cx="5559552" cy="9052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Click to Edit Title of Paragraph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96000" y="717982"/>
            <a:ext cx="0" cy="5049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82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72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/>
          <p:cNvSpPr/>
          <p:nvPr userDrawn="1"/>
        </p:nvSpPr>
        <p:spPr>
          <a:xfrm>
            <a:off x="-3698" y="6363"/>
            <a:ext cx="12195698" cy="6851637"/>
          </a:xfrm>
          <a:custGeom>
            <a:avLst/>
            <a:gdLst/>
            <a:ahLst/>
            <a:cxnLst/>
            <a:rect l="l" t="t" r="r" b="b"/>
            <a:pathLst>
              <a:path w="12179300" h="6845300">
                <a:moveTo>
                  <a:pt x="0" y="6845287"/>
                </a:moveTo>
                <a:lnTo>
                  <a:pt x="12178982" y="6845287"/>
                </a:lnTo>
                <a:lnTo>
                  <a:pt x="12178982" y="0"/>
                </a:lnTo>
                <a:lnTo>
                  <a:pt x="0" y="0"/>
                </a:lnTo>
                <a:lnTo>
                  <a:pt x="0" y="6845287"/>
                </a:lnTo>
                <a:close/>
              </a:path>
            </a:pathLst>
          </a:custGeom>
          <a:solidFill>
            <a:srgbClr val="004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8"/>
          <p:cNvSpPr/>
          <p:nvPr userDrawn="1"/>
        </p:nvSpPr>
        <p:spPr>
          <a:xfrm>
            <a:off x="4500110" y="2861584"/>
            <a:ext cx="3191779" cy="1134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927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ural Downtow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6"/>
          <a:stretch/>
        </p:blipFill>
        <p:spPr>
          <a:xfrm>
            <a:off x="0" y="70936"/>
            <a:ext cx="12192000" cy="689069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829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armer Annd Boy In Fi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r="-1" b="6189"/>
          <a:stretch/>
        </p:blipFill>
        <p:spPr>
          <a:xfrm>
            <a:off x="0" y="70934"/>
            <a:ext cx="12192000" cy="690289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058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other Daughter On Tab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"/>
          <a:stretch/>
        </p:blipFill>
        <p:spPr>
          <a:xfrm>
            <a:off x="1" y="72597"/>
            <a:ext cx="12192000" cy="68951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58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other Child In Clin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 b="203"/>
          <a:stretch/>
        </p:blipFill>
        <p:spPr>
          <a:xfrm>
            <a:off x="-1" y="70932"/>
            <a:ext cx="12192001" cy="690809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95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udents On Comput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6"/>
          <a:stretch/>
        </p:blipFill>
        <p:spPr>
          <a:xfrm>
            <a:off x="0" y="70938"/>
            <a:ext cx="12192000" cy="690288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9144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97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armer On Tab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3"/>
          <a:stretch/>
        </p:blipFill>
        <p:spPr>
          <a:xfrm>
            <a:off x="-3100" y="70937"/>
            <a:ext cx="12195100" cy="690288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55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57560" y="2548361"/>
            <a:ext cx="1633492" cy="1386372"/>
          </a:xfrm>
        </p:spPr>
        <p:txBody>
          <a:bodyPr anchor="ctr" anchorCtr="0"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08301" y="731519"/>
            <a:ext cx="8635356" cy="5020056"/>
          </a:xfrm>
        </p:spPr>
        <p:txBody>
          <a:bodyPr anchor="ctr" anchorCtr="0">
            <a:normAutofit/>
          </a:bodyPr>
          <a:lstStyle>
            <a:lvl1pPr>
              <a:defRPr baseline="0"/>
            </a:lvl1pPr>
            <a:lvl2pPr>
              <a:defRPr baseline="0"/>
            </a:lvl2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US" dirty="0" smtClean="0"/>
              <a:t>Use this layout for your agenda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©2019 Universal Service Administrative Co.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7351" y="356616"/>
            <a:ext cx="11506306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337351" y="1207008"/>
            <a:ext cx="11506306" cy="5025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 baseline="0"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Use this layout for bulleted content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smtClean="0"/>
              <a:t>©2019 Universal Service Administrative Co.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52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7351" y="354390"/>
            <a:ext cx="11506306" cy="6824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351" y="1209625"/>
            <a:ext cx="11506306" cy="5069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bk object 16"/>
          <p:cNvSpPr/>
          <p:nvPr userDrawn="1"/>
        </p:nvSpPr>
        <p:spPr>
          <a:xfrm>
            <a:off x="0" y="1763"/>
            <a:ext cx="12192000" cy="161544"/>
          </a:xfrm>
          <a:custGeom>
            <a:avLst/>
            <a:gdLst/>
            <a:ahLst/>
            <a:cxnLst/>
            <a:rect l="l" t="t" r="r" b="b"/>
            <a:pathLst>
              <a:path w="12185650" h="69850">
                <a:moveTo>
                  <a:pt x="0" y="69850"/>
                </a:moveTo>
                <a:lnTo>
                  <a:pt x="12185345" y="69850"/>
                </a:lnTo>
                <a:lnTo>
                  <a:pt x="12185345" y="0"/>
                </a:lnTo>
                <a:lnTo>
                  <a:pt x="0" y="0"/>
                </a:lnTo>
                <a:lnTo>
                  <a:pt x="0" y="69850"/>
                </a:lnTo>
                <a:close/>
              </a:path>
            </a:pathLst>
          </a:custGeom>
          <a:solidFill>
            <a:srgbClr val="004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3735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4AD4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 smtClean="0"/>
              <a:t>©2019 Universal Service Administrative Co.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0045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AD4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9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7" r:id="rId14"/>
    <p:sldLayoutId id="2147483679" r:id="rId15"/>
    <p:sldLayoutId id="2147483682" r:id="rId16"/>
    <p:sldLayoutId id="2147483683" r:id="rId17"/>
    <p:sldLayoutId id="2147483685" r:id="rId18"/>
    <p:sldLayoutId id="2147483684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rgbClr val="004AD4"/>
          </a:solidFill>
          <a:latin typeface="Source Sans Pro" charset="0"/>
          <a:ea typeface="Source Sans Pro" charset="0"/>
          <a:cs typeface="Source Sans Pro" charset="0"/>
        </a:defRPr>
      </a:lvl1pPr>
    </p:titleStyle>
    <p:bodyStyle>
      <a:lvl1pPr marL="227013" indent="-227013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Clr>
          <a:srgbClr val="006FF4"/>
        </a:buClr>
        <a:buFont typeface="Wingdings" panose="05000000000000000000" pitchFamily="2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FE5000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FE5000"/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FE5000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FE5000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800" dirty="0" smtClean="0"/>
              <a:t>Program Overview</a:t>
            </a:r>
            <a:endParaRPr lang="en-US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2019 Service Provider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5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Applicant Competitive Bidding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085" y="1513796"/>
            <a:ext cx="9077582" cy="5025116"/>
          </a:xfrm>
        </p:spPr>
        <p:txBody>
          <a:bodyPr/>
          <a:lstStyle/>
          <a:p>
            <a:r>
              <a:rPr lang="en-US" dirty="0"/>
              <a:t>Review posted FCC Forms 470, Requests for Proposals (RFPs), and RFP documents on the USAC website and respond to requests for services.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Ask the applicant questions if </a:t>
            </a:r>
            <a:r>
              <a:rPr lang="en-US" dirty="0"/>
              <a:t>you need clarification.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Competitive bidding process must be open and fair.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25794" y="489927"/>
            <a:ext cx="2192072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3025" cmpd="sng">
            <a:solidFill>
              <a:srgbClr val="FE5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470</a:t>
            </a:r>
            <a:endParaRPr lang="en-US" sz="800" dirty="0"/>
          </a:p>
        </p:txBody>
      </p:sp>
      <p:sp>
        <p:nvSpPr>
          <p:cNvPr id="4" name="Rectangle 3"/>
          <p:cNvSpPr/>
          <p:nvPr/>
        </p:nvSpPr>
        <p:spPr>
          <a:xfrm>
            <a:off x="151085" y="6538912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32245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Applicants Apply for Discounts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884" y="1587308"/>
            <a:ext cx="8603449" cy="5025116"/>
          </a:xfrm>
        </p:spPr>
        <p:txBody>
          <a:bodyPr/>
          <a:lstStyle/>
          <a:p>
            <a:r>
              <a:rPr lang="en-US" dirty="0"/>
              <a:t>Review the Receipt Acknowledgment Letter for accuracy.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Assist applicants with review questions as needed (network diagrams, technical information).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Review USAC’s funding commitment decision.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99455" y="328982"/>
            <a:ext cx="2066485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3025" cmpd="sng">
            <a:solidFill>
              <a:srgbClr val="8EC94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471</a:t>
            </a:r>
            <a:endParaRPr lang="en-US" sz="800" dirty="0"/>
          </a:p>
        </p:txBody>
      </p:sp>
      <p:sp>
        <p:nvSpPr>
          <p:cNvPr id="5" name="Rectangle 4"/>
          <p:cNvSpPr/>
          <p:nvPr/>
        </p:nvSpPr>
        <p:spPr>
          <a:xfrm>
            <a:off x="201884" y="6466230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78490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Certify Compliance with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8315582" cy="5025116"/>
          </a:xfrm>
        </p:spPr>
        <p:txBody>
          <a:bodyPr/>
          <a:lstStyle/>
          <a:p>
            <a:r>
              <a:rPr lang="en-US" dirty="0"/>
              <a:t>File your FCC Form 473 (SPAC Form) to certify that you will follow program rules.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Start the delivery and installation of funded services.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Verify that your customers have filed FCC Form 486.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83271" y="338477"/>
            <a:ext cx="2060386" cy="13234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73025" cmpd="sng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473</a:t>
            </a:r>
            <a:endParaRPr lang="en-US" sz="8000" dirty="0"/>
          </a:p>
        </p:txBody>
      </p:sp>
      <p:sp>
        <p:nvSpPr>
          <p:cNvPr id="4" name="Rectangle 3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48126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Invoice USAC (SPI Form)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9314649" cy="4905925"/>
          </a:xfrm>
        </p:spPr>
        <p:txBody>
          <a:bodyPr/>
          <a:lstStyle/>
          <a:p>
            <a:r>
              <a:rPr lang="en-US" dirty="0"/>
              <a:t>Bill your customers for their share of the cost of approved services.</a:t>
            </a:r>
          </a:p>
          <a:p>
            <a:endParaRPr lang="en-US" dirty="0"/>
          </a:p>
          <a:p>
            <a:r>
              <a:rPr lang="en-US" dirty="0"/>
              <a:t>Check the commitment information (services, discount level, costs) before filing a SPI Form.</a:t>
            </a:r>
          </a:p>
          <a:p>
            <a:endParaRPr lang="en-US" dirty="0"/>
          </a:p>
          <a:p>
            <a:r>
              <a:rPr lang="en-US" dirty="0"/>
              <a:t>Answer any USAC review questions.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72877" y="356616"/>
            <a:ext cx="2270779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3025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474</a:t>
            </a:r>
            <a:endParaRPr lang="en-US" sz="8000" dirty="0"/>
          </a:p>
        </p:txBody>
      </p:sp>
      <p:sp>
        <p:nvSpPr>
          <p:cNvPr id="4" name="Rectangle 3"/>
          <p:cNvSpPr/>
          <p:nvPr/>
        </p:nvSpPr>
        <p:spPr>
          <a:xfrm>
            <a:off x="337351" y="6277525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6802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22" y="2932207"/>
            <a:ext cx="4383346" cy="526298"/>
          </a:xfrm>
        </p:spPr>
        <p:txBody>
          <a:bodyPr/>
          <a:lstStyle/>
          <a:p>
            <a:pPr algn="ctr"/>
            <a:r>
              <a:rPr lang="en-US" dirty="0" smtClean="0"/>
              <a:t>Basic Concepts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60925"/>
            <a:ext cx="3522567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dirty="0">
                <a:solidFill>
                  <a:prstClr val="white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prstClr val="white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prstClr val="white"/>
              </a:solidFill>
              <a:latin typeface="Source Sans Pro" panose="020B0503030403020204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58227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513796"/>
            <a:ext cx="11506306" cy="5025116"/>
          </a:xfrm>
        </p:spPr>
        <p:txBody>
          <a:bodyPr/>
          <a:lstStyle/>
          <a:p>
            <a:r>
              <a:rPr lang="en-US" dirty="0"/>
              <a:t>Eligibility – Entities, Services, Locations</a:t>
            </a:r>
          </a:p>
          <a:p>
            <a:r>
              <a:rPr lang="en-US" dirty="0"/>
              <a:t>Funding Year</a:t>
            </a:r>
          </a:p>
          <a:p>
            <a:r>
              <a:rPr lang="en-US" dirty="0"/>
              <a:t>Filing Window</a:t>
            </a:r>
          </a:p>
          <a:p>
            <a:r>
              <a:rPr lang="en-US" dirty="0"/>
              <a:t>Identifying Numbers (BEN, SPIN, CRN)</a:t>
            </a:r>
          </a:p>
          <a:p>
            <a:r>
              <a:rPr lang="en-US" dirty="0"/>
              <a:t>Discounts</a:t>
            </a:r>
          </a:p>
          <a:p>
            <a:r>
              <a:rPr lang="en-US" dirty="0"/>
              <a:t>Funding Request Numbers (FRNs)</a:t>
            </a:r>
            <a:endParaRPr lang="en-US" sz="1400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7351" y="6429087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77625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54" y="2898340"/>
            <a:ext cx="4992946" cy="1436594"/>
          </a:xfrm>
        </p:spPr>
        <p:txBody>
          <a:bodyPr/>
          <a:lstStyle/>
          <a:p>
            <a:r>
              <a:rPr lang="en-US" dirty="0" smtClean="0"/>
              <a:t>Eligibility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82134" y="3489981"/>
            <a:ext cx="343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Source Sans Pro" panose="020B0503030403020204"/>
              </a:rPr>
              <a:t>Who is Eligible?</a:t>
            </a:r>
            <a:endParaRPr lang="en-US" sz="2800" b="1" dirty="0">
              <a:solidFill>
                <a:schemeClr val="bg1"/>
              </a:solidFill>
              <a:latin typeface="Source Sans Pro" panose="020B0503030403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476" y="6411048"/>
            <a:ext cx="3522567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dirty="0">
                <a:solidFill>
                  <a:prstClr val="white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prstClr val="white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prstClr val="white"/>
              </a:solidFill>
              <a:latin typeface="Source Sans Pro" panose="020B0503030403020204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11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ELIGIBILITY -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832884"/>
            <a:ext cx="6689982" cy="5025116"/>
          </a:xfrm>
        </p:spPr>
        <p:txBody>
          <a:bodyPr/>
          <a:lstStyle/>
          <a:p>
            <a:r>
              <a:rPr lang="en-US" dirty="0" smtClean="0"/>
              <a:t>Must provide elementary and/or secondary education, as determined under state law</a:t>
            </a:r>
          </a:p>
          <a:p>
            <a:r>
              <a:rPr lang="en-US" dirty="0" smtClean="0"/>
              <a:t>Cannot have an endowment exceeding $50 million.</a:t>
            </a:r>
          </a:p>
          <a:p>
            <a:r>
              <a:rPr lang="en-US" dirty="0" smtClean="0"/>
              <a:t>Cannot operate as a for-profit business.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088" y="1370219"/>
            <a:ext cx="4054569" cy="40695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351" y="6440074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429132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ELIGIBILITY – Libraries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10940249" cy="4516459"/>
          </a:xfrm>
        </p:spPr>
        <p:txBody>
          <a:bodyPr/>
          <a:lstStyle/>
          <a:p>
            <a:r>
              <a:rPr lang="en-US" dirty="0"/>
              <a:t>Must be eligible for assistance from their state library agency under LSTA*.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ea typeface="Source Sans Pro"/>
                <a:cs typeface="Source Sans Pro"/>
              </a:rPr>
              <a:t>Budget must be separate from any schools.</a:t>
            </a:r>
          </a:p>
          <a:p>
            <a:pPr marL="0" indent="0">
              <a:buNone/>
            </a:pPr>
            <a:endParaRPr lang="en-US" dirty="0">
              <a:ea typeface="Source Sans Pro"/>
              <a:cs typeface="Source Sans Pro"/>
            </a:endParaRPr>
          </a:p>
          <a:p>
            <a:r>
              <a:rPr lang="en-US" dirty="0">
                <a:ea typeface="Source Sans Pro"/>
                <a:cs typeface="Source Sans Pro"/>
              </a:rPr>
              <a:t>Cannot operate as a for-profit business.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72476" y="5236555"/>
            <a:ext cx="775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*LSTA = Library Services Technology Act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7351" y="6319304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19475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ELIGIBILITY – Non-instructional Facilities (NIFs)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17" y="1331234"/>
            <a:ext cx="5301450" cy="5025116"/>
          </a:xfrm>
        </p:spPr>
        <p:txBody>
          <a:bodyPr/>
          <a:lstStyle/>
          <a:p>
            <a:r>
              <a:rPr lang="en-US" dirty="0"/>
              <a:t>Non-instructional facilities (NIFs) are eligible for discounts on some services. </a:t>
            </a:r>
            <a:endParaRPr lang="en-US" dirty="0" smtClean="0"/>
          </a:p>
          <a:p>
            <a:r>
              <a:rPr lang="en-US" dirty="0" smtClean="0"/>
              <a:t>NIFs </a:t>
            </a:r>
            <a:r>
              <a:rPr lang="en-US" dirty="0"/>
              <a:t>are:</a:t>
            </a:r>
          </a:p>
          <a:p>
            <a:pPr lvl="1">
              <a:buClr>
                <a:srgbClr val="004AD4"/>
              </a:buClr>
            </a:pPr>
            <a:r>
              <a:rPr lang="en-US" sz="2800" dirty="0" smtClean="0">
                <a:ea typeface="Source Sans Pro"/>
                <a:cs typeface="Source Sans Pro"/>
              </a:rPr>
              <a:t>School buildings that don’t have classrooms.</a:t>
            </a:r>
          </a:p>
          <a:p>
            <a:pPr lvl="1">
              <a:buClr>
                <a:srgbClr val="004AD4"/>
              </a:buClr>
            </a:pPr>
            <a:r>
              <a:rPr lang="en-US" sz="2800" dirty="0" smtClean="0">
                <a:ea typeface="Source Sans Pro"/>
                <a:cs typeface="Source Sans Pro"/>
              </a:rPr>
              <a:t>Library buildings that don’t have public areas.</a:t>
            </a:r>
            <a:endParaRPr lang="en-US" sz="2800" b="1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456" y="2082396"/>
            <a:ext cx="5029201" cy="30145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351" y="6352780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88824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7559" y="2548361"/>
            <a:ext cx="1895883" cy="1386372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75644" y="1041762"/>
            <a:ext cx="8635356" cy="5020056"/>
          </a:xfrm>
        </p:spPr>
        <p:txBody>
          <a:bodyPr>
            <a:normAutofit/>
          </a:bodyPr>
          <a:lstStyle/>
          <a:p>
            <a:r>
              <a:rPr lang="en-US" dirty="0" smtClean="0"/>
              <a:t>Overview </a:t>
            </a:r>
            <a:r>
              <a:rPr lang="en-US" dirty="0"/>
              <a:t>and Basic Concepts</a:t>
            </a:r>
          </a:p>
          <a:p>
            <a:r>
              <a:rPr lang="en-US" dirty="0"/>
              <a:t>FCC Form 498 Demo</a:t>
            </a:r>
          </a:p>
          <a:p>
            <a:r>
              <a:rPr lang="en-US" dirty="0"/>
              <a:t>Introduction to the E-rate Productivity Center (EPC)</a:t>
            </a:r>
          </a:p>
          <a:p>
            <a:r>
              <a:rPr lang="en-US" dirty="0"/>
              <a:t>Program Data</a:t>
            </a:r>
          </a:p>
          <a:p>
            <a:r>
              <a:rPr lang="en-US" dirty="0"/>
              <a:t>Finishing </a:t>
            </a:r>
            <a:r>
              <a:rPr lang="en-US" dirty="0" smtClean="0"/>
              <a:t>FY2018, </a:t>
            </a:r>
            <a:r>
              <a:rPr lang="en-US" dirty="0"/>
              <a:t>Working on </a:t>
            </a:r>
            <a:r>
              <a:rPr lang="en-US" dirty="0" smtClean="0"/>
              <a:t>FY2019, </a:t>
            </a:r>
            <a:r>
              <a:rPr lang="en-US" dirty="0"/>
              <a:t>Starting </a:t>
            </a:r>
            <a:r>
              <a:rPr lang="en-US" dirty="0" smtClean="0"/>
              <a:t>FY2020</a:t>
            </a:r>
            <a:endParaRPr lang="en-US" dirty="0"/>
          </a:p>
          <a:p>
            <a:r>
              <a:rPr lang="en-US" dirty="0"/>
              <a:t>Toolbox</a:t>
            </a:r>
          </a:p>
          <a:p>
            <a:r>
              <a:rPr lang="en-US" dirty="0"/>
              <a:t>Questions and Answers</a:t>
            </a:r>
            <a:endParaRPr lang="en-US" sz="1400" dirty="0"/>
          </a:p>
          <a:p>
            <a:pPr marL="0" indent="0">
              <a:buNone/>
            </a:pPr>
            <a:endParaRPr lang="en-US" dirty="0">
              <a:solidFill>
                <a:srgbClr val="004AD4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810" y="6232124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9514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ELIGIBILITY - Consortia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481421"/>
            <a:ext cx="6706916" cy="5025116"/>
          </a:xfrm>
        </p:spPr>
        <p:txBody>
          <a:bodyPr/>
          <a:lstStyle/>
          <a:p>
            <a:r>
              <a:rPr lang="en-US" dirty="0"/>
              <a:t>Schools and libraries can join together to form consortia.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ea typeface="Source Sans Pro"/>
                <a:cs typeface="Source Sans Pro"/>
              </a:rPr>
              <a:t>Consortia are not themselves eligible for discounts, but they can run competitive bid processes and/or apply for discounts on behalf of their members.</a:t>
            </a:r>
            <a:endParaRPr lang="en-US" b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876" y="1704565"/>
            <a:ext cx="4803781" cy="32061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8242" y="6506537"/>
            <a:ext cx="3522567" cy="22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dirty="0">
                <a:solidFill>
                  <a:srgbClr val="004AD4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srgbClr val="004AD4"/>
              </a:solidFill>
              <a:latin typeface="Source Sans Pro" panose="020B0503030403020204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23041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0120" y="2779807"/>
            <a:ext cx="4992946" cy="1436594"/>
          </a:xfrm>
        </p:spPr>
        <p:txBody>
          <a:bodyPr/>
          <a:lstStyle/>
          <a:p>
            <a:r>
              <a:rPr lang="en-US" dirty="0" smtClean="0"/>
              <a:t>Eligibility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3371961"/>
            <a:ext cx="5452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Source Sans Pro" panose="020B0503030403020204"/>
              </a:rPr>
              <a:t>What Services are Eligible?</a:t>
            </a:r>
            <a:endParaRPr lang="en-US" sz="2800" b="1" dirty="0">
              <a:solidFill>
                <a:schemeClr val="bg1"/>
              </a:solidFill>
              <a:latin typeface="Source Sans Pro" panose="020B0503030403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6477551"/>
            <a:ext cx="3522567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dirty="0">
                <a:solidFill>
                  <a:prstClr val="white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prstClr val="white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prstClr val="white"/>
              </a:solidFill>
              <a:latin typeface="Source Sans Pro" panose="020B0503030403020204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94692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ELIGIBILITY- Eligible Services List (ESL)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2121407"/>
            <a:ext cx="6452916" cy="3551259"/>
          </a:xfrm>
        </p:spPr>
        <p:txBody>
          <a:bodyPr/>
          <a:lstStyle/>
          <a:p>
            <a:r>
              <a:rPr lang="en-US" dirty="0"/>
              <a:t>Each year, the FCC issues a list of services that are eligible for the upcoming funding year.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267" y="1956016"/>
            <a:ext cx="4988273" cy="32383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351" y="6319304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44042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ELIGIBILTY -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Category One</a:t>
            </a:r>
            <a:r>
              <a:rPr lang="en-US" dirty="0"/>
              <a:t> includes services from the service provider to the schools and/or libraries (demarcation point).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One service type –</a:t>
            </a:r>
          </a:p>
          <a:p>
            <a:pPr marL="914400"/>
            <a:r>
              <a:rPr lang="en-US" dirty="0"/>
              <a:t>Data Transmission and/or Internet Access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Voice services are completely phased out in FY2019.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80085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ELIGIBILITY -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Examples of </a:t>
            </a:r>
            <a:r>
              <a:rPr lang="en-US" b="1" dirty="0"/>
              <a:t>Category One (C1)</a:t>
            </a:r>
            <a:r>
              <a:rPr lang="en-US" dirty="0"/>
              <a:t> services: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Leased lit or dark fiber</a:t>
            </a:r>
          </a:p>
          <a:p>
            <a:r>
              <a:rPr lang="en-US" dirty="0"/>
              <a:t>Wireless services (e.g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/>
              <a:t>microwave)</a:t>
            </a:r>
          </a:p>
          <a:p>
            <a:r>
              <a:rPr lang="en-US" dirty="0"/>
              <a:t>Satellite service</a:t>
            </a:r>
          </a:p>
          <a:p>
            <a:r>
              <a:rPr lang="en-US" dirty="0"/>
              <a:t>T-1, T-3, etc.</a:t>
            </a:r>
          </a:p>
          <a:p>
            <a:r>
              <a:rPr lang="en-US" dirty="0"/>
              <a:t>DSL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7351" y="6250522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28478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ELIGIBILITY -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Category Two</a:t>
            </a:r>
            <a:r>
              <a:rPr lang="en-US" dirty="0"/>
              <a:t> includes services </a:t>
            </a:r>
            <a:r>
              <a:rPr lang="en-US" dirty="0">
                <a:solidFill>
                  <a:schemeClr val="tx1"/>
                </a:solidFill>
              </a:rPr>
              <a:t>and equipment needed for broadband connectivity within schools and libraries.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Three service types –</a:t>
            </a:r>
          </a:p>
          <a:p>
            <a:pPr marL="914400"/>
            <a:r>
              <a:rPr lang="en-US" dirty="0"/>
              <a:t>Internal Connections</a:t>
            </a:r>
          </a:p>
          <a:p>
            <a:pPr marL="914400"/>
            <a:r>
              <a:rPr lang="en-US" dirty="0"/>
              <a:t>Basic Maintenance of Internal Connections</a:t>
            </a:r>
          </a:p>
          <a:p>
            <a:pPr marL="914400"/>
            <a:r>
              <a:rPr lang="en-US" dirty="0"/>
              <a:t>Managed Internal Broadband Services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7351" y="6250522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1769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ELIGIBILITY -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Examples of </a:t>
            </a:r>
            <a:r>
              <a:rPr lang="en-US" b="1" dirty="0"/>
              <a:t>Category Two (C2)</a:t>
            </a:r>
            <a:r>
              <a:rPr lang="en-US" dirty="0"/>
              <a:t> services: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Routers &amp; switches</a:t>
            </a:r>
          </a:p>
          <a:p>
            <a:r>
              <a:rPr lang="en-US" dirty="0"/>
              <a:t>Cabling, wireless access points</a:t>
            </a:r>
          </a:p>
          <a:p>
            <a:r>
              <a:rPr lang="en-US" dirty="0"/>
              <a:t>Basic maintenance of eligible </a:t>
            </a:r>
            <a:r>
              <a:rPr lang="en-US" dirty="0">
                <a:solidFill>
                  <a:schemeClr val="tx1"/>
                </a:solidFill>
              </a:rPr>
              <a:t>internal connections </a:t>
            </a:r>
            <a:r>
              <a:rPr lang="en-US" dirty="0"/>
              <a:t>managed internal broadband services (managed </a:t>
            </a:r>
            <a:r>
              <a:rPr lang="en-US" dirty="0" smtClean="0"/>
              <a:t>Wi-Fi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61629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ELIGIBILITY -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Category One (C1)</a:t>
            </a:r>
            <a:r>
              <a:rPr lang="en-US" dirty="0"/>
              <a:t> services are not limited in cost as long as they are cost-effective.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Category Two (C2)</a:t>
            </a:r>
            <a:r>
              <a:rPr lang="en-US" dirty="0"/>
              <a:t> services are limited by a pre-discount budget</a:t>
            </a:r>
            <a:endParaRPr lang="en-US" strike="sngStrike" dirty="0"/>
          </a:p>
          <a:p>
            <a:pPr marL="914400"/>
            <a:r>
              <a:rPr lang="en-US" dirty="0"/>
              <a:t>Budget period is five years</a:t>
            </a:r>
          </a:p>
          <a:p>
            <a:pPr marL="914400"/>
            <a:r>
              <a:rPr lang="en-US" dirty="0"/>
              <a:t>Budget is calculated based on number of students (schools) or square footage (libraries)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7351" y="6250522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9139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ELIGIBILITY – Eligible Purposes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6469849" cy="5025116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Activities related to education that occur on school property.  </a:t>
            </a:r>
          </a:p>
          <a:p>
            <a:endParaRPr lang="en-US" sz="3000" dirty="0"/>
          </a:p>
          <a:p>
            <a:r>
              <a:rPr lang="en-US" sz="3000" dirty="0"/>
              <a:t>Activities related to providing library services to individuals that occur on library property.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</a:t>
            </a:r>
            <a:r>
              <a:rPr lang="en-US" sz="3000" dirty="0"/>
              <a:t>Activities that are not on school or library property are generally not considered eligible for discounts.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301" y="2054952"/>
            <a:ext cx="4213566" cy="27723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54030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9466" y="1621209"/>
            <a:ext cx="9144000" cy="2387600"/>
          </a:xfrm>
        </p:spPr>
        <p:txBody>
          <a:bodyPr/>
          <a:lstStyle/>
          <a:p>
            <a:r>
              <a:rPr lang="en-US" sz="3800" dirty="0"/>
              <a:t>Program Overview</a:t>
            </a:r>
            <a:r>
              <a:rPr lang="en-US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en-US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lang="en-US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9466" y="3472919"/>
            <a:ext cx="9144000" cy="1655762"/>
          </a:xfrm>
        </p:spPr>
        <p:txBody>
          <a:bodyPr/>
          <a:lstStyle/>
          <a:p>
            <a:pPr lvl="0"/>
            <a:r>
              <a:rPr lang="en-US" dirty="0">
                <a:solidFill>
                  <a:prstClr val="white"/>
                </a:solidFill>
              </a:rPr>
              <a:t>2019 Service Provider </a:t>
            </a:r>
            <a:r>
              <a:rPr lang="en-US" dirty="0" smtClean="0">
                <a:solidFill>
                  <a:prstClr val="white"/>
                </a:solidFill>
              </a:rPr>
              <a:t>Training </a:t>
            </a:r>
            <a:r>
              <a:rPr lang="en-US" sz="2800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– Part 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71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853" y="2864473"/>
            <a:ext cx="5399346" cy="526298"/>
          </a:xfrm>
        </p:spPr>
        <p:txBody>
          <a:bodyPr/>
          <a:lstStyle/>
          <a:p>
            <a:r>
              <a:rPr lang="en-US" dirty="0" smtClean="0"/>
              <a:t>Schools and Libraries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7991" y="3390771"/>
            <a:ext cx="4469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Source Sans Pro" panose="020B0503030403020204"/>
              </a:rPr>
              <a:t>Mission Statement</a:t>
            </a:r>
            <a:endParaRPr lang="en-US" sz="2800" b="1" dirty="0">
              <a:solidFill>
                <a:schemeClr val="bg1"/>
              </a:solidFill>
              <a:latin typeface="Source Sans Pro" panose="020B0503030403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853" y="6377797"/>
            <a:ext cx="3522567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dirty="0">
                <a:solidFill>
                  <a:prstClr val="white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prstClr val="white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prstClr val="white"/>
              </a:solidFill>
              <a:latin typeface="Source Sans Pro" panose="020B0503030403020204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432278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120" y="2949139"/>
            <a:ext cx="3981350" cy="526298"/>
          </a:xfrm>
        </p:spPr>
        <p:txBody>
          <a:bodyPr/>
          <a:lstStyle/>
          <a:p>
            <a:r>
              <a:rPr lang="en-US" dirty="0" smtClean="0"/>
              <a:t>FUNDING YEAR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5102" y="6510802"/>
            <a:ext cx="3522567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dirty="0">
                <a:solidFill>
                  <a:prstClr val="white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prstClr val="white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prstClr val="white"/>
              </a:solidFill>
              <a:latin typeface="Source Sans Pro" panose="020B0503030403020204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421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464488"/>
            <a:ext cx="6368249" cy="50251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Funding Year (FY) starts on July 1 and ends the following June 30.</a:t>
            </a:r>
          </a:p>
          <a:p>
            <a:pPr marL="863600"/>
            <a:r>
              <a:rPr lang="en-US" dirty="0"/>
              <a:t>For example, </a:t>
            </a:r>
            <a:r>
              <a:rPr lang="en-US" dirty="0" smtClean="0"/>
              <a:t>FY2019 </a:t>
            </a:r>
            <a:r>
              <a:rPr lang="en-US" dirty="0"/>
              <a:t>starts on July 1, 2019, and ends on June 30, 2020.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414" y="1464488"/>
            <a:ext cx="4780233" cy="31986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7351" y="6343410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49101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464488"/>
            <a:ext cx="11685316" cy="20407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Timing of program activities:</a:t>
            </a:r>
          </a:p>
          <a:p>
            <a:r>
              <a:rPr lang="en-US" dirty="0"/>
              <a:t>Competitive bidding and applying for discounts happen before the funding year starts.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469" y="2848439"/>
            <a:ext cx="7804188" cy="33091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672" y="637106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24137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464488"/>
            <a:ext cx="11685316" cy="20407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Timing of program activities:</a:t>
            </a:r>
          </a:p>
          <a:p>
            <a:r>
              <a:rPr lang="en-US" dirty="0"/>
              <a:t>Services generally start at the beginning of the funding year.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067" y="2873474"/>
            <a:ext cx="6004076" cy="33463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351" y="6388315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45116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464488"/>
            <a:ext cx="11685316" cy="20407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Timing of program activities:</a:t>
            </a:r>
          </a:p>
          <a:p>
            <a:r>
              <a:rPr lang="en-US" dirty="0"/>
              <a:t>Invoicing can occur during the funding year and is generally completed after the funding year ends.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504" y="2684200"/>
            <a:ext cx="5401710" cy="35811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3418" y="63883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36271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ource Sans Pro"/>
              </a:rPr>
              <a:t>FUNDING YEAR – Delivery and installation of services</a:t>
            </a:r>
            <a:r>
              <a:rPr lang="en-US" sz="4000" dirty="0"/>
              <a:t/>
            </a:r>
            <a:br>
              <a:rPr lang="en-US" sz="40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513796"/>
            <a:ext cx="11506306" cy="5025116"/>
          </a:xfrm>
        </p:spPr>
        <p:txBody>
          <a:bodyPr/>
          <a:lstStyle/>
          <a:p>
            <a:pPr marL="287338"/>
            <a:r>
              <a:rPr lang="en-US" b="1" dirty="0" smtClean="0"/>
              <a:t>Recurring services</a:t>
            </a:r>
            <a:r>
              <a:rPr lang="en-US" dirty="0" smtClean="0"/>
              <a:t> (e.g., monthly internet access) must be delivered during the funding year.</a:t>
            </a:r>
          </a:p>
          <a:p>
            <a:pPr marL="287338"/>
            <a:r>
              <a:rPr lang="en-US" b="1" dirty="0" smtClean="0"/>
              <a:t>Non-recurring services</a:t>
            </a:r>
            <a:r>
              <a:rPr lang="en-US" dirty="0" smtClean="0"/>
              <a:t> (e.g., equipment installations) can generally be installed through September 30 following the close of the funding year.</a:t>
            </a:r>
          </a:p>
          <a:p>
            <a:pPr marL="1423988"/>
            <a:r>
              <a:rPr lang="en-US" dirty="0" smtClean="0"/>
              <a:t>The September 30 deadline can sometimes be extended, either automatically or by request.</a:t>
            </a:r>
          </a:p>
          <a:p>
            <a:pPr marL="1423988"/>
            <a:r>
              <a:rPr lang="en-US" dirty="0" smtClean="0"/>
              <a:t>Delivery and installation can sometimes start before the funding year.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7351" y="6392718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401558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54" y="3101539"/>
            <a:ext cx="3981350" cy="526298"/>
          </a:xfrm>
        </p:spPr>
        <p:txBody>
          <a:bodyPr/>
          <a:lstStyle/>
          <a:p>
            <a:r>
              <a:rPr lang="en-US" dirty="0" smtClean="0"/>
              <a:t>FILING WINDOW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8476" y="6510801"/>
            <a:ext cx="3522567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dirty="0">
                <a:solidFill>
                  <a:prstClr val="white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prstClr val="white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prstClr val="white"/>
              </a:solidFill>
              <a:latin typeface="Source Sans Pro" panose="020B0503030403020204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4254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FILING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All FCC Forms 471 are filed during a specific period of time – the FCC Form 471 application filing window.</a:t>
            </a:r>
          </a:p>
          <a:p>
            <a:pPr marL="0" indent="0">
              <a:buNone/>
            </a:pPr>
            <a:endParaRPr lang="en-US" dirty="0"/>
          </a:p>
          <a:p>
            <a:pPr marL="863600"/>
            <a:r>
              <a:rPr lang="en-US" dirty="0"/>
              <a:t>The filing window generally opens in mid-January and closes in mid-March in advance of the start of the funding year.</a:t>
            </a:r>
          </a:p>
          <a:p>
            <a:pPr marL="577850" indent="0">
              <a:buNone/>
            </a:pPr>
            <a:endParaRPr lang="en-US" dirty="0"/>
          </a:p>
          <a:p>
            <a:pPr marL="577850" indent="0">
              <a:buNone/>
            </a:pPr>
            <a:r>
              <a:rPr lang="en-US" dirty="0"/>
              <a:t>*Applications (FCC Forms 471) filed outside of the filing window are not considered for funding.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15489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520" y="2847539"/>
            <a:ext cx="4603480" cy="1052596"/>
          </a:xfrm>
        </p:spPr>
        <p:txBody>
          <a:bodyPr/>
          <a:lstStyle/>
          <a:p>
            <a:pPr algn="ctr"/>
            <a:r>
              <a:rPr lang="en-US" dirty="0" smtClean="0"/>
              <a:t>IDENTIFYING NUMBERS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2520" y="6477550"/>
            <a:ext cx="3522567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dirty="0">
                <a:solidFill>
                  <a:prstClr val="white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prstClr val="white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prstClr val="white"/>
              </a:solidFill>
              <a:latin typeface="Source Sans Pro" panose="020B0503030403020204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03725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NUMBERS - SPINs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7079449" cy="50251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/>
              <a:t>Service Provider Identification Number (SPIN) </a:t>
            </a:r>
            <a:r>
              <a:rPr lang="en-US" dirty="0"/>
              <a:t>is assigned to providers participating in E-rate.</a:t>
            </a:r>
          </a:p>
          <a:p>
            <a:pPr marL="863600"/>
            <a:r>
              <a:rPr lang="en-US" dirty="0"/>
              <a:t>Service providers may have more than one SPIN due to:</a:t>
            </a:r>
          </a:p>
          <a:p>
            <a:pPr marL="1371600" indent="-284163"/>
            <a:r>
              <a:rPr lang="en-US" dirty="0"/>
              <a:t>Different business units or service areas.</a:t>
            </a:r>
          </a:p>
          <a:p>
            <a:pPr marL="1371600" indent="-284163"/>
            <a:r>
              <a:rPr lang="en-US" dirty="0"/>
              <a:t>Mergers and acquisitions.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1890072"/>
            <a:ext cx="4373217" cy="31444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351" y="6250522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83610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4349"/>
            <a:ext cx="6756400" cy="1150451"/>
          </a:xfrm>
        </p:spPr>
        <p:txBody>
          <a:bodyPr/>
          <a:lstStyle/>
          <a:p>
            <a:pPr algn="ctr"/>
            <a:r>
              <a:rPr lang="en-US" sz="3800" dirty="0" smtClean="0"/>
              <a:t>Schools &amp; Libraries (E-rate) Program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51" y="1574800"/>
            <a:ext cx="4959296" cy="5012817"/>
          </a:xfrm>
        </p:spPr>
        <p:txBody>
          <a:bodyPr/>
          <a:lstStyle/>
          <a:p>
            <a:pPr marL="0" indent="0">
              <a:buNone/>
            </a:pPr>
            <a:r>
              <a:rPr lang="en-US" sz="3800" b="1" dirty="0" smtClean="0">
                <a:solidFill>
                  <a:srgbClr val="004AD4"/>
                </a:solidFill>
              </a:rPr>
              <a:t>Mission</a:t>
            </a:r>
          </a:p>
          <a:p>
            <a:pPr marL="0" indent="0">
              <a:buNone/>
            </a:pPr>
            <a:r>
              <a:rPr lang="en-US" sz="2800" i="1" dirty="0"/>
              <a:t>Help ensure that schools and libraries can obtain high-speed internet access and telecommunications at affordable rates, and keep students and library patrons connected to broadband by providing a discount on eligible services</a:t>
            </a:r>
            <a:r>
              <a:rPr lang="en-US" sz="2800" i="1" dirty="0" smtClean="0"/>
              <a:t>.</a:t>
            </a:r>
            <a:endParaRPr lang="en-US" sz="2800" i="1" dirty="0"/>
          </a:p>
          <a:p>
            <a:pPr marL="0" indent="0">
              <a:buNone/>
            </a:pPr>
            <a:endParaRPr lang="en-US" sz="2800" b="1" dirty="0">
              <a:solidFill>
                <a:srgbClr val="004AD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211972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NUMBERS - BENs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Each applicant entity is assigned an “entity number” in the system.</a:t>
            </a:r>
          </a:p>
          <a:p>
            <a:pPr marL="863600"/>
            <a:r>
              <a:rPr lang="en-US" dirty="0"/>
              <a:t>Each entity that receives and pays bills is assigned a Billed Entity Number (</a:t>
            </a:r>
            <a:r>
              <a:rPr lang="en-US" dirty="0" smtClean="0"/>
              <a:t>BEN).</a:t>
            </a:r>
          </a:p>
          <a:p>
            <a:pPr marL="1196975"/>
            <a:r>
              <a:rPr lang="en-US" sz="2400" dirty="0" smtClean="0"/>
              <a:t>For example: independent schools, school districts, independent libraries</a:t>
            </a:r>
            <a:r>
              <a:rPr lang="en-US" sz="2400" dirty="0"/>
              <a:t>, library systems, consortia, educational service agencies.</a:t>
            </a:r>
          </a:p>
          <a:p>
            <a:pPr marL="863600"/>
            <a:r>
              <a:rPr lang="en-US" dirty="0" smtClean="0"/>
              <a:t>Schools </a:t>
            </a:r>
            <a:r>
              <a:rPr lang="en-US" dirty="0"/>
              <a:t>in a school district, libraries in a library system, and NIFs also have entity numbers.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5178" y="6250522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48092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ym typeface="Source Sans Pro"/>
              </a:rPr>
              <a:t>IDENTIFYING NUMBERS - CRNs</a:t>
            </a:r>
            <a:r>
              <a:rPr lang="en-US" sz="4000" dirty="0"/>
              <a:t/>
            </a:r>
            <a:br>
              <a:rPr lang="en-US" sz="40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Each </a:t>
            </a:r>
            <a:r>
              <a:rPr lang="en-US" dirty="0" smtClean="0"/>
              <a:t>consulting firm </a:t>
            </a:r>
            <a:r>
              <a:rPr lang="en-US" dirty="0"/>
              <a:t>is assigned a Consultant Registration Number (CRN) in the system.</a:t>
            </a:r>
          </a:p>
          <a:p>
            <a:pPr marL="863600"/>
            <a:r>
              <a:rPr lang="en-US" dirty="0"/>
              <a:t>A consultant may be a single individual or a consulting firm with multiple employees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068" y="2907645"/>
            <a:ext cx="4991740" cy="33244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74391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87" y="2881405"/>
            <a:ext cx="3981350" cy="526298"/>
          </a:xfrm>
        </p:spPr>
        <p:txBody>
          <a:bodyPr/>
          <a:lstStyle/>
          <a:p>
            <a:pPr algn="ctr"/>
            <a:r>
              <a:rPr lang="en-US" dirty="0" smtClean="0"/>
              <a:t>DISCOUNTS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504424"/>
            <a:ext cx="3522567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dirty="0">
                <a:solidFill>
                  <a:prstClr val="white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prstClr val="white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prstClr val="white"/>
              </a:solidFill>
              <a:latin typeface="Source Sans Pro" panose="020B0503030403020204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73799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DISCOUNTS –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11506306" cy="2450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Discounts depend on two pieces of information:</a:t>
            </a:r>
          </a:p>
          <a:p>
            <a:pPr marL="863600"/>
            <a:r>
              <a:rPr lang="en-US" dirty="0"/>
              <a:t>The level of poverty </a:t>
            </a:r>
            <a:r>
              <a:rPr lang="en-US" dirty="0" smtClean="0"/>
              <a:t>as defined by the </a:t>
            </a:r>
            <a:r>
              <a:rPr lang="en-US" dirty="0"/>
              <a:t>percentage </a:t>
            </a:r>
            <a:r>
              <a:rPr lang="en-US" dirty="0" smtClean="0"/>
              <a:t>students who qualify for the National School Lunch Program (NSLP) </a:t>
            </a:r>
            <a:r>
              <a:rPr lang="en-US" dirty="0"/>
              <a:t>in the school district.</a:t>
            </a:r>
          </a:p>
          <a:p>
            <a:pPr marL="863600"/>
            <a:r>
              <a:rPr lang="en-US" dirty="0"/>
              <a:t>The urban or rural status of the school district or library system.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7351" y="6405569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96595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DISCOUNTS</a:t>
            </a:r>
            <a:r>
              <a:rPr lang="en-US" sz="4000" dirty="0">
                <a:sym typeface="Source Sans Pro"/>
              </a:rPr>
              <a:t> </a:t>
            </a:r>
            <a:r>
              <a:rPr lang="en-US" dirty="0">
                <a:sym typeface="Source Sans Pro"/>
              </a:rPr>
              <a:t>–Calculations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5938"/>
            <a:r>
              <a:rPr lang="en-US" dirty="0"/>
              <a:t>School districts use</a:t>
            </a:r>
          </a:p>
          <a:p>
            <a:pPr marL="796925" indent="-333375"/>
            <a:r>
              <a:rPr lang="en-US" dirty="0"/>
              <a:t>The percentage of students eligible for NSLP and</a:t>
            </a:r>
          </a:p>
          <a:p>
            <a:pPr marL="796925" indent="-333375"/>
            <a:r>
              <a:rPr lang="en-US" dirty="0"/>
              <a:t>Urban/rural status.</a:t>
            </a:r>
          </a:p>
          <a:p>
            <a:pPr marL="515938"/>
            <a:r>
              <a:rPr lang="en-US" dirty="0"/>
              <a:t>Library systems use</a:t>
            </a:r>
          </a:p>
          <a:p>
            <a:pPr marL="796925" indent="-339725"/>
            <a:r>
              <a:rPr lang="en-US" dirty="0"/>
              <a:t>The percentage of students eligible for NSLP in the school district where the main branch of the library is located and</a:t>
            </a:r>
          </a:p>
          <a:p>
            <a:pPr marL="796925" indent="-339725"/>
            <a:r>
              <a:rPr lang="en-US" dirty="0"/>
              <a:t>Urban/rural status.</a:t>
            </a:r>
          </a:p>
          <a:p>
            <a:pPr marL="515938" indent="-282575"/>
            <a:r>
              <a:rPr lang="en-US" dirty="0" smtClean="0"/>
              <a:t>Consortia </a:t>
            </a:r>
            <a:r>
              <a:rPr lang="en-US" dirty="0"/>
              <a:t>use a simple average of their members’ discounts.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98967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DISCOUNT MATRIX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560" y="1476542"/>
            <a:ext cx="11265888" cy="45619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7351" y="6326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29660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23" y="2895463"/>
            <a:ext cx="4799652" cy="1052596"/>
          </a:xfrm>
        </p:spPr>
        <p:txBody>
          <a:bodyPr/>
          <a:lstStyle/>
          <a:p>
            <a:pPr algn="ctr"/>
            <a:r>
              <a:rPr lang="en-US" dirty="0" smtClean="0"/>
              <a:t>FUNDING REQUEST NUMBER (FRN)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0923" y="6510801"/>
            <a:ext cx="3522567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dirty="0">
                <a:solidFill>
                  <a:prstClr val="white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prstClr val="white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prstClr val="white"/>
              </a:solidFill>
              <a:latin typeface="Source Sans Pro" panose="020B0503030403020204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85086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REQUEST NUMBER (FRN)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Applying for discounts</a:t>
            </a:r>
          </a:p>
          <a:p>
            <a:pPr marL="863600"/>
            <a:r>
              <a:rPr lang="en-US" dirty="0"/>
              <a:t>Applicants list the services and identify the costs for those services on the FCC Form 471.</a:t>
            </a:r>
          </a:p>
          <a:p>
            <a:pPr marL="863600"/>
            <a:r>
              <a:rPr lang="en-US" dirty="0"/>
              <a:t>Each of these funding requests is assigned a number – an FRN.</a:t>
            </a:r>
          </a:p>
          <a:p>
            <a:pPr marL="863600"/>
            <a:r>
              <a:rPr lang="en-US" dirty="0"/>
              <a:t>There can be one or many FRNs on an FCC Form 471.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6604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REQUEST NUMBER (FRN)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FRNs are specific to:</a:t>
            </a:r>
          </a:p>
          <a:p>
            <a:pPr marL="863600"/>
            <a:r>
              <a:rPr lang="en-US" dirty="0"/>
              <a:t>A category of service</a:t>
            </a:r>
          </a:p>
          <a:p>
            <a:pPr marL="863600"/>
            <a:r>
              <a:rPr lang="en-US" dirty="0"/>
              <a:t>A service type</a:t>
            </a:r>
          </a:p>
          <a:p>
            <a:pPr marL="863600"/>
            <a:r>
              <a:rPr lang="en-US" dirty="0"/>
              <a:t>An FCC Form 470</a:t>
            </a:r>
          </a:p>
          <a:p>
            <a:pPr marL="863600"/>
            <a:r>
              <a:rPr lang="en-US" dirty="0"/>
              <a:t>A service provider (SPIN)</a:t>
            </a:r>
          </a:p>
          <a:p>
            <a:pPr marL="863600"/>
            <a:r>
              <a:rPr lang="en-US" dirty="0"/>
              <a:t>A contract, if you have one</a:t>
            </a:r>
          </a:p>
          <a:p>
            <a:pPr marL="863600"/>
            <a:endParaRPr lang="en-US" sz="1800" dirty="0"/>
          </a:p>
          <a:p>
            <a:pPr marL="0" indent="0">
              <a:buNone/>
            </a:pPr>
            <a:r>
              <a:rPr lang="en-US" dirty="0"/>
              <a:t>An FRN can have one or many services, as long as the services have all the above in common.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536" y="1424006"/>
            <a:ext cx="4739049" cy="31652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20847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Eligibility</a:t>
            </a:r>
          </a:p>
          <a:p>
            <a:pPr marL="574675" indent="-341313"/>
            <a:r>
              <a:rPr lang="en-US" dirty="0"/>
              <a:t>Entities</a:t>
            </a:r>
          </a:p>
          <a:p>
            <a:pPr marL="574675" indent="-341313"/>
            <a:r>
              <a:rPr lang="en-US" dirty="0"/>
              <a:t>Services</a:t>
            </a:r>
          </a:p>
          <a:p>
            <a:pPr marL="574675" indent="-341313"/>
            <a:r>
              <a:rPr lang="en-US" dirty="0"/>
              <a:t>Educational purposes</a:t>
            </a:r>
          </a:p>
          <a:p>
            <a:pPr marL="574675" indent="-341313"/>
            <a:r>
              <a:rPr lang="en-US" dirty="0"/>
              <a:t>Funding year</a:t>
            </a:r>
          </a:p>
          <a:p>
            <a:pPr marL="574675" indent="-341313"/>
            <a:r>
              <a:rPr lang="en-US" dirty="0"/>
              <a:t>Filing window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76401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531" y="970989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4AD4"/>
                </a:solidFill>
                <a:latin typeface="Source Sans Pro" panose="020B0503030403020204"/>
              </a:rPr>
              <a:t>WHO MAKES THE RULES?</a:t>
            </a:r>
            <a:endParaRPr lang="en-US" sz="2800" dirty="0">
              <a:solidFill>
                <a:srgbClr val="004AD4"/>
              </a:solidFill>
              <a:latin typeface="Source Sans Pro" panose="020B0503030403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05" y="1494209"/>
            <a:ext cx="4689472" cy="46731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30877" y="808409"/>
            <a:ext cx="7027332" cy="552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90000"/>
              </a:lnSpc>
              <a:buClr>
                <a:srgbClr val="004AD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Congress w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/>
                <a:cs typeface="Source Sans Pro"/>
                <a:sym typeface="Source Sans Pro"/>
              </a:rPr>
              <a:t>rote the Telecommunications Act of 1996, which directed the Federal Communications Commission (FCC) to establish the E-rate Program and other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/>
                <a:cs typeface="Source Sans Pro"/>
                <a:sym typeface="Source Sans Pro"/>
              </a:rPr>
              <a:t>programs.</a:t>
            </a:r>
          </a:p>
          <a:p>
            <a:pPr lvl="0">
              <a:lnSpc>
                <a:spcPct val="90000"/>
              </a:lnSpc>
              <a:buClr>
                <a:srgbClr val="004AD4"/>
              </a:buClr>
              <a:buSzPct val="100000"/>
            </a:pP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/>
              <a:cs typeface="Source Sans Pro"/>
              <a:sym typeface="Source Sans Pro"/>
            </a:endParaRPr>
          </a:p>
          <a:p>
            <a:pPr marL="457200" lvl="0" indent="-457200">
              <a:lnSpc>
                <a:spcPct val="90000"/>
              </a:lnSpc>
              <a:buClr>
                <a:srgbClr val="004AD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/>
                <a:cs typeface="Source Sans Pro"/>
                <a:sym typeface="Source Sans Pro"/>
              </a:rPr>
              <a:t>The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/>
                <a:cs typeface="Source Sans Pro"/>
                <a:sym typeface="Source Sans Pro"/>
              </a:rPr>
              <a:t>FCC issues orders that set rules and policies for the program and gives direction to the Universal Service Administrative Company (USAC) through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/>
                <a:cs typeface="Source Sans Pro"/>
                <a:sym typeface="Source Sans Pro"/>
              </a:rPr>
              <a:t>orders.</a:t>
            </a:r>
          </a:p>
          <a:p>
            <a:pPr lvl="0">
              <a:lnSpc>
                <a:spcPct val="90000"/>
              </a:lnSpc>
              <a:buClr>
                <a:srgbClr val="004AD4"/>
              </a:buClr>
              <a:buSzPct val="100000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457200">
              <a:lnSpc>
                <a:spcPct val="90000"/>
              </a:lnSpc>
              <a:buClr>
                <a:srgbClr val="004AD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/>
                <a:cs typeface="Source Sans Pro"/>
                <a:sym typeface="Source Sans Pro"/>
              </a:rPr>
              <a:t>USAC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/>
                <a:cs typeface="Source Sans Pro"/>
                <a:sym typeface="Source Sans Pro"/>
              </a:rPr>
              <a:t>is responsible for the day-to-day administration of the E-rate Program.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5531" y="6472941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4853446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Identifying numbers</a:t>
            </a:r>
          </a:p>
          <a:p>
            <a:pPr marL="574675" indent="-341313"/>
            <a:r>
              <a:rPr lang="en-US" dirty="0"/>
              <a:t>Service Provider Identification Numbers (SPINs)</a:t>
            </a:r>
          </a:p>
          <a:p>
            <a:pPr marL="574675" indent="-341313"/>
            <a:r>
              <a:rPr lang="en-US" dirty="0"/>
              <a:t>Entity Numbers and Billed Entity Numbers (BENs)</a:t>
            </a:r>
          </a:p>
          <a:p>
            <a:pPr marL="574675" indent="-341313"/>
            <a:r>
              <a:rPr lang="en-US" dirty="0"/>
              <a:t>Consultant Registration Numbers (CRNs)</a:t>
            </a:r>
          </a:p>
          <a:p>
            <a:pPr marL="574675" indent="-341313"/>
            <a:r>
              <a:rPr lang="en-US" dirty="0"/>
              <a:t>Discounts</a:t>
            </a:r>
          </a:p>
          <a:p>
            <a:pPr marL="574675" indent="-341313"/>
            <a:r>
              <a:rPr lang="en-US" dirty="0"/>
              <a:t>Funding Request Numbers (FRNs)</a:t>
            </a:r>
          </a:p>
          <a:p>
            <a:pPr marL="233362" indent="0">
              <a:buNone/>
            </a:pPr>
            <a:endParaRPr lang="en-US" sz="3200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7351" y="6250522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01340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8292" y="2868804"/>
            <a:ext cx="480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accent2"/>
                </a:solidFill>
                <a:latin typeface="Source Sans Pro" panose="020B0503030403020204"/>
              </a:rPr>
              <a:t>Questions?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37427"/>
            <a:ext cx="3485249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kern="0" dirty="0">
                <a:solidFill>
                  <a:srgbClr val="0062FF"/>
                </a:solidFill>
                <a:latin typeface="Source Sans Pro" panose="020B0503030403020204"/>
                <a:sym typeface="Arial"/>
              </a:rPr>
              <a:t>© 2019 </a:t>
            </a:r>
            <a:r>
              <a:rPr lang="en-US" sz="1300" kern="0" dirty="0">
                <a:solidFill>
                  <a:srgbClr val="0062FF"/>
                </a:solidFill>
                <a:latin typeface="Source Sans Pro" panose="020B0503030403020204"/>
                <a:sym typeface="Arial"/>
              </a:rPr>
              <a:t>Universal Service Administrative Co.</a:t>
            </a:r>
            <a:endParaRPr lang="en-US" sz="1300" kern="0" dirty="0">
              <a:solidFill>
                <a:srgbClr val="0059B7"/>
              </a:solidFill>
              <a:latin typeface="Source Sans Pro" panose="020B0503030403020204"/>
              <a:cs typeface="SourceSansPro-Ligh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0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637427"/>
            <a:ext cx="3485249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kern="0" dirty="0">
                <a:solidFill>
                  <a:prstClr val="white"/>
                </a:solidFill>
                <a:latin typeface="Source Sans Pro" charset="0"/>
                <a:sym typeface="Arial"/>
              </a:rPr>
              <a:t>© 2019 </a:t>
            </a:r>
            <a:r>
              <a:rPr lang="en-US" sz="1300" kern="0" dirty="0">
                <a:solidFill>
                  <a:prstClr val="white"/>
                </a:solidFill>
                <a:latin typeface="Source Sans Pro" charset="0"/>
                <a:sym typeface="Arial"/>
              </a:rPr>
              <a:t>Universal Service Administrative Co.</a:t>
            </a:r>
            <a:endParaRPr lang="en-US" sz="1300" kern="0" dirty="0">
              <a:solidFill>
                <a:prstClr val="white"/>
              </a:solidFill>
              <a:latin typeface="SourceSansPro-Light"/>
              <a:cs typeface="SourceSansPro-Ligh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1986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21" y="2847539"/>
            <a:ext cx="5043746" cy="1052596"/>
          </a:xfrm>
        </p:spPr>
        <p:txBody>
          <a:bodyPr/>
          <a:lstStyle/>
          <a:p>
            <a:r>
              <a:rPr lang="en-US" dirty="0" smtClean="0"/>
              <a:t>Schools and Libraries 	</a:t>
            </a:r>
            <a:r>
              <a:rPr lang="en-US" sz="2800" dirty="0" smtClean="0"/>
              <a:t>Application Process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71721" y="6427674"/>
            <a:ext cx="3522567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dirty="0">
                <a:solidFill>
                  <a:prstClr val="white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prstClr val="white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prstClr val="white"/>
              </a:solidFill>
              <a:latin typeface="Source Sans Pro" panose="020B0503030403020204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59463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Applicant Process?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351" y="1802901"/>
            <a:ext cx="8593981" cy="2743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332" y="1286933"/>
            <a:ext cx="3074401" cy="43024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8533" y="4635263"/>
            <a:ext cx="2861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Competitive</a:t>
            </a:r>
          </a:p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Bidding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5673" y="4635263"/>
            <a:ext cx="2550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Apply for Discounts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42898" y="4635262"/>
            <a:ext cx="2201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Start</a:t>
            </a:r>
          </a:p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Services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31331" y="5589369"/>
            <a:ext cx="291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Invoice USAC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533" y="6422821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4554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Service Provider Process?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178" y="1042416"/>
            <a:ext cx="10560652" cy="55207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351" y="6416940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23937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A SPIN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951" y="1371830"/>
            <a:ext cx="9602993" cy="5025116"/>
          </a:xfrm>
        </p:spPr>
        <p:txBody>
          <a:bodyPr/>
          <a:lstStyle/>
          <a:p>
            <a:r>
              <a:rPr lang="en-US" dirty="0"/>
              <a:t>Register with USAC and provide information on contacts and the services you provide.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Information from your FCC Form 498 is used to populate information in your portal (E-rate Productivity Center or EPC).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Keep this information current.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53203" y="480477"/>
            <a:ext cx="1890453" cy="1323439"/>
          </a:xfrm>
          <a:prstGeom prst="rect">
            <a:avLst/>
          </a:prstGeom>
          <a:solidFill>
            <a:srgbClr val="FE5000"/>
          </a:solidFill>
          <a:ln w="73025" cmpd="sng">
            <a:solidFill>
              <a:srgbClr val="FE5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498</a:t>
            </a:r>
            <a:endParaRPr lang="en-US" sz="800" dirty="0"/>
          </a:p>
        </p:txBody>
      </p:sp>
      <p:sp>
        <p:nvSpPr>
          <p:cNvPr id="4" name="Rectangle 3"/>
          <p:cNvSpPr/>
          <p:nvPr/>
        </p:nvSpPr>
        <p:spPr>
          <a:xfrm>
            <a:off x="184951" y="6433972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67120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C_PPT_Template_16-9_v2019-05-29 (002) [Read-Only]" id="{6ADCDE3A-3842-49D2-8532-D9378C1ACD25}" vid="{06F9BC37-6B0A-497C-9D18-EA30C9E9F1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 SP Program Overview</Template>
  <TotalTime>2598</TotalTime>
  <Words>1865</Words>
  <Application>Microsoft Office PowerPoint</Application>
  <PresentationFormat>Widescreen</PresentationFormat>
  <Paragraphs>277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Source Sans Pro</vt:lpstr>
      <vt:lpstr>Source Sans Pro Light</vt:lpstr>
      <vt:lpstr>SourceSansPro-Light</vt:lpstr>
      <vt:lpstr>Wingdings</vt:lpstr>
      <vt:lpstr>1_Office Theme</vt:lpstr>
      <vt:lpstr>Program Overview</vt:lpstr>
      <vt:lpstr>AGENDA</vt:lpstr>
      <vt:lpstr>Schools and Libraries</vt:lpstr>
      <vt:lpstr>Schools &amp; Libraries (E-rate) Program</vt:lpstr>
      <vt:lpstr>OVERVIEW</vt:lpstr>
      <vt:lpstr>Schools and Libraries  Application Process</vt:lpstr>
      <vt:lpstr>What is the Applicant Process?</vt:lpstr>
      <vt:lpstr>What is the Service Provider Process?</vt:lpstr>
      <vt:lpstr>Get A SPIN</vt:lpstr>
      <vt:lpstr>Applicant Competitive Bidding</vt:lpstr>
      <vt:lpstr>Applicants Apply for Discounts</vt:lpstr>
      <vt:lpstr>Certify Compliance with Rules</vt:lpstr>
      <vt:lpstr>Invoice USAC (SPI Form)</vt:lpstr>
      <vt:lpstr>Basic Concepts</vt:lpstr>
      <vt:lpstr>BASIC CONCEPTS</vt:lpstr>
      <vt:lpstr>Eligibility</vt:lpstr>
      <vt:lpstr>ELIGIBILITY - School</vt:lpstr>
      <vt:lpstr>ELIGIBILITY – Libraries</vt:lpstr>
      <vt:lpstr>ELIGIBILITY – Non-instructional Facilities (NIFs)</vt:lpstr>
      <vt:lpstr>ELIGIBILITY - Consortia</vt:lpstr>
      <vt:lpstr>Eligibility</vt:lpstr>
      <vt:lpstr>ELIGIBILITY- Eligible Services List (ESL)</vt:lpstr>
      <vt:lpstr>ELIGIBILTY - Services</vt:lpstr>
      <vt:lpstr>ELIGIBILITY - Services</vt:lpstr>
      <vt:lpstr>ELIGIBILITY - Services</vt:lpstr>
      <vt:lpstr>ELIGIBILITY - Services</vt:lpstr>
      <vt:lpstr>ELIGIBILITY - Services</vt:lpstr>
      <vt:lpstr>ELIGIBILITY – Eligible Purposes</vt:lpstr>
      <vt:lpstr>Program Overview </vt:lpstr>
      <vt:lpstr>FUNDING YEAR</vt:lpstr>
      <vt:lpstr>FUNDING YEAR</vt:lpstr>
      <vt:lpstr>FUNDING YEAR</vt:lpstr>
      <vt:lpstr>FUNDING YEAR</vt:lpstr>
      <vt:lpstr>FUNDING YEAR</vt:lpstr>
      <vt:lpstr>FUNDING YEAR – Delivery and installation of services </vt:lpstr>
      <vt:lpstr>FILING WINDOW</vt:lpstr>
      <vt:lpstr>FILING WINDOW</vt:lpstr>
      <vt:lpstr>IDENTIFYING NUMBERS</vt:lpstr>
      <vt:lpstr>IDENTIFYING NUMBERS - SPINs</vt:lpstr>
      <vt:lpstr>IDENTIFYING NUMBERS - BENs</vt:lpstr>
      <vt:lpstr>IDENTIFYING NUMBERS - CRNs </vt:lpstr>
      <vt:lpstr>DISCOUNTS</vt:lpstr>
      <vt:lpstr>DISCOUNTS – Overview</vt:lpstr>
      <vt:lpstr>DISCOUNTS –Calculations</vt:lpstr>
      <vt:lpstr>DISCOUNT MATRIX</vt:lpstr>
      <vt:lpstr>FUNDING REQUEST NUMBER (FRN)</vt:lpstr>
      <vt:lpstr>FUNDING REQUEST NUMBER (FRN)</vt:lpstr>
      <vt:lpstr>FUNDING REQUEST NUMBER (FRN)</vt:lpstr>
      <vt:lpstr>RECAP</vt:lpstr>
      <vt:lpstr>RECAP</vt:lpstr>
      <vt:lpstr>PowerPoint Presentation</vt:lpstr>
      <vt:lpstr>PowerPoint Presentation</vt:lpstr>
    </vt:vector>
  </TitlesOfParts>
  <Company>USAC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Overview</dc:title>
  <dc:creator>Amelia Zohore</dc:creator>
  <cp:lastModifiedBy>Ginna Melendez</cp:lastModifiedBy>
  <cp:revision>16</cp:revision>
  <dcterms:created xsi:type="dcterms:W3CDTF">2019-06-10T13:09:52Z</dcterms:created>
  <dcterms:modified xsi:type="dcterms:W3CDTF">2019-08-02T18:08:29Z</dcterms:modified>
</cp:coreProperties>
</file>