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6"/>
  </p:notes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86" r:id="rId13"/>
    <p:sldId id="292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03" r:id="rId24"/>
    <p:sldId id="30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elia Zohore" initials="AZ" lastIdx="3" clrIdx="0">
    <p:extLst>
      <p:ext uri="{19B8F6BF-5375-455C-9EA6-DF929625EA0E}">
        <p15:presenceInfo xmlns:p15="http://schemas.microsoft.com/office/powerpoint/2012/main" userId="S-1-5-21-691950464-754195623-6498272-316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AD4"/>
    <a:srgbClr val="F269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49" autoAdjust="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ED298-B2C5-4131-B5F4-755EAA7B2CD9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8CBC6B-B860-4FF9-BBBB-BE10A7D10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68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CBC6B-B860-4FF9-BBBB-BE10A7D101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721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hildren In Librar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" b="3737"/>
          <a:stretch/>
        </p:blipFill>
        <p:spPr>
          <a:xfrm>
            <a:off x="0" y="70934"/>
            <a:ext cx="12192000" cy="690289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70934"/>
            <a:ext cx="12192000" cy="6902890"/>
          </a:xfrm>
          <a:prstGeom prst="rect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ject 8"/>
          <p:cNvSpPr/>
          <p:nvPr userDrawn="1"/>
        </p:nvSpPr>
        <p:spPr>
          <a:xfrm>
            <a:off x="395056" y="5711300"/>
            <a:ext cx="2616398" cy="9302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524000" y="1155423"/>
            <a:ext cx="9144000" cy="2387600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24000" y="363509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136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337351" y="2011680"/>
            <a:ext cx="11503152" cy="1618488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Use this layout for large format images, SmartArt, or charts; delete this text box prior to applying your content.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7351" y="6356350"/>
            <a:ext cx="4114800" cy="365125"/>
          </a:xfrm>
        </p:spPr>
        <p:txBody>
          <a:bodyPr/>
          <a:lstStyle/>
          <a:p>
            <a:r>
              <a:rPr lang="en-US" dirty="0" smtClean="0"/>
              <a:t>©2019 Universal Service Administrative Co.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9100457" y="6356350"/>
            <a:ext cx="2743200" cy="365125"/>
          </a:xfrm>
        </p:spPr>
        <p:txBody>
          <a:bodyPr/>
          <a:lstStyle/>
          <a:p>
            <a:fld id="{2E44E29E-5F89-45D9-B49E-36D1BB6481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920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_Bullets+Mot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7351" y="356616"/>
            <a:ext cx="5760720" cy="682440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kumimoji="0" 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AD4"/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7351" y="1207008"/>
            <a:ext cx="4959296" cy="5012817"/>
          </a:xfrm>
        </p:spPr>
        <p:txBody>
          <a:bodyPr>
            <a:noAutofit/>
          </a:bodyPr>
          <a:lstStyle>
            <a:lvl1pPr marL="227013" marR="0" indent="-227013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6FF4"/>
              </a:buClr>
              <a:buSzTx/>
              <a:buFont typeface="Wingdings" panose="05000000000000000000" pitchFamily="2" charset="2"/>
              <a:buChar char="§"/>
              <a:tabLst/>
              <a:defRPr sz="2400" baseline="0"/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Pct val="85000"/>
              <a:buFont typeface="Wingdings" panose="05000000000000000000" pitchFamily="2" charset="2"/>
              <a:buChar char="§"/>
              <a:tabLst/>
              <a:defRPr sz="2000"/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 sz="2000"/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 sz="2000"/>
            </a:lvl5pPr>
          </a:lstStyle>
          <a:p>
            <a:pPr marL="227013" marR="0" lvl="0" indent="-227013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6FF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First level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Fifth level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Source Sans Pro" charset="0"/>
              <a:ea typeface="Source Sans Pro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2" r="51038" b="4871"/>
          <a:stretch/>
        </p:blipFill>
        <p:spPr>
          <a:xfrm>
            <a:off x="5296647" y="76200"/>
            <a:ext cx="6895353" cy="6781800"/>
          </a:xfrm>
          <a:prstGeom prst="rect">
            <a:avLst/>
          </a:prstGeom>
        </p:spPr>
      </p:pic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7351" y="6356350"/>
            <a:ext cx="4114800" cy="365125"/>
          </a:xfrm>
        </p:spPr>
        <p:txBody>
          <a:bodyPr/>
          <a:lstStyle/>
          <a:p>
            <a:r>
              <a:rPr lang="en-US" dirty="0" smtClean="0"/>
              <a:t>©2019 Universal Service Administrative Co.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9100457" y="6356350"/>
            <a:ext cx="2743200" cy="365125"/>
          </a:xfrm>
        </p:spPr>
        <p:txBody>
          <a:bodyPr/>
          <a:lstStyle/>
          <a:p>
            <a:fld id="{2E44E29E-5F89-45D9-B49E-36D1BB6481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738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+Mot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4"/>
          <p:cNvSpPr/>
          <p:nvPr userDrawn="1"/>
        </p:nvSpPr>
        <p:spPr>
          <a:xfrm>
            <a:off x="6350" y="6362"/>
            <a:ext cx="12179300" cy="6845300"/>
          </a:xfrm>
          <a:custGeom>
            <a:avLst/>
            <a:gdLst/>
            <a:ahLst/>
            <a:cxnLst/>
            <a:rect l="l" t="t" r="r" b="b"/>
            <a:pathLst>
              <a:path w="12179300" h="6845300">
                <a:moveTo>
                  <a:pt x="0" y="6845287"/>
                </a:moveTo>
                <a:lnTo>
                  <a:pt x="12178982" y="6845287"/>
                </a:lnTo>
                <a:lnTo>
                  <a:pt x="12178982" y="0"/>
                </a:lnTo>
                <a:lnTo>
                  <a:pt x="0" y="0"/>
                </a:lnTo>
                <a:lnTo>
                  <a:pt x="0" y="6845287"/>
                </a:lnTo>
                <a:close/>
              </a:path>
            </a:pathLst>
          </a:custGeom>
          <a:solidFill>
            <a:srgbClr val="004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5"/>
          <p:cNvSpPr txBox="1">
            <a:spLocks noGrp="1"/>
          </p:cNvSpPr>
          <p:nvPr>
            <p:ph type="title" hasCustomPrompt="1"/>
          </p:nvPr>
        </p:nvSpPr>
        <p:spPr>
          <a:xfrm>
            <a:off x="307187" y="2136339"/>
            <a:ext cx="3981350" cy="25853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12700">
              <a:lnSpc>
                <a:spcPct val="100000"/>
              </a:lnSpc>
            </a:pPr>
            <a:r>
              <a:rPr sz="4200" b="0" spc="-25" dirty="0">
                <a:solidFill>
                  <a:srgbClr val="FFFFFF"/>
                </a:solidFill>
                <a:latin typeface="Source Sans Pro"/>
                <a:cs typeface="Source Sans Pro"/>
              </a:rPr>
              <a:t>“Type quote</a:t>
            </a:r>
            <a:r>
              <a:rPr sz="4200" b="0" spc="-55" dirty="0">
                <a:solidFill>
                  <a:srgbClr val="FFFFFF"/>
                </a:solidFill>
                <a:latin typeface="Source Sans Pro"/>
                <a:cs typeface="Source Sans Pro"/>
              </a:rPr>
              <a:t> </a:t>
            </a:r>
            <a:r>
              <a:rPr sz="4200" b="0" spc="-70" dirty="0">
                <a:solidFill>
                  <a:srgbClr val="FFFFFF"/>
                </a:solidFill>
                <a:latin typeface="Source Sans Pro"/>
                <a:cs typeface="Source Sans Pro"/>
              </a:rPr>
              <a:t>here</a:t>
            </a:r>
            <a:r>
              <a:rPr sz="4200" b="0" spc="-70" dirty="0" smtClean="0">
                <a:solidFill>
                  <a:srgbClr val="FFFFFF"/>
                </a:solidFill>
                <a:latin typeface="Source Sans Pro"/>
                <a:cs typeface="Source Sans Pro"/>
              </a:rPr>
              <a:t>.”</a:t>
            </a:r>
            <a:r>
              <a:rPr lang="en-US" sz="4200" b="0" spc="-70" dirty="0" smtClean="0">
                <a:solidFill>
                  <a:srgbClr val="FFFFFF"/>
                </a:solidFill>
                <a:latin typeface="Source Sans Pro"/>
                <a:cs typeface="Source Sans Pro"/>
              </a:rPr>
              <a:t> (Ensure quote is vertically centered)</a:t>
            </a:r>
            <a:endParaRPr sz="4200" dirty="0">
              <a:latin typeface="Source Sans Pro"/>
              <a:cs typeface="Source Sans Pro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79" r="27517" b="8520"/>
          <a:stretch/>
        </p:blipFill>
        <p:spPr>
          <a:xfrm>
            <a:off x="4416972" y="0"/>
            <a:ext cx="7768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663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Paragraph+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8138" y="1317191"/>
            <a:ext cx="2862262" cy="4855009"/>
          </a:xfrm>
        </p:spPr>
        <p:txBody>
          <a:bodyPr>
            <a:normAutofit/>
          </a:bodyPr>
          <a:lstStyle>
            <a:lvl1pPr marL="0" indent="0">
              <a:buNone/>
              <a:defRPr sz="2400" baseline="0"/>
            </a:lvl1pPr>
          </a:lstStyle>
          <a:p>
            <a:pPr lvl="0"/>
            <a:r>
              <a:rPr lang="en-US" dirty="0" smtClean="0"/>
              <a:t>Use this layout for slides containing images, SmartArt, or charts that require maximum real estate but still need supporting text. Consider using a truncated title.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37350" y="356616"/>
            <a:ext cx="2862072" cy="685800"/>
          </a:xfrm>
        </p:spPr>
        <p:txBody>
          <a:bodyPr>
            <a:normAutofit/>
          </a:bodyPr>
          <a:lstStyle>
            <a:lvl1pPr>
              <a:defRPr sz="2800" baseline="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sz="quarter" idx="11"/>
          </p:nvPr>
        </p:nvSpPr>
        <p:spPr>
          <a:xfrm>
            <a:off x="3412444" y="356616"/>
            <a:ext cx="8431213" cy="5815584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US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337351" y="6356350"/>
            <a:ext cx="4114800" cy="365125"/>
          </a:xfrm>
        </p:spPr>
        <p:txBody>
          <a:bodyPr/>
          <a:lstStyle/>
          <a:p>
            <a:r>
              <a:rPr lang="en-US" dirty="0" smtClean="0"/>
              <a:t>©2019 Universal Service Administrative Co.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9100457" y="6356350"/>
            <a:ext cx="2743200" cy="365125"/>
          </a:xfrm>
        </p:spPr>
        <p:txBody>
          <a:bodyPr/>
          <a:lstStyle/>
          <a:p>
            <a:fld id="{2E44E29E-5F89-45D9-B49E-36D1BB6481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009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37351" y="356616"/>
            <a:ext cx="11506306" cy="685800"/>
          </a:xfrm>
        </p:spPr>
        <p:txBody>
          <a:bodyPr anchor="t" anchorCtr="0">
            <a:noAutofit/>
          </a:bodyPr>
          <a:lstStyle>
            <a:lvl1pPr>
              <a:defRPr sz="3800" baseline="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" r="46075"/>
          <a:stretch/>
        </p:blipFill>
        <p:spPr>
          <a:xfrm>
            <a:off x="4849469" y="1136540"/>
            <a:ext cx="6994188" cy="5219810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8137" y="1317191"/>
            <a:ext cx="4511331" cy="4855009"/>
          </a:xfrm>
        </p:spPr>
        <p:txBody>
          <a:bodyPr>
            <a:normAutofit/>
          </a:bodyPr>
          <a:lstStyle>
            <a:lvl1pPr marL="0" indent="0">
              <a:buNone/>
              <a:defRPr sz="2400" baseline="0"/>
            </a:lvl1pPr>
          </a:lstStyle>
          <a:p>
            <a:pPr lvl="0"/>
            <a:r>
              <a:rPr lang="en-US" dirty="0" smtClean="0"/>
              <a:t>Use this layout for slides that require the use of a U.S. map. This section can contain accompanying text. 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37351" y="6356350"/>
            <a:ext cx="4114800" cy="365125"/>
          </a:xfrm>
        </p:spPr>
        <p:txBody>
          <a:bodyPr/>
          <a:lstStyle/>
          <a:p>
            <a:r>
              <a:rPr lang="en-US" dirty="0" smtClean="0"/>
              <a:t>©2019 Universal Service Administrative Co.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00457" y="6356350"/>
            <a:ext cx="2743200" cy="365125"/>
          </a:xfrm>
        </p:spPr>
        <p:txBody>
          <a:bodyPr/>
          <a:lstStyle/>
          <a:p>
            <a:fld id="{2E44E29E-5F89-45D9-B49E-36D1BB6481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293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Multiple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371650" y="1381328"/>
            <a:ext cx="3474720" cy="4790872"/>
          </a:xfrm>
          <a:ln>
            <a:solidFill>
              <a:schemeClr val="bg1">
                <a:lumMod val="50000"/>
              </a:schemeClr>
            </a:solidFill>
          </a:ln>
        </p:spPr>
        <p:txBody>
          <a:bodyPr anchor="t" anchorCtr="0">
            <a:noAutofit/>
          </a:bodyPr>
          <a:lstStyle>
            <a:lvl1pPr marL="0" indent="0">
              <a:buNone/>
              <a:defRPr sz="2400" baseline="0"/>
            </a:lvl1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37350" y="347473"/>
            <a:ext cx="3474720" cy="907396"/>
          </a:xfrm>
          <a:ln>
            <a:solidFill>
              <a:schemeClr val="bg1">
                <a:lumMod val="50000"/>
              </a:schemeClr>
            </a:solidFill>
          </a:ln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Title of Paragraph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348837" y="1405712"/>
            <a:ext cx="3477958" cy="4790872"/>
          </a:xfrm>
          <a:ln>
            <a:solidFill>
              <a:schemeClr val="bg1">
                <a:lumMod val="50000"/>
              </a:schemeClr>
            </a:solidFill>
          </a:ln>
        </p:spPr>
        <p:txBody>
          <a:bodyPr anchor="t" anchorCtr="0">
            <a:noAutofit/>
          </a:bodyPr>
          <a:lstStyle>
            <a:lvl1pPr marL="0" indent="0">
              <a:buNone/>
              <a:defRPr sz="2400" baseline="0"/>
            </a:lvl1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4347970" y="347473"/>
            <a:ext cx="3478826" cy="90739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800" b="1" i="0" baseline="0">
                <a:solidFill>
                  <a:srgbClr val="004AD4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 smtClean="0"/>
              <a:t>Click to Edit Title of Paragraph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38216" y="1405712"/>
            <a:ext cx="3474720" cy="4790872"/>
          </a:xfrm>
          <a:ln>
            <a:solidFill>
              <a:schemeClr val="bg1">
                <a:lumMod val="50000"/>
              </a:schemeClr>
            </a:solidFill>
          </a:ln>
        </p:spPr>
        <p:txBody>
          <a:bodyPr anchor="t" anchorCtr="0">
            <a:noAutofit/>
          </a:bodyPr>
          <a:lstStyle>
            <a:lvl1pPr marL="0" indent="0">
              <a:buNone/>
              <a:defRPr sz="2400" baseline="0"/>
            </a:lvl1pPr>
          </a:lstStyle>
          <a:p>
            <a:pPr lvl="0"/>
            <a:r>
              <a:rPr lang="en-US" dirty="0" smtClean="0"/>
              <a:t>If you need to include more than a few bullets worth of information, consider using an image or simple phrase as provocation and speak to the content you want to write. If you must use more than a few bullets, consider splitting the content between two or more slides. </a:t>
            </a:r>
          </a:p>
        </p:txBody>
      </p:sp>
      <p:sp>
        <p:nvSpPr>
          <p:cNvPr id="15" name="Title 1"/>
          <p:cNvSpPr txBox="1">
            <a:spLocks/>
          </p:cNvSpPr>
          <p:nvPr userDrawn="1"/>
        </p:nvSpPr>
        <p:spPr>
          <a:xfrm>
            <a:off x="8370784" y="347473"/>
            <a:ext cx="3474720" cy="90739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en-US"/>
            </a:defPPr>
            <a:lvl1pPr lvl="0">
              <a:lnSpc>
                <a:spcPct val="90000"/>
              </a:lnSpc>
              <a:spcBef>
                <a:spcPct val="0"/>
              </a:spcBef>
              <a:buNone/>
              <a:defRPr sz="2800" b="1" i="0" baseline="0">
                <a:solidFill>
                  <a:srgbClr val="004AD4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 smtClean="0"/>
              <a:t>Click to Edit Title of Paragraph</a:t>
            </a:r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074316" y="717982"/>
            <a:ext cx="0" cy="504977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8100568" y="717982"/>
            <a:ext cx="0" cy="504977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337351" y="6356350"/>
            <a:ext cx="4114800" cy="365125"/>
          </a:xfrm>
        </p:spPr>
        <p:txBody>
          <a:bodyPr/>
          <a:lstStyle/>
          <a:p>
            <a:r>
              <a:rPr lang="en-US" dirty="0" smtClean="0"/>
              <a:t>©2019 Universal Service Administrative Co.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4"/>
          </p:nvPr>
        </p:nvSpPr>
        <p:spPr>
          <a:xfrm>
            <a:off x="9100457" y="6356350"/>
            <a:ext cx="2743200" cy="365125"/>
          </a:xfrm>
        </p:spPr>
        <p:txBody>
          <a:bodyPr/>
          <a:lstStyle/>
          <a:p>
            <a:fld id="{2E44E29E-5F89-45D9-B49E-36D1BB6481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448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Multiple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320681" y="1400783"/>
            <a:ext cx="5559552" cy="4795801"/>
          </a:xfrm>
          <a:ln>
            <a:solidFill>
              <a:schemeClr val="bg1">
                <a:lumMod val="50000"/>
              </a:schemeClr>
            </a:solidFill>
          </a:ln>
        </p:spPr>
        <p:txBody>
          <a:bodyPr anchor="t" anchorCtr="0">
            <a:noAutofit/>
          </a:bodyPr>
          <a:lstStyle>
            <a:lvl1pPr marL="0" indent="0">
              <a:buNone/>
              <a:defRPr sz="2400" baseline="0"/>
            </a:lvl1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37351" y="347472"/>
            <a:ext cx="5561052" cy="905256"/>
          </a:xfrm>
          <a:ln>
            <a:solidFill>
              <a:schemeClr val="bg1">
                <a:lumMod val="50000"/>
              </a:schemeClr>
            </a:solidFill>
          </a:ln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Title of Paragraph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38216" y="1400783"/>
            <a:ext cx="5559664" cy="4795801"/>
          </a:xfrm>
          <a:ln>
            <a:solidFill>
              <a:schemeClr val="bg1">
                <a:lumMod val="50000"/>
              </a:schemeClr>
            </a:solidFill>
          </a:ln>
        </p:spPr>
        <p:txBody>
          <a:bodyPr anchor="t" anchorCtr="0">
            <a:noAutofit/>
          </a:bodyPr>
          <a:lstStyle>
            <a:lvl1pPr marL="0" indent="0">
              <a:buNone/>
              <a:defRPr sz="2400" baseline="0"/>
            </a:lvl1pPr>
          </a:lstStyle>
          <a:p>
            <a:pPr lvl="0"/>
            <a:r>
              <a:rPr lang="en-US" dirty="0" smtClean="0"/>
              <a:t>If you need to write more than a few bullets worth of information, consider using an image or simple phrase as provocation and speaking to the content you want to write. If you must use more than a few bullets, consider splitting the content between two or more slides. </a:t>
            </a:r>
          </a:p>
        </p:txBody>
      </p:sp>
      <p:sp>
        <p:nvSpPr>
          <p:cNvPr id="15" name="Title 1"/>
          <p:cNvSpPr txBox="1">
            <a:spLocks/>
          </p:cNvSpPr>
          <p:nvPr userDrawn="1"/>
        </p:nvSpPr>
        <p:spPr>
          <a:xfrm>
            <a:off x="6312311" y="347472"/>
            <a:ext cx="5559552" cy="90525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4AD4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Click to Edit Title of Paragraph</a:t>
            </a:r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096000" y="717982"/>
            <a:ext cx="0" cy="504977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337351" y="6356350"/>
            <a:ext cx="4114800" cy="365125"/>
          </a:xfrm>
        </p:spPr>
        <p:txBody>
          <a:bodyPr/>
          <a:lstStyle/>
          <a:p>
            <a:r>
              <a:rPr lang="en-US" dirty="0" smtClean="0"/>
              <a:t>©2019 Universal Service Administrative Co.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9100457" y="6356350"/>
            <a:ext cx="2743200" cy="365125"/>
          </a:xfrm>
        </p:spPr>
        <p:txBody>
          <a:bodyPr/>
          <a:lstStyle/>
          <a:p>
            <a:fld id="{2E44E29E-5F89-45D9-B49E-36D1BB6481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082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7351" y="6356350"/>
            <a:ext cx="4114800" cy="365125"/>
          </a:xfrm>
        </p:spPr>
        <p:txBody>
          <a:bodyPr/>
          <a:lstStyle/>
          <a:p>
            <a:r>
              <a:rPr lang="en-US" dirty="0" smtClean="0"/>
              <a:t>©2019 Universal Service Administrative Co.</a:t>
            </a:r>
            <a:endParaRPr lang="en-US" dirty="0"/>
          </a:p>
        </p:txBody>
      </p:sp>
      <p:sp>
        <p:nvSpPr>
          <p:cNvPr id="3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9100457" y="6356350"/>
            <a:ext cx="2743200" cy="365125"/>
          </a:xfrm>
        </p:spPr>
        <p:txBody>
          <a:bodyPr/>
          <a:lstStyle/>
          <a:p>
            <a:fld id="{2E44E29E-5F89-45D9-B49E-36D1BB6481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772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4"/>
          <p:cNvSpPr/>
          <p:nvPr userDrawn="1"/>
        </p:nvSpPr>
        <p:spPr>
          <a:xfrm>
            <a:off x="-3698" y="6363"/>
            <a:ext cx="12195698" cy="6851637"/>
          </a:xfrm>
          <a:custGeom>
            <a:avLst/>
            <a:gdLst/>
            <a:ahLst/>
            <a:cxnLst/>
            <a:rect l="l" t="t" r="r" b="b"/>
            <a:pathLst>
              <a:path w="12179300" h="6845300">
                <a:moveTo>
                  <a:pt x="0" y="6845287"/>
                </a:moveTo>
                <a:lnTo>
                  <a:pt x="12178982" y="6845287"/>
                </a:lnTo>
                <a:lnTo>
                  <a:pt x="12178982" y="0"/>
                </a:lnTo>
                <a:lnTo>
                  <a:pt x="0" y="0"/>
                </a:lnTo>
                <a:lnTo>
                  <a:pt x="0" y="6845287"/>
                </a:lnTo>
                <a:close/>
              </a:path>
            </a:pathLst>
          </a:custGeom>
          <a:solidFill>
            <a:srgbClr val="004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8"/>
          <p:cNvSpPr/>
          <p:nvPr userDrawn="1"/>
        </p:nvSpPr>
        <p:spPr>
          <a:xfrm>
            <a:off x="4500110" y="2861584"/>
            <a:ext cx="3191779" cy="11348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0927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Rural Downtow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6"/>
          <a:stretch/>
        </p:blipFill>
        <p:spPr>
          <a:xfrm>
            <a:off x="0" y="70936"/>
            <a:ext cx="12192000" cy="6890696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70934"/>
            <a:ext cx="12192000" cy="6902890"/>
          </a:xfrm>
          <a:prstGeom prst="rect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ject 8"/>
          <p:cNvSpPr/>
          <p:nvPr userDrawn="1"/>
        </p:nvSpPr>
        <p:spPr>
          <a:xfrm>
            <a:off x="395056" y="5711300"/>
            <a:ext cx="2616398" cy="9302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524000" y="1155423"/>
            <a:ext cx="9144000" cy="2387600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524000" y="363509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829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armer Annd Boy In Fie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" r="-1" b="6189"/>
          <a:stretch/>
        </p:blipFill>
        <p:spPr>
          <a:xfrm>
            <a:off x="0" y="70934"/>
            <a:ext cx="12192000" cy="690289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70934"/>
            <a:ext cx="12192000" cy="6902890"/>
          </a:xfrm>
          <a:prstGeom prst="rect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ject 8"/>
          <p:cNvSpPr/>
          <p:nvPr userDrawn="1"/>
        </p:nvSpPr>
        <p:spPr>
          <a:xfrm>
            <a:off x="395056" y="5711300"/>
            <a:ext cx="2616398" cy="9302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524000" y="1155423"/>
            <a:ext cx="9144000" cy="2387600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1524000" y="363509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058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other Daughter On Tabl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"/>
          <a:stretch/>
        </p:blipFill>
        <p:spPr>
          <a:xfrm>
            <a:off x="1" y="72597"/>
            <a:ext cx="12192000" cy="689513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70934"/>
            <a:ext cx="12192000" cy="6902890"/>
          </a:xfrm>
          <a:prstGeom prst="rect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ject 8"/>
          <p:cNvSpPr/>
          <p:nvPr userDrawn="1"/>
        </p:nvSpPr>
        <p:spPr>
          <a:xfrm>
            <a:off x="395056" y="5711300"/>
            <a:ext cx="2616398" cy="9302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524000" y="1155423"/>
            <a:ext cx="9144000" cy="2387600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524000" y="363509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058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other Child In Clin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5" b="203"/>
          <a:stretch/>
        </p:blipFill>
        <p:spPr>
          <a:xfrm>
            <a:off x="-1" y="70932"/>
            <a:ext cx="12192001" cy="6908092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70934"/>
            <a:ext cx="12192000" cy="6902890"/>
          </a:xfrm>
          <a:prstGeom prst="rect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ject 8"/>
          <p:cNvSpPr/>
          <p:nvPr userDrawn="1"/>
        </p:nvSpPr>
        <p:spPr>
          <a:xfrm>
            <a:off x="395056" y="5711300"/>
            <a:ext cx="2616398" cy="9302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524000" y="1155423"/>
            <a:ext cx="9144000" cy="2387600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524000" y="363509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595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udents On Comput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6"/>
          <a:stretch/>
        </p:blipFill>
        <p:spPr>
          <a:xfrm>
            <a:off x="0" y="70938"/>
            <a:ext cx="12192000" cy="6902886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9144" y="70934"/>
            <a:ext cx="12192000" cy="6902890"/>
          </a:xfrm>
          <a:prstGeom prst="rect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ject 8"/>
          <p:cNvSpPr/>
          <p:nvPr userDrawn="1"/>
        </p:nvSpPr>
        <p:spPr>
          <a:xfrm>
            <a:off x="395056" y="5711300"/>
            <a:ext cx="2616398" cy="9302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524000" y="1155423"/>
            <a:ext cx="9144000" cy="2387600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524000" y="363509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797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157560" y="2548361"/>
            <a:ext cx="1633492" cy="1386372"/>
          </a:xfrm>
        </p:spPr>
        <p:txBody>
          <a:bodyPr anchor="ctr" anchorCtr="0"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3208301" y="731519"/>
            <a:ext cx="8635356" cy="5020056"/>
          </a:xfrm>
        </p:spPr>
        <p:txBody>
          <a:bodyPr anchor="ctr" anchorCtr="0">
            <a:normAutofit/>
          </a:bodyPr>
          <a:lstStyle>
            <a:lvl1pPr>
              <a:defRPr baseline="0"/>
            </a:lvl1pPr>
            <a:lvl2pPr>
              <a:defRPr baseline="0"/>
            </a:lvl2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en-US" dirty="0" smtClean="0"/>
              <a:t>Use this layout for your agenda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©2019 Universal Service Administrative Co.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44E29E-5F89-45D9-B49E-36D1BB6481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7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7351" y="356616"/>
            <a:ext cx="11506306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 hasCustomPrompt="1"/>
          </p:nvPr>
        </p:nvSpPr>
        <p:spPr>
          <a:xfrm>
            <a:off x="337351" y="1207008"/>
            <a:ext cx="11506306" cy="5025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7013" marR="0" indent="-227013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6FF4"/>
              </a:buClr>
              <a:buSzTx/>
              <a:buFont typeface="Wingdings" panose="05000000000000000000" pitchFamily="2" charset="2"/>
              <a:buChar char="§"/>
              <a:tabLst/>
              <a:defRPr baseline="0"/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/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Pct val="85000"/>
              <a:buFont typeface="Wingdings" panose="05000000000000000000" pitchFamily="2" charset="2"/>
              <a:buChar char="§"/>
              <a:tabLst/>
              <a:defRPr/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/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/>
            </a:lvl5pPr>
          </a:lstStyle>
          <a:p>
            <a:pPr marL="227013" marR="0" lvl="0" indent="-227013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6FF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Use this layout for bulleted content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Fifth level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Source Sans Pro" charset="0"/>
              <a:ea typeface="Source Sans Pro" charset="0"/>
            </a:endParaRP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7351" y="6356350"/>
            <a:ext cx="4114800" cy="365125"/>
          </a:xfrm>
        </p:spPr>
        <p:txBody>
          <a:bodyPr/>
          <a:lstStyle/>
          <a:p>
            <a:r>
              <a:rPr lang="en-US" smtClean="0"/>
              <a:t>©2019 Universal Service Administrative Co.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9100457" y="6356350"/>
            <a:ext cx="2743200" cy="365125"/>
          </a:xfrm>
        </p:spPr>
        <p:txBody>
          <a:bodyPr/>
          <a:lstStyle/>
          <a:p>
            <a:fld id="{2E44E29E-5F89-45D9-B49E-36D1BB6481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352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8328" y="356615"/>
            <a:ext cx="11506306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 hasCustomPrompt="1"/>
          </p:nvPr>
        </p:nvSpPr>
        <p:spPr>
          <a:xfrm>
            <a:off x="337351" y="1191869"/>
            <a:ext cx="6268524" cy="5026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7013" marR="0" indent="-227013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6FF4"/>
              </a:buClr>
              <a:buSzTx/>
              <a:buFont typeface="Wingdings" panose="05000000000000000000" pitchFamily="2" charset="2"/>
              <a:buChar char="§"/>
              <a:tabLst/>
              <a:defRPr/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/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Pct val="85000"/>
              <a:buFont typeface="Wingdings" panose="05000000000000000000" pitchFamily="2" charset="2"/>
              <a:buChar char="§"/>
              <a:tabLst/>
              <a:defRPr/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/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/>
            </a:lvl5pPr>
          </a:lstStyle>
          <a:p>
            <a:pPr marL="227013" marR="0" lvl="0" indent="-227013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6FF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First level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Fifth level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Source Sans Pro" charset="0"/>
              <a:ea typeface="Source Sans Pro" charset="0"/>
            </a:endParaRPr>
          </a:p>
        </p:txBody>
      </p:sp>
      <p:sp>
        <p:nvSpPr>
          <p:cNvPr id="6" name="Picture Placeholder 16"/>
          <p:cNvSpPr>
            <a:spLocks noGrp="1"/>
          </p:cNvSpPr>
          <p:nvPr>
            <p:ph type="pic" sz="quarter" idx="12" hasCustomPrompt="1"/>
          </p:nvPr>
        </p:nvSpPr>
        <p:spPr>
          <a:xfrm>
            <a:off x="6814457" y="1191868"/>
            <a:ext cx="5029200" cy="502658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6FF4"/>
              </a:buClr>
              <a:buSzTx/>
              <a:buFont typeface="Wingdings" panose="05000000000000000000" pitchFamily="2" charset="2"/>
              <a:buNone/>
              <a:tabLst/>
              <a:defRPr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6FF4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dirty="0" smtClean="0"/>
              <a:t>Use this layout when you need both bulleted text and a space for images, SmartArt, or charts.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9100457" y="6356350"/>
            <a:ext cx="2743200" cy="365125"/>
          </a:xfrm>
        </p:spPr>
        <p:txBody>
          <a:bodyPr/>
          <a:lstStyle/>
          <a:p>
            <a:fld id="{2E44E29E-5F89-45D9-B49E-36D1BB6481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7351" y="6356350"/>
            <a:ext cx="4114800" cy="365125"/>
          </a:xfrm>
        </p:spPr>
        <p:txBody>
          <a:bodyPr/>
          <a:lstStyle/>
          <a:p>
            <a:r>
              <a:rPr lang="en-US" dirty="0" smtClean="0"/>
              <a:t>©2019 Universal Service Administrative Co.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211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7351" y="354390"/>
            <a:ext cx="11506306" cy="68244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7351" y="1209625"/>
            <a:ext cx="11506306" cy="5069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bk object 16"/>
          <p:cNvSpPr/>
          <p:nvPr userDrawn="1"/>
        </p:nvSpPr>
        <p:spPr>
          <a:xfrm>
            <a:off x="0" y="1763"/>
            <a:ext cx="12192000" cy="161544"/>
          </a:xfrm>
          <a:custGeom>
            <a:avLst/>
            <a:gdLst/>
            <a:ahLst/>
            <a:cxnLst/>
            <a:rect l="l" t="t" r="r" b="b"/>
            <a:pathLst>
              <a:path w="12185650" h="69850">
                <a:moveTo>
                  <a:pt x="0" y="69850"/>
                </a:moveTo>
                <a:lnTo>
                  <a:pt x="12185345" y="69850"/>
                </a:lnTo>
                <a:lnTo>
                  <a:pt x="12185345" y="0"/>
                </a:lnTo>
                <a:lnTo>
                  <a:pt x="0" y="0"/>
                </a:lnTo>
                <a:lnTo>
                  <a:pt x="0" y="69850"/>
                </a:lnTo>
                <a:close/>
              </a:path>
            </a:pathLst>
          </a:custGeom>
          <a:solidFill>
            <a:srgbClr val="004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3735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004AD4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r>
              <a:rPr lang="en-US" smtClean="0"/>
              <a:t>©2019 Universal Service Administrative Co.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10045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4AD4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fld id="{2E44E29E-5F89-45D9-B49E-36D1BB6481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896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7" r:id="rId13"/>
    <p:sldLayoutId id="2147483679" r:id="rId14"/>
    <p:sldLayoutId id="2147483682" r:id="rId15"/>
    <p:sldLayoutId id="2147483683" r:id="rId16"/>
    <p:sldLayoutId id="2147483685" r:id="rId17"/>
    <p:sldLayoutId id="2147483684" r:id="rId1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i="0" kern="1200" baseline="0">
          <a:solidFill>
            <a:srgbClr val="004AD4"/>
          </a:solidFill>
          <a:latin typeface="Source Sans Pro" charset="0"/>
          <a:ea typeface="Source Sans Pro" charset="0"/>
          <a:cs typeface="Source Sans Pro" charset="0"/>
        </a:defRPr>
      </a:lvl1pPr>
    </p:titleStyle>
    <p:bodyStyle>
      <a:lvl1pPr marL="227013" indent="-227013" algn="l" defTabSz="914400" rtl="0" eaLnBrk="1" latinLnBrk="0" hangingPunct="1">
        <a:lnSpc>
          <a:spcPct val="100000"/>
        </a:lnSpc>
        <a:spcBef>
          <a:spcPts val="1000"/>
        </a:spcBef>
        <a:spcAft>
          <a:spcPts val="300"/>
        </a:spcAft>
        <a:buClr>
          <a:srgbClr val="006FF4"/>
        </a:buClr>
        <a:buFont typeface="Wingdings" panose="05000000000000000000" pitchFamily="2" charset="2"/>
        <a:buChar char="§"/>
        <a:defRPr sz="2800" kern="1200">
          <a:solidFill>
            <a:schemeClr val="tx1">
              <a:lumMod val="65000"/>
              <a:lumOff val="35000"/>
            </a:schemeClr>
          </a:solidFill>
          <a:latin typeface="Source Sans Pro" charset="0"/>
          <a:ea typeface="Source Sans Pro" charset="0"/>
          <a:cs typeface="Source Sans Pro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Clr>
          <a:srgbClr val="FE5000"/>
        </a:buClr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Source Sans Pro" charset="0"/>
          <a:ea typeface="Source Sans Pro" charset="0"/>
          <a:cs typeface="Source Sans Pro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Clr>
          <a:srgbClr val="FE5000"/>
        </a:buClr>
        <a:buSzPct val="85000"/>
        <a:buFont typeface="Wingdings" panose="05000000000000000000" pitchFamily="2" charset="2"/>
        <a:buChar char="§"/>
        <a:defRPr sz="2000" kern="1200">
          <a:solidFill>
            <a:schemeClr val="tx1">
              <a:lumMod val="65000"/>
              <a:lumOff val="35000"/>
            </a:schemeClr>
          </a:solidFill>
          <a:latin typeface="Source Sans Pro" charset="0"/>
          <a:ea typeface="Source Sans Pro" charset="0"/>
          <a:cs typeface="Source Sans Pro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Clr>
          <a:srgbClr val="FE5000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65000"/>
              <a:lumOff val="35000"/>
            </a:schemeClr>
          </a:solidFill>
          <a:latin typeface="Source Sans Pro" charset="0"/>
          <a:ea typeface="Source Sans Pro" charset="0"/>
          <a:cs typeface="Source Sans Pro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Clr>
          <a:srgbClr val="FE5000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65000"/>
              <a:lumOff val="35000"/>
            </a:schemeClr>
          </a:solidFill>
          <a:latin typeface="Source Sans Pro" charset="0"/>
          <a:ea typeface="Source Sans Pro" charset="0"/>
          <a:cs typeface="Source Sans Pro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800" dirty="0" smtClean="0"/>
              <a:t>Process Overview for Service Providers</a:t>
            </a:r>
            <a:endParaRPr lang="en-US" sz="3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2019 Service Provider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65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Invoice USAC (SPI Form)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351" y="1207008"/>
            <a:ext cx="9314649" cy="4905925"/>
          </a:xfrm>
        </p:spPr>
        <p:txBody>
          <a:bodyPr/>
          <a:lstStyle/>
          <a:p>
            <a:r>
              <a:rPr lang="en-US" dirty="0"/>
              <a:t>Bill your customers for their share of the cost of approved services.</a:t>
            </a:r>
          </a:p>
          <a:p>
            <a:endParaRPr lang="en-US" dirty="0"/>
          </a:p>
          <a:p>
            <a:r>
              <a:rPr lang="en-US" dirty="0"/>
              <a:t>Check the commitment information (services, discount level, costs) before filing a SPI Form.</a:t>
            </a:r>
          </a:p>
          <a:p>
            <a:endParaRPr lang="en-US" dirty="0"/>
          </a:p>
          <a:p>
            <a:r>
              <a:rPr lang="en-US" dirty="0"/>
              <a:t>Answer any USAC review questions.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414933" y="356616"/>
            <a:ext cx="2428724" cy="13234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3025" cmpd="sng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/>
              <a:t>474</a:t>
            </a:r>
            <a:endParaRPr lang="en-US" sz="8000" dirty="0"/>
          </a:p>
        </p:txBody>
      </p:sp>
      <p:sp>
        <p:nvSpPr>
          <p:cNvPr id="4" name="Rectangle 3"/>
          <p:cNvSpPr/>
          <p:nvPr/>
        </p:nvSpPr>
        <p:spPr>
          <a:xfrm>
            <a:off x="337351" y="6277525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168022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522" y="2932207"/>
            <a:ext cx="4383346" cy="526298"/>
          </a:xfrm>
        </p:spPr>
        <p:txBody>
          <a:bodyPr/>
          <a:lstStyle/>
          <a:p>
            <a:pPr algn="ctr"/>
            <a:r>
              <a:rPr lang="en-US" dirty="0" smtClean="0"/>
              <a:t>Basic Concepts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6460925"/>
            <a:ext cx="3522567" cy="220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lvl="0">
              <a:lnSpc>
                <a:spcPts val="969"/>
              </a:lnSpc>
            </a:pPr>
            <a:r>
              <a:rPr lang="de-DE" sz="1300" dirty="0">
                <a:solidFill>
                  <a:prstClr val="white"/>
                </a:solidFill>
                <a:latin typeface="Source Sans Pro" panose="020B0503030403020204"/>
              </a:rPr>
              <a:t>© 2019 </a:t>
            </a:r>
            <a:r>
              <a:rPr lang="en-US" sz="1300" dirty="0">
                <a:solidFill>
                  <a:prstClr val="white"/>
                </a:solidFill>
                <a:latin typeface="Source Sans Pro" panose="020B0503030403020204"/>
              </a:rPr>
              <a:t>Universal Service Administrative Co. </a:t>
            </a:r>
            <a:endParaRPr lang="en-US" sz="1300" dirty="0">
              <a:solidFill>
                <a:prstClr val="white"/>
              </a:solidFill>
              <a:latin typeface="Source Sans Pro" panose="020B0503030403020204"/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158227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FUNDING YEAR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351" y="1464488"/>
            <a:ext cx="6368249" cy="502511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 Funding Year (FY) starts on July 1 and ends the following June 30.</a:t>
            </a:r>
          </a:p>
          <a:p>
            <a:pPr marL="863600"/>
            <a:r>
              <a:rPr lang="en-US" dirty="0"/>
              <a:t>For example, </a:t>
            </a:r>
            <a:r>
              <a:rPr lang="en-US" dirty="0" smtClean="0"/>
              <a:t>FY2019 </a:t>
            </a:r>
            <a:r>
              <a:rPr lang="en-US" dirty="0"/>
              <a:t>starts on July 1, 2019, and ends on June 30, 2020.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6414" y="1464488"/>
            <a:ext cx="4780233" cy="31986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7351" y="6343410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380984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FILING WINDOW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All FCC Forms 471 are filed during a specific period of time – the FCC Form 471 application filing window.</a:t>
            </a:r>
          </a:p>
          <a:p>
            <a:pPr marL="0" indent="0">
              <a:buNone/>
            </a:pPr>
            <a:endParaRPr lang="en-US" dirty="0"/>
          </a:p>
          <a:p>
            <a:pPr marL="863600"/>
            <a:r>
              <a:rPr lang="en-US" dirty="0"/>
              <a:t>The filing window generally opens in mid-January and closes in mid-March in advance of the start of the funding year.</a:t>
            </a:r>
          </a:p>
          <a:p>
            <a:pPr marL="577850" indent="0">
              <a:buNone/>
            </a:pPr>
            <a:endParaRPr lang="en-US" dirty="0"/>
          </a:p>
          <a:p>
            <a:pPr marL="577850" indent="0">
              <a:buNone/>
            </a:pPr>
            <a:r>
              <a:rPr lang="en-US" dirty="0"/>
              <a:t>*Applications (FCC Forms 471) filed outside of the filing window are not considered for funding.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37351" y="6396716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86771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IDENTIFYING NUMBERS - SPINs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351" y="1207008"/>
            <a:ext cx="7079449" cy="502511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 </a:t>
            </a:r>
            <a:r>
              <a:rPr lang="en-US" b="1" dirty="0"/>
              <a:t>Service Provider Identification Number (SPIN) </a:t>
            </a:r>
            <a:r>
              <a:rPr lang="en-US" dirty="0"/>
              <a:t>is assigned to providers participating in E-rate.</a:t>
            </a:r>
          </a:p>
          <a:p>
            <a:pPr marL="863600"/>
            <a:r>
              <a:rPr lang="en-US" dirty="0"/>
              <a:t>Service providers may have more than one SPIN due to:</a:t>
            </a:r>
          </a:p>
          <a:p>
            <a:pPr marL="1371600" indent="-284163"/>
            <a:r>
              <a:rPr lang="en-US" dirty="0"/>
              <a:t>Different business units or service areas.</a:t>
            </a:r>
          </a:p>
          <a:p>
            <a:pPr marL="1371600" indent="-284163"/>
            <a:r>
              <a:rPr lang="en-US" dirty="0"/>
              <a:t>Mergers and acquisitions.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800" y="1890072"/>
            <a:ext cx="4373217" cy="31444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7351" y="6250522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154030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IDENTIFYING NUMBERS - BENs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Each applicant entity is assigned an “entity number” in the system.</a:t>
            </a:r>
          </a:p>
          <a:p>
            <a:pPr marL="863600"/>
            <a:r>
              <a:rPr lang="en-US" dirty="0"/>
              <a:t>Each entity that receives and pays bills is assigned a Billed Entity Number (</a:t>
            </a:r>
            <a:r>
              <a:rPr lang="en-US" dirty="0" smtClean="0"/>
              <a:t>BEN).</a:t>
            </a:r>
          </a:p>
          <a:p>
            <a:pPr marL="1196975"/>
            <a:r>
              <a:rPr lang="en-US" sz="2400" dirty="0" smtClean="0"/>
              <a:t>Ex) independent schools, school districts, independent libraries</a:t>
            </a:r>
            <a:r>
              <a:rPr lang="en-US" sz="2400" dirty="0"/>
              <a:t>, library systems, consortia, educational service agencies.</a:t>
            </a:r>
          </a:p>
          <a:p>
            <a:pPr marL="863600"/>
            <a:r>
              <a:rPr lang="en-US" dirty="0" smtClean="0"/>
              <a:t>Schools </a:t>
            </a:r>
            <a:r>
              <a:rPr lang="en-US" dirty="0"/>
              <a:t>in a school district, libraries in a library system, and NIFs also have entity numbers.</a:t>
            </a:r>
          </a:p>
        </p:txBody>
      </p:sp>
      <p:sp>
        <p:nvSpPr>
          <p:cNvPr id="5" name="Rectangle 4"/>
          <p:cNvSpPr/>
          <p:nvPr/>
        </p:nvSpPr>
        <p:spPr>
          <a:xfrm>
            <a:off x="195178" y="6250522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236940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ym typeface="Source Sans Pro"/>
              </a:rPr>
              <a:t>IDENTIFYING NUMBERS - CRNs</a:t>
            </a:r>
            <a:r>
              <a:rPr lang="en-US" sz="4000" dirty="0"/>
              <a:t/>
            </a:r>
            <a:br>
              <a:rPr lang="en-US" sz="4000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Each </a:t>
            </a:r>
            <a:r>
              <a:rPr lang="en-US" dirty="0" smtClean="0"/>
              <a:t>consulting firm </a:t>
            </a:r>
            <a:r>
              <a:rPr lang="en-US" dirty="0"/>
              <a:t>is assigned a Consultant Registration Number (CRN) in the system.</a:t>
            </a:r>
          </a:p>
          <a:p>
            <a:pPr marL="863600"/>
            <a:r>
              <a:rPr lang="en-US" dirty="0"/>
              <a:t>A consultant may be a single individual or a consulting firm with multiple employees.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068" y="2907645"/>
            <a:ext cx="4991740" cy="332447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7351" y="6396716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351861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987" y="2881405"/>
            <a:ext cx="3981350" cy="526298"/>
          </a:xfrm>
        </p:spPr>
        <p:txBody>
          <a:bodyPr/>
          <a:lstStyle/>
          <a:p>
            <a:pPr algn="ctr"/>
            <a:r>
              <a:rPr lang="en-US" dirty="0" smtClean="0"/>
              <a:t>DISCOUNTS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6504424"/>
            <a:ext cx="3522567" cy="220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lvl="0">
              <a:lnSpc>
                <a:spcPts val="969"/>
              </a:lnSpc>
            </a:pPr>
            <a:r>
              <a:rPr lang="de-DE" sz="1300" dirty="0">
                <a:solidFill>
                  <a:prstClr val="white"/>
                </a:solidFill>
                <a:latin typeface="Source Sans Pro" panose="020B0503030403020204"/>
              </a:rPr>
              <a:t>© 2019 </a:t>
            </a:r>
            <a:r>
              <a:rPr lang="en-US" sz="1300" dirty="0">
                <a:solidFill>
                  <a:prstClr val="white"/>
                </a:solidFill>
                <a:latin typeface="Source Sans Pro" panose="020B0503030403020204"/>
              </a:rPr>
              <a:t>Universal Service Administrative Co. </a:t>
            </a:r>
            <a:endParaRPr lang="en-US" sz="1300" dirty="0">
              <a:solidFill>
                <a:prstClr val="white"/>
              </a:solidFill>
              <a:latin typeface="Source Sans Pro" panose="020B0503030403020204"/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168064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DISCOUNTS –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351" y="1207008"/>
            <a:ext cx="11506306" cy="245059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Discounts depend on two pieces of information:</a:t>
            </a:r>
          </a:p>
          <a:p>
            <a:pPr marL="863600"/>
            <a:r>
              <a:rPr lang="en-US" dirty="0"/>
              <a:t>The level of poverty as defined by the percentage students who qualify for the National School Lunch Program (NSLP) in the school district.</a:t>
            </a:r>
          </a:p>
          <a:p>
            <a:pPr marL="863600"/>
            <a:r>
              <a:rPr lang="en-US" dirty="0" smtClean="0"/>
              <a:t>The </a:t>
            </a:r>
            <a:r>
              <a:rPr lang="en-US" dirty="0"/>
              <a:t>urban or rural status of the school district or library system.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37351" y="6405569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355899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DISCOUNTS</a:t>
            </a:r>
            <a:r>
              <a:rPr lang="en-US" sz="4000" dirty="0">
                <a:sym typeface="Source Sans Pro"/>
              </a:rPr>
              <a:t> </a:t>
            </a:r>
            <a:r>
              <a:rPr lang="en-US" dirty="0">
                <a:sym typeface="Source Sans Pro"/>
              </a:rPr>
              <a:t>–Calculations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5938"/>
            <a:r>
              <a:rPr lang="en-US" dirty="0"/>
              <a:t>School districts use</a:t>
            </a:r>
          </a:p>
          <a:p>
            <a:pPr marL="796925" indent="-333375"/>
            <a:r>
              <a:rPr lang="en-US" dirty="0"/>
              <a:t>The percentage of students eligible for NSLP and</a:t>
            </a:r>
          </a:p>
          <a:p>
            <a:pPr marL="796925" indent="-333375"/>
            <a:r>
              <a:rPr lang="en-US" dirty="0"/>
              <a:t>Urban/rural status.</a:t>
            </a:r>
          </a:p>
          <a:p>
            <a:pPr marL="515938"/>
            <a:r>
              <a:rPr lang="en-US" dirty="0"/>
              <a:t>Library systems use</a:t>
            </a:r>
          </a:p>
          <a:p>
            <a:pPr marL="796925" indent="-339725"/>
            <a:r>
              <a:rPr lang="en-US" dirty="0"/>
              <a:t>The percentage of students eligible for NSLP in the school district where the main branch of the library is located and</a:t>
            </a:r>
          </a:p>
          <a:p>
            <a:pPr marL="796925" indent="-339725"/>
            <a:r>
              <a:rPr lang="en-US" dirty="0"/>
              <a:t>Urban/rural status.</a:t>
            </a:r>
          </a:p>
          <a:p>
            <a:pPr marL="515938" indent="-282575"/>
            <a:r>
              <a:rPr lang="en-US" dirty="0" smtClean="0"/>
              <a:t>Consortia </a:t>
            </a:r>
            <a:r>
              <a:rPr lang="en-US" dirty="0"/>
              <a:t>use a simple average of their members’ discounts.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37351" y="6396716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231759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57559" y="2548361"/>
            <a:ext cx="1895883" cy="1386372"/>
          </a:xfrm>
        </p:spPr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175644" y="1041762"/>
            <a:ext cx="8635356" cy="5020056"/>
          </a:xfrm>
        </p:spPr>
        <p:txBody>
          <a:bodyPr>
            <a:normAutofit/>
          </a:bodyPr>
          <a:lstStyle/>
          <a:p>
            <a:r>
              <a:rPr lang="en-US" dirty="0" smtClean="0"/>
              <a:t>Process Overview</a:t>
            </a:r>
          </a:p>
          <a:p>
            <a:r>
              <a:rPr lang="en-US" dirty="0" smtClean="0"/>
              <a:t>Basic Concepts</a:t>
            </a:r>
          </a:p>
          <a:p>
            <a:pPr lvl="1"/>
            <a:r>
              <a:rPr lang="en-US" dirty="0" smtClean="0"/>
              <a:t>Funding Year</a:t>
            </a:r>
          </a:p>
          <a:p>
            <a:pPr lvl="1"/>
            <a:r>
              <a:rPr lang="en-US" dirty="0" smtClean="0"/>
              <a:t>Filing Window</a:t>
            </a:r>
          </a:p>
          <a:p>
            <a:pPr lvl="1"/>
            <a:r>
              <a:rPr lang="en-US" dirty="0" smtClean="0"/>
              <a:t>Identifying Numbers – BENs, SPINs, CRNs</a:t>
            </a:r>
          </a:p>
          <a:p>
            <a:pPr lvl="1"/>
            <a:r>
              <a:rPr lang="en-US" dirty="0" smtClean="0"/>
              <a:t>Discounts</a:t>
            </a:r>
          </a:p>
          <a:p>
            <a:pPr lvl="1"/>
            <a:r>
              <a:rPr lang="en-US" dirty="0" smtClean="0"/>
              <a:t>Funding Request Numbers</a:t>
            </a:r>
            <a:endParaRPr lang="en-US" dirty="0"/>
          </a:p>
          <a:p>
            <a:pPr marL="0" indent="0">
              <a:buNone/>
            </a:pPr>
            <a:endParaRPr lang="en-US" dirty="0">
              <a:solidFill>
                <a:srgbClr val="004AD4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4810" y="6232124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95148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DISCOUNT MATRIX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560" y="1476542"/>
            <a:ext cx="11265888" cy="456194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7351" y="6326423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83620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23" y="2895463"/>
            <a:ext cx="4799652" cy="1052596"/>
          </a:xfrm>
        </p:spPr>
        <p:txBody>
          <a:bodyPr/>
          <a:lstStyle/>
          <a:p>
            <a:pPr algn="ctr"/>
            <a:r>
              <a:rPr lang="en-US" dirty="0" smtClean="0"/>
              <a:t>FUNDING REQUEST NUMBER (FRN)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0923" y="6510801"/>
            <a:ext cx="3522567" cy="220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lvl="0">
              <a:lnSpc>
                <a:spcPts val="969"/>
              </a:lnSpc>
            </a:pPr>
            <a:r>
              <a:rPr lang="de-DE" sz="1300" dirty="0">
                <a:solidFill>
                  <a:prstClr val="white"/>
                </a:solidFill>
                <a:latin typeface="Source Sans Pro" panose="020B0503030403020204"/>
              </a:rPr>
              <a:t>© 2019 </a:t>
            </a:r>
            <a:r>
              <a:rPr lang="en-US" sz="1300" dirty="0">
                <a:solidFill>
                  <a:prstClr val="white"/>
                </a:solidFill>
                <a:latin typeface="Source Sans Pro" panose="020B0503030403020204"/>
              </a:rPr>
              <a:t>Universal Service Administrative Co. </a:t>
            </a:r>
            <a:endParaRPr lang="en-US" sz="1300" dirty="0">
              <a:solidFill>
                <a:prstClr val="white"/>
              </a:solidFill>
              <a:latin typeface="Source Sans Pro" panose="020B0503030403020204"/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313559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FUNDING REQUEST NUMBER (FRN)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Applying for discounts</a:t>
            </a:r>
          </a:p>
          <a:p>
            <a:pPr marL="863600"/>
            <a:r>
              <a:rPr lang="en-US" dirty="0"/>
              <a:t>Applicants list the services and identify the costs for those services on the FCC Form 471.</a:t>
            </a:r>
          </a:p>
          <a:p>
            <a:pPr marL="863600"/>
            <a:r>
              <a:rPr lang="en-US" dirty="0"/>
              <a:t>Each of these funding requests is assigned a number – an FRN.</a:t>
            </a:r>
          </a:p>
          <a:p>
            <a:pPr marL="863600"/>
            <a:r>
              <a:rPr lang="en-US" dirty="0"/>
              <a:t>There can be one or many FRNs on an FCC Form 471.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37351" y="6396716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18239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FUNDING REQUEST NUMBER (FRN)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FRNs are specific to:</a:t>
            </a:r>
          </a:p>
          <a:p>
            <a:pPr marL="863600"/>
            <a:r>
              <a:rPr lang="en-US" dirty="0"/>
              <a:t>A category of service</a:t>
            </a:r>
          </a:p>
          <a:p>
            <a:pPr marL="863600"/>
            <a:r>
              <a:rPr lang="en-US" dirty="0"/>
              <a:t>A service type</a:t>
            </a:r>
          </a:p>
          <a:p>
            <a:pPr marL="863600"/>
            <a:r>
              <a:rPr lang="en-US" dirty="0"/>
              <a:t>An FCC Form 470</a:t>
            </a:r>
          </a:p>
          <a:p>
            <a:pPr marL="863600"/>
            <a:r>
              <a:rPr lang="en-US" dirty="0"/>
              <a:t>A service provider (SPIN)</a:t>
            </a:r>
          </a:p>
          <a:p>
            <a:pPr marL="863600"/>
            <a:r>
              <a:rPr lang="en-US" dirty="0"/>
              <a:t>A contract, if you have one</a:t>
            </a:r>
          </a:p>
          <a:p>
            <a:pPr marL="863600"/>
            <a:endParaRPr lang="en-US" sz="1800" dirty="0"/>
          </a:p>
          <a:p>
            <a:pPr marL="0" indent="0">
              <a:buNone/>
            </a:pPr>
            <a:r>
              <a:rPr lang="en-US" dirty="0"/>
              <a:t>An FRN can have one or many services, as long as the services have all the above in common.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536" y="1424006"/>
            <a:ext cx="4739049" cy="31652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7351" y="6396716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207695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427674"/>
            <a:ext cx="3522567" cy="220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lvl="0">
              <a:lnSpc>
                <a:spcPts val="969"/>
              </a:lnSpc>
            </a:pPr>
            <a:r>
              <a:rPr lang="de-DE" sz="1300">
                <a:solidFill>
                  <a:prstClr val="white"/>
                </a:solidFill>
                <a:latin typeface="Source Sans Pro" panose="020B0503030403020204"/>
              </a:rPr>
              <a:t>© 2019 </a:t>
            </a:r>
            <a:r>
              <a:rPr lang="en-US" sz="1300" dirty="0">
                <a:solidFill>
                  <a:prstClr val="white"/>
                </a:solidFill>
                <a:latin typeface="Source Sans Pro" panose="020B0503030403020204"/>
              </a:rPr>
              <a:t>Universal Service Administrative Co. </a:t>
            </a:r>
            <a:endParaRPr lang="en-US" sz="1300" dirty="0">
              <a:solidFill>
                <a:prstClr val="white"/>
              </a:solidFill>
              <a:latin typeface="Source Sans Pro" panose="020B0503030403020204"/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216681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721" y="2847539"/>
            <a:ext cx="5043746" cy="1052596"/>
          </a:xfrm>
        </p:spPr>
        <p:txBody>
          <a:bodyPr/>
          <a:lstStyle/>
          <a:p>
            <a:r>
              <a:rPr lang="en-US" dirty="0" smtClean="0"/>
              <a:t>Schools and Libraries 	</a:t>
            </a:r>
            <a:r>
              <a:rPr lang="en-US" sz="2800" dirty="0" smtClean="0"/>
              <a:t>Application Process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171721" y="6427674"/>
            <a:ext cx="3522567" cy="220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lvl="0">
              <a:lnSpc>
                <a:spcPts val="969"/>
              </a:lnSpc>
            </a:pPr>
            <a:r>
              <a:rPr lang="de-DE" sz="1300" dirty="0">
                <a:solidFill>
                  <a:prstClr val="white"/>
                </a:solidFill>
                <a:latin typeface="Source Sans Pro" panose="020B0503030403020204"/>
              </a:rPr>
              <a:t>© 2019 </a:t>
            </a:r>
            <a:r>
              <a:rPr lang="en-US" sz="1300" dirty="0">
                <a:solidFill>
                  <a:prstClr val="white"/>
                </a:solidFill>
                <a:latin typeface="Source Sans Pro" panose="020B0503030403020204"/>
              </a:rPr>
              <a:t>Universal Service Administrative Co. </a:t>
            </a:r>
            <a:endParaRPr lang="en-US" sz="1300" dirty="0">
              <a:solidFill>
                <a:prstClr val="white"/>
              </a:solidFill>
              <a:latin typeface="Source Sans Pro" panose="020B0503030403020204"/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15946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Applicant Process?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351" y="1802901"/>
            <a:ext cx="8593981" cy="27430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1332" y="1286933"/>
            <a:ext cx="3074401" cy="430243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8533" y="4635263"/>
            <a:ext cx="28617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/>
              </a:rPr>
              <a:t>Competitive</a:t>
            </a:r>
          </a:p>
          <a:p>
            <a:pPr algn="ctr"/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/>
              </a:rPr>
              <a:t>Bidding</a:t>
            </a: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Source Sans Pro" panose="020B050303040302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05673" y="4635263"/>
            <a:ext cx="25501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/>
              </a:rPr>
              <a:t>Apply for Discounts</a:t>
            </a: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Source Sans Pro" panose="020B050303040302020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42898" y="4635262"/>
            <a:ext cx="2201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/>
              </a:rPr>
              <a:t>Start</a:t>
            </a:r>
          </a:p>
          <a:p>
            <a:pPr algn="ctr"/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/>
              </a:rPr>
              <a:t>Services</a:t>
            </a: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Source Sans Pro" panose="020B050303040302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31331" y="5589369"/>
            <a:ext cx="2912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/>
              </a:rPr>
              <a:t>Invoice USAC</a:t>
            </a: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Source Sans Pro" panose="020B050303040302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8533" y="6422821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145548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Service Provider Process?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0178" y="1042416"/>
            <a:ext cx="10560652" cy="55207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7351" y="6416940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323937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 A SPIN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951" y="1371830"/>
            <a:ext cx="9075163" cy="5025116"/>
          </a:xfrm>
        </p:spPr>
        <p:txBody>
          <a:bodyPr/>
          <a:lstStyle/>
          <a:p>
            <a:r>
              <a:rPr lang="en-US" dirty="0"/>
              <a:t>Register with USAC and provide information on contacts and the services you provide.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Information from your FCC Form 498 is used to populate information in your portal (E-rate Productivity Center or EPC).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Keep this information current.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19733" y="480477"/>
            <a:ext cx="2123924" cy="1323439"/>
          </a:xfrm>
          <a:prstGeom prst="rect">
            <a:avLst/>
          </a:prstGeom>
          <a:solidFill>
            <a:srgbClr val="FE5000"/>
          </a:solidFill>
          <a:ln w="73025" cmpd="sng">
            <a:solidFill>
              <a:srgbClr val="FE5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/>
              <a:t>498</a:t>
            </a:r>
            <a:endParaRPr lang="en-US" sz="800" dirty="0"/>
          </a:p>
        </p:txBody>
      </p:sp>
      <p:sp>
        <p:nvSpPr>
          <p:cNvPr id="4" name="Rectangle 3"/>
          <p:cNvSpPr/>
          <p:nvPr/>
        </p:nvSpPr>
        <p:spPr>
          <a:xfrm>
            <a:off x="184951" y="6433972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367120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Applicant Competitive Bidding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085" y="1513796"/>
            <a:ext cx="9077582" cy="5025116"/>
          </a:xfrm>
        </p:spPr>
        <p:txBody>
          <a:bodyPr/>
          <a:lstStyle/>
          <a:p>
            <a:r>
              <a:rPr lang="en-US" dirty="0"/>
              <a:t>Review posted FCC Forms 470, Requests for Proposals (RFPs), and RFP documents on the USAC website and respond to requests for services.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Ask the applicant questions if </a:t>
            </a:r>
            <a:r>
              <a:rPr lang="en-US" dirty="0"/>
              <a:t>you need clarification.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Competitive bidding process must be open and fair.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652000" y="489927"/>
            <a:ext cx="2065866" cy="13234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3025" cmpd="sng">
            <a:solidFill>
              <a:srgbClr val="FE5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/>
              <a:t>470</a:t>
            </a:r>
            <a:endParaRPr lang="en-US" sz="800" dirty="0"/>
          </a:p>
        </p:txBody>
      </p:sp>
      <p:sp>
        <p:nvSpPr>
          <p:cNvPr id="4" name="Rectangle 3"/>
          <p:cNvSpPr/>
          <p:nvPr/>
        </p:nvSpPr>
        <p:spPr>
          <a:xfrm>
            <a:off x="151085" y="6538912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232245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Applicants Apply for Discounts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884" y="1587308"/>
            <a:ext cx="8603449" cy="5025116"/>
          </a:xfrm>
        </p:spPr>
        <p:txBody>
          <a:bodyPr/>
          <a:lstStyle/>
          <a:p>
            <a:r>
              <a:rPr lang="en-US" dirty="0"/>
              <a:t>Review the Receipt Acknowledgment Letter for accuracy.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Assist applicants with review questions as needed (network diagrams, technical information).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Review USAC’s funding commitment decision.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567333" y="328982"/>
            <a:ext cx="2298607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3025" cmpd="sng">
            <a:solidFill>
              <a:srgbClr val="8EC94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471</a:t>
            </a:r>
            <a:endParaRPr lang="en-US" sz="800" dirty="0"/>
          </a:p>
        </p:txBody>
      </p:sp>
      <p:sp>
        <p:nvSpPr>
          <p:cNvPr id="5" name="Rectangle 4"/>
          <p:cNvSpPr/>
          <p:nvPr/>
        </p:nvSpPr>
        <p:spPr>
          <a:xfrm>
            <a:off x="201884" y="6466230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178490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Certify Compliance with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351" y="1207008"/>
            <a:ext cx="8315582" cy="5025116"/>
          </a:xfrm>
        </p:spPr>
        <p:txBody>
          <a:bodyPr/>
          <a:lstStyle/>
          <a:p>
            <a:r>
              <a:rPr lang="en-US" dirty="0"/>
              <a:t>File your FCC Form 473 (SPAC Form) to certify that you will follow program rules.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Start the delivery and installation of funded services.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Verify that your customers have filed FCC Form 486.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575800" y="338477"/>
            <a:ext cx="2267857" cy="132343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73025" cmpd="sng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/>
              <a:t>473</a:t>
            </a:r>
            <a:endParaRPr lang="en-US" sz="8000" dirty="0"/>
          </a:p>
        </p:txBody>
      </p:sp>
      <p:sp>
        <p:nvSpPr>
          <p:cNvPr id="4" name="Rectangle 3"/>
          <p:cNvSpPr/>
          <p:nvPr/>
        </p:nvSpPr>
        <p:spPr>
          <a:xfrm>
            <a:off x="337351" y="6396716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348126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C_PPT_Template_16-9_v2019-05-29 (002) [Read-Only]" id="{6ADCDE3A-3842-49D2-8532-D9378C1ACD25}" vid="{06F9BC37-6B0A-497C-9D18-EA30C9E9F1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2019 SP Program Overview</Template>
  <TotalTime>84</TotalTime>
  <Words>903</Words>
  <Application>Microsoft Office PowerPoint</Application>
  <PresentationFormat>Widescreen</PresentationFormat>
  <Paragraphs>130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Source Sans Pro</vt:lpstr>
      <vt:lpstr>Source Sans Pro Light</vt:lpstr>
      <vt:lpstr>SourceSansPro-Light</vt:lpstr>
      <vt:lpstr>Wingdings</vt:lpstr>
      <vt:lpstr>1_Office Theme</vt:lpstr>
      <vt:lpstr>Process Overview for Service Providers</vt:lpstr>
      <vt:lpstr>AGENDA</vt:lpstr>
      <vt:lpstr>Schools and Libraries  Application Process</vt:lpstr>
      <vt:lpstr>What is the Applicant Process?</vt:lpstr>
      <vt:lpstr>What is the Service Provider Process?</vt:lpstr>
      <vt:lpstr>Get A SPIN</vt:lpstr>
      <vt:lpstr>Applicant Competitive Bidding</vt:lpstr>
      <vt:lpstr>Applicants Apply for Discounts</vt:lpstr>
      <vt:lpstr>Certify Compliance with Rules</vt:lpstr>
      <vt:lpstr>Invoice USAC (SPI Form)</vt:lpstr>
      <vt:lpstr>Basic Concepts</vt:lpstr>
      <vt:lpstr>FUNDING YEAR</vt:lpstr>
      <vt:lpstr>FILING WINDOW</vt:lpstr>
      <vt:lpstr>IDENTIFYING NUMBERS - SPINs</vt:lpstr>
      <vt:lpstr>IDENTIFYING NUMBERS - BENs</vt:lpstr>
      <vt:lpstr>IDENTIFYING NUMBERS - CRNs </vt:lpstr>
      <vt:lpstr>DISCOUNTS</vt:lpstr>
      <vt:lpstr>DISCOUNTS – Overview</vt:lpstr>
      <vt:lpstr>DISCOUNTS –Calculations</vt:lpstr>
      <vt:lpstr>DISCOUNT MATRIX</vt:lpstr>
      <vt:lpstr>FUNDING REQUEST NUMBER (FRN)</vt:lpstr>
      <vt:lpstr>FUNDING REQUEST NUMBER (FRN)</vt:lpstr>
      <vt:lpstr>FUNDING REQUEST NUMBER (FRN)</vt:lpstr>
      <vt:lpstr>PowerPoint Presentation</vt:lpstr>
    </vt:vector>
  </TitlesOfParts>
  <Company>USAC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 Overview</dc:title>
  <dc:creator>Amelia Zohore</dc:creator>
  <cp:lastModifiedBy>Ginna Melendez</cp:lastModifiedBy>
  <cp:revision>14</cp:revision>
  <dcterms:created xsi:type="dcterms:W3CDTF">2019-06-10T13:09:52Z</dcterms:created>
  <dcterms:modified xsi:type="dcterms:W3CDTF">2019-08-02T18:15:57Z</dcterms:modified>
</cp:coreProperties>
</file>