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6" r:id="rId2"/>
    <p:sldId id="257" r:id="rId3"/>
    <p:sldId id="294" r:id="rId4"/>
    <p:sldId id="259" r:id="rId5"/>
    <p:sldId id="295" r:id="rId6"/>
    <p:sldId id="261" r:id="rId7"/>
    <p:sldId id="262" r:id="rId8"/>
    <p:sldId id="296" r:id="rId9"/>
    <p:sldId id="264" r:id="rId10"/>
    <p:sldId id="265" r:id="rId11"/>
    <p:sldId id="266" r:id="rId12"/>
    <p:sldId id="267" r:id="rId13"/>
    <p:sldId id="297" r:id="rId14"/>
    <p:sldId id="269" r:id="rId15"/>
    <p:sldId id="270" r:id="rId16"/>
    <p:sldId id="271" r:id="rId17"/>
    <p:sldId id="272" r:id="rId18"/>
    <p:sldId id="273" r:id="rId19"/>
    <p:sldId id="298" r:id="rId20"/>
    <p:sldId id="275" r:id="rId21"/>
    <p:sldId id="276" r:id="rId22"/>
    <p:sldId id="277" r:id="rId23"/>
    <p:sldId id="278" r:id="rId24"/>
    <p:sldId id="299" r:id="rId25"/>
    <p:sldId id="280" r:id="rId26"/>
    <p:sldId id="281" r:id="rId27"/>
    <p:sldId id="282" r:id="rId28"/>
    <p:sldId id="283" r:id="rId29"/>
    <p:sldId id="284" r:id="rId30"/>
    <p:sldId id="300" r:id="rId31"/>
    <p:sldId id="301" r:id="rId32"/>
    <p:sldId id="302" r:id="rId33"/>
    <p:sldId id="303" r:id="rId34"/>
    <p:sldId id="304" r:id="rId35"/>
    <p:sldId id="305" r:id="rId36"/>
    <p:sldId id="306" r:id="rId37"/>
    <p:sldId id="307" r:id="rId38"/>
    <p:sldId id="308" r:id="rId39"/>
    <p:sldId id="309" r:id="rId40"/>
    <p:sldId id="2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Noran" initials="JN" lastIdx="9" clrIdx="0">
    <p:extLst>
      <p:ext uri="{19B8F6BF-5375-455C-9EA6-DF929625EA0E}">
        <p15:presenceInfo xmlns:p15="http://schemas.microsoft.com/office/powerpoint/2012/main" userId="S-1-5-21-691950464-754195623-6498272-1134" providerId="AD"/>
      </p:ext>
    </p:extLst>
  </p:cmAuthor>
  <p:cmAuthor id="2" name="Kate Dumouchel" initials="KD" lastIdx="2" clrIdx="1">
    <p:extLst>
      <p:ext uri="{19B8F6BF-5375-455C-9EA6-DF929625EA0E}">
        <p15:presenceInfo xmlns:p15="http://schemas.microsoft.com/office/powerpoint/2012/main" userId="S::Katherine.Dumouchel@fcc.gov::bb9e15f4-a10a-440b-91d5-0c48a1fc0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32" autoAdjust="0"/>
    <p:restoredTop sz="94649" autoAdjust="0"/>
  </p:normalViewPr>
  <p:slideViewPr>
    <p:cSldViewPr snapToGrid="0">
      <p:cViewPr varScale="1">
        <p:scale>
          <a:sx n="112" d="100"/>
          <a:sy n="112" d="100"/>
        </p:scale>
        <p:origin x="138" y="34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ED298-B2C5-4131-B5F4-755EAA7B2CD9}"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CBC6B-B860-4FF9-BBBB-BE10A7D101D4}" type="slidenum">
              <a:rPr lang="en-US" smtClean="0"/>
              <a:t>‹#›</a:t>
            </a:fld>
            <a:endParaRPr lang="en-US"/>
          </a:p>
        </p:txBody>
      </p:sp>
    </p:spTree>
    <p:extLst>
      <p:ext uri="{BB962C8B-B14F-4D97-AF65-F5344CB8AC3E}">
        <p14:creationId xmlns:p14="http://schemas.microsoft.com/office/powerpoint/2010/main" val="38967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a:t>
            </a:fld>
            <a:endParaRPr lang="en-US"/>
          </a:p>
        </p:txBody>
      </p:sp>
    </p:spTree>
    <p:extLst>
      <p:ext uri="{BB962C8B-B14F-4D97-AF65-F5344CB8AC3E}">
        <p14:creationId xmlns:p14="http://schemas.microsoft.com/office/powerpoint/2010/main" val="218706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CBC6B-B860-4FF9-BBBB-BE10A7D101D4}" type="slidenum">
              <a:rPr lang="en-US" smtClean="0"/>
              <a:t>4</a:t>
            </a:fld>
            <a:endParaRPr lang="en-US"/>
          </a:p>
        </p:txBody>
      </p:sp>
    </p:spTree>
    <p:extLst>
      <p:ext uri="{BB962C8B-B14F-4D97-AF65-F5344CB8AC3E}">
        <p14:creationId xmlns:p14="http://schemas.microsoft.com/office/powerpoint/2010/main" val="359650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5</a:t>
            </a:fld>
            <a:endParaRPr lang="en-US"/>
          </a:p>
        </p:txBody>
      </p:sp>
    </p:spTree>
    <p:extLst>
      <p:ext uri="{BB962C8B-B14F-4D97-AF65-F5344CB8AC3E}">
        <p14:creationId xmlns:p14="http://schemas.microsoft.com/office/powerpoint/2010/main" val="374167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8</a:t>
            </a:fld>
            <a:endParaRPr lang="en-US"/>
          </a:p>
        </p:txBody>
      </p:sp>
    </p:spTree>
    <p:extLst>
      <p:ext uri="{BB962C8B-B14F-4D97-AF65-F5344CB8AC3E}">
        <p14:creationId xmlns:p14="http://schemas.microsoft.com/office/powerpoint/2010/main" val="27770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13</a:t>
            </a:fld>
            <a:endParaRPr lang="en-US"/>
          </a:p>
        </p:txBody>
      </p:sp>
    </p:spTree>
    <p:extLst>
      <p:ext uri="{BB962C8B-B14F-4D97-AF65-F5344CB8AC3E}">
        <p14:creationId xmlns:p14="http://schemas.microsoft.com/office/powerpoint/2010/main" val="101995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19</a:t>
            </a:fld>
            <a:endParaRPr lang="en-US"/>
          </a:p>
        </p:txBody>
      </p:sp>
    </p:spTree>
    <p:extLst>
      <p:ext uri="{BB962C8B-B14F-4D97-AF65-F5344CB8AC3E}">
        <p14:creationId xmlns:p14="http://schemas.microsoft.com/office/powerpoint/2010/main" val="2927764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24</a:t>
            </a:fld>
            <a:endParaRPr lang="en-US"/>
          </a:p>
        </p:txBody>
      </p:sp>
    </p:spTree>
    <p:extLst>
      <p:ext uri="{BB962C8B-B14F-4D97-AF65-F5344CB8AC3E}">
        <p14:creationId xmlns:p14="http://schemas.microsoft.com/office/powerpoint/2010/main" val="374183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30</a:t>
            </a:fld>
            <a:endParaRPr lang="en-US"/>
          </a:p>
        </p:txBody>
      </p:sp>
    </p:spTree>
    <p:extLst>
      <p:ext uri="{BB962C8B-B14F-4D97-AF65-F5344CB8AC3E}">
        <p14:creationId xmlns:p14="http://schemas.microsoft.com/office/powerpoint/2010/main" val="3112194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3" name="Rectangle 2"/>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4"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5213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56615"/>
            <a:ext cx="11506306" cy="685800"/>
          </a:xfrm>
        </p:spPr>
        <p:txBody>
          <a:bodyPr/>
          <a:lstStyle>
            <a:lvl1pPr>
              <a:defRPr baseline="0"/>
            </a:lvl1pPr>
          </a:lstStyle>
          <a:p>
            <a:r>
              <a:rPr lang="en-US" dirty="0"/>
              <a:t>Click to Edit Title</a:t>
            </a:r>
          </a:p>
        </p:txBody>
      </p:sp>
      <p:sp>
        <p:nvSpPr>
          <p:cNvPr id="5" name="Text Placeholder 2"/>
          <p:cNvSpPr>
            <a:spLocks noGrp="1"/>
          </p:cNvSpPr>
          <p:nvPr>
            <p:ph idx="1" hasCustomPrompt="1"/>
          </p:nvPr>
        </p:nvSpPr>
        <p:spPr>
          <a:xfrm>
            <a:off x="337351" y="1191869"/>
            <a:ext cx="6268524" cy="5026583"/>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sp>
        <p:nvSpPr>
          <p:cNvPr id="6" name="Picture Placeholder 16"/>
          <p:cNvSpPr>
            <a:spLocks noGrp="1"/>
          </p:cNvSpPr>
          <p:nvPr>
            <p:ph type="pic" sz="quarter" idx="12" hasCustomPrompt="1"/>
          </p:nvPr>
        </p:nvSpPr>
        <p:spPr>
          <a:xfrm>
            <a:off x="6814457" y="1191868"/>
            <a:ext cx="5029200" cy="5026583"/>
          </a:xfrm>
        </p:spPr>
        <p:txBody>
          <a:bodyPr/>
          <a:lstStyle>
            <a:lvl1pPr marL="0" marR="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a:pPr>
            <a:r>
              <a:rPr lang="en-US" dirty="0"/>
              <a:t>Use this layout when you need both bulleted text and a space for images, SmartArt, or charts.</a:t>
            </a:r>
          </a:p>
        </p:txBody>
      </p:sp>
      <p:sp>
        <p:nvSpPr>
          <p:cNvPr id="8"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
        <p:nvSpPr>
          <p:cNvPr id="9"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Tree>
    <p:extLst>
      <p:ext uri="{BB962C8B-B14F-4D97-AF65-F5344CB8AC3E}">
        <p14:creationId xmlns:p14="http://schemas.microsoft.com/office/powerpoint/2010/main" val="130721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7351" y="2011680"/>
            <a:ext cx="11503152" cy="1618488"/>
          </a:xfrm>
        </p:spPr>
        <p:txBody>
          <a:bodyPr/>
          <a:lstStyle>
            <a:lvl1pPr marL="0" indent="0">
              <a:buNone/>
              <a:defRPr baseline="0"/>
            </a:lvl1pPr>
          </a:lstStyle>
          <a:p>
            <a:r>
              <a:rPr lang="en-US" dirty="0"/>
              <a:t>Use this layout for large format images, SmartArt, or charts; delete this text box prior to applying your content.</a:t>
            </a:r>
          </a:p>
        </p:txBody>
      </p:sp>
      <p:sp>
        <p:nvSpPr>
          <p:cNvPr id="3"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
        <p:nvSpPr>
          <p:cNvPr id="4"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2105920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5760720" cy="682440"/>
          </a:xfrm>
        </p:spPr>
        <p:txBody>
          <a:bodyPr>
            <a:noAutofit/>
          </a:bodyPr>
          <a:lstStyle>
            <a:lvl1pPr>
              <a:defRPr sz="2800"/>
            </a:lvl1pPr>
          </a:lstStyle>
          <a:p>
            <a:r>
              <a:rPr kumimoji="0" lang="en-US" sz="3800" b="1" i="0" u="none" strike="noStrike" kern="1200" cap="none" spc="0" normalizeH="0" baseline="0" noProof="0" dirty="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337351" y="1207008"/>
            <a:ext cx="4959296" cy="5012817"/>
          </a:xfrm>
        </p:spPr>
        <p:txBody>
          <a:bodyPr>
            <a:no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sz="2400"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sz="2000"/>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5"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41738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hasCustomPrompt="1"/>
          </p:nvPr>
        </p:nvSpPr>
        <p:spPr>
          <a:xfrm>
            <a:off x="307187" y="2136339"/>
            <a:ext cx="3981350" cy="2585323"/>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r>
              <a:rPr lang="en-US" sz="4200" b="0" spc="-70" dirty="0">
                <a:solidFill>
                  <a:srgbClr val="FFFFFF"/>
                </a:solidFill>
                <a:latin typeface="Source Sans Pro"/>
                <a:cs typeface="Source Sans Pro"/>
              </a:rPr>
              <a:t> (Ensure quote is vertically centered)</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672663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317191"/>
            <a:ext cx="2862262" cy="4855009"/>
          </a:xfrm>
        </p:spPr>
        <p:txBody>
          <a:bodyPr>
            <a:normAutofit/>
          </a:bodyPr>
          <a:lstStyle>
            <a:lvl1pPr marL="0" indent="0">
              <a:buNone/>
              <a:defRPr sz="2400" baseline="0"/>
            </a:lvl1pPr>
          </a:lstStyle>
          <a:p>
            <a:pPr lvl="0"/>
            <a:r>
              <a:rPr lang="en-US" dirty="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337350" y="356616"/>
            <a:ext cx="2862072" cy="685800"/>
          </a:xfrm>
        </p:spPr>
        <p:txBody>
          <a:bodyPr>
            <a:normAutofit/>
          </a:bodyPr>
          <a:lstStyle>
            <a:lvl1pPr>
              <a:defRPr sz="2800" baseline="0"/>
            </a:lvl1pPr>
          </a:lstStyle>
          <a:p>
            <a:r>
              <a:rPr lang="en-US" dirty="0"/>
              <a:t>Click to Edit Title</a:t>
            </a:r>
          </a:p>
        </p:txBody>
      </p:sp>
      <p:sp>
        <p:nvSpPr>
          <p:cNvPr id="3" name="Table Placeholder 2"/>
          <p:cNvSpPr>
            <a:spLocks noGrp="1"/>
          </p:cNvSpPr>
          <p:nvPr>
            <p:ph type="tbl" sz="quarter" idx="11"/>
          </p:nvPr>
        </p:nvSpPr>
        <p:spPr>
          <a:xfrm>
            <a:off x="3412444" y="356616"/>
            <a:ext cx="8431213" cy="5815584"/>
          </a:xfrm>
        </p:spPr>
        <p:txBody>
          <a:bodyPr/>
          <a:lstStyle/>
          <a:p>
            <a:r>
              <a:rPr lang="en-US"/>
              <a:t>Click icon to add table</a:t>
            </a:r>
            <a:endParaRPr lang="en-US" dirty="0"/>
          </a:p>
        </p:txBody>
      </p:sp>
      <p:sp>
        <p:nvSpPr>
          <p:cNvPr id="5" name="Footer Placeholder 1"/>
          <p:cNvSpPr>
            <a:spLocks noGrp="1"/>
          </p:cNvSpPr>
          <p:nvPr>
            <p:ph type="ftr" sz="quarter" idx="12"/>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3"/>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56600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7351" y="356616"/>
            <a:ext cx="11506306" cy="685800"/>
          </a:xfrm>
        </p:spPr>
        <p:txBody>
          <a:bodyPr anchor="t" anchorCtr="0">
            <a:noAutofit/>
          </a:bodyPr>
          <a:lstStyle>
            <a:lvl1pPr>
              <a:defRPr sz="3800" baseline="0"/>
            </a:lvl1pPr>
          </a:lstStyle>
          <a:p>
            <a:r>
              <a:rPr lang="en-US" dirty="0"/>
              <a:t>Click to Edit Title</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4849469" y="1136540"/>
            <a:ext cx="6994188" cy="5219810"/>
          </a:xfrm>
          <a:prstGeom prst="rect">
            <a:avLst/>
          </a:prstGeom>
        </p:spPr>
      </p:pic>
      <p:sp>
        <p:nvSpPr>
          <p:cNvPr id="7" name="Text Placeholder 2"/>
          <p:cNvSpPr>
            <a:spLocks noGrp="1"/>
          </p:cNvSpPr>
          <p:nvPr>
            <p:ph type="body" sz="quarter" idx="10" hasCustomPrompt="1"/>
          </p:nvPr>
        </p:nvSpPr>
        <p:spPr>
          <a:xfrm>
            <a:off x="338137" y="1317191"/>
            <a:ext cx="4511331" cy="4855009"/>
          </a:xfrm>
        </p:spPr>
        <p:txBody>
          <a:bodyPr>
            <a:normAutofit/>
          </a:bodyPr>
          <a:lstStyle>
            <a:lvl1pPr marL="0" indent="0">
              <a:buNone/>
              <a:defRPr sz="2400" baseline="0"/>
            </a:lvl1pPr>
          </a:lstStyle>
          <a:p>
            <a:pPr lvl="0"/>
            <a:r>
              <a:rPr lang="en-US" dirty="0"/>
              <a:t>Use this layout for slides that require the use of a U.S. map. This section can contain accompanying text. </a:t>
            </a:r>
          </a:p>
        </p:txBody>
      </p:sp>
      <p:sp>
        <p:nvSpPr>
          <p:cNvPr id="5" name="Footer Placeholder 1"/>
          <p:cNvSpPr>
            <a:spLocks noGrp="1"/>
          </p:cNvSpPr>
          <p:nvPr>
            <p:ph type="ftr" sz="quarter" idx="11"/>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2"/>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3507293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371650" y="1381328"/>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0" y="347473"/>
            <a:ext cx="3474720" cy="907396"/>
          </a:xfrm>
          <a:ln>
            <a:solidFill>
              <a:schemeClr val="bg1">
                <a:lumMod val="50000"/>
              </a:schemeClr>
            </a:solidFill>
          </a:ln>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348837" y="1405712"/>
            <a:ext cx="3477958" cy="4790872"/>
          </a:xfrm>
          <a:ln>
            <a:solidFill>
              <a:schemeClr val="bg1">
                <a:lumMod val="50000"/>
              </a:schemeClr>
            </a:solidFill>
          </a:ln>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347970" y="347473"/>
            <a:ext cx="3478826" cy="907396"/>
          </a:xfrm>
          <a:prstGeom prst="rect">
            <a:avLst/>
          </a:prstGeom>
          <a:ln>
            <a:solidFill>
              <a:schemeClr val="bg1">
                <a:lumMod val="50000"/>
              </a:schemeClr>
            </a:solidFill>
          </a:ln>
        </p:spPr>
        <p:txBody>
          <a:bodyPr vert="horz" lIns="91440" tIns="45720" rIns="91440" bIns="4572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a:t>Click to Edit Title of Paragraph</a:t>
            </a:r>
          </a:p>
        </p:txBody>
      </p:sp>
      <p:sp>
        <p:nvSpPr>
          <p:cNvPr id="14" name="Text Placeholder 2"/>
          <p:cNvSpPr>
            <a:spLocks noGrp="1"/>
          </p:cNvSpPr>
          <p:nvPr>
            <p:ph type="body" sz="quarter" idx="12" hasCustomPrompt="1"/>
          </p:nvPr>
        </p:nvSpPr>
        <p:spPr>
          <a:xfrm>
            <a:off x="338216" y="1405712"/>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8370784" y="347473"/>
            <a:ext cx="3474720" cy="907396"/>
          </a:xfrm>
          <a:prstGeom prst="rect">
            <a:avLst/>
          </a:prstGeom>
          <a:ln>
            <a:solidFill>
              <a:schemeClr val="bg1">
                <a:lumMod val="50000"/>
              </a:schemeClr>
            </a:solidFill>
          </a:ln>
        </p:spPr>
        <p:txBody>
          <a:bodyPr vert="horz" lIns="91440" tIns="45720" rIns="91440" bIns="4572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a:t>Click to Edit Title of Paragraph</a:t>
            </a:r>
          </a:p>
        </p:txBody>
      </p:sp>
      <p:cxnSp>
        <p:nvCxnSpPr>
          <p:cNvPr id="16" name="Straight Connector 15"/>
          <p:cNvCxnSpPr/>
          <p:nvPr userDrawn="1"/>
        </p:nvCxnSpPr>
        <p:spPr>
          <a:xfrm>
            <a:off x="407431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00568"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337351" y="6356350"/>
            <a:ext cx="4114800" cy="365125"/>
          </a:xfrm>
        </p:spPr>
        <p:txBody>
          <a:bodyPr/>
          <a:lstStyle/>
          <a:p>
            <a:r>
              <a:rPr lang="en-US" dirty="0"/>
              <a:t>©2019 Universal Service Administrative Co.</a:t>
            </a:r>
          </a:p>
        </p:txBody>
      </p:sp>
      <p:sp>
        <p:nvSpPr>
          <p:cNvPr id="11" name="Slide Number Placeholder 6"/>
          <p:cNvSpPr>
            <a:spLocks noGrp="1"/>
          </p:cNvSpPr>
          <p:nvPr>
            <p:ph type="sldNum" sz="quarter" idx="14"/>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13448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320681" y="1400783"/>
            <a:ext cx="5559552" cy="4795801"/>
          </a:xfrm>
          <a:ln>
            <a:solidFill>
              <a:schemeClr val="bg1">
                <a:lumMod val="50000"/>
              </a:schemeClr>
            </a:solidFill>
          </a:ln>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1" y="347472"/>
            <a:ext cx="5561052" cy="905256"/>
          </a:xfrm>
          <a:ln>
            <a:solidFill>
              <a:schemeClr val="bg1">
                <a:lumMod val="50000"/>
              </a:schemeClr>
            </a:solidFill>
          </a:ln>
        </p:spPr>
        <p:txBody>
          <a:bodyPr anchor="t" anchorCtr="0">
            <a:noAutofit/>
          </a:bodyPr>
          <a:lstStyle>
            <a:lvl1pPr>
              <a:defRPr sz="2800"/>
            </a:lvl1pPr>
          </a:lstStyle>
          <a:p>
            <a:r>
              <a:rPr lang="en-US" dirty="0"/>
              <a:t>Click to Edit Title of Paragraph</a:t>
            </a:r>
          </a:p>
        </p:txBody>
      </p:sp>
      <p:sp>
        <p:nvSpPr>
          <p:cNvPr id="14" name="Text Placeholder 2"/>
          <p:cNvSpPr>
            <a:spLocks noGrp="1"/>
          </p:cNvSpPr>
          <p:nvPr>
            <p:ph type="body" sz="quarter" idx="12" hasCustomPrompt="1"/>
          </p:nvPr>
        </p:nvSpPr>
        <p:spPr>
          <a:xfrm>
            <a:off x="338216" y="1400783"/>
            <a:ext cx="5559664" cy="4795801"/>
          </a:xfrm>
          <a:ln>
            <a:solidFill>
              <a:schemeClr val="bg1">
                <a:lumMod val="50000"/>
              </a:schemeClr>
            </a:solidFill>
          </a:ln>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6312311" y="347472"/>
            <a:ext cx="5559552" cy="905256"/>
          </a:xfrm>
          <a:prstGeom prst="rect">
            <a:avLst/>
          </a:prstGeom>
          <a:ln>
            <a:solidFill>
              <a:schemeClr val="bg1">
                <a:lumMod val="50000"/>
              </a:schemeClr>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cxnSp>
        <p:nvCxnSpPr>
          <p:cNvPr id="16" name="Straight Connector 15"/>
          <p:cNvCxnSpPr/>
          <p:nvPr userDrawn="1"/>
        </p:nvCxnSpPr>
        <p:spPr>
          <a:xfrm>
            <a:off x="6096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337351" y="6356350"/>
            <a:ext cx="4114800" cy="365125"/>
          </a:xfrm>
        </p:spPr>
        <p:txBody>
          <a:bodyPr/>
          <a:lstStyle/>
          <a:p>
            <a:r>
              <a:rPr lang="en-US" dirty="0"/>
              <a:t>©2019 Universal Service Administrative Co.</a:t>
            </a:r>
          </a:p>
        </p:txBody>
      </p:sp>
      <p:sp>
        <p:nvSpPr>
          <p:cNvPr id="9"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648082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3698" y="6363"/>
            <a:ext cx="12195698"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0927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9867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982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51" r="-1" b="6189"/>
          <a:stretch/>
        </p:blipFill>
        <p:spPr>
          <a:xfrm>
            <a:off x="0" y="70934"/>
            <a:ext cx="12192000" cy="6902890"/>
          </a:xfrm>
          <a:prstGeom prst="rect">
            <a:avLst/>
          </a:prstGeom>
        </p:spPr>
      </p:pic>
      <p:sp>
        <p:nvSpPr>
          <p:cNvPr id="11" name="Rectangle 10"/>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2"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5605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366"/>
          <a:stretch/>
        </p:blipFill>
        <p:spPr>
          <a:xfrm>
            <a:off x="1" y="72597"/>
            <a:ext cx="12192000" cy="6895132"/>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1405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b="203"/>
          <a:stretch/>
        </p:blipFill>
        <p:spPr>
          <a:xfrm>
            <a:off x="-1" y="70932"/>
            <a:ext cx="12192001" cy="6908092"/>
          </a:xfrm>
          <a:prstGeom prst="rect">
            <a:avLst/>
          </a:prstGeom>
        </p:spPr>
      </p:pic>
      <p:sp>
        <p:nvSpPr>
          <p:cNvPr id="7" name="Rectangle 6"/>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8"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8059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0" y="70938"/>
            <a:ext cx="12192000" cy="6902886"/>
          </a:xfrm>
          <a:prstGeom prst="rect">
            <a:avLst/>
          </a:prstGeom>
        </p:spPr>
      </p:pic>
      <p:sp>
        <p:nvSpPr>
          <p:cNvPr id="10" name="Rectangle 9"/>
          <p:cNvSpPr/>
          <p:nvPr userDrawn="1"/>
        </p:nvSpPr>
        <p:spPr>
          <a:xfrm>
            <a:off x="9144"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9379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3100" y="70937"/>
            <a:ext cx="12195100" cy="6902888"/>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0055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7560" y="2548361"/>
            <a:ext cx="1633492" cy="1386372"/>
          </a:xfrm>
        </p:spPr>
        <p:txBody>
          <a:bodyPr anchor="ctr" anchorCtr="0">
            <a:noAutofit/>
          </a:bodyPr>
          <a:lstStyle>
            <a:lvl1pPr>
              <a:defRPr sz="2800"/>
            </a:lvl1pPr>
          </a:lstStyle>
          <a:p>
            <a:r>
              <a:rPr lang="en-US" dirty="0"/>
              <a:t>Agenda</a:t>
            </a:r>
          </a:p>
        </p:txBody>
      </p:sp>
      <p:sp>
        <p:nvSpPr>
          <p:cNvPr id="6" name="Content Placeholder 2"/>
          <p:cNvSpPr>
            <a:spLocks noGrp="1"/>
          </p:cNvSpPr>
          <p:nvPr>
            <p:ph idx="1" hasCustomPrompt="1"/>
          </p:nvPr>
        </p:nvSpPr>
        <p:spPr>
          <a:xfrm>
            <a:off x="3208301" y="731519"/>
            <a:ext cx="8635356" cy="5020056"/>
          </a:xfrm>
        </p:spPr>
        <p:txBody>
          <a:bodyPr anchor="ctr" anchorCtr="0">
            <a:normAutofit/>
          </a:bodyPr>
          <a:lstStyle>
            <a:lvl1pPr>
              <a:defRPr baseline="0"/>
            </a:lvl1pPr>
            <a:lvl2pPr>
              <a:defRPr baseline="0"/>
            </a:lvl2pPr>
            <a:lvl4pPr>
              <a:defRPr baseline="0"/>
            </a:lvl4pPr>
            <a:lvl5pPr>
              <a:defRPr/>
            </a:lvl5pPr>
          </a:lstStyle>
          <a:p>
            <a:pPr lvl="0"/>
            <a:r>
              <a:rPr lang="en-US" dirty="0"/>
              <a:t>Use this layout for your agenda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0"/>
          </p:nvPr>
        </p:nvSpPr>
        <p:spPr/>
        <p:txBody>
          <a:bodyPr/>
          <a:lstStyle/>
          <a:p>
            <a:r>
              <a:rPr lang="en-US"/>
              <a:t>©2019 Universal Service Administrative Co.</a:t>
            </a:r>
            <a:endParaRPr lang="en-US" dirty="0"/>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4275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11506306" cy="685800"/>
          </a:xfrm>
        </p:spPr>
        <p:txBody>
          <a:bodyPr/>
          <a:lstStyle>
            <a:lvl1pPr>
              <a:defRPr baseline="0"/>
            </a:lvl1pPr>
          </a:lstStyle>
          <a:p>
            <a:r>
              <a:rPr lang="en-US" dirty="0"/>
              <a:t>Click to Edit Title</a:t>
            </a:r>
          </a:p>
        </p:txBody>
      </p:sp>
      <p:sp>
        <p:nvSpPr>
          <p:cNvPr id="5" name="Text Placeholder 2"/>
          <p:cNvSpPr>
            <a:spLocks noGrp="1"/>
          </p:cNvSpPr>
          <p:nvPr>
            <p:ph idx="1" hasCustomPrompt="1"/>
          </p:nvPr>
        </p:nvSpPr>
        <p:spPr>
          <a:xfrm>
            <a:off x="337351" y="1207008"/>
            <a:ext cx="11506306" cy="5025116"/>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Use this layout for bulleted content</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sp>
        <p:nvSpPr>
          <p:cNvPr id="4" name="Footer Placeholder 1"/>
          <p:cNvSpPr>
            <a:spLocks noGrp="1"/>
          </p:cNvSpPr>
          <p:nvPr>
            <p:ph type="ftr" sz="quarter" idx="10"/>
          </p:nvPr>
        </p:nvSpPr>
        <p:spPr>
          <a:xfrm>
            <a:off x="337351" y="6356350"/>
            <a:ext cx="4114800" cy="365125"/>
          </a:xfrm>
        </p:spPr>
        <p:txBody>
          <a:bodyPr/>
          <a:lstStyle/>
          <a:p>
            <a:r>
              <a:rPr lang="en-US"/>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98935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354390"/>
            <a:ext cx="11506306" cy="682440"/>
          </a:xfrm>
          <a:prstGeom prst="rect">
            <a:avLst/>
          </a:prstGeom>
        </p:spPr>
        <p:txBody>
          <a:bodyPr vert="horz" lIns="91440" tIns="45720" rIns="91440" bIns="45720" rtlCol="0" anchor="t" anchorCtr="0">
            <a:noAutofit/>
          </a:bodyPr>
          <a:lstStyle/>
          <a:p>
            <a:r>
              <a:rPr lang="en-US" dirty="0"/>
              <a:t>Click to Edit Title</a:t>
            </a:r>
          </a:p>
        </p:txBody>
      </p:sp>
      <p:sp>
        <p:nvSpPr>
          <p:cNvPr id="3" name="Text Placeholder 2"/>
          <p:cNvSpPr>
            <a:spLocks noGrp="1"/>
          </p:cNvSpPr>
          <p:nvPr>
            <p:ph type="body" idx="1"/>
          </p:nvPr>
        </p:nvSpPr>
        <p:spPr>
          <a:xfrm>
            <a:off x="337351" y="1209625"/>
            <a:ext cx="11506306" cy="50692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bk object 16"/>
          <p:cNvSpPr/>
          <p:nvPr userDrawn="1"/>
        </p:nvSpPr>
        <p:spPr>
          <a:xfrm>
            <a:off x="0" y="1763"/>
            <a:ext cx="12192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
        <p:nvSpPr>
          <p:cNvPr id="4" name="Footer Placeholder 3"/>
          <p:cNvSpPr>
            <a:spLocks noGrp="1"/>
          </p:cNvSpPr>
          <p:nvPr>
            <p:ph type="ftr" sz="quarter" idx="3"/>
          </p:nvPr>
        </p:nvSpPr>
        <p:spPr>
          <a:xfrm>
            <a:off x="337351" y="6356350"/>
            <a:ext cx="4114800" cy="365125"/>
          </a:xfrm>
          <a:prstGeom prst="rect">
            <a:avLst/>
          </a:prstGeom>
        </p:spPr>
        <p:txBody>
          <a:bodyPr vert="horz" lIns="91440" tIns="45720" rIns="91440" bIns="45720" rtlCol="0" anchor="ctr"/>
          <a:lstStyle>
            <a:lvl1pPr algn="l">
              <a:defRPr sz="1050">
                <a:solidFill>
                  <a:srgbClr val="004AD4"/>
                </a:solidFill>
                <a:latin typeface="Source Sans Pro Light" panose="020B0403030403020204" pitchFamily="34" charset="0"/>
                <a:ea typeface="Source Sans Pro Light" panose="020B0403030403020204" pitchFamily="34" charset="0"/>
              </a:defRPr>
            </a:lvl1pPr>
          </a:lstStyle>
          <a:p>
            <a:r>
              <a:rPr lang="en-US"/>
              <a:t>©2019 Universal Service Administrative Co.</a:t>
            </a:r>
            <a:endParaRPr lang="en-US" dirty="0"/>
          </a:p>
        </p:txBody>
      </p:sp>
      <p:sp>
        <p:nvSpPr>
          <p:cNvPr id="5" name="Slide Number Placeholder 4"/>
          <p:cNvSpPr>
            <a:spLocks noGrp="1"/>
          </p:cNvSpPr>
          <p:nvPr>
            <p:ph type="sldNum" sz="quarter" idx="4"/>
          </p:nvPr>
        </p:nvSpPr>
        <p:spPr>
          <a:xfrm>
            <a:off x="9100457" y="6356350"/>
            <a:ext cx="2743200" cy="365125"/>
          </a:xfrm>
          <a:prstGeom prst="rect">
            <a:avLst/>
          </a:prstGeom>
        </p:spPr>
        <p:txBody>
          <a:bodyPr vert="horz" lIns="91440" tIns="45720" rIns="91440" bIns="45720" rtlCol="0" anchor="ctr"/>
          <a:lstStyle>
            <a:lvl1pPr algn="r">
              <a:defRPr sz="12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a:p>
        </p:txBody>
      </p:sp>
    </p:spTree>
    <p:extLst>
      <p:ext uri="{BB962C8B-B14F-4D97-AF65-F5344CB8AC3E}">
        <p14:creationId xmlns:p14="http://schemas.microsoft.com/office/powerpoint/2010/main" val="70689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79" r:id="rId15"/>
    <p:sldLayoutId id="2147483682" r:id="rId16"/>
    <p:sldLayoutId id="2147483683" r:id="rId17"/>
    <p:sldLayoutId id="2147483684" r:id="rId18"/>
    <p:sldLayoutId id="2147483686" r:id="rId19"/>
  </p:sldLayoutIdLst>
  <p:hf hdr="0" ftr="0" dt="0"/>
  <p:txStyles>
    <p:titleStyle>
      <a:lvl1pPr algn="l" defTabSz="914400" rtl="0" eaLnBrk="1" latinLnBrk="0" hangingPunct="1">
        <a:lnSpc>
          <a:spcPct val="90000"/>
        </a:lnSpc>
        <a:spcBef>
          <a:spcPct val="0"/>
        </a:spcBef>
        <a:buNone/>
        <a:defRPr sz="3800" b="1" i="0" kern="1200" baseline="0">
          <a:solidFill>
            <a:srgbClr val="004AD4"/>
          </a:solidFill>
          <a:latin typeface="Source Sans Pro" charset="0"/>
          <a:ea typeface="Source Sans Pro" charset="0"/>
          <a:cs typeface="Source Sans Pro" charset="0"/>
        </a:defRPr>
      </a:lvl1pPr>
    </p:titleStyle>
    <p:bodyStyle>
      <a:lvl1pPr marL="227013" indent="-227013" algn="l" defTabSz="914400" rtl="0" eaLnBrk="1" latinLnBrk="0" hangingPunct="1">
        <a:lnSpc>
          <a:spcPct val="100000"/>
        </a:lnSpc>
        <a:spcBef>
          <a:spcPts val="1000"/>
        </a:spcBef>
        <a:spcAft>
          <a:spcPts val="300"/>
        </a:spcAft>
        <a:buClr>
          <a:srgbClr val="006FF4"/>
        </a:buClr>
        <a:buFont typeface="Wingdings" panose="05000000000000000000" pitchFamily="2" charset="2"/>
        <a:buChar char="§"/>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Wingdings" panose="05000000000000000000" pitchFamily="2" charset="2"/>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ac.org/_res/documents/sl/pdf/forms/FCC-Form-472-UserGuide.pdf" TargetMode="External"/><Relationship Id="rId2" Type="http://schemas.openxmlformats.org/officeDocument/2006/relationships/hyperlink" Target="https://www.usac.org/sl/about/outreach/online-learning.aspx" TargetMode="Externa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usac.org/_res/documents/sl/xls/PIN-request-template.xlsx" TargetMode="External"/><Relationship Id="rId2" Type="http://schemas.openxmlformats.org/officeDocument/2006/relationships/hyperlink" Target="https://www.usac.org/sl/tools/forms/pin.aspx"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hyperlink" Target="https://www.usac.org/sl/tools/epc/default.aspx"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mailto:498BankVerification@usac.org"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mailto:finops-processing@usac.org" TargetMode="External"/><Relationship Id="rId2" Type="http://schemas.openxmlformats.org/officeDocument/2006/relationships/hyperlink" Target="http://www.datacoalition.org/issues/data-act/"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Invoicing</a:t>
            </a:r>
            <a:endParaRPr lang="en-US" dirty="0"/>
          </a:p>
        </p:txBody>
      </p:sp>
      <p:sp>
        <p:nvSpPr>
          <p:cNvPr id="5" name="Subtitle 4"/>
          <p:cNvSpPr>
            <a:spLocks noGrp="1"/>
          </p:cNvSpPr>
          <p:nvPr>
            <p:ph type="subTitle" idx="1"/>
          </p:nvPr>
        </p:nvSpPr>
        <p:spPr/>
        <p:txBody>
          <a:bodyPr/>
          <a:lstStyle/>
          <a:p>
            <a:r>
              <a:rPr lang="en-US" dirty="0" smtClean="0"/>
              <a:t>2019 </a:t>
            </a:r>
            <a:r>
              <a:rPr lang="en-US"/>
              <a:t>Applicant </a:t>
            </a:r>
            <a:r>
              <a:rPr lang="en-US" smtClean="0"/>
              <a:t>Training</a:t>
            </a:r>
            <a:endParaRPr lang="en-US" dirty="0"/>
          </a:p>
        </p:txBody>
      </p:sp>
    </p:spTree>
    <p:extLst>
      <p:ext uri="{BB962C8B-B14F-4D97-AF65-F5344CB8AC3E}">
        <p14:creationId xmlns:p14="http://schemas.microsoft.com/office/powerpoint/2010/main" val="312165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Begin</a:t>
            </a:r>
          </a:p>
        </p:txBody>
      </p:sp>
      <p:sp>
        <p:nvSpPr>
          <p:cNvPr id="3" name="Content Placeholder 2"/>
          <p:cNvSpPr>
            <a:spLocks noGrp="1"/>
          </p:cNvSpPr>
          <p:nvPr>
            <p:ph idx="1"/>
          </p:nvPr>
        </p:nvSpPr>
        <p:spPr>
          <a:xfrm>
            <a:off x="337351" y="1207008"/>
            <a:ext cx="7288400" cy="5025116"/>
          </a:xfrm>
        </p:spPr>
        <p:txBody>
          <a:bodyPr/>
          <a:lstStyle/>
          <a:p>
            <a:pPr marL="342900" indent="-342900">
              <a:buFont typeface="Arial" panose="020B0604020202020204" pitchFamily="34" charset="0"/>
              <a:buChar char="•"/>
            </a:pPr>
            <a:r>
              <a:rPr lang="en-US" dirty="0"/>
              <a:t>Determine the invoice frequency</a:t>
            </a:r>
          </a:p>
          <a:p>
            <a:pPr marL="514350" lvl="1" indent="-342900">
              <a:buFont typeface="Arial" panose="020B0604020202020204" pitchFamily="34" charset="0"/>
              <a:buChar char="•"/>
            </a:pPr>
            <a:r>
              <a:rPr lang="en-US" sz="2800" dirty="0">
                <a:solidFill>
                  <a:prstClr val="black">
                    <a:lumMod val="65000"/>
                    <a:lumOff val="35000"/>
                  </a:prstClr>
                </a:solidFill>
              </a:rPr>
              <a:t>E.g., Monthly, bi-monthly, quarterly, one-time, etc.</a:t>
            </a:r>
            <a:endParaRPr lang="en-US" sz="2800" dirty="0"/>
          </a:p>
          <a:p>
            <a:pPr marL="342900" indent="-342900">
              <a:buFont typeface="Arial" panose="020B0604020202020204" pitchFamily="34" charset="0"/>
              <a:buChar char="•"/>
            </a:pPr>
            <a:r>
              <a:rPr lang="en-US" dirty="0"/>
              <a:t>Watch the BEAR or SPI Form walk-through videos in the </a:t>
            </a:r>
            <a:r>
              <a:rPr lang="en-US" dirty="0">
                <a:hlinkClick r:id="rId2"/>
              </a:rPr>
              <a:t>Online Learning Library</a:t>
            </a:r>
            <a:r>
              <a:rPr lang="en-US" dirty="0"/>
              <a:t>.</a:t>
            </a:r>
          </a:p>
          <a:p>
            <a:pPr marL="342900" indent="-342900">
              <a:buFont typeface="Arial" panose="020B0604020202020204" pitchFamily="34" charset="0"/>
              <a:buChar char="•"/>
            </a:pPr>
            <a:r>
              <a:rPr lang="en-US" dirty="0"/>
              <a:t>Applicants should review the </a:t>
            </a:r>
            <a:r>
              <a:rPr lang="en-US" dirty="0">
                <a:hlinkClick r:id="rId3"/>
              </a:rPr>
              <a:t>BEAR Form Filing Guide</a:t>
            </a:r>
            <a:r>
              <a:rPr lang="en-US" dirty="0"/>
              <a:t>. </a:t>
            </a:r>
          </a:p>
          <a:p>
            <a:endParaRPr lang="en-US" dirty="0"/>
          </a:p>
        </p:txBody>
      </p:sp>
      <p:pic>
        <p:nvPicPr>
          <p:cNvPr id="5" name="Picture Placeholder 5"/>
          <p:cNvPicPr>
            <a:picLocks noChangeAspect="1"/>
          </p:cNvPicPr>
          <p:nvPr/>
        </p:nvPicPr>
        <p:blipFill>
          <a:blip r:embed="rId4">
            <a:extLst>
              <a:ext uri="{28A0092B-C50C-407E-A947-70E740481C1C}">
                <a14:useLocalDpi xmlns:a14="http://schemas.microsoft.com/office/drawing/2010/main" val="0"/>
              </a:ext>
            </a:extLst>
          </a:blip>
          <a:srcRect t="65" b="65"/>
          <a:stretch>
            <a:fillRect/>
          </a:stretch>
        </p:blipFill>
        <p:spPr>
          <a:xfrm>
            <a:off x="6755054" y="699516"/>
            <a:ext cx="5730244" cy="5722797"/>
          </a:xfrm>
          <a:prstGeom prst="rect">
            <a:avLst/>
          </a:prstGeom>
        </p:spPr>
      </p:pic>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948354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31019"/>
            <a:ext cx="12147947" cy="685800"/>
          </a:xfrm>
        </p:spPr>
        <p:txBody>
          <a:bodyPr/>
          <a:lstStyle/>
          <a:p>
            <a:r>
              <a:rPr lang="en-US" dirty="0"/>
              <a:t>Before You Begin– </a:t>
            </a:r>
            <a:r>
              <a:rPr lang="en-US" dirty="0">
                <a:solidFill>
                  <a:schemeClr val="accent2"/>
                </a:solidFill>
              </a:rPr>
              <a:t>Applicants Filing BEAR Forms</a:t>
            </a:r>
            <a:endParaRPr lang="en-US" dirty="0"/>
          </a:p>
        </p:txBody>
      </p:sp>
      <p:sp>
        <p:nvSpPr>
          <p:cNvPr id="3" name="Content Placeholder 2"/>
          <p:cNvSpPr>
            <a:spLocks noGrp="1"/>
          </p:cNvSpPr>
          <p:nvPr>
            <p:ph idx="1"/>
          </p:nvPr>
        </p:nvSpPr>
        <p:spPr>
          <a:xfrm>
            <a:off x="337351" y="1450319"/>
            <a:ext cx="7288400" cy="5025116"/>
          </a:xfrm>
        </p:spPr>
        <p:txBody>
          <a:bodyPr/>
          <a:lstStyle/>
          <a:p>
            <a:pPr marL="342900" indent="-342900">
              <a:buFont typeface="Arial" panose="020B0604020202020204" pitchFamily="34" charset="0"/>
              <a:buChar char="•"/>
            </a:pPr>
            <a:r>
              <a:rPr lang="en-US" dirty="0"/>
              <a:t>Be sure you have an approved Personal Identification Number (PIN) and an approved FCC Form 498 if you intend to file BEAR Forms.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you do not have a PIN, contact USAC’s Client Service Bureau for assistance.</a:t>
            </a:r>
          </a:p>
        </p:txBody>
      </p:sp>
      <p:pic>
        <p:nvPicPr>
          <p:cNvPr id="5" name="Picture Placeholder 5"/>
          <p:cNvPicPr>
            <a:picLocks noChangeAspect="1"/>
          </p:cNvPicPr>
          <p:nvPr/>
        </p:nvPicPr>
        <p:blipFill>
          <a:blip r:embed="rId2">
            <a:extLst>
              <a:ext uri="{28A0092B-C50C-407E-A947-70E740481C1C}">
                <a14:useLocalDpi xmlns:a14="http://schemas.microsoft.com/office/drawing/2010/main" val="0"/>
              </a:ext>
            </a:extLst>
          </a:blip>
          <a:srcRect t="65" b="65"/>
          <a:stretch>
            <a:fillRect/>
          </a:stretch>
        </p:blipFill>
        <p:spPr>
          <a:xfrm>
            <a:off x="6755054" y="699516"/>
            <a:ext cx="5730244" cy="5722797"/>
          </a:xfrm>
          <a:prstGeom prst="rect">
            <a:avLst/>
          </a:prstGeom>
        </p:spPr>
      </p:pic>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210088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dirty="0"/>
              <a:t>Before You Begin– How do I Get a PIN?</a:t>
            </a:r>
          </a:p>
        </p:txBody>
      </p:sp>
      <p:sp>
        <p:nvSpPr>
          <p:cNvPr id="3" name="Content Placeholder 2"/>
          <p:cNvSpPr>
            <a:spLocks noGrp="1"/>
          </p:cNvSpPr>
          <p:nvPr>
            <p:ph idx="1"/>
          </p:nvPr>
        </p:nvSpPr>
        <p:spPr/>
        <p:txBody>
          <a:bodyPr/>
          <a:lstStyle/>
          <a:p>
            <a:pPr marL="342900" lvl="3" indent="-342900">
              <a:buFont typeface="Arial" panose="020B0604020202020204" pitchFamily="34" charset="0"/>
              <a:buChar char="•"/>
            </a:pPr>
            <a:r>
              <a:rPr lang="en-US" sz="2800" dirty="0"/>
              <a:t>Go to the </a:t>
            </a:r>
            <a:r>
              <a:rPr lang="en-US" sz="2800" dirty="0">
                <a:hlinkClick r:id="rId2"/>
              </a:rPr>
              <a:t>PIN web page</a:t>
            </a:r>
            <a:r>
              <a:rPr lang="en-US" sz="2800" dirty="0"/>
              <a:t> on the USAC website.</a:t>
            </a:r>
          </a:p>
          <a:p>
            <a:pPr marL="342900" lvl="3" indent="-342900">
              <a:buFont typeface="Arial" panose="020B0604020202020204" pitchFamily="34" charset="0"/>
              <a:buChar char="•"/>
            </a:pPr>
            <a:r>
              <a:rPr lang="en-US" sz="2800" dirty="0"/>
              <a:t>Save a copy of the </a:t>
            </a:r>
            <a:r>
              <a:rPr lang="en-US" sz="2800" dirty="0">
                <a:hlinkClick r:id="rId3"/>
              </a:rPr>
              <a:t>PIN Request Template</a:t>
            </a:r>
            <a:r>
              <a:rPr lang="en-US" sz="2800" dirty="0"/>
              <a:t> (Excel format).</a:t>
            </a:r>
          </a:p>
          <a:p>
            <a:pPr marL="342900" lvl="3" indent="-342900">
              <a:buFont typeface="Arial" panose="020B0604020202020204" pitchFamily="34" charset="0"/>
              <a:buChar char="•"/>
            </a:pPr>
            <a:r>
              <a:rPr lang="en-US" sz="2800" dirty="0"/>
              <a:t>Complete a line in the template for each PIN you are requesting. Note that PINs are specific to a person </a:t>
            </a:r>
            <a:r>
              <a:rPr lang="en-US" sz="2800" b="1" i="1" dirty="0"/>
              <a:t>and</a:t>
            </a:r>
            <a:r>
              <a:rPr lang="en-US" sz="2800" dirty="0"/>
              <a:t> to a billed entity.</a:t>
            </a:r>
          </a:p>
          <a:p>
            <a:pPr marL="342900" lvl="3" indent="-342900">
              <a:buFont typeface="Arial" panose="020B0604020202020204" pitchFamily="34" charset="0"/>
              <a:buChar char="•"/>
            </a:pPr>
            <a:r>
              <a:rPr lang="en-US" sz="2800" dirty="0"/>
              <a:t>Provide the correct information in each column.</a:t>
            </a:r>
          </a:p>
          <a:p>
            <a:pPr marL="342900" lvl="3" indent="-342900">
              <a:buFont typeface="Arial" panose="020B0604020202020204" pitchFamily="34" charset="0"/>
              <a:buChar char="•"/>
            </a:pPr>
            <a:r>
              <a:rPr lang="en-US" sz="2800" dirty="0"/>
              <a:t>Open a customer service case in EPC (include “PIN Request” in the title) and attach your spreadsheet to the case.</a:t>
            </a:r>
          </a:p>
          <a:p>
            <a:pPr marL="342900" lvl="3" indent="-342900">
              <a:buFont typeface="Arial" panose="020B0604020202020204" pitchFamily="34" charset="0"/>
              <a:buChar char="•"/>
            </a:pPr>
            <a:r>
              <a:rPr lang="en-US" sz="2800" dirty="0"/>
              <a:t>USAC sends PINs out once a week by email to the email address provided.</a:t>
            </a:r>
          </a:p>
          <a:p>
            <a:pPr marL="342900" lvl="3" indent="-342900">
              <a:buFont typeface="Arial" panose="020B0604020202020204" pitchFamily="34" charset="0"/>
              <a:buChar char="•"/>
            </a:pPr>
            <a:r>
              <a:rPr lang="en-US" sz="2800" dirty="0"/>
              <a:t>You use a PIN to file a BEAR Form online.</a:t>
            </a:r>
          </a:p>
          <a:p>
            <a:pPr marL="342900" lvl="3" indent="-342900">
              <a:buFont typeface="Arial" panose="020B0604020202020204" pitchFamily="34" charset="0"/>
              <a:buChar char="•"/>
            </a:pPr>
            <a:endParaRPr lang="en-US" sz="2400"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394024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10393" y="1256669"/>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Filing an FCC Form 498</a:t>
            </a:r>
            <a:r>
              <a:rPr lang="en-US" sz="4000" dirty="0">
                <a:latin typeface="Source Sans Pro" panose="020B0503030403020204"/>
              </a:rPr>
              <a:t/>
            </a:r>
            <a:br>
              <a:rPr lang="en-US" sz="4000" dirty="0">
                <a:latin typeface="Source Sans Pro" panose="020B0503030403020204"/>
              </a:rPr>
            </a:b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46888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dirty="0"/>
              <a:t>FCC Form 498 for Applicants– How Do I File?</a:t>
            </a:r>
          </a:p>
        </p:txBody>
      </p:sp>
      <p:sp>
        <p:nvSpPr>
          <p:cNvPr id="3" name="Content Placeholder 2"/>
          <p:cNvSpPr>
            <a:spLocks noGrp="1"/>
          </p:cNvSpPr>
          <p:nvPr>
            <p:ph idx="1"/>
          </p:nvPr>
        </p:nvSpPr>
        <p:spPr>
          <a:xfrm>
            <a:off x="337351" y="1207008"/>
            <a:ext cx="11506306" cy="5244592"/>
          </a:xfrm>
        </p:spPr>
        <p:txBody>
          <a:bodyPr>
            <a:normAutofit/>
          </a:bodyPr>
          <a:lstStyle/>
          <a:p>
            <a:pPr marL="342900" indent="-342900">
              <a:buFont typeface="Arial" panose="020B0604020202020204" pitchFamily="34" charset="0"/>
              <a:buChar char="•"/>
            </a:pPr>
            <a:r>
              <a:rPr lang="en-US" dirty="0"/>
              <a:t>To receive an applicant 498 ID, applicants must file the FCC Form 498 (Service Provider and Billed Entity Identification Number and General Contact Information Form) in the </a:t>
            </a:r>
            <a:r>
              <a:rPr lang="en-US" u="sng" dirty="0" err="1">
                <a:hlinkClick r:id="rId2"/>
              </a:rPr>
              <a:t>E-rate</a:t>
            </a:r>
            <a:r>
              <a:rPr lang="en-US" u="sng" dirty="0">
                <a:hlinkClick r:id="rId2"/>
              </a:rPr>
              <a:t> Productivity Center (EPC)</a:t>
            </a:r>
            <a:r>
              <a:rPr lang="en-US" dirty="0"/>
              <a:t>. </a:t>
            </a:r>
          </a:p>
          <a:p>
            <a:pPr marL="971550" lvl="2" indent="-342900">
              <a:spcBef>
                <a:spcPts val="1000"/>
              </a:spcBef>
              <a:buFont typeface="Arial" panose="020B0604020202020204" pitchFamily="34" charset="0"/>
              <a:buChar char="•"/>
            </a:pPr>
            <a:r>
              <a:rPr lang="en-US" sz="2800" dirty="0"/>
              <a:t>Under </a:t>
            </a:r>
            <a:r>
              <a:rPr lang="en-US" sz="2800" b="1" dirty="0"/>
              <a:t>Records</a:t>
            </a:r>
            <a:r>
              <a:rPr lang="en-US" sz="2800" dirty="0"/>
              <a:t>, choose </a:t>
            </a:r>
            <a:r>
              <a:rPr lang="en-US" sz="2800" b="1" dirty="0"/>
              <a:t>Create FCC From 498</a:t>
            </a:r>
            <a:r>
              <a:rPr lang="en-US" sz="2800" dirty="0"/>
              <a:t>.</a:t>
            </a:r>
          </a:p>
          <a:p>
            <a:pPr marL="971550" lvl="2" indent="-342900">
              <a:spcBef>
                <a:spcPts val="1000"/>
              </a:spcBef>
              <a:buFont typeface="Arial" panose="020B0604020202020204" pitchFamily="34" charset="0"/>
              <a:buChar char="•"/>
            </a:pPr>
            <a:r>
              <a:rPr lang="en-US" sz="2800" dirty="0"/>
              <a:t>Complete and certify the form.</a:t>
            </a:r>
          </a:p>
          <a:p>
            <a:pPr marL="457200" lvl="1" indent="-457200">
              <a:buClr>
                <a:srgbClr val="004AD4"/>
              </a:buClr>
              <a:buFont typeface="Arial" panose="020B0604020202020204" pitchFamily="34" charset="0"/>
              <a:buChar char="•"/>
            </a:pPr>
            <a:r>
              <a:rPr lang="en-US" sz="2800" dirty="0"/>
              <a:t>An FCC Form 498 School or Library Official can start, complete, submit, certify, modify, and deactivate FCC Forms 498.</a:t>
            </a:r>
          </a:p>
          <a:p>
            <a:pPr marL="457200" lvl="1" indent="-457200">
              <a:buClr>
                <a:srgbClr val="004AD4"/>
              </a:buClr>
              <a:buFont typeface="Arial" panose="020B0604020202020204" pitchFamily="34" charset="0"/>
              <a:buChar char="•"/>
            </a:pPr>
            <a:r>
              <a:rPr lang="en-US" sz="2800" dirty="0"/>
              <a:t>A General Contact can complete but not certify the </a:t>
            </a:r>
            <a:r>
              <a:rPr lang="en-US" sz="2800" dirty="0" smtClean="0"/>
              <a:t>form.</a:t>
            </a:r>
          </a:p>
          <a:p>
            <a:pPr marL="914400" lvl="2" indent="-457200">
              <a:buClr>
                <a:schemeClr val="accent2"/>
              </a:buClr>
              <a:buFont typeface="Arial" panose="020B0604020202020204" pitchFamily="34" charset="0"/>
              <a:buChar char="•"/>
            </a:pPr>
            <a:r>
              <a:rPr lang="en-US" dirty="0" smtClean="0"/>
              <a:t>Note that EPC may automatically copy the General Contact information into the Remittance Contact fields. If the two contacts are different, remember to modify the entries in the Remittance Contact fields before you certify the form.</a:t>
            </a:r>
            <a:endParaRPr lang="en-US" dirty="0"/>
          </a:p>
          <a:p>
            <a:pPr marL="514350" lvl="1" indent="-342900">
              <a:spcBef>
                <a:spcPts val="1000"/>
              </a:spcBef>
              <a:buFont typeface="Arial" panose="020B0604020202020204" pitchFamily="34" charset="0"/>
              <a:buChar char="•"/>
            </a:pPr>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390905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dirty="0"/>
              <a:t>FCC Form 498 for Applicants– How Do I File?</a:t>
            </a:r>
          </a:p>
        </p:txBody>
      </p:sp>
      <p:sp>
        <p:nvSpPr>
          <p:cNvPr id="3" name="Content Placeholder 2"/>
          <p:cNvSpPr>
            <a:spLocks noGrp="1"/>
          </p:cNvSpPr>
          <p:nvPr>
            <p:ph idx="1"/>
          </p:nvPr>
        </p:nvSpPr>
        <p:spPr>
          <a:xfrm>
            <a:off x="207523" y="1207008"/>
            <a:ext cx="11611097" cy="5358604"/>
          </a:xfrm>
        </p:spPr>
        <p:txBody>
          <a:bodyPr>
            <a:normAutofit fontScale="70000" lnSpcReduction="20000"/>
          </a:bodyPr>
          <a:lstStyle/>
          <a:p>
            <a:pPr marL="344488" indent="-344488">
              <a:buFont typeface="Arial" panose="020B0604020202020204" pitchFamily="34" charset="0"/>
              <a:buChar char="•"/>
            </a:pPr>
            <a:r>
              <a:rPr lang="en-US" sz="4000" dirty="0">
                <a:latin typeface="Source Sans Pro" panose="020B0503030403020204"/>
              </a:rPr>
              <a:t>Once the form is certified you will received an automated email from </a:t>
            </a:r>
            <a:r>
              <a:rPr lang="en-US" sz="4000" dirty="0">
                <a:latin typeface="Source Sans Pro" panose="020B0503030403020204"/>
                <a:hlinkClick r:id="rId2"/>
              </a:rPr>
              <a:t>498BankVerification@usac.org</a:t>
            </a:r>
            <a:r>
              <a:rPr lang="en-US" sz="4000" dirty="0">
                <a:latin typeface="Source Sans Pro" panose="020B0503030403020204"/>
              </a:rPr>
              <a:t> requesting the supporting banking information. </a:t>
            </a:r>
          </a:p>
          <a:p>
            <a:pPr marL="344488" indent="-344488">
              <a:buFont typeface="Arial" panose="020B0604020202020204" pitchFamily="34" charset="0"/>
              <a:buChar char="•"/>
            </a:pPr>
            <a:r>
              <a:rPr lang="en-US" sz="4000" dirty="0">
                <a:latin typeface="Source Sans Pro" panose="020B0503030403020204"/>
              </a:rPr>
              <a:t>This email will contain a link where you will be able to upload the requested documentation.</a:t>
            </a:r>
          </a:p>
          <a:p>
            <a:pPr marL="344488" indent="-344488">
              <a:buFont typeface="Arial" panose="020B0604020202020204" pitchFamily="34" charset="0"/>
              <a:buChar char="•"/>
            </a:pPr>
            <a:r>
              <a:rPr lang="en-US" sz="4000" dirty="0">
                <a:latin typeface="Source Sans Pro" panose="020B0503030403020204"/>
              </a:rPr>
              <a:t>After you submit banking documentation online, USAC will verify your account information within two (2) business days and alert the person who submitted the documentation via email whether the applicant 498 ID is approved or rejected.</a:t>
            </a:r>
          </a:p>
          <a:p>
            <a:pPr marL="344488" indent="-344488">
              <a:buFont typeface="Arial" panose="020B0604020202020204" pitchFamily="34" charset="0"/>
              <a:buChar char="•"/>
            </a:pPr>
            <a:r>
              <a:rPr lang="en-US" sz="4000" dirty="0">
                <a:latin typeface="Source Sans Pro" panose="020B0503030403020204"/>
              </a:rPr>
              <a:t>If you have not heard from USAC after two (2) business days, contact us.</a:t>
            </a:r>
          </a:p>
          <a:p>
            <a:pPr marL="914400" lvl="1" indent="0">
              <a:buNone/>
            </a:pPr>
            <a:r>
              <a:rPr lang="en-US" sz="4000" dirty="0">
                <a:latin typeface="Source Sans Pro" panose="020B0503030403020204"/>
              </a:rPr>
              <a:t>Customer Support Center:</a:t>
            </a:r>
          </a:p>
          <a:p>
            <a:pPr marL="914400" lvl="1" indent="0">
              <a:buNone/>
            </a:pPr>
            <a:r>
              <a:rPr lang="en-US" sz="4000" dirty="0">
                <a:latin typeface="Source Sans Pro" panose="020B0503030403020204"/>
              </a:rPr>
              <a:t>888-641-8722, option 4 (contributors)</a:t>
            </a:r>
          </a:p>
          <a:p>
            <a:pPr marL="742950" indent="-457200">
              <a:buFont typeface="Arial" panose="020B0604020202020204" pitchFamily="34" charset="0"/>
              <a:buChar char="•"/>
            </a:pPr>
            <a:endParaRPr lang="en-US" sz="2400"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268181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dirty="0"/>
              <a:t>FCC Form 498 for Applicants– How Do I File?</a:t>
            </a:r>
          </a:p>
        </p:txBody>
      </p:sp>
      <p:sp>
        <p:nvSpPr>
          <p:cNvPr id="3" name="Content Placeholder 2"/>
          <p:cNvSpPr>
            <a:spLocks noGrp="1"/>
          </p:cNvSpPr>
          <p:nvPr>
            <p:ph idx="1"/>
          </p:nvPr>
        </p:nvSpPr>
        <p:spPr>
          <a:xfrm>
            <a:off x="0" y="1373752"/>
            <a:ext cx="11506306" cy="5025116"/>
          </a:xfrm>
        </p:spPr>
        <p:txBody>
          <a:bodyPr>
            <a:normAutofit/>
          </a:bodyPr>
          <a:lstStyle/>
          <a:p>
            <a:pPr lvl="1">
              <a:buClr>
                <a:srgbClr val="004AD4"/>
              </a:buClr>
            </a:pPr>
            <a:r>
              <a:rPr lang="en-US" sz="2800" dirty="0"/>
              <a:t>What is considered acceptable banking information?</a:t>
            </a:r>
          </a:p>
          <a:p>
            <a:pPr lvl="2">
              <a:buFont typeface="Arial" panose="020B0604020202020204" pitchFamily="34" charset="0"/>
              <a:buChar char="•"/>
            </a:pPr>
            <a:r>
              <a:rPr lang="en-US" sz="2800" dirty="0"/>
              <a:t>A blank voided check or a copy of the bank account statement.</a:t>
            </a:r>
          </a:p>
          <a:p>
            <a:pPr marL="457200" lvl="1" indent="0">
              <a:buNone/>
            </a:pPr>
            <a:endParaRPr lang="en-US" sz="2800" dirty="0"/>
          </a:p>
          <a:p>
            <a:pPr lvl="1">
              <a:buClr>
                <a:srgbClr val="004AD4"/>
              </a:buClr>
            </a:pPr>
            <a:r>
              <a:rPr lang="en-US" sz="2800" dirty="0"/>
              <a:t>What if you don't control your own bank account?</a:t>
            </a:r>
          </a:p>
          <a:p>
            <a:pPr lvl="2">
              <a:buFont typeface="Arial" panose="020B0604020202020204" pitchFamily="34" charset="0"/>
              <a:buChar char="•"/>
            </a:pPr>
            <a:r>
              <a:rPr lang="en-US" sz="2800" dirty="0"/>
              <a:t>We require a letter from the account owner (i.e. State/District/County Office/School District) or financial institution to confirm the account information. </a:t>
            </a:r>
          </a:p>
          <a:p>
            <a:pPr marL="171450" lvl="1" indent="0">
              <a:buNone/>
            </a:pPr>
            <a:endParaRPr lang="en-US" dirty="0"/>
          </a:p>
          <a:p>
            <a:pPr marL="742950" indent="-457200">
              <a:buFont typeface="Arial" panose="020B0604020202020204" pitchFamily="34" charset="0"/>
              <a:buChar char="•"/>
            </a:pPr>
            <a:endParaRPr lang="en-US" sz="2400"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694862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dirty="0"/>
              <a:t>FCC Form 498 for Applicants– How Do I File?</a:t>
            </a:r>
          </a:p>
        </p:txBody>
      </p:sp>
      <p:sp>
        <p:nvSpPr>
          <p:cNvPr id="3" name="Content Placeholder 2"/>
          <p:cNvSpPr>
            <a:spLocks noGrp="1"/>
          </p:cNvSpPr>
          <p:nvPr>
            <p:ph idx="1"/>
          </p:nvPr>
        </p:nvSpPr>
        <p:spPr>
          <a:xfrm>
            <a:off x="337351" y="1339789"/>
            <a:ext cx="11506306" cy="5025116"/>
          </a:xfrm>
        </p:spPr>
        <p:txBody>
          <a:bodyPr>
            <a:normAutofit fontScale="92500"/>
          </a:bodyPr>
          <a:lstStyle/>
          <a:p>
            <a:pPr marL="628650" lvl="1" indent="-457200">
              <a:buClr>
                <a:srgbClr val="004AD4"/>
              </a:buClr>
              <a:buFont typeface="Arial" panose="020B0604020202020204" pitchFamily="34" charset="0"/>
              <a:buChar char="•"/>
            </a:pPr>
            <a:r>
              <a:rPr lang="en-US" sz="2800" dirty="0"/>
              <a:t>How often to file?</a:t>
            </a:r>
          </a:p>
          <a:p>
            <a:pPr marL="914400" lvl="2" indent="-285750">
              <a:buFont typeface="Arial" panose="020B0604020202020204" pitchFamily="34" charset="0"/>
              <a:buChar char="•"/>
            </a:pPr>
            <a:r>
              <a:rPr lang="en-US" sz="2800" dirty="0"/>
              <a:t>Only when you need to receive a 498 ID or update an existing FCC Form 498</a:t>
            </a:r>
            <a:r>
              <a:rPr lang="en-US" sz="2800" dirty="0" smtClean="0"/>
              <a:t>.</a:t>
            </a:r>
          </a:p>
          <a:p>
            <a:pPr marL="1371600" lvl="3" indent="-285750">
              <a:buFont typeface="Arial" panose="020B0604020202020204" pitchFamily="34" charset="0"/>
              <a:buChar char="•"/>
            </a:pPr>
            <a:r>
              <a:rPr lang="en-US" sz="2600" dirty="0" smtClean="0"/>
              <a:t>Note: Existing FCC Forms 498 must be updated to include an entry in the new Business Type field required by the </a:t>
            </a:r>
            <a:r>
              <a:rPr lang="en-US" sz="2600" dirty="0" smtClean="0">
                <a:hlinkClick r:id="rId2"/>
              </a:rPr>
              <a:t>DATA Act of 2014</a:t>
            </a:r>
            <a:r>
              <a:rPr lang="en-US" sz="2600" dirty="0"/>
              <a:t> </a:t>
            </a:r>
            <a:r>
              <a:rPr lang="en-US" sz="2600" dirty="0" smtClean="0"/>
              <a:t>and the entity’s DUNS Number (if it has not already been provided).</a:t>
            </a:r>
            <a:endParaRPr lang="en-US" sz="2600" dirty="0"/>
          </a:p>
          <a:p>
            <a:pPr marL="914400" lvl="2" indent="-285750">
              <a:buFont typeface="Arial" panose="020B0604020202020204" pitchFamily="34" charset="0"/>
              <a:buChar char="•"/>
            </a:pPr>
            <a:r>
              <a:rPr lang="en-US" sz="2800" dirty="0"/>
              <a:t>Remember that an update does not take effect until the form is completed and certified by your School or Library Official.</a:t>
            </a:r>
          </a:p>
          <a:p>
            <a:pPr marL="914400" lvl="2" indent="-285750">
              <a:buFont typeface="Arial" panose="020B0604020202020204" pitchFamily="34" charset="0"/>
              <a:buChar char="•"/>
            </a:pPr>
            <a:r>
              <a:rPr lang="en-US" sz="2800" dirty="0"/>
              <a:t>If your banking information has changed, you must also provide documentation of the new information.</a:t>
            </a:r>
          </a:p>
          <a:p>
            <a:pPr marL="628650" lvl="1" indent="-457200">
              <a:buClr>
                <a:srgbClr val="004AD4"/>
              </a:buClr>
              <a:buFont typeface="Arial" panose="020B0604020202020204" pitchFamily="34" charset="0"/>
              <a:buChar char="•"/>
            </a:pPr>
            <a:r>
              <a:rPr lang="en-US" sz="2800" dirty="0"/>
              <a:t>Where to go for help: </a:t>
            </a:r>
          </a:p>
          <a:p>
            <a:pPr marL="971550" lvl="2" indent="-342900">
              <a:buFont typeface="Arial" panose="020B0604020202020204" pitchFamily="34" charset="0"/>
              <a:buChar char="•"/>
            </a:pPr>
            <a:r>
              <a:rPr lang="en-US" sz="2800" dirty="0"/>
              <a:t>Email us at: </a:t>
            </a:r>
            <a:r>
              <a:rPr lang="en-US" sz="2800" u="sng" dirty="0">
                <a:hlinkClick r:id="rId3"/>
              </a:rPr>
              <a:t>finops-processing@usac.org</a:t>
            </a:r>
            <a:endParaRPr lang="en-US" sz="2800" u="sng" dirty="0"/>
          </a:p>
          <a:p>
            <a:pPr marL="628650" lvl="2" indent="0">
              <a:buNone/>
            </a:pPr>
            <a:endParaRPr lang="en-US" sz="1800" dirty="0"/>
          </a:p>
          <a:p>
            <a:pPr marL="628650" lvl="2" indent="0">
              <a:buNone/>
            </a:pPr>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059618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78" y="344424"/>
            <a:ext cx="11691257" cy="685800"/>
          </a:xfrm>
        </p:spPr>
        <p:txBody>
          <a:bodyPr/>
          <a:lstStyle/>
          <a:p>
            <a:r>
              <a:rPr lang="en-US" sz="3600" dirty="0"/>
              <a:t>FCC Form 498 for Applicants– Missing Applicant 498 ID Issues</a:t>
            </a:r>
          </a:p>
        </p:txBody>
      </p:sp>
      <p:sp>
        <p:nvSpPr>
          <p:cNvPr id="3" name="Content Placeholder 2"/>
          <p:cNvSpPr>
            <a:spLocks noGrp="1"/>
          </p:cNvSpPr>
          <p:nvPr>
            <p:ph idx="1"/>
          </p:nvPr>
        </p:nvSpPr>
        <p:spPr>
          <a:xfrm>
            <a:off x="457200" y="1540496"/>
            <a:ext cx="11506306" cy="5025116"/>
          </a:xfrm>
        </p:spPr>
        <p:txBody>
          <a:bodyPr>
            <a:normAutofit fontScale="92500" lnSpcReduction="10000"/>
          </a:bodyPr>
          <a:lstStyle/>
          <a:p>
            <a:pPr marL="0" indent="0">
              <a:buNone/>
            </a:pPr>
            <a:r>
              <a:rPr lang="en-US" dirty="0"/>
              <a:t>If you log in to file your BEAR Form and you do not see your 498 ID:</a:t>
            </a:r>
          </a:p>
          <a:p>
            <a:pPr marL="342900" indent="-342900">
              <a:buFont typeface="Arial" panose="020B0604020202020204" pitchFamily="34" charset="0"/>
              <a:buChar char="•"/>
            </a:pPr>
            <a:r>
              <a:rPr lang="en-US" dirty="0"/>
              <a:t>Your FCC Form 498 has not been approved because we have not received your banking information.</a:t>
            </a:r>
          </a:p>
          <a:p>
            <a:pPr marL="342900" indent="-342900" fontAlgn="ctr">
              <a:buFont typeface="Arial" panose="020B0604020202020204" pitchFamily="34" charset="0"/>
              <a:buChar char="•"/>
            </a:pPr>
            <a:r>
              <a:rPr lang="en-US" dirty="0"/>
              <a:t>You have made changes to your FCC Form 498 but have not recertified your form.</a:t>
            </a:r>
          </a:p>
          <a:p>
            <a:pPr marL="514350" lvl="1" indent="-342900" fontAlgn="ctr">
              <a:buFont typeface="Arial" panose="020B0604020202020204" pitchFamily="34" charset="0"/>
              <a:buChar char="•"/>
            </a:pPr>
            <a:r>
              <a:rPr lang="en-US" sz="2800" dirty="0"/>
              <a:t>If you have made any recent changes to your FCC Form 498, your School or Library Official must recertify the form.</a:t>
            </a:r>
          </a:p>
          <a:p>
            <a:pPr marL="514350" lvl="1" indent="-342900" fontAlgn="ctr">
              <a:buFont typeface="Arial" panose="020B0604020202020204" pitchFamily="34" charset="0"/>
              <a:buChar char="•"/>
            </a:pPr>
            <a:r>
              <a:rPr lang="en-US" sz="2800" dirty="0"/>
              <a:t>If you have changed your banking information, you must submit new banking documentation and USAC must verify it.  </a:t>
            </a:r>
          </a:p>
          <a:p>
            <a:pPr marL="342900" indent="-342900" fontAlgn="ctr">
              <a:buFont typeface="Arial" panose="020B0604020202020204" pitchFamily="34" charset="0"/>
              <a:buChar char="•"/>
            </a:pPr>
            <a:r>
              <a:rPr lang="en-US" dirty="0"/>
              <a:t>The approved 498 ID is not attached to your BEN.</a:t>
            </a:r>
          </a:p>
          <a:p>
            <a:pPr marL="514350" lvl="1" indent="-342900" fontAlgn="ctr">
              <a:buFont typeface="Arial" panose="020B0604020202020204" pitchFamily="34" charset="0"/>
              <a:buChar char="•"/>
            </a:pPr>
            <a:r>
              <a:rPr lang="en-US" sz="2800" dirty="0"/>
              <a:t>Check your FCC Form 498 for typographical errors.</a:t>
            </a:r>
          </a:p>
          <a:p>
            <a:endParaRPr lang="en-US" sz="2000" dirty="0"/>
          </a:p>
          <a:p>
            <a:pPr marL="171450" lvl="1" indent="0">
              <a:buNone/>
            </a:pPr>
            <a:endParaRPr lang="en-US" dirty="0"/>
          </a:p>
          <a:p>
            <a:pPr marL="742950" indent="-457200">
              <a:buFont typeface="Arial" panose="020B0604020202020204" pitchFamily="34" charset="0"/>
              <a:buChar char="•"/>
            </a:pPr>
            <a:endParaRPr lang="en-US" sz="2400"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95259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10393" y="1256669"/>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When to File an Invoice</a:t>
            </a:r>
            <a:r>
              <a:rPr lang="en-US" sz="4000" dirty="0">
                <a:latin typeface="Source Sans Pro" panose="020B0503030403020204"/>
              </a:rPr>
              <a:t/>
            </a:r>
            <a:br>
              <a:rPr lang="en-US" sz="4000" dirty="0">
                <a:latin typeface="Source Sans Pro" panose="020B0503030403020204"/>
              </a:rPr>
            </a:br>
            <a:endParaRPr lang="en-US" dirty="0"/>
          </a:p>
        </p:txBody>
      </p:sp>
      <p:sp>
        <p:nvSpPr>
          <p:cNvPr id="7" name="Subtitle 2"/>
          <p:cNvSpPr txBox="1">
            <a:spLocks/>
          </p:cNvSpPr>
          <p:nvPr/>
        </p:nvSpPr>
        <p:spPr>
          <a:xfrm>
            <a:off x="1607820" y="2816388"/>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27029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60" y="2548361"/>
            <a:ext cx="1827180" cy="1386372"/>
          </a:xfrm>
        </p:spPr>
        <p:txBody>
          <a:bodyPr/>
          <a:lstStyle/>
          <a:p>
            <a:r>
              <a:rPr lang="en-US" dirty="0"/>
              <a:t>AGENDA</a:t>
            </a:r>
          </a:p>
        </p:txBody>
      </p:sp>
      <p:sp>
        <p:nvSpPr>
          <p:cNvPr id="3" name="Content Placeholder 2"/>
          <p:cNvSpPr>
            <a:spLocks noGrp="1"/>
          </p:cNvSpPr>
          <p:nvPr>
            <p:ph idx="1"/>
          </p:nvPr>
        </p:nvSpPr>
        <p:spPr>
          <a:xfrm>
            <a:off x="3425938" y="1009722"/>
            <a:ext cx="8635356" cy="5020056"/>
          </a:xfrm>
        </p:spPr>
        <p:txBody>
          <a:bodyPr/>
          <a:lstStyle/>
          <a:p>
            <a:pPr marL="514350" indent="-514350">
              <a:buClr>
                <a:schemeClr val="accent2"/>
              </a:buClr>
              <a:buFont typeface="+mj-lt"/>
              <a:buAutoNum type="arabicPeriod"/>
            </a:pPr>
            <a:r>
              <a:rPr lang="en-US" dirty="0"/>
              <a:t>Preparing for Invoicing </a:t>
            </a:r>
          </a:p>
          <a:p>
            <a:pPr marL="514350" indent="-514350">
              <a:buClr>
                <a:schemeClr val="accent2"/>
              </a:buClr>
              <a:buFont typeface="+mj-lt"/>
              <a:buAutoNum type="arabicPeriod"/>
            </a:pPr>
            <a:r>
              <a:rPr lang="en-US" dirty="0"/>
              <a:t>Invoicing Methods</a:t>
            </a:r>
          </a:p>
          <a:p>
            <a:pPr marL="514350" indent="-514350">
              <a:buClr>
                <a:schemeClr val="accent2"/>
              </a:buClr>
              <a:buFont typeface="+mj-lt"/>
              <a:buAutoNum type="arabicPeriod"/>
            </a:pPr>
            <a:r>
              <a:rPr lang="en-US" dirty="0"/>
              <a:t>Before You Begin</a:t>
            </a:r>
          </a:p>
          <a:p>
            <a:pPr marL="514350" indent="-514350">
              <a:buClr>
                <a:schemeClr val="accent2"/>
              </a:buClr>
              <a:buFont typeface="+mj-lt"/>
              <a:buAutoNum type="arabicPeriod"/>
            </a:pPr>
            <a:r>
              <a:rPr lang="en-US" dirty="0" smtClean="0"/>
              <a:t>Filing an FCC </a:t>
            </a:r>
            <a:r>
              <a:rPr lang="en-US" dirty="0"/>
              <a:t>Form 498 </a:t>
            </a:r>
          </a:p>
          <a:p>
            <a:pPr marL="514350" indent="-514350">
              <a:buClr>
                <a:schemeClr val="accent2"/>
              </a:buClr>
              <a:buFont typeface="+mj-lt"/>
              <a:buAutoNum type="arabicPeriod"/>
            </a:pPr>
            <a:r>
              <a:rPr lang="en-US" dirty="0"/>
              <a:t>When to File </a:t>
            </a:r>
            <a:r>
              <a:rPr lang="en-US" dirty="0" smtClean="0"/>
              <a:t>an Invoice</a:t>
            </a:r>
            <a:endParaRPr lang="en-US" dirty="0"/>
          </a:p>
          <a:p>
            <a:pPr marL="514350" indent="-514350">
              <a:buClr>
                <a:schemeClr val="accent2"/>
              </a:buClr>
              <a:buFont typeface="+mj-lt"/>
              <a:buAutoNum type="arabicPeriod"/>
            </a:pPr>
            <a:r>
              <a:rPr lang="en-US" dirty="0"/>
              <a:t>Invoice Review </a:t>
            </a:r>
            <a:endParaRPr lang="en-US" dirty="0" smtClean="0"/>
          </a:p>
          <a:p>
            <a:pPr marL="514350" indent="-514350">
              <a:buClr>
                <a:schemeClr val="accent2"/>
              </a:buClr>
              <a:buFont typeface="+mj-lt"/>
              <a:buAutoNum type="arabicPeriod"/>
            </a:pPr>
            <a:r>
              <a:rPr lang="en-US" dirty="0" smtClean="0"/>
              <a:t>Case </a:t>
            </a:r>
            <a:r>
              <a:rPr lang="en-US" dirty="0"/>
              <a:t>Studies</a:t>
            </a:r>
          </a:p>
          <a:p>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251812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File</a:t>
            </a:r>
          </a:p>
        </p:txBody>
      </p:sp>
      <p:sp>
        <p:nvSpPr>
          <p:cNvPr id="3" name="Content Placeholder 2"/>
          <p:cNvSpPr>
            <a:spLocks noGrp="1"/>
          </p:cNvSpPr>
          <p:nvPr>
            <p:ph idx="1"/>
          </p:nvPr>
        </p:nvSpPr>
        <p:spPr>
          <a:xfrm>
            <a:off x="337351" y="1207008"/>
            <a:ext cx="7874996" cy="5280056"/>
          </a:xfrm>
        </p:spPr>
        <p:txBody>
          <a:bodyPr>
            <a:normAutofit lnSpcReduction="10000"/>
          </a:bodyPr>
          <a:lstStyle/>
          <a:p>
            <a:pPr>
              <a:buFont typeface="Arial" panose="020B0604020202020204" pitchFamily="34" charset="0"/>
              <a:buChar char="•"/>
            </a:pPr>
            <a:r>
              <a:rPr lang="en-US" sz="3000" dirty="0"/>
              <a:t>The invoice deadline is:</a:t>
            </a:r>
          </a:p>
          <a:p>
            <a:pPr lvl="1">
              <a:buFont typeface="Arial" panose="020B0604020202020204" pitchFamily="34" charset="0"/>
              <a:buChar char="•"/>
            </a:pPr>
            <a:r>
              <a:rPr lang="en-US" sz="3000" dirty="0"/>
              <a:t>120 days after the last date to receive service or 120 days after the date of the FCC Form 486 Notification Letter, whichever is later.</a:t>
            </a:r>
          </a:p>
          <a:p>
            <a:pPr lvl="1">
              <a:buFont typeface="Arial" panose="020B0604020202020204" pitchFamily="34" charset="0"/>
              <a:buChar char="•"/>
            </a:pPr>
            <a:r>
              <a:rPr lang="en-US" sz="3000" dirty="0"/>
              <a:t>If the calculated deadline falls on a weekend or federal holiday, the deadline is 11:59 p.m. ET on the following business day.</a:t>
            </a:r>
          </a:p>
          <a:p>
            <a:pPr lvl="1">
              <a:buFont typeface="Arial" panose="020B0604020202020204" pitchFamily="34" charset="0"/>
              <a:buChar char="•"/>
            </a:pPr>
            <a:r>
              <a:rPr lang="en-US" sz="3000" dirty="0"/>
              <a:t>For example, the invoice deadline for FY2018 recurring services is Monday, October 28, 2019.</a:t>
            </a:r>
            <a:endParaRPr lang="en-US" sz="2800" dirty="0"/>
          </a:p>
          <a:p>
            <a:pPr lvl="1">
              <a:buFont typeface="Arial" panose="020B0604020202020204" pitchFamily="34" charset="0"/>
              <a:buChar char="•"/>
            </a:pPr>
            <a:endParaRPr lang="en-US" sz="2800" dirty="0"/>
          </a:p>
          <a:p>
            <a:endParaRPr lang="en-US" dirty="0"/>
          </a:p>
        </p:txBody>
      </p:sp>
      <p:pic>
        <p:nvPicPr>
          <p:cNvPr id="5" name="Picture Placeholder 5"/>
          <p:cNvPicPr>
            <a:picLocks noChangeAspect="1"/>
          </p:cNvPicPr>
          <p:nvPr/>
        </p:nvPicPr>
        <p:blipFill>
          <a:blip r:embed="rId2" cstate="print">
            <a:extLst>
              <a:ext uri="{28A0092B-C50C-407E-A947-70E740481C1C}">
                <a14:useLocalDpi xmlns:a14="http://schemas.microsoft.com/office/drawing/2010/main" val="0"/>
              </a:ext>
            </a:extLst>
          </a:blip>
          <a:srcRect t="15" b="15"/>
          <a:stretch>
            <a:fillRect/>
          </a:stretch>
        </p:blipFill>
        <p:spPr>
          <a:xfrm>
            <a:off x="8594702" y="1923255"/>
            <a:ext cx="3597298" cy="3592622"/>
          </a:xfrm>
          <a:prstGeom prst="rect">
            <a:avLst/>
          </a:prstGeom>
        </p:spPr>
      </p:pic>
      <p:sp>
        <p:nvSpPr>
          <p:cNvPr id="7" name="Rectangle 6"/>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356275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File</a:t>
            </a:r>
          </a:p>
        </p:txBody>
      </p:sp>
      <p:sp>
        <p:nvSpPr>
          <p:cNvPr id="3" name="Content Placeholder 2"/>
          <p:cNvSpPr>
            <a:spLocks noGrp="1"/>
          </p:cNvSpPr>
          <p:nvPr>
            <p:ph idx="1"/>
          </p:nvPr>
        </p:nvSpPr>
        <p:spPr>
          <a:xfrm>
            <a:off x="337351" y="1207008"/>
            <a:ext cx="7874996" cy="5025116"/>
          </a:xfrm>
        </p:spPr>
        <p:txBody>
          <a:bodyPr>
            <a:normAutofit/>
          </a:bodyPr>
          <a:lstStyle/>
          <a:p>
            <a:pPr>
              <a:buFont typeface="Arial" panose="020B0604020202020204" pitchFamily="34" charset="0"/>
              <a:buChar char="•"/>
            </a:pPr>
            <a:r>
              <a:rPr lang="en-US" dirty="0"/>
              <a:t>File after services are delivered and paid. </a:t>
            </a:r>
          </a:p>
          <a:p>
            <a:pPr lvl="1">
              <a:buFont typeface="Arial" panose="020B0604020202020204" pitchFamily="34" charset="0"/>
              <a:buChar char="•"/>
            </a:pPr>
            <a:r>
              <a:rPr lang="en-US" sz="2800" dirty="0"/>
              <a:t>Applicants – pay in full for services first.</a:t>
            </a:r>
          </a:p>
          <a:p>
            <a:pPr lvl="1">
              <a:buFont typeface="Arial" panose="020B0604020202020204" pitchFamily="34" charset="0"/>
              <a:buChar char="•"/>
            </a:pPr>
            <a:r>
              <a:rPr lang="en-US" sz="2800" dirty="0"/>
              <a:t>Service providers – bill applicants for their non-discount share first.</a:t>
            </a:r>
          </a:p>
          <a:p>
            <a:pPr>
              <a:buFont typeface="Arial" panose="020B0604020202020204" pitchFamily="34" charset="0"/>
              <a:buChar char="•"/>
            </a:pPr>
            <a:r>
              <a:rPr lang="en-US" dirty="0"/>
              <a:t>You can choose the frequency. </a:t>
            </a:r>
          </a:p>
          <a:p>
            <a:pPr>
              <a:buFont typeface="Arial" panose="020B0604020202020204" pitchFamily="34" charset="0"/>
              <a:buChar char="•"/>
            </a:pPr>
            <a:r>
              <a:rPr lang="en-US" dirty="0"/>
              <a:t>File before the invoice deadline.</a:t>
            </a:r>
          </a:p>
          <a:p>
            <a:pPr lvl="1">
              <a:buFont typeface="Arial" panose="020B0604020202020204" pitchFamily="34" charset="0"/>
              <a:buChar char="•"/>
            </a:pPr>
            <a:r>
              <a:rPr lang="en-US" sz="2800" dirty="0"/>
              <a:t>Generally, October 28 for recurring services.</a:t>
            </a:r>
          </a:p>
          <a:p>
            <a:pPr lvl="1">
              <a:buFont typeface="Arial" panose="020B0604020202020204" pitchFamily="34" charset="0"/>
              <a:buChar char="•"/>
            </a:pPr>
            <a:r>
              <a:rPr lang="en-US" sz="2800" dirty="0"/>
              <a:t>Generally, January 28 for non-recurring services.</a:t>
            </a:r>
          </a:p>
          <a:p>
            <a:pPr lvl="1">
              <a:buFont typeface="Arial" panose="020B0604020202020204" pitchFamily="34" charset="0"/>
              <a:buChar char="•"/>
            </a:pPr>
            <a:endParaRPr lang="en-US" sz="2800" dirty="0"/>
          </a:p>
          <a:p>
            <a:endParaRPr lang="en-US" dirty="0"/>
          </a:p>
        </p:txBody>
      </p:sp>
      <p:pic>
        <p:nvPicPr>
          <p:cNvPr id="5" name="Picture Placeholder 5"/>
          <p:cNvPicPr>
            <a:picLocks noChangeAspect="1"/>
          </p:cNvPicPr>
          <p:nvPr/>
        </p:nvPicPr>
        <p:blipFill>
          <a:blip r:embed="rId2" cstate="print">
            <a:extLst>
              <a:ext uri="{28A0092B-C50C-407E-A947-70E740481C1C}">
                <a14:useLocalDpi xmlns:a14="http://schemas.microsoft.com/office/drawing/2010/main" val="0"/>
              </a:ext>
            </a:extLst>
          </a:blip>
          <a:srcRect t="15" b="15"/>
          <a:stretch>
            <a:fillRect/>
          </a:stretch>
        </p:blipFill>
        <p:spPr>
          <a:xfrm>
            <a:off x="8594702" y="1923255"/>
            <a:ext cx="3597298" cy="3592622"/>
          </a:xfrm>
          <a:prstGeom prst="rect">
            <a:avLst/>
          </a:prstGeom>
        </p:spPr>
      </p:pic>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781864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File</a:t>
            </a:r>
          </a:p>
        </p:txBody>
      </p:sp>
      <p:sp>
        <p:nvSpPr>
          <p:cNvPr id="3" name="Content Placeholder 2"/>
          <p:cNvSpPr>
            <a:spLocks noGrp="1"/>
          </p:cNvSpPr>
          <p:nvPr>
            <p:ph idx="1"/>
          </p:nvPr>
        </p:nvSpPr>
        <p:spPr>
          <a:xfrm>
            <a:off x="337351" y="1042415"/>
            <a:ext cx="11506306" cy="5380155"/>
          </a:xfrm>
        </p:spPr>
        <p:txBody>
          <a:bodyPr>
            <a:noAutofit/>
          </a:bodyPr>
          <a:lstStyle/>
          <a:p>
            <a:pPr>
              <a:buFont typeface="Arial" panose="020B0604020202020204" pitchFamily="34" charset="0"/>
              <a:buChar char="•"/>
            </a:pPr>
            <a:r>
              <a:rPr lang="en-US" sz="2500" dirty="0"/>
              <a:t>Invoice deadline extension requests</a:t>
            </a:r>
          </a:p>
          <a:p>
            <a:pPr lvl="1">
              <a:buFont typeface="Arial" panose="020B0604020202020204" pitchFamily="34" charset="0"/>
              <a:buChar char="•"/>
            </a:pPr>
            <a:r>
              <a:rPr lang="en-US" sz="2500" dirty="0"/>
              <a:t>File requests for FY2016 and later funding years in EPC.</a:t>
            </a:r>
          </a:p>
          <a:p>
            <a:pPr lvl="2">
              <a:buFont typeface="Courier New" panose="02070309020205020404" pitchFamily="49" charset="0"/>
              <a:buChar char="o"/>
            </a:pPr>
            <a:r>
              <a:rPr lang="en-US" sz="2500" dirty="0"/>
              <a:t>Applicants locate their billed entity record under </a:t>
            </a:r>
            <a:r>
              <a:rPr lang="en-US" sz="2500" b="1" dirty="0"/>
              <a:t>Records</a:t>
            </a:r>
            <a:r>
              <a:rPr lang="en-US" sz="2500" dirty="0"/>
              <a:t> and choose </a:t>
            </a:r>
            <a:r>
              <a:rPr lang="en-US" sz="2500" b="1" dirty="0"/>
              <a:t>Invoice Deadline Date Extension Requests</a:t>
            </a:r>
            <a:r>
              <a:rPr lang="en-US" sz="2500" dirty="0"/>
              <a:t> from the </a:t>
            </a:r>
            <a:r>
              <a:rPr lang="en-US" sz="2500" b="1" dirty="0"/>
              <a:t>Related Actions</a:t>
            </a:r>
            <a:r>
              <a:rPr lang="en-US" sz="2500" dirty="0"/>
              <a:t> menu.</a:t>
            </a:r>
          </a:p>
          <a:p>
            <a:pPr lvl="2">
              <a:buFont typeface="Courier New" panose="02070309020205020404" pitchFamily="49" charset="0"/>
              <a:buChar char="o"/>
            </a:pPr>
            <a:r>
              <a:rPr lang="en-US" sz="2500" dirty="0"/>
              <a:t>Service providers locate their SPIN under </a:t>
            </a:r>
            <a:r>
              <a:rPr lang="en-US" sz="2500" b="1" dirty="0"/>
              <a:t>Records</a:t>
            </a:r>
            <a:r>
              <a:rPr lang="en-US" sz="2500" dirty="0"/>
              <a:t> and choose </a:t>
            </a:r>
            <a:r>
              <a:rPr lang="en-US" sz="2500" b="1" dirty="0"/>
              <a:t>Invoice Deadline Date Extension Requests</a:t>
            </a:r>
            <a:r>
              <a:rPr lang="en-US" sz="2500" dirty="0"/>
              <a:t> from the </a:t>
            </a:r>
            <a:r>
              <a:rPr lang="en-US" sz="2500" b="1" dirty="0"/>
              <a:t>Related Actions</a:t>
            </a:r>
            <a:r>
              <a:rPr lang="en-US" sz="2500" dirty="0"/>
              <a:t> menu.</a:t>
            </a:r>
          </a:p>
          <a:p>
            <a:pPr lvl="1">
              <a:buFont typeface="Arial" panose="020B0604020202020204" pitchFamily="34" charset="0"/>
              <a:buChar char="•"/>
            </a:pPr>
            <a:r>
              <a:rPr lang="en-US" sz="2500" dirty="0"/>
              <a:t>File requests for FY2015 and previous funding years using the link at the top of the online BEAR form.</a:t>
            </a:r>
          </a:p>
          <a:p>
            <a:pPr lvl="2">
              <a:buFont typeface="Courier New" panose="02070309020205020404" pitchFamily="49" charset="0"/>
              <a:buChar char="o"/>
            </a:pPr>
            <a:r>
              <a:rPr lang="en-US" sz="2500" dirty="0"/>
              <a:t>Applicants log in to the online BEAR Form with their PINs.</a:t>
            </a:r>
          </a:p>
          <a:p>
            <a:pPr lvl="2">
              <a:buFont typeface="Courier New" panose="02070309020205020404" pitchFamily="49" charset="0"/>
              <a:buChar char="o"/>
            </a:pPr>
            <a:r>
              <a:rPr lang="en-US" sz="2500" dirty="0"/>
              <a:t>Service providers log in to the E-File System and choose the </a:t>
            </a:r>
            <a:r>
              <a:rPr lang="en-US" sz="2500" b="1" dirty="0"/>
              <a:t>472 BEAR Form </a:t>
            </a:r>
            <a:r>
              <a:rPr lang="en-US" sz="2500" dirty="0"/>
              <a:t>link.</a:t>
            </a:r>
          </a:p>
          <a:p>
            <a:pPr lvl="1">
              <a:buFont typeface="Arial" panose="020B0604020202020204" pitchFamily="34" charset="0"/>
              <a:buChar char="•"/>
            </a:pPr>
            <a:endParaRPr lang="en-US" sz="2800"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864460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File</a:t>
            </a:r>
          </a:p>
        </p:txBody>
      </p:sp>
      <p:sp>
        <p:nvSpPr>
          <p:cNvPr id="3" name="Content Placeholder 2"/>
          <p:cNvSpPr>
            <a:spLocks noGrp="1"/>
          </p:cNvSpPr>
          <p:nvPr>
            <p:ph idx="1"/>
          </p:nvPr>
        </p:nvSpPr>
        <p:spPr>
          <a:xfrm>
            <a:off x="337351" y="1042416"/>
            <a:ext cx="10980506" cy="4865988"/>
          </a:xfrm>
        </p:spPr>
        <p:txBody>
          <a:bodyPr>
            <a:noAutofit/>
          </a:bodyPr>
          <a:lstStyle/>
          <a:p>
            <a:pPr>
              <a:buFont typeface="Arial" panose="020B0604020202020204" pitchFamily="34" charset="0"/>
              <a:buChar char="•"/>
            </a:pPr>
            <a:r>
              <a:rPr lang="en-US" dirty="0"/>
              <a:t>Invoice deadline extension requests </a:t>
            </a:r>
            <a:r>
              <a:rPr lang="en-US" b="1" dirty="0"/>
              <a:t>must be filed ON OR BEFORE the invoice deadline date</a:t>
            </a:r>
            <a:r>
              <a:rPr lang="en-US" dirty="0"/>
              <a:t>.</a:t>
            </a:r>
          </a:p>
          <a:p>
            <a:pPr>
              <a:buFont typeface="Arial" panose="020B0604020202020204" pitchFamily="34" charset="0"/>
              <a:buChar char="•"/>
            </a:pPr>
            <a:r>
              <a:rPr lang="en-US" dirty="0"/>
              <a:t>Filers can receive </a:t>
            </a:r>
            <a:r>
              <a:rPr lang="en-US" b="1" dirty="0"/>
              <a:t>ONE</a:t>
            </a:r>
            <a:r>
              <a:rPr lang="en-US" dirty="0"/>
              <a:t> 120-day extension of the time to file.</a:t>
            </a:r>
          </a:p>
          <a:p>
            <a:pPr>
              <a:buFont typeface="Arial" panose="020B0604020202020204" pitchFamily="34" charset="0"/>
              <a:buChar char="•"/>
            </a:pPr>
            <a:r>
              <a:rPr lang="en-US" dirty="0"/>
              <a:t>If applicants or service providers miss the deadline to file an invoice or to request an invoice deadline extension, they must file a request for waiver of the invoice deadline with the FCC.</a:t>
            </a:r>
          </a:p>
          <a:p>
            <a:pPr lvl="1">
              <a:buFont typeface="Arial" panose="020B0604020202020204" pitchFamily="34" charset="0"/>
              <a:buChar char="•"/>
            </a:pPr>
            <a:r>
              <a:rPr lang="en-US" sz="2800" dirty="0"/>
              <a:t>The FCC must grant the waiver request before USAC can process an invoice.</a:t>
            </a:r>
          </a:p>
          <a:p>
            <a:pPr>
              <a:buFont typeface="Arial" panose="020B0604020202020204" pitchFamily="34" charset="0"/>
              <a:buChar char="•"/>
            </a:pPr>
            <a:r>
              <a:rPr lang="en-US" dirty="0"/>
              <a:t>However, if USAC rejects a timely filed invoice, the applicant </a:t>
            </a:r>
            <a:r>
              <a:rPr lang="en-US" dirty="0" smtClean="0"/>
              <a:t>or service provider can </a:t>
            </a:r>
            <a:r>
              <a:rPr lang="en-US" dirty="0"/>
              <a:t>appeal that rejection directly to USAC.</a:t>
            </a: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131054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10393" y="1256669"/>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Invoice Review</a:t>
            </a:r>
            <a:r>
              <a:rPr lang="en-US" sz="4000" dirty="0">
                <a:latin typeface="Source Sans Pro" panose="020B0503030403020204"/>
              </a:rPr>
              <a:t/>
            </a:r>
            <a:br>
              <a:rPr lang="en-US" sz="4000" dirty="0">
                <a:latin typeface="Source Sans Pro" panose="020B0503030403020204"/>
              </a:rPr>
            </a:b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93812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Review</a:t>
            </a:r>
          </a:p>
        </p:txBody>
      </p:sp>
      <p:sp>
        <p:nvSpPr>
          <p:cNvPr id="3" name="Content Placeholder 2"/>
          <p:cNvSpPr>
            <a:spLocks noGrp="1"/>
          </p:cNvSpPr>
          <p:nvPr>
            <p:ph idx="1"/>
          </p:nvPr>
        </p:nvSpPr>
        <p:spPr>
          <a:xfrm>
            <a:off x="337351" y="1291456"/>
            <a:ext cx="11506306" cy="5025116"/>
          </a:xfrm>
        </p:spPr>
        <p:txBody>
          <a:bodyPr>
            <a:normAutofit/>
          </a:bodyPr>
          <a:lstStyle/>
          <a:p>
            <a:pPr marL="0" indent="0">
              <a:buNone/>
            </a:pPr>
            <a:r>
              <a:rPr lang="en-US" sz="3200" dirty="0"/>
              <a:t>USAC invoice review can involve two steps:</a:t>
            </a:r>
          </a:p>
          <a:p>
            <a:pPr marL="0" indent="0">
              <a:buNone/>
            </a:pPr>
            <a:endParaRPr lang="en-US" sz="3200" dirty="0"/>
          </a:p>
          <a:p>
            <a:pPr marL="973137" lvl="1" indent="-514350">
              <a:buClr>
                <a:schemeClr val="accent2"/>
              </a:buClr>
              <a:buFont typeface="+mj-lt"/>
              <a:buAutoNum type="arabicPeriod"/>
            </a:pPr>
            <a:r>
              <a:rPr lang="en-US" sz="3200" dirty="0"/>
              <a:t>Automated Review</a:t>
            </a:r>
          </a:p>
          <a:p>
            <a:pPr marL="973137" lvl="1" indent="-514350">
              <a:buClr>
                <a:schemeClr val="accent2"/>
              </a:buClr>
              <a:buFont typeface="+mj-lt"/>
              <a:buAutoNum type="arabicPeriod"/>
            </a:pPr>
            <a:r>
              <a:rPr lang="en-US" sz="3200" dirty="0"/>
              <a:t>Manual Review</a:t>
            </a: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993289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Review</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All invoices undergo a series of automated reviews.</a:t>
            </a:r>
          </a:p>
          <a:p>
            <a:pPr marL="457200" indent="-457200">
              <a:buFont typeface="Arial" panose="020B0604020202020204" pitchFamily="34" charset="0"/>
              <a:buChar char="•"/>
            </a:pPr>
            <a:r>
              <a:rPr lang="en-US" dirty="0"/>
              <a:t>Line items are automatically rejected if their information (FCC Form 471 number, FRN, discount percentage, available funding, etc.) is incorrect or inconsistent with the approved FRN. </a:t>
            </a:r>
          </a:p>
          <a:p>
            <a:pPr marL="457200" indent="-457200">
              <a:buFont typeface="Arial" panose="020B0604020202020204" pitchFamily="34" charset="0"/>
              <a:buChar char="•"/>
            </a:pPr>
            <a:r>
              <a:rPr lang="en-US" dirty="0"/>
              <a:t>The online BEAR Form has more built-in warnings than the online SPI Form to help applicants avoid data inconsistencies during the form submission process. </a:t>
            </a: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203489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Review</a:t>
            </a:r>
          </a:p>
        </p:txBody>
      </p:sp>
      <p:sp>
        <p:nvSpPr>
          <p:cNvPr id="3" name="Content Placeholder 2"/>
          <p:cNvSpPr>
            <a:spLocks noGrp="1"/>
          </p:cNvSpPr>
          <p:nvPr>
            <p:ph idx="1"/>
          </p:nvPr>
        </p:nvSpPr>
        <p:spPr/>
        <p:txBody>
          <a:bodyPr>
            <a:normAutofit fontScale="92500" lnSpcReduction="10000"/>
          </a:bodyPr>
          <a:lstStyle/>
          <a:p>
            <a:pPr marL="457200" lvl="1" indent="-457200">
              <a:spcBef>
                <a:spcPts val="1000"/>
              </a:spcBef>
              <a:spcAft>
                <a:spcPts val="0"/>
              </a:spcAft>
              <a:buClr>
                <a:srgbClr val="006FF4"/>
              </a:buClr>
              <a:buFont typeface="Arial" panose="020B0604020202020204" pitchFamily="34" charset="0"/>
              <a:buChar char="•"/>
            </a:pPr>
            <a:r>
              <a:rPr lang="en-US" sz="2800" dirty="0"/>
              <a:t>Some invoices also undergo manual review. These reviews verify, among other things, that:</a:t>
            </a:r>
          </a:p>
          <a:p>
            <a:pPr marL="914400" lvl="3" indent="-457200">
              <a:spcBef>
                <a:spcPts val="1000"/>
              </a:spcBef>
              <a:spcAft>
                <a:spcPts val="0"/>
              </a:spcAft>
              <a:buClr>
                <a:schemeClr val="accent2"/>
              </a:buClr>
              <a:buFont typeface="Arial" panose="020B0604020202020204" pitchFamily="34" charset="0"/>
              <a:buChar char="•"/>
            </a:pPr>
            <a:r>
              <a:rPr lang="en-US" sz="2800" dirty="0"/>
              <a:t>the customer bills are accurately reflected on the E-rate invoice and discounts are properly applied;</a:t>
            </a:r>
          </a:p>
          <a:p>
            <a:pPr marL="914400" lvl="3" indent="-457200">
              <a:spcBef>
                <a:spcPts val="1000"/>
              </a:spcBef>
              <a:spcAft>
                <a:spcPts val="0"/>
              </a:spcAft>
              <a:buClr>
                <a:schemeClr val="accent2"/>
              </a:buClr>
              <a:buFont typeface="Arial" panose="020B0604020202020204" pitchFamily="34" charset="0"/>
              <a:buChar char="•"/>
            </a:pPr>
            <a:r>
              <a:rPr lang="en-US" sz="2800" dirty="0"/>
              <a:t>the services are eligible and were approved on the FCDL;</a:t>
            </a:r>
          </a:p>
          <a:p>
            <a:pPr marL="914400" lvl="3" indent="-457200">
              <a:spcBef>
                <a:spcPts val="1000"/>
              </a:spcBef>
              <a:spcAft>
                <a:spcPts val="0"/>
              </a:spcAft>
              <a:buClr>
                <a:schemeClr val="accent2"/>
              </a:buClr>
              <a:buFont typeface="Arial" panose="020B0604020202020204" pitchFamily="34" charset="0"/>
              <a:buChar char="•"/>
            </a:pPr>
            <a:r>
              <a:rPr lang="en-US" sz="2800" dirty="0"/>
              <a:t>if the services are not on the FCDL, USAC approved a service substitution.</a:t>
            </a:r>
          </a:p>
          <a:p>
            <a:pPr marL="457200" lvl="1" indent="-457200">
              <a:spcBef>
                <a:spcPts val="1000"/>
              </a:spcBef>
              <a:spcAft>
                <a:spcPts val="0"/>
              </a:spcAft>
              <a:buClr>
                <a:srgbClr val="006FF4"/>
              </a:buClr>
              <a:buFont typeface="Arial" panose="020B0604020202020204" pitchFamily="34" charset="0"/>
              <a:buChar char="•"/>
            </a:pPr>
            <a:r>
              <a:rPr lang="en-US" sz="2800" dirty="0"/>
              <a:t>USAC reviewers send questions to the </a:t>
            </a:r>
            <a:r>
              <a:rPr lang="en-US" sz="2800" dirty="0" smtClean="0"/>
              <a:t>applicant or service </a:t>
            </a:r>
            <a:r>
              <a:rPr lang="en-US" sz="2800" dirty="0"/>
              <a:t>provider and ask for responses in seven days; one seven-day extension can be granted. </a:t>
            </a:r>
          </a:p>
          <a:p>
            <a:pPr marL="457200" lvl="1" indent="-457200">
              <a:spcBef>
                <a:spcPts val="1000"/>
              </a:spcBef>
              <a:spcAft>
                <a:spcPts val="0"/>
              </a:spcAft>
              <a:buClr>
                <a:srgbClr val="006FF4"/>
              </a:buClr>
              <a:buFont typeface="Arial" panose="020B0604020202020204" pitchFamily="34" charset="0"/>
              <a:buChar char="•"/>
            </a:pPr>
            <a:r>
              <a:rPr lang="en-US" sz="2800" dirty="0"/>
              <a:t>USAC reviews the information provided and makes a disbursement decision.</a:t>
            </a:r>
          </a:p>
          <a:p>
            <a:pPr marL="457200" lvl="1" indent="-457200">
              <a:spcBef>
                <a:spcPts val="1000"/>
              </a:spcBef>
              <a:spcAft>
                <a:spcPts val="0"/>
              </a:spcAft>
              <a:buClr>
                <a:srgbClr val="006FF4"/>
              </a:buClr>
              <a:buFont typeface="Arial" panose="020B0604020202020204" pitchFamily="34" charset="0"/>
              <a:buChar char="•"/>
            </a:pPr>
            <a:r>
              <a:rPr lang="en-US" sz="2800" dirty="0"/>
              <a:t>If payment is rejected, the </a:t>
            </a:r>
            <a:r>
              <a:rPr lang="en-US" sz="2800" dirty="0" smtClean="0"/>
              <a:t>applicant or service </a:t>
            </a:r>
            <a:r>
              <a:rPr lang="en-US" sz="2800" dirty="0"/>
              <a:t>provider can resubmit the invoice once the issue has been corrected. </a:t>
            </a:r>
          </a:p>
          <a:p>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334465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Review: Service Certification</a:t>
            </a:r>
          </a:p>
        </p:txBody>
      </p:sp>
      <p:sp>
        <p:nvSpPr>
          <p:cNvPr id="3" name="Content Placeholder 2"/>
          <p:cNvSpPr>
            <a:spLocks noGrp="1"/>
          </p:cNvSpPr>
          <p:nvPr>
            <p:ph idx="1"/>
          </p:nvPr>
        </p:nvSpPr>
        <p:spPr/>
        <p:txBody>
          <a:bodyPr>
            <a:normAutofit/>
          </a:bodyPr>
          <a:lstStyle/>
          <a:p>
            <a:pPr marL="457200" lvl="1" indent="-457200">
              <a:spcBef>
                <a:spcPts val="1000"/>
              </a:spcBef>
              <a:spcAft>
                <a:spcPts val="0"/>
              </a:spcAft>
              <a:buClr>
                <a:srgbClr val="006FF4"/>
              </a:buClr>
              <a:buFont typeface="Arial" panose="020B0604020202020204" pitchFamily="34" charset="0"/>
              <a:buChar char="•"/>
            </a:pPr>
            <a:r>
              <a:rPr lang="en-US" sz="2800" dirty="0"/>
              <a:t>Some manual reviews require additional documentation, such as:</a:t>
            </a:r>
          </a:p>
          <a:p>
            <a:pPr marL="914400" lvl="3" indent="-457200">
              <a:spcBef>
                <a:spcPts val="1000"/>
              </a:spcBef>
              <a:spcAft>
                <a:spcPts val="0"/>
              </a:spcAft>
              <a:buClr>
                <a:schemeClr val="accent2"/>
              </a:buClr>
              <a:buFont typeface="Arial" panose="020B0604020202020204" pitchFamily="34" charset="0"/>
              <a:buChar char="•"/>
            </a:pPr>
            <a:r>
              <a:rPr lang="en-US" sz="2800" dirty="0"/>
              <a:t>Proof that the applicant paid their share.</a:t>
            </a:r>
          </a:p>
          <a:p>
            <a:pPr marL="914400" lvl="3" indent="-457200">
              <a:spcBef>
                <a:spcPts val="1000"/>
              </a:spcBef>
              <a:spcAft>
                <a:spcPts val="0"/>
              </a:spcAft>
              <a:buClr>
                <a:schemeClr val="accent2"/>
              </a:buClr>
              <a:buFont typeface="Arial" panose="020B0604020202020204" pitchFamily="34" charset="0"/>
              <a:buChar char="•"/>
            </a:pPr>
            <a:r>
              <a:rPr lang="en-US" sz="2800" dirty="0"/>
              <a:t>Proof that the invoiced services were delivered and/or installed.</a:t>
            </a:r>
          </a:p>
          <a:p>
            <a:pPr marL="914400" lvl="3" indent="-457200">
              <a:spcBef>
                <a:spcPts val="1000"/>
              </a:spcBef>
              <a:spcAft>
                <a:spcPts val="0"/>
              </a:spcAft>
              <a:buClr>
                <a:schemeClr val="accent2"/>
              </a:buClr>
              <a:buFont typeface="Arial" panose="020B0604020202020204" pitchFamily="34" charset="0"/>
              <a:buChar char="•"/>
            </a:pPr>
            <a:r>
              <a:rPr lang="en-US" sz="2800" dirty="0"/>
              <a:t>Proof that progress payments were included in the contract.</a:t>
            </a:r>
          </a:p>
          <a:p>
            <a:pPr marL="457200" lvl="1" indent="-457200">
              <a:spcBef>
                <a:spcPts val="1000"/>
              </a:spcBef>
              <a:spcAft>
                <a:spcPts val="0"/>
              </a:spcAft>
              <a:buClr>
                <a:srgbClr val="006FF4"/>
              </a:buClr>
              <a:buFont typeface="Arial" panose="020B0604020202020204" pitchFamily="34" charset="0"/>
              <a:buChar char="•"/>
            </a:pPr>
            <a:r>
              <a:rPr lang="en-US" sz="2800" dirty="0"/>
              <a:t>USAC reviewers send a Service Certification and instructions to the service provider so that they can forward it to the applicant.</a:t>
            </a:r>
          </a:p>
          <a:p>
            <a:pPr marL="457200" lvl="1" indent="-457200">
              <a:spcBef>
                <a:spcPts val="1000"/>
              </a:spcBef>
              <a:spcAft>
                <a:spcPts val="0"/>
              </a:spcAft>
              <a:buClr>
                <a:srgbClr val="006FF4"/>
              </a:buClr>
              <a:buFont typeface="Arial" panose="020B0604020202020204" pitchFamily="34" charset="0"/>
              <a:buChar char="•"/>
            </a:pPr>
            <a:r>
              <a:rPr lang="en-US" sz="2800" dirty="0"/>
              <a:t>The applicant completes the certification and returns it directly to USAC.</a:t>
            </a:r>
          </a:p>
          <a:p>
            <a:pPr marL="457200" lvl="1" indent="-457200">
              <a:spcBef>
                <a:spcPts val="1000"/>
              </a:spcBef>
              <a:spcAft>
                <a:spcPts val="0"/>
              </a:spcAft>
              <a:buClr>
                <a:srgbClr val="006FF4"/>
              </a:buClr>
              <a:buFont typeface="Arial" panose="020B0604020202020204" pitchFamily="34" charset="0"/>
              <a:buChar char="•"/>
            </a:pPr>
            <a:r>
              <a:rPr lang="en-US" sz="2800" dirty="0"/>
              <a:t>USAC reviews the information provided and makes a decision</a:t>
            </a: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893993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Invoicing Tips for </a:t>
            </a:r>
            <a:r>
              <a:rPr lang="en-US" dirty="0"/>
              <a:t>Applicants</a:t>
            </a:r>
          </a:p>
        </p:txBody>
      </p:sp>
      <p:sp>
        <p:nvSpPr>
          <p:cNvPr id="3" name="Content Placeholder 2"/>
          <p:cNvSpPr>
            <a:spLocks noGrp="1"/>
          </p:cNvSpPr>
          <p:nvPr>
            <p:ph idx="1"/>
          </p:nvPr>
        </p:nvSpPr>
        <p:spPr/>
        <p:txBody>
          <a:bodyPr>
            <a:normAutofit/>
          </a:bodyPr>
          <a:lstStyle/>
          <a:p>
            <a:pPr marL="457200" lvl="1" indent="-457200">
              <a:spcBef>
                <a:spcPts val="1000"/>
              </a:spcBef>
              <a:spcAft>
                <a:spcPts val="0"/>
              </a:spcAft>
              <a:buClr>
                <a:srgbClr val="006FF4"/>
              </a:buClr>
              <a:buFont typeface="Arial" panose="020B0604020202020204" pitchFamily="34" charset="0"/>
              <a:buChar char="•"/>
            </a:pPr>
            <a:r>
              <a:rPr lang="en-US" dirty="0"/>
              <a:t>Tell your service provider if you want discounted bills – ideally, before services start.</a:t>
            </a:r>
          </a:p>
          <a:p>
            <a:pPr marL="457200" lvl="1" indent="-457200">
              <a:spcBef>
                <a:spcPts val="1000"/>
              </a:spcBef>
              <a:spcAft>
                <a:spcPts val="0"/>
              </a:spcAft>
              <a:buClr>
                <a:srgbClr val="006FF4"/>
              </a:buClr>
              <a:buFont typeface="Arial" panose="020B0604020202020204" pitchFamily="34" charset="0"/>
              <a:buChar char="•"/>
            </a:pPr>
            <a:r>
              <a:rPr lang="en-US" dirty="0"/>
              <a:t>If you will be filing BEAR Forms and you don’t have a PIN, request one now.</a:t>
            </a:r>
          </a:p>
          <a:p>
            <a:pPr marL="457200" lvl="1" indent="-457200">
              <a:spcBef>
                <a:spcPts val="1000"/>
              </a:spcBef>
              <a:spcAft>
                <a:spcPts val="0"/>
              </a:spcAft>
              <a:buClr>
                <a:srgbClr val="006FF4"/>
              </a:buClr>
              <a:buFont typeface="Arial" panose="020B0604020202020204" pitchFamily="34" charset="0"/>
              <a:buChar char="•"/>
            </a:pPr>
            <a:r>
              <a:rPr lang="en-US" dirty="0"/>
              <a:t>If you will be filing BEAR Forms, file your FCC Form 498, submit bank account documentation, and verify USAC’s approval as soon as possible.</a:t>
            </a:r>
          </a:p>
          <a:p>
            <a:pPr marL="457200" lvl="1" indent="-457200">
              <a:spcBef>
                <a:spcPts val="1000"/>
              </a:spcBef>
              <a:spcAft>
                <a:spcPts val="0"/>
              </a:spcAft>
              <a:buClr>
                <a:srgbClr val="006FF4"/>
              </a:buClr>
              <a:buFont typeface="Arial" panose="020B0604020202020204" pitchFamily="34" charset="0"/>
              <a:buChar char="•"/>
            </a:pPr>
            <a:r>
              <a:rPr lang="en-US" dirty="0"/>
              <a:t>Gather the documents you will need to complete an invoice correctly: FCDLs, RFCDLs, FCC Form 486 Notification Letters, SPIN change approvals, service substitution approvals, customer bills.</a:t>
            </a:r>
          </a:p>
          <a:p>
            <a:pPr marL="457200" lvl="1" indent="-457200">
              <a:spcBef>
                <a:spcPts val="1000"/>
              </a:spcBef>
              <a:spcAft>
                <a:spcPts val="0"/>
              </a:spcAft>
              <a:buClr>
                <a:srgbClr val="006FF4"/>
              </a:buClr>
              <a:buFont typeface="Arial" panose="020B0604020202020204" pitchFamily="34" charset="0"/>
              <a:buChar char="•"/>
            </a:pPr>
            <a:r>
              <a:rPr lang="en-US" dirty="0"/>
              <a:t>Make sure you have filed – and USAC has approved – an FCC Form 486.</a:t>
            </a:r>
          </a:p>
          <a:p>
            <a:pPr marL="457200" lvl="1" indent="-457200">
              <a:spcBef>
                <a:spcPts val="1000"/>
              </a:spcBef>
              <a:spcAft>
                <a:spcPts val="0"/>
              </a:spcAft>
              <a:buClr>
                <a:srgbClr val="006FF4"/>
              </a:buClr>
              <a:buFont typeface="Arial" panose="020B0604020202020204" pitchFamily="34" charset="0"/>
              <a:buChar char="•"/>
            </a:pPr>
            <a:r>
              <a:rPr lang="en-US" dirty="0"/>
              <a:t>Complete service certifications promptly and contact USAC with any questions.</a:t>
            </a:r>
          </a:p>
          <a:p>
            <a:pPr marL="457200" lvl="1" indent="-457200">
              <a:spcBef>
                <a:spcPts val="1000"/>
              </a:spcBef>
              <a:spcAft>
                <a:spcPts val="0"/>
              </a:spcAft>
              <a:buClr>
                <a:srgbClr val="006FF4"/>
              </a:buClr>
              <a:buFont typeface="Arial" panose="020B0604020202020204" pitchFamily="34" charset="0"/>
              <a:buChar char="•"/>
            </a:pPr>
            <a:r>
              <a:rPr lang="en-US" dirty="0"/>
              <a:t>Reconcile invoicing activity using your Quarterly Disbursement Report.</a:t>
            </a:r>
          </a:p>
          <a:p>
            <a:pPr marL="0" indent="0">
              <a:buNone/>
            </a:pPr>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561926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10393" y="1256669"/>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Preparing for Invoicing</a:t>
            </a:r>
            <a:r>
              <a:rPr lang="en-US" sz="4000" dirty="0">
                <a:latin typeface="Source Sans Pro" panose="020B0503030403020204"/>
              </a:rPr>
              <a:t/>
            </a:r>
            <a:br>
              <a:rPr lang="en-US" sz="4000" dirty="0">
                <a:latin typeface="Source Sans Pro" panose="020B0503030403020204"/>
              </a:rPr>
            </a:b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491767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10393" y="1256669"/>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Case Studies</a:t>
            </a:r>
            <a:r>
              <a:rPr lang="en-US" sz="4000" dirty="0">
                <a:latin typeface="Source Sans Pro" panose="020B0503030403020204"/>
              </a:rPr>
              <a:t/>
            </a:r>
            <a:br>
              <a:rPr lang="en-US" sz="4000" dirty="0">
                <a:latin typeface="Source Sans Pro" panose="020B0503030403020204"/>
              </a:rPr>
            </a:b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58644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 Similar Line items</a:t>
            </a:r>
          </a:p>
        </p:txBody>
      </p:sp>
      <p:sp>
        <p:nvSpPr>
          <p:cNvPr id="3" name="Content Placeholder 2"/>
          <p:cNvSpPr>
            <a:spLocks noGrp="1"/>
          </p:cNvSpPr>
          <p:nvPr>
            <p:ph idx="1"/>
          </p:nvPr>
        </p:nvSpPr>
        <p:spPr>
          <a:xfrm>
            <a:off x="337351" y="1207008"/>
            <a:ext cx="10319565" cy="5025116"/>
          </a:xfrm>
        </p:spPr>
        <p:txBody>
          <a:bodyPr/>
          <a:lstStyle/>
          <a:p>
            <a:pPr marL="342900" indent="-342900">
              <a:buFont typeface="Arial" panose="020B0604020202020204" pitchFamily="34" charset="0"/>
              <a:buChar char="•"/>
            </a:pPr>
            <a:r>
              <a:rPr lang="en-US" dirty="0"/>
              <a:t>Invoice #1237851 was submitted on 7/1/2019 for $842.00 for FRN 190000010 with a customer billed date of 7/1/2019.</a:t>
            </a:r>
          </a:p>
          <a:p>
            <a:pPr marL="342900" indent="-342900">
              <a:buFont typeface="Arial" panose="020B0604020202020204" pitchFamily="34" charset="0"/>
              <a:buChar char="•"/>
            </a:pPr>
            <a:r>
              <a:rPr lang="en-US" dirty="0"/>
              <a:t>Invoice #1237895 was submitted on 8/1/2019 for $842.00 for FRN 190000010 with a customer billed date of 7/1/2019.</a:t>
            </a:r>
          </a:p>
          <a:p>
            <a:pPr marL="0" indent="0">
              <a:buNone/>
            </a:pPr>
            <a:endParaRPr lang="en-US" dirty="0"/>
          </a:p>
          <a:p>
            <a:pPr marL="0" indent="0">
              <a:buNone/>
            </a:pPr>
            <a:r>
              <a:rPr lang="en-US" b="1" dirty="0">
                <a:solidFill>
                  <a:schemeClr val="accent2"/>
                </a:solidFill>
              </a:rPr>
              <a:t>Question:</a:t>
            </a:r>
          </a:p>
          <a:p>
            <a:pPr marL="0" indent="0">
              <a:buNone/>
            </a:pPr>
            <a:r>
              <a:rPr lang="en-US" dirty="0"/>
              <a:t>How will USAC process the second invoice?</a:t>
            </a: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196195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 Similar Line items</a:t>
            </a:r>
          </a:p>
        </p:txBody>
      </p:sp>
      <p:sp>
        <p:nvSpPr>
          <p:cNvPr id="3" name="Content Placeholder 2"/>
          <p:cNvSpPr>
            <a:spLocks noGrp="1"/>
          </p:cNvSpPr>
          <p:nvPr>
            <p:ph idx="1"/>
          </p:nvPr>
        </p:nvSpPr>
        <p:spPr>
          <a:xfrm>
            <a:off x="337351" y="1207008"/>
            <a:ext cx="11026147" cy="5025116"/>
          </a:xfrm>
        </p:spPr>
        <p:txBody>
          <a:bodyPr>
            <a:normAutofit/>
          </a:bodyPr>
          <a:lstStyle/>
          <a:p>
            <a:pPr marL="0" indent="0">
              <a:buNone/>
            </a:pPr>
            <a:r>
              <a:rPr lang="en-US" b="1" dirty="0">
                <a:solidFill>
                  <a:schemeClr val="accent2"/>
                </a:solidFill>
              </a:rPr>
              <a:t>Answer:</a:t>
            </a:r>
          </a:p>
          <a:p>
            <a:pPr marL="342900" indent="-342900">
              <a:buFont typeface="Arial" panose="020B0604020202020204" pitchFamily="34" charset="0"/>
              <a:buChar char="•"/>
            </a:pPr>
            <a:r>
              <a:rPr lang="en-US" dirty="0"/>
              <a:t>USAC’s system will flag the second invoice as a possible duplicate because the start date and amount billed were the same on both invoices.  To resolve the matter, we must complete a further review. </a:t>
            </a:r>
          </a:p>
          <a:p>
            <a:pPr marL="342900" indent="-342900">
              <a:buFont typeface="Arial" panose="020B0604020202020204" pitchFamily="34" charset="0"/>
              <a:buChar char="•"/>
            </a:pPr>
            <a:r>
              <a:rPr lang="en-US" dirty="0"/>
              <a:t>The invoice reviewer will request documentation to support both invoices and to demonstrate that the second is not a duplicate. </a:t>
            </a:r>
          </a:p>
          <a:p>
            <a:pPr marL="0" indent="0">
              <a:buNone/>
            </a:pPr>
            <a:r>
              <a:rPr lang="en-US" b="1" dirty="0"/>
              <a:t>To avoid this problem:</a:t>
            </a:r>
          </a:p>
          <a:p>
            <a:pPr marL="342900" indent="-342900">
              <a:buFont typeface="Arial" panose="020B0604020202020204" pitchFamily="34" charset="0"/>
              <a:buChar char="•"/>
            </a:pPr>
            <a:r>
              <a:rPr lang="en-US" dirty="0"/>
              <a:t>The date on each line item should be the date service started </a:t>
            </a:r>
            <a:r>
              <a:rPr lang="en-US" b="1" dirty="0"/>
              <a:t>for that line item</a:t>
            </a:r>
            <a:r>
              <a:rPr lang="en-US" dirty="0"/>
              <a:t>. The second invoice should have shown a customer billed date of 8/1/2019.</a:t>
            </a: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519332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 Customer Bill</a:t>
            </a:r>
          </a:p>
        </p:txBody>
      </p:sp>
      <p:sp>
        <p:nvSpPr>
          <p:cNvPr id="3" name="Content Placeholder 2"/>
          <p:cNvSpPr>
            <a:spLocks noGrp="1"/>
          </p:cNvSpPr>
          <p:nvPr>
            <p:ph idx="1"/>
          </p:nvPr>
        </p:nvSpPr>
        <p:spPr>
          <a:xfrm>
            <a:off x="337351" y="1207008"/>
            <a:ext cx="4920449" cy="5025116"/>
          </a:xfrm>
        </p:spPr>
        <p:txBody>
          <a:bodyPr>
            <a:normAutofit/>
          </a:bodyPr>
          <a:lstStyle/>
          <a:p>
            <a:pPr marL="342900" indent="-342900">
              <a:buFont typeface="Arial" panose="020B0604020202020204" pitchFamily="34" charset="0"/>
              <a:buChar char="•"/>
            </a:pPr>
            <a:r>
              <a:rPr lang="en-US" dirty="0"/>
              <a:t>Applicant submits a BEAR Form for $1,600.00 to request reimbursement for Basic Maintenance of Internal Connections. During invoice review, the service provider provides this customer bill.</a:t>
            </a:r>
          </a:p>
          <a:p>
            <a:pPr marL="0" indent="0">
              <a:buNone/>
            </a:pPr>
            <a:r>
              <a:rPr lang="en-US" b="1" dirty="0">
                <a:solidFill>
                  <a:schemeClr val="accent2"/>
                </a:solidFill>
              </a:rPr>
              <a:t>Question:</a:t>
            </a:r>
          </a:p>
          <a:p>
            <a:pPr marL="0" indent="0">
              <a:buNone/>
            </a:pPr>
            <a:r>
              <a:rPr lang="en-US" dirty="0"/>
              <a:t>What information is missing from the customer bill?</a:t>
            </a:r>
          </a:p>
        </p:txBody>
      </p:sp>
      <p:pic>
        <p:nvPicPr>
          <p:cNvPr id="6" name="Picture 5"/>
          <p:cNvPicPr>
            <a:picLocks noChangeAspect="1"/>
          </p:cNvPicPr>
          <p:nvPr/>
        </p:nvPicPr>
        <p:blipFill>
          <a:blip r:embed="rId2"/>
          <a:stretch>
            <a:fillRect/>
          </a:stretch>
        </p:blipFill>
        <p:spPr>
          <a:xfrm>
            <a:off x="6587657" y="1207008"/>
            <a:ext cx="4066667" cy="4371429"/>
          </a:xfrm>
          <a:prstGeom prst="rect">
            <a:avLst/>
          </a:prstGeom>
          <a:ln w="25400">
            <a:solidFill>
              <a:schemeClr val="tx1"/>
            </a:solidFill>
          </a:ln>
        </p:spPr>
      </p:pic>
      <p:sp>
        <p:nvSpPr>
          <p:cNvPr id="7" name="Rectangle 6"/>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280528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 Customer Bill</a:t>
            </a:r>
          </a:p>
        </p:txBody>
      </p:sp>
      <p:sp>
        <p:nvSpPr>
          <p:cNvPr id="3" name="Content Placeholder 2"/>
          <p:cNvSpPr>
            <a:spLocks noGrp="1"/>
          </p:cNvSpPr>
          <p:nvPr>
            <p:ph idx="1"/>
          </p:nvPr>
        </p:nvSpPr>
        <p:spPr>
          <a:xfrm>
            <a:off x="477341" y="1291456"/>
            <a:ext cx="11108523" cy="5025116"/>
          </a:xfrm>
        </p:spPr>
        <p:txBody>
          <a:bodyPr>
            <a:normAutofit fontScale="92500" lnSpcReduction="10000"/>
          </a:bodyPr>
          <a:lstStyle/>
          <a:p>
            <a:pPr marL="0" indent="0">
              <a:buNone/>
            </a:pPr>
            <a:r>
              <a:rPr lang="en-US" b="1" dirty="0">
                <a:solidFill>
                  <a:schemeClr val="accent2"/>
                </a:solidFill>
              </a:rPr>
              <a:t>Answer:</a:t>
            </a:r>
          </a:p>
          <a:p>
            <a:pPr marL="0" indent="0">
              <a:buNone/>
            </a:pPr>
            <a:r>
              <a:rPr lang="en-US" dirty="0"/>
              <a:t>The bill should include the following:</a:t>
            </a:r>
          </a:p>
          <a:p>
            <a:pPr marL="342900" indent="-342900">
              <a:buFont typeface="Arial" panose="020B0604020202020204" pitchFamily="34" charset="0"/>
              <a:buChar char="•"/>
            </a:pPr>
            <a:r>
              <a:rPr lang="en-US" dirty="0"/>
              <a:t>A description of the work performed</a:t>
            </a:r>
          </a:p>
          <a:p>
            <a:pPr marL="342900" indent="-342900">
              <a:buFont typeface="Arial" panose="020B0604020202020204" pitchFamily="34" charset="0"/>
              <a:buChar char="•"/>
            </a:pPr>
            <a:r>
              <a:rPr lang="en-US" dirty="0"/>
              <a:t>Hours worked, including the date(s) and time(s)</a:t>
            </a:r>
          </a:p>
          <a:p>
            <a:pPr marL="342900" indent="-342900">
              <a:buFont typeface="Arial" panose="020B0604020202020204" pitchFamily="34" charset="0"/>
              <a:buChar char="•"/>
            </a:pPr>
            <a:r>
              <a:rPr lang="en-US" dirty="0"/>
              <a:t>Equipment repaired or replaced</a:t>
            </a:r>
          </a:p>
          <a:p>
            <a:pPr marL="0" indent="0">
              <a:buNone/>
            </a:pPr>
            <a:r>
              <a:rPr lang="en-US" b="1" dirty="0"/>
              <a:t>To avoid this problem:</a:t>
            </a:r>
          </a:p>
          <a:p>
            <a:pPr marL="0" indent="0">
              <a:buNone/>
            </a:pPr>
            <a:r>
              <a:rPr lang="en-US" dirty="0"/>
              <a:t>Ask the service provider to provide sufficient detail on the customer bill. You should also include your approved discount in order to explain how you calculated the reimbursement amount. The applicant should also provide a reconciliation between the amount on the customer bill and the reimbursement amount requested on the BEAR Form.</a:t>
            </a: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072934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 Services not approved on an FRN</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t>Applicant submits an invoice for FRN 190001100 which was approved for Basic Maintenance services.</a:t>
            </a:r>
          </a:p>
          <a:p>
            <a:pPr marL="457200" indent="-457200">
              <a:buFont typeface="Arial" panose="020B0604020202020204" pitchFamily="34" charset="0"/>
              <a:buChar char="•"/>
            </a:pPr>
            <a:r>
              <a:rPr lang="en-US" dirty="0"/>
              <a:t>The invoice reviewer requests a copy of the customer bill from the applicant. The applicant sends the invoice reviewer a customer bill for Internal Connections.</a:t>
            </a:r>
          </a:p>
          <a:p>
            <a:pPr marL="0" indent="0">
              <a:buNone/>
            </a:pPr>
            <a:endParaRPr lang="en-US" dirty="0"/>
          </a:p>
          <a:p>
            <a:pPr marL="0" indent="0">
              <a:buNone/>
            </a:pPr>
            <a:r>
              <a:rPr lang="en-US" b="1" dirty="0">
                <a:solidFill>
                  <a:schemeClr val="accent2"/>
                </a:solidFill>
              </a:rPr>
              <a:t>Question:</a:t>
            </a:r>
          </a:p>
          <a:p>
            <a:pPr marL="0" indent="0">
              <a:buNone/>
            </a:pPr>
            <a:r>
              <a:rPr lang="en-US" dirty="0"/>
              <a:t>What will USAC do?</a:t>
            </a:r>
          </a:p>
          <a:p>
            <a:pPr marL="0" indent="0">
              <a:buNone/>
            </a:pPr>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64329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 Services not approved on FRN</a:t>
            </a:r>
          </a:p>
        </p:txBody>
      </p:sp>
      <p:sp>
        <p:nvSpPr>
          <p:cNvPr id="3" name="Content Placeholder 2"/>
          <p:cNvSpPr>
            <a:spLocks noGrp="1"/>
          </p:cNvSpPr>
          <p:nvPr>
            <p:ph idx="1"/>
          </p:nvPr>
        </p:nvSpPr>
        <p:spPr>
          <a:xfrm>
            <a:off x="337351" y="1150206"/>
            <a:ext cx="10967958" cy="5025116"/>
          </a:xfrm>
        </p:spPr>
        <p:txBody>
          <a:bodyPr>
            <a:normAutofit fontScale="92500" lnSpcReduction="20000"/>
          </a:bodyPr>
          <a:lstStyle/>
          <a:p>
            <a:pPr marL="0" indent="0">
              <a:buNone/>
            </a:pPr>
            <a:r>
              <a:rPr lang="en-US" b="1" dirty="0">
                <a:solidFill>
                  <a:schemeClr val="accent2"/>
                </a:solidFill>
              </a:rPr>
              <a:t>Answer:</a:t>
            </a:r>
          </a:p>
          <a:p>
            <a:pPr marL="0" indent="0">
              <a:buNone/>
            </a:pPr>
            <a:r>
              <a:rPr lang="en-US" dirty="0"/>
              <a:t>The invoice reviewer will deny the invoice. Although Internal Connections can be eligible services, the FRN was not approved for Internal Connections.</a:t>
            </a:r>
          </a:p>
          <a:p>
            <a:pPr marL="0" indent="0">
              <a:buNone/>
            </a:pPr>
            <a:r>
              <a:rPr lang="en-US" b="1" dirty="0"/>
              <a:t>To avoid this problem:</a:t>
            </a:r>
          </a:p>
          <a:p>
            <a:pPr marL="342900" indent="-342900">
              <a:buFont typeface="Arial" panose="020B0604020202020204" pitchFamily="34" charset="0"/>
              <a:buChar char="•"/>
            </a:pPr>
            <a:r>
              <a:rPr lang="en-US" dirty="0"/>
              <a:t>Check to make sure you have provided the correct customer bill and invoiced for the correct FRN. If you provided the wrong bill or invoiced for the wrong FRN, submit a new invoice and be prepared to provide the correct supporting documentation.</a:t>
            </a:r>
          </a:p>
          <a:p>
            <a:pPr marL="342900" indent="-342900">
              <a:buFont typeface="Arial" panose="020B0604020202020204" pitchFamily="34" charset="0"/>
              <a:buChar char="•"/>
            </a:pPr>
            <a:r>
              <a:rPr lang="en-US" dirty="0"/>
              <a:t>If the services are truly Basic Maintenance services and were competitively bid as Basic Maintenance services but are listed on the FCC Form 471 as Internal Connections, you or the service provider can file an appeal to correct the service type on the FRN.</a:t>
            </a:r>
          </a:p>
          <a:p>
            <a:pPr marL="0" indent="0">
              <a:buNone/>
            </a:pPr>
            <a:endParaRPr lang="en-US" dirty="0"/>
          </a:p>
          <a:p>
            <a:pPr marL="0" indent="0">
              <a:buNone/>
            </a:pPr>
            <a:endParaRPr lang="en-US" b="1" dirty="0"/>
          </a:p>
          <a:p>
            <a:pPr marL="0" indent="0">
              <a:buNone/>
            </a:pPr>
            <a:endParaRPr lang="en-US" dirty="0"/>
          </a:p>
          <a:p>
            <a:pPr marL="0" indent="0">
              <a:buNone/>
            </a:pPr>
            <a:endParaRPr lang="en-US" sz="1400"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828401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 Service Certification</a:t>
            </a:r>
          </a:p>
        </p:txBody>
      </p:sp>
      <p:sp>
        <p:nvSpPr>
          <p:cNvPr id="3" name="Content Placeholder 2"/>
          <p:cNvSpPr>
            <a:spLocks noGrp="1"/>
          </p:cNvSpPr>
          <p:nvPr>
            <p:ph idx="1"/>
          </p:nvPr>
        </p:nvSpPr>
        <p:spPr>
          <a:xfrm>
            <a:off x="337351" y="1207008"/>
            <a:ext cx="10826642" cy="5025116"/>
          </a:xfrm>
        </p:spPr>
        <p:txBody>
          <a:bodyPr>
            <a:normAutofit/>
          </a:bodyPr>
          <a:lstStyle/>
          <a:p>
            <a:pPr marL="457200" indent="-457200">
              <a:buFont typeface="Arial" panose="020B0604020202020204" pitchFamily="34" charset="0"/>
              <a:buChar char="•"/>
            </a:pPr>
            <a:r>
              <a:rPr lang="en-US" dirty="0"/>
              <a:t>USAC receives an invoice for a router which includes installation.</a:t>
            </a:r>
          </a:p>
          <a:p>
            <a:pPr marL="457200" indent="-457200">
              <a:buFont typeface="Arial" panose="020B0604020202020204" pitchFamily="34" charset="0"/>
              <a:buChar char="•"/>
            </a:pPr>
            <a:r>
              <a:rPr lang="en-US" dirty="0"/>
              <a:t>The invoice reviewer sends a service certification to the service provider to verify that the router was delivered and installed. The service provider forwards the entire message to the applicant.</a:t>
            </a:r>
          </a:p>
          <a:p>
            <a:pPr marL="457200" indent="-457200">
              <a:buFont typeface="Arial" panose="020B0604020202020204" pitchFamily="34" charset="0"/>
              <a:buChar char="•"/>
            </a:pPr>
            <a:r>
              <a:rPr lang="en-US" dirty="0"/>
              <a:t>The applicant completes the service certification and returns it to the service provider, who forwards it to USAC.</a:t>
            </a:r>
          </a:p>
          <a:p>
            <a:pPr marL="0" indent="0">
              <a:buNone/>
            </a:pPr>
            <a:r>
              <a:rPr lang="en-US" b="1" dirty="0">
                <a:solidFill>
                  <a:schemeClr val="accent2"/>
                </a:solidFill>
              </a:rPr>
              <a:t>Question:</a:t>
            </a:r>
          </a:p>
          <a:p>
            <a:pPr marL="0" indent="0">
              <a:buNone/>
            </a:pPr>
            <a:r>
              <a:rPr lang="en-US" dirty="0"/>
              <a:t>What will USAC do?</a:t>
            </a:r>
          </a:p>
          <a:p>
            <a:pPr marL="0" indent="0">
              <a:buNone/>
            </a:pPr>
            <a:endParaRPr lang="en-US" dirty="0"/>
          </a:p>
          <a:p>
            <a:pPr marL="0" indent="0">
              <a:buNone/>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390570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 Service Certification</a:t>
            </a:r>
          </a:p>
        </p:txBody>
      </p:sp>
      <p:sp>
        <p:nvSpPr>
          <p:cNvPr id="3" name="Content Placeholder 2"/>
          <p:cNvSpPr>
            <a:spLocks noGrp="1"/>
          </p:cNvSpPr>
          <p:nvPr>
            <p:ph idx="1"/>
          </p:nvPr>
        </p:nvSpPr>
        <p:spPr>
          <a:xfrm>
            <a:off x="337351" y="1207008"/>
            <a:ext cx="10618824" cy="5025116"/>
          </a:xfrm>
        </p:spPr>
        <p:txBody>
          <a:bodyPr>
            <a:normAutofit fontScale="92500" lnSpcReduction="10000"/>
          </a:bodyPr>
          <a:lstStyle/>
          <a:p>
            <a:pPr marL="0" indent="0">
              <a:buNone/>
            </a:pPr>
            <a:r>
              <a:rPr lang="en-US" b="1" dirty="0">
                <a:solidFill>
                  <a:schemeClr val="accent2"/>
                </a:solidFill>
              </a:rPr>
              <a:t>Answer:</a:t>
            </a:r>
          </a:p>
          <a:p>
            <a:pPr marL="457200" indent="-457200">
              <a:buFont typeface="Arial" panose="020B0604020202020204" pitchFamily="34" charset="0"/>
              <a:buChar char="•"/>
            </a:pPr>
            <a:r>
              <a:rPr lang="en-US" dirty="0"/>
              <a:t>Since the service certification must come directly from the applicant, the reviewer will reach out to the applicant to verify that the applicant completed the certification. The invoice reviewer will likely deny the invoice after seven days if there is no response.</a:t>
            </a:r>
          </a:p>
          <a:p>
            <a:pPr marL="0" indent="0">
              <a:buNone/>
            </a:pPr>
            <a:r>
              <a:rPr lang="en-US" b="1" dirty="0"/>
              <a:t>To avoid this problem:</a:t>
            </a:r>
          </a:p>
          <a:p>
            <a:pPr marL="342900" indent="-342900">
              <a:buFont typeface="Arial" panose="020B0604020202020204" pitchFamily="34" charset="0"/>
              <a:buChar char="•"/>
            </a:pPr>
            <a:r>
              <a:rPr lang="en-US" dirty="0"/>
              <a:t>The applicant should forward a service certification directly to USAC as per the instructions. Otherwise, the applicant should have responded to the reviewer’s request.</a:t>
            </a:r>
          </a:p>
          <a:p>
            <a:pPr marL="342900" indent="-342900">
              <a:buFont typeface="Arial" panose="020B0604020202020204" pitchFamily="34" charset="0"/>
              <a:buChar char="•"/>
            </a:pPr>
            <a:r>
              <a:rPr lang="en-US" dirty="0"/>
              <a:t>The service provider may want to follow up with the applicant to make sure the applicant has followed USAC’s instructions.</a:t>
            </a: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492554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 y="85343"/>
            <a:ext cx="12179935" cy="6772909"/>
          </a:xfrm>
          <a:custGeom>
            <a:avLst/>
            <a:gdLst/>
            <a:ahLst/>
            <a:cxnLst/>
            <a:rect l="l" t="t" r="r" b="b"/>
            <a:pathLst>
              <a:path w="12179935" h="6772909">
                <a:moveTo>
                  <a:pt x="0" y="6772656"/>
                </a:moveTo>
                <a:lnTo>
                  <a:pt x="12179503" y="6772656"/>
                </a:lnTo>
                <a:lnTo>
                  <a:pt x="12179503" y="0"/>
                </a:lnTo>
                <a:lnTo>
                  <a:pt x="0" y="0"/>
                </a:lnTo>
                <a:lnTo>
                  <a:pt x="0" y="6772656"/>
                </a:lnTo>
                <a:close/>
              </a:path>
            </a:pathLst>
          </a:custGeom>
          <a:solidFill>
            <a:srgbClr val="595958">
              <a:alpha val="79998"/>
            </a:srgbClr>
          </a:solidFill>
        </p:spPr>
        <p:txBody>
          <a:bodyPr wrap="square" lIns="0" tIns="0" rIns="0" bIns="0" rtlCol="0"/>
          <a:lstStyle/>
          <a:p>
            <a:endParaRPr dirty="0"/>
          </a:p>
        </p:txBody>
      </p:sp>
      <p:sp>
        <p:nvSpPr>
          <p:cNvPr id="3" name="object 3"/>
          <p:cNvSpPr txBox="1">
            <a:spLocks noGrp="1"/>
          </p:cNvSpPr>
          <p:nvPr>
            <p:ph type="title"/>
          </p:nvPr>
        </p:nvSpPr>
        <p:spPr>
          <a:xfrm>
            <a:off x="4562082" y="2345279"/>
            <a:ext cx="3054350" cy="615553"/>
          </a:xfrm>
          <a:prstGeom prst="rect">
            <a:avLst/>
          </a:prstGeom>
        </p:spPr>
        <p:txBody>
          <a:bodyPr vert="horz" wrap="square" lIns="0" tIns="0" rIns="0" bIns="0" rtlCol="0">
            <a:spAutoFit/>
          </a:bodyPr>
          <a:lstStyle/>
          <a:p>
            <a:pPr marL="12700">
              <a:lnSpc>
                <a:spcPct val="100000"/>
              </a:lnSpc>
            </a:pPr>
            <a:r>
              <a:rPr sz="4000" spc="-5" dirty="0">
                <a:solidFill>
                  <a:srgbClr val="FFFFFF"/>
                </a:solidFill>
              </a:rPr>
              <a:t>Q</a:t>
            </a:r>
            <a:r>
              <a:rPr lang="en-US" sz="4000" spc="-5" dirty="0">
                <a:solidFill>
                  <a:srgbClr val="FFFFFF"/>
                </a:solidFill>
              </a:rPr>
              <a:t>UESTIONS?</a:t>
            </a:r>
            <a:endParaRPr sz="4000" dirty="0"/>
          </a:p>
        </p:txBody>
      </p:sp>
      <p:sp>
        <p:nvSpPr>
          <p:cNvPr id="4" name="object 4"/>
          <p:cNvSpPr txBox="1"/>
          <p:nvPr/>
        </p:nvSpPr>
        <p:spPr>
          <a:xfrm>
            <a:off x="428283" y="6469824"/>
            <a:ext cx="1879600" cy="123111"/>
          </a:xfrm>
          <a:prstGeom prst="rect">
            <a:avLst/>
          </a:prstGeom>
        </p:spPr>
        <p:txBody>
          <a:bodyPr vert="horz" wrap="square" lIns="0" tIns="0" rIns="0" bIns="0" rtlCol="0">
            <a:spAutoFit/>
          </a:bodyPr>
          <a:lstStyle/>
          <a:p>
            <a:pPr marL="12700">
              <a:lnSpc>
                <a:spcPct val="100000"/>
              </a:lnSpc>
            </a:pPr>
            <a:r>
              <a:rPr sz="800" dirty="0">
                <a:solidFill>
                  <a:srgbClr val="FFFFFF"/>
                </a:solidFill>
                <a:latin typeface="Source Sans Pro"/>
                <a:cs typeface="Source Sans Pro"/>
              </a:rPr>
              <a:t>© </a:t>
            </a:r>
            <a:r>
              <a:rPr sz="800" spc="-5" dirty="0" smtClean="0">
                <a:solidFill>
                  <a:srgbClr val="FFFFFF"/>
                </a:solidFill>
                <a:latin typeface="Source Sans Pro"/>
                <a:cs typeface="Source Sans Pro"/>
              </a:rPr>
              <a:t>201</a:t>
            </a:r>
            <a:r>
              <a:rPr lang="en-US" sz="800" spc="-5" dirty="0">
                <a:solidFill>
                  <a:srgbClr val="FFFFFF"/>
                </a:solidFill>
                <a:latin typeface="Source Sans Pro"/>
                <a:cs typeface="Source Sans Pro"/>
              </a:rPr>
              <a:t>9</a:t>
            </a:r>
            <a:r>
              <a:rPr sz="800" spc="-5" dirty="0" smtClean="0">
                <a:solidFill>
                  <a:srgbClr val="FFFFFF"/>
                </a:solidFill>
                <a:latin typeface="Source Sans Pro"/>
                <a:cs typeface="Source Sans Pro"/>
              </a:rPr>
              <a:t> </a:t>
            </a:r>
            <a:r>
              <a:rPr sz="800" spc="-5" dirty="0">
                <a:solidFill>
                  <a:srgbClr val="FFFFFF"/>
                </a:solidFill>
                <a:latin typeface="Source Sans Pro"/>
                <a:cs typeface="Source Sans Pro"/>
              </a:rPr>
              <a:t>Universal Service Administrative</a:t>
            </a:r>
            <a:r>
              <a:rPr sz="800" spc="45" dirty="0">
                <a:solidFill>
                  <a:srgbClr val="FFFFFF"/>
                </a:solidFill>
                <a:latin typeface="Source Sans Pro"/>
                <a:cs typeface="Source Sans Pro"/>
              </a:rPr>
              <a:t> </a:t>
            </a:r>
            <a:r>
              <a:rPr sz="800" spc="-5" dirty="0">
                <a:solidFill>
                  <a:srgbClr val="FFFFFF"/>
                </a:solidFill>
                <a:latin typeface="Source Sans Pro"/>
                <a:cs typeface="Source Sans Pro"/>
              </a:rPr>
              <a:t>Co.</a:t>
            </a:r>
            <a:endParaRPr sz="800" dirty="0">
              <a:latin typeface="Source Sans Pro"/>
              <a:cs typeface="Source Sans Pro"/>
            </a:endParaRPr>
          </a:p>
        </p:txBody>
      </p:sp>
    </p:spTree>
    <p:extLst>
      <p:ext uri="{BB962C8B-B14F-4D97-AF65-F5344CB8AC3E}">
        <p14:creationId xmlns:p14="http://schemas.microsoft.com/office/powerpoint/2010/main" val="118880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Preparing for Invoicing</a:t>
            </a:r>
          </a:p>
        </p:txBody>
      </p:sp>
      <p:sp>
        <p:nvSpPr>
          <p:cNvPr id="5" name="Content Placeholder 4"/>
          <p:cNvSpPr>
            <a:spLocks noGrp="1"/>
          </p:cNvSpPr>
          <p:nvPr>
            <p:ph idx="1"/>
          </p:nvPr>
        </p:nvSpPr>
        <p:spPr>
          <a:xfrm>
            <a:off x="337351" y="1291456"/>
            <a:ext cx="11506306" cy="5025116"/>
          </a:xfrm>
        </p:spPr>
        <p:txBody>
          <a:bodyPr/>
          <a:lstStyle/>
          <a:p>
            <a:pPr>
              <a:buFont typeface="Arial" panose="020B0604020202020204" pitchFamily="34" charset="0"/>
              <a:buChar char="•"/>
            </a:pPr>
            <a:r>
              <a:rPr lang="en-US" dirty="0"/>
              <a:t>The applicant and service provider </a:t>
            </a:r>
            <a:r>
              <a:rPr lang="en-US" b="1" dirty="0"/>
              <a:t>receive an FCDL </a:t>
            </a:r>
            <a:r>
              <a:rPr lang="en-US" dirty="0"/>
              <a:t>with a positive commitment.</a:t>
            </a:r>
          </a:p>
          <a:p>
            <a:pPr>
              <a:buFont typeface="Arial" panose="020B0604020202020204" pitchFamily="34" charset="0"/>
              <a:buChar char="•"/>
            </a:pPr>
            <a:r>
              <a:rPr lang="en-US" dirty="0"/>
              <a:t>The applicant </a:t>
            </a:r>
            <a:r>
              <a:rPr lang="en-US" b="1" dirty="0"/>
              <a:t>certifies an FCC Form 486 </a:t>
            </a:r>
            <a:r>
              <a:rPr lang="en-US" dirty="0"/>
              <a:t>and establishes the actual service start date for FRN(s).</a:t>
            </a:r>
          </a:p>
          <a:p>
            <a:pPr>
              <a:buFont typeface="Arial" panose="020B0604020202020204" pitchFamily="34" charset="0"/>
              <a:buChar char="•"/>
            </a:pPr>
            <a:r>
              <a:rPr lang="en-US" dirty="0"/>
              <a:t>USAC reviews and approves the FCC Form 486.</a:t>
            </a:r>
          </a:p>
          <a:p>
            <a:pPr>
              <a:buFont typeface="Arial" panose="020B0604020202020204" pitchFamily="34" charset="0"/>
              <a:buChar char="•"/>
            </a:pPr>
            <a:r>
              <a:rPr lang="en-US" dirty="0"/>
              <a:t>The service provider </a:t>
            </a:r>
            <a:r>
              <a:rPr lang="en-US" b="1" dirty="0"/>
              <a:t>certifies an FCC Form 473 </a:t>
            </a:r>
            <a:r>
              <a:rPr lang="en-US" dirty="0"/>
              <a:t>(SPAC Form) for each SPIN that will be featured on an invoice for that funding year.</a:t>
            </a:r>
          </a:p>
          <a:p>
            <a:pPr marL="0" indent="0">
              <a:buNone/>
            </a:pPr>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110328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20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10393" y="1256669"/>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Invoicing Methods</a:t>
            </a:r>
            <a:r>
              <a:rPr lang="en-US" sz="4000" dirty="0">
                <a:latin typeface="Source Sans Pro" panose="020B0503030403020204"/>
              </a:rPr>
              <a:t/>
            </a:r>
            <a:br>
              <a:rPr lang="en-US" sz="4000" dirty="0">
                <a:latin typeface="Source Sans Pro" panose="020B0503030403020204"/>
              </a:rPr>
            </a:b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0451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57343"/>
            <a:ext cx="11506306" cy="685800"/>
          </a:xfrm>
        </p:spPr>
        <p:txBody>
          <a:bodyPr/>
          <a:lstStyle/>
          <a:p>
            <a:r>
              <a:rPr lang="en-US" dirty="0"/>
              <a:t>Invoicing Methods</a:t>
            </a:r>
          </a:p>
        </p:txBody>
      </p:sp>
      <p:sp>
        <p:nvSpPr>
          <p:cNvPr id="3" name="Content Placeholder 2"/>
          <p:cNvSpPr>
            <a:spLocks noGrp="1"/>
          </p:cNvSpPr>
          <p:nvPr>
            <p:ph idx="1"/>
          </p:nvPr>
        </p:nvSpPr>
        <p:spPr>
          <a:xfrm>
            <a:off x="337351" y="1348998"/>
            <a:ext cx="11153034" cy="518275"/>
          </a:xfrm>
        </p:spPr>
        <p:txBody>
          <a:bodyPr/>
          <a:lstStyle/>
          <a:p>
            <a:pPr marL="0" indent="0">
              <a:buNone/>
            </a:pPr>
            <a:r>
              <a:rPr lang="en-US" dirty="0"/>
              <a:t>There are two methods to invoice USAC:</a:t>
            </a:r>
          </a:p>
        </p:txBody>
      </p:sp>
      <p:sp>
        <p:nvSpPr>
          <p:cNvPr id="5" name="TextBox 4"/>
          <p:cNvSpPr txBox="1"/>
          <p:nvPr/>
        </p:nvSpPr>
        <p:spPr>
          <a:xfrm>
            <a:off x="465827" y="2173856"/>
            <a:ext cx="4451230" cy="2677656"/>
          </a:xfrm>
          <a:prstGeom prst="rect">
            <a:avLst/>
          </a:prstGeom>
          <a:noFill/>
        </p:spPr>
        <p:txBody>
          <a:bodyPr wrap="square" rtlCol="0">
            <a:spAutoFit/>
          </a:bodyPr>
          <a:lstStyle/>
          <a:p>
            <a:pPr marL="514350" lvl="0" indent="-514350">
              <a:spcBef>
                <a:spcPts val="1000"/>
              </a:spcBef>
              <a:spcAft>
                <a:spcPts val="300"/>
              </a:spcAft>
              <a:buClr>
                <a:srgbClr val="006FF4"/>
              </a:buClr>
              <a:buFont typeface="Wingdings" panose="05000000000000000000" pitchFamily="2" charset="2"/>
              <a:buAutoNum type="arabicPeriod"/>
            </a:pPr>
            <a:r>
              <a:rPr lang="en-US" sz="2800" u="sng" dirty="0">
                <a:solidFill>
                  <a:prstClr val="black">
                    <a:lumMod val="65000"/>
                    <a:lumOff val="35000"/>
                  </a:prstClr>
                </a:solidFill>
                <a:latin typeface="Source Sans Pro" charset="0"/>
              </a:rPr>
              <a:t>Applicant</a:t>
            </a:r>
          </a:p>
          <a:p>
            <a:pPr marL="685800" lvl="1" indent="-228600">
              <a:spcBef>
                <a:spcPts val="500"/>
              </a:spcBef>
              <a:spcAft>
                <a:spcPts val="300"/>
              </a:spcAft>
              <a:buClr>
                <a:srgbClr val="FE5000"/>
              </a:buClr>
              <a:buFont typeface="Wingdings" panose="05000000000000000000" pitchFamily="2" charset="2"/>
              <a:buChar char="§"/>
            </a:pPr>
            <a:r>
              <a:rPr lang="en-US" sz="2400" dirty="0">
                <a:solidFill>
                  <a:prstClr val="black">
                    <a:lumMod val="65000"/>
                    <a:lumOff val="35000"/>
                  </a:prstClr>
                </a:solidFill>
                <a:latin typeface="Source Sans Pro" charset="0"/>
              </a:rPr>
              <a:t>FCC Form 472</a:t>
            </a:r>
          </a:p>
          <a:p>
            <a:pPr marL="685800" lvl="1" indent="-228600">
              <a:spcBef>
                <a:spcPts val="500"/>
              </a:spcBef>
              <a:spcAft>
                <a:spcPts val="300"/>
              </a:spcAft>
              <a:buClr>
                <a:srgbClr val="FE5000"/>
              </a:buClr>
              <a:buFont typeface="Wingdings" panose="05000000000000000000" pitchFamily="2" charset="2"/>
              <a:buChar char="§"/>
            </a:pPr>
            <a:r>
              <a:rPr lang="en-US" sz="2400" dirty="0">
                <a:solidFill>
                  <a:prstClr val="black">
                    <a:lumMod val="65000"/>
                    <a:lumOff val="35000"/>
                  </a:prstClr>
                </a:solidFill>
                <a:latin typeface="Source Sans Pro" charset="0"/>
              </a:rPr>
              <a:t>Billed Entity Applicant Reimbursement (BEAR) Form</a:t>
            </a:r>
          </a:p>
          <a:p>
            <a:pPr marL="685800" lvl="1" indent="-228600">
              <a:spcBef>
                <a:spcPts val="500"/>
              </a:spcBef>
              <a:spcAft>
                <a:spcPts val="300"/>
              </a:spcAft>
              <a:buClr>
                <a:srgbClr val="FE5000"/>
              </a:buClr>
              <a:buFont typeface="Wingdings" panose="05000000000000000000" pitchFamily="2" charset="2"/>
              <a:buChar char="§"/>
            </a:pPr>
            <a:r>
              <a:rPr lang="en-US" sz="2400" dirty="0">
                <a:solidFill>
                  <a:prstClr val="black">
                    <a:lumMod val="65000"/>
                    <a:lumOff val="35000"/>
                  </a:prstClr>
                </a:solidFill>
                <a:latin typeface="Source Sans Pro" charset="0"/>
              </a:rPr>
              <a:t>Filed online</a:t>
            </a:r>
          </a:p>
        </p:txBody>
      </p:sp>
      <p:sp>
        <p:nvSpPr>
          <p:cNvPr id="6" name="TextBox 5"/>
          <p:cNvSpPr txBox="1"/>
          <p:nvPr/>
        </p:nvSpPr>
        <p:spPr>
          <a:xfrm>
            <a:off x="6418053" y="2173855"/>
            <a:ext cx="3985403" cy="2677656"/>
          </a:xfrm>
          <a:prstGeom prst="rect">
            <a:avLst/>
          </a:prstGeom>
          <a:noFill/>
        </p:spPr>
        <p:txBody>
          <a:bodyPr wrap="square" rtlCol="0">
            <a:spAutoFit/>
          </a:bodyPr>
          <a:lstStyle/>
          <a:p>
            <a:pPr marL="514350" lvl="0" indent="-514350">
              <a:spcBef>
                <a:spcPts val="1000"/>
              </a:spcBef>
              <a:spcAft>
                <a:spcPts val="300"/>
              </a:spcAft>
              <a:buClr>
                <a:srgbClr val="006FF4"/>
              </a:buClr>
              <a:buFont typeface="+mj-lt"/>
              <a:buAutoNum type="arabicPeriod" startAt="2"/>
            </a:pPr>
            <a:r>
              <a:rPr lang="en-US" sz="2800" u="sng" dirty="0">
                <a:solidFill>
                  <a:prstClr val="black">
                    <a:lumMod val="65000"/>
                    <a:lumOff val="35000"/>
                  </a:prstClr>
                </a:solidFill>
                <a:latin typeface="Source Sans Pro" charset="0"/>
              </a:rPr>
              <a:t>Service Provider</a:t>
            </a:r>
          </a:p>
          <a:p>
            <a:pPr marL="685800" lvl="1" indent="-228600">
              <a:spcBef>
                <a:spcPts val="500"/>
              </a:spcBef>
              <a:spcAft>
                <a:spcPts val="300"/>
              </a:spcAft>
              <a:buClr>
                <a:srgbClr val="FE5000"/>
              </a:buClr>
              <a:buFont typeface="Wingdings" panose="05000000000000000000" pitchFamily="2" charset="2"/>
              <a:buChar char="§"/>
            </a:pPr>
            <a:r>
              <a:rPr lang="en-US" sz="2400" dirty="0">
                <a:solidFill>
                  <a:prstClr val="black">
                    <a:lumMod val="65000"/>
                    <a:lumOff val="35000"/>
                  </a:prstClr>
                </a:solidFill>
                <a:latin typeface="Source Sans Pro" charset="0"/>
              </a:rPr>
              <a:t>FCC Form 474</a:t>
            </a:r>
          </a:p>
          <a:p>
            <a:pPr marL="685800" lvl="1" indent="-228600">
              <a:spcBef>
                <a:spcPts val="500"/>
              </a:spcBef>
              <a:spcAft>
                <a:spcPts val="300"/>
              </a:spcAft>
              <a:buClr>
                <a:srgbClr val="FE5000"/>
              </a:buClr>
              <a:buFont typeface="Wingdings" panose="05000000000000000000" pitchFamily="2" charset="2"/>
              <a:buChar char="§"/>
            </a:pPr>
            <a:r>
              <a:rPr lang="en-US" sz="2400" dirty="0">
                <a:solidFill>
                  <a:prstClr val="black">
                    <a:lumMod val="65000"/>
                    <a:lumOff val="35000"/>
                  </a:prstClr>
                </a:solidFill>
                <a:latin typeface="Source Sans Pro" charset="0"/>
              </a:rPr>
              <a:t>Service Provider Invoice (SPI) Form</a:t>
            </a:r>
          </a:p>
          <a:p>
            <a:pPr marL="685800" lvl="1" indent="-228600">
              <a:spcBef>
                <a:spcPts val="500"/>
              </a:spcBef>
              <a:spcAft>
                <a:spcPts val="300"/>
              </a:spcAft>
              <a:buClr>
                <a:srgbClr val="FE5000"/>
              </a:buClr>
              <a:buFont typeface="Wingdings" panose="05000000000000000000" pitchFamily="2" charset="2"/>
              <a:buChar char="§"/>
            </a:pPr>
            <a:r>
              <a:rPr lang="en-US" sz="2400" dirty="0">
                <a:solidFill>
                  <a:prstClr val="black">
                    <a:lumMod val="65000"/>
                    <a:lumOff val="35000"/>
                  </a:prstClr>
                </a:solidFill>
                <a:latin typeface="Source Sans Pro" charset="0"/>
              </a:rPr>
              <a:t>Filed online or electronically</a:t>
            </a:r>
          </a:p>
        </p:txBody>
      </p:sp>
      <p:sp>
        <p:nvSpPr>
          <p:cNvPr id="8" name="Rectangle 7"/>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087223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Invoicing Methods</a:t>
            </a:r>
          </a:p>
        </p:txBody>
      </p:sp>
      <p:sp>
        <p:nvSpPr>
          <p:cNvPr id="3" name="Content Placeholder 2"/>
          <p:cNvSpPr>
            <a:spLocks noGrp="1"/>
          </p:cNvSpPr>
          <p:nvPr>
            <p:ph idx="1"/>
          </p:nvPr>
        </p:nvSpPr>
        <p:spPr/>
        <p:txBody>
          <a:bodyPr/>
          <a:lstStyle/>
          <a:p>
            <a:pPr marL="0" indent="0">
              <a:buNone/>
            </a:pPr>
            <a:r>
              <a:rPr lang="en-US" dirty="0"/>
              <a:t>Invoice method (BEAR or SPI) is the </a:t>
            </a:r>
            <a:r>
              <a:rPr lang="en-US" b="1" dirty="0"/>
              <a:t>applicant’s choice.</a:t>
            </a:r>
          </a:p>
          <a:p>
            <a:pPr marL="457200" indent="-457200">
              <a:buFont typeface="Arial" panose="020B0604020202020204" pitchFamily="34" charset="0"/>
              <a:buChar char="•"/>
            </a:pPr>
            <a:r>
              <a:rPr lang="en-US" dirty="0"/>
              <a:t>Service providers and applicants should have this discussion as early as possible – ideally, before the applicant certifies the FCC Form 471.</a:t>
            </a:r>
          </a:p>
          <a:p>
            <a:pPr marL="457200" indent="-457200">
              <a:buFont typeface="Arial" panose="020B0604020202020204" pitchFamily="34" charset="0"/>
              <a:buChar char="•"/>
            </a:pPr>
            <a:r>
              <a:rPr lang="en-US" dirty="0"/>
              <a:t>Once the invoice method is set for a Funding Request Number (FRN), it cannot be changed.</a:t>
            </a:r>
          </a:p>
          <a:p>
            <a:pPr marL="628650" lvl="1" indent="-457200">
              <a:buFont typeface="Arial" panose="020B0604020202020204" pitchFamily="34" charset="0"/>
              <a:buChar char="•"/>
            </a:pPr>
            <a:r>
              <a:rPr lang="en-US" sz="2800" dirty="0"/>
              <a:t>The invoice method is FRN-specific.</a:t>
            </a:r>
          </a:p>
          <a:p>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749255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10393" y="1256669"/>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Before You Begin</a:t>
            </a:r>
            <a:r>
              <a:rPr lang="en-US" sz="4000" dirty="0">
                <a:latin typeface="Source Sans Pro" panose="020B0503030403020204"/>
              </a:rPr>
              <a:t/>
            </a:r>
            <a:br>
              <a:rPr lang="en-US" sz="4000" dirty="0">
                <a:latin typeface="Source Sans Pro" panose="020B0503030403020204"/>
              </a:rPr>
            </a:b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20516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Begin</a:t>
            </a:r>
          </a:p>
        </p:txBody>
      </p:sp>
      <p:sp>
        <p:nvSpPr>
          <p:cNvPr id="3" name="Content Placeholder 2"/>
          <p:cNvSpPr>
            <a:spLocks noGrp="1"/>
          </p:cNvSpPr>
          <p:nvPr>
            <p:ph idx="1"/>
          </p:nvPr>
        </p:nvSpPr>
        <p:spPr>
          <a:xfrm>
            <a:off x="337350" y="1207008"/>
            <a:ext cx="7979335" cy="5650992"/>
          </a:xfrm>
        </p:spPr>
        <p:txBody>
          <a:bodyPr>
            <a:noAutofit/>
          </a:bodyPr>
          <a:lstStyle/>
          <a:p>
            <a:pPr marL="342900" indent="-342900">
              <a:buFont typeface="Arial" panose="020B0604020202020204" pitchFamily="34" charset="0"/>
              <a:buChar char="•"/>
            </a:pPr>
            <a:r>
              <a:rPr lang="en-US" dirty="0"/>
              <a:t>Verify that all the prerequisites are in place. </a:t>
            </a:r>
          </a:p>
          <a:p>
            <a:pPr marL="514350" lvl="1" indent="-342900">
              <a:buFont typeface="Arial" panose="020B0604020202020204" pitchFamily="34" charset="0"/>
              <a:buChar char="•"/>
            </a:pPr>
            <a:r>
              <a:rPr lang="en-US" sz="2800" dirty="0"/>
              <a:t>E.g., FCDL has been issued, FCC Form 486 has been filed, FCC Form 473 has been submitted, FCC Form 498 was approved, etc. </a:t>
            </a:r>
          </a:p>
          <a:p>
            <a:pPr marL="342900" indent="-342900">
              <a:buFont typeface="Arial" panose="020B0604020202020204" pitchFamily="34" charset="0"/>
              <a:buChar char="•"/>
            </a:pPr>
            <a:r>
              <a:rPr lang="en-US" dirty="0"/>
              <a:t>Have the </a:t>
            </a:r>
            <a:r>
              <a:rPr lang="en-US" b="1" dirty="0"/>
              <a:t>BEAR/SPI discussion. </a:t>
            </a:r>
            <a:r>
              <a:rPr lang="en-US" dirty="0"/>
              <a:t>Decide who will be filing invoices with USAC.</a:t>
            </a:r>
            <a:endParaRPr lang="en-US" b="1" dirty="0"/>
          </a:p>
          <a:p>
            <a:pPr marL="342900" indent="-342900">
              <a:buFont typeface="Arial" panose="020B0604020202020204" pitchFamily="34" charset="0"/>
              <a:buChar char="•"/>
            </a:pPr>
            <a:r>
              <a:rPr lang="en-US" dirty="0"/>
              <a:t>Make sure that you have the most recent commitment information from either the FCDL or the RFCDL, including discount rate, approved cost of service, FCC Form 471 number, FRN, etc.</a:t>
            </a:r>
          </a:p>
          <a:p>
            <a:endParaRPr lang="en-US" dirty="0"/>
          </a:p>
        </p:txBody>
      </p:sp>
      <p:pic>
        <p:nvPicPr>
          <p:cNvPr id="5" name="Picture Placeholder 5"/>
          <p:cNvPicPr>
            <a:picLocks noChangeAspect="1"/>
          </p:cNvPicPr>
          <p:nvPr/>
        </p:nvPicPr>
        <p:blipFill>
          <a:blip r:embed="rId2">
            <a:extLst>
              <a:ext uri="{28A0092B-C50C-407E-A947-70E740481C1C}">
                <a14:useLocalDpi xmlns:a14="http://schemas.microsoft.com/office/drawing/2010/main" val="0"/>
              </a:ext>
            </a:extLst>
          </a:blip>
          <a:srcRect t="65" b="65"/>
          <a:stretch>
            <a:fillRect/>
          </a:stretch>
        </p:blipFill>
        <p:spPr>
          <a:xfrm>
            <a:off x="7440854" y="842815"/>
            <a:ext cx="5730244" cy="5722797"/>
          </a:xfrm>
          <a:prstGeom prst="rect">
            <a:avLst/>
          </a:prstGeom>
        </p:spPr>
      </p:pic>
      <p:sp>
        <p:nvSpPr>
          <p:cNvPr id="7" name="Rectangle 6"/>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732805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USAC_PPT_Template_16-9_v2019-05-29</Template>
  <TotalTime>393</TotalTime>
  <Words>2687</Words>
  <Application>Microsoft Office PowerPoint</Application>
  <PresentationFormat>Widescreen</PresentationFormat>
  <Paragraphs>254</Paragraphs>
  <Slides>40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Courier New</vt:lpstr>
      <vt:lpstr>Source Sans Pro</vt:lpstr>
      <vt:lpstr>Source Sans Pro Light</vt:lpstr>
      <vt:lpstr>SourceSansPro-Light</vt:lpstr>
      <vt:lpstr>Wingdings</vt:lpstr>
      <vt:lpstr>1_Office Theme</vt:lpstr>
      <vt:lpstr>Invoicing</vt:lpstr>
      <vt:lpstr>AGENDA</vt:lpstr>
      <vt:lpstr>PowerPoint Presentation</vt:lpstr>
      <vt:lpstr>Preparing for Invoicing</vt:lpstr>
      <vt:lpstr>PowerPoint Presentation</vt:lpstr>
      <vt:lpstr>Invoicing Methods</vt:lpstr>
      <vt:lpstr>Invoicing Methods</vt:lpstr>
      <vt:lpstr>PowerPoint Presentation</vt:lpstr>
      <vt:lpstr>Before You Begin</vt:lpstr>
      <vt:lpstr>Before You Begin</vt:lpstr>
      <vt:lpstr>Before You Begin– Applicants Filing BEAR Forms</vt:lpstr>
      <vt:lpstr>Before You Begin– How do I Get a PIN?</vt:lpstr>
      <vt:lpstr>PowerPoint Presentation</vt:lpstr>
      <vt:lpstr>FCC Form 498 for Applicants– How Do I File?</vt:lpstr>
      <vt:lpstr>FCC Form 498 for Applicants– How Do I File?</vt:lpstr>
      <vt:lpstr>FCC Form 498 for Applicants– How Do I File?</vt:lpstr>
      <vt:lpstr>FCC Form 498 for Applicants– How Do I File?</vt:lpstr>
      <vt:lpstr>FCC Form 498 for Applicants– Missing Applicant 498 ID Issues</vt:lpstr>
      <vt:lpstr>PowerPoint Presentation</vt:lpstr>
      <vt:lpstr>When to File</vt:lpstr>
      <vt:lpstr>When to File</vt:lpstr>
      <vt:lpstr>When to File</vt:lpstr>
      <vt:lpstr>When to File</vt:lpstr>
      <vt:lpstr>PowerPoint Presentation</vt:lpstr>
      <vt:lpstr>Invoice Review</vt:lpstr>
      <vt:lpstr>Invoice Review</vt:lpstr>
      <vt:lpstr>Invoice Review</vt:lpstr>
      <vt:lpstr>Invoice Review: Service Certification</vt:lpstr>
      <vt:lpstr>Invoicing Tips for Applicants</vt:lpstr>
      <vt:lpstr>PowerPoint Presentation</vt:lpstr>
      <vt:lpstr>Case Studies: Similar Line items</vt:lpstr>
      <vt:lpstr>Case Studies: Similar Line items</vt:lpstr>
      <vt:lpstr>Case Studies: Customer Bill</vt:lpstr>
      <vt:lpstr>Case Studies: Customer Bill</vt:lpstr>
      <vt:lpstr>Case Studies: Services not approved on an FRN</vt:lpstr>
      <vt:lpstr>Case Studies: Services not approved on FRN</vt:lpstr>
      <vt:lpstr>Case Studies: Service Certification</vt:lpstr>
      <vt:lpstr>Case Studies: Service Certification</vt:lpstr>
      <vt:lpstr>QUESTIONS?</vt:lpstr>
      <vt:lpstr>PowerPoint Presentation</vt:lpstr>
    </vt:vector>
  </TitlesOfParts>
  <Company>USAC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E-rate Invoicing Process</dc:title>
  <dc:creator>Amelia Zohore</dc:creator>
  <cp:lastModifiedBy>Ginna Melendez</cp:lastModifiedBy>
  <cp:revision>33</cp:revision>
  <dcterms:created xsi:type="dcterms:W3CDTF">2019-06-17T21:19:28Z</dcterms:created>
  <dcterms:modified xsi:type="dcterms:W3CDTF">2019-09-30T20:17:28Z</dcterms:modified>
</cp:coreProperties>
</file>