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00" r:id="rId6"/>
  </p:sldMasterIdLst>
  <p:notesMasterIdLst>
    <p:notesMasterId r:id="rId57"/>
  </p:notesMasterIdLst>
  <p:sldIdLst>
    <p:sldId id="321" r:id="rId7"/>
    <p:sldId id="272"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300" r:id="rId32"/>
    <p:sldId id="297" r:id="rId33"/>
    <p:sldId id="298" r:id="rId34"/>
    <p:sldId id="299" r:id="rId35"/>
    <p:sldId id="301" r:id="rId36"/>
    <p:sldId id="302" r:id="rId37"/>
    <p:sldId id="303" r:id="rId38"/>
    <p:sldId id="304" r:id="rId39"/>
    <p:sldId id="305" r:id="rId40"/>
    <p:sldId id="306" r:id="rId41"/>
    <p:sldId id="307" r:id="rId42"/>
    <p:sldId id="309" r:id="rId43"/>
    <p:sldId id="308" r:id="rId44"/>
    <p:sldId id="310" r:id="rId45"/>
    <p:sldId id="311" r:id="rId46"/>
    <p:sldId id="312" r:id="rId47"/>
    <p:sldId id="313" r:id="rId48"/>
    <p:sldId id="314" r:id="rId49"/>
    <p:sldId id="315" r:id="rId50"/>
    <p:sldId id="316" r:id="rId51"/>
    <p:sldId id="317" r:id="rId52"/>
    <p:sldId id="318" r:id="rId53"/>
    <p:sldId id="319" r:id="rId54"/>
    <p:sldId id="320" r:id="rId55"/>
    <p:sldId id="26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D00"/>
    <a:srgbClr val="0062FF"/>
    <a:srgbClr val="358CFF"/>
    <a:srgbClr val="2515A8"/>
    <a:srgbClr val="89BAF4"/>
    <a:srgbClr val="296DFF"/>
    <a:srgbClr val="0064CA"/>
    <a:srgbClr val="0075FF"/>
    <a:srgbClr val="0051FF"/>
    <a:srgbClr val="006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87"/>
  </p:normalViewPr>
  <p:slideViewPr>
    <p:cSldViewPr snapToGrid="0" snapToObjects="1">
      <p:cViewPr varScale="1">
        <p:scale>
          <a:sx n="74" d="100"/>
          <a:sy n="74"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3484B-654E-42C9-B7AE-3EC742DE9C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F691F75-0ABE-4254-BCF9-CE62E5E48CF2}">
      <dgm:prSet/>
      <dgm:spPr>
        <a:solidFill>
          <a:srgbClr val="004AD4"/>
        </a:solidFill>
      </dgm:spPr>
      <dgm:t>
        <a:bodyPr/>
        <a:lstStyle/>
        <a:p>
          <a:pPr rtl="0"/>
          <a:r>
            <a:rPr lang="en-US" b="1" i="0" dirty="0" smtClean="0">
              <a:latin typeface="Source Sans Pro" panose="020B0503030403020204"/>
            </a:rPr>
            <a:t>Leased Lit Fiber</a:t>
          </a:r>
          <a:endParaRPr lang="en-US" i="0" dirty="0">
            <a:latin typeface="Source Sans Pro" panose="020B0503030403020204"/>
          </a:endParaRPr>
        </a:p>
      </dgm:t>
    </dgm:pt>
    <dgm:pt modelId="{8C1ECB0D-4A2E-4C57-AD2B-2DD6531DCBF7}" type="parTrans" cxnId="{D83FFC34-71F9-4D16-B7E4-3C256CC873BF}">
      <dgm:prSet/>
      <dgm:spPr/>
      <dgm:t>
        <a:bodyPr/>
        <a:lstStyle/>
        <a:p>
          <a:endParaRPr lang="en-US"/>
        </a:p>
      </dgm:t>
    </dgm:pt>
    <dgm:pt modelId="{C13738D5-017F-45BE-BD1C-F9F0C0E11287}" type="sibTrans" cxnId="{D83FFC34-71F9-4D16-B7E4-3C256CC873BF}">
      <dgm:prSet/>
      <dgm:spPr/>
      <dgm:t>
        <a:bodyPr/>
        <a:lstStyle/>
        <a:p>
          <a:endParaRPr lang="en-US"/>
        </a:p>
      </dgm:t>
    </dgm:pt>
    <dgm:pt modelId="{9491A948-325D-4A9B-9DC2-E2F1BB219640}">
      <dgm:prSet/>
      <dgm:spPr>
        <a:solidFill>
          <a:srgbClr val="004AD4"/>
        </a:solidFill>
      </dgm:spPr>
      <dgm:t>
        <a:bodyPr/>
        <a:lstStyle/>
        <a:p>
          <a:pPr rtl="0"/>
          <a:r>
            <a:rPr lang="en-US" b="1" dirty="0" smtClean="0">
              <a:latin typeface="Source Sans Pro" panose="020B0503030403020204"/>
            </a:rPr>
            <a:t>Leased Dark Fiber</a:t>
          </a:r>
          <a:endParaRPr lang="en-US" b="1" dirty="0">
            <a:latin typeface="Source Sans Pro" panose="020B0503030403020204"/>
          </a:endParaRPr>
        </a:p>
      </dgm:t>
    </dgm:pt>
    <dgm:pt modelId="{A480F642-77B5-4025-BB52-72D978F44A25}" type="parTrans" cxnId="{982731D2-4455-47B0-92DD-875C4EFE50E7}">
      <dgm:prSet/>
      <dgm:spPr/>
      <dgm:t>
        <a:bodyPr/>
        <a:lstStyle/>
        <a:p>
          <a:endParaRPr lang="en-US"/>
        </a:p>
      </dgm:t>
    </dgm:pt>
    <dgm:pt modelId="{B77CB276-A6C5-4677-BFCD-E37FF1584DBE}" type="sibTrans" cxnId="{982731D2-4455-47B0-92DD-875C4EFE50E7}">
      <dgm:prSet/>
      <dgm:spPr/>
      <dgm:t>
        <a:bodyPr/>
        <a:lstStyle/>
        <a:p>
          <a:endParaRPr lang="en-US"/>
        </a:p>
      </dgm:t>
    </dgm:pt>
    <dgm:pt modelId="{64CC019E-F594-4078-9BE4-38EAC57B0F50}">
      <dgm:prSet custT="1"/>
      <dgm:spPr>
        <a:solidFill>
          <a:srgbClr val="004AD4"/>
        </a:solidFill>
      </dgm:spPr>
      <dgm:t>
        <a:bodyPr/>
        <a:lstStyle/>
        <a:p>
          <a:pPr rtl="0"/>
          <a:r>
            <a:rPr lang="en-US" sz="1800" b="1" dirty="0" smtClean="0">
              <a:latin typeface="Source Sans Pro" panose="020B0503030403020204"/>
            </a:rPr>
            <a:t>Self-Provisioned Networks*</a:t>
          </a:r>
          <a:endParaRPr lang="en-US" sz="1800" b="1" dirty="0">
            <a:latin typeface="Source Sans Pro" panose="020B0503030403020204"/>
          </a:endParaRPr>
        </a:p>
      </dgm:t>
    </dgm:pt>
    <dgm:pt modelId="{8F5ABACE-67AB-441C-8D0D-A2CED7A4CFAF}" type="parTrans" cxnId="{6ACFF668-1A45-42A1-A826-771050EBCA63}">
      <dgm:prSet/>
      <dgm:spPr/>
      <dgm:t>
        <a:bodyPr/>
        <a:lstStyle/>
        <a:p>
          <a:endParaRPr lang="en-US"/>
        </a:p>
      </dgm:t>
    </dgm:pt>
    <dgm:pt modelId="{97205F7A-EF7A-4C82-9AEF-01BC6B8BC7A5}" type="sibTrans" cxnId="{6ACFF668-1A45-42A1-A826-771050EBCA63}">
      <dgm:prSet/>
      <dgm:spPr/>
      <dgm:t>
        <a:bodyPr/>
        <a:lstStyle/>
        <a:p>
          <a:endParaRPr lang="en-US"/>
        </a:p>
      </dgm:t>
    </dgm:pt>
    <dgm:pt modelId="{BF64C1CE-B5D1-4003-A182-197541E5755D}">
      <dgm:prSet custT="1">
        <dgm:style>
          <a:lnRef idx="0">
            <a:scrgbClr r="0" g="0" b="0"/>
          </a:lnRef>
          <a:fillRef idx="0">
            <a:scrgbClr r="0" g="0" b="0"/>
          </a:fillRef>
          <a:effectRef idx="0">
            <a:scrgbClr r="0" g="0" b="0"/>
          </a:effectRef>
          <a:fontRef idx="minor">
            <a:schemeClr val="accent2"/>
          </a:fontRef>
        </dgm:style>
      </dgm:prSet>
      <dgm:spPr>
        <a:noFill/>
        <a:ln w="9525" cap="flat" cmpd="sng" algn="ctr">
          <a:solidFill>
            <a:schemeClr val="accent2"/>
          </a:solidFill>
          <a:prstDash val="solid"/>
          <a:round/>
          <a:headEnd type="none" w="med" len="med"/>
          <a:tailEnd type="none" w="med" len="med"/>
        </a:ln>
      </dgm:spPr>
      <dgm:t>
        <a:bodyPr/>
        <a:lstStyle/>
        <a:p>
          <a:pPr algn="l"/>
          <a:r>
            <a:rPr lang="en-US" sz="2400" dirty="0" smtClean="0">
              <a:solidFill>
                <a:schemeClr val="tx1">
                  <a:lumMod val="65000"/>
                  <a:lumOff val="35000"/>
                </a:schemeClr>
              </a:solidFill>
              <a:latin typeface="Source Sans Pro"/>
            </a:rPr>
            <a:t>Monthly recurring  charges</a:t>
          </a:r>
          <a:endParaRPr lang="en-US" sz="2400" dirty="0">
            <a:solidFill>
              <a:schemeClr val="tx1">
                <a:lumMod val="65000"/>
                <a:lumOff val="35000"/>
              </a:schemeClr>
            </a:solidFill>
            <a:latin typeface="Source Sans Pro"/>
          </a:endParaRPr>
        </a:p>
      </dgm:t>
    </dgm:pt>
    <dgm:pt modelId="{99F22E8A-D0FB-4C71-A9EC-ECF1FC89CCA2}" type="parTrans" cxnId="{41E4CE59-E650-4EDB-81EB-BCFB9A7F992C}">
      <dgm:prSet/>
      <dgm:spPr/>
      <dgm:t>
        <a:bodyPr/>
        <a:lstStyle/>
        <a:p>
          <a:endParaRPr lang="en-US"/>
        </a:p>
      </dgm:t>
    </dgm:pt>
    <dgm:pt modelId="{5DEBC5E9-2DD2-434E-BD01-40DA87A89EEE}" type="sibTrans" cxnId="{41E4CE59-E650-4EDB-81EB-BCFB9A7F992C}">
      <dgm:prSet/>
      <dgm:spPr/>
      <dgm:t>
        <a:bodyPr/>
        <a:lstStyle/>
        <a:p>
          <a:endParaRPr lang="en-US"/>
        </a:p>
      </dgm:t>
    </dgm:pt>
    <dgm:pt modelId="{CC314C6A-45C9-4134-BAE1-1D4F8B890748}">
      <dgm:prSet>
        <dgm:style>
          <a:lnRef idx="0">
            <a:scrgbClr r="0" g="0" b="0"/>
          </a:lnRef>
          <a:fillRef idx="0">
            <a:scrgbClr r="0" g="0" b="0"/>
          </a:fillRef>
          <a:effectRef idx="0">
            <a:scrgbClr r="0" g="0" b="0"/>
          </a:effectRef>
          <a:fontRef idx="minor">
            <a:schemeClr val="accent2"/>
          </a:fontRef>
        </dgm:style>
      </dgm:prSet>
      <dgm:spPr>
        <a:noFill/>
        <a:ln w="9525" cap="flat" cmpd="sng" algn="ctr">
          <a:solidFill>
            <a:schemeClr val="accent2"/>
          </a:solidFill>
          <a:prstDash val="solid"/>
          <a:round/>
          <a:headEnd type="none" w="med" len="med"/>
          <a:tailEnd type="none" w="med" len="med"/>
        </a:ln>
      </dgm:spPr>
      <dgm:t>
        <a:bodyPr/>
        <a:lstStyle/>
        <a:p>
          <a:r>
            <a:rPr lang="en-US" spc="-10" dirty="0" smtClean="0">
              <a:solidFill>
                <a:schemeClr val="tx1">
                  <a:lumMod val="65000"/>
                  <a:lumOff val="35000"/>
                </a:schemeClr>
              </a:solidFill>
              <a:latin typeface="Source Sans Pro"/>
              <a:cs typeface="Source Sans Pro"/>
            </a:rPr>
            <a:t>Recurring </a:t>
          </a:r>
          <a:r>
            <a:rPr lang="en-US" spc="-5" dirty="0" smtClean="0">
              <a:solidFill>
                <a:schemeClr val="tx1">
                  <a:lumMod val="65000"/>
                  <a:lumOff val="35000"/>
                </a:schemeClr>
              </a:solidFill>
              <a:latin typeface="Source Sans Pro"/>
              <a:cs typeface="Source Sans Pro"/>
            </a:rPr>
            <a:t>dark fiber  </a:t>
          </a:r>
          <a:r>
            <a:rPr lang="en-US" spc="-10" dirty="0" smtClean="0">
              <a:solidFill>
                <a:schemeClr val="tx1">
                  <a:lumMod val="65000"/>
                  <a:lumOff val="35000"/>
                </a:schemeClr>
              </a:solidFill>
              <a:latin typeface="Source Sans Pro"/>
              <a:cs typeface="Source Sans Pro"/>
            </a:rPr>
            <a:t>lease </a:t>
          </a:r>
          <a:r>
            <a:rPr lang="en-US" spc="-5" dirty="0" smtClean="0">
              <a:solidFill>
                <a:schemeClr val="tx1">
                  <a:lumMod val="65000"/>
                  <a:lumOff val="35000"/>
                </a:schemeClr>
              </a:solidFill>
              <a:latin typeface="Source Sans Pro"/>
              <a:cs typeface="Source Sans Pro"/>
            </a:rPr>
            <a:t>or </a:t>
          </a:r>
          <a:r>
            <a:rPr lang="en-US" dirty="0" smtClean="0">
              <a:solidFill>
                <a:schemeClr val="tx1">
                  <a:lumMod val="65000"/>
                  <a:lumOff val="35000"/>
                </a:schemeClr>
              </a:solidFill>
              <a:latin typeface="Source Sans Pro"/>
              <a:cs typeface="Source Sans Pro"/>
            </a:rPr>
            <a:t>IRU</a:t>
          </a:r>
          <a:r>
            <a:rPr lang="en-US" spc="-100" dirty="0" smtClean="0">
              <a:solidFill>
                <a:schemeClr val="tx1">
                  <a:lumMod val="65000"/>
                  <a:lumOff val="35000"/>
                </a:schemeClr>
              </a:solidFill>
              <a:latin typeface="Source Sans Pro"/>
              <a:cs typeface="Source Sans Pro"/>
            </a:rPr>
            <a:t> </a:t>
          </a:r>
          <a:r>
            <a:rPr lang="en-US" spc="-10" dirty="0" smtClean="0">
              <a:solidFill>
                <a:schemeClr val="tx1">
                  <a:lumMod val="65000"/>
                  <a:lumOff val="35000"/>
                </a:schemeClr>
              </a:solidFill>
              <a:latin typeface="Source Sans Pro"/>
              <a:cs typeface="Source Sans Pro"/>
            </a:rPr>
            <a:t>payments</a:t>
          </a:r>
          <a:endParaRPr lang="en-US" dirty="0">
            <a:solidFill>
              <a:schemeClr val="tx1">
                <a:lumMod val="65000"/>
                <a:lumOff val="35000"/>
              </a:schemeClr>
            </a:solidFill>
          </a:endParaRPr>
        </a:p>
      </dgm:t>
    </dgm:pt>
    <dgm:pt modelId="{3A4048E2-6BC4-4E4D-B652-994ACBC440CF}" type="parTrans" cxnId="{AD0103F3-FE34-416D-9D6F-5A02B853594B}">
      <dgm:prSet/>
      <dgm:spPr/>
      <dgm:t>
        <a:bodyPr/>
        <a:lstStyle/>
        <a:p>
          <a:endParaRPr lang="en-US"/>
        </a:p>
      </dgm:t>
    </dgm:pt>
    <dgm:pt modelId="{1E0EAF14-2B77-46F7-AB56-19D8E26CD63E}" type="sibTrans" cxnId="{AD0103F3-FE34-416D-9D6F-5A02B853594B}">
      <dgm:prSet/>
      <dgm:spPr/>
      <dgm:t>
        <a:bodyPr/>
        <a:lstStyle/>
        <a:p>
          <a:endParaRPr lang="en-US"/>
        </a:p>
      </dgm:t>
    </dgm:pt>
    <dgm:pt modelId="{634FCD6F-05BD-402F-9442-FE2F315F0699}">
      <dgm:prSet>
        <dgm:style>
          <a:lnRef idx="0">
            <a:scrgbClr r="0" g="0" b="0"/>
          </a:lnRef>
          <a:fillRef idx="0">
            <a:scrgbClr r="0" g="0" b="0"/>
          </a:fillRef>
          <a:effectRef idx="0">
            <a:scrgbClr r="0" g="0" b="0"/>
          </a:effectRef>
          <a:fontRef idx="minor">
            <a:schemeClr val="accent2"/>
          </a:fontRef>
        </dgm:style>
      </dgm:prSet>
      <dgm:spPr>
        <a:noFill/>
        <a:ln w="9525" cap="flat" cmpd="sng" algn="ctr">
          <a:solidFill>
            <a:schemeClr val="accent2"/>
          </a:solidFill>
          <a:prstDash val="solid"/>
          <a:round/>
          <a:headEnd type="none" w="med" len="med"/>
          <a:tailEnd type="none" w="med" len="med"/>
        </a:ln>
      </dgm:spPr>
      <dgm:t>
        <a:bodyPr/>
        <a:lstStyle/>
        <a:p>
          <a:r>
            <a:rPr lang="en-US" spc="-10" dirty="0" smtClean="0">
              <a:solidFill>
                <a:schemeClr val="tx1">
                  <a:lumMod val="65000"/>
                  <a:lumOff val="35000"/>
                </a:schemeClr>
              </a:solidFill>
              <a:latin typeface="Source Sans Pro"/>
              <a:cs typeface="Source Sans Pro"/>
            </a:rPr>
            <a:t>Special Construction charges. </a:t>
          </a:r>
          <a:endParaRPr lang="en-US" dirty="0">
            <a:solidFill>
              <a:schemeClr val="tx1">
                <a:lumMod val="65000"/>
                <a:lumOff val="35000"/>
              </a:schemeClr>
            </a:solidFill>
          </a:endParaRPr>
        </a:p>
      </dgm:t>
    </dgm:pt>
    <dgm:pt modelId="{757B1207-39F9-42B0-8253-F363628AC6AA}" type="parTrans" cxnId="{D9D40360-5897-4CB0-BB73-A47D4E38AC4D}">
      <dgm:prSet/>
      <dgm:spPr/>
      <dgm:t>
        <a:bodyPr/>
        <a:lstStyle/>
        <a:p>
          <a:endParaRPr lang="en-US"/>
        </a:p>
      </dgm:t>
    </dgm:pt>
    <dgm:pt modelId="{9C559AA6-09D0-468A-9B6F-A8FB411BCFC1}" type="sibTrans" cxnId="{D9D40360-5897-4CB0-BB73-A47D4E38AC4D}">
      <dgm:prSet/>
      <dgm:spPr/>
      <dgm:t>
        <a:bodyPr/>
        <a:lstStyle/>
        <a:p>
          <a:endParaRPr lang="en-US"/>
        </a:p>
      </dgm:t>
    </dgm:pt>
    <dgm:pt modelId="{16AFDDAE-F72F-4DA5-90EC-CDBC3AD3260E}">
      <dgm:prSet custT="1"/>
      <dgm:spPr/>
      <dgm:t>
        <a:bodyPr/>
        <a:lstStyle/>
        <a:p>
          <a:r>
            <a:rPr lang="en-US" sz="2400" dirty="0" smtClean="0">
              <a:solidFill>
                <a:schemeClr val="tx1">
                  <a:lumMod val="65000"/>
                  <a:lumOff val="35000"/>
                </a:schemeClr>
              </a:solidFill>
              <a:latin typeface="Source Sans Pro"/>
            </a:rPr>
            <a:t>Special construction  charges</a:t>
          </a:r>
        </a:p>
      </dgm:t>
    </dgm:pt>
    <dgm:pt modelId="{BCC19092-5040-48BF-8B21-BC19F2BEB122}" type="parTrans" cxnId="{954BACF9-FF47-4AE7-B5BB-4B41B0878233}">
      <dgm:prSet/>
      <dgm:spPr/>
      <dgm:t>
        <a:bodyPr/>
        <a:lstStyle/>
        <a:p>
          <a:endParaRPr lang="en-US"/>
        </a:p>
      </dgm:t>
    </dgm:pt>
    <dgm:pt modelId="{5AC8ED6C-BC89-4347-B05A-EAE7950E9457}" type="sibTrans" cxnId="{954BACF9-FF47-4AE7-B5BB-4B41B0878233}">
      <dgm:prSet/>
      <dgm:spPr/>
      <dgm:t>
        <a:bodyPr/>
        <a:lstStyle/>
        <a:p>
          <a:endParaRPr lang="en-US"/>
        </a:p>
      </dgm:t>
    </dgm:pt>
    <dgm:pt modelId="{849CA6DB-209C-41E2-B11C-A1F9EB6BBECA}">
      <dgm:prSet custT="1"/>
      <dgm:spPr/>
      <dgm:t>
        <a:bodyPr/>
        <a:lstStyle/>
        <a:p>
          <a:r>
            <a:rPr lang="en-US" sz="2400" dirty="0" smtClean="0">
              <a:solidFill>
                <a:schemeClr val="tx1">
                  <a:lumMod val="65000"/>
                  <a:lumOff val="35000"/>
                </a:schemeClr>
              </a:solidFill>
              <a:latin typeface="Source Sans Pro"/>
            </a:rPr>
            <a:t>Basic installation  charges</a:t>
          </a:r>
        </a:p>
      </dgm:t>
    </dgm:pt>
    <dgm:pt modelId="{07C21506-26AD-4D81-BE8A-F545D08BBF5D}" type="parTrans" cxnId="{3C3A7686-E1B3-4603-B2F2-C27908CE0B88}">
      <dgm:prSet/>
      <dgm:spPr/>
      <dgm:t>
        <a:bodyPr/>
        <a:lstStyle/>
        <a:p>
          <a:endParaRPr lang="en-US"/>
        </a:p>
      </dgm:t>
    </dgm:pt>
    <dgm:pt modelId="{BF13B9DE-D261-4B57-B244-C67A044EBCFA}" type="sibTrans" cxnId="{3C3A7686-E1B3-4603-B2F2-C27908CE0B88}">
      <dgm:prSet/>
      <dgm:spPr/>
      <dgm:t>
        <a:bodyPr/>
        <a:lstStyle/>
        <a:p>
          <a:endParaRPr lang="en-US"/>
        </a:p>
      </dgm:t>
    </dgm:pt>
    <dgm:pt modelId="{FD5D0AB5-8194-49D5-8C63-8F98A28EE9BD}">
      <dgm:prSet custT="1"/>
      <dgm:spPr/>
      <dgm:t>
        <a:bodyPr/>
        <a:lstStyle/>
        <a:p>
          <a:endParaRPr lang="en-US" sz="2400" dirty="0" smtClean="0">
            <a:solidFill>
              <a:schemeClr val="tx1">
                <a:lumMod val="65000"/>
                <a:lumOff val="35000"/>
              </a:schemeClr>
            </a:solidFill>
            <a:latin typeface="Source Sans Pro"/>
          </a:endParaRPr>
        </a:p>
      </dgm:t>
    </dgm:pt>
    <dgm:pt modelId="{2E9704B9-601C-4B85-A856-F3026CF1B19B}" type="parTrans" cxnId="{B2762BEA-2899-492B-B7C9-0ABD15C1DB73}">
      <dgm:prSet/>
      <dgm:spPr/>
      <dgm:t>
        <a:bodyPr/>
        <a:lstStyle/>
        <a:p>
          <a:endParaRPr lang="en-US"/>
        </a:p>
      </dgm:t>
    </dgm:pt>
    <dgm:pt modelId="{30527D02-7940-4F43-AB67-E429089660A9}" type="sibTrans" cxnId="{B2762BEA-2899-492B-B7C9-0ABD15C1DB73}">
      <dgm:prSet/>
      <dgm:spPr/>
      <dgm:t>
        <a:bodyPr/>
        <a:lstStyle/>
        <a:p>
          <a:endParaRPr lang="en-US"/>
        </a:p>
      </dgm:t>
    </dgm:pt>
    <dgm:pt modelId="{3DE3E70B-1BC9-4E62-93B2-3164B001BFBA}">
      <dgm:prSet>
        <dgm:style>
          <a:lnRef idx="0">
            <a:scrgbClr r="0" g="0" b="0"/>
          </a:lnRef>
          <a:fillRef idx="0">
            <a:scrgbClr r="0" g="0" b="0"/>
          </a:fillRef>
          <a:effectRef idx="0">
            <a:scrgbClr r="0" g="0" b="0"/>
          </a:effectRef>
          <a:fontRef idx="minor">
            <a:schemeClr val="accent2"/>
          </a:fontRef>
        </dgm:style>
      </dgm:prSet>
      <dgm:spPr>
        <a:noFill/>
        <a:ln w="9525" cap="flat" cmpd="sng" algn="ctr">
          <a:solidFill>
            <a:schemeClr val="accent2"/>
          </a:solidFill>
          <a:prstDash val="solid"/>
          <a:round/>
          <a:headEnd type="none" w="med" len="med"/>
          <a:tailEnd type="none" w="med" len="med"/>
        </a:ln>
      </dgm:spPr>
      <dgm:t>
        <a:bodyPr/>
        <a:lstStyle/>
        <a:p>
          <a:r>
            <a:rPr lang="en-US" spc="-5" smtClean="0">
              <a:solidFill>
                <a:schemeClr val="tx1">
                  <a:lumMod val="65000"/>
                  <a:lumOff val="35000"/>
                </a:schemeClr>
              </a:solidFill>
              <a:latin typeface="Source Sans Pro"/>
              <a:cs typeface="Source Sans Pro"/>
            </a:rPr>
            <a:t>Special </a:t>
          </a:r>
          <a:r>
            <a:rPr lang="en-US" spc="-15" smtClean="0">
              <a:solidFill>
                <a:schemeClr val="tx1">
                  <a:lumMod val="65000"/>
                  <a:lumOff val="35000"/>
                </a:schemeClr>
              </a:solidFill>
              <a:latin typeface="Source Sans Pro"/>
              <a:cs typeface="Source Sans Pro"/>
            </a:rPr>
            <a:t>construction  charges</a:t>
          </a:r>
          <a:endParaRPr lang="en-US" spc="-15" dirty="0">
            <a:solidFill>
              <a:schemeClr val="tx1">
                <a:lumMod val="65000"/>
                <a:lumOff val="35000"/>
              </a:schemeClr>
            </a:solidFill>
            <a:latin typeface="Source Sans Pro"/>
            <a:cs typeface="Source Sans Pro"/>
          </a:endParaRPr>
        </a:p>
      </dgm:t>
    </dgm:pt>
    <dgm:pt modelId="{0F5A457E-32C7-4886-AE1F-8203BB97A48A}" type="parTrans" cxnId="{6D58AF75-46C2-4646-9BA6-ED1EC35E57DB}">
      <dgm:prSet/>
      <dgm:spPr/>
      <dgm:t>
        <a:bodyPr/>
        <a:lstStyle/>
        <a:p>
          <a:endParaRPr lang="en-US"/>
        </a:p>
      </dgm:t>
    </dgm:pt>
    <dgm:pt modelId="{BF6E83DF-704D-43AA-877C-AB82EE18F006}" type="sibTrans" cxnId="{6D58AF75-46C2-4646-9BA6-ED1EC35E57DB}">
      <dgm:prSet/>
      <dgm:spPr/>
      <dgm:t>
        <a:bodyPr/>
        <a:lstStyle/>
        <a:p>
          <a:endParaRPr lang="en-US"/>
        </a:p>
      </dgm:t>
    </dgm:pt>
    <dgm:pt modelId="{FD83C9AF-C5DA-44DE-8533-C87E7611C8DD}">
      <dgm:prSet>
        <dgm:style>
          <a:lnRef idx="0">
            <a:scrgbClr r="0" g="0" b="0"/>
          </a:lnRef>
          <a:fillRef idx="0">
            <a:scrgbClr r="0" g="0" b="0"/>
          </a:fillRef>
          <a:effectRef idx="0">
            <a:scrgbClr r="0" g="0" b="0"/>
          </a:effectRef>
          <a:fontRef idx="minor">
            <a:schemeClr val="accent2"/>
          </a:fontRef>
        </dgm:style>
      </dgm:prSet>
      <dgm:spPr>
        <a:noFill/>
        <a:ln w="9525" cap="flat" cmpd="sng" algn="ctr">
          <a:solidFill>
            <a:schemeClr val="accent2"/>
          </a:solidFill>
          <a:prstDash val="solid"/>
          <a:round/>
          <a:headEnd type="none" w="med" len="med"/>
          <a:tailEnd type="none" w="med" len="med"/>
        </a:ln>
      </dgm:spPr>
      <dgm:t>
        <a:bodyPr/>
        <a:lstStyle/>
        <a:p>
          <a:r>
            <a:rPr lang="en-US" spc="-10" smtClean="0">
              <a:solidFill>
                <a:schemeClr val="tx1">
                  <a:lumMod val="65000"/>
                  <a:lumOff val="35000"/>
                </a:schemeClr>
              </a:solidFill>
              <a:latin typeface="Source Sans Pro"/>
              <a:cs typeface="Source Sans Pro"/>
            </a:rPr>
            <a:t>Network</a:t>
          </a:r>
          <a:r>
            <a:rPr lang="en-US" spc="-65" smtClean="0">
              <a:solidFill>
                <a:schemeClr val="tx1">
                  <a:lumMod val="65000"/>
                  <a:lumOff val="35000"/>
                </a:schemeClr>
              </a:solidFill>
              <a:latin typeface="Source Sans Pro"/>
              <a:cs typeface="Source Sans Pro"/>
            </a:rPr>
            <a:t> </a:t>
          </a:r>
          <a:r>
            <a:rPr lang="en-US" spc="-5" smtClean="0">
              <a:solidFill>
                <a:schemeClr val="tx1">
                  <a:lumMod val="65000"/>
                  <a:lumOff val="35000"/>
                </a:schemeClr>
              </a:solidFill>
              <a:latin typeface="Source Sans Pro"/>
              <a:cs typeface="Source Sans Pro"/>
            </a:rPr>
            <a:t>equipment</a:t>
          </a:r>
          <a:endParaRPr lang="en-US" dirty="0">
            <a:solidFill>
              <a:schemeClr val="tx1">
                <a:lumMod val="65000"/>
                <a:lumOff val="35000"/>
              </a:schemeClr>
            </a:solidFill>
            <a:latin typeface="Source Sans Pro"/>
            <a:cs typeface="Source Sans Pro"/>
          </a:endParaRPr>
        </a:p>
      </dgm:t>
    </dgm:pt>
    <dgm:pt modelId="{21E46DD9-9CD0-480A-AF4D-175AE2953604}" type="parTrans" cxnId="{2AF83938-4C54-4618-9604-0F0B7A97CE30}">
      <dgm:prSet/>
      <dgm:spPr/>
      <dgm:t>
        <a:bodyPr/>
        <a:lstStyle/>
        <a:p>
          <a:endParaRPr lang="en-US"/>
        </a:p>
      </dgm:t>
    </dgm:pt>
    <dgm:pt modelId="{A85EFAE1-0F01-4CB1-B24E-5D397F1EADC9}" type="sibTrans" cxnId="{2AF83938-4C54-4618-9604-0F0B7A97CE30}">
      <dgm:prSet/>
      <dgm:spPr/>
      <dgm:t>
        <a:bodyPr/>
        <a:lstStyle/>
        <a:p>
          <a:endParaRPr lang="en-US"/>
        </a:p>
      </dgm:t>
    </dgm:pt>
    <dgm:pt modelId="{019F075A-4F6B-416A-9EB2-6951097E5799}">
      <dgm:prSet>
        <dgm:style>
          <a:lnRef idx="0">
            <a:scrgbClr r="0" g="0" b="0"/>
          </a:lnRef>
          <a:fillRef idx="0">
            <a:scrgbClr r="0" g="0" b="0"/>
          </a:fillRef>
          <a:effectRef idx="0">
            <a:scrgbClr r="0" g="0" b="0"/>
          </a:effectRef>
          <a:fontRef idx="minor">
            <a:schemeClr val="accent2"/>
          </a:fontRef>
        </dgm:style>
      </dgm:prSet>
      <dgm:spPr>
        <a:noFill/>
        <a:ln w="9525" cap="flat" cmpd="sng" algn="ctr">
          <a:solidFill>
            <a:schemeClr val="accent2"/>
          </a:solidFill>
          <a:prstDash val="solid"/>
          <a:round/>
          <a:headEnd type="none" w="med" len="med"/>
          <a:tailEnd type="none" w="med" len="med"/>
        </a:ln>
      </dgm:spPr>
      <dgm:t>
        <a:bodyPr/>
        <a:lstStyle/>
        <a:p>
          <a:r>
            <a:rPr lang="en-US" spc="-15" smtClean="0">
              <a:solidFill>
                <a:schemeClr val="tx1">
                  <a:lumMod val="65000"/>
                  <a:lumOff val="35000"/>
                </a:schemeClr>
              </a:solidFill>
              <a:latin typeface="Source Sans Pro"/>
              <a:cs typeface="Source Sans Pro"/>
            </a:rPr>
            <a:t>Maintenance </a:t>
          </a:r>
          <a:r>
            <a:rPr lang="en-US" spc="-5" smtClean="0">
              <a:solidFill>
                <a:schemeClr val="tx1">
                  <a:lumMod val="65000"/>
                  <a:lumOff val="35000"/>
                </a:schemeClr>
              </a:solidFill>
              <a:latin typeface="Source Sans Pro"/>
              <a:cs typeface="Source Sans Pro"/>
            </a:rPr>
            <a:t>and  </a:t>
          </a:r>
          <a:r>
            <a:rPr lang="en-US" spc="-15" smtClean="0">
              <a:solidFill>
                <a:schemeClr val="tx1">
                  <a:lumMod val="65000"/>
                  <a:lumOff val="35000"/>
                </a:schemeClr>
              </a:solidFill>
              <a:latin typeface="Source Sans Pro"/>
              <a:cs typeface="Source Sans Pro"/>
            </a:rPr>
            <a:t>operations</a:t>
          </a:r>
          <a:r>
            <a:rPr lang="en-US" spc="-40" smtClean="0">
              <a:solidFill>
                <a:schemeClr val="tx1">
                  <a:lumMod val="65000"/>
                  <a:lumOff val="35000"/>
                </a:schemeClr>
              </a:solidFill>
              <a:latin typeface="Source Sans Pro"/>
              <a:cs typeface="Source Sans Pro"/>
            </a:rPr>
            <a:t> </a:t>
          </a:r>
          <a:r>
            <a:rPr lang="en-US" spc="-15" smtClean="0">
              <a:solidFill>
                <a:schemeClr val="tx1">
                  <a:lumMod val="65000"/>
                  <a:lumOff val="35000"/>
                </a:schemeClr>
              </a:solidFill>
              <a:latin typeface="Source Sans Pro"/>
              <a:cs typeface="Source Sans Pro"/>
            </a:rPr>
            <a:t>charges</a:t>
          </a:r>
          <a:endParaRPr lang="en-US" dirty="0">
            <a:solidFill>
              <a:schemeClr val="tx1">
                <a:lumMod val="65000"/>
                <a:lumOff val="35000"/>
              </a:schemeClr>
            </a:solidFill>
            <a:latin typeface="Source Sans Pro"/>
            <a:cs typeface="Source Sans Pro"/>
          </a:endParaRPr>
        </a:p>
      </dgm:t>
    </dgm:pt>
    <dgm:pt modelId="{0437863D-7928-4DCA-9581-48BB9A26C08D}" type="parTrans" cxnId="{856BBD06-75FD-48C3-84D8-ED9304C1C924}">
      <dgm:prSet/>
      <dgm:spPr/>
      <dgm:t>
        <a:bodyPr/>
        <a:lstStyle/>
        <a:p>
          <a:endParaRPr lang="en-US"/>
        </a:p>
      </dgm:t>
    </dgm:pt>
    <dgm:pt modelId="{3483C0F2-D50B-4E16-A82C-84B97830E8F5}" type="sibTrans" cxnId="{856BBD06-75FD-48C3-84D8-ED9304C1C924}">
      <dgm:prSet/>
      <dgm:spPr/>
      <dgm:t>
        <a:bodyPr/>
        <a:lstStyle/>
        <a:p>
          <a:endParaRPr lang="en-US"/>
        </a:p>
      </dgm:t>
    </dgm:pt>
    <dgm:pt modelId="{B8DE13CF-9BA9-4BA2-9786-D245605AF913}">
      <dgm:prSet>
        <dgm:style>
          <a:lnRef idx="0">
            <a:scrgbClr r="0" g="0" b="0"/>
          </a:lnRef>
          <a:fillRef idx="0">
            <a:scrgbClr r="0" g="0" b="0"/>
          </a:fillRef>
          <a:effectRef idx="0">
            <a:scrgbClr r="0" g="0" b="0"/>
          </a:effectRef>
          <a:fontRef idx="minor">
            <a:schemeClr val="accent2"/>
          </a:fontRef>
        </dgm:style>
      </dgm:prSet>
      <dgm:spPr>
        <a:noFill/>
        <a:ln w="9525" cap="flat" cmpd="sng" algn="ctr">
          <a:solidFill>
            <a:schemeClr val="accent2"/>
          </a:solidFill>
          <a:prstDash val="solid"/>
          <a:round/>
          <a:headEnd type="none" w="med" len="med"/>
          <a:tailEnd type="none" w="med" len="med"/>
        </a:ln>
      </dgm:spPr>
      <dgm:t>
        <a:bodyPr/>
        <a:lstStyle/>
        <a:p>
          <a:r>
            <a:rPr lang="en-US" spc="-5" dirty="0" smtClean="0">
              <a:solidFill>
                <a:schemeClr val="tx1">
                  <a:lumMod val="65000"/>
                  <a:lumOff val="35000"/>
                </a:schemeClr>
              </a:solidFill>
              <a:latin typeface="Source Sans Pro"/>
              <a:cs typeface="Source Sans Pro"/>
            </a:rPr>
            <a:t>Basic</a:t>
          </a:r>
          <a:r>
            <a:rPr lang="en-US" spc="-60" dirty="0" smtClean="0">
              <a:solidFill>
                <a:schemeClr val="tx1">
                  <a:lumMod val="65000"/>
                  <a:lumOff val="35000"/>
                </a:schemeClr>
              </a:solidFill>
              <a:latin typeface="Source Sans Pro"/>
              <a:cs typeface="Source Sans Pro"/>
            </a:rPr>
            <a:t> </a:t>
          </a:r>
          <a:r>
            <a:rPr lang="en-US" spc="-15" dirty="0" smtClean="0">
              <a:solidFill>
                <a:schemeClr val="tx1">
                  <a:lumMod val="65000"/>
                  <a:lumOff val="35000"/>
                </a:schemeClr>
              </a:solidFill>
              <a:latin typeface="Source Sans Pro"/>
              <a:cs typeface="Source Sans Pro"/>
            </a:rPr>
            <a:t>installation  charges</a:t>
          </a:r>
          <a:endParaRPr lang="en-US" dirty="0">
            <a:solidFill>
              <a:schemeClr val="tx1">
                <a:lumMod val="65000"/>
                <a:lumOff val="35000"/>
              </a:schemeClr>
            </a:solidFill>
            <a:latin typeface="Source Sans Pro"/>
            <a:cs typeface="Source Sans Pro"/>
          </a:endParaRPr>
        </a:p>
      </dgm:t>
    </dgm:pt>
    <dgm:pt modelId="{4F635CB1-7286-48F9-9A47-E63B6EE6951B}" type="parTrans" cxnId="{1FE4A874-34DC-4D89-A913-B6067E5E9BDD}">
      <dgm:prSet/>
      <dgm:spPr/>
      <dgm:t>
        <a:bodyPr/>
        <a:lstStyle/>
        <a:p>
          <a:endParaRPr lang="en-US"/>
        </a:p>
      </dgm:t>
    </dgm:pt>
    <dgm:pt modelId="{BB80A623-B06D-463C-99D9-BA3EF255B701}" type="sibTrans" cxnId="{1FE4A874-34DC-4D89-A913-B6067E5E9BDD}">
      <dgm:prSet/>
      <dgm:spPr/>
      <dgm:t>
        <a:bodyPr/>
        <a:lstStyle/>
        <a:p>
          <a:endParaRPr lang="en-US"/>
        </a:p>
      </dgm:t>
    </dgm:pt>
    <dgm:pt modelId="{828B89C1-6E28-46AD-BA1C-13A30706ED1F}">
      <dgm:prSet>
        <dgm:style>
          <a:lnRef idx="0">
            <a:scrgbClr r="0" g="0" b="0"/>
          </a:lnRef>
          <a:fillRef idx="0">
            <a:scrgbClr r="0" g="0" b="0"/>
          </a:fillRef>
          <a:effectRef idx="0">
            <a:scrgbClr r="0" g="0" b="0"/>
          </a:effectRef>
          <a:fontRef idx="minor">
            <a:schemeClr val="accent2"/>
          </a:fontRef>
        </dgm:style>
      </dgm:prSet>
      <dgm:spPr>
        <a:noFill/>
        <a:ln w="9525" cap="flat" cmpd="sng" algn="ctr">
          <a:solidFill>
            <a:schemeClr val="accent2"/>
          </a:solidFill>
          <a:prstDash val="solid"/>
          <a:round/>
          <a:headEnd type="none" w="med" len="med"/>
          <a:tailEnd type="none" w="med" len="med"/>
        </a:ln>
      </dgm:spPr>
      <dgm:t>
        <a:bodyPr/>
        <a:lstStyle/>
        <a:p>
          <a:r>
            <a:rPr lang="en-US" dirty="0" smtClean="0">
              <a:solidFill>
                <a:schemeClr val="tx1">
                  <a:lumMod val="65000"/>
                  <a:lumOff val="35000"/>
                </a:schemeClr>
              </a:solidFill>
            </a:rPr>
            <a:t>Network equipment. </a:t>
          </a:r>
          <a:endParaRPr lang="en-US" dirty="0">
            <a:solidFill>
              <a:schemeClr val="tx1">
                <a:lumMod val="65000"/>
                <a:lumOff val="35000"/>
              </a:schemeClr>
            </a:solidFill>
          </a:endParaRPr>
        </a:p>
      </dgm:t>
    </dgm:pt>
    <dgm:pt modelId="{FDAD8E95-03A7-46C5-A7DF-4AFC06989A4B}" type="parTrans" cxnId="{056BAFF1-CB6A-43C7-A2E1-7AF0CA7D2E03}">
      <dgm:prSet/>
      <dgm:spPr/>
      <dgm:t>
        <a:bodyPr/>
        <a:lstStyle/>
        <a:p>
          <a:endParaRPr lang="en-US"/>
        </a:p>
      </dgm:t>
    </dgm:pt>
    <dgm:pt modelId="{13219198-0E3B-45D5-A233-D11A0BFD3D6A}" type="sibTrans" cxnId="{056BAFF1-CB6A-43C7-A2E1-7AF0CA7D2E03}">
      <dgm:prSet/>
      <dgm:spPr/>
      <dgm:t>
        <a:bodyPr/>
        <a:lstStyle/>
        <a:p>
          <a:endParaRPr lang="en-US"/>
        </a:p>
      </dgm:t>
    </dgm:pt>
    <dgm:pt modelId="{90DE7CCC-F74A-4CCF-9EF2-EEC3E0D388AF}">
      <dgm:prSet>
        <dgm:style>
          <a:lnRef idx="0">
            <a:scrgbClr r="0" g="0" b="0"/>
          </a:lnRef>
          <a:fillRef idx="0">
            <a:scrgbClr r="0" g="0" b="0"/>
          </a:fillRef>
          <a:effectRef idx="0">
            <a:scrgbClr r="0" g="0" b="0"/>
          </a:effectRef>
          <a:fontRef idx="minor">
            <a:schemeClr val="accent2"/>
          </a:fontRef>
        </dgm:style>
      </dgm:prSet>
      <dgm:spPr>
        <a:noFill/>
        <a:ln w="9525" cap="flat" cmpd="sng" algn="ctr">
          <a:solidFill>
            <a:schemeClr val="accent2"/>
          </a:solidFill>
          <a:prstDash val="solid"/>
          <a:round/>
          <a:headEnd type="none" w="med" len="med"/>
          <a:tailEnd type="none" w="med" len="med"/>
        </a:ln>
      </dgm:spPr>
      <dgm:t>
        <a:bodyPr/>
        <a:lstStyle/>
        <a:p>
          <a:r>
            <a:rPr lang="en-US" dirty="0" smtClean="0">
              <a:solidFill>
                <a:schemeClr val="tx1">
                  <a:lumMod val="65000"/>
                  <a:lumOff val="35000"/>
                </a:schemeClr>
              </a:solidFill>
            </a:rPr>
            <a:t>Maintenance and Operations. </a:t>
          </a:r>
          <a:endParaRPr lang="en-US" dirty="0">
            <a:solidFill>
              <a:schemeClr val="tx1">
                <a:lumMod val="65000"/>
                <a:lumOff val="35000"/>
              </a:schemeClr>
            </a:solidFill>
          </a:endParaRPr>
        </a:p>
      </dgm:t>
    </dgm:pt>
    <dgm:pt modelId="{2A32CA55-08A4-4C03-B678-D4D4C8534F9F}" type="parTrans" cxnId="{5137488E-295F-489E-A099-193DC639BD20}">
      <dgm:prSet/>
      <dgm:spPr/>
      <dgm:t>
        <a:bodyPr/>
        <a:lstStyle/>
        <a:p>
          <a:endParaRPr lang="en-US"/>
        </a:p>
      </dgm:t>
    </dgm:pt>
    <dgm:pt modelId="{8B1951B9-C74A-4C8B-A851-988AFCEEC469}" type="sibTrans" cxnId="{5137488E-295F-489E-A099-193DC639BD20}">
      <dgm:prSet/>
      <dgm:spPr/>
      <dgm:t>
        <a:bodyPr/>
        <a:lstStyle/>
        <a:p>
          <a:endParaRPr lang="en-US"/>
        </a:p>
      </dgm:t>
    </dgm:pt>
    <dgm:pt modelId="{9F560053-5CB0-4E02-8F22-2596C31D307F}" type="pres">
      <dgm:prSet presAssocID="{4B53484B-654E-42C9-B7AE-3EC742DE9C47}" presName="Name0" presStyleCnt="0">
        <dgm:presLayoutVars>
          <dgm:dir/>
          <dgm:animLvl val="lvl"/>
          <dgm:resizeHandles val="exact"/>
        </dgm:presLayoutVars>
      </dgm:prSet>
      <dgm:spPr/>
      <dgm:t>
        <a:bodyPr/>
        <a:lstStyle/>
        <a:p>
          <a:endParaRPr lang="en-US"/>
        </a:p>
      </dgm:t>
    </dgm:pt>
    <dgm:pt modelId="{A5BC7F82-877E-40D2-A49F-0F0B3912365F}" type="pres">
      <dgm:prSet presAssocID="{4F691F75-0ABE-4254-BCF9-CE62E5E48CF2}" presName="composite" presStyleCnt="0"/>
      <dgm:spPr/>
    </dgm:pt>
    <dgm:pt modelId="{E46C99B5-8888-4A5D-B21D-70E8451DA7E9}" type="pres">
      <dgm:prSet presAssocID="{4F691F75-0ABE-4254-BCF9-CE62E5E48CF2}" presName="parTx" presStyleLbl="alignNode1" presStyleIdx="0" presStyleCnt="3">
        <dgm:presLayoutVars>
          <dgm:chMax val="0"/>
          <dgm:chPref val="0"/>
          <dgm:bulletEnabled val="1"/>
        </dgm:presLayoutVars>
      </dgm:prSet>
      <dgm:spPr/>
      <dgm:t>
        <a:bodyPr/>
        <a:lstStyle/>
        <a:p>
          <a:endParaRPr lang="en-US"/>
        </a:p>
      </dgm:t>
    </dgm:pt>
    <dgm:pt modelId="{1AD865EB-FD50-4D8B-83BA-5A976258649E}" type="pres">
      <dgm:prSet presAssocID="{4F691F75-0ABE-4254-BCF9-CE62E5E48CF2}" presName="desTx" presStyleLbl="alignAccFollowNode1" presStyleIdx="0" presStyleCnt="3">
        <dgm:presLayoutVars>
          <dgm:bulletEnabled val="1"/>
        </dgm:presLayoutVars>
      </dgm:prSet>
      <dgm:spPr/>
      <dgm:t>
        <a:bodyPr/>
        <a:lstStyle/>
        <a:p>
          <a:endParaRPr lang="en-US"/>
        </a:p>
      </dgm:t>
    </dgm:pt>
    <dgm:pt modelId="{21FCBFA3-5856-496E-8CBD-6D25FDA04D54}" type="pres">
      <dgm:prSet presAssocID="{C13738D5-017F-45BE-BD1C-F9F0C0E11287}" presName="space" presStyleCnt="0"/>
      <dgm:spPr/>
    </dgm:pt>
    <dgm:pt modelId="{CDB4BF31-A8E6-42D4-9319-73071CDAC486}" type="pres">
      <dgm:prSet presAssocID="{9491A948-325D-4A9B-9DC2-E2F1BB219640}" presName="composite" presStyleCnt="0"/>
      <dgm:spPr/>
    </dgm:pt>
    <dgm:pt modelId="{77E2F06F-377B-46EF-9762-C14C3076B4F1}" type="pres">
      <dgm:prSet presAssocID="{9491A948-325D-4A9B-9DC2-E2F1BB219640}" presName="parTx" presStyleLbl="alignNode1" presStyleIdx="1" presStyleCnt="3">
        <dgm:presLayoutVars>
          <dgm:chMax val="0"/>
          <dgm:chPref val="0"/>
          <dgm:bulletEnabled val="1"/>
        </dgm:presLayoutVars>
      </dgm:prSet>
      <dgm:spPr/>
      <dgm:t>
        <a:bodyPr/>
        <a:lstStyle/>
        <a:p>
          <a:endParaRPr lang="en-US"/>
        </a:p>
      </dgm:t>
    </dgm:pt>
    <dgm:pt modelId="{7146C2FE-3DD7-413E-833E-DFB36047CA46}" type="pres">
      <dgm:prSet presAssocID="{9491A948-325D-4A9B-9DC2-E2F1BB219640}" presName="desTx" presStyleLbl="alignAccFollowNode1" presStyleIdx="1" presStyleCnt="3">
        <dgm:presLayoutVars>
          <dgm:bulletEnabled val="1"/>
        </dgm:presLayoutVars>
      </dgm:prSet>
      <dgm:spPr/>
      <dgm:t>
        <a:bodyPr/>
        <a:lstStyle/>
        <a:p>
          <a:endParaRPr lang="en-US"/>
        </a:p>
      </dgm:t>
    </dgm:pt>
    <dgm:pt modelId="{07831DD3-98F9-47A7-83AC-DFFDECB970B2}" type="pres">
      <dgm:prSet presAssocID="{B77CB276-A6C5-4677-BFCD-E37FF1584DBE}" presName="space" presStyleCnt="0"/>
      <dgm:spPr/>
    </dgm:pt>
    <dgm:pt modelId="{C44F5681-882A-4A5A-9977-6389CE54EE22}" type="pres">
      <dgm:prSet presAssocID="{64CC019E-F594-4078-9BE4-38EAC57B0F50}" presName="composite" presStyleCnt="0"/>
      <dgm:spPr/>
    </dgm:pt>
    <dgm:pt modelId="{543984B8-0057-46E1-9FB4-60062B35C44B}" type="pres">
      <dgm:prSet presAssocID="{64CC019E-F594-4078-9BE4-38EAC57B0F50}" presName="parTx" presStyleLbl="alignNode1" presStyleIdx="2" presStyleCnt="3">
        <dgm:presLayoutVars>
          <dgm:chMax val="0"/>
          <dgm:chPref val="0"/>
          <dgm:bulletEnabled val="1"/>
        </dgm:presLayoutVars>
      </dgm:prSet>
      <dgm:spPr/>
      <dgm:t>
        <a:bodyPr/>
        <a:lstStyle/>
        <a:p>
          <a:endParaRPr lang="en-US"/>
        </a:p>
      </dgm:t>
    </dgm:pt>
    <dgm:pt modelId="{1AAFDC3A-9FC0-4C0A-9888-AAFCC9536ADC}" type="pres">
      <dgm:prSet presAssocID="{64CC019E-F594-4078-9BE4-38EAC57B0F50}" presName="desTx" presStyleLbl="alignAccFollowNode1" presStyleIdx="2" presStyleCnt="3">
        <dgm:presLayoutVars>
          <dgm:bulletEnabled val="1"/>
        </dgm:presLayoutVars>
      </dgm:prSet>
      <dgm:spPr/>
      <dgm:t>
        <a:bodyPr/>
        <a:lstStyle/>
        <a:p>
          <a:endParaRPr lang="en-US"/>
        </a:p>
      </dgm:t>
    </dgm:pt>
  </dgm:ptLst>
  <dgm:cxnLst>
    <dgm:cxn modelId="{731C69EF-283D-440A-8E7F-DF1BD65D6143}" type="presOf" srcId="{90DE7CCC-F74A-4CCF-9EF2-EEC3E0D388AF}" destId="{1AAFDC3A-9FC0-4C0A-9888-AAFCC9536ADC}" srcOrd="0" destOrd="2" presId="urn:microsoft.com/office/officeart/2005/8/layout/hList1"/>
    <dgm:cxn modelId="{5137488E-295F-489E-A099-193DC639BD20}" srcId="{64CC019E-F594-4078-9BE4-38EAC57B0F50}" destId="{90DE7CCC-F74A-4CCF-9EF2-EEC3E0D388AF}" srcOrd="2" destOrd="0" parTransId="{2A32CA55-08A4-4C03-B678-D4D4C8534F9F}" sibTransId="{8B1951B9-C74A-4C8B-A851-988AFCEEC469}"/>
    <dgm:cxn modelId="{2AF83938-4C54-4618-9604-0F0B7A97CE30}" srcId="{9491A948-325D-4A9B-9DC2-E2F1BB219640}" destId="{FD83C9AF-C5DA-44DE-8533-C87E7611C8DD}" srcOrd="2" destOrd="0" parTransId="{21E46DD9-9CD0-480A-AF4D-175AE2953604}" sibTransId="{A85EFAE1-0F01-4CB1-B24E-5D397F1EADC9}"/>
    <dgm:cxn modelId="{DB176A02-C76F-4A40-B90B-AE2BAF34484E}" type="presOf" srcId="{828B89C1-6E28-46AD-BA1C-13A30706ED1F}" destId="{1AAFDC3A-9FC0-4C0A-9888-AAFCC9536ADC}" srcOrd="0" destOrd="1" presId="urn:microsoft.com/office/officeart/2005/8/layout/hList1"/>
    <dgm:cxn modelId="{92D4BC05-6497-4BC8-902B-494DF22AD6ED}" type="presOf" srcId="{16AFDDAE-F72F-4DA5-90EC-CDBC3AD3260E}" destId="{1AD865EB-FD50-4D8B-83BA-5A976258649E}" srcOrd="0" destOrd="1" presId="urn:microsoft.com/office/officeart/2005/8/layout/hList1"/>
    <dgm:cxn modelId="{5F4F2113-1607-46D7-9AD1-FEBBA09F7E01}" type="presOf" srcId="{4B53484B-654E-42C9-B7AE-3EC742DE9C47}" destId="{9F560053-5CB0-4E02-8F22-2596C31D307F}" srcOrd="0" destOrd="0" presId="urn:microsoft.com/office/officeart/2005/8/layout/hList1"/>
    <dgm:cxn modelId="{87564100-5340-4559-8120-98B3AB552D52}" type="presOf" srcId="{9491A948-325D-4A9B-9DC2-E2F1BB219640}" destId="{77E2F06F-377B-46EF-9762-C14C3076B4F1}" srcOrd="0" destOrd="0" presId="urn:microsoft.com/office/officeart/2005/8/layout/hList1"/>
    <dgm:cxn modelId="{A600A9EE-4953-4775-AFFA-FB9CE955EB6A}" type="presOf" srcId="{634FCD6F-05BD-402F-9442-FE2F315F0699}" destId="{1AAFDC3A-9FC0-4C0A-9888-AAFCC9536ADC}" srcOrd="0" destOrd="0" presId="urn:microsoft.com/office/officeart/2005/8/layout/hList1"/>
    <dgm:cxn modelId="{1FE4A874-34DC-4D89-A913-B6067E5E9BDD}" srcId="{9491A948-325D-4A9B-9DC2-E2F1BB219640}" destId="{B8DE13CF-9BA9-4BA2-9786-D245605AF913}" srcOrd="4" destOrd="0" parTransId="{4F635CB1-7286-48F9-9A47-E63B6EE6951B}" sibTransId="{BB80A623-B06D-463C-99D9-BA3EF255B701}"/>
    <dgm:cxn modelId="{05E41E69-E77E-4452-AE0B-20DE70820090}" type="presOf" srcId="{BF64C1CE-B5D1-4003-A182-197541E5755D}" destId="{1AD865EB-FD50-4D8B-83BA-5A976258649E}" srcOrd="0" destOrd="0" presId="urn:microsoft.com/office/officeart/2005/8/layout/hList1"/>
    <dgm:cxn modelId="{D9D40360-5897-4CB0-BB73-A47D4E38AC4D}" srcId="{64CC019E-F594-4078-9BE4-38EAC57B0F50}" destId="{634FCD6F-05BD-402F-9442-FE2F315F0699}" srcOrd="0" destOrd="0" parTransId="{757B1207-39F9-42B0-8253-F363628AC6AA}" sibTransId="{9C559AA6-09D0-468A-9B6F-A8FB411BCFC1}"/>
    <dgm:cxn modelId="{87272504-4AC6-43AD-A73A-3DF528621E0C}" type="presOf" srcId="{FD83C9AF-C5DA-44DE-8533-C87E7611C8DD}" destId="{7146C2FE-3DD7-413E-833E-DFB36047CA46}" srcOrd="0" destOrd="2" presId="urn:microsoft.com/office/officeart/2005/8/layout/hList1"/>
    <dgm:cxn modelId="{6D58AF75-46C2-4646-9BA6-ED1EC35E57DB}" srcId="{9491A948-325D-4A9B-9DC2-E2F1BB219640}" destId="{3DE3E70B-1BC9-4E62-93B2-3164B001BFBA}" srcOrd="1" destOrd="0" parTransId="{0F5A457E-32C7-4886-AE1F-8203BB97A48A}" sibTransId="{BF6E83DF-704D-43AA-877C-AB82EE18F006}"/>
    <dgm:cxn modelId="{982731D2-4455-47B0-92DD-875C4EFE50E7}" srcId="{4B53484B-654E-42C9-B7AE-3EC742DE9C47}" destId="{9491A948-325D-4A9B-9DC2-E2F1BB219640}" srcOrd="1" destOrd="0" parTransId="{A480F642-77B5-4025-BB52-72D978F44A25}" sibTransId="{B77CB276-A6C5-4677-BFCD-E37FF1584DBE}"/>
    <dgm:cxn modelId="{D83FFC34-71F9-4D16-B7E4-3C256CC873BF}" srcId="{4B53484B-654E-42C9-B7AE-3EC742DE9C47}" destId="{4F691F75-0ABE-4254-BCF9-CE62E5E48CF2}" srcOrd="0" destOrd="0" parTransId="{8C1ECB0D-4A2E-4C57-AD2B-2DD6531DCBF7}" sibTransId="{C13738D5-017F-45BE-BD1C-F9F0C0E11287}"/>
    <dgm:cxn modelId="{7ED055A3-0E1C-4628-90A6-FDEB1E1B8FA3}" type="presOf" srcId="{019F075A-4F6B-416A-9EB2-6951097E5799}" destId="{7146C2FE-3DD7-413E-833E-DFB36047CA46}" srcOrd="0" destOrd="3" presId="urn:microsoft.com/office/officeart/2005/8/layout/hList1"/>
    <dgm:cxn modelId="{5806F662-2683-4147-8A2C-69925724E25E}" type="presOf" srcId="{B8DE13CF-9BA9-4BA2-9786-D245605AF913}" destId="{7146C2FE-3DD7-413E-833E-DFB36047CA46}" srcOrd="0" destOrd="4" presId="urn:microsoft.com/office/officeart/2005/8/layout/hList1"/>
    <dgm:cxn modelId="{954BACF9-FF47-4AE7-B5BB-4B41B0878233}" srcId="{4F691F75-0ABE-4254-BCF9-CE62E5E48CF2}" destId="{16AFDDAE-F72F-4DA5-90EC-CDBC3AD3260E}" srcOrd="1" destOrd="0" parTransId="{BCC19092-5040-48BF-8B21-BC19F2BEB122}" sibTransId="{5AC8ED6C-BC89-4347-B05A-EAE7950E9457}"/>
    <dgm:cxn modelId="{5A34E627-4E4B-4955-9E63-BFB3B7761158}" type="presOf" srcId="{849CA6DB-209C-41E2-B11C-A1F9EB6BBECA}" destId="{1AD865EB-FD50-4D8B-83BA-5A976258649E}" srcOrd="0" destOrd="2" presId="urn:microsoft.com/office/officeart/2005/8/layout/hList1"/>
    <dgm:cxn modelId="{AD0103F3-FE34-416D-9D6F-5A02B853594B}" srcId="{9491A948-325D-4A9B-9DC2-E2F1BB219640}" destId="{CC314C6A-45C9-4134-BAE1-1D4F8B890748}" srcOrd="0" destOrd="0" parTransId="{3A4048E2-6BC4-4E4D-B652-994ACBC440CF}" sibTransId="{1E0EAF14-2B77-46F7-AB56-19D8E26CD63E}"/>
    <dgm:cxn modelId="{8C3F90AC-98F6-4CF3-A8AC-4C449A7B056A}" type="presOf" srcId="{3DE3E70B-1BC9-4E62-93B2-3164B001BFBA}" destId="{7146C2FE-3DD7-413E-833E-DFB36047CA46}" srcOrd="0" destOrd="1" presId="urn:microsoft.com/office/officeart/2005/8/layout/hList1"/>
    <dgm:cxn modelId="{61560BDF-FBCA-4902-B11D-B2D6B573564E}" type="presOf" srcId="{64CC019E-F594-4078-9BE4-38EAC57B0F50}" destId="{543984B8-0057-46E1-9FB4-60062B35C44B}" srcOrd="0" destOrd="0" presId="urn:microsoft.com/office/officeart/2005/8/layout/hList1"/>
    <dgm:cxn modelId="{DA47E043-2D60-4F16-8455-640DE158646D}" type="presOf" srcId="{CC314C6A-45C9-4134-BAE1-1D4F8B890748}" destId="{7146C2FE-3DD7-413E-833E-DFB36047CA46}" srcOrd="0" destOrd="0" presId="urn:microsoft.com/office/officeart/2005/8/layout/hList1"/>
    <dgm:cxn modelId="{856BBD06-75FD-48C3-84D8-ED9304C1C924}" srcId="{9491A948-325D-4A9B-9DC2-E2F1BB219640}" destId="{019F075A-4F6B-416A-9EB2-6951097E5799}" srcOrd="3" destOrd="0" parTransId="{0437863D-7928-4DCA-9581-48BB9A26C08D}" sibTransId="{3483C0F2-D50B-4E16-A82C-84B97830E8F5}"/>
    <dgm:cxn modelId="{B2762BEA-2899-492B-B7C9-0ABD15C1DB73}" srcId="{4F691F75-0ABE-4254-BCF9-CE62E5E48CF2}" destId="{FD5D0AB5-8194-49D5-8C63-8F98A28EE9BD}" srcOrd="3" destOrd="0" parTransId="{2E9704B9-601C-4B85-A856-F3026CF1B19B}" sibTransId="{30527D02-7940-4F43-AB67-E429089660A9}"/>
    <dgm:cxn modelId="{41E4CE59-E650-4EDB-81EB-BCFB9A7F992C}" srcId="{4F691F75-0ABE-4254-BCF9-CE62E5E48CF2}" destId="{BF64C1CE-B5D1-4003-A182-197541E5755D}" srcOrd="0" destOrd="0" parTransId="{99F22E8A-D0FB-4C71-A9EC-ECF1FC89CCA2}" sibTransId="{5DEBC5E9-2DD2-434E-BD01-40DA87A89EEE}"/>
    <dgm:cxn modelId="{6ACFF668-1A45-42A1-A826-771050EBCA63}" srcId="{4B53484B-654E-42C9-B7AE-3EC742DE9C47}" destId="{64CC019E-F594-4078-9BE4-38EAC57B0F50}" srcOrd="2" destOrd="0" parTransId="{8F5ABACE-67AB-441C-8D0D-A2CED7A4CFAF}" sibTransId="{97205F7A-EF7A-4C82-9AEF-01BC6B8BC7A5}"/>
    <dgm:cxn modelId="{3C3A7686-E1B3-4603-B2F2-C27908CE0B88}" srcId="{4F691F75-0ABE-4254-BCF9-CE62E5E48CF2}" destId="{849CA6DB-209C-41E2-B11C-A1F9EB6BBECA}" srcOrd="2" destOrd="0" parTransId="{07C21506-26AD-4D81-BE8A-F545D08BBF5D}" sibTransId="{BF13B9DE-D261-4B57-B244-C67A044EBCFA}"/>
    <dgm:cxn modelId="{61ADD133-6F91-434B-9829-A5E2D0E229A8}" type="presOf" srcId="{4F691F75-0ABE-4254-BCF9-CE62E5E48CF2}" destId="{E46C99B5-8888-4A5D-B21D-70E8451DA7E9}" srcOrd="0" destOrd="0" presId="urn:microsoft.com/office/officeart/2005/8/layout/hList1"/>
    <dgm:cxn modelId="{0DD4F541-286A-42BB-A2F9-366C23B01BF4}" type="presOf" srcId="{FD5D0AB5-8194-49D5-8C63-8F98A28EE9BD}" destId="{1AD865EB-FD50-4D8B-83BA-5A976258649E}" srcOrd="0" destOrd="3" presId="urn:microsoft.com/office/officeart/2005/8/layout/hList1"/>
    <dgm:cxn modelId="{056BAFF1-CB6A-43C7-A2E1-7AF0CA7D2E03}" srcId="{64CC019E-F594-4078-9BE4-38EAC57B0F50}" destId="{828B89C1-6E28-46AD-BA1C-13A30706ED1F}" srcOrd="1" destOrd="0" parTransId="{FDAD8E95-03A7-46C5-A7DF-4AFC06989A4B}" sibTransId="{13219198-0E3B-45D5-A233-D11A0BFD3D6A}"/>
    <dgm:cxn modelId="{16B9F148-3013-4805-BBB2-67113F1EBC29}" type="presParOf" srcId="{9F560053-5CB0-4E02-8F22-2596C31D307F}" destId="{A5BC7F82-877E-40D2-A49F-0F0B3912365F}" srcOrd="0" destOrd="0" presId="urn:microsoft.com/office/officeart/2005/8/layout/hList1"/>
    <dgm:cxn modelId="{53AFA8A2-B4F2-4AEF-AE04-5A42BEDD4009}" type="presParOf" srcId="{A5BC7F82-877E-40D2-A49F-0F0B3912365F}" destId="{E46C99B5-8888-4A5D-B21D-70E8451DA7E9}" srcOrd="0" destOrd="0" presId="urn:microsoft.com/office/officeart/2005/8/layout/hList1"/>
    <dgm:cxn modelId="{285DD9F9-D36C-4B81-8DB6-165594EC155C}" type="presParOf" srcId="{A5BC7F82-877E-40D2-A49F-0F0B3912365F}" destId="{1AD865EB-FD50-4D8B-83BA-5A976258649E}" srcOrd="1" destOrd="0" presId="urn:microsoft.com/office/officeart/2005/8/layout/hList1"/>
    <dgm:cxn modelId="{6C4F9968-46DA-47D6-A92C-1A645FC44AF4}" type="presParOf" srcId="{9F560053-5CB0-4E02-8F22-2596C31D307F}" destId="{21FCBFA3-5856-496E-8CBD-6D25FDA04D54}" srcOrd="1" destOrd="0" presId="urn:microsoft.com/office/officeart/2005/8/layout/hList1"/>
    <dgm:cxn modelId="{7C24513B-2E39-4B74-BDCC-EC2345DDBF4A}" type="presParOf" srcId="{9F560053-5CB0-4E02-8F22-2596C31D307F}" destId="{CDB4BF31-A8E6-42D4-9319-73071CDAC486}" srcOrd="2" destOrd="0" presId="urn:microsoft.com/office/officeart/2005/8/layout/hList1"/>
    <dgm:cxn modelId="{7C3EF6A7-B86C-4F50-B57E-315E521CF1DF}" type="presParOf" srcId="{CDB4BF31-A8E6-42D4-9319-73071CDAC486}" destId="{77E2F06F-377B-46EF-9762-C14C3076B4F1}" srcOrd="0" destOrd="0" presId="urn:microsoft.com/office/officeart/2005/8/layout/hList1"/>
    <dgm:cxn modelId="{8F205663-FA1F-4A57-8F30-3200BB6E4FD4}" type="presParOf" srcId="{CDB4BF31-A8E6-42D4-9319-73071CDAC486}" destId="{7146C2FE-3DD7-413E-833E-DFB36047CA46}" srcOrd="1" destOrd="0" presId="urn:microsoft.com/office/officeart/2005/8/layout/hList1"/>
    <dgm:cxn modelId="{3F8F40AF-95B3-4D86-AAB7-760E40B51D93}" type="presParOf" srcId="{9F560053-5CB0-4E02-8F22-2596C31D307F}" destId="{07831DD3-98F9-47A7-83AC-DFFDECB970B2}" srcOrd="3" destOrd="0" presId="urn:microsoft.com/office/officeart/2005/8/layout/hList1"/>
    <dgm:cxn modelId="{B4B01440-7315-4995-BEF8-F294C8CE483B}" type="presParOf" srcId="{9F560053-5CB0-4E02-8F22-2596C31D307F}" destId="{C44F5681-882A-4A5A-9977-6389CE54EE22}" srcOrd="4" destOrd="0" presId="urn:microsoft.com/office/officeart/2005/8/layout/hList1"/>
    <dgm:cxn modelId="{FC2D4CC5-280D-44FF-AD92-E4887332CEF2}" type="presParOf" srcId="{C44F5681-882A-4A5A-9977-6389CE54EE22}" destId="{543984B8-0057-46E1-9FB4-60062B35C44B}" srcOrd="0" destOrd="0" presId="urn:microsoft.com/office/officeart/2005/8/layout/hList1"/>
    <dgm:cxn modelId="{14240BBA-C6DD-40B9-A963-7E6D96789480}" type="presParOf" srcId="{C44F5681-882A-4A5A-9977-6389CE54EE22}" destId="{1AAFDC3A-9FC0-4C0A-9888-AAFCC9536A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C99B5-8888-4A5D-B21D-70E8451DA7E9}">
      <dsp:nvSpPr>
        <dsp:cNvPr id="0" name=""/>
        <dsp:cNvSpPr/>
      </dsp:nvSpPr>
      <dsp:spPr>
        <a:xfrm>
          <a:off x="3321" y="198811"/>
          <a:ext cx="3238437" cy="662400"/>
        </a:xfrm>
        <a:prstGeom prst="rect">
          <a:avLst/>
        </a:prstGeom>
        <a:solidFill>
          <a:srgbClr val="004AD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i="0" kern="1200" dirty="0" smtClean="0">
              <a:latin typeface="Source Sans Pro" panose="020B0503030403020204"/>
            </a:rPr>
            <a:t>Leased Lit Fiber</a:t>
          </a:r>
          <a:endParaRPr lang="en-US" sz="2300" i="0" kern="1200" dirty="0">
            <a:latin typeface="Source Sans Pro" panose="020B0503030403020204"/>
          </a:endParaRPr>
        </a:p>
      </dsp:txBody>
      <dsp:txXfrm>
        <a:off x="3321" y="198811"/>
        <a:ext cx="3238437" cy="662400"/>
      </dsp:txXfrm>
    </dsp:sp>
    <dsp:sp modelId="{1AD865EB-FD50-4D8B-83BA-5A976258649E}">
      <dsp:nvSpPr>
        <dsp:cNvPr id="0" name=""/>
        <dsp:cNvSpPr/>
      </dsp:nvSpPr>
      <dsp:spPr>
        <a:xfrm>
          <a:off x="3321" y="861211"/>
          <a:ext cx="3238437" cy="3523722"/>
        </a:xfrm>
        <a:prstGeom prst="rect">
          <a:avLst/>
        </a:prstGeom>
        <a:noFill/>
        <a:ln w="9525" cap="flat" cmpd="sng" algn="ctr">
          <a:solidFill>
            <a:schemeClr val="accent2"/>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tx1">
                  <a:lumMod val="65000"/>
                  <a:lumOff val="35000"/>
                </a:schemeClr>
              </a:solidFill>
              <a:latin typeface="Source Sans Pro"/>
            </a:rPr>
            <a:t>Monthly recurring  charges</a:t>
          </a:r>
          <a:endParaRPr lang="en-US" sz="2400" kern="1200" dirty="0">
            <a:solidFill>
              <a:schemeClr val="tx1">
                <a:lumMod val="65000"/>
                <a:lumOff val="35000"/>
              </a:schemeClr>
            </a:solidFill>
            <a:latin typeface="Source Sans Pro"/>
          </a:endParaRPr>
        </a:p>
        <a:p>
          <a:pPr marL="228600" lvl="1" indent="-228600" algn="l" defTabSz="1066800">
            <a:lnSpc>
              <a:spcPct val="90000"/>
            </a:lnSpc>
            <a:spcBef>
              <a:spcPct val="0"/>
            </a:spcBef>
            <a:spcAft>
              <a:spcPct val="15000"/>
            </a:spcAft>
            <a:buChar char="••"/>
          </a:pPr>
          <a:r>
            <a:rPr lang="en-US" sz="2400" kern="1200" dirty="0" smtClean="0">
              <a:solidFill>
                <a:schemeClr val="tx1">
                  <a:lumMod val="65000"/>
                  <a:lumOff val="35000"/>
                </a:schemeClr>
              </a:solidFill>
              <a:latin typeface="Source Sans Pro"/>
            </a:rPr>
            <a:t>Special construction  charges</a:t>
          </a:r>
        </a:p>
        <a:p>
          <a:pPr marL="228600" lvl="1" indent="-228600" algn="l" defTabSz="1066800">
            <a:lnSpc>
              <a:spcPct val="90000"/>
            </a:lnSpc>
            <a:spcBef>
              <a:spcPct val="0"/>
            </a:spcBef>
            <a:spcAft>
              <a:spcPct val="15000"/>
            </a:spcAft>
            <a:buChar char="••"/>
          </a:pPr>
          <a:r>
            <a:rPr lang="en-US" sz="2400" kern="1200" dirty="0" smtClean="0">
              <a:solidFill>
                <a:schemeClr val="tx1">
                  <a:lumMod val="65000"/>
                  <a:lumOff val="35000"/>
                </a:schemeClr>
              </a:solidFill>
              <a:latin typeface="Source Sans Pro"/>
            </a:rPr>
            <a:t>Basic installation  charges</a:t>
          </a:r>
        </a:p>
        <a:p>
          <a:pPr marL="228600" lvl="1" indent="-228600" algn="l" defTabSz="1066800">
            <a:lnSpc>
              <a:spcPct val="90000"/>
            </a:lnSpc>
            <a:spcBef>
              <a:spcPct val="0"/>
            </a:spcBef>
            <a:spcAft>
              <a:spcPct val="15000"/>
            </a:spcAft>
            <a:buChar char="••"/>
          </a:pPr>
          <a:endParaRPr lang="en-US" sz="2400" kern="1200" dirty="0" smtClean="0">
            <a:solidFill>
              <a:schemeClr val="tx1">
                <a:lumMod val="65000"/>
                <a:lumOff val="35000"/>
              </a:schemeClr>
            </a:solidFill>
            <a:latin typeface="Source Sans Pro"/>
          </a:endParaRPr>
        </a:p>
      </dsp:txBody>
      <dsp:txXfrm>
        <a:off x="3321" y="861211"/>
        <a:ext cx="3238437" cy="3523722"/>
      </dsp:txXfrm>
    </dsp:sp>
    <dsp:sp modelId="{77E2F06F-377B-46EF-9762-C14C3076B4F1}">
      <dsp:nvSpPr>
        <dsp:cNvPr id="0" name=""/>
        <dsp:cNvSpPr/>
      </dsp:nvSpPr>
      <dsp:spPr>
        <a:xfrm>
          <a:off x="3695140" y="198811"/>
          <a:ext cx="3238437" cy="662400"/>
        </a:xfrm>
        <a:prstGeom prst="rect">
          <a:avLst/>
        </a:prstGeom>
        <a:solidFill>
          <a:srgbClr val="004AD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latin typeface="Source Sans Pro" panose="020B0503030403020204"/>
            </a:rPr>
            <a:t>Leased Dark Fiber</a:t>
          </a:r>
          <a:endParaRPr lang="en-US" sz="2300" b="1" kern="1200" dirty="0">
            <a:latin typeface="Source Sans Pro" panose="020B0503030403020204"/>
          </a:endParaRPr>
        </a:p>
      </dsp:txBody>
      <dsp:txXfrm>
        <a:off x="3695140" y="198811"/>
        <a:ext cx="3238437" cy="662400"/>
      </dsp:txXfrm>
    </dsp:sp>
    <dsp:sp modelId="{7146C2FE-3DD7-413E-833E-DFB36047CA46}">
      <dsp:nvSpPr>
        <dsp:cNvPr id="0" name=""/>
        <dsp:cNvSpPr/>
      </dsp:nvSpPr>
      <dsp:spPr>
        <a:xfrm>
          <a:off x="3695140" y="861211"/>
          <a:ext cx="3238437" cy="3523722"/>
        </a:xfrm>
        <a:prstGeom prst="rect">
          <a:avLst/>
        </a:prstGeom>
        <a:noFill/>
        <a:ln w="9525" cap="flat" cmpd="sng" algn="ctr">
          <a:solidFill>
            <a:schemeClr val="accent2"/>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spc="-10" dirty="0" smtClean="0">
              <a:solidFill>
                <a:schemeClr val="tx1">
                  <a:lumMod val="65000"/>
                  <a:lumOff val="35000"/>
                </a:schemeClr>
              </a:solidFill>
              <a:latin typeface="Source Sans Pro"/>
              <a:cs typeface="Source Sans Pro"/>
            </a:rPr>
            <a:t>Recurring </a:t>
          </a:r>
          <a:r>
            <a:rPr lang="en-US" sz="2300" kern="1200" spc="-5" dirty="0" smtClean="0">
              <a:solidFill>
                <a:schemeClr val="tx1">
                  <a:lumMod val="65000"/>
                  <a:lumOff val="35000"/>
                </a:schemeClr>
              </a:solidFill>
              <a:latin typeface="Source Sans Pro"/>
              <a:cs typeface="Source Sans Pro"/>
            </a:rPr>
            <a:t>dark fiber  </a:t>
          </a:r>
          <a:r>
            <a:rPr lang="en-US" sz="2300" kern="1200" spc="-10" dirty="0" smtClean="0">
              <a:solidFill>
                <a:schemeClr val="tx1">
                  <a:lumMod val="65000"/>
                  <a:lumOff val="35000"/>
                </a:schemeClr>
              </a:solidFill>
              <a:latin typeface="Source Sans Pro"/>
              <a:cs typeface="Source Sans Pro"/>
            </a:rPr>
            <a:t>lease </a:t>
          </a:r>
          <a:r>
            <a:rPr lang="en-US" sz="2300" kern="1200" spc="-5" dirty="0" smtClean="0">
              <a:solidFill>
                <a:schemeClr val="tx1">
                  <a:lumMod val="65000"/>
                  <a:lumOff val="35000"/>
                </a:schemeClr>
              </a:solidFill>
              <a:latin typeface="Source Sans Pro"/>
              <a:cs typeface="Source Sans Pro"/>
            </a:rPr>
            <a:t>or </a:t>
          </a:r>
          <a:r>
            <a:rPr lang="en-US" sz="2300" kern="1200" dirty="0" smtClean="0">
              <a:solidFill>
                <a:schemeClr val="tx1">
                  <a:lumMod val="65000"/>
                  <a:lumOff val="35000"/>
                </a:schemeClr>
              </a:solidFill>
              <a:latin typeface="Source Sans Pro"/>
              <a:cs typeface="Source Sans Pro"/>
            </a:rPr>
            <a:t>IRU</a:t>
          </a:r>
          <a:r>
            <a:rPr lang="en-US" sz="2300" kern="1200" spc="-100" dirty="0" smtClean="0">
              <a:solidFill>
                <a:schemeClr val="tx1">
                  <a:lumMod val="65000"/>
                  <a:lumOff val="35000"/>
                </a:schemeClr>
              </a:solidFill>
              <a:latin typeface="Source Sans Pro"/>
              <a:cs typeface="Source Sans Pro"/>
            </a:rPr>
            <a:t> </a:t>
          </a:r>
          <a:r>
            <a:rPr lang="en-US" sz="2300" kern="1200" spc="-10" dirty="0" smtClean="0">
              <a:solidFill>
                <a:schemeClr val="tx1">
                  <a:lumMod val="65000"/>
                  <a:lumOff val="35000"/>
                </a:schemeClr>
              </a:solidFill>
              <a:latin typeface="Source Sans Pro"/>
              <a:cs typeface="Source Sans Pro"/>
            </a:rPr>
            <a:t>payments</a:t>
          </a:r>
          <a:endParaRPr lang="en-US" sz="2300" kern="1200" dirty="0">
            <a:solidFill>
              <a:schemeClr val="tx1">
                <a:lumMod val="65000"/>
                <a:lumOff val="35000"/>
              </a:schemeClr>
            </a:solidFill>
          </a:endParaRPr>
        </a:p>
        <a:p>
          <a:pPr marL="228600" lvl="1" indent="-228600" algn="l" defTabSz="1022350">
            <a:lnSpc>
              <a:spcPct val="90000"/>
            </a:lnSpc>
            <a:spcBef>
              <a:spcPct val="0"/>
            </a:spcBef>
            <a:spcAft>
              <a:spcPct val="15000"/>
            </a:spcAft>
            <a:buChar char="••"/>
          </a:pPr>
          <a:r>
            <a:rPr lang="en-US" sz="2300" kern="1200" spc="-5" smtClean="0">
              <a:solidFill>
                <a:schemeClr val="tx1">
                  <a:lumMod val="65000"/>
                  <a:lumOff val="35000"/>
                </a:schemeClr>
              </a:solidFill>
              <a:latin typeface="Source Sans Pro"/>
              <a:cs typeface="Source Sans Pro"/>
            </a:rPr>
            <a:t>Special </a:t>
          </a:r>
          <a:r>
            <a:rPr lang="en-US" sz="2300" kern="1200" spc="-15" smtClean="0">
              <a:solidFill>
                <a:schemeClr val="tx1">
                  <a:lumMod val="65000"/>
                  <a:lumOff val="35000"/>
                </a:schemeClr>
              </a:solidFill>
              <a:latin typeface="Source Sans Pro"/>
              <a:cs typeface="Source Sans Pro"/>
            </a:rPr>
            <a:t>construction  charges</a:t>
          </a:r>
          <a:endParaRPr lang="en-US" sz="2300" kern="1200" spc="-15" dirty="0">
            <a:solidFill>
              <a:schemeClr val="tx1">
                <a:lumMod val="65000"/>
                <a:lumOff val="35000"/>
              </a:schemeClr>
            </a:solidFill>
            <a:latin typeface="Source Sans Pro"/>
            <a:cs typeface="Source Sans Pro"/>
          </a:endParaRPr>
        </a:p>
        <a:p>
          <a:pPr marL="228600" lvl="1" indent="-228600" algn="l" defTabSz="1022350">
            <a:lnSpc>
              <a:spcPct val="90000"/>
            </a:lnSpc>
            <a:spcBef>
              <a:spcPct val="0"/>
            </a:spcBef>
            <a:spcAft>
              <a:spcPct val="15000"/>
            </a:spcAft>
            <a:buChar char="••"/>
          </a:pPr>
          <a:r>
            <a:rPr lang="en-US" sz="2300" kern="1200" spc="-10" smtClean="0">
              <a:solidFill>
                <a:schemeClr val="tx1">
                  <a:lumMod val="65000"/>
                  <a:lumOff val="35000"/>
                </a:schemeClr>
              </a:solidFill>
              <a:latin typeface="Source Sans Pro"/>
              <a:cs typeface="Source Sans Pro"/>
            </a:rPr>
            <a:t>Network</a:t>
          </a:r>
          <a:r>
            <a:rPr lang="en-US" sz="2300" kern="1200" spc="-65" smtClean="0">
              <a:solidFill>
                <a:schemeClr val="tx1">
                  <a:lumMod val="65000"/>
                  <a:lumOff val="35000"/>
                </a:schemeClr>
              </a:solidFill>
              <a:latin typeface="Source Sans Pro"/>
              <a:cs typeface="Source Sans Pro"/>
            </a:rPr>
            <a:t> </a:t>
          </a:r>
          <a:r>
            <a:rPr lang="en-US" sz="2300" kern="1200" spc="-5" smtClean="0">
              <a:solidFill>
                <a:schemeClr val="tx1">
                  <a:lumMod val="65000"/>
                  <a:lumOff val="35000"/>
                </a:schemeClr>
              </a:solidFill>
              <a:latin typeface="Source Sans Pro"/>
              <a:cs typeface="Source Sans Pro"/>
            </a:rPr>
            <a:t>equipment</a:t>
          </a:r>
          <a:endParaRPr lang="en-US" sz="2300" kern="1200" dirty="0">
            <a:solidFill>
              <a:schemeClr val="tx1">
                <a:lumMod val="65000"/>
                <a:lumOff val="35000"/>
              </a:schemeClr>
            </a:solidFill>
            <a:latin typeface="Source Sans Pro"/>
            <a:cs typeface="Source Sans Pro"/>
          </a:endParaRPr>
        </a:p>
        <a:p>
          <a:pPr marL="228600" lvl="1" indent="-228600" algn="l" defTabSz="1022350">
            <a:lnSpc>
              <a:spcPct val="90000"/>
            </a:lnSpc>
            <a:spcBef>
              <a:spcPct val="0"/>
            </a:spcBef>
            <a:spcAft>
              <a:spcPct val="15000"/>
            </a:spcAft>
            <a:buChar char="••"/>
          </a:pPr>
          <a:r>
            <a:rPr lang="en-US" sz="2300" kern="1200" spc="-15" smtClean="0">
              <a:solidFill>
                <a:schemeClr val="tx1">
                  <a:lumMod val="65000"/>
                  <a:lumOff val="35000"/>
                </a:schemeClr>
              </a:solidFill>
              <a:latin typeface="Source Sans Pro"/>
              <a:cs typeface="Source Sans Pro"/>
            </a:rPr>
            <a:t>Maintenance </a:t>
          </a:r>
          <a:r>
            <a:rPr lang="en-US" sz="2300" kern="1200" spc="-5" smtClean="0">
              <a:solidFill>
                <a:schemeClr val="tx1">
                  <a:lumMod val="65000"/>
                  <a:lumOff val="35000"/>
                </a:schemeClr>
              </a:solidFill>
              <a:latin typeface="Source Sans Pro"/>
              <a:cs typeface="Source Sans Pro"/>
            </a:rPr>
            <a:t>and  </a:t>
          </a:r>
          <a:r>
            <a:rPr lang="en-US" sz="2300" kern="1200" spc="-15" smtClean="0">
              <a:solidFill>
                <a:schemeClr val="tx1">
                  <a:lumMod val="65000"/>
                  <a:lumOff val="35000"/>
                </a:schemeClr>
              </a:solidFill>
              <a:latin typeface="Source Sans Pro"/>
              <a:cs typeface="Source Sans Pro"/>
            </a:rPr>
            <a:t>operations</a:t>
          </a:r>
          <a:r>
            <a:rPr lang="en-US" sz="2300" kern="1200" spc="-40" smtClean="0">
              <a:solidFill>
                <a:schemeClr val="tx1">
                  <a:lumMod val="65000"/>
                  <a:lumOff val="35000"/>
                </a:schemeClr>
              </a:solidFill>
              <a:latin typeface="Source Sans Pro"/>
              <a:cs typeface="Source Sans Pro"/>
            </a:rPr>
            <a:t> </a:t>
          </a:r>
          <a:r>
            <a:rPr lang="en-US" sz="2300" kern="1200" spc="-15" smtClean="0">
              <a:solidFill>
                <a:schemeClr val="tx1">
                  <a:lumMod val="65000"/>
                  <a:lumOff val="35000"/>
                </a:schemeClr>
              </a:solidFill>
              <a:latin typeface="Source Sans Pro"/>
              <a:cs typeface="Source Sans Pro"/>
            </a:rPr>
            <a:t>charges</a:t>
          </a:r>
          <a:endParaRPr lang="en-US" sz="2300" kern="1200" dirty="0">
            <a:solidFill>
              <a:schemeClr val="tx1">
                <a:lumMod val="65000"/>
                <a:lumOff val="35000"/>
              </a:schemeClr>
            </a:solidFill>
            <a:latin typeface="Source Sans Pro"/>
            <a:cs typeface="Source Sans Pro"/>
          </a:endParaRPr>
        </a:p>
        <a:p>
          <a:pPr marL="228600" lvl="1" indent="-228600" algn="l" defTabSz="1022350">
            <a:lnSpc>
              <a:spcPct val="90000"/>
            </a:lnSpc>
            <a:spcBef>
              <a:spcPct val="0"/>
            </a:spcBef>
            <a:spcAft>
              <a:spcPct val="15000"/>
            </a:spcAft>
            <a:buChar char="••"/>
          </a:pPr>
          <a:r>
            <a:rPr lang="en-US" sz="2300" kern="1200" spc="-5" dirty="0" smtClean="0">
              <a:solidFill>
                <a:schemeClr val="tx1">
                  <a:lumMod val="65000"/>
                  <a:lumOff val="35000"/>
                </a:schemeClr>
              </a:solidFill>
              <a:latin typeface="Source Sans Pro"/>
              <a:cs typeface="Source Sans Pro"/>
            </a:rPr>
            <a:t>Basic</a:t>
          </a:r>
          <a:r>
            <a:rPr lang="en-US" sz="2300" kern="1200" spc="-60" dirty="0" smtClean="0">
              <a:solidFill>
                <a:schemeClr val="tx1">
                  <a:lumMod val="65000"/>
                  <a:lumOff val="35000"/>
                </a:schemeClr>
              </a:solidFill>
              <a:latin typeface="Source Sans Pro"/>
              <a:cs typeface="Source Sans Pro"/>
            </a:rPr>
            <a:t> </a:t>
          </a:r>
          <a:r>
            <a:rPr lang="en-US" sz="2300" kern="1200" spc="-15" dirty="0" smtClean="0">
              <a:solidFill>
                <a:schemeClr val="tx1">
                  <a:lumMod val="65000"/>
                  <a:lumOff val="35000"/>
                </a:schemeClr>
              </a:solidFill>
              <a:latin typeface="Source Sans Pro"/>
              <a:cs typeface="Source Sans Pro"/>
            </a:rPr>
            <a:t>installation  charges</a:t>
          </a:r>
          <a:endParaRPr lang="en-US" sz="2300" kern="1200" dirty="0">
            <a:solidFill>
              <a:schemeClr val="tx1">
                <a:lumMod val="65000"/>
                <a:lumOff val="35000"/>
              </a:schemeClr>
            </a:solidFill>
            <a:latin typeface="Source Sans Pro"/>
            <a:cs typeface="Source Sans Pro"/>
          </a:endParaRPr>
        </a:p>
      </dsp:txBody>
      <dsp:txXfrm>
        <a:off x="3695140" y="861211"/>
        <a:ext cx="3238437" cy="3523722"/>
      </dsp:txXfrm>
    </dsp:sp>
    <dsp:sp modelId="{543984B8-0057-46E1-9FB4-60062B35C44B}">
      <dsp:nvSpPr>
        <dsp:cNvPr id="0" name=""/>
        <dsp:cNvSpPr/>
      </dsp:nvSpPr>
      <dsp:spPr>
        <a:xfrm>
          <a:off x="7386959" y="198811"/>
          <a:ext cx="3238437" cy="662400"/>
        </a:xfrm>
        <a:prstGeom prst="rect">
          <a:avLst/>
        </a:prstGeom>
        <a:solidFill>
          <a:srgbClr val="004AD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dirty="0" smtClean="0">
              <a:latin typeface="Source Sans Pro" panose="020B0503030403020204"/>
            </a:rPr>
            <a:t>Self-Provisioned Networks*</a:t>
          </a:r>
          <a:endParaRPr lang="en-US" sz="1800" b="1" kern="1200" dirty="0">
            <a:latin typeface="Source Sans Pro" panose="020B0503030403020204"/>
          </a:endParaRPr>
        </a:p>
      </dsp:txBody>
      <dsp:txXfrm>
        <a:off x="7386959" y="198811"/>
        <a:ext cx="3238437" cy="662400"/>
      </dsp:txXfrm>
    </dsp:sp>
    <dsp:sp modelId="{1AAFDC3A-9FC0-4C0A-9888-AAFCC9536ADC}">
      <dsp:nvSpPr>
        <dsp:cNvPr id="0" name=""/>
        <dsp:cNvSpPr/>
      </dsp:nvSpPr>
      <dsp:spPr>
        <a:xfrm>
          <a:off x="7386959" y="861211"/>
          <a:ext cx="3238437" cy="3523722"/>
        </a:xfrm>
        <a:prstGeom prst="rect">
          <a:avLst/>
        </a:prstGeom>
        <a:noFill/>
        <a:ln w="9525" cap="flat" cmpd="sng" algn="ctr">
          <a:solidFill>
            <a:schemeClr val="accent2"/>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spc="-10" dirty="0" smtClean="0">
              <a:solidFill>
                <a:schemeClr val="tx1">
                  <a:lumMod val="65000"/>
                  <a:lumOff val="35000"/>
                </a:schemeClr>
              </a:solidFill>
              <a:latin typeface="Source Sans Pro"/>
              <a:cs typeface="Source Sans Pro"/>
            </a:rPr>
            <a:t>Special Construction charges. </a:t>
          </a:r>
          <a:endParaRPr lang="en-US" sz="2300" kern="1200" dirty="0">
            <a:solidFill>
              <a:schemeClr val="tx1">
                <a:lumMod val="65000"/>
                <a:lumOff val="35000"/>
              </a:schemeClr>
            </a:solidFill>
          </a:endParaRPr>
        </a:p>
        <a:p>
          <a:pPr marL="228600" lvl="1" indent="-228600" algn="l" defTabSz="1022350">
            <a:lnSpc>
              <a:spcPct val="90000"/>
            </a:lnSpc>
            <a:spcBef>
              <a:spcPct val="0"/>
            </a:spcBef>
            <a:spcAft>
              <a:spcPct val="15000"/>
            </a:spcAft>
            <a:buChar char="••"/>
          </a:pPr>
          <a:r>
            <a:rPr lang="en-US" sz="2300" kern="1200" dirty="0" smtClean="0">
              <a:solidFill>
                <a:schemeClr val="tx1">
                  <a:lumMod val="65000"/>
                  <a:lumOff val="35000"/>
                </a:schemeClr>
              </a:solidFill>
            </a:rPr>
            <a:t>Network equipment. </a:t>
          </a:r>
          <a:endParaRPr lang="en-US" sz="2300" kern="1200" dirty="0">
            <a:solidFill>
              <a:schemeClr val="tx1">
                <a:lumMod val="65000"/>
                <a:lumOff val="35000"/>
              </a:schemeClr>
            </a:solidFill>
          </a:endParaRPr>
        </a:p>
        <a:p>
          <a:pPr marL="228600" lvl="1" indent="-228600" algn="l" defTabSz="1022350">
            <a:lnSpc>
              <a:spcPct val="90000"/>
            </a:lnSpc>
            <a:spcBef>
              <a:spcPct val="0"/>
            </a:spcBef>
            <a:spcAft>
              <a:spcPct val="15000"/>
            </a:spcAft>
            <a:buChar char="••"/>
          </a:pPr>
          <a:r>
            <a:rPr lang="en-US" sz="2300" kern="1200" dirty="0" smtClean="0">
              <a:solidFill>
                <a:schemeClr val="tx1">
                  <a:lumMod val="65000"/>
                  <a:lumOff val="35000"/>
                </a:schemeClr>
              </a:solidFill>
            </a:rPr>
            <a:t>Maintenance and Operations. </a:t>
          </a:r>
          <a:endParaRPr lang="en-US" sz="2300" kern="1200" dirty="0">
            <a:solidFill>
              <a:schemeClr val="tx1">
                <a:lumMod val="65000"/>
                <a:lumOff val="35000"/>
              </a:schemeClr>
            </a:solidFill>
          </a:endParaRPr>
        </a:p>
      </dsp:txBody>
      <dsp:txXfrm>
        <a:off x="7386959" y="861211"/>
        <a:ext cx="3238437" cy="352372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397B4-5E66-D945-9A97-87D2D53F2C1F}"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965F5-2E24-1C41-B2B4-6DE930467697}" type="slidenum">
              <a:rPr lang="en-US" smtClean="0"/>
              <a:t>‹#›</a:t>
            </a:fld>
            <a:endParaRPr lang="en-US"/>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17" name="Picture Placeholder 16"/>
          <p:cNvSpPr>
            <a:spLocks noGrp="1"/>
          </p:cNvSpPr>
          <p:nvPr>
            <p:ph type="pic" sz="quarter" idx="10"/>
          </p:nvPr>
        </p:nvSpPr>
        <p:spPr>
          <a:xfrm>
            <a:off x="5566716" y="99060"/>
            <a:ext cx="6107112" cy="6099175"/>
          </a:xfrm>
        </p:spPr>
        <p:txBody>
          <a:bodyPr/>
          <a:lstStyle/>
          <a:p>
            <a:r>
              <a:rPr lang="en-US" smtClean="0"/>
              <a:t>Click icon to add picture</a:t>
            </a:r>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3" name="Chart Placeholder 2"/>
          <p:cNvSpPr>
            <a:spLocks noGrp="1"/>
          </p:cNvSpPr>
          <p:nvPr>
            <p:ph type="chart" sz="quarter" idx="10"/>
          </p:nvPr>
        </p:nvSpPr>
        <p:spPr>
          <a:xfrm>
            <a:off x="5557838" y="693738"/>
            <a:ext cx="6281737" cy="5457825"/>
          </a:xfrm>
        </p:spPr>
        <p:txBody>
          <a:bodyPr/>
          <a:lstStyle/>
          <a:p>
            <a:r>
              <a:rPr lang="en-US" smtClean="0"/>
              <a:t>Click icon to add chart</a:t>
            </a:r>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smtClean="0"/>
              <a:t>Lorem ipsum </a:t>
            </a:r>
            <a:r>
              <a:rPr lang="en-US" dirty="0" err="1" smtClean="0"/>
              <a:t>doler</a:t>
            </a:r>
            <a:r>
              <a:rPr lang="en-US" dirty="0" smtClean="0"/>
              <a:t> sit </a:t>
            </a:r>
            <a:r>
              <a:rPr lang="en-US" dirty="0" err="1" smtClean="0"/>
              <a:t>amet</a:t>
            </a:r>
            <a:r>
              <a:rPr lang="en-US" dirty="0" smtClean="0"/>
              <a:t>, </a:t>
            </a:r>
            <a:r>
              <a:rPr lang="en-US" dirty="0" err="1" smtClean="0"/>
              <a:t>consecteur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Vestibulum</a:t>
            </a:r>
            <a:r>
              <a:rPr lang="en-US" dirty="0" smtClean="0"/>
              <a:t> </a:t>
            </a:r>
            <a:r>
              <a:rPr lang="en-US" dirty="0" err="1" smtClean="0"/>
              <a:t>bibendum</a:t>
            </a:r>
            <a:r>
              <a:rPr lang="en-US" dirty="0" smtClean="0"/>
              <a:t> </a:t>
            </a:r>
            <a:r>
              <a:rPr lang="en-US" dirty="0" err="1" smtClean="0"/>
              <a:t>egestas</a:t>
            </a:r>
            <a:r>
              <a:rPr lang="en-US" dirty="0" smtClean="0"/>
              <a:t> </a:t>
            </a:r>
            <a:r>
              <a:rPr lang="en-US" dirty="0" err="1" smtClean="0"/>
              <a:t>iaculis</a:t>
            </a:r>
            <a:r>
              <a:rPr lang="en-US" dirty="0" smtClean="0"/>
              <a:t> </a:t>
            </a:r>
            <a:r>
              <a:rPr lang="en-US" dirty="0" err="1" smtClean="0"/>
              <a:t>est</a:t>
            </a:r>
            <a:r>
              <a:rPr lang="en-US" dirty="0" smtClean="0"/>
              <a:t> </a:t>
            </a:r>
            <a:r>
              <a:rPr lang="en-US" dirty="0" err="1" smtClean="0"/>
              <a:t>faucibus</a:t>
            </a:r>
            <a:r>
              <a:rPr lang="en-US" dirty="0" smtClean="0"/>
              <a:t> </a:t>
            </a:r>
            <a:r>
              <a:rPr lang="en-US" dirty="0" err="1" smtClean="0"/>
              <a:t>eu</a:t>
            </a:r>
            <a:r>
              <a:rPr lang="en-US" dirty="0" smtClean="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smtClean="0"/>
              <a:t>CLICK TO EDIT</a:t>
            </a:r>
            <a:endParaRPr lang="en-US" dirty="0"/>
          </a:p>
        </p:txBody>
      </p:sp>
      <p:sp>
        <p:nvSpPr>
          <p:cNvPr id="3" name="Table Placeholder 2"/>
          <p:cNvSpPr>
            <a:spLocks noGrp="1"/>
          </p:cNvSpPr>
          <p:nvPr>
            <p:ph type="tbl" sz="quarter" idx="11"/>
          </p:nvPr>
        </p:nvSpPr>
        <p:spPr>
          <a:xfrm>
            <a:off x="3384550" y="693738"/>
            <a:ext cx="8431213" cy="5478462"/>
          </a:xfrm>
        </p:spPr>
        <p:txBody>
          <a:bodyPr/>
          <a:lstStyle/>
          <a:p>
            <a:r>
              <a:rPr lang="en-US" smtClean="0"/>
              <a:t>Click icon to add table</a:t>
            </a:r>
            <a:endParaRPr lang="en-US" dirty="0"/>
          </a:p>
        </p:txBody>
      </p:sp>
      <p:sp>
        <p:nvSpPr>
          <p:cNvPr id="2" name="Footer Placeholder 1"/>
          <p:cNvSpPr>
            <a:spLocks noGrp="1"/>
          </p:cNvSpPr>
          <p:nvPr>
            <p:ph type="ftr" sz="quarter" idx="12"/>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MEET OUR TEAM</a:t>
            </a:r>
            <a:endParaRPr lang="en-US" dirty="0"/>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r>
              <a:rPr lang="en-US" smtClean="0"/>
              <a:t>Click icon to add picture</a:t>
            </a:r>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r>
              <a:rPr lang="en-US" smtClean="0"/>
              <a:t>Click icon to add picture</a:t>
            </a:r>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r>
              <a:rPr lang="en-US" smtClean="0"/>
              <a:t>Click icon to add picture</a:t>
            </a:r>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5"/>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MAP IT</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smtClean="0"/>
              <a:t>CLICK TO EDIT</a:t>
            </a:r>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838231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smtClean="0"/>
              <a:t>CLICK TO EDIT</a:t>
            </a:r>
            <a:endParaRPr lang="en-US" dirty="0"/>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Tree>
    <p:extLst>
      <p:ext uri="{BB962C8B-B14F-4D97-AF65-F5344CB8AC3E}">
        <p14:creationId xmlns:p14="http://schemas.microsoft.com/office/powerpoint/2010/main" val="1058881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r>
              <a:rPr lang="en-US" smtClean="0"/>
              <a:t>Click icon to add picture</a:t>
            </a:r>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smtClean="0">
              <a:latin typeface="SourceSansPro-Light"/>
              <a:cs typeface="SourceSansPro-Light"/>
            </a:endParaRPr>
          </a:p>
        </p:txBody>
      </p:sp>
    </p:spTree>
    <p:extLst>
      <p:ext uri="{BB962C8B-B14F-4D97-AF65-F5344CB8AC3E}">
        <p14:creationId xmlns:p14="http://schemas.microsoft.com/office/powerpoint/2010/main" val="1185590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r>
              <a:rPr lang="en-US" smtClean="0"/>
              <a:t>Click icon to add picture</a:t>
            </a:r>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smtClean="0"/>
              <a:t>CLICK TO EDIT TEXT FOR TITLE OF IMAGE</a:t>
            </a:r>
            <a:endParaRPr lang="en-US" dirty="0"/>
          </a:p>
        </p:txBody>
      </p:sp>
      <p:sp>
        <p:nvSpPr>
          <p:cNvPr id="7" name="Footer Placeholder 6"/>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0" y="12700"/>
            <a:ext cx="12192000" cy="6845300"/>
          </a:xfrm>
        </p:spPr>
        <p:txBody>
          <a:bodyPr/>
          <a:lstStyle/>
          <a:p>
            <a:r>
              <a:rPr lang="en-US" smtClean="0"/>
              <a:t>Click icon to add picture</a:t>
            </a:r>
            <a:endParaRPr lang="en-US" dirty="0"/>
          </a:p>
        </p:txBody>
      </p:sp>
      <p:sp>
        <p:nvSpPr>
          <p:cNvPr id="8" name="object 4"/>
          <p:cNvSpPr/>
          <p:nvPr userDrawn="1"/>
        </p:nvSpPr>
        <p:spPr>
          <a:xfrm>
            <a:off x="12700" y="12700"/>
            <a:ext cx="12179300" cy="6845300"/>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smtClean="0"/>
              <a:t>Questions?</a:t>
            </a:r>
            <a:endParaRPr lang="en-US" dirty="0"/>
          </a:p>
        </p:txBody>
      </p:sp>
    </p:spTree>
    <p:extLst>
      <p:ext uri="{BB962C8B-B14F-4D97-AF65-F5344CB8AC3E}">
        <p14:creationId xmlns:p14="http://schemas.microsoft.com/office/powerpoint/2010/main" val="330277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88298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23799482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61491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0966981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4113315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7398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4989524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931994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smtClean="0"/>
              <a:t>Agenda</a:t>
            </a:r>
            <a:endParaRPr lang="en-US" dirty="0"/>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9288867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smtClean="0"/>
              <a:t>Agenda</a:t>
            </a:r>
            <a:endParaRPr lang="en-US" dirty="0"/>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smtClean="0"/>
              <a:t>Use this layout for your agenda</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0"/>
          </p:nvPr>
        </p:nvSpPr>
        <p:spPr/>
        <p:txBody>
          <a:bodyPr/>
          <a:lstStyle/>
          <a:p>
            <a:r>
              <a:rPr lang="en-US" dirty="0" smtClean="0"/>
              <a:t>©2019 Universal Service Administrative Co.</a:t>
            </a:r>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6961386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4"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8476768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smtClean="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
        <p:nvSpPr>
          <p:cNvPr id="9"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Tree>
    <p:extLst>
      <p:ext uri="{BB962C8B-B14F-4D97-AF65-F5344CB8AC3E}">
        <p14:creationId xmlns:p14="http://schemas.microsoft.com/office/powerpoint/2010/main" val="310517646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smtClean="0"/>
              <a:t>Use this layout for large format images, SmartArt, or charts; delete this text box prior to applying your content.</a:t>
            </a:r>
            <a:endParaRPr lang="en-US" dirty="0"/>
          </a:p>
        </p:txBody>
      </p:sp>
      <p:sp>
        <p:nvSpPr>
          <p:cNvPr id="3"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33412008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smtClean="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66619092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solidFill>
                <a:prstClr val="black"/>
              </a:solidFill>
            </a:endParaRPr>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sz="4200" b="0" spc="-70" dirty="0" smtClean="0">
                <a:solidFill>
                  <a:srgbClr val="FFFFFF"/>
                </a:solidFill>
                <a:latin typeface="Source Sans Pro"/>
                <a:cs typeface="Source Sans Pro"/>
              </a:rPr>
              <a:t>.”</a:t>
            </a:r>
            <a:r>
              <a:rPr lang="en-US" sz="4200" b="0" spc="-70" dirty="0" smtClean="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184429013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smtClean="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smtClean="0"/>
              <a:t>Click to Edit Title</a:t>
            </a:r>
            <a:endParaRPr lang="en-US" dirty="0"/>
          </a:p>
        </p:txBody>
      </p:sp>
      <p:sp>
        <p:nvSpPr>
          <p:cNvPr id="3" name="Table Placeholder 2"/>
          <p:cNvSpPr>
            <a:spLocks noGrp="1"/>
          </p:cNvSpPr>
          <p:nvPr>
            <p:ph type="tbl" sz="quarter" idx="11"/>
          </p:nvPr>
        </p:nvSpPr>
        <p:spPr>
          <a:xfrm>
            <a:off x="3412444" y="356616"/>
            <a:ext cx="8431213" cy="5815584"/>
          </a:xfrm>
        </p:spPr>
        <p:txBody>
          <a:bodyPr/>
          <a:lstStyle/>
          <a:p>
            <a:r>
              <a:rPr lang="en-US" dirty="0" smtClean="0"/>
              <a:t>Click icon to add table</a:t>
            </a:r>
            <a:endParaRPr lang="en-US" dirty="0"/>
          </a:p>
        </p:txBody>
      </p:sp>
      <p:sp>
        <p:nvSpPr>
          <p:cNvPr id="5" name="Footer Placeholder 1"/>
          <p:cNvSpPr>
            <a:spLocks noGrp="1"/>
          </p:cNvSpPr>
          <p:nvPr>
            <p:ph type="ftr" sz="quarter" idx="12"/>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21598701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smtClean="0"/>
              <a:t>Click to Edit Title</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smtClean="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69154721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2098686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394340116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86173306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solidFill>
                <a:prstClr val="black"/>
              </a:solidFill>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15272205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
        <p:nvSpPr>
          <p:cNvPr id="6" name="Content Placeholder 5"/>
          <p:cNvSpPr>
            <a:spLocks noGrp="1"/>
          </p:cNvSpPr>
          <p:nvPr>
            <p:ph sz="quarter" idx="12"/>
          </p:nvPr>
        </p:nvSpPr>
        <p:spPr>
          <a:xfrm>
            <a:off x="338138" y="1465263"/>
            <a:ext cx="11015662" cy="4741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74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lang="en-US" sz="4200" b="0" spc="-25" smtClean="0">
                <a:solidFill>
                  <a:srgbClr val="FFFFFF"/>
                </a:solidFill>
                <a:latin typeface="Source Sans Pro"/>
              </a:rPr>
              <a:t>Click to edit Master title style</a:t>
            </a:r>
            <a:endParaRPr sz="4200" dirty="0">
              <a:latin typeface="Source Sans Pro"/>
              <a:cs typeface="Source Sans Pro"/>
            </a:endParaRPr>
          </a:p>
        </p:txBody>
      </p:sp>
    </p:spTree>
    <p:extLst>
      <p:ext uri="{BB962C8B-B14F-4D97-AF65-F5344CB8AC3E}">
        <p14:creationId xmlns:p14="http://schemas.microsoft.com/office/powerpoint/2010/main" val="203074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lang="en-US" sz="4200" b="0" spc="-25" smtClean="0">
                <a:solidFill>
                  <a:srgbClr val="FFFFFF"/>
                </a:solidFill>
                <a:latin typeface="Source Sans Pro"/>
              </a:rPr>
              <a:t>Click to edit Master title style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151458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smtClean="0">
                <a:solidFill>
                  <a:srgbClr val="0062FF"/>
                </a:solidFill>
              </a:rPr>
              <a:t>© 2018 </a:t>
            </a:r>
            <a:r>
              <a:rPr lang="en-US" dirty="0" smtClean="0">
                <a:solidFill>
                  <a:srgbClr val="0062FF"/>
                </a:solidFill>
              </a:rPr>
              <a:t>Universal Service Administrative Co. </a:t>
            </a:r>
            <a:r>
              <a:rPr lang="en-US" dirty="0" smtClean="0">
                <a:latin typeface="SourceSansPro-Light"/>
                <a:cs typeface="SourceSansPro-Light"/>
              </a:rPr>
              <a:t>Private and Confidential</a:t>
            </a: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650" r:id="rId3"/>
    <p:sldLayoutId id="2147483665" r:id="rId4"/>
    <p:sldLayoutId id="2147483697" r:id="rId5"/>
    <p:sldLayoutId id="2147483667" r:id="rId6"/>
    <p:sldLayoutId id="2147483651" r:id="rId7"/>
    <p:sldLayoutId id="2147483678" r:id="rId8"/>
    <p:sldLayoutId id="2147483666" r:id="rId9"/>
    <p:sldLayoutId id="2147483677" r:id="rId10"/>
    <p:sldLayoutId id="2147483652" r:id="rId11"/>
    <p:sldLayoutId id="2147483688" r:id="rId12"/>
    <p:sldLayoutId id="2147483674" r:id="rId13"/>
    <p:sldLayoutId id="2147483675" r:id="rId14"/>
    <p:sldLayoutId id="2147483676" r:id="rId15"/>
    <p:sldLayoutId id="2147483680" r:id="rId16"/>
    <p:sldLayoutId id="2147483681" r:id="rId17"/>
    <p:sldLayoutId id="2147483682" r:id="rId18"/>
    <p:sldLayoutId id="2147483683" r:id="rId19"/>
    <p:sldLayoutId id="2147483684" r:id="rId20"/>
    <p:sldLayoutId id="2147483685" r:id="rId21"/>
    <p:sldLayoutId id="2147483686" r:id="rId22"/>
    <p:sldLayoutId id="2147483699" r:id="rId23"/>
  </p:sldLayoutIdLst>
  <p:hf hdr="0" ft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solidFill>
                <a:prstClr val="black"/>
              </a:solidFill>
            </a:endParaRPr>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dirty="0" smtClean="0"/>
              <a:t>©2019 Universal Service Administrative Co.</a:t>
            </a:r>
            <a:endParaRPr lang="en-US" dirty="0"/>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36893819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64677" y="1120254"/>
            <a:ext cx="9144000" cy="2387600"/>
          </a:xfrm>
        </p:spPr>
        <p:txBody>
          <a:bodyPr/>
          <a:lstStyle/>
          <a:p>
            <a:r>
              <a:rPr lang="en-US" dirty="0" smtClean="0"/>
              <a:t>Eligible Services</a:t>
            </a:r>
            <a:endParaRPr lang="en-US" dirty="0"/>
          </a:p>
        </p:txBody>
      </p:sp>
      <p:sp>
        <p:nvSpPr>
          <p:cNvPr id="5" name="Subtitle 4"/>
          <p:cNvSpPr>
            <a:spLocks noGrp="1"/>
          </p:cNvSpPr>
          <p:nvPr>
            <p:ph type="subTitle" idx="1"/>
          </p:nvPr>
        </p:nvSpPr>
        <p:spPr/>
        <p:txBody>
          <a:bodyPr/>
          <a:lstStyle/>
          <a:p>
            <a:r>
              <a:rPr lang="en-US" dirty="0" smtClean="0"/>
              <a:t>2019 Service Provider Training</a:t>
            </a:r>
            <a:endParaRPr lang="en-US" dirty="0"/>
          </a:p>
        </p:txBody>
      </p:sp>
    </p:spTree>
    <p:extLst>
      <p:ext uri="{BB962C8B-B14F-4D97-AF65-F5344CB8AC3E}">
        <p14:creationId xmlns:p14="http://schemas.microsoft.com/office/powerpoint/2010/main" val="17258231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138" y="1325671"/>
            <a:ext cx="9948862" cy="4702175"/>
          </a:xfrm>
        </p:spPr>
        <p:txBody>
          <a:bodyPr/>
          <a:lstStyle/>
          <a:p>
            <a:r>
              <a:rPr lang="en-US" sz="2800" dirty="0"/>
              <a:t>The eligible services list contains a general description of the products and services that will be eligible for discounts, along with additional helpful information such as eligibility conditions for each category of service for each specified funding year.</a:t>
            </a:r>
          </a:p>
          <a:p>
            <a:pPr marL="342900" indent="-342900">
              <a:buFont typeface="Arial" panose="020B0604020202020204" pitchFamily="34" charset="0"/>
              <a:buChar char="•"/>
            </a:pPr>
            <a:r>
              <a:rPr lang="en-US" sz="2800" dirty="0"/>
              <a:t>The eligible services list is </a:t>
            </a:r>
            <a:r>
              <a:rPr lang="en-US" sz="2800" b="1" dirty="0"/>
              <a:t>published annually at least 60 days before the application filing window opens</a:t>
            </a:r>
            <a:r>
              <a:rPr lang="en-US" sz="2800" dirty="0"/>
              <a:t>.</a:t>
            </a:r>
          </a:p>
          <a:p>
            <a:pPr marL="342900" indent="-342900">
              <a:buFont typeface="Arial" panose="020B0604020202020204" pitchFamily="34" charset="0"/>
              <a:buChar char="•"/>
            </a:pPr>
            <a:r>
              <a:rPr lang="en-US" sz="2800" dirty="0"/>
              <a:t>Every year there is a </a:t>
            </a:r>
            <a:r>
              <a:rPr lang="en-US" sz="2800" b="1" dirty="0"/>
              <a:t>public comment period in which stakeholders may recommend additions and revisions </a:t>
            </a:r>
            <a:r>
              <a:rPr lang="en-US" sz="2800" dirty="0"/>
              <a:t>to the ESL and provide feedback on the eligible services list. </a:t>
            </a:r>
          </a:p>
          <a:p>
            <a:endParaRPr lang="en-US" dirty="0"/>
          </a:p>
        </p:txBody>
      </p:sp>
      <p:sp>
        <p:nvSpPr>
          <p:cNvPr id="3" name="Title 2"/>
          <p:cNvSpPr>
            <a:spLocks noGrp="1"/>
          </p:cNvSpPr>
          <p:nvPr>
            <p:ph type="title"/>
          </p:nvPr>
        </p:nvSpPr>
        <p:spPr/>
        <p:txBody>
          <a:bodyPr/>
          <a:lstStyle/>
          <a:p>
            <a:r>
              <a:rPr lang="en-US" dirty="0" smtClean="0"/>
              <a:t>Eligible Services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576148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138" y="1363249"/>
            <a:ext cx="9948862" cy="4702175"/>
          </a:xfrm>
        </p:spPr>
        <p:txBody>
          <a:bodyPr/>
          <a:lstStyle/>
          <a:p>
            <a:r>
              <a:rPr lang="en-US" sz="2800" dirty="0"/>
              <a:t>Per the FY 2019 ESL, these consist of the services needed to support broadband connectivity to eligible schools and libraries. </a:t>
            </a:r>
            <a:endParaRPr lang="en-US" sz="2800" dirty="0" smtClean="0"/>
          </a:p>
          <a:p>
            <a:r>
              <a:rPr lang="en-US" sz="2800" dirty="0" smtClean="0"/>
              <a:t>This </a:t>
            </a:r>
            <a:r>
              <a:rPr lang="en-US" sz="2800" dirty="0"/>
              <a:t>category consists of the services that provide broadband to eligible locations including data links that connect multiple points, services used to connect eligible locations to the Internet, and services that provide basic conduit access to the Internet.</a:t>
            </a:r>
          </a:p>
          <a:p>
            <a:pPr marL="342900" indent="-342900">
              <a:buFont typeface="Arial" panose="020B0604020202020204" pitchFamily="34" charset="0"/>
              <a:buChar char="•"/>
            </a:pPr>
            <a:r>
              <a:rPr lang="en-US" sz="2800" dirty="0"/>
              <a:t>Data Transmission Services</a:t>
            </a:r>
          </a:p>
          <a:p>
            <a:pPr marL="342900" indent="-342900">
              <a:buFont typeface="Arial" panose="020B0604020202020204" pitchFamily="34" charset="0"/>
              <a:buChar char="•"/>
            </a:pPr>
            <a:r>
              <a:rPr lang="en-US" sz="2800" dirty="0"/>
              <a:t>Internet Access</a:t>
            </a:r>
          </a:p>
          <a:p>
            <a:endParaRPr lang="en-US" dirty="0"/>
          </a:p>
        </p:txBody>
      </p:sp>
      <p:sp>
        <p:nvSpPr>
          <p:cNvPr id="3" name="Title 2"/>
          <p:cNvSpPr>
            <a:spLocks noGrp="1"/>
          </p:cNvSpPr>
          <p:nvPr>
            <p:ph type="title"/>
          </p:nvPr>
        </p:nvSpPr>
        <p:spPr/>
        <p:txBody>
          <a:bodyPr/>
          <a:lstStyle/>
          <a:p>
            <a:r>
              <a:rPr lang="en-US" dirty="0"/>
              <a:t>Eligible Services: Category One</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561086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138" y="1288094"/>
            <a:ext cx="9948862" cy="4702175"/>
          </a:xfrm>
        </p:spPr>
        <p:txBody>
          <a:bodyPr/>
          <a:lstStyle/>
          <a:p>
            <a:pPr marL="342900" indent="-342900">
              <a:buFont typeface="Arial" panose="020B0604020202020204" pitchFamily="34" charset="0"/>
              <a:buChar char="•"/>
            </a:pPr>
            <a:r>
              <a:rPr lang="en-US" dirty="0"/>
              <a:t>Broadband over Power Lines</a:t>
            </a:r>
          </a:p>
          <a:p>
            <a:pPr marL="342900" indent="-342900">
              <a:buFont typeface="Arial" panose="020B0604020202020204" pitchFamily="34" charset="0"/>
              <a:buChar char="•"/>
            </a:pPr>
            <a:r>
              <a:rPr lang="en-US" dirty="0"/>
              <a:t>Cable Modem</a:t>
            </a:r>
          </a:p>
          <a:p>
            <a:pPr marL="342900" indent="-342900">
              <a:buFont typeface="Arial" panose="020B0604020202020204" pitchFamily="34" charset="0"/>
              <a:buChar char="•"/>
            </a:pPr>
            <a:r>
              <a:rPr lang="en-US" dirty="0"/>
              <a:t>DS-1, DS-2, DS-3, DS-4</a:t>
            </a:r>
          </a:p>
          <a:p>
            <a:pPr marL="342900" indent="-342900">
              <a:buFont typeface="Arial" panose="020B0604020202020204" pitchFamily="34" charset="0"/>
              <a:buChar char="•"/>
            </a:pPr>
            <a:r>
              <a:rPr lang="en-US" dirty="0"/>
              <a:t>Ethernet</a:t>
            </a:r>
          </a:p>
          <a:p>
            <a:pPr marL="342900" indent="-342900">
              <a:buFont typeface="Arial" panose="020B0604020202020204" pitchFamily="34" charset="0"/>
              <a:buChar char="•"/>
            </a:pPr>
            <a:r>
              <a:rPr lang="en-US" dirty="0"/>
              <a:t>Leased Dark Fiber (including dark fiber indefeasible rights of use (IRUs) for a set term)</a:t>
            </a:r>
          </a:p>
          <a:p>
            <a:pPr marL="342900" indent="-342900">
              <a:buFont typeface="Arial" panose="020B0604020202020204" pitchFamily="34" charset="0"/>
              <a:buChar char="•"/>
            </a:pPr>
            <a:r>
              <a:rPr lang="en-US" dirty="0"/>
              <a:t>Self-Provisioned Network </a:t>
            </a:r>
          </a:p>
          <a:p>
            <a:pPr marL="342900" indent="-342900">
              <a:buFont typeface="Arial" panose="020B0604020202020204" pitchFamily="34" charset="0"/>
              <a:buChar char="•"/>
            </a:pPr>
            <a:r>
              <a:rPr lang="en-US" dirty="0"/>
              <a:t>Satellite Service</a:t>
            </a:r>
          </a:p>
          <a:p>
            <a:pPr marL="342900" indent="-342900">
              <a:buFont typeface="Arial" panose="020B0604020202020204" pitchFamily="34" charset="0"/>
              <a:buChar char="•"/>
            </a:pPr>
            <a:r>
              <a:rPr lang="en-US" dirty="0"/>
              <a:t>Microwave</a:t>
            </a:r>
          </a:p>
          <a:p>
            <a:pPr marL="342900" indent="-342900">
              <a:buFont typeface="Arial" panose="020B0604020202020204" pitchFamily="34" charset="0"/>
              <a:buChar char="•"/>
            </a:pPr>
            <a:r>
              <a:rPr lang="en-US" dirty="0"/>
              <a:t>Multi-Protocol Label Switching (MPLS)</a:t>
            </a:r>
          </a:p>
          <a:p>
            <a:endParaRPr lang="en-US" dirty="0"/>
          </a:p>
        </p:txBody>
      </p:sp>
      <p:sp>
        <p:nvSpPr>
          <p:cNvPr id="3" name="Title 2"/>
          <p:cNvSpPr>
            <a:spLocks noGrp="1"/>
          </p:cNvSpPr>
          <p:nvPr>
            <p:ph type="title"/>
          </p:nvPr>
        </p:nvSpPr>
        <p:spPr/>
        <p:txBody>
          <a:bodyPr/>
          <a:lstStyle/>
          <a:p>
            <a:r>
              <a:rPr lang="en-US" dirty="0"/>
              <a:t>Eligible Services: Category </a:t>
            </a:r>
            <a:r>
              <a:rPr lang="en-US" dirty="0" smtClean="0"/>
              <a:t>One Examples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942653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5820" y="1200411"/>
            <a:ext cx="9948862" cy="4702175"/>
          </a:xfrm>
        </p:spPr>
        <p:txBody>
          <a:bodyPr/>
          <a:lstStyle/>
          <a:p>
            <a:r>
              <a:rPr lang="en-US" sz="2200" dirty="0"/>
              <a:t>Per the FY 2019 ESL, these consist of the internal connections needed for broadband connectivity within schools and libraries. </a:t>
            </a:r>
            <a:endParaRPr lang="en-US" sz="2200" dirty="0" smtClean="0"/>
          </a:p>
          <a:p>
            <a:r>
              <a:rPr lang="en-US" sz="2200" dirty="0" smtClean="0"/>
              <a:t>Support </a:t>
            </a:r>
            <a:r>
              <a:rPr lang="en-US" sz="2200" dirty="0"/>
              <a:t>is limited to the internal connections necessary to bring broadband into, and provide it throughout, schools and libraries. These are broadband connections used for educational purposes within, between, or among instructional buildings that comprise a school campus or library branch, and basic maintenance of these connections, as well as services that manage and operate owned or leased broadband internal connections (e.g., managed internal broadband services or managed Wi-Fi).</a:t>
            </a:r>
          </a:p>
          <a:p>
            <a:pPr marL="342900" indent="-342900">
              <a:buFont typeface="Arial" panose="020B0604020202020204" pitchFamily="34" charset="0"/>
              <a:buChar char="•"/>
            </a:pPr>
            <a:r>
              <a:rPr lang="en-US" sz="2200" dirty="0"/>
              <a:t>Internal Connections </a:t>
            </a:r>
          </a:p>
          <a:p>
            <a:pPr marL="342900" indent="-342900">
              <a:buFont typeface="Arial" panose="020B0604020202020204" pitchFamily="34" charset="0"/>
              <a:buChar char="•"/>
            </a:pPr>
            <a:r>
              <a:rPr lang="en-US" sz="2200" dirty="0"/>
              <a:t>Managed Internal Broadband Services (MIBS)</a:t>
            </a:r>
          </a:p>
          <a:p>
            <a:pPr marL="342900" indent="-342900">
              <a:buFont typeface="Arial" panose="020B0604020202020204" pitchFamily="34" charset="0"/>
              <a:buChar char="•"/>
            </a:pPr>
            <a:r>
              <a:rPr lang="en-US" sz="2200" dirty="0"/>
              <a:t>Basic Maintenance of Eligible Broadband Internal Connections (BMIC)</a:t>
            </a:r>
          </a:p>
        </p:txBody>
      </p:sp>
      <p:sp>
        <p:nvSpPr>
          <p:cNvPr id="3" name="Title 2"/>
          <p:cNvSpPr>
            <a:spLocks noGrp="1"/>
          </p:cNvSpPr>
          <p:nvPr>
            <p:ph type="title"/>
          </p:nvPr>
        </p:nvSpPr>
        <p:spPr/>
        <p:txBody>
          <a:bodyPr/>
          <a:lstStyle/>
          <a:p>
            <a:r>
              <a:rPr lang="en-US" dirty="0"/>
              <a:t>Eligible Services: Category </a:t>
            </a:r>
            <a:r>
              <a:rPr lang="en-US" dirty="0" smtClean="0"/>
              <a:t>Two</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947843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Services: Category Two–Services Summary</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1767829206"/>
              </p:ext>
            </p:extLst>
          </p:nvPr>
        </p:nvGraphicFramePr>
        <p:xfrm>
          <a:off x="338138" y="1465263"/>
          <a:ext cx="11015662" cy="4607560"/>
        </p:xfrm>
        <a:graphic>
          <a:graphicData uri="http://schemas.openxmlformats.org/drawingml/2006/table">
            <a:tbl>
              <a:tblPr firstRow="1" bandRow="1">
                <a:tableStyleId>{5C22544A-7EE6-4342-B048-85BDC9FD1C3A}</a:tableStyleId>
              </a:tblPr>
              <a:tblGrid>
                <a:gridCol w="5507831"/>
                <a:gridCol w="5507831"/>
              </a:tblGrid>
              <a:tr h="370840">
                <a:tc>
                  <a:txBody>
                    <a:bodyPr/>
                    <a:lstStyle/>
                    <a:p>
                      <a:r>
                        <a:rPr lang="en-US" dirty="0" smtClean="0"/>
                        <a:t>Services</a:t>
                      </a:r>
                      <a:endParaRPr lang="en-US" dirty="0"/>
                    </a:p>
                  </a:txBody>
                  <a:tcPr/>
                </a:tc>
                <a:tc>
                  <a:txBody>
                    <a:bodyPr/>
                    <a:lstStyle/>
                    <a:p>
                      <a:r>
                        <a:rPr lang="en-US" dirty="0" smtClean="0"/>
                        <a:t>Service Summary</a:t>
                      </a:r>
                      <a:endParaRPr lang="en-US" dirty="0"/>
                    </a:p>
                  </a:txBody>
                  <a:tcPr/>
                </a:tc>
              </a:tr>
              <a:tr h="370840">
                <a:tc>
                  <a:txBody>
                    <a:bodyPr/>
                    <a:lstStyle/>
                    <a:p>
                      <a:r>
                        <a:rPr lang="en-US" sz="2000" b="1" dirty="0" smtClean="0"/>
                        <a:t>Internal Connections (IC)</a:t>
                      </a:r>
                    </a:p>
                  </a:txBody>
                  <a:tcPr/>
                </a:tc>
                <a:tc>
                  <a:txBody>
                    <a:bodyPr/>
                    <a:lstStyle/>
                    <a:p>
                      <a:r>
                        <a:rPr lang="en-US" sz="2000" dirty="0" smtClean="0"/>
                        <a:t>The equipment and services used to bring broadband into, and provide it throughout, schools and libraries (e.g., internal routing and broadcasting functions).</a:t>
                      </a:r>
                    </a:p>
                    <a:p>
                      <a:endParaRPr lang="en-US" sz="2000" dirty="0"/>
                    </a:p>
                  </a:txBody>
                  <a:tcPr/>
                </a:tc>
              </a:tr>
              <a:tr h="370840">
                <a:tc>
                  <a:txBody>
                    <a:bodyPr/>
                    <a:lstStyle/>
                    <a:p>
                      <a:r>
                        <a:rPr lang="en-US" sz="2000" b="1" dirty="0" smtClean="0"/>
                        <a:t>Managed Internal Broadband Services (MIBS)</a:t>
                      </a:r>
                    </a:p>
                  </a:txBody>
                  <a:tcPr/>
                </a:tc>
                <a:tc>
                  <a:txBody>
                    <a:bodyPr/>
                    <a:lstStyle/>
                    <a:p>
                      <a:r>
                        <a:rPr lang="en-US" sz="2000" dirty="0" smtClean="0"/>
                        <a:t>Third-party operation, management, and monitoring of eligible broadband internal connections (owned or leased equipment).</a:t>
                      </a:r>
                    </a:p>
                    <a:p>
                      <a:endParaRPr lang="en-US" sz="2000" dirty="0"/>
                    </a:p>
                  </a:txBody>
                  <a:tcPr/>
                </a:tc>
              </a:tr>
              <a:tr h="370840">
                <a:tc>
                  <a:txBody>
                    <a:bodyPr/>
                    <a:lstStyle/>
                    <a:p>
                      <a:r>
                        <a:rPr lang="en-US" sz="2000" b="1" dirty="0" smtClean="0"/>
                        <a:t>Basic Maintenance of Eligible Broadband Connections</a:t>
                      </a:r>
                    </a:p>
                    <a:p>
                      <a:r>
                        <a:rPr lang="en-US" sz="2000" b="1" dirty="0" smtClean="0"/>
                        <a:t>(BMIC)</a:t>
                      </a:r>
                    </a:p>
                  </a:txBody>
                  <a:tcPr/>
                </a:tc>
                <a:tc>
                  <a:txBody>
                    <a:bodyPr/>
                    <a:lstStyle/>
                    <a:p>
                      <a:r>
                        <a:rPr lang="en-US" sz="2000" dirty="0" smtClean="0"/>
                        <a:t>Basic maintenance and technical support appropriate to maintain reliable operation for eligible broadband internal connections.</a:t>
                      </a:r>
                    </a:p>
                    <a:p>
                      <a:endParaRPr lang="en-US" sz="2000" dirty="0"/>
                    </a:p>
                  </a:txBody>
                  <a:tcPr/>
                </a:tc>
              </a:tr>
            </a:tbl>
          </a:graphicData>
        </a:graphic>
      </p:graphicFrame>
      <p:sp>
        <p:nvSpPr>
          <p:cNvPr id="8" name="Rectangle 7"/>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905595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7351" y="1092250"/>
            <a:ext cx="9948862" cy="4702175"/>
          </a:xfrm>
        </p:spPr>
        <p:txBody>
          <a:bodyPr/>
          <a:lstStyle/>
          <a:p>
            <a:pPr marL="342900" indent="-342900">
              <a:spcBef>
                <a:spcPts val="600"/>
              </a:spcBef>
              <a:spcAft>
                <a:spcPts val="0"/>
              </a:spcAft>
              <a:buFont typeface="Arial" panose="020B0604020202020204" pitchFamily="34" charset="0"/>
              <a:buChar char="•"/>
            </a:pPr>
            <a:r>
              <a:rPr lang="en-US" sz="2800" dirty="0"/>
              <a:t>Cabling </a:t>
            </a:r>
          </a:p>
          <a:p>
            <a:pPr marL="342900" indent="-342900">
              <a:spcBef>
                <a:spcPts val="600"/>
              </a:spcBef>
              <a:spcAft>
                <a:spcPts val="0"/>
              </a:spcAft>
              <a:buFont typeface="Arial" panose="020B0604020202020204" pitchFamily="34" charset="0"/>
              <a:buChar char="•"/>
            </a:pPr>
            <a:r>
              <a:rPr lang="en-US" sz="2800" dirty="0"/>
              <a:t>Access Point </a:t>
            </a:r>
          </a:p>
          <a:p>
            <a:pPr marL="342900" indent="-342900">
              <a:spcBef>
                <a:spcPts val="600"/>
              </a:spcBef>
              <a:spcAft>
                <a:spcPts val="0"/>
              </a:spcAft>
              <a:buFont typeface="Arial" panose="020B0604020202020204" pitchFamily="34" charset="0"/>
              <a:buChar char="•"/>
            </a:pPr>
            <a:r>
              <a:rPr lang="en-US" sz="2800" dirty="0"/>
              <a:t>Switch </a:t>
            </a:r>
          </a:p>
          <a:p>
            <a:pPr marL="342900" indent="-342900">
              <a:spcBef>
                <a:spcPts val="600"/>
              </a:spcBef>
              <a:spcAft>
                <a:spcPts val="0"/>
              </a:spcAft>
              <a:buFont typeface="Arial" panose="020B0604020202020204" pitchFamily="34" charset="0"/>
              <a:buChar char="•"/>
            </a:pPr>
            <a:r>
              <a:rPr lang="en-US" sz="2800" dirty="0"/>
              <a:t>Router </a:t>
            </a:r>
          </a:p>
          <a:p>
            <a:pPr marL="342900" indent="-342900">
              <a:spcBef>
                <a:spcPts val="600"/>
              </a:spcBef>
              <a:spcAft>
                <a:spcPts val="0"/>
              </a:spcAft>
              <a:buFont typeface="Arial" panose="020B0604020202020204" pitchFamily="34" charset="0"/>
              <a:buChar char="•"/>
            </a:pPr>
            <a:r>
              <a:rPr lang="en-US" altLang="en-US" sz="2800" dirty="0"/>
              <a:t>Services provided by a third party for the operation, management, and monitoring of eligible broadband internal connections</a:t>
            </a:r>
          </a:p>
          <a:p>
            <a:pPr marL="342900" indent="-342900">
              <a:spcBef>
                <a:spcPts val="600"/>
              </a:spcBef>
              <a:spcAft>
                <a:spcPts val="0"/>
              </a:spcAft>
              <a:buFont typeface="Arial" panose="020B0604020202020204" pitchFamily="34" charset="0"/>
              <a:buChar char="•"/>
            </a:pPr>
            <a:r>
              <a:rPr lang="en-US" altLang="en-US" sz="2800" dirty="0"/>
              <a:t>Repair and upkeep of eligible hardware </a:t>
            </a:r>
          </a:p>
          <a:p>
            <a:pPr marL="342900" indent="-342900">
              <a:spcBef>
                <a:spcPts val="600"/>
              </a:spcBef>
              <a:spcAft>
                <a:spcPts val="0"/>
              </a:spcAft>
              <a:buFont typeface="Arial" panose="020B0604020202020204" pitchFamily="34" charset="0"/>
              <a:buChar char="•"/>
            </a:pPr>
            <a:r>
              <a:rPr lang="en-US" sz="2800" dirty="0"/>
              <a:t>Wire and cable maintenance</a:t>
            </a:r>
          </a:p>
          <a:p>
            <a:pPr marL="342900" indent="-342900">
              <a:spcBef>
                <a:spcPts val="600"/>
              </a:spcBef>
              <a:spcAft>
                <a:spcPts val="0"/>
              </a:spcAft>
              <a:buFont typeface="Arial" panose="020B0604020202020204" pitchFamily="34" charset="0"/>
              <a:buChar char="•"/>
            </a:pPr>
            <a:r>
              <a:rPr lang="en-US" sz="2800" dirty="0"/>
              <a:t>Basic technical support including online and telephone-based technical support</a:t>
            </a:r>
          </a:p>
          <a:p>
            <a:endParaRPr lang="en-US" dirty="0"/>
          </a:p>
        </p:txBody>
      </p:sp>
      <p:sp>
        <p:nvSpPr>
          <p:cNvPr id="3" name="Title 2"/>
          <p:cNvSpPr>
            <a:spLocks noGrp="1"/>
          </p:cNvSpPr>
          <p:nvPr>
            <p:ph type="title"/>
          </p:nvPr>
        </p:nvSpPr>
        <p:spPr>
          <a:xfrm>
            <a:off x="337351" y="305386"/>
            <a:ext cx="9949649" cy="776426"/>
          </a:xfrm>
        </p:spPr>
        <p:txBody>
          <a:bodyPr/>
          <a:lstStyle/>
          <a:p>
            <a:r>
              <a:rPr lang="en-US" dirty="0"/>
              <a:t>Eligible Services: Category </a:t>
            </a:r>
            <a:r>
              <a:rPr lang="en-US" dirty="0" smtClean="0"/>
              <a:t>Two Examples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674843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Licenses:</a:t>
            </a:r>
          </a:p>
          <a:p>
            <a:pPr marL="342900" indent="-342900">
              <a:buFont typeface="Arial" panose="020B0604020202020204" pitchFamily="34" charset="0"/>
              <a:buChar char="•"/>
            </a:pPr>
            <a:r>
              <a:rPr lang="en-US" sz="2800" dirty="0"/>
              <a:t>Classified as Internal Connections under Category Two. </a:t>
            </a:r>
          </a:p>
          <a:p>
            <a:pPr marL="342900" indent="-342900">
              <a:buFont typeface="Arial" panose="020B0604020202020204" pitchFamily="34" charset="0"/>
              <a:buChar char="•"/>
            </a:pPr>
            <a:r>
              <a:rPr lang="en-US" sz="2800" dirty="0"/>
              <a:t>Licenses that are right-to-use (necessary for the functionality of the eligible internal connection device) are fully eligible in the requested Funding Year.</a:t>
            </a:r>
          </a:p>
          <a:p>
            <a:pPr marL="342900" indent="-342900">
              <a:buFont typeface="Arial" panose="020B0604020202020204" pitchFamily="34" charset="0"/>
              <a:buChar char="•"/>
            </a:pPr>
            <a:r>
              <a:rPr lang="en-US" sz="2800" dirty="0"/>
              <a:t>Example: The cost of a 3 year RTU license for an eligible switch could be requested fully as a one-time charge.</a:t>
            </a:r>
          </a:p>
          <a:p>
            <a:endParaRPr lang="en-US" dirty="0"/>
          </a:p>
        </p:txBody>
      </p:sp>
      <p:sp>
        <p:nvSpPr>
          <p:cNvPr id="3" name="Title 2"/>
          <p:cNvSpPr>
            <a:spLocks noGrp="1"/>
          </p:cNvSpPr>
          <p:nvPr>
            <p:ph type="title"/>
          </p:nvPr>
        </p:nvSpPr>
        <p:spPr/>
        <p:txBody>
          <a:bodyPr/>
          <a:lstStyle/>
          <a:p>
            <a:r>
              <a:rPr lang="en-US" dirty="0"/>
              <a:t>Eligible Services - Category Two:</a:t>
            </a:r>
            <a:br>
              <a:rPr lang="en-US" dirty="0"/>
            </a:br>
            <a:r>
              <a:rPr lang="en-US" dirty="0"/>
              <a:t>Licenses versus Maintenance Support Services</a:t>
            </a:r>
          </a:p>
        </p:txBody>
      </p:sp>
      <p:sp>
        <p:nvSpPr>
          <p:cNvPr id="5" name="Rectangle 4"/>
          <p:cNvSpPr/>
          <p:nvPr/>
        </p:nvSpPr>
        <p:spPr>
          <a:xfrm>
            <a:off x="0" y="6492589"/>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037428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Maintenance Support </a:t>
            </a:r>
            <a:r>
              <a:rPr lang="en-US" sz="2800" dirty="0" smtClean="0"/>
              <a:t>Services (MSS):</a:t>
            </a:r>
            <a:r>
              <a:rPr lang="en-US" sz="2800" dirty="0"/>
              <a:t>	</a:t>
            </a:r>
          </a:p>
          <a:p>
            <a:pPr marL="342900" indent="-342900">
              <a:buFont typeface="Arial" panose="020B0604020202020204" pitchFamily="34" charset="0"/>
              <a:buChar char="•"/>
            </a:pPr>
            <a:r>
              <a:rPr lang="en-US" sz="2800" dirty="0"/>
              <a:t>Classified as BMIC under Category Two.</a:t>
            </a:r>
          </a:p>
          <a:p>
            <a:pPr marL="342900" indent="-342900">
              <a:buFont typeface="Arial" panose="020B0604020202020204" pitchFamily="34" charset="0"/>
              <a:buChar char="•"/>
            </a:pPr>
            <a:r>
              <a:rPr lang="en-US" sz="2800" dirty="0"/>
              <a:t>Maintenance Support </a:t>
            </a:r>
            <a:r>
              <a:rPr lang="en-US" sz="2800" dirty="0" smtClean="0"/>
              <a:t>Services </a:t>
            </a:r>
            <a:r>
              <a:rPr lang="en-US" sz="2800" dirty="0"/>
              <a:t>which can include bug fixes, software upgrades, and security/software patches are eligible for a pro-rated amount that covers the current funding year. </a:t>
            </a:r>
          </a:p>
          <a:p>
            <a:pPr marL="342900" indent="-342900">
              <a:buFont typeface="Arial" panose="020B0604020202020204" pitchFamily="34" charset="0"/>
              <a:buChar char="•"/>
            </a:pPr>
            <a:r>
              <a:rPr lang="en-US" sz="2800" dirty="0"/>
              <a:t>Example: The cost of </a:t>
            </a:r>
            <a:r>
              <a:rPr lang="en-US" sz="2800" dirty="0" smtClean="0"/>
              <a:t>3-year </a:t>
            </a:r>
            <a:r>
              <a:rPr lang="en-US" sz="2800" dirty="0"/>
              <a:t>MSS would need to be pro-rated so that only </a:t>
            </a:r>
            <a:r>
              <a:rPr lang="en-US" sz="2800" dirty="0" smtClean="0"/>
              <a:t>one third </a:t>
            </a:r>
            <a:r>
              <a:rPr lang="en-US" sz="2800" dirty="0"/>
              <a:t>of the cost are requested in the applicable funding year. </a:t>
            </a:r>
          </a:p>
          <a:p>
            <a:endParaRPr lang="en-US" dirty="0"/>
          </a:p>
        </p:txBody>
      </p:sp>
      <p:sp>
        <p:nvSpPr>
          <p:cNvPr id="3" name="Title 2"/>
          <p:cNvSpPr>
            <a:spLocks noGrp="1"/>
          </p:cNvSpPr>
          <p:nvPr>
            <p:ph type="title"/>
          </p:nvPr>
        </p:nvSpPr>
        <p:spPr/>
        <p:txBody>
          <a:bodyPr/>
          <a:lstStyle/>
          <a:p>
            <a:r>
              <a:rPr lang="en-US" dirty="0"/>
              <a:t>Eligible Services - Category Two:</a:t>
            </a:r>
            <a:br>
              <a:rPr lang="en-US" dirty="0"/>
            </a:br>
            <a:r>
              <a:rPr lang="en-US" dirty="0"/>
              <a:t>Licenses versus Maintenance Support Services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984817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Eligible Fiber Services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273216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138" y="1325671"/>
            <a:ext cx="9948862" cy="4702175"/>
          </a:xfrm>
        </p:spPr>
        <p:txBody>
          <a:bodyPr/>
          <a:lstStyle/>
          <a:p>
            <a:pPr marL="342900" indent="-342900">
              <a:buFont typeface="Arial" panose="020B0604020202020204" pitchFamily="34" charset="0"/>
              <a:buChar char="•"/>
            </a:pPr>
            <a:r>
              <a:rPr lang="en-US" sz="2800" dirty="0"/>
              <a:t>The FCC’s 2014 Second E-rate Order provided additional flexibility to schools and libraries seeking to access affordable high-speed broadband connections.  </a:t>
            </a:r>
          </a:p>
          <a:p>
            <a:pPr marL="342900" indent="-342900">
              <a:buFont typeface="Arial" panose="020B0604020202020204" pitchFamily="34" charset="0"/>
              <a:buChar char="•"/>
            </a:pPr>
            <a:r>
              <a:rPr lang="en-US" sz="2800" dirty="0"/>
              <a:t>The Order amended the E-rate program's eligible services list to equalize the treatment of lit and dark fiber and made special construction charges beyond the applicant's property line and modulating electronics to light dark fiber eligible for Category One support. </a:t>
            </a:r>
          </a:p>
          <a:p>
            <a:pPr marL="342900" indent="-342900">
              <a:buFont typeface="Arial" panose="020B0604020202020204" pitchFamily="34" charset="0"/>
              <a:buChar char="•"/>
            </a:pPr>
            <a:r>
              <a:rPr lang="en-US" sz="2800" dirty="0"/>
              <a:t>When cost-effective, the Order also allows for funding of applicant-owned broadband networks. </a:t>
            </a:r>
          </a:p>
        </p:txBody>
      </p:sp>
      <p:sp>
        <p:nvSpPr>
          <p:cNvPr id="3" name="Title 2"/>
          <p:cNvSpPr>
            <a:spLocks noGrp="1"/>
          </p:cNvSpPr>
          <p:nvPr>
            <p:ph type="title"/>
          </p:nvPr>
        </p:nvSpPr>
        <p:spPr/>
        <p:txBody>
          <a:bodyPr/>
          <a:lstStyle/>
          <a:p>
            <a:r>
              <a:rPr lang="en-US" dirty="0"/>
              <a:t>Eligible Fiber Services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41939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60" y="2548361"/>
            <a:ext cx="1890440" cy="1386372"/>
          </a:xfrm>
        </p:spPr>
        <p:txBody>
          <a:bodyPr/>
          <a:lstStyle/>
          <a:p>
            <a:r>
              <a:rPr lang="en-US" dirty="0" smtClean="0"/>
              <a:t>AGENDA</a:t>
            </a:r>
            <a:endParaRPr lang="en-US" dirty="0"/>
          </a:p>
        </p:txBody>
      </p:sp>
      <p:sp>
        <p:nvSpPr>
          <p:cNvPr id="3" name="Content Placeholder 2"/>
          <p:cNvSpPr>
            <a:spLocks noGrp="1"/>
          </p:cNvSpPr>
          <p:nvPr>
            <p:ph idx="1"/>
          </p:nvPr>
        </p:nvSpPr>
        <p:spPr>
          <a:xfrm>
            <a:off x="3208301" y="767378"/>
            <a:ext cx="8635356" cy="6978128"/>
          </a:xfrm>
        </p:spPr>
        <p:txBody>
          <a:bodyPr/>
          <a:lstStyle/>
          <a:p>
            <a:pPr marL="514350" indent="-514350">
              <a:buClr>
                <a:schemeClr val="accent2"/>
              </a:buClr>
              <a:buFont typeface="+mj-lt"/>
              <a:buAutoNum type="arabicPeriod"/>
            </a:pPr>
            <a:r>
              <a:rPr lang="en-US" dirty="0"/>
              <a:t>The service provider role in the </a:t>
            </a:r>
            <a:r>
              <a:rPr lang="en-US" dirty="0" smtClean="0"/>
              <a:t>process</a:t>
            </a:r>
          </a:p>
          <a:p>
            <a:pPr marL="514350" indent="-514350">
              <a:buClr>
                <a:schemeClr val="accent2"/>
              </a:buClr>
              <a:buFont typeface="+mj-lt"/>
              <a:buAutoNum type="arabicPeriod"/>
            </a:pPr>
            <a:r>
              <a:rPr lang="en-US" dirty="0" smtClean="0"/>
              <a:t>Eligible services</a:t>
            </a:r>
          </a:p>
          <a:p>
            <a:pPr marL="514350" indent="-514350">
              <a:buClr>
                <a:schemeClr val="accent2"/>
              </a:buClr>
              <a:buFont typeface="+mj-lt"/>
              <a:buAutoNum type="arabicPeriod"/>
            </a:pPr>
            <a:r>
              <a:rPr lang="en-US" dirty="0" smtClean="0"/>
              <a:t>Eligible </a:t>
            </a:r>
            <a:r>
              <a:rPr lang="en-US" dirty="0"/>
              <a:t>Fiber </a:t>
            </a:r>
            <a:r>
              <a:rPr lang="en-US" dirty="0" smtClean="0"/>
              <a:t>services</a:t>
            </a:r>
          </a:p>
          <a:p>
            <a:pPr marL="514350" indent="-514350">
              <a:buClr>
                <a:schemeClr val="accent2"/>
              </a:buClr>
              <a:buFont typeface="+mj-lt"/>
              <a:buAutoNum type="arabicPeriod"/>
            </a:pPr>
            <a:r>
              <a:rPr lang="en-US" dirty="0" smtClean="0"/>
              <a:t>Locating </a:t>
            </a:r>
            <a:r>
              <a:rPr lang="en-US" dirty="0"/>
              <a:t>a request for </a:t>
            </a:r>
            <a:r>
              <a:rPr lang="en-US" dirty="0" smtClean="0"/>
              <a:t>bids</a:t>
            </a:r>
          </a:p>
          <a:p>
            <a:pPr marL="514350" indent="-514350">
              <a:buClr>
                <a:schemeClr val="accent2"/>
              </a:buClr>
              <a:buFont typeface="+mj-lt"/>
              <a:buAutoNum type="arabicPeriod"/>
            </a:pPr>
            <a:r>
              <a:rPr lang="en-US" dirty="0" smtClean="0"/>
              <a:t>Installation </a:t>
            </a:r>
            <a:r>
              <a:rPr lang="en-US" dirty="0"/>
              <a:t>Periods</a:t>
            </a:r>
          </a:p>
          <a:p>
            <a:pPr marL="0" indent="0">
              <a:buNone/>
            </a:pPr>
            <a:endParaRPr lang="en-US" sz="2400" dirty="0"/>
          </a:p>
          <a:p>
            <a:endParaRPr lang="en-US" sz="2400" dirty="0"/>
          </a:p>
          <a:p>
            <a:endParaRPr lang="en-US" dirty="0"/>
          </a:p>
        </p:txBody>
      </p:sp>
      <p:sp>
        <p:nvSpPr>
          <p:cNvPr id="8" name="Rectangle 7"/>
          <p:cNvSpPr/>
          <p:nvPr/>
        </p:nvSpPr>
        <p:spPr>
          <a:xfrm>
            <a:off x="198337" y="6428625"/>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324053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7351" y="1374717"/>
            <a:ext cx="10778662" cy="4584589"/>
          </a:xfrm>
          <a:prstGeom prst="rect">
            <a:avLst/>
          </a:prstGeom>
        </p:spPr>
      </p:pic>
      <p:sp>
        <p:nvSpPr>
          <p:cNvPr id="3" name="Title 2"/>
          <p:cNvSpPr>
            <a:spLocks noGrp="1"/>
          </p:cNvSpPr>
          <p:nvPr>
            <p:ph type="title"/>
          </p:nvPr>
        </p:nvSpPr>
        <p:spPr/>
        <p:txBody>
          <a:bodyPr/>
          <a:lstStyle/>
          <a:p>
            <a:r>
              <a:rPr lang="en-US" dirty="0"/>
              <a:t>Eligible Fiber Services</a:t>
            </a:r>
            <a:br>
              <a:rPr lang="en-US" dirty="0"/>
            </a:br>
            <a:endParaRPr lang="en-US" dirty="0"/>
          </a:p>
        </p:txBody>
      </p:sp>
      <p:sp>
        <p:nvSpPr>
          <p:cNvPr id="6" name="TextBox 5"/>
          <p:cNvSpPr txBox="1"/>
          <p:nvPr/>
        </p:nvSpPr>
        <p:spPr>
          <a:xfrm>
            <a:off x="232496" y="5920871"/>
            <a:ext cx="10883517" cy="646331"/>
          </a:xfrm>
          <a:prstGeom prst="rect">
            <a:avLst/>
          </a:prstGeom>
          <a:noFill/>
        </p:spPr>
        <p:txBody>
          <a:bodyPr wrap="square" rtlCol="0">
            <a:spAutoFit/>
          </a:bodyPr>
          <a:lstStyle/>
          <a:p>
            <a:r>
              <a:rPr lang="en-US" b="1" spc="-20" dirty="0">
                <a:solidFill>
                  <a:schemeClr val="accent2"/>
                </a:solidFill>
                <a:latin typeface="Source Sans Pro"/>
                <a:cs typeface="Source Sans Pro"/>
              </a:rPr>
              <a:t>*Note: </a:t>
            </a:r>
            <a:r>
              <a:rPr lang="en-US" spc="-5" dirty="0">
                <a:solidFill>
                  <a:schemeClr val="tx1">
                    <a:lumMod val="65000"/>
                    <a:lumOff val="35000"/>
                  </a:schemeClr>
                </a:solidFill>
                <a:latin typeface="Source Sans Pro"/>
                <a:cs typeface="Source Sans Pro"/>
              </a:rPr>
              <a:t>Although </a:t>
            </a:r>
            <a:r>
              <a:rPr lang="en-US" dirty="0">
                <a:solidFill>
                  <a:schemeClr val="tx1">
                    <a:lumMod val="65000"/>
                    <a:lumOff val="35000"/>
                  </a:schemeClr>
                </a:solidFill>
                <a:latin typeface="Source Sans Pro"/>
                <a:cs typeface="Source Sans Pro"/>
              </a:rPr>
              <a:t>included as a </a:t>
            </a:r>
            <a:r>
              <a:rPr lang="en-US" spc="-5" dirty="0">
                <a:solidFill>
                  <a:schemeClr val="tx1">
                    <a:lumMod val="65000"/>
                    <a:lumOff val="35000"/>
                  </a:schemeClr>
                </a:solidFill>
                <a:latin typeface="Source Sans Pro"/>
                <a:cs typeface="Source Sans Pro"/>
              </a:rPr>
              <a:t>fiber option, applicants </a:t>
            </a:r>
            <a:r>
              <a:rPr lang="en-US" dirty="0">
                <a:solidFill>
                  <a:schemeClr val="tx1">
                    <a:lumMod val="65000"/>
                    <a:lumOff val="35000"/>
                  </a:schemeClr>
                </a:solidFill>
                <a:latin typeface="Source Sans Pro"/>
                <a:cs typeface="Source Sans Pro"/>
              </a:rPr>
              <a:t>may </a:t>
            </a:r>
            <a:r>
              <a:rPr lang="en-US" spc="-5" dirty="0">
                <a:solidFill>
                  <a:schemeClr val="tx1">
                    <a:lumMod val="65000"/>
                    <a:lumOff val="35000"/>
                  </a:schemeClr>
                </a:solidFill>
                <a:latin typeface="Source Sans Pro"/>
                <a:cs typeface="Source Sans Pro"/>
              </a:rPr>
              <a:t>seek </a:t>
            </a:r>
            <a:r>
              <a:rPr lang="en-US" dirty="0">
                <a:solidFill>
                  <a:schemeClr val="tx1">
                    <a:lumMod val="65000"/>
                    <a:lumOff val="35000"/>
                  </a:schemeClr>
                </a:solidFill>
                <a:latin typeface="Source Sans Pro"/>
                <a:cs typeface="Source Sans Pro"/>
              </a:rPr>
              <a:t>support </a:t>
            </a:r>
            <a:r>
              <a:rPr lang="en-US" spc="-10" dirty="0">
                <a:solidFill>
                  <a:schemeClr val="tx1">
                    <a:lumMod val="65000"/>
                    <a:lumOff val="35000"/>
                  </a:schemeClr>
                </a:solidFill>
                <a:latin typeface="Source Sans Pro"/>
                <a:cs typeface="Source Sans Pro"/>
              </a:rPr>
              <a:t>for </a:t>
            </a:r>
            <a:r>
              <a:rPr lang="en-US" spc="-15" dirty="0">
                <a:solidFill>
                  <a:schemeClr val="tx1">
                    <a:lumMod val="65000"/>
                    <a:lumOff val="35000"/>
                  </a:schemeClr>
                </a:solidFill>
                <a:latin typeface="Source Sans Pro"/>
                <a:cs typeface="Source Sans Pro"/>
              </a:rPr>
              <a:t>self-</a:t>
            </a:r>
            <a:r>
              <a:rPr lang="en-US" spc="-5" dirty="0">
                <a:solidFill>
                  <a:schemeClr val="tx1">
                    <a:lumMod val="65000"/>
                    <a:lumOff val="35000"/>
                  </a:schemeClr>
                </a:solidFill>
                <a:latin typeface="Source Sans Pro"/>
                <a:cs typeface="Source Sans Pro"/>
              </a:rPr>
              <a:t>provisioned </a:t>
            </a:r>
            <a:r>
              <a:rPr lang="en-US" spc="-10" dirty="0">
                <a:solidFill>
                  <a:schemeClr val="tx1">
                    <a:lumMod val="65000"/>
                    <a:lumOff val="35000"/>
                  </a:schemeClr>
                </a:solidFill>
                <a:latin typeface="Source Sans Pro"/>
                <a:cs typeface="Source Sans Pro"/>
              </a:rPr>
              <a:t>networks </a:t>
            </a:r>
            <a:r>
              <a:rPr lang="en-US" spc="-5" dirty="0">
                <a:solidFill>
                  <a:schemeClr val="tx1">
                    <a:lumMod val="65000"/>
                    <a:lumOff val="35000"/>
                  </a:schemeClr>
                </a:solidFill>
                <a:latin typeface="Source Sans Pro"/>
                <a:cs typeface="Source Sans Pro"/>
              </a:rPr>
              <a:t>using technologies </a:t>
            </a:r>
            <a:r>
              <a:rPr lang="en-US" spc="-10" dirty="0">
                <a:solidFill>
                  <a:schemeClr val="tx1">
                    <a:lumMod val="65000"/>
                    <a:lumOff val="35000"/>
                  </a:schemeClr>
                </a:solidFill>
                <a:latin typeface="Source Sans Pro"/>
                <a:cs typeface="Source Sans Pro"/>
              </a:rPr>
              <a:t>other </a:t>
            </a:r>
            <a:r>
              <a:rPr lang="en-US" spc="-5" dirty="0">
                <a:solidFill>
                  <a:schemeClr val="tx1">
                    <a:lumMod val="65000"/>
                    <a:lumOff val="35000"/>
                  </a:schemeClr>
                </a:solidFill>
                <a:latin typeface="Source Sans Pro"/>
                <a:cs typeface="Source Sans Pro"/>
              </a:rPr>
              <a:t>than </a:t>
            </a:r>
            <a:r>
              <a:rPr lang="en-US" spc="-25" dirty="0">
                <a:solidFill>
                  <a:schemeClr val="tx1">
                    <a:lumMod val="65000"/>
                    <a:lumOff val="35000"/>
                  </a:schemeClr>
                </a:solidFill>
                <a:latin typeface="Source Sans Pro"/>
                <a:cs typeface="Source Sans Pro"/>
              </a:rPr>
              <a:t>fiber, </a:t>
            </a:r>
            <a:r>
              <a:rPr lang="en-US" spc="-5" dirty="0">
                <a:solidFill>
                  <a:schemeClr val="tx1">
                    <a:lumMod val="65000"/>
                    <a:lumOff val="35000"/>
                  </a:schemeClr>
                </a:solidFill>
                <a:latin typeface="Source Sans Pro"/>
                <a:cs typeface="Source Sans Pro"/>
              </a:rPr>
              <a:t>such </a:t>
            </a:r>
            <a:r>
              <a:rPr lang="en-US" dirty="0">
                <a:solidFill>
                  <a:schemeClr val="tx1">
                    <a:lumMod val="65000"/>
                    <a:lumOff val="35000"/>
                  </a:schemeClr>
                </a:solidFill>
                <a:latin typeface="Source Sans Pro"/>
                <a:cs typeface="Source Sans Pro"/>
              </a:rPr>
              <a:t>as </a:t>
            </a:r>
            <a:r>
              <a:rPr lang="en-US" spc="-5" dirty="0">
                <a:solidFill>
                  <a:schemeClr val="tx1">
                    <a:lumMod val="65000"/>
                    <a:lumOff val="35000"/>
                  </a:schemeClr>
                </a:solidFill>
                <a:latin typeface="Source Sans Pro"/>
                <a:cs typeface="Source Sans Pro"/>
              </a:rPr>
              <a:t>cable or</a:t>
            </a:r>
            <a:r>
              <a:rPr lang="en-US" spc="95" dirty="0">
                <a:solidFill>
                  <a:schemeClr val="tx1">
                    <a:lumMod val="65000"/>
                    <a:lumOff val="35000"/>
                  </a:schemeClr>
                </a:solidFill>
                <a:latin typeface="Source Sans Pro"/>
                <a:cs typeface="Source Sans Pro"/>
              </a:rPr>
              <a:t> </a:t>
            </a:r>
            <a:r>
              <a:rPr lang="en-US" spc="-10" dirty="0">
                <a:solidFill>
                  <a:schemeClr val="tx1">
                    <a:lumMod val="65000"/>
                    <a:lumOff val="35000"/>
                  </a:schemeClr>
                </a:solidFill>
                <a:latin typeface="Source Sans Pro"/>
                <a:cs typeface="Source Sans Pro"/>
              </a:rPr>
              <a:t>microwave</a:t>
            </a:r>
            <a:r>
              <a:rPr lang="en-US" spc="-10" dirty="0" smtClean="0">
                <a:solidFill>
                  <a:schemeClr val="tx1">
                    <a:lumMod val="65000"/>
                    <a:lumOff val="35000"/>
                  </a:schemeClr>
                </a:solidFill>
                <a:latin typeface="Source Sans Pro"/>
                <a:cs typeface="Source Sans Pro"/>
              </a:rPr>
              <a:t>.</a:t>
            </a:r>
            <a:endParaRPr lang="en-US" dirty="0">
              <a:solidFill>
                <a:schemeClr val="tx1">
                  <a:lumMod val="65000"/>
                  <a:lumOff val="35000"/>
                </a:schemeClr>
              </a:solidFill>
              <a:latin typeface="Source Sans Pro"/>
              <a:cs typeface="Source Sans Pro"/>
            </a:endParaRPr>
          </a:p>
        </p:txBody>
      </p:sp>
      <p:sp>
        <p:nvSpPr>
          <p:cNvPr id="7" name="Rectangle 6"/>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0397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132" y="1199570"/>
            <a:ext cx="9948862" cy="4702175"/>
          </a:xfrm>
        </p:spPr>
        <p:txBody>
          <a:bodyPr/>
          <a:lstStyle/>
          <a:p>
            <a:r>
              <a:rPr lang="en-US" dirty="0"/>
              <a:t>Applicants may request E-rate support for the following charges (by type of service):</a:t>
            </a:r>
          </a:p>
        </p:txBody>
      </p:sp>
      <p:sp>
        <p:nvSpPr>
          <p:cNvPr id="3" name="Title 2"/>
          <p:cNvSpPr>
            <a:spLocks noGrp="1"/>
          </p:cNvSpPr>
          <p:nvPr>
            <p:ph type="title"/>
          </p:nvPr>
        </p:nvSpPr>
        <p:spPr/>
        <p:txBody>
          <a:bodyPr/>
          <a:lstStyle/>
          <a:p>
            <a:r>
              <a:rPr lang="en-US" dirty="0"/>
              <a:t>Eligible Fiber Services</a:t>
            </a:r>
            <a:br>
              <a:rPr lang="en-US" dirty="0"/>
            </a:br>
            <a:endParaRPr lang="en-US" dirty="0"/>
          </a:p>
        </p:txBody>
      </p:sp>
      <p:graphicFrame>
        <p:nvGraphicFramePr>
          <p:cNvPr id="8" name="Diagram 7"/>
          <p:cNvGraphicFramePr/>
          <p:nvPr>
            <p:extLst>
              <p:ext uri="{D42A27DB-BD31-4B8C-83A1-F6EECF244321}">
                <p14:modId xmlns:p14="http://schemas.microsoft.com/office/powerpoint/2010/main" val="2334530988"/>
              </p:ext>
            </p:extLst>
          </p:nvPr>
        </p:nvGraphicFramePr>
        <p:xfrm>
          <a:off x="449132" y="1955167"/>
          <a:ext cx="10628718" cy="458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001715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dirty="0"/>
              <a:t>Special construction charges are the upfront, non-recurring costs of  deploying new fiber or upgraded network facilities to eligible entities.</a:t>
            </a:r>
          </a:p>
          <a:p>
            <a:pPr marL="342900" indent="-342900">
              <a:buFont typeface="Arial" panose="020B0604020202020204" pitchFamily="34" charset="0"/>
              <a:buChar char="•"/>
            </a:pPr>
            <a:r>
              <a:rPr lang="en-US" dirty="0"/>
              <a:t>Special construction charges eligible for Category One (C1) support  consist of three components:</a:t>
            </a:r>
          </a:p>
          <a:p>
            <a:pPr marL="1028700" lvl="1" indent="-342900">
              <a:buFont typeface="Arial" panose="020B0604020202020204" pitchFamily="34" charset="0"/>
              <a:buChar char="•"/>
            </a:pPr>
            <a:r>
              <a:rPr lang="en-US" dirty="0"/>
              <a:t>Construction of network facilities;</a:t>
            </a:r>
          </a:p>
          <a:p>
            <a:pPr marL="1028700" lvl="1" indent="-342900">
              <a:buFont typeface="Arial" panose="020B0604020202020204" pitchFamily="34" charset="0"/>
              <a:buChar char="•"/>
            </a:pPr>
            <a:r>
              <a:rPr lang="en-US" dirty="0"/>
              <a:t>Design and engineering; and</a:t>
            </a:r>
          </a:p>
          <a:p>
            <a:pPr marL="1028700" lvl="1" indent="-342900">
              <a:buFont typeface="Arial" panose="020B0604020202020204" pitchFamily="34" charset="0"/>
              <a:buChar char="•"/>
            </a:pPr>
            <a:r>
              <a:rPr lang="en-US" dirty="0"/>
              <a:t>Project management.</a:t>
            </a:r>
          </a:p>
          <a:p>
            <a:pPr marL="342900" indent="-342900">
              <a:buFont typeface="Arial" panose="020B0604020202020204" pitchFamily="34" charset="0"/>
              <a:buChar char="•"/>
            </a:pPr>
            <a:r>
              <a:rPr lang="en-US" dirty="0"/>
              <a:t>Applicants may seek funding for special construction charges in  connection with leased lit fiber, leased dark fiber, and self-provisioned networks.</a:t>
            </a:r>
          </a:p>
          <a:p>
            <a:endParaRPr lang="en-US" dirty="0"/>
          </a:p>
        </p:txBody>
      </p:sp>
      <p:sp>
        <p:nvSpPr>
          <p:cNvPr id="3" name="Title 2"/>
          <p:cNvSpPr>
            <a:spLocks noGrp="1"/>
          </p:cNvSpPr>
          <p:nvPr>
            <p:ph type="title"/>
          </p:nvPr>
        </p:nvSpPr>
        <p:spPr/>
        <p:txBody>
          <a:bodyPr/>
          <a:lstStyle/>
          <a:p>
            <a:r>
              <a:rPr lang="en-US" dirty="0"/>
              <a:t>Eligible Fiber Services: Special Construction</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121741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800" dirty="0"/>
              <a:t>Special construction charges </a:t>
            </a:r>
            <a:r>
              <a:rPr lang="en-US" sz="2800" b="1" dirty="0"/>
              <a:t>do not include</a:t>
            </a:r>
            <a:r>
              <a:rPr lang="en-US" sz="2800" dirty="0"/>
              <a:t>:</a:t>
            </a:r>
          </a:p>
          <a:p>
            <a:pPr marL="1028700" lvl="1" indent="-342900">
              <a:buFont typeface="Arial" panose="020B0604020202020204" pitchFamily="34" charset="0"/>
              <a:buChar char="•"/>
            </a:pPr>
            <a:r>
              <a:rPr lang="en-US" sz="2800" dirty="0"/>
              <a:t>C</a:t>
            </a:r>
            <a:r>
              <a:rPr lang="en-US" sz="2800" dirty="0" smtClean="0"/>
              <a:t>harges </a:t>
            </a:r>
            <a:r>
              <a:rPr lang="en-US" sz="2800" dirty="0"/>
              <a:t>for Network Equipment necessary to light fiber (i.e.,  modulating electronics and other equipment necessary to make a  C1 service functional), or </a:t>
            </a:r>
            <a:endParaRPr lang="en-US" sz="2800" dirty="0" smtClean="0"/>
          </a:p>
          <a:p>
            <a:pPr marL="1028700" lvl="1" indent="-342900">
              <a:buFont typeface="Arial" panose="020B0604020202020204" pitchFamily="34" charset="0"/>
              <a:buChar char="•"/>
            </a:pPr>
            <a:r>
              <a:rPr lang="en-US" sz="2800" dirty="0"/>
              <a:t>M</a:t>
            </a:r>
            <a:r>
              <a:rPr lang="en-US" sz="2800" dirty="0" smtClean="0"/>
              <a:t>aintenance </a:t>
            </a:r>
            <a:r>
              <a:rPr lang="en-US" sz="2800" dirty="0"/>
              <a:t>and operations (M&amp;O) of  the fiber.</a:t>
            </a:r>
          </a:p>
          <a:p>
            <a:endParaRPr lang="en-US" dirty="0"/>
          </a:p>
        </p:txBody>
      </p:sp>
      <p:sp>
        <p:nvSpPr>
          <p:cNvPr id="3" name="Title 2"/>
          <p:cNvSpPr>
            <a:spLocks noGrp="1"/>
          </p:cNvSpPr>
          <p:nvPr>
            <p:ph type="title"/>
          </p:nvPr>
        </p:nvSpPr>
        <p:spPr/>
        <p:txBody>
          <a:bodyPr/>
          <a:lstStyle/>
          <a:p>
            <a:r>
              <a:rPr lang="en-US" dirty="0"/>
              <a:t>Eligible Fiber Services: Special Construction</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606142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7351" y="1375775"/>
            <a:ext cx="9948862" cy="4702175"/>
          </a:xfrm>
        </p:spPr>
        <p:txBody>
          <a:bodyPr/>
          <a:lstStyle/>
          <a:p>
            <a:pPr marL="342900" indent="-342900">
              <a:buFont typeface="Arial" panose="020B0604020202020204" pitchFamily="34" charset="0"/>
              <a:buChar char="•"/>
            </a:pPr>
            <a:r>
              <a:rPr lang="en-US" sz="2600" dirty="0"/>
              <a:t>If a state provides eligible schools and libraries with funding for special construction charges for high-speed broadband that meets the FCC's long-term connectivity targets, the E-rate program will increase an applicant's discount rate for these charges up to an additional ten percent to match the state funding on a one-to-one dollar basis.  </a:t>
            </a:r>
          </a:p>
          <a:p>
            <a:pPr marL="342900" indent="-342900">
              <a:buFont typeface="Arial" panose="020B0604020202020204" pitchFamily="34" charset="0"/>
              <a:buChar char="•"/>
            </a:pPr>
            <a:r>
              <a:rPr lang="en-US" sz="2600" dirty="0"/>
              <a:t>State funding can be funds authorized directly by a state legislature or provided by one or more state agencies.</a:t>
            </a:r>
          </a:p>
          <a:p>
            <a:pPr marL="342900" indent="-342900">
              <a:buFont typeface="Arial" panose="020B0604020202020204" pitchFamily="34" charset="0"/>
              <a:buChar char="•"/>
            </a:pPr>
            <a:r>
              <a:rPr lang="en-US" sz="2600" dirty="0"/>
              <a:t>For Tribal schools and libraries, the E-rate program will also match special construction funding provided by states, Tribal governments, or other federal </a:t>
            </a:r>
            <a:r>
              <a:rPr lang="en-US" sz="2600" dirty="0" smtClean="0"/>
              <a:t>agencies.</a:t>
            </a:r>
            <a:endParaRPr lang="en-US" sz="2600" dirty="0"/>
          </a:p>
        </p:txBody>
      </p:sp>
      <p:sp>
        <p:nvSpPr>
          <p:cNvPr id="3" name="Title 2"/>
          <p:cNvSpPr>
            <a:spLocks noGrp="1"/>
          </p:cNvSpPr>
          <p:nvPr>
            <p:ph type="title"/>
          </p:nvPr>
        </p:nvSpPr>
        <p:spPr/>
        <p:txBody>
          <a:bodyPr/>
          <a:lstStyle/>
          <a:p>
            <a:r>
              <a:rPr lang="en-US" dirty="0"/>
              <a:t>Eligible Fiber Services: State Match Funding</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458498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138" y="1237989"/>
            <a:ext cx="9948862" cy="4702175"/>
          </a:xfrm>
        </p:spPr>
        <p:txBody>
          <a:bodyPr/>
          <a:lstStyle/>
          <a:p>
            <a:r>
              <a:rPr lang="en-US" sz="2600" dirty="0"/>
              <a:t>State Match Eligibility Requirements:</a:t>
            </a:r>
          </a:p>
          <a:p>
            <a:pPr marL="342900" indent="-342900">
              <a:buFont typeface="Arial" panose="020B0604020202020204" pitchFamily="34" charset="0"/>
              <a:buChar char="•"/>
            </a:pPr>
            <a:r>
              <a:rPr lang="en-US" sz="2600" dirty="0"/>
              <a:t>The broadband service must meet the FCC's long-term targets.</a:t>
            </a:r>
          </a:p>
          <a:p>
            <a:pPr marL="342900" indent="-342900">
              <a:buFont typeface="Arial" panose="020B0604020202020204" pitchFamily="34" charset="0"/>
              <a:buChar char="•"/>
            </a:pPr>
            <a:r>
              <a:rPr lang="en-US" sz="2600" dirty="0"/>
              <a:t>The funding must be from an eligible source.  </a:t>
            </a:r>
          </a:p>
          <a:p>
            <a:pPr marL="342900" indent="-342900">
              <a:buFont typeface="Arial" panose="020B0604020202020204" pitchFamily="34" charset="0"/>
              <a:buChar char="•"/>
            </a:pPr>
            <a:r>
              <a:rPr lang="en-US" sz="2600" dirty="0"/>
              <a:t>The terms and conditions associated with the state funding must not conflict with E-rate rules.</a:t>
            </a:r>
          </a:p>
          <a:p>
            <a:pPr marL="342900" indent="-342900">
              <a:buFont typeface="Arial" panose="020B0604020202020204" pitchFamily="34" charset="0"/>
              <a:buChar char="•"/>
            </a:pPr>
            <a:r>
              <a:rPr lang="en-US" sz="2600" dirty="0"/>
              <a:t>The total amount of support, including matching funds, may not exceed 100 percent of the cost of the project.</a:t>
            </a:r>
          </a:p>
          <a:p>
            <a:pPr marL="342900" indent="-342900">
              <a:buFont typeface="Arial" panose="020B0604020202020204" pitchFamily="34" charset="0"/>
              <a:buChar char="•"/>
            </a:pPr>
            <a:r>
              <a:rPr lang="en-US" sz="2600" dirty="0"/>
              <a:t>State match funds are available for special construction only – applicants should create separate funding requests on their FCC Forms 471 for special construction.</a:t>
            </a:r>
          </a:p>
          <a:p>
            <a:endParaRPr lang="en-US" dirty="0"/>
          </a:p>
        </p:txBody>
      </p:sp>
      <p:sp>
        <p:nvSpPr>
          <p:cNvPr id="3" name="Title 2"/>
          <p:cNvSpPr>
            <a:spLocks noGrp="1"/>
          </p:cNvSpPr>
          <p:nvPr>
            <p:ph type="title"/>
          </p:nvPr>
        </p:nvSpPr>
        <p:spPr/>
        <p:txBody>
          <a:bodyPr/>
          <a:lstStyle/>
          <a:p>
            <a:r>
              <a:rPr lang="en-US" dirty="0"/>
              <a:t>Eligible Fiber Services: State Match Funding</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876981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800" dirty="0"/>
              <a:t>Applicants can request to enter into installment payments plans to pay  the non-discount share of costs for special construction.</a:t>
            </a:r>
          </a:p>
          <a:p>
            <a:pPr marL="342900" indent="-342900">
              <a:buFont typeface="Arial" panose="020B0604020202020204" pitchFamily="34" charset="0"/>
              <a:buChar char="•"/>
            </a:pPr>
            <a:r>
              <a:rPr lang="en-US" sz="2800" dirty="0"/>
              <a:t>Applicants must indicate their interest in installment payment  plans on their FCC Form 470.</a:t>
            </a:r>
          </a:p>
          <a:p>
            <a:pPr marL="342900" indent="-342900">
              <a:buFont typeface="Arial" panose="020B0604020202020204" pitchFamily="34" charset="0"/>
              <a:buChar char="•"/>
            </a:pPr>
            <a:r>
              <a:rPr lang="en-US" sz="2800" dirty="0"/>
              <a:t>Service providers are not obligated to offer installment  payment plans to </a:t>
            </a:r>
            <a:r>
              <a:rPr lang="en-US" sz="2800" dirty="0" smtClean="0"/>
              <a:t>applicants.</a:t>
            </a:r>
            <a:endParaRPr lang="en-US" sz="2800" dirty="0"/>
          </a:p>
          <a:p>
            <a:endParaRPr lang="en-US" dirty="0"/>
          </a:p>
        </p:txBody>
      </p:sp>
      <p:sp>
        <p:nvSpPr>
          <p:cNvPr id="3" name="Title 2"/>
          <p:cNvSpPr>
            <a:spLocks noGrp="1"/>
          </p:cNvSpPr>
          <p:nvPr>
            <p:ph type="title"/>
          </p:nvPr>
        </p:nvSpPr>
        <p:spPr/>
        <p:txBody>
          <a:bodyPr/>
          <a:lstStyle/>
          <a:p>
            <a:r>
              <a:rPr lang="en-US" dirty="0"/>
              <a:t>Eligible Fiber Services: Installment Payments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814966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800" dirty="0"/>
              <a:t>If a service provider chooses to offer an installment payment  plan, they must disclose all material terms, including the  interest rate and the term of the payment plan.</a:t>
            </a:r>
          </a:p>
          <a:p>
            <a:pPr marL="342900" indent="-342900">
              <a:buFont typeface="Arial" panose="020B0604020202020204" pitchFamily="34" charset="0"/>
              <a:buChar char="•"/>
            </a:pPr>
            <a:r>
              <a:rPr lang="en-US" sz="2800" dirty="0"/>
              <a:t>Payment plans may not exceed four (4) years.</a:t>
            </a:r>
          </a:p>
          <a:p>
            <a:pPr marL="342900" indent="-342900">
              <a:buFont typeface="Arial" panose="020B0604020202020204" pitchFamily="34" charset="0"/>
              <a:buChar char="•"/>
            </a:pPr>
            <a:r>
              <a:rPr lang="en-US" sz="2800" dirty="0"/>
              <a:t>Interest and finance charges are not E-rate eligible charges and must be deducted from the funding </a:t>
            </a:r>
            <a:r>
              <a:rPr lang="en-US" sz="2800" dirty="0" smtClean="0"/>
              <a:t>request.</a:t>
            </a:r>
            <a:endParaRPr lang="en-US" sz="2800" dirty="0"/>
          </a:p>
          <a:p>
            <a:endParaRPr lang="en-US" dirty="0"/>
          </a:p>
        </p:txBody>
      </p:sp>
      <p:sp>
        <p:nvSpPr>
          <p:cNvPr id="3" name="Title 2"/>
          <p:cNvSpPr>
            <a:spLocks noGrp="1"/>
          </p:cNvSpPr>
          <p:nvPr>
            <p:ph type="title"/>
          </p:nvPr>
        </p:nvSpPr>
        <p:spPr/>
        <p:txBody>
          <a:bodyPr/>
          <a:lstStyle/>
          <a:p>
            <a:r>
              <a:rPr lang="en-US" dirty="0"/>
              <a:t>Eligible Fiber Services: Installment Payments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149726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925" y="1333597"/>
            <a:ext cx="9948862" cy="4702175"/>
          </a:xfrm>
        </p:spPr>
        <p:txBody>
          <a:bodyPr/>
          <a:lstStyle/>
          <a:p>
            <a:pPr marL="342900" indent="-342900">
              <a:buFont typeface="Arial" panose="020B0604020202020204" pitchFamily="34" charset="0"/>
              <a:buChar char="•"/>
            </a:pPr>
            <a:r>
              <a:rPr lang="en-US" sz="2800" dirty="0"/>
              <a:t>Leased Lit Fiber:</a:t>
            </a:r>
          </a:p>
          <a:p>
            <a:pPr marL="1028700" lvl="1" indent="-342900">
              <a:buFont typeface="Arial" panose="020B0604020202020204" pitchFamily="34" charset="0"/>
              <a:buChar char="•"/>
            </a:pPr>
            <a:r>
              <a:rPr lang="en-US" sz="2800" dirty="0"/>
              <a:t>Post an FCC Form 470 that specifies leased lit fiber as the  requested service. </a:t>
            </a:r>
          </a:p>
          <a:p>
            <a:pPr marL="1028700" lvl="1" indent="-342900">
              <a:buFont typeface="Arial" panose="020B0604020202020204" pitchFamily="34" charset="0"/>
              <a:buChar char="•"/>
            </a:pPr>
            <a:r>
              <a:rPr lang="en-US" sz="2800" dirty="0"/>
              <a:t>Use the “Leased Lit Fiber (with or without Internet Access)” drop-down option on the FCC Form 470.</a:t>
            </a:r>
          </a:p>
          <a:p>
            <a:pPr marL="342900" indent="-342900">
              <a:buFont typeface="Arial" panose="020B0604020202020204" pitchFamily="34" charset="0"/>
              <a:buChar char="•"/>
            </a:pPr>
            <a:r>
              <a:rPr lang="en-US" sz="2800" dirty="0"/>
              <a:t>Leased Dark Fiber:	</a:t>
            </a:r>
          </a:p>
          <a:p>
            <a:pPr marL="1028700" lvl="1" indent="-342900">
              <a:buFont typeface="Arial" panose="020B0604020202020204" pitchFamily="34" charset="0"/>
              <a:buChar char="•"/>
            </a:pPr>
            <a:r>
              <a:rPr lang="en-US" sz="2800" dirty="0"/>
              <a:t>If you request bids for Leased Dark Fiber solution you must also request bids for a Leased Lit Fiber solution.</a:t>
            </a:r>
          </a:p>
          <a:p>
            <a:pPr marL="1028700" lvl="1" indent="-342900">
              <a:buFont typeface="Arial" panose="020B0604020202020204" pitchFamily="34" charset="0"/>
              <a:buChar char="•"/>
            </a:pPr>
            <a:r>
              <a:rPr lang="en-US" sz="2800" dirty="0"/>
              <a:t>Use  the “Leased Dark Fiber and Leased Lit Fiber” drop-down  option on the FCC Form 470.</a:t>
            </a:r>
          </a:p>
          <a:p>
            <a:endParaRPr lang="en-US" dirty="0"/>
          </a:p>
        </p:txBody>
      </p:sp>
      <p:sp>
        <p:nvSpPr>
          <p:cNvPr id="3" name="Title 2"/>
          <p:cNvSpPr>
            <a:spLocks noGrp="1"/>
          </p:cNvSpPr>
          <p:nvPr>
            <p:ph type="title"/>
          </p:nvPr>
        </p:nvSpPr>
        <p:spPr>
          <a:xfrm>
            <a:off x="338138" y="381144"/>
            <a:ext cx="9949649" cy="776426"/>
          </a:xfrm>
        </p:spPr>
        <p:txBody>
          <a:bodyPr/>
          <a:lstStyle/>
          <a:p>
            <a:r>
              <a:rPr lang="en-US" dirty="0"/>
              <a:t>Eligible Fiber Services: </a:t>
            </a:r>
            <a:br>
              <a:rPr lang="en-US" dirty="0"/>
            </a:br>
            <a:r>
              <a:rPr lang="en-US" dirty="0"/>
              <a:t>Competitive Bidding Requirements For Applicants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551991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27685" marR="271145" indent="-514984">
              <a:buFont typeface="Arial"/>
              <a:buChar char="•"/>
              <a:tabLst>
                <a:tab pos="527685" algn="l"/>
                <a:tab pos="528320" algn="l"/>
              </a:tabLst>
            </a:pPr>
            <a:r>
              <a:rPr lang="en-US" sz="2800" spc="-5" dirty="0">
                <a:latin typeface="Source Sans Pro"/>
                <a:cs typeface="Source Sans Pro"/>
              </a:rPr>
              <a:t>Self-Provisioned Networks	</a:t>
            </a:r>
          </a:p>
          <a:p>
            <a:pPr marL="1213485" marR="271145" lvl="1" indent="-514984">
              <a:buFont typeface="Arial"/>
              <a:buChar char="•"/>
              <a:tabLst>
                <a:tab pos="527685" algn="l"/>
                <a:tab pos="528320" algn="l"/>
              </a:tabLst>
            </a:pPr>
            <a:r>
              <a:rPr lang="en-US" sz="2800" spc="-5" dirty="0">
                <a:latin typeface="Source Sans Pro"/>
                <a:cs typeface="Source Sans Pro"/>
              </a:rPr>
              <a:t>If you request bids for a Self-Provisioned Network solution, you must also request bids for services provided over third-party networks.</a:t>
            </a:r>
          </a:p>
          <a:p>
            <a:pPr marL="1213485" marR="271145" lvl="1" indent="-514984">
              <a:buFont typeface="Arial"/>
              <a:buChar char="•"/>
              <a:tabLst>
                <a:tab pos="527685" algn="l"/>
                <a:tab pos="528320" algn="l"/>
              </a:tabLst>
            </a:pPr>
            <a:r>
              <a:rPr lang="en-US" sz="2800" spc="-5" dirty="0">
                <a:latin typeface="Source Sans Pro"/>
                <a:cs typeface="Source Sans Pro"/>
              </a:rPr>
              <a:t>Utilize the “Self-Provisioned Network (Applicant Owned and Operated Network) and Services Provided Over Third-Party Networks” drop-down  option on the FCC Form 470.</a:t>
            </a:r>
          </a:p>
        </p:txBody>
      </p:sp>
      <p:sp>
        <p:nvSpPr>
          <p:cNvPr id="3" name="Title 2"/>
          <p:cNvSpPr>
            <a:spLocks noGrp="1"/>
          </p:cNvSpPr>
          <p:nvPr>
            <p:ph type="title"/>
          </p:nvPr>
        </p:nvSpPr>
        <p:spPr/>
        <p:txBody>
          <a:bodyPr/>
          <a:lstStyle/>
          <a:p>
            <a:r>
              <a:rPr lang="en-US" dirty="0"/>
              <a:t>Eligible Fiber Services: </a:t>
            </a:r>
            <a:br>
              <a:rPr lang="en-US" dirty="0"/>
            </a:br>
            <a:r>
              <a:rPr lang="en-US" dirty="0"/>
              <a:t>Competitive Bidding Requirements For Applicants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689043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Service Providers Role</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049657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Locating a Request for Bids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4292471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800" dirty="0"/>
              <a:t>Applicants initiate the required competitive bidding process by submitting the FCC Form 470 in the E-rate Productivity Center  (EPC).</a:t>
            </a:r>
          </a:p>
          <a:p>
            <a:pPr marL="342900" indent="-342900">
              <a:buFont typeface="Arial" panose="020B0604020202020204" pitchFamily="34" charset="0"/>
              <a:buChar char="•"/>
            </a:pPr>
            <a:r>
              <a:rPr lang="en-US" sz="2800" dirty="0"/>
              <a:t>In EPC, the FCC Form 470 has a drop-down menu of eligible services; applicants must select the services for which they  would like to seek bids.</a:t>
            </a:r>
          </a:p>
        </p:txBody>
      </p:sp>
      <p:sp>
        <p:nvSpPr>
          <p:cNvPr id="3" name="Title 2"/>
          <p:cNvSpPr>
            <a:spLocks noGrp="1"/>
          </p:cNvSpPr>
          <p:nvPr>
            <p:ph type="title"/>
          </p:nvPr>
        </p:nvSpPr>
        <p:spPr/>
        <p:txBody>
          <a:bodyPr/>
          <a:lstStyle/>
          <a:p>
            <a:r>
              <a:rPr lang="en-US" dirty="0" smtClean="0"/>
              <a:t>Locating a Request for Bids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257980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t>Locating a Request for Bids: </a:t>
            </a:r>
            <a:r>
              <a:rPr lang="en-US" spc="-5" dirty="0" smtClean="0"/>
              <a:t>Service Request Types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1322523"/>
              </p:ext>
            </p:extLst>
          </p:nvPr>
        </p:nvGraphicFramePr>
        <p:xfrm>
          <a:off x="338138" y="1382238"/>
          <a:ext cx="9898062" cy="4607560"/>
        </p:xfrm>
        <a:graphic>
          <a:graphicData uri="http://schemas.openxmlformats.org/drawingml/2006/table">
            <a:tbl>
              <a:tblPr firstRow="1" bandRow="1">
                <a:tableStyleId>{5C22544A-7EE6-4342-B048-85BDC9FD1C3A}</a:tableStyleId>
              </a:tblPr>
              <a:tblGrid>
                <a:gridCol w="2754197"/>
                <a:gridCol w="7143865"/>
              </a:tblGrid>
              <a:tr h="370840">
                <a:tc>
                  <a:txBody>
                    <a:bodyPr/>
                    <a:lstStyle/>
                    <a:p>
                      <a:r>
                        <a:rPr lang="en-US" strike="noStrike" baseline="0" dirty="0" smtClean="0"/>
                        <a:t>Service Request Type</a:t>
                      </a:r>
                      <a:endParaRPr lang="en-US" strike="sngStrike" dirty="0"/>
                    </a:p>
                  </a:txBody>
                  <a:tcPr/>
                </a:tc>
                <a:tc>
                  <a:txBody>
                    <a:bodyPr/>
                    <a:lstStyle/>
                    <a:p>
                      <a:r>
                        <a:rPr lang="en-US" dirty="0" smtClean="0"/>
                        <a:t>Description</a:t>
                      </a:r>
                      <a:endParaRPr lang="en-US" dirty="0"/>
                    </a:p>
                  </a:txBody>
                  <a:tcPr/>
                </a:tc>
              </a:tr>
              <a:tr h="370840">
                <a:tc>
                  <a:txBody>
                    <a:bodyPr/>
                    <a:lstStyle/>
                    <a:p>
                      <a:r>
                        <a:rPr lang="en-US" sz="2000" b="1" i="0" dirty="0" smtClean="0"/>
                        <a:t>Internet Access: ISP Service Only </a:t>
                      </a:r>
                    </a:p>
                    <a:p>
                      <a:r>
                        <a:rPr lang="en-US" sz="2000" b="1" i="0" dirty="0" smtClean="0"/>
                        <a:t>(No Transport Circuit Included)</a:t>
                      </a:r>
                    </a:p>
                    <a:p>
                      <a:endParaRPr lang="en-US" sz="2000" b="1" i="0" dirty="0"/>
                    </a:p>
                  </a:txBody>
                  <a:tcPr/>
                </a:tc>
                <a:tc>
                  <a:txBody>
                    <a:bodyPr/>
                    <a:lstStyle/>
                    <a:p>
                      <a:r>
                        <a:rPr lang="en-US" sz="2000" dirty="0" smtClean="0"/>
                        <a:t>When only seeking bids for commercial internet access service. Note: this does not include any type of transport circuit.</a:t>
                      </a:r>
                    </a:p>
                    <a:p>
                      <a:endParaRPr lang="en-US" sz="2000" dirty="0"/>
                    </a:p>
                  </a:txBody>
                  <a:tcPr/>
                </a:tc>
              </a:tr>
              <a:tr h="370840">
                <a:tc>
                  <a:txBody>
                    <a:bodyPr/>
                    <a:lstStyle/>
                    <a:p>
                      <a:r>
                        <a:rPr lang="en-US" sz="2000" b="1" i="0" dirty="0" smtClean="0"/>
                        <a:t>Internet Access and Transport Bundled </a:t>
                      </a:r>
                    </a:p>
                    <a:p>
                      <a:r>
                        <a:rPr lang="en-US" sz="2000" b="1" i="0" dirty="0" smtClean="0"/>
                        <a:t>(Non-Fiber)</a:t>
                      </a:r>
                    </a:p>
                    <a:p>
                      <a:endParaRPr lang="en-US" sz="2000" b="1" i="0" dirty="0"/>
                    </a:p>
                  </a:txBody>
                  <a:tcPr/>
                </a:tc>
                <a:tc>
                  <a:txBody>
                    <a:bodyPr/>
                    <a:lstStyle/>
                    <a:p>
                      <a:r>
                        <a:rPr lang="en-US" sz="2000" dirty="0" smtClean="0"/>
                        <a:t>When seeking bids for services provided over non-fiber-based service-provider-owned networks that include commercial internet access service (e.g., copper, microwave, or coaxial cable, but excluding Leased Lit Fiber).</a:t>
                      </a:r>
                    </a:p>
                    <a:p>
                      <a:endParaRPr lang="en-US" sz="2000" dirty="0"/>
                    </a:p>
                  </a:txBody>
                  <a:tcPr/>
                </a:tc>
              </a:tr>
              <a:tr h="370840">
                <a:tc>
                  <a:txBody>
                    <a:bodyPr/>
                    <a:lstStyle/>
                    <a:p>
                      <a:r>
                        <a:rPr lang="en-US" sz="2000" b="1" i="0" dirty="0" smtClean="0"/>
                        <a:t>Leased Lit Fiber (with or without Internet access)</a:t>
                      </a:r>
                    </a:p>
                    <a:p>
                      <a:endParaRPr lang="en-US" sz="2000" b="1" i="0" dirty="0"/>
                    </a:p>
                  </a:txBody>
                  <a:tcPr/>
                </a:tc>
                <a:tc>
                  <a:txBody>
                    <a:bodyPr/>
                    <a:lstStyle/>
                    <a:p>
                      <a:r>
                        <a:rPr lang="en-US" sz="2000" dirty="0" smtClean="0"/>
                        <a:t>When seeking bids for either a bundled solution of internet access (delivered over lit fiber) or transport only (delivered over lit fiber).</a:t>
                      </a:r>
                    </a:p>
                    <a:p>
                      <a:endParaRPr lang="en-US" sz="2000" dirty="0"/>
                    </a:p>
                  </a:txBody>
                  <a:tcPr/>
                </a:tc>
              </a:tr>
            </a:tbl>
          </a:graphicData>
        </a:graphic>
      </p:graphicFrame>
      <p:sp>
        <p:nvSpPr>
          <p:cNvPr id="7" name="Rectangle 6"/>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9121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t>Locating a Request for Bids: Service Request Types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72397465"/>
              </p:ext>
            </p:extLst>
          </p:nvPr>
        </p:nvGraphicFramePr>
        <p:xfrm>
          <a:off x="337351" y="1271327"/>
          <a:ext cx="11015662" cy="4937760"/>
        </p:xfrm>
        <a:graphic>
          <a:graphicData uri="http://schemas.openxmlformats.org/drawingml/2006/table">
            <a:tbl>
              <a:tblPr firstRow="1" bandRow="1">
                <a:tableStyleId>{5C22544A-7EE6-4342-B048-85BDC9FD1C3A}</a:tableStyleId>
              </a:tblPr>
              <a:tblGrid>
                <a:gridCol w="3472234"/>
                <a:gridCol w="7543428"/>
              </a:tblGrid>
              <a:tr h="370840">
                <a:tc>
                  <a:txBody>
                    <a:bodyPr/>
                    <a:lstStyle/>
                    <a:p>
                      <a:r>
                        <a:rPr lang="en-US" sz="2000" strike="noStrike" baseline="0" dirty="0" smtClean="0"/>
                        <a:t>Service Request Type</a:t>
                      </a:r>
                      <a:endParaRPr lang="en-US" sz="2000" strike="sngStrike" dirty="0"/>
                    </a:p>
                  </a:txBody>
                  <a:tcPr/>
                </a:tc>
                <a:tc>
                  <a:txBody>
                    <a:bodyPr/>
                    <a:lstStyle/>
                    <a:p>
                      <a:r>
                        <a:rPr lang="en-US" sz="2000" dirty="0" smtClean="0"/>
                        <a:t>Description</a:t>
                      </a:r>
                      <a:endParaRPr lang="en-US" sz="2000" dirty="0"/>
                    </a:p>
                  </a:txBody>
                  <a:tcPr/>
                </a:tc>
              </a:tr>
              <a:tr h="370840">
                <a:tc>
                  <a:txBody>
                    <a:bodyPr/>
                    <a:lstStyle/>
                    <a:p>
                      <a:r>
                        <a:rPr lang="en-US" sz="2000" b="1" i="0" dirty="0" smtClean="0"/>
                        <a:t>Leased Dark Fiber and Leased Lit Fiber</a:t>
                      </a:r>
                    </a:p>
                    <a:p>
                      <a:endParaRPr lang="en-US" sz="2000" b="1" i="0" dirty="0"/>
                    </a:p>
                  </a:txBody>
                  <a:tcPr/>
                </a:tc>
                <a:tc>
                  <a:txBody>
                    <a:bodyPr/>
                    <a:lstStyle/>
                    <a:p>
                      <a:r>
                        <a:rPr lang="en-US" sz="2000" dirty="0" smtClean="0"/>
                        <a:t>When seeking bids that include Leased Dark Fiber. This option ensures compliance with the competitive bidding requirement that applicants requesting bids for Leased Dark Fiber also request bids for Leased Lit Fiber. </a:t>
                      </a:r>
                    </a:p>
                  </a:txBody>
                  <a:tcPr/>
                </a:tc>
              </a:tr>
              <a:tr h="370840">
                <a:tc>
                  <a:txBody>
                    <a:bodyPr/>
                    <a:lstStyle/>
                    <a:p>
                      <a:r>
                        <a:rPr lang="en-US" sz="2000" b="1" i="0" dirty="0" smtClean="0"/>
                        <a:t>Self-Provisioned Network (Applicant Owned and Operated Network) and Services Provided Over Third-Party Networks</a:t>
                      </a:r>
                    </a:p>
                    <a:p>
                      <a:endParaRPr lang="en-US" sz="2000" b="1" i="0" dirty="0"/>
                    </a:p>
                  </a:txBody>
                  <a:tcPr/>
                </a:tc>
                <a:tc>
                  <a:txBody>
                    <a:bodyPr/>
                    <a:lstStyle/>
                    <a:p>
                      <a:r>
                        <a:rPr lang="en-US" sz="2000" dirty="0" smtClean="0"/>
                        <a:t>When seeking bids for services provided over a self- provisioned network on a technology-neutral basis (e.g., fiber, copper, microwave, or coaxial cable).  This option ensures compliance with the competitive bidding requirement that applicants requesting bids for a Self-Provisioned Network also request bids for services provided over Third Party Networks.</a:t>
                      </a:r>
                    </a:p>
                  </a:txBody>
                  <a:tcPr/>
                </a:tc>
              </a:tr>
              <a:tr h="370840">
                <a:tc>
                  <a:txBody>
                    <a:bodyPr/>
                    <a:lstStyle/>
                    <a:p>
                      <a:r>
                        <a:rPr lang="en-US" sz="2000" b="1" i="0" dirty="0" smtClean="0"/>
                        <a:t>Transport Only – No ISP Service Included (Non-Fiber)</a:t>
                      </a:r>
                    </a:p>
                    <a:p>
                      <a:endParaRPr lang="en-US" sz="2000" b="1" i="0" dirty="0"/>
                    </a:p>
                  </a:txBody>
                  <a:tcPr/>
                </a:tc>
                <a:tc>
                  <a:txBody>
                    <a:bodyPr/>
                    <a:lstStyle/>
                    <a:p>
                      <a:r>
                        <a:rPr lang="en-US" sz="2000" dirty="0" smtClean="0"/>
                        <a:t>When seeking bids for services provided over non-fiber-based service-provider-owned networks that do not include commercial internet access (e.g., copper, microwave, or coaxial cable, but excluding Leased Lit Fiber). </a:t>
                      </a:r>
                    </a:p>
                  </a:txBody>
                  <a:tcPr/>
                </a:tc>
              </a:tr>
            </a:tbl>
          </a:graphicData>
        </a:graphic>
      </p:graphicFrame>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299833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t>Locating a Request for Bids: Service Request Types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3782355"/>
              </p:ext>
            </p:extLst>
          </p:nvPr>
        </p:nvGraphicFramePr>
        <p:xfrm>
          <a:off x="338138" y="1709738"/>
          <a:ext cx="9898062" cy="3479800"/>
        </p:xfrm>
        <a:graphic>
          <a:graphicData uri="http://schemas.openxmlformats.org/drawingml/2006/table">
            <a:tbl>
              <a:tblPr firstRow="1" bandRow="1">
                <a:tableStyleId>{5C22544A-7EE6-4342-B048-85BDC9FD1C3A}</a:tableStyleId>
              </a:tblPr>
              <a:tblGrid>
                <a:gridCol w="3119957"/>
                <a:gridCol w="6778105"/>
              </a:tblGrid>
              <a:tr h="370840">
                <a:tc>
                  <a:txBody>
                    <a:bodyPr/>
                    <a:lstStyle/>
                    <a:p>
                      <a:r>
                        <a:rPr lang="en-US" strike="noStrike" baseline="0" dirty="0" smtClean="0"/>
                        <a:t>Service Request Type</a:t>
                      </a:r>
                      <a:endParaRPr lang="en-US" strike="sngStrike" dirty="0"/>
                    </a:p>
                  </a:txBody>
                  <a:tcPr/>
                </a:tc>
                <a:tc>
                  <a:txBody>
                    <a:bodyPr/>
                    <a:lstStyle/>
                    <a:p>
                      <a:r>
                        <a:rPr lang="en-US" dirty="0" smtClean="0"/>
                        <a:t>Description</a:t>
                      </a:r>
                      <a:endParaRPr lang="en-US" dirty="0"/>
                    </a:p>
                  </a:txBody>
                  <a:tcPr/>
                </a:tc>
              </a:tr>
              <a:tr h="370840">
                <a:tc>
                  <a:txBody>
                    <a:bodyPr/>
                    <a:lstStyle/>
                    <a:p>
                      <a:r>
                        <a:rPr lang="en-US" b="1" i="0" dirty="0" smtClean="0"/>
                        <a:t>Cellular Data Plan/Air Card Service</a:t>
                      </a:r>
                    </a:p>
                  </a:txBody>
                  <a:tcPr/>
                </a:tc>
                <a:tc>
                  <a:txBody>
                    <a:bodyPr/>
                    <a:lstStyle/>
                    <a:p>
                      <a:r>
                        <a:rPr lang="en-US" dirty="0" smtClean="0"/>
                        <a:t>When seeking bids for a commercial wireless data plan only.</a:t>
                      </a:r>
                    </a:p>
                  </a:txBody>
                  <a:tcPr/>
                </a:tc>
              </a:tr>
              <a:tr h="370840">
                <a:tc>
                  <a:txBody>
                    <a:bodyPr/>
                    <a:lstStyle/>
                    <a:p>
                      <a:r>
                        <a:rPr lang="en-US" b="1" i="0" dirty="0" smtClean="0"/>
                        <a:t>Network Equipment</a:t>
                      </a:r>
                    </a:p>
                    <a:p>
                      <a:endParaRPr lang="en-US" b="1" i="0" dirty="0"/>
                    </a:p>
                  </a:txBody>
                  <a:tcPr/>
                </a:tc>
                <a:tc>
                  <a:txBody>
                    <a:bodyPr/>
                    <a:lstStyle/>
                    <a:p>
                      <a:r>
                        <a:rPr lang="en-US" dirty="0" smtClean="0"/>
                        <a:t>When seeking bids for network</a:t>
                      </a:r>
                      <a:r>
                        <a:rPr lang="en-US" baseline="0" dirty="0" smtClean="0"/>
                        <a:t> equipment needed to light </a:t>
                      </a:r>
                      <a:r>
                        <a:rPr lang="en-US" dirty="0" smtClean="0"/>
                        <a:t>Leased Dark Fiber or a Self-Provisioned network.</a:t>
                      </a:r>
                    </a:p>
                  </a:txBody>
                  <a:tcPr/>
                </a:tc>
              </a:tr>
              <a:tr h="370840">
                <a:tc>
                  <a:txBody>
                    <a:bodyPr/>
                    <a:lstStyle/>
                    <a:p>
                      <a:r>
                        <a:rPr lang="en-US" b="1" i="0" dirty="0" smtClean="0"/>
                        <a:t>Maintenance &amp; Operations</a:t>
                      </a:r>
                    </a:p>
                    <a:p>
                      <a:endParaRPr lang="en-US" b="1" i="0" dirty="0"/>
                    </a:p>
                  </a:txBody>
                  <a:tcPr/>
                </a:tc>
                <a:tc>
                  <a:txBody>
                    <a:bodyPr/>
                    <a:lstStyle/>
                    <a:p>
                      <a:r>
                        <a:rPr lang="en-US" dirty="0" smtClean="0"/>
                        <a:t>When seeking bids for maintenance and operations costs for Leased Dark Fiber or a Self-Provisioned network.</a:t>
                      </a:r>
                    </a:p>
                    <a:p>
                      <a:endParaRPr lang="en-US"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dk1"/>
                          </a:solidFill>
                          <a:latin typeface="+mn-lt"/>
                          <a:ea typeface="+mn-ea"/>
                          <a:cs typeface="+mn-cs"/>
                        </a:rPr>
                        <a:t>Other</a:t>
                      </a:r>
                    </a:p>
                  </a:txBody>
                  <a:tcPr/>
                </a:tc>
                <a:tc>
                  <a:txBody>
                    <a:bodyPr/>
                    <a:lstStyle/>
                    <a:p>
                      <a:r>
                        <a:rPr lang="en-US" dirty="0" smtClean="0"/>
                        <a:t>When the service you want is not otherwise listed.  Be sure to provide additional details about this service by uploading an RFP document.</a:t>
                      </a:r>
                    </a:p>
                    <a:p>
                      <a:endParaRPr lang="en-US" dirty="0" smtClean="0"/>
                    </a:p>
                  </a:txBody>
                  <a:tcPr/>
                </a:tc>
              </a:tr>
            </a:tbl>
          </a:graphicData>
        </a:graphic>
      </p:graphicFrame>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4080809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t>Locating a Request for Bids: </a:t>
            </a:r>
            <a:r>
              <a:rPr lang="en-US" spc="-5" dirty="0" smtClean="0"/>
              <a:t>Service Request Scenarios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47407231"/>
              </p:ext>
            </p:extLst>
          </p:nvPr>
        </p:nvGraphicFramePr>
        <p:xfrm>
          <a:off x="338137" y="1233749"/>
          <a:ext cx="11248437" cy="4912360"/>
        </p:xfrm>
        <a:graphic>
          <a:graphicData uri="http://schemas.openxmlformats.org/drawingml/2006/table">
            <a:tbl>
              <a:tblPr firstRow="1" bandRow="1">
                <a:tableStyleId>{5C22544A-7EE6-4342-B048-85BDC9FD1C3A}</a:tableStyleId>
              </a:tblPr>
              <a:tblGrid>
                <a:gridCol w="3545607"/>
                <a:gridCol w="7702830"/>
              </a:tblGrid>
              <a:tr h="370840">
                <a:tc>
                  <a:txBody>
                    <a:bodyPr/>
                    <a:lstStyle/>
                    <a:p>
                      <a:r>
                        <a:rPr lang="en-US" strike="noStrike" baseline="0" dirty="0" smtClean="0"/>
                        <a:t>Service Request Type</a:t>
                      </a:r>
                      <a:endParaRPr lang="en-US" strike="sngStrike" dirty="0"/>
                    </a:p>
                  </a:txBody>
                  <a:tcPr/>
                </a:tc>
                <a:tc>
                  <a:txBody>
                    <a:bodyPr/>
                    <a:lstStyle/>
                    <a:p>
                      <a:r>
                        <a:rPr lang="en-US" dirty="0" smtClean="0"/>
                        <a:t>Example</a:t>
                      </a:r>
                      <a:endParaRPr lang="en-US" dirty="0"/>
                    </a:p>
                  </a:txBody>
                  <a:tcPr/>
                </a:tc>
              </a:tr>
              <a:tr h="370840">
                <a:tc>
                  <a:txBody>
                    <a:bodyPr/>
                    <a:lstStyle/>
                    <a:p>
                      <a:r>
                        <a:rPr lang="en-US" sz="2000" b="1" i="0" dirty="0" smtClean="0"/>
                        <a:t>Internet Access: ISP Service Only(No Transport Circuit Included)</a:t>
                      </a:r>
                    </a:p>
                    <a:p>
                      <a:endParaRPr lang="en-US" sz="2000" b="1" i="0" dirty="0"/>
                    </a:p>
                  </a:txBody>
                  <a:tcPr/>
                </a:tc>
                <a:tc>
                  <a:txBody>
                    <a:bodyPr/>
                    <a:lstStyle/>
                    <a:p>
                      <a:r>
                        <a:rPr lang="en-US" sz="2000" dirty="0" smtClean="0"/>
                        <a:t>A school district has a self-provisioned WAN, and the high school acts as the district's internet hub. Because the district already owns circuits which can transmit internet access service to its schools, they seek only internet access (ISP service) that will terminate at the hub.</a:t>
                      </a:r>
                    </a:p>
                    <a:p>
                      <a:endParaRPr lang="en-US" sz="2000" dirty="0" smtClean="0"/>
                    </a:p>
                  </a:txBody>
                  <a:tcPr/>
                </a:tc>
              </a:tr>
              <a:tr h="370840">
                <a:tc>
                  <a:txBody>
                    <a:bodyPr/>
                    <a:lstStyle/>
                    <a:p>
                      <a:r>
                        <a:rPr lang="en-US" sz="2000" b="1" i="0" dirty="0" smtClean="0"/>
                        <a:t>Internet Access and Transport Bundled (Non-Fiber)</a:t>
                      </a:r>
                    </a:p>
                    <a:p>
                      <a:endParaRPr lang="en-US" sz="2000" b="1" i="0" dirty="0"/>
                    </a:p>
                  </a:txBody>
                  <a:tcPr/>
                </a:tc>
                <a:tc>
                  <a:txBody>
                    <a:bodyPr/>
                    <a:lstStyle/>
                    <a:p>
                      <a:r>
                        <a:rPr lang="en-US" sz="2000" dirty="0" smtClean="0"/>
                        <a:t>A library located in a rural or mountainous area without fiber access seeks broadband internet access service provided over a non-fiber connection.</a:t>
                      </a:r>
                    </a:p>
                    <a:p>
                      <a:endParaRPr lang="en-US" sz="2000" dirty="0" smtClean="0"/>
                    </a:p>
                  </a:txBody>
                  <a:tcPr/>
                </a:tc>
              </a:tr>
              <a:tr h="370840">
                <a:tc>
                  <a:txBody>
                    <a:bodyPr/>
                    <a:lstStyle/>
                    <a:p>
                      <a:r>
                        <a:rPr lang="en-US" sz="2000" b="1" i="0" dirty="0" smtClean="0"/>
                        <a:t>Leased Lit Fiber (with or without Internet access)</a:t>
                      </a:r>
                    </a:p>
                  </a:txBody>
                  <a:tcPr/>
                </a:tc>
                <a:tc>
                  <a:txBody>
                    <a:bodyPr/>
                    <a:lstStyle/>
                    <a:p>
                      <a:r>
                        <a:rPr lang="en-US" sz="2000" dirty="0" smtClean="0"/>
                        <a:t>A library is looking for internet access service to be transmitted over a fiber circuit. School A is looking for a dedicated fiber circuit to connect to School B (point-to-point) in order to transmit data between the two entities.</a:t>
                      </a:r>
                    </a:p>
                    <a:p>
                      <a:endParaRPr lang="en-US" sz="2000" dirty="0" smtClean="0"/>
                    </a:p>
                  </a:txBody>
                  <a:tcPr/>
                </a:tc>
              </a:tr>
            </a:tbl>
          </a:graphicData>
        </a:graphic>
      </p:graphicFrame>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969384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t>Locating a Request for Bids: Service Request Scenarios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804320"/>
              </p:ext>
            </p:extLst>
          </p:nvPr>
        </p:nvGraphicFramePr>
        <p:xfrm>
          <a:off x="338138" y="1369712"/>
          <a:ext cx="10747396" cy="4632960"/>
        </p:xfrm>
        <a:graphic>
          <a:graphicData uri="http://schemas.openxmlformats.org/drawingml/2006/table">
            <a:tbl>
              <a:tblPr firstRow="1" bandRow="1">
                <a:tableStyleId>{5C22544A-7EE6-4342-B048-85BDC9FD1C3A}</a:tableStyleId>
              </a:tblPr>
              <a:tblGrid>
                <a:gridCol w="3387675"/>
                <a:gridCol w="7359721"/>
              </a:tblGrid>
              <a:tr h="370840">
                <a:tc>
                  <a:txBody>
                    <a:bodyPr/>
                    <a:lstStyle/>
                    <a:p>
                      <a:r>
                        <a:rPr lang="en-US" sz="2000" strike="noStrike" baseline="0" dirty="0" smtClean="0"/>
                        <a:t>Service Request Type</a:t>
                      </a:r>
                      <a:endParaRPr lang="en-US" sz="2000" strike="sngStrike" dirty="0"/>
                    </a:p>
                  </a:txBody>
                  <a:tcPr/>
                </a:tc>
                <a:tc>
                  <a:txBody>
                    <a:bodyPr/>
                    <a:lstStyle/>
                    <a:p>
                      <a:r>
                        <a:rPr lang="en-US" sz="2000" dirty="0" smtClean="0"/>
                        <a:t>Description</a:t>
                      </a:r>
                      <a:endParaRPr lang="en-US" sz="2000" dirty="0"/>
                    </a:p>
                  </a:txBody>
                  <a:tcPr/>
                </a:tc>
              </a:tr>
              <a:tr h="370840">
                <a:tc>
                  <a:txBody>
                    <a:bodyPr/>
                    <a:lstStyle/>
                    <a:p>
                      <a:r>
                        <a:rPr lang="en-US" sz="2000" b="1" i="0" dirty="0" smtClean="0"/>
                        <a:t>Leased Dark Fiber and Leased Lit Fiber</a:t>
                      </a:r>
                    </a:p>
                    <a:p>
                      <a:endParaRPr lang="en-US" sz="2000" b="1" i="0" dirty="0" smtClean="0"/>
                    </a:p>
                  </a:txBody>
                  <a:tcPr/>
                </a:tc>
                <a:tc>
                  <a:txBody>
                    <a:bodyPr/>
                    <a:lstStyle/>
                    <a:p>
                      <a:r>
                        <a:rPr lang="en-US" sz="2000" dirty="0" smtClean="0"/>
                        <a:t>A school district is interested in setting up a WAN to connect its schools using leased dark fiber. Because the district seeks bids for leased dark fiber, they must also request bids for leased lit fiber to compare the options.</a:t>
                      </a:r>
                    </a:p>
                  </a:txBody>
                  <a:tcPr/>
                </a:tc>
              </a:tr>
              <a:tr h="370840">
                <a:tc>
                  <a:txBody>
                    <a:bodyPr/>
                    <a:lstStyle/>
                    <a:p>
                      <a:r>
                        <a:rPr lang="en-US" sz="2000" b="1" i="0" dirty="0" smtClean="0"/>
                        <a:t>Self-Provisioned Network (Applicant Owned and Operated Network) and Services Provided Over Third-Party Networks</a:t>
                      </a:r>
                    </a:p>
                    <a:p>
                      <a:endParaRPr lang="en-US" sz="2000" b="1" i="0" dirty="0"/>
                    </a:p>
                  </a:txBody>
                  <a:tcPr/>
                </a:tc>
                <a:tc>
                  <a:txBody>
                    <a:bodyPr/>
                    <a:lstStyle/>
                    <a:p>
                      <a:r>
                        <a:rPr lang="en-US" sz="2000" dirty="0" smtClean="0"/>
                        <a:t>A school district is constructing a new elementary school building next to their existing middle school building. They would like to provide connectivity between the two campuses, which are located on the same property. The school district is interested in the option to own and maintain the circuit that connects the buildings themselves.</a:t>
                      </a:r>
                    </a:p>
                  </a:txBody>
                  <a:tcPr/>
                </a:tc>
              </a:tr>
              <a:tr h="370840">
                <a:tc>
                  <a:txBody>
                    <a:bodyPr/>
                    <a:lstStyle/>
                    <a:p>
                      <a:r>
                        <a:rPr lang="en-US" sz="2000" b="1" i="0" dirty="0" smtClean="0"/>
                        <a:t>Transport Only – No ISP Service Included (Non-Fiber)</a:t>
                      </a:r>
                    </a:p>
                    <a:p>
                      <a:endParaRPr lang="en-US" sz="2000" b="1" i="0" dirty="0"/>
                    </a:p>
                  </a:txBody>
                  <a:tcPr/>
                </a:tc>
                <a:tc>
                  <a:txBody>
                    <a:bodyPr/>
                    <a:lstStyle/>
                    <a:p>
                      <a:r>
                        <a:rPr lang="en-US" sz="2000" dirty="0" smtClean="0"/>
                        <a:t>School C is looking for a non-fiber circuit to connect to School D (point-to-point) in order to transmit data between the two entities.</a:t>
                      </a:r>
                    </a:p>
                    <a:p>
                      <a:endParaRPr lang="en-US" sz="2000" dirty="0" smtClean="0"/>
                    </a:p>
                  </a:txBody>
                  <a:tcPr/>
                </a:tc>
              </a:tr>
            </a:tbl>
          </a:graphicData>
        </a:graphic>
      </p:graphicFrame>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430025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t>Locating a Request for Bids: Service Request Scenarios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3625843"/>
              </p:ext>
            </p:extLst>
          </p:nvPr>
        </p:nvGraphicFramePr>
        <p:xfrm>
          <a:off x="344507" y="1357186"/>
          <a:ext cx="11204489" cy="4937760"/>
        </p:xfrm>
        <a:graphic>
          <a:graphicData uri="http://schemas.openxmlformats.org/drawingml/2006/table">
            <a:tbl>
              <a:tblPr firstRow="1" bandRow="1">
                <a:tableStyleId>{5C22544A-7EE6-4342-B048-85BDC9FD1C3A}</a:tableStyleId>
              </a:tblPr>
              <a:tblGrid>
                <a:gridCol w="3531754"/>
                <a:gridCol w="7672735"/>
              </a:tblGrid>
              <a:tr h="370840">
                <a:tc>
                  <a:txBody>
                    <a:bodyPr/>
                    <a:lstStyle/>
                    <a:p>
                      <a:r>
                        <a:rPr lang="en-US" sz="2000" strike="noStrike" baseline="0" dirty="0" smtClean="0"/>
                        <a:t>Service Request Type</a:t>
                      </a:r>
                      <a:endParaRPr lang="en-US" sz="2000" strike="sngStrike" dirty="0"/>
                    </a:p>
                  </a:txBody>
                  <a:tcPr/>
                </a:tc>
                <a:tc>
                  <a:txBody>
                    <a:bodyPr/>
                    <a:lstStyle/>
                    <a:p>
                      <a:r>
                        <a:rPr lang="en-US" sz="2000" dirty="0" smtClean="0"/>
                        <a:t>Description</a:t>
                      </a:r>
                      <a:endParaRPr lang="en-US" sz="2000" dirty="0"/>
                    </a:p>
                  </a:txBody>
                  <a:tcPr/>
                </a:tc>
              </a:tr>
              <a:tr h="370840">
                <a:tc>
                  <a:txBody>
                    <a:bodyPr/>
                    <a:lstStyle/>
                    <a:p>
                      <a:r>
                        <a:rPr lang="en-US" sz="2000" b="1" i="0" dirty="0" smtClean="0"/>
                        <a:t>Cellular Data Plan/Air Card Service</a:t>
                      </a:r>
                    </a:p>
                    <a:p>
                      <a:endParaRPr lang="en-US" sz="2000" b="1" i="0" dirty="0" smtClean="0"/>
                    </a:p>
                  </a:txBody>
                  <a:tcPr/>
                </a:tc>
                <a:tc>
                  <a:txBody>
                    <a:bodyPr/>
                    <a:lstStyle/>
                    <a:p>
                      <a:r>
                        <a:rPr lang="en-US" sz="2000" dirty="0" smtClean="0"/>
                        <a:t>A small library does not currently have a wireless local area network (WLAN), because it is cost prohibitive. The library would like 10 air cards and three data plans in order to access the internet on a cellular network, using their existing 13 mobile devices.</a:t>
                      </a:r>
                    </a:p>
                    <a:p>
                      <a:endParaRPr lang="en-US" sz="2000" dirty="0" smtClean="0"/>
                    </a:p>
                  </a:txBody>
                  <a:tcPr/>
                </a:tc>
              </a:tr>
              <a:tr h="370840">
                <a:tc>
                  <a:txBody>
                    <a:bodyPr/>
                    <a:lstStyle/>
                    <a:p>
                      <a:r>
                        <a:rPr lang="en-US" sz="2000" b="1" i="0" dirty="0" smtClean="0"/>
                        <a:t>Network Equipment</a:t>
                      </a:r>
                    </a:p>
                    <a:p>
                      <a:endParaRPr lang="en-US" sz="2000" b="1" i="0" dirty="0"/>
                    </a:p>
                  </a:txBody>
                  <a:tcPr/>
                </a:tc>
                <a:tc>
                  <a:txBody>
                    <a:bodyPr/>
                    <a:lstStyle/>
                    <a:p>
                      <a:r>
                        <a:rPr lang="en-US" sz="2000" dirty="0" smtClean="0"/>
                        <a:t>A consortium wants to order new equipment for its members. The equipment is needed to light fiber for the consortium's existing self-provisioned fiber network. They seek bids on network equipment needed to keep their network functional.</a:t>
                      </a:r>
                      <a:br>
                        <a:rPr lang="en-US" sz="2000" dirty="0" smtClean="0"/>
                      </a:br>
                      <a:endParaRPr lang="en-US" sz="2000" dirty="0" smtClean="0"/>
                    </a:p>
                  </a:txBody>
                  <a:tcPr/>
                </a:tc>
              </a:tr>
              <a:tr h="370840">
                <a:tc>
                  <a:txBody>
                    <a:bodyPr/>
                    <a:lstStyle/>
                    <a:p>
                      <a:r>
                        <a:rPr lang="en-US" sz="2000" b="1" i="0" dirty="0" smtClean="0"/>
                        <a:t>Maintenance &amp; Operations</a:t>
                      </a:r>
                    </a:p>
                    <a:p>
                      <a:endParaRPr lang="en-US" sz="2000" b="1" i="0" dirty="0"/>
                    </a:p>
                  </a:txBody>
                  <a:tcPr/>
                </a:tc>
                <a:tc>
                  <a:txBody>
                    <a:bodyPr/>
                    <a:lstStyle/>
                    <a:p>
                      <a:r>
                        <a:rPr lang="en-US" sz="2000" dirty="0" smtClean="0"/>
                        <a:t>A library system seeks maintenance for leased dark fiber, which is already used by the five libraries in the system. They seek bids from providers for maintenance and operations on their existing network.</a:t>
                      </a:r>
                    </a:p>
                    <a:p>
                      <a:endParaRPr lang="en-US" sz="2000" dirty="0" smtClean="0"/>
                    </a:p>
                  </a:txBody>
                  <a:tcPr/>
                </a:tc>
              </a:tr>
            </a:tbl>
          </a:graphicData>
        </a:graphic>
      </p:graphicFrame>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716872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Installation Periods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340950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0871" y="938831"/>
            <a:ext cx="10614693" cy="4702175"/>
          </a:xfrm>
        </p:spPr>
        <p:txBody>
          <a:bodyPr/>
          <a:lstStyle/>
          <a:p>
            <a:r>
              <a:rPr lang="en-US" sz="2600" dirty="0"/>
              <a:t>Installation of all Category One non-recurring services (including special  construction charges) </a:t>
            </a:r>
            <a:r>
              <a:rPr lang="en-US" sz="2600" b="1" dirty="0"/>
              <a:t>may begin six months prior to the July 1 start of the funding year</a:t>
            </a:r>
            <a:r>
              <a:rPr lang="en-US" sz="2600" dirty="0"/>
              <a:t> (i.e., or after January 1) if the following conditions are met:</a:t>
            </a:r>
          </a:p>
          <a:p>
            <a:pPr marL="342900" indent="-342900">
              <a:buFont typeface="Arial" panose="020B0604020202020204" pitchFamily="34" charset="0"/>
              <a:buChar char="•"/>
            </a:pPr>
            <a:r>
              <a:rPr lang="en-US" sz="2600" dirty="0"/>
              <a:t>Construction begins after selection of the service provider pursuant to a competitive bidding process that meets all E-rate requirements.</a:t>
            </a:r>
          </a:p>
          <a:p>
            <a:pPr marL="342900" indent="-342900">
              <a:buFont typeface="Arial" panose="020B0604020202020204" pitchFamily="34" charset="0"/>
              <a:buChar char="•"/>
            </a:pPr>
            <a:r>
              <a:rPr lang="en-US" sz="2600" dirty="0"/>
              <a:t>A Category One recurring service must depend on the installation of the non-recurring services (i.e., the installation of new connections is required to access the new recurring services).</a:t>
            </a:r>
          </a:p>
          <a:p>
            <a:pPr marL="342900" indent="-342900">
              <a:buFont typeface="Arial" panose="020B0604020202020204" pitchFamily="34" charset="0"/>
              <a:buChar char="•"/>
            </a:pPr>
            <a:r>
              <a:rPr lang="en-US" sz="2600" dirty="0"/>
              <a:t>The actual service start date for that recurring service is on or after the start of the funding year (July 1).</a:t>
            </a:r>
          </a:p>
          <a:p>
            <a:endParaRPr lang="en-US" dirty="0"/>
          </a:p>
        </p:txBody>
      </p:sp>
      <p:sp>
        <p:nvSpPr>
          <p:cNvPr id="3" name="Title 2"/>
          <p:cNvSpPr>
            <a:spLocks noGrp="1"/>
          </p:cNvSpPr>
          <p:nvPr>
            <p:ph type="title"/>
          </p:nvPr>
        </p:nvSpPr>
        <p:spPr>
          <a:xfrm>
            <a:off x="244586" y="294927"/>
            <a:ext cx="11139031" cy="776426"/>
          </a:xfrm>
        </p:spPr>
        <p:txBody>
          <a:bodyPr/>
          <a:lstStyle/>
          <a:p>
            <a:r>
              <a:rPr lang="en-US" dirty="0"/>
              <a:t>Installation Periods: Category One Non-recurring Services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143322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Service providers play an important role responding to bid requests during the competitive bidding process and as well after the selection of services</a:t>
            </a:r>
            <a:r>
              <a:rPr lang="en-US" sz="2800" dirty="0" smtClean="0"/>
              <a:t>.</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Responding </a:t>
            </a:r>
            <a:r>
              <a:rPr lang="en-US" sz="2800" dirty="0"/>
              <a:t>to the FCC Form 470 and RFPs</a:t>
            </a:r>
          </a:p>
          <a:p>
            <a:pPr marL="342900" indent="-342900">
              <a:buFont typeface="Arial" panose="020B0604020202020204" pitchFamily="34" charset="0"/>
              <a:buChar char="•"/>
            </a:pPr>
            <a:r>
              <a:rPr lang="en-US" sz="2800" dirty="0"/>
              <a:t>Participation During the Application Process and PIA Review</a:t>
            </a:r>
            <a:endParaRPr lang="en-US" sz="2800" i="1" dirty="0"/>
          </a:p>
          <a:p>
            <a:pPr marL="342900" indent="-342900">
              <a:buFont typeface="Arial" panose="020B0604020202020204" pitchFamily="34" charset="0"/>
              <a:buChar char="•"/>
            </a:pPr>
            <a:endParaRPr lang="en-US" dirty="0"/>
          </a:p>
          <a:p>
            <a:endParaRPr lang="en-US" dirty="0"/>
          </a:p>
        </p:txBody>
      </p:sp>
      <p:sp>
        <p:nvSpPr>
          <p:cNvPr id="3" name="Title 2"/>
          <p:cNvSpPr>
            <a:spLocks noGrp="1"/>
          </p:cNvSpPr>
          <p:nvPr>
            <p:ph type="title"/>
          </p:nvPr>
        </p:nvSpPr>
        <p:spPr/>
        <p:txBody>
          <a:bodyPr/>
          <a:lstStyle/>
          <a:p>
            <a:r>
              <a:rPr lang="en-US" dirty="0" smtClean="0"/>
              <a:t>Service Provider’s Role</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171625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138" y="1186070"/>
            <a:ext cx="11361172" cy="4702175"/>
          </a:xfrm>
        </p:spPr>
        <p:txBody>
          <a:bodyPr/>
          <a:lstStyle/>
          <a:p>
            <a:r>
              <a:rPr lang="en-US" sz="2100" dirty="0"/>
              <a:t>A library has successfully completed their competitive bidding process (including posting the FCC Form 470, waiting at least 28 days, and selecting a winning bidder) for a Category One service.  The contract indicates that special construction, which is expected to take 3-4 months to complete, is needed to make the service functional. </a:t>
            </a:r>
          </a:p>
          <a:p>
            <a:pPr marL="342900" indent="-342900">
              <a:buFont typeface="Arial" panose="020B0604020202020204" pitchFamily="34" charset="0"/>
              <a:buChar char="•"/>
            </a:pPr>
            <a:r>
              <a:rPr lang="en-US" sz="2100" dirty="0"/>
              <a:t>The library can opt to start the special construction on or after January 1 prior to the start of the funding year.</a:t>
            </a:r>
          </a:p>
          <a:p>
            <a:pPr marL="342900" indent="-342900">
              <a:buFont typeface="Arial" panose="020B0604020202020204" pitchFamily="34" charset="0"/>
              <a:buChar char="•"/>
            </a:pPr>
            <a:r>
              <a:rPr lang="en-US" sz="2100" dirty="0"/>
              <a:t>This option can be used to ensure that special construction and the recurring service is operational during the funding year.</a:t>
            </a:r>
          </a:p>
          <a:p>
            <a:pPr marL="342900" indent="-342900">
              <a:buFont typeface="Arial" panose="020B0604020202020204" pitchFamily="34" charset="0"/>
              <a:buChar char="•"/>
            </a:pPr>
            <a:r>
              <a:rPr lang="en-US" sz="2100" dirty="0"/>
              <a:t>However, if the library chooses to go ahead before the receipt of the FCDL, they assume the risk that their funding requests may be denied or reduced.</a:t>
            </a:r>
          </a:p>
          <a:p>
            <a:pPr marL="342900" indent="-342900">
              <a:buFont typeface="Arial" panose="020B0604020202020204" pitchFamily="34" charset="0"/>
              <a:buChar char="•"/>
            </a:pPr>
            <a:r>
              <a:rPr lang="en-US" sz="2100" dirty="0"/>
              <a:t>Invoices for these services cannot be paid until the start of the funding year (i.e. July 1). </a:t>
            </a:r>
          </a:p>
          <a:p>
            <a:endParaRPr lang="en-US" dirty="0"/>
          </a:p>
        </p:txBody>
      </p:sp>
      <p:sp>
        <p:nvSpPr>
          <p:cNvPr id="3" name="Title 2"/>
          <p:cNvSpPr>
            <a:spLocks noGrp="1"/>
          </p:cNvSpPr>
          <p:nvPr>
            <p:ph type="title"/>
          </p:nvPr>
        </p:nvSpPr>
        <p:spPr>
          <a:xfrm>
            <a:off x="218081" y="207756"/>
            <a:ext cx="14346058" cy="776426"/>
          </a:xfrm>
        </p:spPr>
        <p:txBody>
          <a:bodyPr/>
          <a:lstStyle/>
          <a:p>
            <a:r>
              <a:rPr lang="en-US" dirty="0"/>
              <a:t>Installation Periods: Category One Non-recurring </a:t>
            </a:r>
            <a:r>
              <a:rPr lang="en-US" dirty="0" smtClean="0"/>
              <a:t>Services</a:t>
            </a:r>
            <a:br>
              <a:rPr lang="en-US" dirty="0" smtClean="0"/>
            </a:br>
            <a:r>
              <a:rPr lang="en-US" dirty="0" smtClean="0"/>
              <a:t>Example</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152190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800" dirty="0"/>
              <a:t>Installation of Category Two non-recurring services </a:t>
            </a:r>
            <a:r>
              <a:rPr lang="en-US" sz="2800" b="1" dirty="0"/>
              <a:t>may begin on April 1 prior to the July 1 start of the funding year</a:t>
            </a:r>
            <a:r>
              <a:rPr lang="en-US" sz="2800" dirty="0"/>
              <a:t>.</a:t>
            </a:r>
          </a:p>
          <a:p>
            <a:endParaRPr lang="en-US" dirty="0"/>
          </a:p>
        </p:txBody>
      </p:sp>
      <p:sp>
        <p:nvSpPr>
          <p:cNvPr id="3" name="Title 2"/>
          <p:cNvSpPr>
            <a:spLocks noGrp="1"/>
          </p:cNvSpPr>
          <p:nvPr>
            <p:ph type="title"/>
          </p:nvPr>
        </p:nvSpPr>
        <p:spPr/>
        <p:txBody>
          <a:bodyPr/>
          <a:lstStyle/>
          <a:p>
            <a:r>
              <a:rPr lang="en-US" dirty="0"/>
              <a:t>Installation Periods: Category Two Non-recurring Services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534885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7351" y="1206536"/>
            <a:ext cx="9948862" cy="4702175"/>
          </a:xfrm>
        </p:spPr>
        <p:txBody>
          <a:bodyPr/>
          <a:lstStyle/>
          <a:p>
            <a:r>
              <a:rPr lang="en-US" sz="2100" dirty="0"/>
              <a:t>A consortium of multiple districts has successfully completed their competitive bidding process (including posting the FCC Form 470, waiting at least 28 days, and selecting a winning bidder) to provide access points for their members.  The consortium lead is concerned that they will not be able to install all of the access points in time for school to start. </a:t>
            </a:r>
          </a:p>
          <a:p>
            <a:pPr marL="342900" indent="-342900">
              <a:buFont typeface="Arial" panose="020B0604020202020204" pitchFamily="34" charset="0"/>
              <a:buChar char="•"/>
            </a:pPr>
            <a:r>
              <a:rPr lang="en-US" sz="2100" dirty="0"/>
              <a:t>The consortium may start their installation schedule on or after April 1 prior to the start of the funding year.</a:t>
            </a:r>
          </a:p>
          <a:p>
            <a:pPr marL="342900" indent="-342900">
              <a:buFont typeface="Arial" panose="020B0604020202020204" pitchFamily="34" charset="0"/>
              <a:buChar char="•"/>
            </a:pPr>
            <a:r>
              <a:rPr lang="en-US" sz="2100" dirty="0"/>
              <a:t>This option can be utilized to ensure that the access points are installed in time to meet their deadline.</a:t>
            </a:r>
          </a:p>
          <a:p>
            <a:pPr marL="342900" indent="-342900">
              <a:buFont typeface="Arial" panose="020B0604020202020204" pitchFamily="34" charset="0"/>
              <a:buChar char="•"/>
            </a:pPr>
            <a:r>
              <a:rPr lang="en-US" sz="2100" dirty="0"/>
              <a:t>However, if the consortium chooses to go ahead before the receipt of the FCDL, they assume the risk that their funding requests may be denied or reduced.</a:t>
            </a:r>
          </a:p>
          <a:p>
            <a:pPr marL="342900" indent="-342900">
              <a:buFont typeface="Arial" panose="020B0604020202020204" pitchFamily="34" charset="0"/>
              <a:buChar char="•"/>
            </a:pPr>
            <a:r>
              <a:rPr lang="en-US" sz="2100" dirty="0"/>
              <a:t>E-rate invoices for the services cannot be paid until the start of the funding year (i.e., July 1). </a:t>
            </a:r>
          </a:p>
        </p:txBody>
      </p:sp>
      <p:sp>
        <p:nvSpPr>
          <p:cNvPr id="3" name="Title 2"/>
          <p:cNvSpPr>
            <a:spLocks noGrp="1"/>
          </p:cNvSpPr>
          <p:nvPr>
            <p:ph type="title"/>
          </p:nvPr>
        </p:nvSpPr>
        <p:spPr>
          <a:xfrm>
            <a:off x="337351" y="305386"/>
            <a:ext cx="11337814" cy="776426"/>
          </a:xfrm>
        </p:spPr>
        <p:txBody>
          <a:bodyPr/>
          <a:lstStyle/>
          <a:p>
            <a:r>
              <a:rPr lang="en-US" dirty="0"/>
              <a:t>Installation Periods: Category Two Non-recurring </a:t>
            </a:r>
            <a:r>
              <a:rPr lang="en-US" dirty="0" smtClean="0"/>
              <a:t>Services</a:t>
            </a:r>
            <a:br>
              <a:rPr lang="en-US" dirty="0" smtClean="0"/>
            </a:br>
            <a:r>
              <a:rPr lang="en-US" dirty="0" smtClean="0"/>
              <a:t>Example</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506042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800" dirty="0"/>
              <a:t>E-rate discounts for all recurring services must be in use by the end of the relevant funding year (i.e., June 30).	</a:t>
            </a:r>
          </a:p>
          <a:p>
            <a:pPr marL="342900" indent="-342900">
              <a:buFont typeface="Arial" panose="020B0604020202020204" pitchFamily="34" charset="0"/>
              <a:buChar char="•"/>
            </a:pPr>
            <a:r>
              <a:rPr lang="en-US" sz="2800" dirty="0"/>
              <a:t>If the June 30 deadline is not met, the recurring charges will not be eligible for support under program rules.	</a:t>
            </a:r>
          </a:p>
          <a:p>
            <a:pPr marL="342900" indent="-342900">
              <a:buFont typeface="Arial" panose="020B0604020202020204" pitchFamily="34" charset="0"/>
              <a:buChar char="•"/>
            </a:pPr>
            <a:r>
              <a:rPr lang="en-US" sz="2800" b="1" dirty="0"/>
              <a:t>There is no extension available for recurring charges</a:t>
            </a:r>
            <a:r>
              <a:rPr lang="en-US" sz="2800" dirty="0"/>
              <a:t>.</a:t>
            </a:r>
          </a:p>
          <a:p>
            <a:endParaRPr lang="en-US" dirty="0"/>
          </a:p>
        </p:txBody>
      </p:sp>
      <p:sp>
        <p:nvSpPr>
          <p:cNvPr id="3" name="Title 2"/>
          <p:cNvSpPr>
            <a:spLocks noGrp="1"/>
          </p:cNvSpPr>
          <p:nvPr>
            <p:ph type="title"/>
          </p:nvPr>
        </p:nvSpPr>
        <p:spPr/>
        <p:txBody>
          <a:bodyPr/>
          <a:lstStyle/>
          <a:p>
            <a:r>
              <a:rPr lang="en-US" dirty="0" smtClean="0"/>
              <a:t>Service Delivery Deadlines – Recurring Services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916465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Applicants may </a:t>
            </a:r>
            <a:r>
              <a:rPr lang="en-US" sz="2800" b="1" dirty="0"/>
              <a:t>not</a:t>
            </a:r>
            <a:r>
              <a:rPr lang="en-US" sz="2800" dirty="0"/>
              <a:t> receive E-rate support for:</a:t>
            </a:r>
          </a:p>
          <a:p>
            <a:pPr marL="342900" indent="-342900">
              <a:buFont typeface="Arial" panose="020B0604020202020204" pitchFamily="34" charset="0"/>
              <a:buChar char="•"/>
            </a:pPr>
            <a:r>
              <a:rPr lang="en-US" sz="2800" dirty="0"/>
              <a:t>Any recurring charges  incurred before the start of the funding year (i.e., July 1).</a:t>
            </a:r>
          </a:p>
          <a:p>
            <a:pPr marL="342900" indent="-342900">
              <a:buFont typeface="Arial" panose="020B0604020202020204" pitchFamily="34" charset="0"/>
              <a:buChar char="•"/>
            </a:pPr>
            <a:r>
              <a:rPr lang="en-US" sz="2800" dirty="0"/>
              <a:t>Leased lit fiber services delivered outside the funding year (i.e., before July 1 or after June 30).  </a:t>
            </a:r>
          </a:p>
          <a:p>
            <a:pPr marL="342900" indent="-342900">
              <a:buFont typeface="Arial" panose="020B0604020202020204" pitchFamily="34" charset="0"/>
              <a:buChar char="•"/>
            </a:pPr>
            <a:r>
              <a:rPr lang="en-US" sz="2800" dirty="0"/>
              <a:t>Any recurring charges for dark fiber until the fiber has been lit.</a:t>
            </a:r>
          </a:p>
          <a:p>
            <a:pPr marL="342900" indent="-342900">
              <a:buFont typeface="Arial" panose="020B0604020202020204" pitchFamily="34" charset="0"/>
              <a:buChar char="•"/>
            </a:pPr>
            <a:r>
              <a:rPr lang="en-US" sz="2800" dirty="0"/>
              <a:t>Any recurring charges associated with a self-provisioned network until the network is constructed and is in use.</a:t>
            </a:r>
          </a:p>
        </p:txBody>
      </p:sp>
      <p:sp>
        <p:nvSpPr>
          <p:cNvPr id="3" name="Title 2"/>
          <p:cNvSpPr>
            <a:spLocks noGrp="1"/>
          </p:cNvSpPr>
          <p:nvPr>
            <p:ph type="title"/>
          </p:nvPr>
        </p:nvSpPr>
        <p:spPr/>
        <p:txBody>
          <a:bodyPr/>
          <a:lstStyle/>
          <a:p>
            <a:r>
              <a:rPr lang="en-US" dirty="0"/>
              <a:t>Service Delivery Deadlines – Recurring Services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5973458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800" dirty="0"/>
              <a:t>The service delivery deadline for the implementation for non-recurring services (</a:t>
            </a:r>
            <a:r>
              <a:rPr lang="en-US" sz="2800" b="1" dirty="0"/>
              <a:t>excluding special construction charges</a:t>
            </a:r>
            <a:r>
              <a:rPr lang="en-US" sz="2800" dirty="0"/>
              <a:t>) is September 30 following the end of the funding year. </a:t>
            </a:r>
          </a:p>
        </p:txBody>
      </p:sp>
      <p:sp>
        <p:nvSpPr>
          <p:cNvPr id="3" name="Title 2"/>
          <p:cNvSpPr>
            <a:spLocks noGrp="1"/>
          </p:cNvSpPr>
          <p:nvPr>
            <p:ph type="title"/>
          </p:nvPr>
        </p:nvSpPr>
        <p:spPr/>
        <p:txBody>
          <a:bodyPr/>
          <a:lstStyle/>
          <a:p>
            <a:r>
              <a:rPr lang="en-US" dirty="0"/>
              <a:t>Service Delivery Deadlines – Non-recurring Services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584108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7351" y="1212937"/>
            <a:ext cx="9948862" cy="4702175"/>
          </a:xfrm>
        </p:spPr>
        <p:txBody>
          <a:bodyPr/>
          <a:lstStyle/>
          <a:p>
            <a:pPr marL="342900" indent="-342900">
              <a:buFont typeface="Arial" panose="020B0604020202020204" pitchFamily="34" charset="0"/>
              <a:buChar char="•"/>
            </a:pPr>
            <a:r>
              <a:rPr lang="en-US" sz="2800" dirty="0"/>
              <a:t>Applicants may only request E-rate support for special construction charges related to leased lit fiber and leased dark fiber if the </a:t>
            </a:r>
            <a:r>
              <a:rPr lang="en-US" sz="2800" b="1" dirty="0"/>
              <a:t>fiber is lit within the same funding year (i.e., by  June 30) as the funding request</a:t>
            </a:r>
            <a:r>
              <a:rPr lang="en-US" sz="2800" dirty="0"/>
              <a:t>.</a:t>
            </a:r>
          </a:p>
          <a:p>
            <a:pPr marL="342900" indent="-342900">
              <a:buFont typeface="Arial" panose="020B0604020202020204" pitchFamily="34" charset="0"/>
              <a:buChar char="•"/>
            </a:pPr>
            <a:r>
              <a:rPr lang="en-US" sz="2800" dirty="0"/>
              <a:t>Applicants may only receive E-rate support for special construction charges for a self-provisioned network if the </a:t>
            </a:r>
            <a:r>
              <a:rPr lang="en-US" sz="2800" b="1" dirty="0"/>
              <a:t>network is constructed and is in use by the end of the same funding year as the funding request</a:t>
            </a:r>
            <a:r>
              <a:rPr lang="en-US" sz="2800" dirty="0"/>
              <a:t>.</a:t>
            </a:r>
          </a:p>
          <a:p>
            <a:pPr marL="342900" indent="-342900">
              <a:buFont typeface="Arial" panose="020B0604020202020204" pitchFamily="34" charset="0"/>
              <a:buChar char="•"/>
            </a:pPr>
            <a:r>
              <a:rPr lang="en-US" sz="2800" dirty="0"/>
              <a:t>If the project is too large to complete in a single 12-month period, consider breaking the work into multiple applications over multiple funding years. </a:t>
            </a:r>
          </a:p>
        </p:txBody>
      </p:sp>
      <p:sp>
        <p:nvSpPr>
          <p:cNvPr id="3" name="Title 2"/>
          <p:cNvSpPr>
            <a:spLocks noGrp="1"/>
          </p:cNvSpPr>
          <p:nvPr>
            <p:ph type="title"/>
          </p:nvPr>
        </p:nvSpPr>
        <p:spPr/>
        <p:txBody>
          <a:bodyPr/>
          <a:lstStyle/>
          <a:p>
            <a:r>
              <a:rPr lang="en-US" dirty="0"/>
              <a:t>Service Delivery Deadlines – Special Construction</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381346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7351" y="1175359"/>
            <a:ext cx="9948862" cy="4702175"/>
          </a:xfrm>
        </p:spPr>
        <p:txBody>
          <a:bodyPr/>
          <a:lstStyle/>
          <a:p>
            <a:pPr marL="342900" indent="-342900">
              <a:buFont typeface="Arial" panose="020B0604020202020204" pitchFamily="34" charset="0"/>
              <a:buChar char="•"/>
            </a:pPr>
            <a:r>
              <a:rPr lang="en-US" sz="2800" dirty="0"/>
              <a:t>If the size/scope of a build prevents the project from being completed in its entirety by the June 30 deadline, then the construction project may need to be broken up into stages.</a:t>
            </a:r>
          </a:p>
          <a:p>
            <a:pPr marL="342900" indent="-342900">
              <a:buFont typeface="Arial" panose="020B0604020202020204" pitchFamily="34" charset="0"/>
              <a:buChar char="•"/>
            </a:pPr>
            <a:r>
              <a:rPr lang="en-US" sz="2800" dirty="0"/>
              <a:t>Construction can be completed and the fiber lit for some of the eligible school and/or library locations in one year, and the completion of remaining connections to other eligible school and/or library locations in one or more subsequent funding year(s). </a:t>
            </a:r>
          </a:p>
          <a:p>
            <a:pPr marL="342900" indent="-342900">
              <a:buFont typeface="Arial" panose="020B0604020202020204" pitchFamily="34" charset="0"/>
              <a:buChar char="•"/>
            </a:pPr>
            <a:r>
              <a:rPr lang="en-US" sz="2800" dirty="0"/>
              <a:t>The special construction charges associated with the infrastructure installed and lit within each funding year would be eligible for support in that funding year.  </a:t>
            </a:r>
          </a:p>
        </p:txBody>
      </p:sp>
      <p:sp>
        <p:nvSpPr>
          <p:cNvPr id="3" name="Title 2"/>
          <p:cNvSpPr>
            <a:spLocks noGrp="1"/>
          </p:cNvSpPr>
          <p:nvPr>
            <p:ph type="title"/>
          </p:nvPr>
        </p:nvSpPr>
        <p:spPr/>
        <p:txBody>
          <a:bodyPr/>
          <a:lstStyle/>
          <a:p>
            <a:r>
              <a:rPr lang="en-US" dirty="0"/>
              <a:t>Service Delivery Deadlines – Special Construction</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837779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5820" y="1313145"/>
            <a:ext cx="9948862" cy="4702175"/>
          </a:xfrm>
        </p:spPr>
        <p:txBody>
          <a:bodyPr/>
          <a:lstStyle/>
          <a:p>
            <a:pPr marL="342900" indent="-342900">
              <a:buFont typeface="Arial" panose="020B0604020202020204" pitchFamily="34" charset="0"/>
              <a:buChar char="•"/>
            </a:pPr>
            <a:r>
              <a:rPr lang="en-US" dirty="0"/>
              <a:t>Applicants may request a one-year extension to complete special construction and light the fiber (or use a self-provisioned network if another technology is employed), if the applicant can demonstrate that construction was </a:t>
            </a:r>
            <a:r>
              <a:rPr lang="en-US" b="1" dirty="0"/>
              <a:t>unavoidably</a:t>
            </a:r>
            <a:r>
              <a:rPr lang="en-US" dirty="0"/>
              <a:t> delayed due to weather or other reasons</a:t>
            </a:r>
            <a:r>
              <a:rPr lang="en-US" dirty="0" smtClean="0"/>
              <a:t>.</a:t>
            </a:r>
            <a:endParaRPr lang="en-US" dirty="0"/>
          </a:p>
          <a:p>
            <a:pPr marL="342900" indent="-342900">
              <a:buFont typeface="Arial" panose="020B0604020202020204" pitchFamily="34" charset="0"/>
              <a:buChar char="•"/>
            </a:pPr>
            <a:r>
              <a:rPr lang="en-US" dirty="0"/>
              <a:t>Examples of circumstances causing unavoidable delay include:</a:t>
            </a:r>
          </a:p>
          <a:p>
            <a:pPr marL="1028700" lvl="1" indent="-342900">
              <a:buFont typeface="Arial" panose="020B0604020202020204" pitchFamily="34" charset="0"/>
              <a:buChar char="•"/>
            </a:pPr>
            <a:r>
              <a:rPr lang="en-US" sz="2000" dirty="0"/>
              <a:t>Unforeseen weather event or pattern resulting in saturated or frozen ground;</a:t>
            </a:r>
          </a:p>
          <a:p>
            <a:pPr marL="1028700" lvl="1" indent="-342900">
              <a:buFont typeface="Arial" panose="020B0604020202020204" pitchFamily="34" charset="0"/>
              <a:buChar char="•"/>
            </a:pPr>
            <a:r>
              <a:rPr lang="en-US" sz="2000" dirty="0"/>
              <a:t>Natural disaster causing an unavoidable delay;</a:t>
            </a:r>
          </a:p>
          <a:p>
            <a:pPr marL="1028700" lvl="1" indent="-342900">
              <a:buFont typeface="Arial" panose="020B0604020202020204" pitchFamily="34" charset="0"/>
              <a:buChar char="•"/>
            </a:pPr>
            <a:r>
              <a:rPr lang="en-US" sz="2000" dirty="0"/>
              <a:t>Scheduled delivery of required plant components do not arrive;</a:t>
            </a:r>
          </a:p>
          <a:p>
            <a:pPr marL="1028700" lvl="1" indent="-342900">
              <a:buFont typeface="Arial" panose="020B0604020202020204" pitchFamily="34" charset="0"/>
              <a:buChar char="•"/>
            </a:pPr>
            <a:r>
              <a:rPr lang="en-US" sz="2000" dirty="0"/>
              <a:t>USAC issues an FCDL too late for applicant to complete special construction and  light fiber by the end of funding year.</a:t>
            </a:r>
          </a:p>
          <a:p>
            <a:pPr marL="342900" indent="-342900">
              <a:buFont typeface="Arial" panose="020B0604020202020204" pitchFamily="34" charset="0"/>
              <a:buChar char="•"/>
            </a:pPr>
            <a:r>
              <a:rPr lang="en-US" dirty="0"/>
              <a:t>Deadline requests must be submitted by the end of the funding year (i.e., June 30). </a:t>
            </a:r>
          </a:p>
        </p:txBody>
      </p:sp>
      <p:sp>
        <p:nvSpPr>
          <p:cNvPr id="3" name="Title 2"/>
          <p:cNvSpPr>
            <a:spLocks noGrp="1"/>
          </p:cNvSpPr>
          <p:nvPr>
            <p:ph type="title"/>
          </p:nvPr>
        </p:nvSpPr>
        <p:spPr/>
        <p:txBody>
          <a:bodyPr/>
          <a:lstStyle/>
          <a:p>
            <a:r>
              <a:rPr lang="en-US" dirty="0"/>
              <a:t>Special Construction- Deadline Extensions</a:t>
            </a:r>
          </a:p>
        </p:txBody>
      </p:sp>
      <p:sp>
        <p:nvSpPr>
          <p:cNvPr id="6" name="Rectangle 5"/>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6393300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6631" y="3003828"/>
            <a:ext cx="6149789" cy="677108"/>
          </a:xfrm>
          <a:prstGeom prst="rect">
            <a:avLst/>
          </a:prstGeom>
          <a:noFill/>
        </p:spPr>
        <p:txBody>
          <a:bodyPr wrap="square" rtlCol="0">
            <a:spAutoFit/>
          </a:bodyPr>
          <a:lstStyle/>
          <a:p>
            <a:pPr algn="ctr"/>
            <a:r>
              <a:rPr lang="en-US" sz="3800" b="1" dirty="0" smtClean="0">
                <a:solidFill>
                  <a:schemeClr val="accent2"/>
                </a:solidFill>
                <a:latin typeface="Source Sans Pro" panose="020B0503030403020204"/>
              </a:rPr>
              <a:t>Questions?</a:t>
            </a:r>
            <a:endParaRPr lang="en-US" sz="3800" b="1" dirty="0">
              <a:solidFill>
                <a:schemeClr val="accent2"/>
              </a:solidFill>
              <a:latin typeface="Source Sans Pro" panose="020B0503030403020204"/>
            </a:endParaRP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498012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800" dirty="0" smtClean="0"/>
              <a:t>To </a:t>
            </a:r>
            <a:r>
              <a:rPr lang="en-US" sz="2800" dirty="0"/>
              <a:t>open a competitive bidding process, applicants post one or more FCC Forms 470 to the USAC website. </a:t>
            </a:r>
            <a:endParaRPr lang="en-US" sz="2800" dirty="0" smtClean="0"/>
          </a:p>
          <a:p>
            <a:pPr marL="342900" indent="-342900">
              <a:buFont typeface="Arial" panose="020B0604020202020204" pitchFamily="34" charset="0"/>
              <a:buChar char="•"/>
            </a:pPr>
            <a:r>
              <a:rPr lang="en-US" sz="2800" dirty="0" smtClean="0"/>
              <a:t>Service </a:t>
            </a:r>
            <a:r>
              <a:rPr lang="en-US" sz="2800" dirty="0"/>
              <a:t>providers can review and respond to bids based on the information contained in an FCC Form 470 and, if one is issued, a Request for Proposal (RFP) or similar bidding document.</a:t>
            </a:r>
          </a:p>
        </p:txBody>
      </p:sp>
      <p:sp>
        <p:nvSpPr>
          <p:cNvPr id="3" name="Title 2"/>
          <p:cNvSpPr>
            <a:spLocks noGrp="1"/>
          </p:cNvSpPr>
          <p:nvPr>
            <p:ph type="title"/>
          </p:nvPr>
        </p:nvSpPr>
        <p:spPr/>
        <p:txBody>
          <a:bodyPr/>
          <a:lstStyle/>
          <a:p>
            <a:r>
              <a:rPr lang="en-US" dirty="0"/>
              <a:t>Service Provider’s </a:t>
            </a:r>
            <a:r>
              <a:rPr lang="en-US" dirty="0" smtClean="0"/>
              <a:t>Role: Responding </a:t>
            </a:r>
            <a:r>
              <a:rPr lang="en-US" dirty="0"/>
              <a:t>to the FCC </a:t>
            </a:r>
            <a:r>
              <a:rPr lang="en-US" dirty="0" smtClean="0"/>
              <a:t>Forms </a:t>
            </a:r>
            <a:r>
              <a:rPr lang="en-US" dirty="0"/>
              <a:t>470 &amp; RFPs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514888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307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During the competitive bidding process… </a:t>
            </a:r>
          </a:p>
          <a:p>
            <a:pPr marL="342900" indent="-342900">
              <a:buFont typeface="Arial" panose="020B0604020202020204" pitchFamily="34" charset="0"/>
              <a:buChar char="•"/>
            </a:pPr>
            <a:r>
              <a:rPr lang="en-US" sz="2800" dirty="0"/>
              <a:t>Service providers may not participate in the creation or submission process for the FCC Forms 470.</a:t>
            </a:r>
          </a:p>
          <a:p>
            <a:pPr marL="342900" indent="-342900">
              <a:buFont typeface="Arial" panose="020B0604020202020204" pitchFamily="34" charset="0"/>
              <a:buChar char="•"/>
            </a:pPr>
            <a:r>
              <a:rPr lang="en-US" sz="2800" dirty="0"/>
              <a:t>Communication with an applicant for additional information should not be generic and should be specifically related to the posted FCC Form 470/RFP.</a:t>
            </a:r>
          </a:p>
          <a:p>
            <a:pPr marL="342900" indent="-342900">
              <a:buFont typeface="Arial" panose="020B0604020202020204" pitchFamily="34" charset="0"/>
              <a:buChar char="•"/>
            </a:pPr>
            <a:r>
              <a:rPr lang="en-US" sz="2800" dirty="0"/>
              <a:t>Service providers should clearly identify partially or conditionally ineligible services.</a:t>
            </a:r>
          </a:p>
          <a:p>
            <a:endParaRPr lang="en-US" dirty="0"/>
          </a:p>
        </p:txBody>
      </p:sp>
      <p:sp>
        <p:nvSpPr>
          <p:cNvPr id="3" name="Title 2"/>
          <p:cNvSpPr>
            <a:spLocks noGrp="1"/>
          </p:cNvSpPr>
          <p:nvPr>
            <p:ph type="title"/>
          </p:nvPr>
        </p:nvSpPr>
        <p:spPr/>
        <p:txBody>
          <a:bodyPr/>
          <a:lstStyle/>
          <a:p>
            <a:r>
              <a:rPr lang="en-US" dirty="0"/>
              <a:t>Service Provider’s </a:t>
            </a:r>
            <a:r>
              <a:rPr lang="en-US" dirty="0" smtClean="0"/>
              <a:t>Role: Responding </a:t>
            </a:r>
            <a:r>
              <a:rPr lang="en-US" dirty="0"/>
              <a:t>to the FCC Form 470 &amp; RFPs</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52401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After competitive bidding has closed and an agreement has been entered into, service providers may… </a:t>
            </a:r>
          </a:p>
          <a:p>
            <a:pPr marL="342900" indent="-342900">
              <a:buFont typeface="Arial" panose="020B0604020202020204" pitchFamily="34" charset="0"/>
              <a:buChar char="•"/>
            </a:pPr>
            <a:r>
              <a:rPr lang="en-US" sz="2800" dirty="0"/>
              <a:t>Assist applicants in preparing their FCC Form 471/Funding Request.</a:t>
            </a:r>
          </a:p>
          <a:p>
            <a:pPr marL="342900" indent="-342900">
              <a:buFont typeface="Arial" panose="020B0604020202020204" pitchFamily="34" charset="0"/>
              <a:buChar char="•"/>
            </a:pPr>
            <a:r>
              <a:rPr lang="en-US" sz="2800" dirty="0"/>
              <a:t>Stay aware of form submission deadlines and help remind applicant to timely file forms (e.g., FCC Forms 471 and FCC Forms 486).</a:t>
            </a:r>
          </a:p>
          <a:p>
            <a:pPr marL="342900" indent="-342900">
              <a:buFont typeface="Arial" panose="020B0604020202020204" pitchFamily="34" charset="0"/>
              <a:buChar char="•"/>
            </a:pPr>
            <a:r>
              <a:rPr lang="en-US" sz="2800" dirty="0"/>
              <a:t>Provide support to applicants by assisting in preparing replies to USAC’s questions or providing documentation.</a:t>
            </a:r>
          </a:p>
          <a:p>
            <a:endParaRPr lang="en-US" dirty="0"/>
          </a:p>
        </p:txBody>
      </p:sp>
      <p:sp>
        <p:nvSpPr>
          <p:cNvPr id="3" name="Title 2"/>
          <p:cNvSpPr>
            <a:spLocks noGrp="1"/>
          </p:cNvSpPr>
          <p:nvPr>
            <p:ph type="title"/>
          </p:nvPr>
        </p:nvSpPr>
        <p:spPr/>
        <p:txBody>
          <a:bodyPr/>
          <a:lstStyle/>
          <a:p>
            <a:r>
              <a:rPr lang="en-US" dirty="0"/>
              <a:t>Service Provider’s </a:t>
            </a:r>
            <a:r>
              <a:rPr lang="en-US" dirty="0" smtClean="0"/>
              <a:t>Role: Application </a:t>
            </a:r>
            <a:r>
              <a:rPr lang="en-US" dirty="0"/>
              <a:t>and PIA Review</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830178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5820" y="1117302"/>
            <a:ext cx="9948862" cy="4702175"/>
          </a:xfrm>
        </p:spPr>
        <p:txBody>
          <a:bodyPr/>
          <a:lstStyle/>
          <a:p>
            <a:pPr marL="342900" indent="-342900">
              <a:buFont typeface="Arial" panose="020B0604020202020204" pitchFamily="34" charset="0"/>
              <a:buChar char="•"/>
            </a:pPr>
            <a:r>
              <a:rPr lang="en-US" sz="2600" dirty="0"/>
              <a:t>Service providers may request confidential treatment for their responses. </a:t>
            </a:r>
          </a:p>
          <a:p>
            <a:pPr marL="342900" indent="-342900">
              <a:buFont typeface="Arial" panose="020B0604020202020204" pitchFamily="34" charset="0"/>
              <a:buChar char="•"/>
            </a:pPr>
            <a:r>
              <a:rPr lang="en-US" sz="2600" dirty="0"/>
              <a:t>In this case, service providers submit answers to the questions directly to USAC (not through the applicant). </a:t>
            </a:r>
          </a:p>
          <a:p>
            <a:pPr marL="342900" indent="-342900">
              <a:buFont typeface="Arial" panose="020B0604020202020204" pitchFamily="34" charset="0"/>
              <a:buChar char="•"/>
            </a:pPr>
            <a:r>
              <a:rPr lang="en-US" sz="2600" dirty="0"/>
              <a:t>Certain information is already protected from public disclosure as trade secrets and commercial or financial information under the FCC rules at 47 C.F.R. § 0.457(d).</a:t>
            </a:r>
          </a:p>
          <a:p>
            <a:pPr marL="342900" indent="-342900">
              <a:buFont typeface="Arial" panose="020B0604020202020204" pitchFamily="34" charset="0"/>
              <a:buChar char="•"/>
            </a:pPr>
            <a:r>
              <a:rPr lang="en-US" sz="2600" dirty="0"/>
              <a:t>If you believe that this is insufficient, you may request that information and documentation provided be protected from public disclosure or inspection through 47 C.F.R. § 0.459. </a:t>
            </a:r>
          </a:p>
          <a:p>
            <a:pPr marL="342900" indent="-342900">
              <a:buFont typeface="Arial" panose="020B0604020202020204" pitchFamily="34" charset="0"/>
              <a:buChar char="•"/>
            </a:pPr>
            <a:r>
              <a:rPr lang="en-US" sz="2600" dirty="0"/>
              <a:t>See Requesting Confidentiality on USAC’s website for further details. </a:t>
            </a:r>
          </a:p>
          <a:p>
            <a:endParaRPr lang="en-US" dirty="0"/>
          </a:p>
        </p:txBody>
      </p:sp>
      <p:sp>
        <p:nvSpPr>
          <p:cNvPr id="3" name="Title 2"/>
          <p:cNvSpPr>
            <a:spLocks noGrp="1"/>
          </p:cNvSpPr>
          <p:nvPr>
            <p:ph type="title"/>
          </p:nvPr>
        </p:nvSpPr>
        <p:spPr/>
        <p:txBody>
          <a:bodyPr/>
          <a:lstStyle/>
          <a:p>
            <a:r>
              <a:rPr lang="en-US" dirty="0"/>
              <a:t>Requesting Confidential Treatment</a:t>
            </a: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4119656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Eligible Services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4216439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ing this PowerPoint Template.pptx" id="{604AF341-2BDE-40A4-B2A7-CE68F4054375}" vid="{2E93A4C1-8742-43E7-A663-7A518AC6ED3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SAC Enterprise Document" ma:contentTypeID="0x0101004F25059A2FD2E44CA82C12FB36364AB800D41A34AE52609144B24A31AC9454431E" ma:contentTypeVersion="18" ma:contentTypeDescription="" ma:contentTypeScope="" ma:versionID="212ffe74ecb03fa69930e67536e30a8c">
  <xsd:schema xmlns:xsd="http://www.w3.org/2001/XMLSchema" xmlns:xs="http://www.w3.org/2001/XMLSchema" xmlns:p="http://schemas.microsoft.com/office/2006/metadata/properties" xmlns:ns1="http://schemas.microsoft.com/sharepoint/v3" xmlns:ns2="f92b86cd-f024-403d-a7f3-8158e59dc517" xmlns:ns3="341b754e-9596-4891-8438-3e5799c132b5" targetNamespace="http://schemas.microsoft.com/office/2006/metadata/properties" ma:root="true" ma:fieldsID="cac9763a1361b27c9658b6648bb09715" ns1:_="" ns2:_="" ns3:_="">
    <xsd:import namespace="http://schemas.microsoft.com/sharepoint/v3"/>
    <xsd:import namespace="f92b86cd-f024-403d-a7f3-8158e59dc517"/>
    <xsd:import namespace="341b754e-9596-4891-8438-3e5799c132b5"/>
    <xsd:element name="properties">
      <xsd:complexType>
        <xsd:sequence>
          <xsd:element name="documentManagement">
            <xsd:complexType>
              <xsd:all>
                <xsd:element ref="ns1:KpiDescription" minOccurs="0"/>
                <xsd:element ref="ns2:USAC_x0020_Owner" minOccurs="0"/>
                <xsd:element ref="ns3:Category" minOccurs="0"/>
                <xsd:element ref="ns3:Title_x0020_Link" minOccurs="0"/>
                <xsd:element ref="ns2:o07378bbffa846c09a9b1d9f3abdba1c" minOccurs="0"/>
                <xsd:element ref="ns2:TaxCatchAll" minOccurs="0"/>
                <xsd:element ref="ns2:TaxCatchAllLabel" minOccurs="0"/>
                <xsd:element ref="ns2:m6d606354f5a4ddbb8befc4b62d12090" minOccurs="0"/>
                <xsd:element ref="ns3:lbd3151dab024ff198661debdc0dd3f9" minOccurs="0"/>
                <xsd:element ref="ns3:I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b86cd-f024-403d-a7f3-8158e59dc517" elementFormDefault="qualified">
    <xsd:import namespace="http://schemas.microsoft.com/office/2006/documentManagement/types"/>
    <xsd:import namespace="http://schemas.microsoft.com/office/infopath/2007/PartnerControls"/>
    <xsd:element name="USAC_x0020_Owner" ma:index="3" nillable="true" ma:displayName="USAC Owner" ma:list="UserInfo" ma:SharePointGroup="0" ma:internalName="USAC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7378bbffa846c09a9b1d9f3abdba1c" ma:index="9" nillable="true" ma:taxonomy="true" ma:internalName="o07378bbffa846c09a9b1d9f3abdba1c" ma:taxonomyFieldName="Related_x0020_To0" ma:displayName="Related To" ma:default="" ma:fieldId="{807378bb-ffa8-46c0-9a9b-1d9f3abdba1c}" ma:taxonomyMulti="true" ma:sspId="301050ec-8736-4c7a-a18b-4ae609820d17" ma:termSetId="672035f9-cbd2-4afc-8764-f99de24825f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2bac6-dba2-4804-b141-df559627969b}" ma:internalName="TaxCatchAll" ma:showField="CatchAllData"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ca42bac6-dba2-4804-b141-df559627969b}" ma:internalName="TaxCatchAllLabel" ma:readOnly="true" ma:showField="CatchAllDataLabel"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m6d606354f5a4ddbb8befc4b62d12090" ma:index="14" nillable="true" ma:taxonomy="true" ma:internalName="m6d606354f5a4ddbb8befc4b62d12090" ma:taxonomyFieldName="USAC_x0020_Taxonomy0" ma:displayName="USAC Enterprise Tag" ma:default="" ma:fieldId="{66d60635-4f5a-4ddb-b8be-fc4b62d12090}" ma:sspId="301050ec-8736-4c7a-a18b-4ae609820d17" ma:termSetId="672035f9-cbd2-4afc-8764-f99de24825f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1b754e-9596-4891-8438-3e5799c132b5" elementFormDefault="qualified">
    <xsd:import namespace="http://schemas.microsoft.com/office/2006/documentManagement/types"/>
    <xsd:import namespace="http://schemas.microsoft.com/office/infopath/2007/PartnerControls"/>
    <xsd:element name="Category" ma:index="6" nillable="true" ma:displayName="Category" ma:internalName="Category">
      <xsd:complexType>
        <xsd:complexContent>
          <xsd:extension base="dms:MultiChoice">
            <xsd:sequence>
              <xsd:element name="Value" maxOccurs="unbounded" minOccurs="0" nillable="true">
                <xsd:simpleType>
                  <xsd:restriction base="dms:Choice">
                    <xsd:enumeration value="401k/Roth 401k/Hi-Limit Business Travel"/>
                    <xsd:enumeration value="Contacts"/>
                    <xsd:enumeration value="Dental and Vision Plans"/>
                    <xsd:enumeration value="Emergencies"/>
                    <xsd:enumeration value="Flexible Spending Accounts"/>
                    <xsd:enumeration value="Form"/>
                    <xsd:enumeration value="General"/>
                    <xsd:enumeration value="Helpdesk Policies"/>
                    <xsd:enumeration value="Instructions"/>
                    <xsd:enumeration value="Life Ins/Vol Life Ins/AD&amp;D/Disability"/>
                    <xsd:enumeration value="Medical and Prescription Plans/Other Cigna Programs"/>
                    <xsd:enumeration value="New Hire"/>
                    <xsd:enumeration value="Office Maps"/>
                    <xsd:enumeration value="Product Portfolio"/>
                    <xsd:enumeration value="Remote Access"/>
                    <xsd:enumeration value="Resources"/>
                    <xsd:enumeration value="Voluntary Benefits"/>
                    <xsd:enumeration value="New"/>
                    <xsd:enumeration value="Template"/>
                  </xsd:restriction>
                </xsd:simpleType>
              </xsd:element>
            </xsd:sequence>
          </xsd:extension>
        </xsd:complexContent>
      </xsd:complexType>
    </xsd:element>
    <xsd:element name="Title_x0020_Link" ma:index="8" nillable="true" ma:displayName="Title Link" ma:description="SET BY WORKFLOW. Title linked to document URL" ma:format="Hyperlink" ma:internalName="Title_x0020_Link">
      <xsd:complexType>
        <xsd:complexContent>
          <xsd:extension base="dms:URL">
            <xsd:sequence>
              <xsd:element name="Url" type="dms:ValidUrl" minOccurs="0" nillable="true"/>
              <xsd:element name="Description" type="xsd:string" nillable="true"/>
            </xsd:sequence>
          </xsd:extension>
        </xsd:complexContent>
      </xsd:complexType>
    </xsd:element>
    <xsd:element name="lbd3151dab024ff198661debdc0dd3f9" ma:index="20" nillable="true" ma:taxonomy="true" ma:internalName="lbd3151dab024ff198661debdc0dd3f9" ma:taxonomyFieldName="Keywords" ma:displayName="Keywords" ma:default="" ma:fieldId="{5bd3151d-ab02-4ff1-9866-1debdc0dd3f9}" ma:taxonomyMulti="true" ma:sspId="301050ec-8736-4c7a-a18b-4ae609820d17" ma:termSetId="11777334-8704-4fcb-9367-480ad9880eb9" ma:anchorId="00000000-0000-0000-0000-000000000000" ma:open="true" ma:isKeyword="false">
      <xsd:complexType>
        <xsd:sequence>
          <xsd:element ref="pc:Terms" minOccurs="0" maxOccurs="1"/>
        </xsd:sequence>
      </xsd:complexType>
    </xsd:element>
    <xsd:element name="IT_x0020_Category" ma:index="21" nillable="true" ma:displayName="IT Category" ma:format="Dropdown" ma:internalName="IT_x0020_Category">
      <xsd:simpleType>
        <xsd:restriction base="dms:Choice">
          <xsd:enumeration value="Cisco Jabber"/>
          <xsd:enumeration value="Miscellaneous"/>
          <xsd:enumeration value="Okta"/>
          <xsd:enumeration value="Outlook"/>
          <xsd:enumeration value="Remote Access"/>
          <xsd:enumeration value="ServiceCenter"/>
          <xsd:enumeration value="Telephone"/>
          <xsd:enumeration value="Ticketing System"/>
          <xsd:enumeration value="WebE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0"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SAC_x0020_Owner xmlns="f92b86cd-f024-403d-a7f3-8158e59dc517">
      <UserInfo>
        <DisplayName/>
        <AccountId xsi:nil="true"/>
        <AccountType/>
      </UserInfo>
    </USAC_x0020_Owner>
    <KpiDescription xmlns="http://schemas.microsoft.com/sharepoint/v3" xsi:nil="true"/>
    <o07378bbffa846c09a9b1d9f3abdba1c xmlns="f92b86cd-f024-403d-a7f3-8158e59dc517">
      <Terms xmlns="http://schemas.microsoft.com/office/infopath/2007/PartnerControls"/>
    </o07378bbffa846c09a9b1d9f3abdba1c>
    <Category xmlns="341b754e-9596-4891-8438-3e5799c132b5">
      <Value>Template</Value>
    </Category>
    <TaxCatchAll xmlns="f92b86cd-f024-403d-a7f3-8158e59dc517">
      <Value>43</Value>
    </TaxCatchAll>
    <m6d606354f5a4ddbb8befc4b62d12090 xmlns="f92b86cd-f024-403d-a7f3-8158e59dc517">
      <Terms xmlns="http://schemas.microsoft.com/office/infopath/2007/PartnerControls">
        <TermInfo xmlns="http://schemas.microsoft.com/office/infopath/2007/PartnerControls">
          <TermName xmlns="http://schemas.microsoft.com/office/infopath/2007/PartnerControls">Look/Feel</TermName>
          <TermId xmlns="http://schemas.microsoft.com/office/infopath/2007/PartnerControls">c8bd387e-0343-4246-a82c-3fe36b64562a</TermId>
        </TermInfo>
      </Terms>
    </m6d606354f5a4ddbb8befc4b62d12090>
    <Title_x0020_Link xmlns="341b754e-9596-4891-8438-3e5799c132b5">
      <Url>https://intranet.usac.org/resources/Documents/USAC%20PPT%20Template%2016-9.pptx</Url>
      <Description>PowerPoint Template 16:9</Description>
    </Title_x0020_Link>
    <lbd3151dab024ff198661debdc0dd3f9 xmlns="341b754e-9596-4891-8438-3e5799c132b5">
      <Terms xmlns="http://schemas.microsoft.com/office/infopath/2007/PartnerControls"/>
    </lbd3151dab024ff198661debdc0dd3f9>
    <IT_x0020_Category xmlns="341b754e-9596-4891-8438-3e5799c132b5" xsi:nil="true"/>
  </documentManagement>
</p:properties>
</file>

<file path=customXml/item4.xml><?xml version="1.0" encoding="utf-8"?>
<?mso-contentType ?>
<SharedContentType xmlns="Microsoft.SharePoint.Taxonomy.ContentTypeSync" SourceId="301050ec-8736-4c7a-a18b-4ae609820d17" ContentTypeId="0x0101004F25059A2FD2E44CA82C12FB36364AB8" PreviousValue="false"/>
</file>

<file path=customXml/itemProps1.xml><?xml version="1.0" encoding="utf-8"?>
<ds:datastoreItem xmlns:ds="http://schemas.openxmlformats.org/officeDocument/2006/customXml" ds:itemID="{A2E661AA-9F2B-4284-98EF-DA82CDCE640C}">
  <ds:schemaRefs>
    <ds:schemaRef ds:uri="http://schemas.microsoft.com/sharepoint/v3/contenttype/forms"/>
  </ds:schemaRefs>
</ds:datastoreItem>
</file>

<file path=customXml/itemProps2.xml><?xml version="1.0" encoding="utf-8"?>
<ds:datastoreItem xmlns:ds="http://schemas.openxmlformats.org/officeDocument/2006/customXml" ds:itemID="{9C191475-1430-4869-A064-9C3DF6837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2b86cd-f024-403d-a7f3-8158e59dc517"/>
    <ds:schemaRef ds:uri="341b754e-9596-4891-8438-3e5799c13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3BAF0C-A349-4928-A4F0-F810B32962F6}">
  <ds:schemaRef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f92b86cd-f024-403d-a7f3-8158e59dc517"/>
    <ds:schemaRef ds:uri="http://schemas.microsoft.com/office/2006/documentManagement/types"/>
    <ds:schemaRef ds:uri="http://schemas.microsoft.com/office/infopath/2007/PartnerControls"/>
    <ds:schemaRef ds:uri="341b754e-9596-4891-8438-3e5799c132b5"/>
    <ds:schemaRef ds:uri="http://www.w3.org/XML/1998/namespace"/>
    <ds:schemaRef ds:uri="http://purl.org/dc/dcmitype/"/>
  </ds:schemaRefs>
</ds:datastoreItem>
</file>

<file path=customXml/itemProps4.xml><?xml version="1.0" encoding="utf-8"?>
<ds:datastoreItem xmlns:ds="http://schemas.openxmlformats.org/officeDocument/2006/customXml" ds:itemID="{631696A7-BE03-41D9-A507-5A275470EDB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1365</TotalTime>
  <Words>3742</Words>
  <Application>Microsoft Office PowerPoint</Application>
  <PresentationFormat>Widescreen</PresentationFormat>
  <Paragraphs>312</Paragraphs>
  <Slides>50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Calibri</vt:lpstr>
      <vt:lpstr>LucidaGrande</vt:lpstr>
      <vt:lpstr>Source Sans Pro</vt:lpstr>
      <vt:lpstr>Source Sans Pro Light</vt:lpstr>
      <vt:lpstr>SourceSansPro-Light</vt:lpstr>
      <vt:lpstr>Wingdings</vt:lpstr>
      <vt:lpstr>Office Theme</vt:lpstr>
      <vt:lpstr>1_Office Theme</vt:lpstr>
      <vt:lpstr>Eligible Services</vt:lpstr>
      <vt:lpstr>AGENDA</vt:lpstr>
      <vt:lpstr>Understanding the Service Providers Role</vt:lpstr>
      <vt:lpstr>Service Provider’s Role</vt:lpstr>
      <vt:lpstr>Service Provider’s Role: Responding to the FCC Forms 470 &amp; RFPs</vt:lpstr>
      <vt:lpstr>Service Provider’s Role: Responding to the FCC Form 470 &amp; RFPs</vt:lpstr>
      <vt:lpstr>Service Provider’s Role: Application and PIA Review</vt:lpstr>
      <vt:lpstr>Requesting Confidential Treatment</vt:lpstr>
      <vt:lpstr>Eligible Services</vt:lpstr>
      <vt:lpstr>Eligible Services</vt:lpstr>
      <vt:lpstr>Eligible Services: Category One</vt:lpstr>
      <vt:lpstr>Eligible Services: Category One Examples</vt:lpstr>
      <vt:lpstr>Eligible Services: Category Two</vt:lpstr>
      <vt:lpstr>Eligible Services: Category Two–Services Summary</vt:lpstr>
      <vt:lpstr>Eligible Services: Category Two Examples</vt:lpstr>
      <vt:lpstr>Eligible Services - Category Two: Licenses versus Maintenance Support Services</vt:lpstr>
      <vt:lpstr>Eligible Services - Category Two: Licenses versus Maintenance Support Services</vt:lpstr>
      <vt:lpstr>Eligible Fiber Services</vt:lpstr>
      <vt:lpstr>Eligible Fiber Services</vt:lpstr>
      <vt:lpstr>Eligible Fiber Services </vt:lpstr>
      <vt:lpstr>Eligible Fiber Services </vt:lpstr>
      <vt:lpstr>Eligible Fiber Services: Special Construction</vt:lpstr>
      <vt:lpstr>Eligible Fiber Services: Special Construction</vt:lpstr>
      <vt:lpstr>Eligible Fiber Services: State Match Funding</vt:lpstr>
      <vt:lpstr>Eligible Fiber Services: State Match Funding</vt:lpstr>
      <vt:lpstr>Eligible Fiber Services: Installment Payments</vt:lpstr>
      <vt:lpstr>Eligible Fiber Services: Installment Payments</vt:lpstr>
      <vt:lpstr>Eligible Fiber Services:  Competitive Bidding Requirements For Applicants</vt:lpstr>
      <vt:lpstr>Eligible Fiber Services:  Competitive Bidding Requirements For Applicants</vt:lpstr>
      <vt:lpstr>Locating a Request for Bids</vt:lpstr>
      <vt:lpstr>Locating a Request for Bids</vt:lpstr>
      <vt:lpstr>Locating a Request for Bids: Service Request Types</vt:lpstr>
      <vt:lpstr>Locating a Request for Bids: Service Request Types</vt:lpstr>
      <vt:lpstr>Locating a Request for Bids: Service Request Types</vt:lpstr>
      <vt:lpstr>Locating a Request for Bids: Service Request Scenarios</vt:lpstr>
      <vt:lpstr>Locating a Request for Bids: Service Request Scenarios</vt:lpstr>
      <vt:lpstr>Locating a Request for Bids: Service Request Scenarios</vt:lpstr>
      <vt:lpstr>Installation Periods</vt:lpstr>
      <vt:lpstr>Installation Periods: Category One Non-recurring Services</vt:lpstr>
      <vt:lpstr>Installation Periods: Category One Non-recurring Services Example</vt:lpstr>
      <vt:lpstr>Installation Periods: Category Two Non-recurring Services</vt:lpstr>
      <vt:lpstr>Installation Periods: Category Two Non-recurring Services Example</vt:lpstr>
      <vt:lpstr>Service Delivery Deadlines – Recurring Services</vt:lpstr>
      <vt:lpstr>Service Delivery Deadlines – Recurring Services</vt:lpstr>
      <vt:lpstr>Service Delivery Deadlines – Non-recurring Services</vt:lpstr>
      <vt:lpstr>Service Delivery Deadlines – Special Construction</vt:lpstr>
      <vt:lpstr>Service Delivery Deadlines – Special Construction</vt:lpstr>
      <vt:lpstr>Special Construction- Deadline Extensions</vt:lpstr>
      <vt:lpstr>PowerPoint Presentation</vt:lpstr>
      <vt:lpstr>PowerPoint Presentation</vt:lpstr>
    </vt:vector>
  </TitlesOfParts>
  <Company>USAC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PowerPoint Template</dc:title>
  <dc:creator>Catriona Ayer</dc:creator>
  <cp:keywords/>
  <cp:lastModifiedBy>Ginna Melendez</cp:lastModifiedBy>
  <cp:revision>29</cp:revision>
  <dcterms:created xsi:type="dcterms:W3CDTF">2019-07-01T03:00:27Z</dcterms:created>
  <dcterms:modified xsi:type="dcterms:W3CDTF">2019-08-06T14:16:44Z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0x0101004F25059A2FD2E44CA82C12FB36364AB800D41A34AE52609144B24A31AC9454431E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