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99" r:id="rId6"/>
  </p:sldMasterIdLst>
  <p:notesMasterIdLst>
    <p:notesMasterId r:id="rId61"/>
  </p:notesMasterIdLst>
  <p:sldIdLst>
    <p:sldId id="270" r:id="rId7"/>
    <p:sldId id="393" r:id="rId8"/>
    <p:sldId id="374" r:id="rId9"/>
    <p:sldId id="323" r:id="rId10"/>
    <p:sldId id="325" r:id="rId11"/>
    <p:sldId id="354" r:id="rId12"/>
    <p:sldId id="353" r:id="rId13"/>
    <p:sldId id="327" r:id="rId14"/>
    <p:sldId id="328" r:id="rId15"/>
    <p:sldId id="329" r:id="rId16"/>
    <p:sldId id="357" r:id="rId17"/>
    <p:sldId id="358" r:id="rId18"/>
    <p:sldId id="332" r:id="rId19"/>
    <p:sldId id="333" r:id="rId20"/>
    <p:sldId id="334" r:id="rId21"/>
    <p:sldId id="335" r:id="rId22"/>
    <p:sldId id="326" r:id="rId23"/>
    <p:sldId id="392" r:id="rId24"/>
    <p:sldId id="356" r:id="rId25"/>
    <p:sldId id="390" r:id="rId26"/>
    <p:sldId id="391" r:id="rId27"/>
    <p:sldId id="355" r:id="rId28"/>
    <p:sldId id="380" r:id="rId29"/>
    <p:sldId id="336" r:id="rId30"/>
    <p:sldId id="381" r:id="rId31"/>
    <p:sldId id="339" r:id="rId32"/>
    <p:sldId id="340" r:id="rId33"/>
    <p:sldId id="341" r:id="rId34"/>
    <p:sldId id="342" r:id="rId35"/>
    <p:sldId id="360" r:id="rId36"/>
    <p:sldId id="361" r:id="rId37"/>
    <p:sldId id="362" r:id="rId38"/>
    <p:sldId id="365" r:id="rId39"/>
    <p:sldId id="366" r:id="rId40"/>
    <p:sldId id="367" r:id="rId41"/>
    <p:sldId id="368" r:id="rId42"/>
    <p:sldId id="369" r:id="rId43"/>
    <p:sldId id="370" r:id="rId44"/>
    <p:sldId id="382" r:id="rId45"/>
    <p:sldId id="343" r:id="rId46"/>
    <p:sldId id="363" r:id="rId47"/>
    <p:sldId id="359" r:id="rId48"/>
    <p:sldId id="364" r:id="rId49"/>
    <p:sldId id="344" r:id="rId50"/>
    <p:sldId id="345" r:id="rId51"/>
    <p:sldId id="352" r:id="rId52"/>
    <p:sldId id="347" r:id="rId53"/>
    <p:sldId id="351" r:id="rId54"/>
    <p:sldId id="348" r:id="rId55"/>
    <p:sldId id="383" r:id="rId56"/>
    <p:sldId id="387" r:id="rId57"/>
    <p:sldId id="389" r:id="rId58"/>
    <p:sldId id="350" r:id="rId59"/>
    <p:sldId id="315" r:id="rId6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ie Manns" initials="BM" lastIdx="8" clrIdx="0">
    <p:extLst>
      <p:ext uri="{19B8F6BF-5375-455C-9EA6-DF929625EA0E}">
        <p15:presenceInfo xmlns:p15="http://schemas.microsoft.com/office/powerpoint/2012/main" userId="S-1-5-21-691950464-754195623-6498272-13708" providerId="AD"/>
      </p:ext>
    </p:extLst>
  </p:cmAuthor>
  <p:cmAuthor id="2" name="Catriona Ayer" initials="CA" lastIdx="1" clrIdx="1">
    <p:extLst>
      <p:ext uri="{19B8F6BF-5375-455C-9EA6-DF929625EA0E}">
        <p15:presenceInfo xmlns:p15="http://schemas.microsoft.com/office/powerpoint/2012/main" userId="S-1-5-21-691950464-754195623-6498272-1003" providerId="AD"/>
      </p:ext>
    </p:extLst>
  </p:cmAuthor>
  <p:cmAuthor id="3" name="Stephanie Minnock" initials="SM" lastIdx="20" clrIdx="2">
    <p:extLst>
      <p:ext uri="{19B8F6BF-5375-455C-9EA6-DF929625EA0E}">
        <p15:presenceInfo xmlns:p15="http://schemas.microsoft.com/office/powerpoint/2012/main" userId="Stephanie Minnock" providerId="None"/>
      </p:ext>
    </p:extLst>
  </p:cmAuthor>
  <p:cmAuthor id="4" name="Bryan Boyle" initials="BB" lastIdx="2" clrIdx="3">
    <p:extLst>
      <p:ext uri="{19B8F6BF-5375-455C-9EA6-DF929625EA0E}">
        <p15:presenceInfo xmlns:p15="http://schemas.microsoft.com/office/powerpoint/2012/main" userId="S::Bryan.Boyle@fcc.gov::3cd2dd4c-de69-4185-ba23-6be5bd5ec1f1" providerId="AD"/>
      </p:ext>
    </p:extLst>
  </p:cmAuthor>
  <p:cmAuthor id="5" name="Gabriela Gross" initials="GG" lastIdx="4" clrIdx="4">
    <p:extLst>
      <p:ext uri="{19B8F6BF-5375-455C-9EA6-DF929625EA0E}">
        <p15:presenceInfo xmlns:p15="http://schemas.microsoft.com/office/powerpoint/2012/main" userId="Gabriela Gr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4"/>
    <a:srgbClr val="0051FF"/>
    <a:srgbClr val="B5BD00"/>
    <a:srgbClr val="0062FF"/>
    <a:srgbClr val="358CFF"/>
    <a:srgbClr val="2515A8"/>
    <a:srgbClr val="89BAF4"/>
    <a:srgbClr val="296DFF"/>
    <a:srgbClr val="0064CA"/>
    <a:srgbClr val="007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87"/>
  </p:normalViewPr>
  <p:slideViewPr>
    <p:cSldViewPr snapToGrid="0" snapToObjects="1">
      <p:cViewPr varScale="1">
        <p:scale>
          <a:sx n="115" d="100"/>
          <a:sy n="115" d="100"/>
        </p:scale>
        <p:origin x="6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46397B4-5E66-D945-9A97-87D2D53F2C1F}" type="datetimeFigureOut">
              <a:rPr lang="en-US" smtClean="0"/>
              <a:t>9/30/2019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31965F5-2E24-1C41-B2B4-6DE930467697}" type="slidenum">
              <a:rPr lang="en-US" smtClean="0"/>
              <a:t>‹#›</a:t>
            </a:fld>
            <a:endParaRPr lang="en-US" dirty="0"/>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dirty="0"/>
          </a:p>
        </p:txBody>
      </p:sp>
    </p:spTree>
    <p:extLst>
      <p:ext uri="{BB962C8B-B14F-4D97-AF65-F5344CB8AC3E}">
        <p14:creationId xmlns:p14="http://schemas.microsoft.com/office/powerpoint/2010/main" val="213587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12</a:t>
            </a:fld>
            <a:endParaRPr lang="en-US" dirty="0"/>
          </a:p>
        </p:txBody>
      </p:sp>
    </p:spTree>
    <p:extLst>
      <p:ext uri="{BB962C8B-B14F-4D97-AF65-F5344CB8AC3E}">
        <p14:creationId xmlns:p14="http://schemas.microsoft.com/office/powerpoint/2010/main" val="3622842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12700"/>
            <a:ext cx="12179300" cy="6845300"/>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Tree>
    <p:extLst>
      <p:ext uri="{BB962C8B-B14F-4D97-AF65-F5344CB8AC3E}">
        <p14:creationId xmlns:p14="http://schemas.microsoft.com/office/powerpoint/2010/main" val="33027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8829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0340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5228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71354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2582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656252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95667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948004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30926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9345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835106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299197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265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805609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88085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635543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0378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5271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0428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44932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8874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69093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01451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6042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460104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prstClr val="white"/>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112636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4961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a:solidFill>
                  <a:srgbClr val="0062FF"/>
                </a:solidFill>
              </a:rPr>
              <a:t>© 2017 </a:t>
            </a:r>
            <a:r>
              <a:rPr lang="en-US" dirty="0">
                <a:solidFill>
                  <a:srgbClr val="0062FF"/>
                </a:solidFill>
              </a:rPr>
              <a:t>Universal Service Administrative Co. </a:t>
            </a:r>
            <a:r>
              <a:rPr lang="en-US" dirty="0">
                <a:latin typeface="SourceSansPro-Light"/>
                <a:cs typeface="SourceSansPro-Light"/>
              </a:rPr>
              <a:t>Private and Confidential</a:t>
            </a: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83" r:id="rId25"/>
    <p:sldLayoutId id="2147483684" r:id="rId26"/>
    <p:sldLayoutId id="2147483685" r:id="rId27"/>
    <p:sldLayoutId id="2147483686" r:id="rId28"/>
  </p:sldLayoutIdLst>
  <p:hf hdr="0" ft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a:solidFill>
                  <a:srgbClr val="0062FF"/>
                </a:solidFill>
              </a:rPr>
              <a:t>© 2017 Universal Service Administrative Co.</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34339912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s://www.usac.org/sl/service-providers/step03/requesting-confidentiality.aspx"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73052" y="963399"/>
            <a:ext cx="9770076" cy="2387600"/>
          </a:xfrm>
        </p:spPr>
        <p:txBody>
          <a:bodyPr/>
          <a:lstStyle/>
          <a:p>
            <a:r>
              <a:rPr lang="en-US" dirty="0" smtClean="0"/>
              <a:t>Eligible </a:t>
            </a:r>
            <a:r>
              <a:rPr lang="en-US" dirty="0"/>
              <a:t>Services</a:t>
            </a:r>
          </a:p>
        </p:txBody>
      </p:sp>
      <p:sp>
        <p:nvSpPr>
          <p:cNvPr id="4" name="Subtitle 3"/>
          <p:cNvSpPr>
            <a:spLocks noGrp="1"/>
          </p:cNvSpPr>
          <p:nvPr>
            <p:ph type="subTitle" idx="1"/>
          </p:nvPr>
        </p:nvSpPr>
        <p:spPr/>
        <p:txBody>
          <a:bodyPr/>
          <a:lstStyle/>
          <a:p>
            <a:r>
              <a:rPr lang="en-US" dirty="0"/>
              <a:t>2019 Applicant Training</a:t>
            </a:r>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37501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200520" cy="430887"/>
          </a:xfrm>
          <a:prstGeom prst="rect">
            <a:avLst/>
          </a:prstGeom>
        </p:spPr>
        <p:txBody>
          <a:bodyPr vert="horz" wrap="square" lIns="0" tIns="0" rIns="0" bIns="0" rtlCol="0">
            <a:spAutoFit/>
          </a:bodyPr>
          <a:lstStyle/>
          <a:p>
            <a:pPr marL="12700">
              <a:lnSpc>
                <a:spcPct val="100000"/>
              </a:lnSpc>
            </a:pPr>
            <a:r>
              <a:rPr lang="en-US" dirty="0"/>
              <a:t>Eligible Fiber Services: Special Construction</a:t>
            </a:r>
            <a:endParaRPr spc="-1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10</a:t>
            </a:fld>
            <a:endParaRPr dirty="0"/>
          </a:p>
        </p:txBody>
      </p:sp>
      <p:sp>
        <p:nvSpPr>
          <p:cNvPr id="3" name="object 3"/>
          <p:cNvSpPr txBox="1"/>
          <p:nvPr/>
        </p:nvSpPr>
        <p:spPr>
          <a:xfrm>
            <a:off x="711368" y="1534909"/>
            <a:ext cx="10793730" cy="4334520"/>
          </a:xfrm>
          <a:prstGeom prst="rect">
            <a:avLst/>
          </a:prstGeom>
        </p:spPr>
        <p:txBody>
          <a:bodyPr vert="horz" wrap="square" lIns="0" tIns="0" rIns="0" bIns="0" rtlCol="0">
            <a:spAutoFit/>
          </a:bodyPr>
          <a:lstStyle/>
          <a:p>
            <a:pPr marL="527685" marR="5080" indent="-514984">
              <a:lnSpc>
                <a:spcPct val="100000"/>
              </a:lnSpc>
              <a:buClr>
                <a:srgbClr val="006FF4"/>
              </a:buClr>
              <a:buFont typeface="Arial"/>
              <a:buChar char="•"/>
              <a:tabLst>
                <a:tab pos="527685" algn="l"/>
                <a:tab pos="528320" algn="l"/>
              </a:tabLst>
            </a:pPr>
            <a:r>
              <a:rPr sz="2400" spc="-5"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are </a:t>
            </a:r>
            <a:r>
              <a:rPr sz="2400" spc="-5" dirty="0">
                <a:latin typeface="Source Sans Pro"/>
                <a:cs typeface="Source Sans Pro"/>
              </a:rPr>
              <a:t>the upfront, </a:t>
            </a:r>
            <a:r>
              <a:rPr sz="2400" spc="-10" dirty="0">
                <a:latin typeface="Source Sans Pro"/>
                <a:cs typeface="Source Sans Pro"/>
              </a:rPr>
              <a:t>non-recurring </a:t>
            </a:r>
            <a:r>
              <a:rPr sz="2400" spc="-35" dirty="0">
                <a:latin typeface="Source Sans Pro"/>
                <a:cs typeface="Source Sans Pro"/>
              </a:rPr>
              <a:t>costs </a:t>
            </a:r>
            <a:r>
              <a:rPr sz="2400" spc="-10" dirty="0">
                <a:latin typeface="Source Sans Pro"/>
                <a:cs typeface="Source Sans Pro"/>
              </a:rPr>
              <a:t>of </a:t>
            </a:r>
            <a:r>
              <a:rPr sz="2400" spc="-10" dirty="0" smtClean="0">
                <a:latin typeface="Source Sans Pro"/>
                <a:cs typeface="Source Sans Pro"/>
              </a:rPr>
              <a:t>deploying </a:t>
            </a:r>
            <a:r>
              <a:rPr sz="2400" spc="-5" dirty="0">
                <a:latin typeface="Source Sans Pro"/>
                <a:cs typeface="Source Sans Pro"/>
              </a:rPr>
              <a:t>new </a:t>
            </a:r>
            <a:r>
              <a:rPr sz="2400" spc="-5" dirty="0" smtClean="0">
                <a:latin typeface="Source Sans Pro"/>
                <a:cs typeface="Source Sans Pro"/>
              </a:rPr>
              <a:t>or </a:t>
            </a:r>
            <a:r>
              <a:rPr sz="2400" spc="-15" dirty="0">
                <a:latin typeface="Source Sans Pro"/>
                <a:cs typeface="Source Sans Pro"/>
              </a:rPr>
              <a:t>upgraded </a:t>
            </a:r>
            <a:r>
              <a:rPr sz="2400" spc="-10" dirty="0">
                <a:latin typeface="Source Sans Pro"/>
                <a:cs typeface="Source Sans Pro"/>
              </a:rPr>
              <a:t>network </a:t>
            </a:r>
            <a:r>
              <a:rPr sz="2400" spc="-15" dirty="0">
                <a:latin typeface="Source Sans Pro"/>
                <a:cs typeface="Source Sans Pro"/>
              </a:rPr>
              <a:t>facilities </a:t>
            </a:r>
            <a:r>
              <a:rPr sz="2400" spc="-20" dirty="0">
                <a:latin typeface="Source Sans Pro"/>
                <a:cs typeface="Source Sans Pro"/>
              </a:rPr>
              <a:t>to </a:t>
            </a:r>
            <a:r>
              <a:rPr sz="2400" spc="-5" dirty="0">
                <a:latin typeface="Source Sans Pro"/>
                <a:cs typeface="Source Sans Pro"/>
              </a:rPr>
              <a:t>eligible</a:t>
            </a:r>
            <a:r>
              <a:rPr sz="2400" spc="280" dirty="0">
                <a:latin typeface="Source Sans Pro"/>
                <a:cs typeface="Source Sans Pro"/>
              </a:rPr>
              <a:t> </a:t>
            </a:r>
            <a:r>
              <a:rPr sz="2400" spc="-5" dirty="0">
                <a:latin typeface="Source Sans Pro"/>
                <a:cs typeface="Source Sans Pro"/>
              </a:rPr>
              <a:t>entities.</a:t>
            </a:r>
            <a:endParaRPr sz="2400" dirty="0">
              <a:latin typeface="Source Sans Pro"/>
              <a:cs typeface="Source Sans Pro"/>
            </a:endParaRPr>
          </a:p>
          <a:p>
            <a:pPr marL="527685" marR="365125" indent="-514984">
              <a:lnSpc>
                <a:spcPct val="100000"/>
              </a:lnSpc>
              <a:spcBef>
                <a:spcPts val="1305"/>
              </a:spcBef>
              <a:buClr>
                <a:srgbClr val="006FF4"/>
              </a:buClr>
              <a:buFont typeface="Arial"/>
              <a:buChar char="•"/>
              <a:tabLst>
                <a:tab pos="527685" algn="l"/>
                <a:tab pos="528320" algn="l"/>
              </a:tabLst>
            </a:pPr>
            <a:r>
              <a:rPr sz="2400" spc="-10"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t>
            </a:r>
            <a:r>
              <a:rPr sz="2400" spc="-5" dirty="0">
                <a:latin typeface="Source Sans Pro"/>
                <a:cs typeface="Source Sans Pro"/>
              </a:rPr>
              <a:t>eligible </a:t>
            </a:r>
            <a:r>
              <a:rPr sz="2400" spc="-15" dirty="0">
                <a:latin typeface="Source Sans Pro"/>
                <a:cs typeface="Source Sans Pro"/>
              </a:rPr>
              <a:t>for Category </a:t>
            </a:r>
            <a:r>
              <a:rPr sz="2400" spc="-10" dirty="0">
                <a:latin typeface="Source Sans Pro"/>
                <a:cs typeface="Source Sans Pro"/>
              </a:rPr>
              <a:t>One </a:t>
            </a:r>
            <a:r>
              <a:rPr sz="2400" spc="-5" dirty="0">
                <a:latin typeface="Source Sans Pro"/>
                <a:cs typeface="Source Sans Pro"/>
              </a:rPr>
              <a:t>(C1) support  </a:t>
            </a:r>
            <a:r>
              <a:rPr sz="2400" spc="-25" dirty="0">
                <a:latin typeface="Source Sans Pro"/>
                <a:cs typeface="Source Sans Pro"/>
              </a:rPr>
              <a:t>consist </a:t>
            </a:r>
            <a:r>
              <a:rPr sz="2400" spc="-5" dirty="0">
                <a:latin typeface="Source Sans Pro"/>
                <a:cs typeface="Source Sans Pro"/>
              </a:rPr>
              <a:t>of </a:t>
            </a:r>
            <a:r>
              <a:rPr sz="2400" spc="-10" dirty="0">
                <a:latin typeface="Source Sans Pro"/>
                <a:cs typeface="Source Sans Pro"/>
              </a:rPr>
              <a:t>three</a:t>
            </a:r>
            <a:r>
              <a:rPr sz="2400" spc="10" dirty="0">
                <a:latin typeface="Source Sans Pro"/>
                <a:cs typeface="Source Sans Pro"/>
              </a:rPr>
              <a:t> </a:t>
            </a:r>
            <a:r>
              <a:rPr sz="2400" spc="-15" dirty="0">
                <a:latin typeface="Source Sans Pro"/>
                <a:cs typeface="Source Sans Pro"/>
              </a:rPr>
              <a:t>components:</a:t>
            </a:r>
            <a:endParaRPr sz="2400" dirty="0">
              <a:latin typeface="Source Sans Pro"/>
              <a:cs typeface="Source Sans Pro"/>
            </a:endParaRPr>
          </a:p>
          <a:p>
            <a:pPr marL="698500" lvl="1" indent="-228600">
              <a:lnSpc>
                <a:spcPct val="100000"/>
              </a:lnSpc>
              <a:spcBef>
                <a:spcPts val="815"/>
              </a:spcBef>
              <a:buClr>
                <a:srgbClr val="0051FF"/>
              </a:buClr>
              <a:buFont typeface="Arial"/>
              <a:buChar char="•"/>
              <a:tabLst>
                <a:tab pos="698500" algn="l"/>
              </a:tabLst>
            </a:pPr>
            <a:r>
              <a:rPr sz="2400" spc="-10" dirty="0">
                <a:latin typeface="Source Sans Pro"/>
                <a:cs typeface="Source Sans Pro"/>
              </a:rPr>
              <a:t>Construction </a:t>
            </a:r>
            <a:r>
              <a:rPr sz="2400" spc="-5" dirty="0">
                <a:latin typeface="Source Sans Pro"/>
                <a:cs typeface="Source Sans Pro"/>
              </a:rPr>
              <a:t>of </a:t>
            </a:r>
            <a:r>
              <a:rPr sz="2400" spc="-10" dirty="0">
                <a:latin typeface="Source Sans Pro"/>
                <a:cs typeface="Source Sans Pro"/>
              </a:rPr>
              <a:t>network</a:t>
            </a:r>
            <a:r>
              <a:rPr sz="2400" spc="-15" dirty="0">
                <a:latin typeface="Source Sans Pro"/>
                <a:cs typeface="Source Sans Pro"/>
              </a:rPr>
              <a:t> </a:t>
            </a:r>
            <a:r>
              <a:rPr sz="2400" spc="-10" dirty="0">
                <a:latin typeface="Source Sans Pro"/>
                <a:cs typeface="Source Sans Pro"/>
              </a:rPr>
              <a:t>facilities;</a:t>
            </a:r>
            <a:endParaRPr sz="2400" dirty="0">
              <a:latin typeface="Source Sans Pro"/>
              <a:cs typeface="Source Sans Pro"/>
            </a:endParaRPr>
          </a:p>
          <a:p>
            <a:pPr marL="698500" lvl="1" indent="-228600">
              <a:lnSpc>
                <a:spcPct val="100000"/>
              </a:lnSpc>
              <a:spcBef>
                <a:spcPts val="800"/>
              </a:spcBef>
              <a:buClr>
                <a:srgbClr val="0051FF"/>
              </a:buClr>
              <a:buFont typeface="Arial"/>
              <a:buChar char="•"/>
              <a:tabLst>
                <a:tab pos="698500" algn="l"/>
              </a:tabLst>
            </a:pPr>
            <a:r>
              <a:rPr sz="2400" spc="-5" dirty="0">
                <a:latin typeface="Source Sans Pro"/>
                <a:cs typeface="Source Sans Pro"/>
              </a:rPr>
              <a:t>Design and engineering;</a:t>
            </a:r>
            <a:r>
              <a:rPr sz="2400" spc="-40" dirty="0">
                <a:latin typeface="Source Sans Pro"/>
                <a:cs typeface="Source Sans Pro"/>
              </a:rPr>
              <a:t> </a:t>
            </a:r>
            <a:r>
              <a:rPr sz="2400" spc="-5" dirty="0">
                <a:latin typeface="Source Sans Pro"/>
                <a:cs typeface="Source Sans Pro"/>
              </a:rPr>
              <a:t>and</a:t>
            </a:r>
            <a:endParaRPr sz="2400" dirty="0">
              <a:latin typeface="Source Sans Pro"/>
              <a:cs typeface="Source Sans Pro"/>
            </a:endParaRPr>
          </a:p>
          <a:p>
            <a:pPr marL="698500" lvl="1" indent="-228600">
              <a:lnSpc>
                <a:spcPct val="100000"/>
              </a:lnSpc>
              <a:spcBef>
                <a:spcPts val="790"/>
              </a:spcBef>
              <a:buClr>
                <a:srgbClr val="0051FF"/>
              </a:buClr>
              <a:buFont typeface="Arial"/>
              <a:buChar char="•"/>
              <a:tabLst>
                <a:tab pos="698500" algn="l"/>
              </a:tabLst>
            </a:pPr>
            <a:r>
              <a:rPr sz="2400" spc="-15" dirty="0">
                <a:latin typeface="Source Sans Pro"/>
                <a:cs typeface="Source Sans Pro"/>
              </a:rPr>
              <a:t>Project</a:t>
            </a:r>
            <a:r>
              <a:rPr sz="2400" spc="-35" dirty="0">
                <a:latin typeface="Source Sans Pro"/>
                <a:cs typeface="Source Sans Pro"/>
              </a:rPr>
              <a:t> </a:t>
            </a:r>
            <a:r>
              <a:rPr sz="2400" spc="-5" dirty="0">
                <a:latin typeface="Source Sans Pro"/>
                <a:cs typeface="Source Sans Pro"/>
              </a:rPr>
              <a:t>management.</a:t>
            </a:r>
            <a:endParaRPr sz="2400" dirty="0">
              <a:latin typeface="Source Sans Pro"/>
              <a:cs typeface="Source Sans Pro"/>
            </a:endParaRPr>
          </a:p>
          <a:p>
            <a:pPr marL="527685" marR="882015" indent="-514984">
              <a:lnSpc>
                <a:spcPct val="100000"/>
              </a:lnSpc>
              <a:spcBef>
                <a:spcPts val="1280"/>
              </a:spcBef>
              <a:buClr>
                <a:srgbClr val="006FF4"/>
              </a:buClr>
              <a:buFont typeface="Arial"/>
              <a:buChar char="•"/>
              <a:tabLst>
                <a:tab pos="527685" algn="l"/>
                <a:tab pos="528320" algn="l"/>
              </a:tabLst>
            </a:pPr>
            <a:r>
              <a:rPr sz="2400" spc="-15" dirty="0">
                <a:latin typeface="Source Sans Pro"/>
                <a:cs typeface="Source Sans Pro"/>
              </a:rPr>
              <a:t>Applicants </a:t>
            </a:r>
            <a:r>
              <a:rPr sz="2400" spc="-10" dirty="0">
                <a:latin typeface="Source Sans Pro"/>
                <a:cs typeface="Source Sans Pro"/>
              </a:rPr>
              <a:t>may </a:t>
            </a:r>
            <a:r>
              <a:rPr sz="2400" dirty="0">
                <a:latin typeface="Source Sans Pro"/>
                <a:cs typeface="Source Sans Pro"/>
              </a:rPr>
              <a:t>seek </a:t>
            </a:r>
            <a:r>
              <a:rPr sz="2400" spc="-10" dirty="0">
                <a:latin typeface="Source Sans Pro"/>
                <a:cs typeface="Source Sans Pro"/>
              </a:rPr>
              <a:t>funding </a:t>
            </a:r>
            <a:r>
              <a:rPr sz="2400" spc="-15" dirty="0">
                <a:latin typeface="Source Sans Pro"/>
                <a:cs typeface="Source Sans Pro"/>
              </a:rPr>
              <a:t>for </a:t>
            </a:r>
            <a:r>
              <a:rPr sz="2400" spc="-5"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t>
            </a:r>
            <a:r>
              <a:rPr sz="2400" spc="-10" dirty="0">
                <a:latin typeface="Source Sans Pro"/>
                <a:cs typeface="Source Sans Pro"/>
              </a:rPr>
              <a:t>in  </a:t>
            </a:r>
            <a:r>
              <a:rPr sz="2400" spc="-15" dirty="0">
                <a:latin typeface="Source Sans Pro"/>
                <a:cs typeface="Source Sans Pro"/>
              </a:rPr>
              <a:t>connection </a:t>
            </a:r>
            <a:r>
              <a:rPr sz="2400" spc="-5" dirty="0">
                <a:latin typeface="Source Sans Pro"/>
                <a:cs typeface="Source Sans Pro"/>
              </a:rPr>
              <a:t>with </a:t>
            </a:r>
            <a:r>
              <a:rPr sz="2400" spc="-10" dirty="0">
                <a:latin typeface="Source Sans Pro"/>
                <a:cs typeface="Source Sans Pro"/>
              </a:rPr>
              <a:t>leased </a:t>
            </a:r>
            <a:r>
              <a:rPr sz="2400" spc="-5" dirty="0">
                <a:latin typeface="Source Sans Pro"/>
                <a:cs typeface="Source Sans Pro"/>
              </a:rPr>
              <a:t>lit </a:t>
            </a:r>
            <a:r>
              <a:rPr sz="2400" spc="-30" dirty="0">
                <a:latin typeface="Source Sans Pro"/>
                <a:cs typeface="Source Sans Pro"/>
              </a:rPr>
              <a:t>fiber, </a:t>
            </a:r>
            <a:r>
              <a:rPr sz="2400" spc="-10" dirty="0">
                <a:latin typeface="Source Sans Pro"/>
                <a:cs typeface="Source Sans Pro"/>
              </a:rPr>
              <a:t>leased </a:t>
            </a:r>
            <a:r>
              <a:rPr sz="2400" spc="-5" dirty="0">
                <a:latin typeface="Source Sans Pro"/>
                <a:cs typeface="Source Sans Pro"/>
              </a:rPr>
              <a:t>dark </a:t>
            </a:r>
            <a:r>
              <a:rPr sz="2400" spc="-30" dirty="0">
                <a:latin typeface="Source Sans Pro"/>
                <a:cs typeface="Source Sans Pro"/>
              </a:rPr>
              <a:t>fiber, </a:t>
            </a:r>
            <a:r>
              <a:rPr sz="2400" spc="-10" dirty="0">
                <a:latin typeface="Source Sans Pro"/>
                <a:cs typeface="Source Sans Pro"/>
              </a:rPr>
              <a:t>and </a:t>
            </a:r>
            <a:r>
              <a:rPr sz="2400" spc="-15" dirty="0">
                <a:latin typeface="Source Sans Pro"/>
                <a:cs typeface="Source Sans Pro"/>
              </a:rPr>
              <a:t>self</a:t>
            </a:r>
            <a:r>
              <a:rPr lang="en-US" sz="2400" spc="-15" dirty="0">
                <a:latin typeface="Source Sans Pro"/>
                <a:cs typeface="Source Sans Pro"/>
              </a:rPr>
              <a:t>-</a:t>
            </a:r>
            <a:r>
              <a:rPr sz="2400" spc="-10" dirty="0">
                <a:latin typeface="Source Sans Pro"/>
                <a:cs typeface="Source Sans Pro"/>
              </a:rPr>
              <a:t>provisioned</a:t>
            </a:r>
            <a:r>
              <a:rPr sz="2400" spc="-50" dirty="0">
                <a:latin typeface="Source Sans Pro"/>
                <a:cs typeface="Source Sans Pro"/>
              </a:rPr>
              <a:t> </a:t>
            </a:r>
            <a:r>
              <a:rPr sz="2400" spc="-10" dirty="0">
                <a:latin typeface="Source Sans Pro"/>
                <a:cs typeface="Source Sans Pro"/>
              </a:rPr>
              <a:t>networks.</a:t>
            </a:r>
            <a:endParaRPr sz="24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8337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754104" y="6430505"/>
            <a:ext cx="177800" cy="217804"/>
          </a:xfrm>
          <a:prstGeom prst="rect">
            <a:avLst/>
          </a:prstGeom>
        </p:spPr>
        <p:txBody>
          <a:bodyPr vert="horz" wrap="square" lIns="0" tIns="7620" rIns="0" bIns="0" rtlCol="0">
            <a:spAutoFit/>
          </a:bodyPr>
          <a:lstStyle/>
          <a:p>
            <a:pPr marL="12700">
              <a:lnSpc>
                <a:spcPct val="100000"/>
              </a:lnSpc>
              <a:spcBef>
                <a:spcPts val="60"/>
              </a:spcBef>
            </a:pPr>
            <a:r>
              <a:rPr sz="1200" dirty="0">
                <a:solidFill>
                  <a:srgbClr val="0070C0"/>
                </a:solidFill>
                <a:latin typeface="Source Sans Pro"/>
                <a:cs typeface="Source Sans Pro"/>
              </a:rPr>
              <a:t>10</a:t>
            </a:r>
            <a:endParaRPr sz="1200" dirty="0">
              <a:latin typeface="Source Sans Pro"/>
              <a:cs typeface="Source Sans Pro"/>
            </a:endParaRPr>
          </a:p>
        </p:txBody>
      </p:sp>
      <p:sp>
        <p:nvSpPr>
          <p:cNvPr id="3" name="object 3"/>
          <p:cNvSpPr txBox="1"/>
          <p:nvPr/>
        </p:nvSpPr>
        <p:spPr>
          <a:xfrm>
            <a:off x="968182" y="1732932"/>
            <a:ext cx="9672320" cy="4026743"/>
          </a:xfrm>
          <a:prstGeom prst="rect">
            <a:avLst/>
          </a:prstGeom>
        </p:spPr>
        <p:txBody>
          <a:bodyPr vert="horz" wrap="square" lIns="0" tIns="0" rIns="0" bIns="0" rtlCol="0">
            <a:spAutoFit/>
          </a:bodyPr>
          <a:lstStyle/>
          <a:p>
            <a:pPr marL="527685" marR="5080" indent="-514984">
              <a:lnSpc>
                <a:spcPct val="100000"/>
              </a:lnSpc>
              <a:spcBef>
                <a:spcPts val="1305"/>
              </a:spcBef>
              <a:buClr>
                <a:srgbClr val="006FF4"/>
              </a:buClr>
              <a:buFont typeface="Arial"/>
              <a:buChar char="•"/>
              <a:tabLst>
                <a:tab pos="527685" algn="l"/>
                <a:tab pos="528320" algn="l"/>
              </a:tabLst>
            </a:pPr>
            <a:r>
              <a:rPr lang="en-US" sz="2400" spc="-15" dirty="0">
                <a:latin typeface="Source Sans Pro" panose="020B0503030403020204" pitchFamily="34" charset="0"/>
                <a:ea typeface="Source Sans Pro" panose="020B0503030403020204" pitchFamily="34" charset="0"/>
                <a:cs typeface="Source Sans Pro"/>
              </a:rPr>
              <a:t>If a state provides eligible schools and libraries with funding for special construction charges for high-speed broadband that meets the FCC's long-term connectivity targets, the E-rate program will increase an applicant's discount rate for these charges up to an additional ten percent to match the state funding on a one-to-one dollar basis.  </a:t>
            </a:r>
          </a:p>
          <a:p>
            <a:pPr marL="527685" marR="5080" indent="-514984">
              <a:lnSpc>
                <a:spcPct val="100000"/>
              </a:lnSpc>
              <a:spcBef>
                <a:spcPts val="1305"/>
              </a:spcBef>
              <a:buClr>
                <a:srgbClr val="006FF4"/>
              </a:buClr>
              <a:buFont typeface="Arial"/>
              <a:buChar char="•"/>
              <a:tabLst>
                <a:tab pos="527685" algn="l"/>
                <a:tab pos="528320" algn="l"/>
              </a:tabLst>
            </a:pPr>
            <a:r>
              <a:rPr lang="en-US" sz="2400" spc="-15" dirty="0">
                <a:latin typeface="Source Sans Pro" panose="020B0503030403020204" pitchFamily="34" charset="0"/>
                <a:ea typeface="Source Sans Pro" panose="020B0503030403020204" pitchFamily="34" charset="0"/>
                <a:cs typeface="Source Sans Pro"/>
              </a:rPr>
              <a:t>State funding can be funds authorized directly by a state legislature or provided by one or more state agencies.</a:t>
            </a:r>
          </a:p>
          <a:p>
            <a:pPr marL="527685" marR="1082675" indent="-514984">
              <a:lnSpc>
                <a:spcPct val="100000"/>
              </a:lnSpc>
              <a:spcBef>
                <a:spcPts val="1290"/>
              </a:spcBef>
              <a:buClr>
                <a:srgbClr val="006FF4"/>
              </a:buClr>
              <a:buFont typeface="Arial"/>
              <a:buChar char="•"/>
              <a:tabLst>
                <a:tab pos="527685" algn="l"/>
                <a:tab pos="528320" algn="l"/>
              </a:tabLst>
            </a:pPr>
            <a:r>
              <a:rPr lang="en-US" sz="2400" spc="-5" dirty="0">
                <a:latin typeface="Source Sans Pro" panose="020B0503030403020204" pitchFamily="34" charset="0"/>
                <a:ea typeface="Source Sans Pro" panose="020B0503030403020204" pitchFamily="34" charset="0"/>
                <a:cs typeface="Source Sans Pro"/>
              </a:rPr>
              <a:t>For Tribal schools and libraries, the E-rate program will also match special construction funding provided by states, Tribal governments, or other federal agencies.</a:t>
            </a:r>
            <a:endParaRPr sz="2400" dirty="0">
              <a:latin typeface="Source Sans Pro" panose="020B0503030403020204" pitchFamily="34" charset="0"/>
              <a:ea typeface="Source Sans Pro" panose="020B0503030403020204" pitchFamily="34" charset="0"/>
              <a:cs typeface="Source Sans Pro"/>
            </a:endParaRPr>
          </a:p>
        </p:txBody>
      </p:sp>
      <p:sp>
        <p:nvSpPr>
          <p:cNvPr id="7" name="Rectangle 6"/>
          <p:cNvSpPr/>
          <p:nvPr/>
        </p:nvSpPr>
        <p:spPr>
          <a:xfrm>
            <a:off x="428316" y="688290"/>
            <a:ext cx="7053726" cy="523220"/>
          </a:xfrm>
          <a:prstGeom prst="rect">
            <a:avLst/>
          </a:prstGeom>
        </p:spPr>
        <p:txBody>
          <a:bodyPr wrap="none">
            <a:spAutoFit/>
          </a:bodyPr>
          <a:lstStyle/>
          <a:p>
            <a:r>
              <a:rPr lang="en-US" sz="2800" b="1" dirty="0">
                <a:solidFill>
                  <a:srgbClr val="004AD4"/>
                </a:solidFill>
                <a:latin typeface="Source Sans Pro" charset="0"/>
                <a:ea typeface="Source Sans Pro" charset="0"/>
              </a:rPr>
              <a:t>Eligible Fiber Services: State Match Funding</a:t>
            </a:r>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619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ts val="0"/>
              </a:spcBef>
            </a:pPr>
            <a:r>
              <a:rPr lang="en-US" dirty="0">
                <a:cs typeface="+mn-cs"/>
              </a:rPr>
              <a:t>Eligible Fiber Services: State Match Funding</a:t>
            </a:r>
            <a:endParaRPr lang="en-US" sz="2400" dirty="0">
              <a:solidFill>
                <a:srgbClr val="0064CA"/>
              </a:solidFill>
            </a:endParaRPr>
          </a:p>
        </p:txBody>
      </p:sp>
      <p:sp>
        <p:nvSpPr>
          <p:cNvPr id="3" name="Content Placeholder 2"/>
          <p:cNvSpPr>
            <a:spLocks noGrp="1"/>
          </p:cNvSpPr>
          <p:nvPr>
            <p:ph idx="1"/>
          </p:nvPr>
        </p:nvSpPr>
        <p:spPr>
          <a:xfrm>
            <a:off x="741966" y="1809795"/>
            <a:ext cx="9898602" cy="4112800"/>
          </a:xfrm>
        </p:spPr>
        <p:txBody>
          <a:bodyPr vert="horz" lIns="91440" tIns="45720" rIns="91440" bIns="45720" rtlCol="0" anchor="t">
            <a:noAutofit/>
          </a:bodyPr>
          <a:lstStyle/>
          <a:p>
            <a:pPr marL="342900" indent="-342900">
              <a:buClr>
                <a:srgbClr val="004AD4"/>
              </a:buClr>
              <a:buFont typeface="Arial" panose="020B0604020202020204" pitchFamily="34" charset="0"/>
              <a:buChar char="•"/>
            </a:pPr>
            <a:r>
              <a:rPr lang="en-US" sz="2200" dirty="0">
                <a:solidFill>
                  <a:schemeClr val="tx1"/>
                </a:solidFill>
              </a:rPr>
              <a:t>State Match Eligibility Requirements:</a:t>
            </a:r>
          </a:p>
          <a:p>
            <a:pPr marL="971550" lvl="2" indent="-342900">
              <a:buClr>
                <a:srgbClr val="004AD4"/>
              </a:buClr>
              <a:buFont typeface="Arial" panose="020B0604020202020204" pitchFamily="34" charset="0"/>
              <a:buChar char="•"/>
            </a:pPr>
            <a:r>
              <a:rPr lang="en-US" sz="2200" dirty="0">
                <a:solidFill>
                  <a:schemeClr val="tx1"/>
                </a:solidFill>
              </a:rPr>
              <a:t>The broadband service must meet the FCC's long-term connectivity targets.</a:t>
            </a:r>
          </a:p>
          <a:p>
            <a:pPr marL="971550" lvl="2" indent="-342900">
              <a:buClr>
                <a:srgbClr val="004AD4"/>
              </a:buClr>
              <a:buFont typeface="Arial" panose="020B0604020202020204" pitchFamily="34" charset="0"/>
              <a:buChar char="•"/>
            </a:pPr>
            <a:r>
              <a:rPr lang="en-US" sz="2200" dirty="0">
                <a:solidFill>
                  <a:schemeClr val="tx1"/>
                </a:solidFill>
              </a:rPr>
              <a:t>The funding must be from an eligible source.  </a:t>
            </a:r>
          </a:p>
          <a:p>
            <a:pPr marL="971550" lvl="2" indent="-342900">
              <a:buClr>
                <a:srgbClr val="004AD4"/>
              </a:buClr>
              <a:buFont typeface="Arial" panose="020B0604020202020204" pitchFamily="34" charset="0"/>
              <a:buChar char="•"/>
            </a:pPr>
            <a:r>
              <a:rPr lang="en-US" sz="2200" dirty="0">
                <a:solidFill>
                  <a:schemeClr val="tx1"/>
                </a:solidFill>
              </a:rPr>
              <a:t>The terms and conditions associated with the state funding must not conflict with E-rate rules.</a:t>
            </a:r>
          </a:p>
          <a:p>
            <a:pPr marL="971550" lvl="2" indent="-342900">
              <a:buClr>
                <a:srgbClr val="004AD4"/>
              </a:buClr>
              <a:buFont typeface="Arial" panose="020B0604020202020204" pitchFamily="34" charset="0"/>
              <a:buChar char="•"/>
            </a:pPr>
            <a:r>
              <a:rPr lang="en-US" sz="2200" dirty="0">
                <a:solidFill>
                  <a:schemeClr val="tx1"/>
                </a:solidFill>
              </a:rPr>
              <a:t>The total amount of support, including matching funds, may not exceed 100 percent of the cost of the project.</a:t>
            </a:r>
          </a:p>
          <a:p>
            <a:pPr marL="971550" lvl="2" indent="-342900">
              <a:buClr>
                <a:srgbClr val="004AD4"/>
              </a:buClr>
              <a:buFont typeface="Arial" panose="020B0604020202020204" pitchFamily="34" charset="0"/>
              <a:buChar char="•"/>
            </a:pPr>
            <a:r>
              <a:rPr lang="en-US" sz="2200" dirty="0">
                <a:solidFill>
                  <a:schemeClr val="tx1"/>
                </a:solidFill>
              </a:rPr>
              <a:t>State match funds are available for special construction only – applicants should create separate funding requests on their FCC Forms 471 for special construction.</a:t>
            </a:r>
          </a:p>
          <a:p>
            <a:pPr marL="628650" lvl="2"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
        <p:nvSpPr>
          <p:cNvPr id="5"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71173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848215" cy="430887"/>
          </a:xfrm>
          <a:prstGeom prst="rect">
            <a:avLst/>
          </a:prstGeom>
        </p:spPr>
        <p:txBody>
          <a:bodyPr vert="horz" wrap="square" lIns="0" tIns="0" rIns="0" bIns="0" rtlCol="0">
            <a:spAutoFit/>
          </a:bodyPr>
          <a:lstStyle/>
          <a:p>
            <a:pPr marL="12700">
              <a:lnSpc>
                <a:spcPct val="100000"/>
              </a:lnSpc>
            </a:pPr>
            <a:r>
              <a:rPr lang="en-US" spc="-20" dirty="0"/>
              <a:t>Eligible Fiber Services: Installment payments</a:t>
            </a:r>
            <a:endParaRPr spc="-20" dirty="0"/>
          </a:p>
        </p:txBody>
      </p:sp>
      <p:sp>
        <p:nvSpPr>
          <p:cNvPr id="4" name="object 4"/>
          <p:cNvSpPr txBox="1"/>
          <p:nvPr/>
        </p:nvSpPr>
        <p:spPr>
          <a:xfrm>
            <a:off x="11754104" y="6430505"/>
            <a:ext cx="177800" cy="217804"/>
          </a:xfrm>
          <a:prstGeom prst="rect">
            <a:avLst/>
          </a:prstGeom>
        </p:spPr>
        <p:txBody>
          <a:bodyPr vert="horz" wrap="square" lIns="0" tIns="7620" rIns="0" bIns="0" rtlCol="0">
            <a:spAutoFit/>
          </a:bodyPr>
          <a:lstStyle/>
          <a:p>
            <a:pPr marL="12700">
              <a:lnSpc>
                <a:spcPct val="100000"/>
              </a:lnSpc>
              <a:spcBef>
                <a:spcPts val="60"/>
              </a:spcBef>
            </a:pPr>
            <a:r>
              <a:rPr sz="1200" dirty="0">
                <a:solidFill>
                  <a:srgbClr val="0070C0"/>
                </a:solidFill>
                <a:latin typeface="Source Sans Pro"/>
                <a:cs typeface="Source Sans Pro"/>
              </a:rPr>
              <a:t>10</a:t>
            </a:r>
            <a:endParaRPr sz="1200" dirty="0">
              <a:latin typeface="Source Sans Pro"/>
              <a:cs typeface="Source Sans Pro"/>
            </a:endParaRPr>
          </a:p>
        </p:txBody>
      </p:sp>
      <p:sp>
        <p:nvSpPr>
          <p:cNvPr id="3" name="object 3"/>
          <p:cNvSpPr txBox="1"/>
          <p:nvPr/>
        </p:nvSpPr>
        <p:spPr>
          <a:xfrm>
            <a:off x="1163948" y="1783447"/>
            <a:ext cx="9672320" cy="3349635"/>
          </a:xfrm>
          <a:prstGeom prst="rect">
            <a:avLst/>
          </a:prstGeom>
        </p:spPr>
        <p:txBody>
          <a:bodyPr vert="horz" wrap="square" lIns="0" tIns="0" rIns="0" bIns="0" rtlCol="0">
            <a:spAutoFit/>
          </a:bodyPr>
          <a:lstStyle/>
          <a:p>
            <a:pPr marL="527685" marR="279400" indent="-514984">
              <a:lnSpc>
                <a:spcPct val="100000"/>
              </a:lnSpc>
              <a:buClr>
                <a:srgbClr val="006FF4"/>
              </a:buClr>
              <a:buFont typeface="Arial"/>
              <a:buChar char="•"/>
              <a:tabLst>
                <a:tab pos="527685" algn="l"/>
                <a:tab pos="528320" algn="l"/>
              </a:tabLst>
            </a:pPr>
            <a:r>
              <a:rPr sz="2800" spc="-15" dirty="0">
                <a:latin typeface="Source Sans Pro"/>
                <a:cs typeface="Source Sans Pro"/>
              </a:rPr>
              <a:t>Applicants </a:t>
            </a:r>
            <a:r>
              <a:rPr sz="2800" spc="-20" dirty="0">
                <a:latin typeface="Source Sans Pro"/>
                <a:cs typeface="Source Sans Pro"/>
              </a:rPr>
              <a:t>can </a:t>
            </a:r>
            <a:r>
              <a:rPr lang="en-US" sz="2800" spc="-20" dirty="0">
                <a:latin typeface="Source Sans Pro"/>
                <a:cs typeface="Source Sans Pro"/>
              </a:rPr>
              <a:t>request to </a:t>
            </a:r>
            <a:r>
              <a:rPr sz="2800" spc="-10" dirty="0">
                <a:latin typeface="Source Sans Pro"/>
                <a:cs typeface="Source Sans Pro"/>
              </a:rPr>
              <a:t>enter </a:t>
            </a:r>
            <a:r>
              <a:rPr sz="2800" spc="-15" dirty="0">
                <a:latin typeface="Source Sans Pro"/>
                <a:cs typeface="Source Sans Pro"/>
              </a:rPr>
              <a:t>into </a:t>
            </a:r>
            <a:r>
              <a:rPr sz="2800" spc="-20" dirty="0">
                <a:latin typeface="Source Sans Pro"/>
                <a:cs typeface="Source Sans Pro"/>
              </a:rPr>
              <a:t>installment </a:t>
            </a:r>
            <a:r>
              <a:rPr sz="2800" spc="-15" dirty="0">
                <a:latin typeface="Source Sans Pro"/>
                <a:cs typeface="Source Sans Pro"/>
              </a:rPr>
              <a:t>payments </a:t>
            </a:r>
            <a:r>
              <a:rPr sz="2800" spc="-10" dirty="0">
                <a:latin typeface="Source Sans Pro"/>
                <a:cs typeface="Source Sans Pro"/>
              </a:rPr>
              <a:t>plans </a:t>
            </a:r>
            <a:r>
              <a:rPr sz="2800" spc="-20" dirty="0">
                <a:latin typeface="Source Sans Pro"/>
                <a:cs typeface="Source Sans Pro"/>
              </a:rPr>
              <a:t>to </a:t>
            </a:r>
            <a:r>
              <a:rPr sz="2800" spc="-25" dirty="0">
                <a:latin typeface="Source Sans Pro"/>
                <a:cs typeface="Source Sans Pro"/>
              </a:rPr>
              <a:t>pay  </a:t>
            </a:r>
            <a:r>
              <a:rPr sz="2800" spc="-5" dirty="0">
                <a:latin typeface="Source Sans Pro"/>
                <a:cs typeface="Source Sans Pro"/>
              </a:rPr>
              <a:t>the </a:t>
            </a:r>
            <a:r>
              <a:rPr sz="2800" spc="-15" dirty="0">
                <a:latin typeface="Source Sans Pro"/>
                <a:cs typeface="Source Sans Pro"/>
              </a:rPr>
              <a:t>non-discount </a:t>
            </a:r>
            <a:r>
              <a:rPr sz="2800" spc="-10" dirty="0">
                <a:latin typeface="Source Sans Pro"/>
                <a:cs typeface="Source Sans Pro"/>
              </a:rPr>
              <a:t>share </a:t>
            </a:r>
            <a:r>
              <a:rPr sz="2800" spc="-5" dirty="0">
                <a:latin typeface="Source Sans Pro"/>
                <a:cs typeface="Source Sans Pro"/>
              </a:rPr>
              <a:t>of </a:t>
            </a:r>
            <a:r>
              <a:rPr sz="2800" spc="-35" dirty="0">
                <a:latin typeface="Source Sans Pro"/>
                <a:cs typeface="Source Sans Pro"/>
              </a:rPr>
              <a:t>costs </a:t>
            </a:r>
            <a:r>
              <a:rPr sz="2800" spc="-15" dirty="0">
                <a:latin typeface="Source Sans Pro"/>
                <a:cs typeface="Source Sans Pro"/>
              </a:rPr>
              <a:t>for </a:t>
            </a:r>
            <a:r>
              <a:rPr sz="2800" spc="-5" dirty="0">
                <a:latin typeface="Source Sans Pro"/>
                <a:cs typeface="Source Sans Pro"/>
              </a:rPr>
              <a:t>special</a:t>
            </a:r>
            <a:r>
              <a:rPr sz="2800" spc="190" dirty="0">
                <a:latin typeface="Source Sans Pro"/>
                <a:cs typeface="Source Sans Pro"/>
              </a:rPr>
              <a:t> </a:t>
            </a:r>
            <a:r>
              <a:rPr sz="2800" spc="-20" dirty="0">
                <a:latin typeface="Source Sans Pro"/>
                <a:cs typeface="Source Sans Pro"/>
              </a:rPr>
              <a:t>construction.</a:t>
            </a:r>
            <a:endParaRPr sz="2800" dirty="0">
              <a:latin typeface="Source Sans Pro"/>
              <a:cs typeface="Source Sans Pro"/>
            </a:endParaRPr>
          </a:p>
          <a:p>
            <a:pPr marL="527685" marR="5080" indent="-514984">
              <a:lnSpc>
                <a:spcPct val="100000"/>
              </a:lnSpc>
              <a:spcBef>
                <a:spcPts val="1305"/>
              </a:spcBef>
              <a:buClr>
                <a:srgbClr val="006FF4"/>
              </a:buClr>
              <a:buFont typeface="Arial"/>
              <a:buChar char="•"/>
              <a:tabLst>
                <a:tab pos="527685" algn="l"/>
                <a:tab pos="528320" algn="l"/>
              </a:tabLst>
            </a:pPr>
            <a:r>
              <a:rPr sz="2800" spc="-15" dirty="0">
                <a:latin typeface="Source Sans Pro"/>
                <a:cs typeface="Source Sans Pro"/>
              </a:rPr>
              <a:t>Applicants </a:t>
            </a:r>
            <a:r>
              <a:rPr sz="2800" spc="-20" dirty="0">
                <a:latin typeface="Source Sans Pro"/>
                <a:cs typeface="Source Sans Pro"/>
              </a:rPr>
              <a:t>must indicate </a:t>
            </a:r>
            <a:r>
              <a:rPr sz="2800" spc="-5" dirty="0">
                <a:latin typeface="Source Sans Pro"/>
                <a:cs typeface="Source Sans Pro"/>
              </a:rPr>
              <a:t>their </a:t>
            </a:r>
            <a:r>
              <a:rPr sz="2800" spc="-20" dirty="0">
                <a:latin typeface="Source Sans Pro"/>
                <a:cs typeface="Source Sans Pro"/>
              </a:rPr>
              <a:t>interest </a:t>
            </a:r>
            <a:r>
              <a:rPr sz="2800" spc="-5" dirty="0">
                <a:latin typeface="Source Sans Pro"/>
                <a:cs typeface="Source Sans Pro"/>
              </a:rPr>
              <a:t>in </a:t>
            </a:r>
            <a:r>
              <a:rPr sz="2800" spc="-20" dirty="0">
                <a:latin typeface="Source Sans Pro"/>
                <a:cs typeface="Source Sans Pro"/>
              </a:rPr>
              <a:t>installment </a:t>
            </a:r>
            <a:r>
              <a:rPr sz="2800" spc="-15" dirty="0">
                <a:latin typeface="Source Sans Pro"/>
                <a:cs typeface="Source Sans Pro"/>
              </a:rPr>
              <a:t>payment </a:t>
            </a:r>
            <a:r>
              <a:rPr sz="2800" spc="-10" dirty="0">
                <a:latin typeface="Source Sans Pro"/>
                <a:cs typeface="Source Sans Pro"/>
              </a:rPr>
              <a:t>plans </a:t>
            </a:r>
            <a:r>
              <a:rPr sz="2800" spc="-5" dirty="0">
                <a:latin typeface="Source Sans Pro"/>
                <a:cs typeface="Source Sans Pro"/>
              </a:rPr>
              <a:t>on their </a:t>
            </a:r>
            <a:r>
              <a:rPr sz="2800" spc="-45" dirty="0">
                <a:latin typeface="Source Sans Pro"/>
                <a:cs typeface="Source Sans Pro"/>
              </a:rPr>
              <a:t>FCC </a:t>
            </a:r>
            <a:r>
              <a:rPr sz="2800" spc="-15" dirty="0">
                <a:latin typeface="Source Sans Pro"/>
                <a:cs typeface="Source Sans Pro"/>
              </a:rPr>
              <a:t>Form</a:t>
            </a:r>
            <a:r>
              <a:rPr sz="2800" spc="105" dirty="0">
                <a:latin typeface="Source Sans Pro"/>
                <a:cs typeface="Source Sans Pro"/>
              </a:rPr>
              <a:t> </a:t>
            </a:r>
            <a:r>
              <a:rPr sz="2800" spc="-5" dirty="0">
                <a:latin typeface="Source Sans Pro"/>
                <a:cs typeface="Source Sans Pro"/>
              </a:rPr>
              <a:t>470.</a:t>
            </a:r>
            <a:endParaRPr sz="2800" dirty="0">
              <a:latin typeface="Source Sans Pro"/>
              <a:cs typeface="Source Sans Pro"/>
            </a:endParaRPr>
          </a:p>
          <a:p>
            <a:pPr marL="527685" marR="1082675" indent="-514984">
              <a:lnSpc>
                <a:spcPct val="100000"/>
              </a:lnSpc>
              <a:spcBef>
                <a:spcPts val="1290"/>
              </a:spcBef>
              <a:buClr>
                <a:srgbClr val="006FF4"/>
              </a:buClr>
              <a:buFont typeface="Arial"/>
              <a:buChar char="•"/>
              <a:tabLst>
                <a:tab pos="527685" algn="l"/>
                <a:tab pos="528320" algn="l"/>
              </a:tabLst>
            </a:pPr>
            <a:r>
              <a:rPr sz="2800" spc="-5" dirty="0">
                <a:latin typeface="Source Sans Pro"/>
                <a:cs typeface="Source Sans Pro"/>
              </a:rPr>
              <a:t>Service </a:t>
            </a:r>
            <a:r>
              <a:rPr sz="2800" spc="-10" dirty="0">
                <a:latin typeface="Source Sans Pro"/>
                <a:cs typeface="Source Sans Pro"/>
              </a:rPr>
              <a:t>providers </a:t>
            </a:r>
            <a:r>
              <a:rPr sz="2800" spc="-15" dirty="0">
                <a:latin typeface="Source Sans Pro"/>
                <a:cs typeface="Source Sans Pro"/>
              </a:rPr>
              <a:t>are </a:t>
            </a:r>
            <a:r>
              <a:rPr sz="2800" spc="-25" dirty="0">
                <a:latin typeface="Source Sans Pro"/>
                <a:cs typeface="Source Sans Pro"/>
              </a:rPr>
              <a:t>not </a:t>
            </a:r>
            <a:r>
              <a:rPr sz="2800" spc="-20" dirty="0">
                <a:latin typeface="Source Sans Pro"/>
                <a:cs typeface="Source Sans Pro"/>
              </a:rPr>
              <a:t>obligated to </a:t>
            </a:r>
            <a:r>
              <a:rPr sz="2800" spc="-10" dirty="0">
                <a:latin typeface="Source Sans Pro"/>
                <a:cs typeface="Source Sans Pro"/>
              </a:rPr>
              <a:t>offer </a:t>
            </a:r>
            <a:r>
              <a:rPr sz="2800" spc="-20" dirty="0">
                <a:latin typeface="Source Sans Pro"/>
                <a:cs typeface="Source Sans Pro"/>
              </a:rPr>
              <a:t>installment  </a:t>
            </a:r>
            <a:r>
              <a:rPr sz="2800" spc="-15" dirty="0">
                <a:latin typeface="Source Sans Pro"/>
                <a:cs typeface="Source Sans Pro"/>
              </a:rPr>
              <a:t>payment </a:t>
            </a:r>
            <a:r>
              <a:rPr sz="2800" spc="-10" dirty="0">
                <a:latin typeface="Source Sans Pro"/>
                <a:cs typeface="Source Sans Pro"/>
              </a:rPr>
              <a:t>plans </a:t>
            </a:r>
            <a:r>
              <a:rPr sz="2800" spc="-20" dirty="0">
                <a:latin typeface="Source Sans Pro"/>
                <a:cs typeface="Source Sans Pro"/>
              </a:rPr>
              <a:t>to</a:t>
            </a:r>
            <a:r>
              <a:rPr sz="2800" spc="65" dirty="0">
                <a:latin typeface="Source Sans Pro"/>
                <a:cs typeface="Source Sans Pro"/>
              </a:rPr>
              <a:t> </a:t>
            </a:r>
            <a:r>
              <a:rPr sz="2800" spc="-15" dirty="0">
                <a:latin typeface="Source Sans Pro"/>
                <a:cs typeface="Source Sans Pro"/>
              </a:rPr>
              <a:t>applicants.</a:t>
            </a:r>
            <a:endParaRPr sz="28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19485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848215" cy="430887"/>
          </a:xfrm>
          <a:prstGeom prst="rect">
            <a:avLst/>
          </a:prstGeom>
        </p:spPr>
        <p:txBody>
          <a:bodyPr vert="horz" wrap="square" lIns="0" tIns="0" rIns="0" bIns="0" rtlCol="0">
            <a:spAutoFit/>
          </a:bodyPr>
          <a:lstStyle/>
          <a:p>
            <a:pPr marL="12700">
              <a:lnSpc>
                <a:spcPct val="100000"/>
              </a:lnSpc>
            </a:pPr>
            <a:r>
              <a:rPr lang="en-US" spc="-20" dirty="0"/>
              <a:t>Eligible Fiber Service: Installment Payments</a:t>
            </a:r>
            <a:endParaRPr spc="-20"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14</a:t>
            </a:fld>
            <a:endParaRPr dirty="0"/>
          </a:p>
        </p:txBody>
      </p:sp>
      <p:sp>
        <p:nvSpPr>
          <p:cNvPr id="3" name="object 3"/>
          <p:cNvSpPr txBox="1"/>
          <p:nvPr/>
        </p:nvSpPr>
        <p:spPr>
          <a:xfrm>
            <a:off x="1002687" y="1899879"/>
            <a:ext cx="9727565" cy="3272691"/>
          </a:xfrm>
          <a:prstGeom prst="rect">
            <a:avLst/>
          </a:prstGeom>
        </p:spPr>
        <p:txBody>
          <a:bodyPr vert="horz" wrap="square" lIns="0" tIns="0" rIns="0" bIns="0" rtlCol="0">
            <a:spAutoFit/>
          </a:bodyPr>
          <a:lstStyle/>
          <a:p>
            <a:pPr marL="527685" marR="271145" indent="-514984">
              <a:lnSpc>
                <a:spcPct val="100000"/>
              </a:lnSpc>
              <a:spcBef>
                <a:spcPts val="1000"/>
              </a:spcBef>
              <a:buClr>
                <a:srgbClr val="006FF4"/>
              </a:buClr>
              <a:buFont typeface="Arial"/>
              <a:buChar char="•"/>
              <a:tabLst>
                <a:tab pos="527685" algn="l"/>
                <a:tab pos="528320" algn="l"/>
              </a:tabLst>
            </a:pPr>
            <a:r>
              <a:rPr sz="2800" spc="-5" dirty="0">
                <a:latin typeface="Source Sans Pro"/>
                <a:cs typeface="Source Sans Pro"/>
              </a:rPr>
              <a:t>If a service </a:t>
            </a:r>
            <a:r>
              <a:rPr sz="2800" spc="-10" dirty="0">
                <a:latin typeface="Source Sans Pro"/>
                <a:cs typeface="Source Sans Pro"/>
              </a:rPr>
              <a:t>provider </a:t>
            </a:r>
            <a:r>
              <a:rPr sz="2800" spc="-5" dirty="0">
                <a:latin typeface="Source Sans Pro"/>
                <a:cs typeface="Source Sans Pro"/>
              </a:rPr>
              <a:t>chooses </a:t>
            </a:r>
            <a:r>
              <a:rPr sz="2800" spc="-20" dirty="0">
                <a:latin typeface="Source Sans Pro"/>
                <a:cs typeface="Source Sans Pro"/>
              </a:rPr>
              <a:t>to </a:t>
            </a:r>
            <a:r>
              <a:rPr sz="2800" spc="-10" dirty="0">
                <a:latin typeface="Source Sans Pro"/>
                <a:cs typeface="Source Sans Pro"/>
              </a:rPr>
              <a:t>offer an </a:t>
            </a:r>
            <a:r>
              <a:rPr sz="2800" spc="-20" dirty="0">
                <a:latin typeface="Source Sans Pro"/>
                <a:cs typeface="Source Sans Pro"/>
              </a:rPr>
              <a:t>installment </a:t>
            </a:r>
            <a:r>
              <a:rPr sz="2800" spc="-15" dirty="0">
                <a:latin typeface="Source Sans Pro"/>
                <a:cs typeface="Source Sans Pro"/>
              </a:rPr>
              <a:t>payment </a:t>
            </a:r>
            <a:r>
              <a:rPr sz="2800" spc="-10" dirty="0">
                <a:latin typeface="Source Sans Pro"/>
                <a:cs typeface="Source Sans Pro"/>
              </a:rPr>
              <a:t>plan, </a:t>
            </a:r>
            <a:r>
              <a:rPr sz="2800" dirty="0">
                <a:latin typeface="Source Sans Pro"/>
                <a:cs typeface="Source Sans Pro"/>
              </a:rPr>
              <a:t>they </a:t>
            </a:r>
            <a:r>
              <a:rPr sz="2800" spc="-20" dirty="0">
                <a:latin typeface="Source Sans Pro"/>
                <a:cs typeface="Source Sans Pro"/>
              </a:rPr>
              <a:t>must </a:t>
            </a:r>
            <a:r>
              <a:rPr sz="2800" spc="-10" dirty="0">
                <a:latin typeface="Source Sans Pro"/>
                <a:cs typeface="Source Sans Pro"/>
              </a:rPr>
              <a:t>disclose all </a:t>
            </a:r>
            <a:r>
              <a:rPr sz="2800" spc="-15" dirty="0">
                <a:latin typeface="Source Sans Pro"/>
                <a:cs typeface="Source Sans Pro"/>
              </a:rPr>
              <a:t>material </a:t>
            </a:r>
            <a:r>
              <a:rPr sz="2800" spc="-10" dirty="0">
                <a:latin typeface="Source Sans Pro"/>
                <a:cs typeface="Source Sans Pro"/>
              </a:rPr>
              <a:t>terms, including </a:t>
            </a:r>
            <a:r>
              <a:rPr sz="2800" spc="-5" dirty="0">
                <a:latin typeface="Source Sans Pro"/>
                <a:cs typeface="Source Sans Pro"/>
              </a:rPr>
              <a:t>the </a:t>
            </a:r>
            <a:r>
              <a:rPr sz="2800" spc="-20" dirty="0">
                <a:latin typeface="Source Sans Pro"/>
                <a:cs typeface="Source Sans Pro"/>
              </a:rPr>
              <a:t>interest </a:t>
            </a:r>
            <a:r>
              <a:rPr sz="2800" spc="-45" dirty="0">
                <a:latin typeface="Source Sans Pro"/>
                <a:cs typeface="Source Sans Pro"/>
              </a:rPr>
              <a:t>rate </a:t>
            </a:r>
            <a:r>
              <a:rPr sz="2800" spc="-10" dirty="0">
                <a:latin typeface="Source Sans Pro"/>
                <a:cs typeface="Source Sans Pro"/>
              </a:rPr>
              <a:t>and </a:t>
            </a:r>
            <a:r>
              <a:rPr sz="2800" spc="-5" dirty="0">
                <a:latin typeface="Source Sans Pro"/>
                <a:cs typeface="Source Sans Pro"/>
              </a:rPr>
              <a:t>the </a:t>
            </a:r>
            <a:r>
              <a:rPr sz="2800" spc="-10" dirty="0">
                <a:latin typeface="Source Sans Pro"/>
                <a:cs typeface="Source Sans Pro"/>
              </a:rPr>
              <a:t>term </a:t>
            </a:r>
            <a:r>
              <a:rPr sz="2800" spc="-5" dirty="0">
                <a:latin typeface="Source Sans Pro"/>
                <a:cs typeface="Source Sans Pro"/>
              </a:rPr>
              <a:t>of the </a:t>
            </a:r>
            <a:r>
              <a:rPr sz="2800" spc="-15" dirty="0">
                <a:latin typeface="Source Sans Pro"/>
                <a:cs typeface="Source Sans Pro"/>
              </a:rPr>
              <a:t>payment</a:t>
            </a:r>
            <a:r>
              <a:rPr sz="2800" spc="200" dirty="0">
                <a:latin typeface="Source Sans Pro"/>
                <a:cs typeface="Source Sans Pro"/>
              </a:rPr>
              <a:t> </a:t>
            </a:r>
            <a:r>
              <a:rPr sz="2800" spc="-15" dirty="0">
                <a:latin typeface="Source Sans Pro"/>
                <a:cs typeface="Source Sans Pro"/>
              </a:rPr>
              <a:t>plan.</a:t>
            </a:r>
            <a:endParaRPr lang="en-US" sz="2800" dirty="0">
              <a:latin typeface="Source Sans Pro"/>
              <a:cs typeface="Source Sans Pro"/>
            </a:endParaRPr>
          </a:p>
          <a:p>
            <a:pPr marL="527685" marR="271145" indent="-514984">
              <a:lnSpc>
                <a:spcPct val="100000"/>
              </a:lnSpc>
              <a:spcBef>
                <a:spcPts val="1000"/>
              </a:spcBef>
              <a:buClr>
                <a:srgbClr val="006FF4"/>
              </a:buClr>
              <a:buFont typeface="Arial"/>
              <a:buChar char="•"/>
              <a:tabLst>
                <a:tab pos="527685" algn="l"/>
                <a:tab pos="528320" algn="l"/>
              </a:tabLst>
            </a:pPr>
            <a:r>
              <a:rPr sz="2800" spc="-20" dirty="0">
                <a:latin typeface="Source Sans Pro"/>
                <a:cs typeface="Source Sans Pro"/>
              </a:rPr>
              <a:t>Payment </a:t>
            </a:r>
            <a:r>
              <a:rPr sz="2800" spc="-5" dirty="0">
                <a:latin typeface="Source Sans Pro"/>
                <a:cs typeface="Source Sans Pro"/>
              </a:rPr>
              <a:t>plans </a:t>
            </a:r>
            <a:r>
              <a:rPr sz="2800" dirty="0">
                <a:latin typeface="Source Sans Pro"/>
                <a:cs typeface="Source Sans Pro"/>
              </a:rPr>
              <a:t>may </a:t>
            </a:r>
            <a:r>
              <a:rPr sz="2800" spc="-20" dirty="0">
                <a:latin typeface="Source Sans Pro"/>
                <a:cs typeface="Source Sans Pro"/>
              </a:rPr>
              <a:t>not exceed </a:t>
            </a:r>
            <a:r>
              <a:rPr sz="2800" spc="-10" dirty="0">
                <a:latin typeface="Source Sans Pro"/>
                <a:cs typeface="Source Sans Pro"/>
              </a:rPr>
              <a:t>four </a:t>
            </a:r>
            <a:r>
              <a:rPr sz="2800" spc="-5" dirty="0">
                <a:latin typeface="Source Sans Pro"/>
                <a:cs typeface="Source Sans Pro"/>
              </a:rPr>
              <a:t>(4)</a:t>
            </a:r>
            <a:r>
              <a:rPr sz="2800" spc="20" dirty="0">
                <a:latin typeface="Source Sans Pro"/>
                <a:cs typeface="Source Sans Pro"/>
              </a:rPr>
              <a:t> </a:t>
            </a:r>
            <a:r>
              <a:rPr sz="2800" spc="-15" dirty="0">
                <a:latin typeface="Source Sans Pro"/>
                <a:cs typeface="Source Sans Pro"/>
              </a:rPr>
              <a:t>years</a:t>
            </a:r>
            <a:r>
              <a:rPr lang="en-US" sz="2800" spc="-15" dirty="0">
                <a:latin typeface="Source Sans Pro"/>
                <a:cs typeface="Source Sans Pro"/>
              </a:rPr>
              <a:t>.</a:t>
            </a:r>
          </a:p>
          <a:p>
            <a:pPr marL="527685" marR="271145" indent="-514984">
              <a:lnSpc>
                <a:spcPct val="100000"/>
              </a:lnSpc>
              <a:spcBef>
                <a:spcPts val="1000"/>
              </a:spcBef>
              <a:buClr>
                <a:srgbClr val="006FF4"/>
              </a:buClr>
              <a:buFont typeface="Arial"/>
              <a:buChar char="•"/>
              <a:tabLst>
                <a:tab pos="527685" algn="l"/>
                <a:tab pos="528320" algn="l"/>
              </a:tabLst>
            </a:pPr>
            <a:r>
              <a:rPr sz="2800" spc="-20" dirty="0">
                <a:latin typeface="Source Sans Pro"/>
                <a:cs typeface="Source Sans Pro"/>
              </a:rPr>
              <a:t>Interest </a:t>
            </a:r>
            <a:r>
              <a:rPr sz="2800" spc="-5" dirty="0">
                <a:latin typeface="Source Sans Pro"/>
                <a:cs typeface="Source Sans Pro"/>
              </a:rPr>
              <a:t>and </a:t>
            </a:r>
            <a:r>
              <a:rPr sz="2800" spc="-15" dirty="0">
                <a:latin typeface="Source Sans Pro"/>
                <a:cs typeface="Source Sans Pro"/>
              </a:rPr>
              <a:t>finance charges </a:t>
            </a:r>
            <a:r>
              <a:rPr sz="2800" spc="-10" dirty="0">
                <a:latin typeface="Source Sans Pro"/>
                <a:cs typeface="Source Sans Pro"/>
              </a:rPr>
              <a:t>are </a:t>
            </a:r>
            <a:r>
              <a:rPr sz="2800" spc="-20" dirty="0">
                <a:latin typeface="Source Sans Pro"/>
                <a:cs typeface="Source Sans Pro"/>
              </a:rPr>
              <a:t>not </a:t>
            </a:r>
            <a:r>
              <a:rPr sz="2800" spc="-25" dirty="0">
                <a:latin typeface="Source Sans Pro"/>
                <a:cs typeface="Source Sans Pro"/>
              </a:rPr>
              <a:t>E-rate </a:t>
            </a:r>
            <a:r>
              <a:rPr sz="2800" spc="-5" dirty="0">
                <a:latin typeface="Source Sans Pro"/>
                <a:cs typeface="Source Sans Pro"/>
              </a:rPr>
              <a:t>eligible </a:t>
            </a:r>
            <a:r>
              <a:rPr sz="2800" spc="-15" dirty="0">
                <a:latin typeface="Source Sans Pro"/>
                <a:cs typeface="Source Sans Pro"/>
              </a:rPr>
              <a:t>charges </a:t>
            </a:r>
            <a:r>
              <a:rPr sz="2800" spc="-5" dirty="0">
                <a:latin typeface="Source Sans Pro"/>
                <a:cs typeface="Source Sans Pro"/>
              </a:rPr>
              <a:t>and </a:t>
            </a:r>
            <a:r>
              <a:rPr sz="2800" spc="-15" dirty="0">
                <a:latin typeface="Source Sans Pro"/>
                <a:cs typeface="Source Sans Pro"/>
              </a:rPr>
              <a:t>must </a:t>
            </a:r>
            <a:r>
              <a:rPr sz="2800" dirty="0">
                <a:latin typeface="Source Sans Pro"/>
                <a:cs typeface="Source Sans Pro"/>
              </a:rPr>
              <a:t>be </a:t>
            </a:r>
            <a:r>
              <a:rPr sz="2800" spc="-10" dirty="0">
                <a:latin typeface="Source Sans Pro"/>
                <a:cs typeface="Source Sans Pro"/>
              </a:rPr>
              <a:t>deducted from </a:t>
            </a:r>
            <a:r>
              <a:rPr sz="2800" dirty="0">
                <a:latin typeface="Source Sans Pro"/>
                <a:cs typeface="Source Sans Pro"/>
              </a:rPr>
              <a:t>the </a:t>
            </a:r>
            <a:r>
              <a:rPr sz="2800" spc="-5" dirty="0">
                <a:latin typeface="Source Sans Pro"/>
                <a:cs typeface="Source Sans Pro"/>
              </a:rPr>
              <a:t>funding</a:t>
            </a:r>
            <a:r>
              <a:rPr sz="2800" spc="-50" dirty="0">
                <a:latin typeface="Source Sans Pro"/>
                <a:cs typeface="Source Sans Pro"/>
              </a:rPr>
              <a:t> </a:t>
            </a:r>
            <a:r>
              <a:rPr sz="2800" spc="-10" dirty="0">
                <a:latin typeface="Source Sans Pro"/>
                <a:cs typeface="Source Sans Pro"/>
              </a:rPr>
              <a:t>request.</a:t>
            </a:r>
            <a:endParaRPr sz="28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42350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8157845" cy="430887"/>
          </a:xfrm>
          <a:prstGeom prst="rect">
            <a:avLst/>
          </a:prstGeom>
        </p:spPr>
        <p:txBody>
          <a:bodyPr vert="horz" wrap="square" lIns="0" tIns="0" rIns="0" bIns="0" rtlCol="0">
            <a:spAutoFit/>
          </a:bodyPr>
          <a:lstStyle/>
          <a:p>
            <a:pPr marL="12700">
              <a:lnSpc>
                <a:spcPct val="100000"/>
              </a:lnSpc>
            </a:pPr>
            <a:r>
              <a:rPr lang="en-US" dirty="0"/>
              <a:t>Eligible Fiber Services: Competitive Bidding</a:t>
            </a:r>
            <a:endParaRPr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15</a:t>
            </a:fld>
            <a:endParaRPr dirty="0"/>
          </a:p>
        </p:txBody>
      </p:sp>
      <p:sp>
        <p:nvSpPr>
          <p:cNvPr id="3" name="object 3"/>
          <p:cNvSpPr txBox="1"/>
          <p:nvPr/>
        </p:nvSpPr>
        <p:spPr>
          <a:xfrm>
            <a:off x="1028567" y="1259859"/>
            <a:ext cx="9685020" cy="4642296"/>
          </a:xfrm>
          <a:prstGeom prst="rect">
            <a:avLst/>
          </a:prstGeom>
        </p:spPr>
        <p:txBody>
          <a:bodyPr vert="horz" wrap="square" lIns="0" tIns="0" rIns="0" bIns="0" rtlCol="0">
            <a:spAutoFit/>
          </a:bodyPr>
          <a:lstStyle/>
          <a:p>
            <a:pPr marL="12701" marR="342900">
              <a:lnSpc>
                <a:spcPct val="100000"/>
              </a:lnSpc>
              <a:spcBef>
                <a:spcPts val="1000"/>
              </a:spcBef>
              <a:buClr>
                <a:srgbClr val="006FF4"/>
              </a:buClr>
              <a:tabLst>
                <a:tab pos="527685" algn="l"/>
                <a:tab pos="528320" algn="l"/>
                <a:tab pos="2938780" algn="l"/>
              </a:tabLst>
            </a:pPr>
            <a:r>
              <a:rPr sz="2600" spc="-20" dirty="0">
                <a:latin typeface="Source Sans Pro"/>
                <a:cs typeface="Source Sans Pro"/>
              </a:rPr>
              <a:t>Leased</a:t>
            </a:r>
            <a:r>
              <a:rPr sz="2600" spc="25" dirty="0">
                <a:latin typeface="Source Sans Pro"/>
                <a:cs typeface="Source Sans Pro"/>
              </a:rPr>
              <a:t> </a:t>
            </a:r>
            <a:r>
              <a:rPr sz="2600" b="1" spc="-10" dirty="0">
                <a:latin typeface="Source Sans Pro"/>
                <a:cs typeface="Source Sans Pro"/>
              </a:rPr>
              <a:t>lit</a:t>
            </a:r>
            <a:r>
              <a:rPr sz="2600" spc="40" dirty="0">
                <a:latin typeface="Source Sans Pro"/>
                <a:cs typeface="Source Sans Pro"/>
              </a:rPr>
              <a:t> </a:t>
            </a:r>
            <a:r>
              <a:rPr sz="2600" spc="5" dirty="0">
                <a:latin typeface="Source Sans Pro"/>
                <a:cs typeface="Source Sans Pro"/>
              </a:rPr>
              <a:t>fiber:</a:t>
            </a:r>
            <a:endParaRPr lang="en-US" sz="2600" spc="5" dirty="0">
              <a:latin typeface="Source Sans Pro"/>
              <a:cs typeface="Source Sans Pro"/>
            </a:endParaRPr>
          </a:p>
          <a:p>
            <a:pPr marL="984885" marR="342900" lvl="1" indent="-514984">
              <a:spcBef>
                <a:spcPts val="1000"/>
              </a:spcBef>
              <a:buClr>
                <a:srgbClr val="006FF4"/>
              </a:buClr>
              <a:buFont typeface="Arial"/>
              <a:buChar char="•"/>
              <a:tabLst>
                <a:tab pos="527685" algn="l"/>
                <a:tab pos="528320" algn="l"/>
                <a:tab pos="2938780" algn="l"/>
              </a:tabLst>
            </a:pPr>
            <a:r>
              <a:rPr lang="en-US" sz="2600" spc="5" dirty="0">
                <a:latin typeface="Source Sans Pro"/>
                <a:cs typeface="Source Sans Pro"/>
              </a:rPr>
              <a:t>P</a:t>
            </a:r>
            <a:r>
              <a:rPr sz="2600" spc="-15" dirty="0">
                <a:latin typeface="Source Sans Pro"/>
                <a:cs typeface="Source Sans Pro"/>
              </a:rPr>
              <a:t>ost</a:t>
            </a:r>
            <a:r>
              <a:rPr lang="en-US" sz="2600" spc="-15" dirty="0">
                <a:latin typeface="Source Sans Pro"/>
                <a:cs typeface="Source Sans Pro"/>
              </a:rPr>
              <a:t> </a:t>
            </a:r>
            <a:r>
              <a:rPr sz="2600" spc="-10" dirty="0">
                <a:latin typeface="Source Sans Pro"/>
                <a:cs typeface="Source Sans Pro"/>
              </a:rPr>
              <a:t>an </a:t>
            </a:r>
            <a:r>
              <a:rPr sz="2600" spc="-45" dirty="0">
                <a:latin typeface="Source Sans Pro"/>
                <a:cs typeface="Source Sans Pro"/>
              </a:rPr>
              <a:t>FCC </a:t>
            </a:r>
            <a:r>
              <a:rPr sz="2600" spc="-15" dirty="0">
                <a:latin typeface="Source Sans Pro"/>
                <a:cs typeface="Source Sans Pro"/>
              </a:rPr>
              <a:t>Form </a:t>
            </a:r>
            <a:r>
              <a:rPr sz="2600" spc="-5" dirty="0">
                <a:latin typeface="Source Sans Pro"/>
                <a:cs typeface="Source Sans Pro"/>
              </a:rPr>
              <a:t>470 </a:t>
            </a:r>
            <a:r>
              <a:rPr sz="2600" spc="-15" dirty="0">
                <a:latin typeface="Source Sans Pro"/>
                <a:cs typeface="Source Sans Pro"/>
              </a:rPr>
              <a:t>that </a:t>
            </a:r>
            <a:r>
              <a:rPr sz="2600" spc="-5" dirty="0">
                <a:latin typeface="Source Sans Pro"/>
                <a:cs typeface="Source Sans Pro"/>
              </a:rPr>
              <a:t>specifies </a:t>
            </a:r>
            <a:r>
              <a:rPr sz="2600" spc="-10" dirty="0">
                <a:latin typeface="Source Sans Pro"/>
                <a:cs typeface="Source Sans Pro"/>
              </a:rPr>
              <a:t>leased </a:t>
            </a:r>
            <a:r>
              <a:rPr sz="2600" spc="-5" dirty="0">
                <a:latin typeface="Source Sans Pro"/>
                <a:cs typeface="Source Sans Pro"/>
              </a:rPr>
              <a:t>lit fiber as the </a:t>
            </a:r>
            <a:r>
              <a:rPr sz="2600" spc="-15" dirty="0">
                <a:latin typeface="Source Sans Pro"/>
                <a:cs typeface="Source Sans Pro"/>
              </a:rPr>
              <a:t>requested </a:t>
            </a:r>
            <a:r>
              <a:rPr sz="2600" spc="-5" dirty="0">
                <a:latin typeface="Source Sans Pro"/>
                <a:cs typeface="Source Sans Pro"/>
              </a:rPr>
              <a:t>service. </a:t>
            </a:r>
            <a:endParaRPr lang="en-US" sz="2600" spc="-5" dirty="0">
              <a:latin typeface="Source Sans Pro"/>
              <a:cs typeface="Source Sans Pro"/>
            </a:endParaRPr>
          </a:p>
          <a:p>
            <a:pPr marL="984885" marR="342900" lvl="1" indent="-514984">
              <a:spcBef>
                <a:spcPts val="1000"/>
              </a:spcBef>
              <a:buClr>
                <a:srgbClr val="006FF4"/>
              </a:buClr>
              <a:buFont typeface="Arial"/>
              <a:buChar char="•"/>
              <a:tabLst>
                <a:tab pos="527685" algn="l"/>
                <a:tab pos="528320" algn="l"/>
                <a:tab pos="2938780" algn="l"/>
              </a:tabLst>
            </a:pPr>
            <a:r>
              <a:rPr lang="en-US" sz="2600" spc="-10" dirty="0">
                <a:latin typeface="Source Sans Pro"/>
                <a:cs typeface="Source Sans Pro"/>
              </a:rPr>
              <a:t>Use </a:t>
            </a:r>
            <a:r>
              <a:rPr sz="2600" spc="-5" dirty="0">
                <a:latin typeface="Source Sans Pro"/>
                <a:cs typeface="Source Sans Pro"/>
              </a:rPr>
              <a:t>the </a:t>
            </a:r>
            <a:r>
              <a:rPr sz="2600" spc="-15" dirty="0">
                <a:latin typeface="Source Sans Pro"/>
                <a:cs typeface="Source Sans Pro"/>
              </a:rPr>
              <a:t>“Leased </a:t>
            </a:r>
            <a:r>
              <a:rPr sz="2600" spc="-5" dirty="0">
                <a:latin typeface="Source Sans Pro"/>
                <a:cs typeface="Source Sans Pro"/>
              </a:rPr>
              <a:t>Lit </a:t>
            </a:r>
            <a:r>
              <a:rPr lang="en-US" sz="2600" spc="5" dirty="0">
                <a:latin typeface="Source Sans Pro"/>
                <a:cs typeface="Source Sans Pro"/>
              </a:rPr>
              <a:t>Fiber (with or without Internet Access)” drop-down option on the FCC Form 470.</a:t>
            </a:r>
            <a:endParaRPr sz="2600" dirty="0">
              <a:latin typeface="Source Sans Pro"/>
              <a:cs typeface="Source Sans Pro"/>
            </a:endParaRPr>
          </a:p>
          <a:p>
            <a:pPr marL="12701" marR="5080">
              <a:lnSpc>
                <a:spcPct val="100000"/>
              </a:lnSpc>
              <a:spcBef>
                <a:spcPts val="1000"/>
              </a:spcBef>
              <a:buClr>
                <a:srgbClr val="006FF4"/>
              </a:buClr>
              <a:tabLst>
                <a:tab pos="527685" algn="l"/>
                <a:tab pos="528320" algn="l"/>
                <a:tab pos="3317240" algn="l"/>
              </a:tabLst>
            </a:pPr>
            <a:r>
              <a:rPr sz="2600" spc="-20" dirty="0">
                <a:latin typeface="Source Sans Pro"/>
                <a:cs typeface="Source Sans Pro"/>
              </a:rPr>
              <a:t>Leased</a:t>
            </a:r>
            <a:r>
              <a:rPr sz="2600" spc="20" dirty="0">
                <a:latin typeface="Source Sans Pro"/>
                <a:cs typeface="Source Sans Pro"/>
              </a:rPr>
              <a:t> </a:t>
            </a:r>
            <a:r>
              <a:rPr sz="2600" b="1" spc="-5" dirty="0">
                <a:latin typeface="Source Sans Pro"/>
                <a:cs typeface="Source Sans Pro"/>
              </a:rPr>
              <a:t>dark</a:t>
            </a:r>
            <a:r>
              <a:rPr sz="2600" spc="45" dirty="0">
                <a:latin typeface="Source Sans Pro"/>
                <a:cs typeface="Source Sans Pro"/>
              </a:rPr>
              <a:t> </a:t>
            </a:r>
            <a:r>
              <a:rPr sz="2600" spc="5" dirty="0">
                <a:latin typeface="Source Sans Pro"/>
                <a:cs typeface="Source Sans Pro"/>
              </a:rPr>
              <a:t>fiber:	</a:t>
            </a:r>
            <a:endParaRPr lang="en-US" sz="2600" spc="5" dirty="0">
              <a:latin typeface="Source Sans Pro"/>
              <a:cs typeface="Source Sans Pro"/>
            </a:endParaRPr>
          </a:p>
          <a:p>
            <a:pPr marL="984885" marR="5080" lvl="1" indent="-514984">
              <a:spcBef>
                <a:spcPts val="1000"/>
              </a:spcBef>
              <a:buClr>
                <a:srgbClr val="006FF4"/>
              </a:buClr>
              <a:buFont typeface="Arial"/>
              <a:buChar char="•"/>
              <a:tabLst>
                <a:tab pos="527685" algn="l"/>
                <a:tab pos="528320" algn="l"/>
                <a:tab pos="3317240" algn="l"/>
              </a:tabLst>
            </a:pPr>
            <a:r>
              <a:rPr lang="en-US" sz="2600" spc="-20" dirty="0">
                <a:latin typeface="Source Sans Pro"/>
                <a:cs typeface="Source Sans Pro"/>
              </a:rPr>
              <a:t>If you request bids for </a:t>
            </a:r>
            <a:r>
              <a:rPr sz="2600" spc="-20" dirty="0">
                <a:latin typeface="Source Sans Pro"/>
                <a:cs typeface="Source Sans Pro"/>
              </a:rPr>
              <a:t>Leased </a:t>
            </a:r>
            <a:r>
              <a:rPr sz="2600" spc="-5" dirty="0">
                <a:latin typeface="Source Sans Pro"/>
                <a:cs typeface="Source Sans Pro"/>
              </a:rPr>
              <a:t>Dark Fiber solution </a:t>
            </a:r>
            <a:r>
              <a:rPr lang="en-US" sz="2600" spc="-5" dirty="0">
                <a:latin typeface="Source Sans Pro"/>
                <a:cs typeface="Source Sans Pro"/>
              </a:rPr>
              <a:t>you must </a:t>
            </a:r>
            <a:r>
              <a:rPr sz="2600" spc="-5" dirty="0">
                <a:latin typeface="Source Sans Pro"/>
                <a:cs typeface="Source Sans Pro"/>
              </a:rPr>
              <a:t>also </a:t>
            </a:r>
            <a:r>
              <a:rPr sz="2600" spc="-15" dirty="0">
                <a:latin typeface="Source Sans Pro"/>
                <a:cs typeface="Source Sans Pro"/>
              </a:rPr>
              <a:t>request </a:t>
            </a:r>
            <a:r>
              <a:rPr sz="2600" spc="-5" dirty="0">
                <a:latin typeface="Source Sans Pro"/>
                <a:cs typeface="Source Sans Pro"/>
              </a:rPr>
              <a:t>bids </a:t>
            </a:r>
            <a:r>
              <a:rPr sz="2600" spc="-15" dirty="0">
                <a:latin typeface="Source Sans Pro"/>
                <a:cs typeface="Source Sans Pro"/>
              </a:rPr>
              <a:t>for </a:t>
            </a:r>
            <a:r>
              <a:rPr sz="2600" spc="-5" dirty="0">
                <a:latin typeface="Source Sans Pro"/>
                <a:cs typeface="Source Sans Pro"/>
              </a:rPr>
              <a:t>a </a:t>
            </a:r>
            <a:r>
              <a:rPr sz="2600" spc="-20" dirty="0">
                <a:latin typeface="Source Sans Pro"/>
                <a:cs typeface="Source Sans Pro"/>
              </a:rPr>
              <a:t>Leased </a:t>
            </a:r>
            <a:r>
              <a:rPr sz="2600" spc="-5" dirty="0">
                <a:latin typeface="Source Sans Pro"/>
                <a:cs typeface="Source Sans Pro"/>
              </a:rPr>
              <a:t>Lit Fiber solution.</a:t>
            </a:r>
            <a:endParaRPr lang="en-US" sz="2600" spc="-5" dirty="0">
              <a:latin typeface="Source Sans Pro"/>
              <a:cs typeface="Source Sans Pro"/>
            </a:endParaRPr>
          </a:p>
          <a:p>
            <a:pPr marL="984885" marR="5080" lvl="1" indent="-514984">
              <a:spcBef>
                <a:spcPts val="1000"/>
              </a:spcBef>
              <a:buClr>
                <a:srgbClr val="006FF4"/>
              </a:buClr>
              <a:buFont typeface="Arial"/>
              <a:buChar char="•"/>
              <a:tabLst>
                <a:tab pos="527685" algn="l"/>
                <a:tab pos="528320" algn="l"/>
                <a:tab pos="3317240" algn="l"/>
              </a:tabLst>
            </a:pPr>
            <a:r>
              <a:rPr sz="2600" spc="-10" dirty="0">
                <a:latin typeface="Source Sans Pro"/>
                <a:cs typeface="Source Sans Pro"/>
              </a:rPr>
              <a:t>U</a:t>
            </a:r>
            <a:r>
              <a:rPr lang="en-US" sz="2600" spc="-10" dirty="0">
                <a:latin typeface="Source Sans Pro"/>
                <a:cs typeface="Source Sans Pro"/>
              </a:rPr>
              <a:t>se</a:t>
            </a:r>
            <a:r>
              <a:rPr sz="2600" spc="-10" dirty="0">
                <a:latin typeface="Source Sans Pro"/>
                <a:cs typeface="Source Sans Pro"/>
              </a:rPr>
              <a:t> </a:t>
            </a:r>
            <a:r>
              <a:rPr sz="2600" spc="-5" dirty="0">
                <a:latin typeface="Source Sans Pro"/>
                <a:cs typeface="Source Sans Pro"/>
              </a:rPr>
              <a:t>the </a:t>
            </a:r>
            <a:r>
              <a:rPr sz="2600" spc="-15" dirty="0">
                <a:latin typeface="Source Sans Pro"/>
                <a:cs typeface="Source Sans Pro"/>
              </a:rPr>
              <a:t>“Leased </a:t>
            </a:r>
            <a:r>
              <a:rPr sz="2600" spc="-5" dirty="0">
                <a:latin typeface="Source Sans Pro"/>
                <a:cs typeface="Source Sans Pro"/>
              </a:rPr>
              <a:t>Dark Fiber </a:t>
            </a:r>
            <a:r>
              <a:rPr sz="2600" spc="-10" dirty="0">
                <a:latin typeface="Source Sans Pro"/>
                <a:cs typeface="Source Sans Pro"/>
              </a:rPr>
              <a:t>and </a:t>
            </a:r>
            <a:r>
              <a:rPr sz="2600" spc="-20" dirty="0">
                <a:latin typeface="Source Sans Pro"/>
                <a:cs typeface="Source Sans Pro"/>
              </a:rPr>
              <a:t>Leased </a:t>
            </a:r>
            <a:r>
              <a:rPr sz="2600" spc="-5" dirty="0">
                <a:latin typeface="Source Sans Pro"/>
                <a:cs typeface="Source Sans Pro"/>
              </a:rPr>
              <a:t>Lit </a:t>
            </a:r>
            <a:r>
              <a:rPr sz="2600" spc="5" dirty="0">
                <a:latin typeface="Source Sans Pro"/>
                <a:cs typeface="Source Sans Pro"/>
              </a:rPr>
              <a:t>Fiber” </a:t>
            </a:r>
            <a:r>
              <a:rPr sz="2600" spc="-15" dirty="0">
                <a:latin typeface="Source Sans Pro"/>
                <a:cs typeface="Source Sans Pro"/>
              </a:rPr>
              <a:t>drop-down option </a:t>
            </a:r>
            <a:r>
              <a:rPr lang="en-US" sz="2600" spc="-5" dirty="0">
                <a:latin typeface="Source Sans Pro"/>
                <a:cs typeface="Source Sans Pro"/>
              </a:rPr>
              <a:t>on </a:t>
            </a:r>
            <a:r>
              <a:rPr sz="2600" spc="-5" dirty="0">
                <a:latin typeface="Source Sans Pro"/>
                <a:cs typeface="Source Sans Pro"/>
              </a:rPr>
              <a:t>the </a:t>
            </a:r>
            <a:r>
              <a:rPr sz="2600" spc="-45" dirty="0">
                <a:latin typeface="Source Sans Pro"/>
                <a:cs typeface="Source Sans Pro"/>
              </a:rPr>
              <a:t>FCC </a:t>
            </a:r>
            <a:r>
              <a:rPr sz="2600" spc="-15" dirty="0">
                <a:latin typeface="Source Sans Pro"/>
                <a:cs typeface="Source Sans Pro"/>
              </a:rPr>
              <a:t>Form</a:t>
            </a:r>
            <a:r>
              <a:rPr sz="2600" spc="235" dirty="0">
                <a:latin typeface="Source Sans Pro"/>
                <a:cs typeface="Source Sans Pro"/>
              </a:rPr>
              <a:t> </a:t>
            </a:r>
            <a:r>
              <a:rPr sz="2600" spc="-5" dirty="0">
                <a:latin typeface="Source Sans Pro"/>
                <a:cs typeface="Source Sans Pro"/>
              </a:rPr>
              <a:t>470.</a:t>
            </a:r>
            <a:endParaRPr sz="26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483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8157845" cy="430887"/>
          </a:xfrm>
          <a:prstGeom prst="rect">
            <a:avLst/>
          </a:prstGeom>
        </p:spPr>
        <p:txBody>
          <a:bodyPr vert="horz" wrap="square" lIns="0" tIns="0" rIns="0" bIns="0" rtlCol="0">
            <a:spAutoFit/>
          </a:bodyPr>
          <a:lstStyle/>
          <a:p>
            <a:pPr marL="12700">
              <a:lnSpc>
                <a:spcPct val="100000"/>
              </a:lnSpc>
            </a:pPr>
            <a:r>
              <a:rPr lang="en-US" dirty="0"/>
              <a:t>Eligible Fiber Services: Competitive Bidding</a:t>
            </a:r>
            <a:endParaRPr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16</a:t>
            </a:fld>
            <a:endParaRPr dirty="0"/>
          </a:p>
        </p:txBody>
      </p:sp>
      <p:sp>
        <p:nvSpPr>
          <p:cNvPr id="3" name="object 3"/>
          <p:cNvSpPr txBox="1"/>
          <p:nvPr/>
        </p:nvSpPr>
        <p:spPr>
          <a:xfrm>
            <a:off x="617320" y="1511642"/>
            <a:ext cx="9722485" cy="3272691"/>
          </a:xfrm>
          <a:prstGeom prst="rect">
            <a:avLst/>
          </a:prstGeom>
        </p:spPr>
        <p:txBody>
          <a:bodyPr vert="horz" wrap="square" lIns="0" tIns="0" rIns="0" bIns="0" rtlCol="0">
            <a:spAutoFit/>
          </a:bodyPr>
          <a:lstStyle/>
          <a:p>
            <a:pPr marL="12700" marR="5080">
              <a:lnSpc>
                <a:spcPct val="100000"/>
              </a:lnSpc>
              <a:spcBef>
                <a:spcPts val="1000"/>
              </a:spcBef>
              <a:spcAft>
                <a:spcPts val="1000"/>
              </a:spcAft>
              <a:buClr>
                <a:srgbClr val="006FF4"/>
              </a:buClr>
              <a:tabLst>
                <a:tab pos="527685" algn="l"/>
                <a:tab pos="528320" algn="l"/>
                <a:tab pos="2997835" algn="l"/>
                <a:tab pos="4496435" algn="l"/>
              </a:tabLst>
            </a:pPr>
            <a:r>
              <a:rPr sz="2800" spc="-15" dirty="0">
                <a:latin typeface="Source Sans Pro"/>
                <a:cs typeface="Source Sans Pro"/>
              </a:rPr>
              <a:t>Self-provisioned</a:t>
            </a:r>
            <a:r>
              <a:rPr sz="2800" spc="85" dirty="0">
                <a:latin typeface="Source Sans Pro"/>
                <a:cs typeface="Source Sans Pro"/>
              </a:rPr>
              <a:t> </a:t>
            </a:r>
            <a:r>
              <a:rPr sz="2800" spc="-5" dirty="0">
                <a:latin typeface="Source Sans Pro"/>
                <a:cs typeface="Source Sans Pro"/>
              </a:rPr>
              <a:t>network</a:t>
            </a:r>
            <a:r>
              <a:rPr lang="en-US" sz="2800" spc="-5" dirty="0">
                <a:latin typeface="Source Sans Pro"/>
                <a:cs typeface="Source Sans Pro"/>
              </a:rPr>
              <a:t>s</a:t>
            </a:r>
            <a:r>
              <a:rPr sz="2800" spc="-5" dirty="0">
                <a:latin typeface="Source Sans Pro"/>
                <a:cs typeface="Source Sans Pro"/>
              </a:rPr>
              <a:t>	</a:t>
            </a:r>
            <a:endParaRPr lang="en-US" sz="2800" spc="-5" dirty="0">
              <a:latin typeface="Source Sans Pro"/>
              <a:cs typeface="Source Sans Pro"/>
            </a:endParaRPr>
          </a:p>
          <a:p>
            <a:pPr marL="527050" marR="5080" indent="-514350">
              <a:lnSpc>
                <a:spcPct val="100000"/>
              </a:lnSpc>
              <a:spcAft>
                <a:spcPts val="1000"/>
              </a:spcAft>
              <a:buClr>
                <a:srgbClr val="006FF4"/>
              </a:buClr>
              <a:buFont typeface="Arial"/>
              <a:buChar char="•"/>
              <a:tabLst>
                <a:tab pos="527685" algn="l"/>
                <a:tab pos="528320" algn="l"/>
                <a:tab pos="2997835" algn="l"/>
                <a:tab pos="4496435" algn="l"/>
              </a:tabLst>
            </a:pPr>
            <a:r>
              <a:rPr lang="en-US" sz="2800" spc="-15" dirty="0">
                <a:latin typeface="Source Sans Pro"/>
                <a:cs typeface="Source Sans Pro"/>
              </a:rPr>
              <a:t>If you request bids for a </a:t>
            </a:r>
            <a:r>
              <a:rPr sz="2800" spc="-10" dirty="0">
                <a:latin typeface="Source Sans Pro"/>
                <a:cs typeface="Source Sans Pro"/>
              </a:rPr>
              <a:t>Self-Provisioned Network </a:t>
            </a:r>
            <a:r>
              <a:rPr sz="2800" spc="-5" dirty="0">
                <a:latin typeface="Source Sans Pro"/>
                <a:cs typeface="Source Sans Pro"/>
              </a:rPr>
              <a:t>solution</a:t>
            </a:r>
            <a:r>
              <a:rPr lang="en-US" sz="2800" spc="-5" dirty="0">
                <a:latin typeface="Source Sans Pro"/>
                <a:cs typeface="Source Sans Pro"/>
              </a:rPr>
              <a:t>, you </a:t>
            </a:r>
            <a:r>
              <a:rPr sz="2800" spc="-20" dirty="0">
                <a:latin typeface="Source Sans Pro"/>
                <a:cs typeface="Source Sans Pro"/>
              </a:rPr>
              <a:t>must </a:t>
            </a:r>
            <a:r>
              <a:rPr sz="2800" spc="-5" dirty="0">
                <a:latin typeface="Source Sans Pro"/>
                <a:cs typeface="Source Sans Pro"/>
              </a:rPr>
              <a:t>also </a:t>
            </a:r>
            <a:r>
              <a:rPr sz="2800" spc="-15" dirty="0">
                <a:latin typeface="Source Sans Pro"/>
                <a:cs typeface="Source Sans Pro"/>
              </a:rPr>
              <a:t>request </a:t>
            </a:r>
            <a:r>
              <a:rPr sz="2800" spc="-5" dirty="0">
                <a:latin typeface="Source Sans Pro"/>
                <a:cs typeface="Source Sans Pro"/>
              </a:rPr>
              <a:t>bids </a:t>
            </a:r>
            <a:r>
              <a:rPr sz="2800" spc="-15" dirty="0">
                <a:latin typeface="Source Sans Pro"/>
                <a:cs typeface="Source Sans Pro"/>
              </a:rPr>
              <a:t>for </a:t>
            </a:r>
            <a:r>
              <a:rPr sz="2800" spc="-5" dirty="0">
                <a:latin typeface="Source Sans Pro"/>
                <a:cs typeface="Source Sans Pro"/>
              </a:rPr>
              <a:t>services </a:t>
            </a:r>
            <a:r>
              <a:rPr sz="2800" spc="-10" dirty="0">
                <a:latin typeface="Source Sans Pro"/>
                <a:cs typeface="Source Sans Pro"/>
              </a:rPr>
              <a:t>provided over third-</a:t>
            </a:r>
            <a:r>
              <a:rPr sz="2800" spc="-15" dirty="0">
                <a:latin typeface="Source Sans Pro"/>
                <a:cs typeface="Source Sans Pro"/>
              </a:rPr>
              <a:t>party</a:t>
            </a:r>
            <a:r>
              <a:rPr sz="2800" spc="20" dirty="0">
                <a:latin typeface="Source Sans Pro"/>
                <a:cs typeface="Source Sans Pro"/>
              </a:rPr>
              <a:t> </a:t>
            </a:r>
            <a:r>
              <a:rPr sz="2800" spc="-10" dirty="0">
                <a:latin typeface="Source Sans Pro"/>
                <a:cs typeface="Source Sans Pro"/>
              </a:rPr>
              <a:t>networks.</a:t>
            </a:r>
            <a:endParaRPr lang="en-US" sz="2800" spc="-10" dirty="0">
              <a:latin typeface="Source Sans Pro"/>
              <a:cs typeface="Source Sans Pro"/>
            </a:endParaRPr>
          </a:p>
          <a:p>
            <a:pPr marL="527050" marR="5080" indent="-514350">
              <a:lnSpc>
                <a:spcPct val="100000"/>
              </a:lnSpc>
              <a:buClr>
                <a:srgbClr val="006FF4"/>
              </a:buClr>
              <a:buFont typeface="Arial"/>
              <a:buChar char="•"/>
              <a:tabLst>
                <a:tab pos="527685" algn="l"/>
                <a:tab pos="528320" algn="l"/>
                <a:tab pos="2997835" algn="l"/>
                <a:tab pos="4496435" algn="l"/>
              </a:tabLst>
            </a:pPr>
            <a:r>
              <a:rPr lang="en-US" sz="2800" spc="-10" dirty="0" smtClean="0">
                <a:latin typeface="Source Sans Pro"/>
                <a:cs typeface="Source Sans Pro"/>
              </a:rPr>
              <a:t>Use </a:t>
            </a:r>
            <a:r>
              <a:rPr sz="2800" spc="-5" dirty="0" smtClean="0">
                <a:latin typeface="Source Sans Pro"/>
                <a:cs typeface="Source Sans Pro"/>
              </a:rPr>
              <a:t>the </a:t>
            </a:r>
            <a:r>
              <a:rPr sz="2800" spc="-15" dirty="0">
                <a:latin typeface="Source Sans Pro"/>
                <a:cs typeface="Source Sans Pro"/>
              </a:rPr>
              <a:t>“</a:t>
            </a:r>
            <a:r>
              <a:rPr lang="en-US" sz="2800" spc="-15" dirty="0">
                <a:latin typeface="Source Sans Pro"/>
                <a:cs typeface="Source Sans Pro"/>
              </a:rPr>
              <a:t>Self-Provisioned Network (Applicant Owned and Operated Network) and Services Provided Over Third-Party Networks</a:t>
            </a:r>
            <a:r>
              <a:rPr sz="2800" spc="-5" dirty="0">
                <a:latin typeface="Source Sans Pro"/>
                <a:cs typeface="Source Sans Pro"/>
              </a:rPr>
              <a:t>” </a:t>
            </a:r>
            <a:r>
              <a:rPr sz="2800" spc="-15" dirty="0">
                <a:latin typeface="Source Sans Pro"/>
                <a:cs typeface="Source Sans Pro"/>
              </a:rPr>
              <a:t>drop-down  option </a:t>
            </a:r>
            <a:r>
              <a:rPr lang="en-US" sz="2800" spc="-5" dirty="0">
                <a:latin typeface="Source Sans Pro"/>
                <a:cs typeface="Source Sans Pro"/>
              </a:rPr>
              <a:t>on the </a:t>
            </a:r>
            <a:r>
              <a:rPr sz="2800" spc="-45" dirty="0">
                <a:latin typeface="Source Sans Pro"/>
                <a:cs typeface="Source Sans Pro"/>
              </a:rPr>
              <a:t>FCC </a:t>
            </a:r>
            <a:r>
              <a:rPr sz="2800" spc="-15" dirty="0">
                <a:latin typeface="Source Sans Pro"/>
                <a:cs typeface="Source Sans Pro"/>
              </a:rPr>
              <a:t>Form</a:t>
            </a:r>
            <a:r>
              <a:rPr sz="2800" spc="235" dirty="0">
                <a:latin typeface="Source Sans Pro"/>
                <a:cs typeface="Source Sans Pro"/>
              </a:rPr>
              <a:t> </a:t>
            </a:r>
            <a:r>
              <a:rPr sz="2800" spc="-5" dirty="0">
                <a:latin typeface="Source Sans Pro"/>
                <a:cs typeface="Source Sans Pro"/>
              </a:rPr>
              <a:t>470.</a:t>
            </a:r>
            <a:endParaRPr sz="28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14233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Two</a:t>
            </a:r>
            <a:br>
              <a:rPr lang="en-US" dirty="0"/>
            </a:br>
            <a:endParaRPr lang="en-US" dirty="0"/>
          </a:p>
        </p:txBody>
      </p:sp>
      <p:sp>
        <p:nvSpPr>
          <p:cNvPr id="3" name="Content Placeholder 2"/>
          <p:cNvSpPr>
            <a:spLocks noGrp="1"/>
          </p:cNvSpPr>
          <p:nvPr>
            <p:ph idx="1"/>
          </p:nvPr>
        </p:nvSpPr>
        <p:spPr>
          <a:xfrm>
            <a:off x="569812" y="1398064"/>
            <a:ext cx="11442356" cy="5093771"/>
          </a:xfrm>
        </p:spPr>
        <p:txBody>
          <a:bodyPr/>
          <a:lstStyle/>
          <a:p>
            <a:pPr marL="0" indent="0">
              <a:buNone/>
            </a:pPr>
            <a:r>
              <a:rPr lang="en-US" dirty="0">
                <a:solidFill>
                  <a:schemeClr val="tx1"/>
                </a:solidFill>
              </a:rPr>
              <a:t>Per the FY </a:t>
            </a:r>
            <a:r>
              <a:rPr lang="en-US" dirty="0" smtClean="0">
                <a:solidFill>
                  <a:schemeClr val="tx1"/>
                </a:solidFill>
              </a:rPr>
              <a:t>2019 </a:t>
            </a:r>
            <a:r>
              <a:rPr lang="en-US" dirty="0">
                <a:solidFill>
                  <a:schemeClr val="tx1"/>
                </a:solidFill>
              </a:rPr>
              <a:t>ESL, these consist of the internal connections needed for broadband connectivity within schools and libraries. Support is limited to the internal connections necessary to bring broadband into, and provide it throughout, schools and libraries. These are broadband connections used for educational purposes within, between, or among instructional buildings that comprise a school campus or library branch, and basic maintenance of these connections, as well as services that manage and operate owned or leased broadband internal connections (e.g., managed internal broadband services or managed Wi-Fi).</a:t>
            </a:r>
          </a:p>
          <a:p>
            <a:pPr marL="342900" lvl="0" indent="-342900">
              <a:buFont typeface="Arial" panose="020B0604020202020204" pitchFamily="34" charset="0"/>
              <a:buChar char="•"/>
            </a:pPr>
            <a:r>
              <a:rPr lang="en-US" dirty="0">
                <a:solidFill>
                  <a:schemeClr val="tx1"/>
                </a:solidFill>
              </a:rPr>
              <a:t>Internal Connections </a:t>
            </a:r>
          </a:p>
          <a:p>
            <a:pPr marL="342900" lvl="0" indent="-342900">
              <a:buFont typeface="Arial" panose="020B0604020202020204" pitchFamily="34" charset="0"/>
              <a:buChar char="•"/>
            </a:pPr>
            <a:r>
              <a:rPr lang="en-US" dirty="0">
                <a:solidFill>
                  <a:schemeClr val="tx1"/>
                </a:solidFill>
              </a:rPr>
              <a:t>Managed Internal Broadband Services (MIBS)</a:t>
            </a:r>
          </a:p>
          <a:p>
            <a:pPr marL="342900" lvl="0" indent="-342900">
              <a:buFont typeface="Arial" panose="020B0604020202020204" pitchFamily="34" charset="0"/>
              <a:buChar char="•"/>
            </a:pPr>
            <a:r>
              <a:rPr lang="en-US" dirty="0">
                <a:solidFill>
                  <a:schemeClr val="tx1"/>
                </a:solidFill>
              </a:rPr>
              <a:t>Basic Maintenance of Eligible Broadband Internal Connections (BMIC</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
        <p:nvSpPr>
          <p:cNvPr id="5"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4934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Two</a:t>
            </a:r>
            <a:br>
              <a:rPr lang="en-US" dirty="0"/>
            </a:br>
            <a:endParaRPr lang="en-US" dirty="0"/>
          </a:p>
        </p:txBody>
      </p:sp>
      <p:sp>
        <p:nvSpPr>
          <p:cNvPr id="3" name="Content Placeholder 2"/>
          <p:cNvSpPr>
            <a:spLocks noGrp="1"/>
          </p:cNvSpPr>
          <p:nvPr>
            <p:ph idx="1"/>
          </p:nvPr>
        </p:nvSpPr>
        <p:spPr>
          <a:xfrm>
            <a:off x="569812" y="1398064"/>
            <a:ext cx="11442356" cy="5093771"/>
          </a:xfrm>
        </p:spPr>
        <p:txBody>
          <a:bodyPr/>
          <a:lstStyle/>
          <a:p>
            <a:pPr marL="0" indent="0">
              <a:buNone/>
            </a:pPr>
            <a:r>
              <a:rPr lang="en-US" dirty="0" smtClean="0">
                <a:solidFill>
                  <a:schemeClr val="tx1"/>
                </a:solidFill>
              </a:rPr>
              <a:t>Note </a:t>
            </a:r>
            <a:r>
              <a:rPr lang="en-US" dirty="0">
                <a:solidFill>
                  <a:schemeClr val="tx1"/>
                </a:solidFill>
              </a:rPr>
              <a:t>– Currently, managed internal broadband services, caching, and basic maintenance of internal connections are eligible for support through FY2019.  The pending rulemaking on Category Two services proposes to, among other things, extend the eligibility of these services.  Absent Commission action, these services will only remain eligible to entities still operating under their five-year budget cycle in FY2020</a:t>
            </a:r>
            <a:r>
              <a:rPr lang="en-US" dirty="0" smtClean="0">
                <a:solidFill>
                  <a:schemeClr val="tx1"/>
                </a:solidFill>
              </a:rPr>
              <a:t>.</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
        <p:nvSpPr>
          <p:cNvPr id="5"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38443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Two</a:t>
            </a:r>
            <a:br>
              <a:rPr lang="en-US" dirty="0"/>
            </a:br>
            <a:r>
              <a:rPr lang="en-US" dirty="0"/>
              <a:t>   </a:t>
            </a:r>
            <a:br>
              <a:rPr lang="en-US" dirty="0"/>
            </a:br>
            <a:r>
              <a:rPr lang="en-US" dirty="0"/>
              <a:t>   Services Summary</a:t>
            </a:r>
            <a:br>
              <a:rPr lang="en-US" dirty="0"/>
            </a:br>
            <a:endParaRPr lang="en-US" dirty="0"/>
          </a:p>
        </p:txBody>
      </p:sp>
      <p:sp>
        <p:nvSpPr>
          <p:cNvPr id="3" name="Content Placeholder 2"/>
          <p:cNvSpPr>
            <a:spLocks noGrp="1"/>
          </p:cNvSpPr>
          <p:nvPr>
            <p:ph idx="1"/>
          </p:nvPr>
        </p:nvSpPr>
        <p:spPr>
          <a:xfrm>
            <a:off x="863706" y="1899891"/>
            <a:ext cx="10242658" cy="5093771"/>
          </a:xfrm>
        </p:spPr>
        <p:txBody>
          <a:bodyPr/>
          <a:lstStyle/>
          <a:p>
            <a:pPr marL="342900" lvl="0" indent="-342900">
              <a:buFont typeface="Arial" panose="020B0604020202020204" pitchFamily="34" charset="0"/>
              <a:buChar char="•"/>
            </a:pPr>
            <a:r>
              <a:rPr lang="en-US" dirty="0">
                <a:solidFill>
                  <a:schemeClr val="tx1"/>
                </a:solidFill>
              </a:rPr>
              <a:t>Internal Connections (IC) - The equipment and services used to bring broadband into, and provide it throughout, schools and libraries (e.g., internal routing and broadcasting functions).</a:t>
            </a:r>
          </a:p>
          <a:p>
            <a:pPr marL="342900" lvl="0" indent="-342900">
              <a:buFont typeface="Arial" panose="020B0604020202020204" pitchFamily="34" charset="0"/>
              <a:buChar char="•"/>
            </a:pPr>
            <a:r>
              <a:rPr lang="en-US" dirty="0">
                <a:solidFill>
                  <a:schemeClr val="tx1"/>
                </a:solidFill>
              </a:rPr>
              <a:t>Managed Internal Broadband Services (MIBS) – Third-party operation, management, and monitoring of eligible broadband internal connections (owned or leased equipment).</a:t>
            </a:r>
          </a:p>
          <a:p>
            <a:pPr marL="342900" lvl="0" indent="-342900">
              <a:buFont typeface="Arial" panose="020B0604020202020204" pitchFamily="34" charset="0"/>
              <a:buChar char="•"/>
            </a:pPr>
            <a:r>
              <a:rPr lang="en-US" dirty="0">
                <a:solidFill>
                  <a:schemeClr val="tx1"/>
                </a:solidFill>
              </a:rPr>
              <a:t>Basic Maintenance of Eligible Broadband Internal Connections (BMIC) – Basic maintenance and technical support appropriate to maintain reliable operation for eligible broadband internal </a:t>
            </a:r>
            <a:r>
              <a:rPr lang="en-US" dirty="0" smtClean="0">
                <a:solidFill>
                  <a:schemeClr val="tx1"/>
                </a:solidFill>
              </a:rPr>
              <a:t>connections.</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19</a:t>
            </a:fld>
            <a:endParaRPr lang="en-US" dirty="0"/>
          </a:p>
        </p:txBody>
      </p:sp>
      <p:sp>
        <p:nvSpPr>
          <p:cNvPr id="5"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91257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59" y="2548361"/>
            <a:ext cx="1809927" cy="1386372"/>
          </a:xfrm>
        </p:spPr>
        <p:txBody>
          <a:bodyPr/>
          <a:lstStyle/>
          <a:p>
            <a:r>
              <a:rPr lang="en-US" dirty="0"/>
              <a:t>AGENDA</a:t>
            </a:r>
          </a:p>
        </p:txBody>
      </p:sp>
      <p:sp>
        <p:nvSpPr>
          <p:cNvPr id="3" name="Content Placeholder 2"/>
          <p:cNvSpPr>
            <a:spLocks noGrp="1"/>
          </p:cNvSpPr>
          <p:nvPr>
            <p:ph idx="1"/>
          </p:nvPr>
        </p:nvSpPr>
        <p:spPr>
          <a:xfrm>
            <a:off x="3208301" y="1336294"/>
            <a:ext cx="8635356" cy="5020056"/>
          </a:xfrm>
        </p:spPr>
        <p:txBody>
          <a:bodyPr/>
          <a:lstStyle/>
          <a:p>
            <a:pPr>
              <a:buClr>
                <a:schemeClr val="accent2"/>
              </a:buClr>
            </a:pPr>
            <a:r>
              <a:rPr lang="en-US" dirty="0"/>
              <a:t>Eligible Services</a:t>
            </a:r>
          </a:p>
          <a:p>
            <a:pPr>
              <a:buClr>
                <a:schemeClr val="accent2"/>
              </a:buClr>
            </a:pPr>
            <a:r>
              <a:rPr lang="en-US" dirty="0"/>
              <a:t>Cost Effectiveness</a:t>
            </a:r>
          </a:p>
          <a:p>
            <a:pPr>
              <a:buClr>
                <a:schemeClr val="accent2"/>
              </a:buClr>
            </a:pPr>
            <a:r>
              <a:rPr lang="en-US" dirty="0"/>
              <a:t>Initiating a Request for Bids</a:t>
            </a:r>
          </a:p>
          <a:p>
            <a:pPr>
              <a:buClr>
                <a:schemeClr val="accent2"/>
              </a:buClr>
            </a:pPr>
            <a:r>
              <a:rPr lang="en-US" dirty="0"/>
              <a:t>Installation Periods</a:t>
            </a:r>
          </a:p>
          <a:p>
            <a:pPr>
              <a:buClr>
                <a:schemeClr val="accent2"/>
              </a:buClr>
            </a:pPr>
            <a:r>
              <a:rPr lang="en-US" dirty="0"/>
              <a:t>Responding to USAC’s Questions </a:t>
            </a:r>
          </a:p>
          <a:p>
            <a:pPr marL="514350" indent="-514350">
              <a:buClr>
                <a:schemeClr val="accent2"/>
              </a:buClr>
              <a:buFont typeface="+mj-lt"/>
              <a:buAutoNum type="arabicPeriod"/>
            </a:pPr>
            <a:endParaRPr lang="en-US" dirty="0"/>
          </a:p>
          <a:p>
            <a:pPr marL="514350" indent="-514350">
              <a:buClr>
                <a:srgbClr val="004AD4"/>
              </a:buClr>
              <a:buFont typeface="+mj-lt"/>
              <a:buAutoNum type="arabicPeriod"/>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271384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Licenses:</a:t>
            </a:r>
          </a:p>
          <a:p>
            <a:pPr marL="342900" indent="-342900">
              <a:buFont typeface="Arial" panose="020B0604020202020204" pitchFamily="34" charset="0"/>
              <a:buChar char="•"/>
            </a:pPr>
            <a:r>
              <a:rPr lang="en-US" sz="2800" dirty="0"/>
              <a:t>Classified as Internal Connections under Category Two. </a:t>
            </a:r>
          </a:p>
          <a:p>
            <a:pPr marL="342900" indent="-342900">
              <a:buFont typeface="Arial" panose="020B0604020202020204" pitchFamily="34" charset="0"/>
              <a:buChar char="•"/>
            </a:pPr>
            <a:r>
              <a:rPr lang="en-US" sz="2800" dirty="0"/>
              <a:t>Licenses that are right-to-use (necessary for the functionality of the eligible internal connection device) are fully eligible in the requested Funding Year.</a:t>
            </a:r>
          </a:p>
          <a:p>
            <a:pPr marL="342900" indent="-342900">
              <a:buFont typeface="Arial" panose="020B0604020202020204" pitchFamily="34" charset="0"/>
              <a:buChar char="•"/>
            </a:pPr>
            <a:r>
              <a:rPr lang="en-US" sz="2800" dirty="0"/>
              <a:t>Example: The cost of a 3 year RTU license for an eligible switch could be requested fully as a one-time charge.</a:t>
            </a:r>
          </a:p>
          <a:p>
            <a:endParaRPr lang="en-US" dirty="0"/>
          </a:p>
        </p:txBody>
      </p:sp>
      <p:sp>
        <p:nvSpPr>
          <p:cNvPr id="3" name="Title 2"/>
          <p:cNvSpPr>
            <a:spLocks noGrp="1"/>
          </p:cNvSpPr>
          <p:nvPr>
            <p:ph type="title"/>
          </p:nvPr>
        </p:nvSpPr>
        <p:spPr/>
        <p:txBody>
          <a:bodyPr/>
          <a:lstStyle/>
          <a:p>
            <a:r>
              <a:rPr lang="en-US" dirty="0"/>
              <a:t>Eligible Services - Category Two:</a:t>
            </a:r>
            <a:br>
              <a:rPr lang="en-US" dirty="0"/>
            </a:br>
            <a:r>
              <a:rPr lang="en-US" dirty="0"/>
              <a:t>Licenses versus Maintenance Support Services</a:t>
            </a:r>
          </a:p>
        </p:txBody>
      </p:sp>
      <p:sp>
        <p:nvSpPr>
          <p:cNvPr id="9" name="Footer Placeholder 3"/>
          <p:cNvSpPr>
            <a:spLocks noGrp="1"/>
          </p:cNvSpPr>
          <p:nvPr>
            <p:ph type="ftr" sz="quarter" idx="10"/>
          </p:nvPr>
        </p:nvSpPr>
        <p:spPr>
          <a:xfrm>
            <a:off x="337351" y="6356350"/>
            <a:ext cx="7816049" cy="365125"/>
          </a:xfrm>
        </p:spPr>
        <p:txBody>
          <a:bodyPr/>
          <a:lstStyle/>
          <a:p>
            <a:pPr marL="12700">
              <a:lnSpc>
                <a:spcPts val="969"/>
              </a:lnSpc>
            </a:pPr>
            <a:r>
              <a:rPr lang="de-DE" sz="800" dirty="0">
                <a:solidFill>
                  <a:srgbClr val="0062FF"/>
                </a:solidFill>
              </a:rPr>
              <a:t>© 2019 </a:t>
            </a:r>
            <a:r>
              <a:rPr lang="en-US" sz="800" dirty="0">
                <a:solidFill>
                  <a:srgbClr val="0062FF"/>
                </a:solidFill>
              </a:rPr>
              <a:t>Universal Service </a:t>
            </a:r>
            <a:r>
              <a:rPr lang="en-US" sz="800" dirty="0">
                <a:solidFill>
                  <a:srgbClr val="0051FF"/>
                </a:solidFill>
              </a:rPr>
              <a:t>Administrative</a:t>
            </a:r>
            <a:r>
              <a:rPr lang="en-US" sz="800" dirty="0">
                <a:solidFill>
                  <a:srgbClr val="0062FF"/>
                </a:solidFill>
              </a:rPr>
              <a:t> Co.</a:t>
            </a:r>
            <a:endParaRPr lang="en-US" sz="800" dirty="0">
              <a:solidFill>
                <a:srgbClr val="0059B7"/>
              </a:solidFill>
              <a:latin typeface="SourceSansPro-Light"/>
              <a:cs typeface="SourceSansPro-Light"/>
            </a:endParaRPr>
          </a:p>
        </p:txBody>
      </p:sp>
    </p:spTree>
    <p:extLst>
      <p:ext uri="{BB962C8B-B14F-4D97-AF65-F5344CB8AC3E}">
        <p14:creationId xmlns:p14="http://schemas.microsoft.com/office/powerpoint/2010/main" val="74500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Maintenance Support Services (MSS):	</a:t>
            </a:r>
          </a:p>
          <a:p>
            <a:pPr marL="342900" indent="-342900">
              <a:buFont typeface="Arial" panose="020B0604020202020204" pitchFamily="34" charset="0"/>
              <a:buChar char="•"/>
            </a:pPr>
            <a:r>
              <a:rPr lang="en-US" sz="2800" dirty="0"/>
              <a:t>Classified as BMIC under Category Two.</a:t>
            </a:r>
          </a:p>
          <a:p>
            <a:pPr marL="342900" indent="-342900">
              <a:buFont typeface="Arial" panose="020B0604020202020204" pitchFamily="34" charset="0"/>
              <a:buChar char="•"/>
            </a:pPr>
            <a:r>
              <a:rPr lang="en-US" sz="2800" dirty="0"/>
              <a:t>Maintenance Support Services which can include bug fixes, software upgrades, and security/software patches are eligible for a pro-rated amount that covers the current funding year. </a:t>
            </a:r>
          </a:p>
          <a:p>
            <a:pPr marL="342900" indent="-342900">
              <a:buFont typeface="Arial" panose="020B0604020202020204" pitchFamily="34" charset="0"/>
              <a:buChar char="•"/>
            </a:pPr>
            <a:r>
              <a:rPr lang="en-US" sz="2800" dirty="0"/>
              <a:t>Example: The cost of 3-year MSS would need to be pro-rated so that only one third of the cost are requested in the applicable funding year. </a:t>
            </a:r>
          </a:p>
          <a:p>
            <a:endParaRPr lang="en-US" dirty="0"/>
          </a:p>
        </p:txBody>
      </p:sp>
      <p:sp>
        <p:nvSpPr>
          <p:cNvPr id="3" name="Title 2"/>
          <p:cNvSpPr>
            <a:spLocks noGrp="1"/>
          </p:cNvSpPr>
          <p:nvPr>
            <p:ph type="title"/>
          </p:nvPr>
        </p:nvSpPr>
        <p:spPr/>
        <p:txBody>
          <a:bodyPr/>
          <a:lstStyle/>
          <a:p>
            <a:r>
              <a:rPr lang="en-US" dirty="0"/>
              <a:t>Eligible Services - Category Two:</a:t>
            </a:r>
            <a:br>
              <a:rPr lang="en-US" dirty="0"/>
            </a:br>
            <a:r>
              <a:rPr lang="en-US" dirty="0"/>
              <a:t>Licenses versus Maintenance Support Services</a:t>
            </a:r>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sz="800" dirty="0">
                <a:solidFill>
                  <a:srgbClr val="0062FF"/>
                </a:solidFill>
              </a:rPr>
              <a:t>© 2019 </a:t>
            </a:r>
            <a:r>
              <a:rPr lang="en-US" sz="800" dirty="0">
                <a:solidFill>
                  <a:srgbClr val="0062FF"/>
                </a:solidFill>
              </a:rPr>
              <a:t>Universal Service </a:t>
            </a:r>
            <a:r>
              <a:rPr lang="en-US" sz="800" dirty="0">
                <a:solidFill>
                  <a:srgbClr val="0051FF"/>
                </a:solidFill>
              </a:rPr>
              <a:t>Administrative</a:t>
            </a:r>
            <a:r>
              <a:rPr lang="en-US" sz="800" dirty="0">
                <a:solidFill>
                  <a:srgbClr val="0062FF"/>
                </a:solidFill>
              </a:rPr>
              <a:t> Co.</a:t>
            </a:r>
            <a:endParaRPr lang="en-US" sz="800" dirty="0">
              <a:solidFill>
                <a:srgbClr val="0059B7"/>
              </a:solidFill>
              <a:latin typeface="SourceSansPro-Light"/>
              <a:cs typeface="SourceSansPro-Light"/>
            </a:endParaRPr>
          </a:p>
        </p:txBody>
      </p:sp>
    </p:spTree>
    <p:extLst>
      <p:ext uri="{BB962C8B-B14F-4D97-AF65-F5344CB8AC3E}">
        <p14:creationId xmlns:p14="http://schemas.microsoft.com/office/powerpoint/2010/main" val="123456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Two</a:t>
            </a:r>
            <a:br>
              <a:rPr lang="en-US" dirty="0"/>
            </a:br>
            <a:r>
              <a:rPr lang="en-US" dirty="0"/>
              <a:t/>
            </a:r>
            <a:br>
              <a:rPr lang="en-US" dirty="0"/>
            </a:br>
            <a:r>
              <a:rPr lang="en-US" dirty="0"/>
              <a:t>   Examples:</a:t>
            </a:r>
          </a:p>
        </p:txBody>
      </p:sp>
      <p:sp>
        <p:nvSpPr>
          <p:cNvPr id="3" name="Content Placeholder 2"/>
          <p:cNvSpPr>
            <a:spLocks noGrp="1"/>
          </p:cNvSpPr>
          <p:nvPr>
            <p:ph idx="1"/>
          </p:nvPr>
        </p:nvSpPr>
        <p:spPr>
          <a:xfrm>
            <a:off x="876479" y="2035833"/>
            <a:ext cx="10406872" cy="4320517"/>
          </a:xfrm>
        </p:spPr>
        <p:txBody>
          <a:bodyPr/>
          <a:lstStyle/>
          <a:p>
            <a:pPr marL="342900" indent="-342900">
              <a:spcBef>
                <a:spcPts val="600"/>
              </a:spcBef>
              <a:spcAft>
                <a:spcPts val="0"/>
              </a:spcAft>
              <a:buFont typeface="Arial" panose="020B0604020202020204" pitchFamily="34" charset="0"/>
              <a:buChar char="•"/>
            </a:pPr>
            <a:r>
              <a:rPr lang="en-US" sz="2350" dirty="0">
                <a:solidFill>
                  <a:schemeClr val="tx1"/>
                </a:solidFill>
              </a:rPr>
              <a:t>Cabling </a:t>
            </a:r>
          </a:p>
          <a:p>
            <a:pPr marL="342900" indent="-342900">
              <a:spcBef>
                <a:spcPts val="600"/>
              </a:spcBef>
              <a:spcAft>
                <a:spcPts val="0"/>
              </a:spcAft>
              <a:buFont typeface="Arial" panose="020B0604020202020204" pitchFamily="34" charset="0"/>
              <a:buChar char="•"/>
            </a:pPr>
            <a:r>
              <a:rPr lang="en-US" sz="2350" dirty="0">
                <a:solidFill>
                  <a:schemeClr val="tx1"/>
                </a:solidFill>
              </a:rPr>
              <a:t>Access Point </a:t>
            </a:r>
          </a:p>
          <a:p>
            <a:pPr marL="342900" indent="-342900">
              <a:spcBef>
                <a:spcPts val="600"/>
              </a:spcBef>
              <a:spcAft>
                <a:spcPts val="0"/>
              </a:spcAft>
              <a:buFont typeface="Arial" panose="020B0604020202020204" pitchFamily="34" charset="0"/>
              <a:buChar char="•"/>
            </a:pPr>
            <a:r>
              <a:rPr lang="en-US" sz="2350" dirty="0">
                <a:solidFill>
                  <a:schemeClr val="tx1"/>
                </a:solidFill>
              </a:rPr>
              <a:t>Switch </a:t>
            </a:r>
          </a:p>
          <a:p>
            <a:pPr marL="342900" indent="-342900">
              <a:spcBef>
                <a:spcPts val="600"/>
              </a:spcBef>
              <a:spcAft>
                <a:spcPts val="0"/>
              </a:spcAft>
              <a:buFont typeface="Arial" panose="020B0604020202020204" pitchFamily="34" charset="0"/>
              <a:buChar char="•"/>
            </a:pPr>
            <a:r>
              <a:rPr lang="en-US" sz="2350" dirty="0">
                <a:solidFill>
                  <a:schemeClr val="tx1"/>
                </a:solidFill>
              </a:rPr>
              <a:t>Router </a:t>
            </a:r>
          </a:p>
          <a:p>
            <a:pPr marL="342900" indent="-342900">
              <a:spcBef>
                <a:spcPts val="600"/>
              </a:spcBef>
              <a:spcAft>
                <a:spcPts val="0"/>
              </a:spcAft>
              <a:buFont typeface="Arial" panose="020B0604020202020204" pitchFamily="34" charset="0"/>
              <a:buChar char="•"/>
            </a:pPr>
            <a:r>
              <a:rPr lang="en-US" altLang="en-US" sz="2350" dirty="0">
                <a:solidFill>
                  <a:schemeClr val="tx1"/>
                </a:solidFill>
              </a:rPr>
              <a:t>Services provided by a third party for the operation, management, and monitoring of eligible broadband internal connections</a:t>
            </a:r>
          </a:p>
          <a:p>
            <a:pPr marL="342900" indent="-342900">
              <a:spcBef>
                <a:spcPts val="600"/>
              </a:spcBef>
              <a:spcAft>
                <a:spcPts val="0"/>
              </a:spcAft>
              <a:buFont typeface="Arial" panose="020B0604020202020204" pitchFamily="34" charset="0"/>
              <a:buChar char="•"/>
            </a:pPr>
            <a:r>
              <a:rPr lang="en-US" altLang="en-US" sz="2350" dirty="0">
                <a:solidFill>
                  <a:schemeClr val="tx1"/>
                </a:solidFill>
              </a:rPr>
              <a:t>Repair and upkeep of eligible hardware </a:t>
            </a:r>
          </a:p>
          <a:p>
            <a:pPr marL="342900" indent="-342900">
              <a:spcBef>
                <a:spcPts val="600"/>
              </a:spcBef>
              <a:spcAft>
                <a:spcPts val="0"/>
              </a:spcAft>
              <a:buFont typeface="Arial" panose="020B0604020202020204" pitchFamily="34" charset="0"/>
              <a:buChar char="•"/>
            </a:pPr>
            <a:r>
              <a:rPr lang="en-US" sz="2350" dirty="0">
                <a:solidFill>
                  <a:schemeClr val="tx1"/>
                </a:solidFill>
              </a:rPr>
              <a:t>Wire and cable maintenance</a:t>
            </a:r>
          </a:p>
          <a:p>
            <a:pPr marL="342900" indent="-342900">
              <a:spcBef>
                <a:spcPts val="600"/>
              </a:spcBef>
              <a:spcAft>
                <a:spcPts val="0"/>
              </a:spcAft>
              <a:buFont typeface="Arial" panose="020B0604020202020204" pitchFamily="34" charset="0"/>
              <a:buChar char="•"/>
            </a:pPr>
            <a:r>
              <a:rPr lang="en-US" sz="2350" dirty="0">
                <a:solidFill>
                  <a:schemeClr val="tx1"/>
                </a:solidFill>
              </a:rPr>
              <a:t>Basic technical support including online and telephone-based technical support</a:t>
            </a:r>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4659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Cost Effectiveness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23</a:t>
            </a:fld>
            <a:endParaRPr lang="en-US" dirty="0"/>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5227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0" y="666676"/>
            <a:ext cx="10385259" cy="430887"/>
          </a:xfrm>
          <a:prstGeom prst="rect">
            <a:avLst/>
          </a:prstGeom>
        </p:spPr>
        <p:txBody>
          <a:bodyPr vert="horz" wrap="square" lIns="0" tIns="0" rIns="0" bIns="0" rtlCol="0">
            <a:spAutoFit/>
          </a:bodyPr>
          <a:lstStyle/>
          <a:p>
            <a:pPr marL="12700">
              <a:lnSpc>
                <a:spcPct val="100000"/>
              </a:lnSpc>
            </a:pPr>
            <a:r>
              <a:rPr lang="en-US" spc="-30" dirty="0"/>
              <a:t>Cost Effectiveness</a:t>
            </a:r>
            <a:endParaRPr lang="en-US"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24</a:t>
            </a:fld>
            <a:endParaRPr dirty="0"/>
          </a:p>
        </p:txBody>
      </p:sp>
      <p:sp>
        <p:nvSpPr>
          <p:cNvPr id="3" name="object 3"/>
          <p:cNvSpPr txBox="1"/>
          <p:nvPr/>
        </p:nvSpPr>
        <p:spPr>
          <a:xfrm>
            <a:off x="554115" y="1181801"/>
            <a:ext cx="10536555" cy="5337359"/>
          </a:xfrm>
          <a:prstGeom prst="rect">
            <a:avLst/>
          </a:prstGeom>
        </p:spPr>
        <p:txBody>
          <a:bodyPr vert="horz" wrap="square" lIns="0" tIns="0" rIns="0" bIns="0" rtlCol="0">
            <a:spAutoFit/>
          </a:bodyPr>
          <a:lstStyle/>
          <a:p>
            <a:pPr marL="527685" marR="93345" indent="-514984">
              <a:lnSpc>
                <a:spcPct val="100000"/>
              </a:lnSpc>
              <a:buClr>
                <a:srgbClr val="006FF4"/>
              </a:buClr>
              <a:buFont typeface="Arial"/>
              <a:buChar char="•"/>
              <a:tabLst>
                <a:tab pos="527685" algn="l"/>
                <a:tab pos="528320" algn="l"/>
              </a:tabLst>
            </a:pPr>
            <a:r>
              <a:rPr sz="2400" spc="-15" dirty="0">
                <a:latin typeface="Source Sans Pro"/>
                <a:cs typeface="Source Sans Pro"/>
              </a:rPr>
              <a:t>Applicants are </a:t>
            </a:r>
            <a:r>
              <a:rPr sz="2400" spc="-10" dirty="0">
                <a:latin typeface="Source Sans Pro"/>
                <a:cs typeface="Source Sans Pro"/>
              </a:rPr>
              <a:t>required </a:t>
            </a:r>
            <a:r>
              <a:rPr sz="2400" spc="-20" dirty="0">
                <a:latin typeface="Source Sans Pro"/>
                <a:cs typeface="Source Sans Pro"/>
              </a:rPr>
              <a:t>to </a:t>
            </a:r>
            <a:r>
              <a:rPr sz="2400" spc="-25" dirty="0">
                <a:latin typeface="Source Sans Pro"/>
                <a:cs typeface="Source Sans Pro"/>
              </a:rPr>
              <a:t>demonstrate </a:t>
            </a:r>
            <a:r>
              <a:rPr sz="2400" spc="-15" dirty="0">
                <a:latin typeface="Source Sans Pro"/>
                <a:cs typeface="Source Sans Pro"/>
              </a:rPr>
              <a:t>that </a:t>
            </a:r>
            <a:r>
              <a:rPr sz="2400" dirty="0">
                <a:latin typeface="Source Sans Pro"/>
                <a:cs typeface="Source Sans Pro"/>
              </a:rPr>
              <a:t>they </a:t>
            </a:r>
            <a:r>
              <a:rPr sz="2400" spc="-10" dirty="0">
                <a:latin typeface="Source Sans Pro"/>
                <a:cs typeface="Source Sans Pro"/>
              </a:rPr>
              <a:t>selected </a:t>
            </a:r>
            <a:r>
              <a:rPr sz="2400" spc="-5" dirty="0">
                <a:latin typeface="Source Sans Pro"/>
                <a:cs typeface="Source Sans Pro"/>
              </a:rPr>
              <a:t>the </a:t>
            </a:r>
            <a:r>
              <a:rPr sz="2400" spc="-20" dirty="0">
                <a:latin typeface="Source Sans Pro"/>
                <a:cs typeface="Source Sans Pro"/>
              </a:rPr>
              <a:t>most </a:t>
            </a:r>
            <a:r>
              <a:rPr sz="2400" spc="-25" dirty="0">
                <a:latin typeface="Source Sans Pro"/>
                <a:cs typeface="Source Sans Pro"/>
              </a:rPr>
              <a:t>cost-effective </a:t>
            </a:r>
            <a:r>
              <a:rPr sz="2400" spc="-5" dirty="0">
                <a:latin typeface="Source Sans Pro"/>
                <a:cs typeface="Source Sans Pro"/>
              </a:rPr>
              <a:t>service</a:t>
            </a:r>
            <a:r>
              <a:rPr sz="2400" spc="50" dirty="0">
                <a:latin typeface="Source Sans Pro"/>
                <a:cs typeface="Source Sans Pro"/>
              </a:rPr>
              <a:t> </a:t>
            </a:r>
            <a:r>
              <a:rPr sz="2400" spc="-10" dirty="0">
                <a:latin typeface="Source Sans Pro"/>
                <a:cs typeface="Source Sans Pro"/>
              </a:rPr>
              <a:t>offering</a:t>
            </a:r>
            <a:r>
              <a:rPr lang="en-US" sz="2400" spc="-10" dirty="0">
                <a:latin typeface="Source Sans Pro"/>
                <a:cs typeface="Source Sans Pro"/>
              </a:rPr>
              <a:t> based on the total cost of ownership over the expected useful life of the facility.</a:t>
            </a:r>
            <a:endParaRPr sz="2400" dirty="0">
              <a:latin typeface="Source Sans Pro"/>
              <a:cs typeface="Source Sans Pro"/>
            </a:endParaRPr>
          </a:p>
          <a:p>
            <a:pPr marL="527685" marR="599440" indent="-514984">
              <a:lnSpc>
                <a:spcPct val="100000"/>
              </a:lnSpc>
              <a:spcBef>
                <a:spcPts val="1305"/>
              </a:spcBef>
              <a:buClr>
                <a:srgbClr val="006FF4"/>
              </a:buClr>
              <a:buFont typeface="Arial"/>
              <a:buChar char="•"/>
              <a:tabLst>
                <a:tab pos="527685" algn="l"/>
                <a:tab pos="528320" algn="l"/>
              </a:tabLst>
            </a:pPr>
            <a:r>
              <a:rPr lang="en-US" sz="2400" spc="-5" dirty="0">
                <a:latin typeface="Source Sans Pro"/>
                <a:cs typeface="Source Sans Pro"/>
              </a:rPr>
              <a:t>T</a:t>
            </a:r>
            <a:r>
              <a:rPr sz="2400" spc="-5" dirty="0">
                <a:latin typeface="Source Sans Pro"/>
                <a:cs typeface="Source Sans Pro"/>
              </a:rPr>
              <a:t>he </a:t>
            </a:r>
            <a:r>
              <a:rPr sz="2400" spc="-45" dirty="0">
                <a:latin typeface="Source Sans Pro"/>
                <a:cs typeface="Source Sans Pro"/>
              </a:rPr>
              <a:t>cost-</a:t>
            </a:r>
            <a:r>
              <a:rPr sz="2400" spc="-10" dirty="0">
                <a:latin typeface="Source Sans Pro"/>
                <a:cs typeface="Source Sans Pro"/>
              </a:rPr>
              <a:t>effectiveness analysis</a:t>
            </a:r>
            <a:r>
              <a:rPr lang="en-US" sz="2400" spc="-10" dirty="0">
                <a:latin typeface="Source Sans Pro"/>
                <a:cs typeface="Source Sans Pro"/>
              </a:rPr>
              <a:t> should include the following</a:t>
            </a:r>
            <a:r>
              <a:rPr sz="2800" spc="-5" dirty="0">
                <a:latin typeface="Source Sans Pro"/>
                <a:cs typeface="Source Sans Pro"/>
              </a:rPr>
              <a:t>:</a:t>
            </a:r>
            <a:endParaRPr sz="2800" dirty="0">
              <a:latin typeface="Source Sans Pro"/>
              <a:cs typeface="Source Sans Pro"/>
            </a:endParaRPr>
          </a:p>
          <a:p>
            <a:pPr marL="698500" marR="485775" lvl="1" indent="-228600">
              <a:lnSpc>
                <a:spcPct val="100000"/>
              </a:lnSpc>
              <a:spcBef>
                <a:spcPts val="815"/>
              </a:spcBef>
              <a:buClr>
                <a:srgbClr val="004AD4"/>
              </a:buClr>
              <a:buFont typeface="Arial"/>
              <a:buChar char="•"/>
              <a:tabLst>
                <a:tab pos="698500" algn="l"/>
              </a:tabLst>
            </a:pPr>
            <a:r>
              <a:rPr sz="2400" dirty="0">
                <a:latin typeface="Source Sans Pro"/>
                <a:cs typeface="Source Sans Pro"/>
              </a:rPr>
              <a:t>A </a:t>
            </a:r>
            <a:r>
              <a:rPr sz="2400" spc="-10" dirty="0">
                <a:latin typeface="Source Sans Pro"/>
                <a:cs typeface="Source Sans Pro"/>
              </a:rPr>
              <a:t>comprehensive explanation </a:t>
            </a:r>
            <a:r>
              <a:rPr sz="2400" spc="-5" dirty="0">
                <a:latin typeface="Source Sans Pro"/>
                <a:cs typeface="Source Sans Pro"/>
              </a:rPr>
              <a:t>of </a:t>
            </a:r>
            <a:r>
              <a:rPr sz="2400" dirty="0">
                <a:latin typeface="Source Sans Pro"/>
                <a:cs typeface="Source Sans Pro"/>
              </a:rPr>
              <a:t>the </a:t>
            </a:r>
            <a:r>
              <a:rPr sz="2400" spc="-30" dirty="0">
                <a:latin typeface="Source Sans Pro"/>
                <a:cs typeface="Source Sans Pro"/>
              </a:rPr>
              <a:t>cost </a:t>
            </a:r>
            <a:r>
              <a:rPr sz="2400" spc="-20" dirty="0">
                <a:latin typeface="Source Sans Pro"/>
                <a:cs typeface="Source Sans Pro"/>
              </a:rPr>
              <a:t>breakdown </a:t>
            </a:r>
            <a:r>
              <a:rPr sz="2400" spc="-5" dirty="0">
                <a:latin typeface="Source Sans Pro"/>
                <a:cs typeface="Source Sans Pro"/>
              </a:rPr>
              <a:t>of </a:t>
            </a:r>
            <a:r>
              <a:rPr sz="2400" dirty="0">
                <a:latin typeface="Source Sans Pro"/>
                <a:cs typeface="Source Sans Pro"/>
              </a:rPr>
              <a:t>the </a:t>
            </a:r>
            <a:r>
              <a:rPr sz="2400" spc="-5" dirty="0">
                <a:latin typeface="Source Sans Pro"/>
                <a:cs typeface="Source Sans Pro"/>
              </a:rPr>
              <a:t>chosen service </a:t>
            </a:r>
            <a:r>
              <a:rPr sz="2400" spc="-10" dirty="0">
                <a:latin typeface="Source Sans Pro"/>
                <a:cs typeface="Source Sans Pro"/>
              </a:rPr>
              <a:t>option </a:t>
            </a:r>
            <a:r>
              <a:rPr sz="2400" spc="-15" dirty="0">
                <a:latin typeface="Source Sans Pro"/>
                <a:cs typeface="Source Sans Pro"/>
              </a:rPr>
              <a:t>over </a:t>
            </a:r>
            <a:r>
              <a:rPr sz="2400" dirty="0">
                <a:latin typeface="Source Sans Pro"/>
                <a:cs typeface="Source Sans Pro"/>
              </a:rPr>
              <a:t>the </a:t>
            </a:r>
            <a:r>
              <a:rPr sz="2400" spc="-10" dirty="0">
                <a:latin typeface="Source Sans Pro"/>
                <a:cs typeface="Source Sans Pro"/>
              </a:rPr>
              <a:t>other available </a:t>
            </a:r>
            <a:r>
              <a:rPr sz="2400" spc="-5" dirty="0">
                <a:latin typeface="Source Sans Pro"/>
                <a:cs typeface="Source Sans Pro"/>
              </a:rPr>
              <a:t>service</a:t>
            </a:r>
            <a:r>
              <a:rPr sz="2400" spc="10" dirty="0">
                <a:latin typeface="Source Sans Pro"/>
                <a:cs typeface="Source Sans Pro"/>
              </a:rPr>
              <a:t> </a:t>
            </a:r>
            <a:r>
              <a:rPr sz="2400" spc="-10" dirty="0">
                <a:latin typeface="Source Sans Pro"/>
                <a:cs typeface="Source Sans Pro"/>
              </a:rPr>
              <a:t>options.</a:t>
            </a:r>
            <a:endParaRPr sz="2400" dirty="0">
              <a:latin typeface="Source Sans Pro"/>
              <a:cs typeface="Source Sans Pro"/>
            </a:endParaRPr>
          </a:p>
          <a:p>
            <a:pPr marL="698500" marR="805815" lvl="1" indent="-228600">
              <a:lnSpc>
                <a:spcPct val="100000"/>
              </a:lnSpc>
              <a:spcBef>
                <a:spcPts val="800"/>
              </a:spcBef>
              <a:buClr>
                <a:srgbClr val="004AD4"/>
              </a:buClr>
              <a:buFont typeface="Arial"/>
              <a:buChar char="•"/>
              <a:tabLst>
                <a:tab pos="698500" algn="l"/>
              </a:tabLst>
            </a:pPr>
            <a:r>
              <a:rPr sz="2400" dirty="0">
                <a:latin typeface="Source Sans Pro"/>
                <a:cs typeface="Source Sans Pro"/>
              </a:rPr>
              <a:t>A</a:t>
            </a:r>
            <a:r>
              <a:rPr lang="en-US" sz="2400" dirty="0">
                <a:latin typeface="Source Sans Pro"/>
                <a:cs typeface="Source Sans Pro"/>
              </a:rPr>
              <a:t> reasonable and tangible</a:t>
            </a:r>
            <a:r>
              <a:rPr sz="2400" dirty="0">
                <a:latin typeface="Source Sans Pro"/>
                <a:cs typeface="Source Sans Pro"/>
              </a:rPr>
              <a:t> </a:t>
            </a:r>
            <a:r>
              <a:rPr sz="2400" spc="-10" dirty="0">
                <a:latin typeface="Source Sans Pro"/>
                <a:cs typeface="Source Sans Pro"/>
              </a:rPr>
              <a:t>evaluation </a:t>
            </a:r>
            <a:r>
              <a:rPr sz="2400" spc="-5" dirty="0">
                <a:latin typeface="Source Sans Pro"/>
                <a:cs typeface="Source Sans Pro"/>
              </a:rPr>
              <a:t>of </a:t>
            </a:r>
            <a:r>
              <a:rPr sz="2400" dirty="0">
                <a:latin typeface="Source Sans Pro"/>
                <a:cs typeface="Source Sans Pro"/>
              </a:rPr>
              <a:t>the </a:t>
            </a:r>
            <a:r>
              <a:rPr sz="2400" spc="-15" dirty="0">
                <a:latin typeface="Source Sans Pro"/>
                <a:cs typeface="Source Sans Pro"/>
              </a:rPr>
              <a:t>expected </a:t>
            </a:r>
            <a:r>
              <a:rPr sz="2400" spc="-5" dirty="0">
                <a:latin typeface="Source Sans Pro"/>
                <a:cs typeface="Source Sans Pro"/>
              </a:rPr>
              <a:t>useful </a:t>
            </a:r>
            <a:r>
              <a:rPr sz="2400" spc="-10" dirty="0">
                <a:latin typeface="Source Sans Pro"/>
                <a:cs typeface="Source Sans Pro"/>
              </a:rPr>
              <a:t>life </a:t>
            </a:r>
            <a:r>
              <a:rPr sz="2400" spc="-5" dirty="0">
                <a:latin typeface="Source Sans Pro"/>
                <a:cs typeface="Source Sans Pro"/>
              </a:rPr>
              <a:t>of </a:t>
            </a:r>
            <a:r>
              <a:rPr sz="2400" dirty="0">
                <a:latin typeface="Source Sans Pro"/>
                <a:cs typeface="Source Sans Pro"/>
              </a:rPr>
              <a:t>the </a:t>
            </a:r>
            <a:r>
              <a:rPr sz="2400" spc="-20" dirty="0">
                <a:latin typeface="Source Sans Pro"/>
                <a:cs typeface="Source Sans Pro"/>
              </a:rPr>
              <a:t>facilit</a:t>
            </a:r>
            <a:r>
              <a:rPr lang="en-US" sz="2400" spc="-20" dirty="0">
                <a:latin typeface="Source Sans Pro"/>
                <a:cs typeface="Source Sans Pro"/>
              </a:rPr>
              <a:t>ies</a:t>
            </a:r>
            <a:r>
              <a:rPr sz="2400" spc="-20" dirty="0">
                <a:latin typeface="Source Sans Pro"/>
                <a:cs typeface="Source Sans Pro"/>
              </a:rPr>
              <a:t>, </a:t>
            </a:r>
            <a:r>
              <a:rPr sz="2400" spc="-5" dirty="0">
                <a:latin typeface="Source Sans Pro"/>
                <a:cs typeface="Source Sans Pro"/>
              </a:rPr>
              <a:t>and </a:t>
            </a:r>
            <a:r>
              <a:rPr lang="en-US" sz="2400" spc="-20" dirty="0">
                <a:latin typeface="Source Sans Pro"/>
                <a:cs typeface="Source Sans Pro"/>
              </a:rPr>
              <a:t>a comparison of</a:t>
            </a:r>
            <a:r>
              <a:rPr sz="2400" spc="-20" dirty="0">
                <a:latin typeface="Source Sans Pro"/>
                <a:cs typeface="Source Sans Pro"/>
              </a:rPr>
              <a:t> </a:t>
            </a:r>
            <a:r>
              <a:rPr sz="2400" dirty="0">
                <a:latin typeface="Source Sans Pro"/>
                <a:cs typeface="Source Sans Pro"/>
              </a:rPr>
              <a:t>the </a:t>
            </a:r>
            <a:r>
              <a:rPr sz="2400" spc="-10" dirty="0">
                <a:latin typeface="Source Sans Pro"/>
                <a:cs typeface="Source Sans Pro"/>
              </a:rPr>
              <a:t>combined upfront </a:t>
            </a:r>
            <a:r>
              <a:rPr sz="2400" spc="-5" dirty="0">
                <a:latin typeface="Source Sans Pro"/>
                <a:cs typeface="Source Sans Pro"/>
              </a:rPr>
              <a:t>and </a:t>
            </a:r>
            <a:r>
              <a:rPr sz="2400" spc="-10" dirty="0">
                <a:latin typeface="Source Sans Pro"/>
                <a:cs typeface="Source Sans Pro"/>
              </a:rPr>
              <a:t>recurring </a:t>
            </a:r>
            <a:r>
              <a:rPr sz="2400" spc="-30" dirty="0">
                <a:latin typeface="Source Sans Pro"/>
                <a:cs typeface="Source Sans Pro"/>
              </a:rPr>
              <a:t>costs </a:t>
            </a:r>
            <a:r>
              <a:rPr sz="2400" spc="-10" dirty="0">
                <a:latin typeface="Source Sans Pro"/>
                <a:cs typeface="Source Sans Pro"/>
              </a:rPr>
              <a:t>associated </a:t>
            </a:r>
            <a:r>
              <a:rPr sz="2400" spc="-5" dirty="0">
                <a:latin typeface="Source Sans Pro"/>
                <a:cs typeface="Source Sans Pro"/>
              </a:rPr>
              <a:t>with </a:t>
            </a:r>
            <a:r>
              <a:rPr sz="2400" dirty="0">
                <a:latin typeface="Source Sans Pro"/>
                <a:cs typeface="Source Sans Pro"/>
              </a:rPr>
              <a:t>the</a:t>
            </a:r>
            <a:r>
              <a:rPr sz="2400" spc="95" dirty="0">
                <a:latin typeface="Source Sans Pro"/>
                <a:cs typeface="Source Sans Pro"/>
              </a:rPr>
              <a:t> </a:t>
            </a:r>
            <a:r>
              <a:rPr sz="2400" spc="-5" dirty="0">
                <a:latin typeface="Source Sans Pro"/>
                <a:cs typeface="Source Sans Pro"/>
              </a:rPr>
              <a:t>service</a:t>
            </a:r>
            <a:r>
              <a:rPr lang="en-US" sz="2400" spc="-5" dirty="0">
                <a:latin typeface="Source Sans Pro"/>
                <a:cs typeface="Source Sans Pro"/>
              </a:rPr>
              <a:t>s</a:t>
            </a:r>
            <a:r>
              <a:rPr sz="2400" spc="-5" dirty="0">
                <a:latin typeface="Source Sans Pro"/>
                <a:cs typeface="Source Sans Pro"/>
              </a:rPr>
              <a:t>.</a:t>
            </a:r>
            <a:endParaRPr sz="2400" dirty="0">
              <a:latin typeface="Source Sans Pro"/>
              <a:cs typeface="Source Sans Pro"/>
            </a:endParaRPr>
          </a:p>
          <a:p>
            <a:pPr marL="698500" marR="5080" lvl="1" indent="-228600">
              <a:lnSpc>
                <a:spcPct val="100000"/>
              </a:lnSpc>
              <a:spcBef>
                <a:spcPts val="790"/>
              </a:spcBef>
              <a:buClr>
                <a:srgbClr val="004AD4"/>
              </a:buClr>
              <a:buFont typeface="Arial"/>
              <a:buChar char="•"/>
              <a:tabLst>
                <a:tab pos="698500" algn="l"/>
              </a:tabLst>
            </a:pPr>
            <a:r>
              <a:rPr sz="2400" dirty="0">
                <a:latin typeface="Source Sans Pro"/>
                <a:cs typeface="Source Sans Pro"/>
              </a:rPr>
              <a:t>If </a:t>
            </a:r>
            <a:r>
              <a:rPr sz="2400" spc="-10" dirty="0">
                <a:latin typeface="Source Sans Pro"/>
                <a:cs typeface="Source Sans Pro"/>
              </a:rPr>
              <a:t>considering </a:t>
            </a:r>
            <a:r>
              <a:rPr sz="2400" dirty="0">
                <a:latin typeface="Source Sans Pro"/>
                <a:cs typeface="Source Sans Pro"/>
              </a:rPr>
              <a:t>a </a:t>
            </a:r>
            <a:r>
              <a:rPr sz="2400" spc="-10" dirty="0">
                <a:latin typeface="Source Sans Pro"/>
                <a:cs typeface="Source Sans Pro"/>
              </a:rPr>
              <a:t>leased </a:t>
            </a:r>
            <a:r>
              <a:rPr sz="2400" spc="-5" dirty="0">
                <a:latin typeface="Source Sans Pro"/>
                <a:cs typeface="Source Sans Pro"/>
              </a:rPr>
              <a:t>dark fiber </a:t>
            </a:r>
            <a:r>
              <a:rPr sz="2400" spc="-10" dirty="0">
                <a:latin typeface="Source Sans Pro"/>
                <a:cs typeface="Source Sans Pro"/>
              </a:rPr>
              <a:t>option, </a:t>
            </a:r>
            <a:r>
              <a:rPr sz="2400" spc="-5" dirty="0">
                <a:latin typeface="Source Sans Pro"/>
                <a:cs typeface="Source Sans Pro"/>
              </a:rPr>
              <a:t>this would include, </a:t>
            </a:r>
            <a:r>
              <a:rPr sz="2400" spc="-15" dirty="0">
                <a:latin typeface="Source Sans Pro"/>
                <a:cs typeface="Source Sans Pro"/>
              </a:rPr>
              <a:t>for </a:t>
            </a:r>
            <a:r>
              <a:rPr sz="2400" spc="-10" dirty="0">
                <a:latin typeface="Source Sans Pro"/>
                <a:cs typeface="Source Sans Pro"/>
              </a:rPr>
              <a:t>example,  </a:t>
            </a:r>
            <a:r>
              <a:rPr sz="2400" spc="-15" dirty="0">
                <a:latin typeface="Source Sans Pro"/>
                <a:cs typeface="Source Sans Pro"/>
              </a:rPr>
              <a:t>comparing </a:t>
            </a:r>
            <a:r>
              <a:rPr sz="2400" dirty="0">
                <a:latin typeface="Source Sans Pro"/>
                <a:cs typeface="Source Sans Pro"/>
              </a:rPr>
              <a:t>the </a:t>
            </a:r>
            <a:r>
              <a:rPr sz="2400" spc="-15" dirty="0">
                <a:latin typeface="Source Sans Pro"/>
                <a:cs typeface="Source Sans Pro"/>
              </a:rPr>
              <a:t>charges </a:t>
            </a:r>
            <a:r>
              <a:rPr sz="2400" spc="-10" dirty="0">
                <a:latin typeface="Source Sans Pro"/>
                <a:cs typeface="Source Sans Pro"/>
              </a:rPr>
              <a:t>associated </a:t>
            </a:r>
            <a:r>
              <a:rPr sz="2400" spc="-5" dirty="0">
                <a:latin typeface="Source Sans Pro"/>
                <a:cs typeface="Source Sans Pro"/>
              </a:rPr>
              <a:t>with </a:t>
            </a:r>
            <a:r>
              <a:rPr sz="2400" spc="-10" dirty="0">
                <a:latin typeface="Source Sans Pro"/>
                <a:cs typeface="Source Sans Pro"/>
              </a:rPr>
              <a:t>leasing </a:t>
            </a:r>
            <a:r>
              <a:rPr sz="2400" dirty="0">
                <a:latin typeface="Source Sans Pro"/>
                <a:cs typeface="Source Sans Pro"/>
              </a:rPr>
              <a:t>the </a:t>
            </a:r>
            <a:r>
              <a:rPr sz="2400" spc="-30" dirty="0">
                <a:latin typeface="Source Sans Pro"/>
                <a:cs typeface="Source Sans Pro"/>
              </a:rPr>
              <a:t>fiber, costs </a:t>
            </a:r>
            <a:r>
              <a:rPr sz="2400" spc="-15" dirty="0">
                <a:latin typeface="Source Sans Pro"/>
                <a:cs typeface="Source Sans Pro"/>
              </a:rPr>
              <a:t>for </a:t>
            </a:r>
            <a:r>
              <a:rPr sz="2400" spc="-5" dirty="0">
                <a:latin typeface="Source Sans Pro"/>
                <a:cs typeface="Source Sans Pro"/>
              </a:rPr>
              <a:t>any  modulating equipment, and M&amp;O </a:t>
            </a:r>
            <a:r>
              <a:rPr sz="2400" spc="-30" dirty="0">
                <a:latin typeface="Source Sans Pro"/>
                <a:cs typeface="Source Sans Pro"/>
              </a:rPr>
              <a:t>costs </a:t>
            </a:r>
            <a:r>
              <a:rPr sz="2400" spc="-5" dirty="0">
                <a:latin typeface="Source Sans Pro"/>
                <a:cs typeface="Source Sans Pro"/>
              </a:rPr>
              <a:t>with </a:t>
            </a:r>
            <a:r>
              <a:rPr sz="2400" dirty="0">
                <a:latin typeface="Source Sans Pro"/>
                <a:cs typeface="Source Sans Pro"/>
              </a:rPr>
              <a:t>the </a:t>
            </a:r>
            <a:r>
              <a:rPr sz="2400" spc="-30" dirty="0">
                <a:latin typeface="Source Sans Pro"/>
                <a:cs typeface="Source Sans Pro"/>
              </a:rPr>
              <a:t>cost </a:t>
            </a:r>
            <a:r>
              <a:rPr sz="2400" spc="-5" dirty="0">
                <a:latin typeface="Source Sans Pro"/>
                <a:cs typeface="Source Sans Pro"/>
              </a:rPr>
              <a:t>of </a:t>
            </a:r>
            <a:r>
              <a:rPr sz="2400" spc="-10" dirty="0">
                <a:latin typeface="Source Sans Pro"/>
                <a:cs typeface="Source Sans Pro"/>
              </a:rPr>
              <a:t>leased </a:t>
            </a:r>
            <a:r>
              <a:rPr sz="2400" spc="-5" dirty="0">
                <a:latin typeface="Source Sans Pro"/>
                <a:cs typeface="Source Sans Pro"/>
              </a:rPr>
              <a:t>lit fiber </a:t>
            </a:r>
            <a:r>
              <a:rPr sz="2400" spc="-10" dirty="0">
                <a:latin typeface="Source Sans Pro"/>
                <a:cs typeface="Source Sans Pro"/>
              </a:rPr>
              <a:t>options  </a:t>
            </a:r>
            <a:r>
              <a:rPr sz="2400" spc="-15" dirty="0">
                <a:latin typeface="Source Sans Pro"/>
                <a:cs typeface="Source Sans Pro"/>
              </a:rPr>
              <a:t>over </a:t>
            </a:r>
            <a:r>
              <a:rPr sz="2400" dirty="0">
                <a:latin typeface="Source Sans Pro"/>
                <a:cs typeface="Source Sans Pro"/>
              </a:rPr>
              <a:t>a </a:t>
            </a:r>
            <a:r>
              <a:rPr sz="2400" spc="-20" dirty="0">
                <a:latin typeface="Source Sans Pro"/>
                <a:cs typeface="Source Sans Pro"/>
              </a:rPr>
              <a:t>comparable </a:t>
            </a:r>
            <a:r>
              <a:rPr sz="2400" spc="-5" dirty="0">
                <a:latin typeface="Source Sans Pro"/>
                <a:cs typeface="Source Sans Pro"/>
              </a:rPr>
              <a:t>period of</a:t>
            </a:r>
            <a:r>
              <a:rPr sz="2400" spc="50" dirty="0">
                <a:latin typeface="Source Sans Pro"/>
                <a:cs typeface="Source Sans Pro"/>
              </a:rPr>
              <a:t> </a:t>
            </a:r>
            <a:r>
              <a:rPr sz="2400" spc="-5" dirty="0">
                <a:latin typeface="Source Sans Pro"/>
                <a:cs typeface="Source Sans Pro"/>
              </a:rPr>
              <a:t>time.</a:t>
            </a:r>
            <a:endParaRPr sz="24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86236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Initiating a Request for Bids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25</a:t>
            </a:fld>
            <a:endParaRPr lang="en-US" dirty="0"/>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6145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0" y="666676"/>
            <a:ext cx="11319510" cy="430887"/>
          </a:xfrm>
          <a:prstGeom prst="rect">
            <a:avLst/>
          </a:prstGeom>
        </p:spPr>
        <p:txBody>
          <a:bodyPr vert="horz" wrap="square" lIns="0" tIns="0" rIns="0" bIns="0" rtlCol="0">
            <a:spAutoFit/>
          </a:bodyPr>
          <a:lstStyle/>
          <a:p>
            <a:pPr marL="12700">
              <a:lnSpc>
                <a:spcPct val="100000"/>
              </a:lnSpc>
            </a:pPr>
            <a:r>
              <a:rPr lang="en-US" spc="-5" dirty="0"/>
              <a:t>Initiating a Request for Bids</a:t>
            </a:r>
            <a:endParaRPr lang="en-US"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26</a:t>
            </a:fld>
            <a:endParaRPr dirty="0"/>
          </a:p>
        </p:txBody>
      </p:sp>
      <p:sp>
        <p:nvSpPr>
          <p:cNvPr id="3" name="object 3"/>
          <p:cNvSpPr txBox="1"/>
          <p:nvPr/>
        </p:nvSpPr>
        <p:spPr>
          <a:xfrm>
            <a:off x="735269" y="1672547"/>
            <a:ext cx="9645650" cy="2772410"/>
          </a:xfrm>
          <a:prstGeom prst="rect">
            <a:avLst/>
          </a:prstGeom>
        </p:spPr>
        <p:txBody>
          <a:bodyPr vert="horz" wrap="square" lIns="0" tIns="0" rIns="0" bIns="0" rtlCol="0">
            <a:spAutoFit/>
          </a:bodyPr>
          <a:lstStyle/>
          <a:p>
            <a:pPr marL="355600" marR="5080" indent="-342900">
              <a:lnSpc>
                <a:spcPct val="100000"/>
              </a:lnSpc>
              <a:buClr>
                <a:srgbClr val="006FF4"/>
              </a:buClr>
              <a:buFont typeface="Arial"/>
              <a:buChar char="•"/>
              <a:tabLst>
                <a:tab pos="354965" algn="l"/>
                <a:tab pos="355600" algn="l"/>
              </a:tabLst>
            </a:pPr>
            <a:r>
              <a:rPr sz="2800" spc="-15" dirty="0">
                <a:latin typeface="Source Sans Pro"/>
                <a:cs typeface="Source Sans Pro"/>
              </a:rPr>
              <a:t>Applicants initiate </a:t>
            </a:r>
            <a:r>
              <a:rPr sz="2800" spc="-5" dirty="0">
                <a:latin typeface="Source Sans Pro"/>
                <a:cs typeface="Source Sans Pro"/>
              </a:rPr>
              <a:t>the </a:t>
            </a:r>
            <a:r>
              <a:rPr sz="2800" spc="-10" dirty="0">
                <a:latin typeface="Source Sans Pro"/>
                <a:cs typeface="Source Sans Pro"/>
              </a:rPr>
              <a:t>required </a:t>
            </a:r>
            <a:r>
              <a:rPr sz="2800" spc="-15" dirty="0">
                <a:latin typeface="Source Sans Pro"/>
                <a:cs typeface="Source Sans Pro"/>
              </a:rPr>
              <a:t>competitive </a:t>
            </a:r>
            <a:r>
              <a:rPr sz="2800" spc="-10" dirty="0">
                <a:latin typeface="Source Sans Pro"/>
                <a:cs typeface="Source Sans Pro"/>
              </a:rPr>
              <a:t>bidding </a:t>
            </a:r>
            <a:r>
              <a:rPr sz="2800" spc="-20" dirty="0">
                <a:latin typeface="Source Sans Pro"/>
                <a:cs typeface="Source Sans Pro"/>
              </a:rPr>
              <a:t>process </a:t>
            </a:r>
            <a:r>
              <a:rPr sz="2800" spc="-10" dirty="0">
                <a:latin typeface="Source Sans Pro"/>
                <a:cs typeface="Source Sans Pro"/>
              </a:rPr>
              <a:t>by </a:t>
            </a:r>
            <a:r>
              <a:rPr sz="2800" spc="-15" dirty="0">
                <a:latin typeface="Source Sans Pro"/>
                <a:cs typeface="Source Sans Pro"/>
              </a:rPr>
              <a:t>submitting </a:t>
            </a:r>
            <a:r>
              <a:rPr sz="2800" spc="-5" dirty="0">
                <a:latin typeface="Source Sans Pro"/>
                <a:cs typeface="Source Sans Pro"/>
              </a:rPr>
              <a:t>the </a:t>
            </a:r>
            <a:r>
              <a:rPr sz="2800" spc="-45" dirty="0">
                <a:latin typeface="Source Sans Pro"/>
                <a:cs typeface="Source Sans Pro"/>
              </a:rPr>
              <a:t>FCC </a:t>
            </a:r>
            <a:r>
              <a:rPr sz="2800" spc="-15" dirty="0">
                <a:latin typeface="Source Sans Pro"/>
                <a:cs typeface="Source Sans Pro"/>
              </a:rPr>
              <a:t>Form </a:t>
            </a:r>
            <a:r>
              <a:rPr sz="2800" spc="-5" dirty="0">
                <a:latin typeface="Source Sans Pro"/>
                <a:cs typeface="Source Sans Pro"/>
              </a:rPr>
              <a:t>470 in</a:t>
            </a:r>
            <a:r>
              <a:rPr lang="en-US" sz="2800" spc="-5" dirty="0">
                <a:latin typeface="Source Sans Pro"/>
                <a:cs typeface="Source Sans Pro"/>
              </a:rPr>
              <a:t> the</a:t>
            </a:r>
            <a:r>
              <a:rPr sz="2800" spc="-5" dirty="0">
                <a:latin typeface="Source Sans Pro"/>
                <a:cs typeface="Source Sans Pro"/>
              </a:rPr>
              <a:t> </a:t>
            </a:r>
            <a:r>
              <a:rPr sz="2800" spc="-30" dirty="0">
                <a:latin typeface="Source Sans Pro"/>
                <a:cs typeface="Source Sans Pro"/>
              </a:rPr>
              <a:t>E-rate </a:t>
            </a:r>
            <a:r>
              <a:rPr sz="2800" spc="-10" dirty="0">
                <a:latin typeface="Source Sans Pro"/>
                <a:cs typeface="Source Sans Pro"/>
              </a:rPr>
              <a:t>Productivity Center </a:t>
            </a:r>
            <a:r>
              <a:rPr sz="2800" spc="-5" dirty="0">
                <a:latin typeface="Source Sans Pro"/>
                <a:cs typeface="Source Sans Pro"/>
              </a:rPr>
              <a:t>(EPC).</a:t>
            </a:r>
            <a:endParaRPr sz="2800" dirty="0">
              <a:latin typeface="Source Sans Pro"/>
              <a:cs typeface="Source Sans Pro"/>
            </a:endParaRPr>
          </a:p>
          <a:p>
            <a:pPr marL="355600" marR="558800" indent="-342900" algn="just">
              <a:lnSpc>
                <a:spcPct val="100000"/>
              </a:lnSpc>
              <a:spcBef>
                <a:spcPts val="1305"/>
              </a:spcBef>
              <a:buClr>
                <a:srgbClr val="006FF4"/>
              </a:buClr>
              <a:buFont typeface="Arial"/>
              <a:buChar char="•"/>
              <a:tabLst>
                <a:tab pos="355600" algn="l"/>
              </a:tabLst>
            </a:pPr>
            <a:r>
              <a:rPr sz="2800" spc="-5" dirty="0">
                <a:latin typeface="Source Sans Pro"/>
                <a:cs typeface="Source Sans Pro"/>
              </a:rPr>
              <a:t>In EPC, the </a:t>
            </a:r>
            <a:r>
              <a:rPr sz="2800" spc="-45" dirty="0">
                <a:latin typeface="Source Sans Pro"/>
                <a:cs typeface="Source Sans Pro"/>
              </a:rPr>
              <a:t>FCC </a:t>
            </a:r>
            <a:r>
              <a:rPr sz="2800" spc="-15" dirty="0">
                <a:latin typeface="Source Sans Pro"/>
                <a:cs typeface="Source Sans Pro"/>
              </a:rPr>
              <a:t>Form </a:t>
            </a:r>
            <a:r>
              <a:rPr sz="2800" spc="-5" dirty="0">
                <a:latin typeface="Source Sans Pro"/>
                <a:cs typeface="Source Sans Pro"/>
              </a:rPr>
              <a:t>470 </a:t>
            </a:r>
            <a:r>
              <a:rPr sz="2800" spc="-10" dirty="0">
                <a:latin typeface="Source Sans Pro"/>
                <a:cs typeface="Source Sans Pro"/>
              </a:rPr>
              <a:t>has </a:t>
            </a:r>
            <a:r>
              <a:rPr sz="2800" spc="-5" dirty="0">
                <a:latin typeface="Source Sans Pro"/>
                <a:cs typeface="Source Sans Pro"/>
              </a:rPr>
              <a:t>a </a:t>
            </a:r>
            <a:r>
              <a:rPr sz="2800" spc="-10" dirty="0">
                <a:latin typeface="Source Sans Pro"/>
                <a:cs typeface="Source Sans Pro"/>
              </a:rPr>
              <a:t>drop-down </a:t>
            </a:r>
            <a:r>
              <a:rPr sz="2800" spc="-5" dirty="0">
                <a:latin typeface="Source Sans Pro"/>
                <a:cs typeface="Source Sans Pro"/>
              </a:rPr>
              <a:t>menu of eligible services; </a:t>
            </a:r>
            <a:r>
              <a:rPr sz="2800" spc="-15" dirty="0">
                <a:latin typeface="Source Sans Pro"/>
                <a:cs typeface="Source Sans Pro"/>
              </a:rPr>
              <a:t>applicants </a:t>
            </a:r>
            <a:r>
              <a:rPr sz="2800" spc="-20" dirty="0">
                <a:latin typeface="Source Sans Pro"/>
                <a:cs typeface="Source Sans Pro"/>
              </a:rPr>
              <a:t>must </a:t>
            </a:r>
            <a:r>
              <a:rPr sz="2800" spc="-10" dirty="0">
                <a:latin typeface="Source Sans Pro"/>
                <a:cs typeface="Source Sans Pro"/>
              </a:rPr>
              <a:t>select </a:t>
            </a:r>
            <a:r>
              <a:rPr sz="2800" spc="-5" dirty="0">
                <a:latin typeface="Source Sans Pro"/>
                <a:cs typeface="Source Sans Pro"/>
              </a:rPr>
              <a:t>the services </a:t>
            </a:r>
            <a:r>
              <a:rPr sz="2800" spc="-15" dirty="0">
                <a:latin typeface="Source Sans Pro"/>
                <a:cs typeface="Source Sans Pro"/>
              </a:rPr>
              <a:t>for </a:t>
            </a:r>
            <a:r>
              <a:rPr sz="2800" spc="-5" dirty="0">
                <a:latin typeface="Source Sans Pro"/>
                <a:cs typeface="Source Sans Pro"/>
              </a:rPr>
              <a:t>which </a:t>
            </a:r>
            <a:r>
              <a:rPr sz="2800" dirty="0">
                <a:latin typeface="Source Sans Pro"/>
                <a:cs typeface="Source Sans Pro"/>
              </a:rPr>
              <a:t>they </a:t>
            </a:r>
            <a:r>
              <a:rPr sz="2800" spc="-10" dirty="0">
                <a:latin typeface="Source Sans Pro"/>
                <a:cs typeface="Source Sans Pro"/>
              </a:rPr>
              <a:t>would </a:t>
            </a:r>
            <a:r>
              <a:rPr sz="2800" spc="-20" dirty="0">
                <a:latin typeface="Source Sans Pro"/>
                <a:cs typeface="Source Sans Pro"/>
              </a:rPr>
              <a:t>like to </a:t>
            </a:r>
            <a:r>
              <a:rPr sz="2800" dirty="0">
                <a:latin typeface="Source Sans Pro"/>
                <a:cs typeface="Source Sans Pro"/>
              </a:rPr>
              <a:t>seek</a:t>
            </a:r>
            <a:r>
              <a:rPr sz="2800" spc="-10" dirty="0">
                <a:latin typeface="Source Sans Pro"/>
                <a:cs typeface="Source Sans Pro"/>
              </a:rPr>
              <a:t> </a:t>
            </a:r>
            <a:r>
              <a:rPr sz="2800" spc="-5" dirty="0">
                <a:latin typeface="Source Sans Pro"/>
                <a:cs typeface="Source Sans Pro"/>
              </a:rPr>
              <a:t>bids.</a:t>
            </a:r>
            <a:endParaRPr sz="28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98383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DFCED7-EB59-654B-ACD8-84CE8F59160C}" type="slidenum">
              <a:rPr lang="en-US" smtClean="0"/>
              <a:pPr/>
              <a:t>27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70628380"/>
              </p:ext>
            </p:extLst>
          </p:nvPr>
        </p:nvGraphicFramePr>
        <p:xfrm>
          <a:off x="428316" y="1552424"/>
          <a:ext cx="11307284" cy="3662680"/>
        </p:xfrm>
        <a:graphic>
          <a:graphicData uri="http://schemas.openxmlformats.org/drawingml/2006/table">
            <a:tbl>
              <a:tblPr firstRow="1" bandRow="1">
                <a:tableStyleId>{5C22544A-7EE6-4342-B048-85BDC9FD1C3A}</a:tableStyleId>
              </a:tblPr>
              <a:tblGrid>
                <a:gridCol w="5653642">
                  <a:extLst>
                    <a:ext uri="{9D8B030D-6E8A-4147-A177-3AD203B41FA5}">
                      <a16:colId xmlns:a16="http://schemas.microsoft.com/office/drawing/2014/main" val="20000"/>
                    </a:ext>
                  </a:extLst>
                </a:gridCol>
                <a:gridCol w="5653642">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Drop-Down Options</a:t>
                      </a:r>
                    </a:p>
                  </a:txBody>
                  <a:tcPr/>
                </a:tc>
                <a:tc>
                  <a:txBody>
                    <a:bodyPr/>
                    <a:lstStyle/>
                    <a:p>
                      <a:pPr algn="ctr"/>
                      <a:r>
                        <a:rPr lang="en-US" dirty="0">
                          <a:solidFill>
                            <a:schemeClr val="tx1"/>
                          </a:solidFill>
                        </a:rPr>
                        <a:t>Description</a:t>
                      </a:r>
                    </a:p>
                  </a:txBody>
                  <a:tcPr/>
                </a:tc>
                <a:extLst>
                  <a:ext uri="{0D108BD9-81ED-4DB2-BD59-A6C34878D82A}">
                    <a16:rowId xmlns:a16="http://schemas.microsoft.com/office/drawing/2014/main" val="10000"/>
                  </a:ext>
                </a:extLst>
              </a:tr>
              <a:tr h="370840">
                <a:tc>
                  <a:txBody>
                    <a:bodyPr/>
                    <a:lstStyle/>
                    <a:p>
                      <a:pPr algn="ctr"/>
                      <a:r>
                        <a:rPr lang="en-US" sz="1800" b="0" i="0" kern="1200" dirty="0">
                          <a:solidFill>
                            <a:schemeClr val="tx1"/>
                          </a:solidFill>
                          <a:effectLst/>
                          <a:latin typeface="+mn-lt"/>
                          <a:ea typeface="+mn-ea"/>
                          <a:cs typeface="+mn-cs"/>
                        </a:rPr>
                        <a:t>Internet Access: ISP Service Only (No Transport Circuit Included)</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only seeking bids for commercial internet access service. </a:t>
                      </a:r>
                      <a:r>
                        <a:rPr lang="en-US" sz="1800" b="1" i="0" u="none" strike="noStrike" kern="1200" dirty="0">
                          <a:solidFill>
                            <a:schemeClr val="tx1"/>
                          </a:solidFill>
                          <a:effectLst/>
                          <a:latin typeface="+mn-lt"/>
                          <a:ea typeface="+mn-ea"/>
                          <a:cs typeface="+mn-cs"/>
                        </a:rPr>
                        <a:t>Note: this does not include any type of transport circuit.</a:t>
                      </a:r>
                      <a:endParaRPr lang="en-US" b="1"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800" b="0" i="0" kern="1200" dirty="0">
                          <a:solidFill>
                            <a:schemeClr val="tx1"/>
                          </a:solidFill>
                          <a:effectLst/>
                          <a:latin typeface="+mn-lt"/>
                          <a:ea typeface="+mn-ea"/>
                          <a:cs typeface="+mn-cs"/>
                        </a:rPr>
                        <a:t>Internet Access and Transport Bundled (Non-Fiber)</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seeking bids for services provided over </a:t>
                      </a:r>
                      <a:r>
                        <a:rPr lang="en-US" sz="1800" b="1" i="0" u="none" strike="noStrike" kern="1200" dirty="0">
                          <a:solidFill>
                            <a:schemeClr val="tx1"/>
                          </a:solidFill>
                          <a:effectLst/>
                          <a:latin typeface="+mn-lt"/>
                          <a:ea typeface="+mn-ea"/>
                          <a:cs typeface="+mn-cs"/>
                        </a:rPr>
                        <a:t>non-fiber-based</a:t>
                      </a:r>
                      <a:r>
                        <a:rPr lang="en-US" sz="1800" b="0" i="0" u="none" strike="noStrike" kern="1200" dirty="0">
                          <a:solidFill>
                            <a:schemeClr val="tx1"/>
                          </a:solidFill>
                          <a:effectLst/>
                          <a:latin typeface="+mn-lt"/>
                          <a:ea typeface="+mn-ea"/>
                          <a:cs typeface="+mn-cs"/>
                        </a:rPr>
                        <a:t> service-provider-owned networks that include commercial internet access service (e.g., copper, microwave, or coaxial cable, but excluding Leased Lit Fiber).</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800" b="0" i="0" kern="1200" dirty="0">
                          <a:solidFill>
                            <a:schemeClr val="tx1"/>
                          </a:solidFill>
                          <a:effectLst/>
                          <a:latin typeface="+mn-lt"/>
                          <a:ea typeface="+mn-ea"/>
                          <a:cs typeface="+mn-cs"/>
                        </a:rPr>
                        <a:t>Leased Lit Fiber (with or without Internet access)</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seeking bids for either a bundled solution of internet access (delivered over lit fiber) or transport only (delivered over lit fiber).</a:t>
                      </a:r>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517585" y="402624"/>
            <a:ext cx="8827738" cy="523220"/>
          </a:xfrm>
          <a:prstGeom prst="rect">
            <a:avLst/>
          </a:prstGeom>
          <a:noFill/>
        </p:spPr>
        <p:txBody>
          <a:bodyPr wrap="none" rtlCol="0">
            <a:spAutoFit/>
          </a:bodyPr>
          <a:lstStyle/>
          <a:p>
            <a:r>
              <a:rPr lang="en-US" sz="2800" b="1" spc="-5" dirty="0">
                <a:solidFill>
                  <a:srgbClr val="004AD4"/>
                </a:solidFill>
                <a:latin typeface="Source Sans Pro" charset="0"/>
                <a:ea typeface="Source Sans Pro" charset="0"/>
              </a:rPr>
              <a:t>Initiating a Request for Bids: FCC Form 470 Drop Downs</a:t>
            </a:r>
            <a:endParaRPr lang="en-US" dirty="0"/>
          </a:p>
        </p:txBody>
      </p:sp>
      <p:sp>
        <p:nvSpPr>
          <p:cNvPr id="5" name="Title 4"/>
          <p:cNvSpPr>
            <a:spLocks noGrp="1"/>
          </p:cNvSpPr>
          <p:nvPr>
            <p:ph type="title"/>
          </p:nvPr>
        </p:nvSpPr>
        <p:spPr>
          <a:xfrm>
            <a:off x="8312891" y="7342432"/>
            <a:ext cx="1633492" cy="1419285"/>
          </a:xfrm>
        </p:spPr>
        <p:txBody>
          <a:bodyPr/>
          <a:lstStyle/>
          <a:p>
            <a:endParaRPr lang="en-US"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79237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28</a:t>
            </a:fld>
            <a:endParaRPr dirty="0"/>
          </a:p>
        </p:txBody>
      </p:sp>
      <p:graphicFrame>
        <p:nvGraphicFramePr>
          <p:cNvPr id="7" name="Table 6"/>
          <p:cNvGraphicFramePr>
            <a:graphicFrameLocks noGrp="1"/>
          </p:cNvGraphicFramePr>
          <p:nvPr>
            <p:extLst>
              <p:ext uri="{D42A27DB-BD31-4B8C-83A1-F6EECF244321}">
                <p14:modId xmlns:p14="http://schemas.microsoft.com/office/powerpoint/2010/main" val="914545506"/>
              </p:ext>
            </p:extLst>
          </p:nvPr>
        </p:nvGraphicFramePr>
        <p:xfrm>
          <a:off x="428316" y="1117862"/>
          <a:ext cx="11307284" cy="5034280"/>
        </p:xfrm>
        <a:graphic>
          <a:graphicData uri="http://schemas.openxmlformats.org/drawingml/2006/table">
            <a:tbl>
              <a:tblPr firstRow="1" bandRow="1">
                <a:tableStyleId>{5C22544A-7EE6-4342-B048-85BDC9FD1C3A}</a:tableStyleId>
              </a:tblPr>
              <a:tblGrid>
                <a:gridCol w="5653642">
                  <a:extLst>
                    <a:ext uri="{9D8B030D-6E8A-4147-A177-3AD203B41FA5}">
                      <a16:colId xmlns:a16="http://schemas.microsoft.com/office/drawing/2014/main" val="20000"/>
                    </a:ext>
                  </a:extLst>
                </a:gridCol>
                <a:gridCol w="5653642">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Drop-Down Options</a:t>
                      </a:r>
                    </a:p>
                  </a:txBody>
                  <a:tcPr/>
                </a:tc>
                <a:tc>
                  <a:txBody>
                    <a:bodyPr/>
                    <a:lstStyle/>
                    <a:p>
                      <a:pPr algn="ctr"/>
                      <a:r>
                        <a:rPr lang="en-US" dirty="0">
                          <a:solidFill>
                            <a:schemeClr val="tx1"/>
                          </a:solidFill>
                        </a:rPr>
                        <a:t>Description</a:t>
                      </a:r>
                    </a:p>
                  </a:txBody>
                  <a:tcPr/>
                </a:tc>
                <a:extLst>
                  <a:ext uri="{0D108BD9-81ED-4DB2-BD59-A6C34878D82A}">
                    <a16:rowId xmlns:a16="http://schemas.microsoft.com/office/drawing/2014/main" val="10000"/>
                  </a:ext>
                </a:extLst>
              </a:tr>
              <a:tr h="370840">
                <a:tc>
                  <a:txBody>
                    <a:bodyPr/>
                    <a:lstStyle/>
                    <a:p>
                      <a:pPr algn="ctr"/>
                      <a:r>
                        <a:rPr lang="en-US" sz="1800" b="0" i="0" kern="1200" dirty="0">
                          <a:solidFill>
                            <a:schemeClr val="tx1"/>
                          </a:solidFill>
                          <a:effectLst/>
                          <a:latin typeface="+mn-lt"/>
                          <a:ea typeface="+mn-ea"/>
                          <a:cs typeface="+mn-cs"/>
                        </a:rPr>
                        <a:t>Leased Dark Fiber and Leased Lit Fiber</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seeking bids that include Leased Dark Fiber. This option ensures compliance with the</a:t>
                      </a:r>
                      <a:r>
                        <a:rPr lang="en-US" sz="1800" b="0" i="0" u="none" strike="noStrike" kern="1200" baseline="0" dirty="0">
                          <a:solidFill>
                            <a:schemeClr val="tx1"/>
                          </a:solidFill>
                          <a:effectLst/>
                          <a:latin typeface="+mn-lt"/>
                          <a:ea typeface="+mn-ea"/>
                          <a:cs typeface="+mn-cs"/>
                        </a:rPr>
                        <a:t> </a:t>
                      </a:r>
                      <a:r>
                        <a:rPr lang="en-US" sz="1800" b="0" i="0" u="none" strike="noStrike" kern="1200" dirty="0">
                          <a:solidFill>
                            <a:schemeClr val="tx1"/>
                          </a:solidFill>
                          <a:effectLst/>
                          <a:latin typeface="+mn-lt"/>
                          <a:ea typeface="+mn-ea"/>
                          <a:cs typeface="+mn-cs"/>
                        </a:rPr>
                        <a:t>competitive bidding requirement that applicants requesting bids for Leased Dark Fiber</a:t>
                      </a:r>
                      <a:r>
                        <a:rPr lang="en-US" sz="1800" b="0" i="0" u="none" strike="noStrike" kern="1200" baseline="0" dirty="0">
                          <a:solidFill>
                            <a:schemeClr val="tx1"/>
                          </a:solidFill>
                          <a:effectLst/>
                          <a:latin typeface="+mn-lt"/>
                          <a:ea typeface="+mn-ea"/>
                          <a:cs typeface="+mn-cs"/>
                        </a:rPr>
                        <a:t> </a:t>
                      </a:r>
                      <a:r>
                        <a:rPr lang="en-US" sz="1800" b="0" i="0" u="none" strike="noStrike" kern="1200" dirty="0">
                          <a:solidFill>
                            <a:schemeClr val="tx1"/>
                          </a:solidFill>
                          <a:effectLst/>
                          <a:latin typeface="+mn-lt"/>
                          <a:ea typeface="+mn-ea"/>
                          <a:cs typeface="+mn-cs"/>
                        </a:rPr>
                        <a:t>also request bids for Leased Lit Fiber. </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800" b="0" i="0" kern="1200" dirty="0">
                          <a:solidFill>
                            <a:schemeClr val="tx1"/>
                          </a:solidFill>
                          <a:effectLst/>
                          <a:latin typeface="+mn-lt"/>
                          <a:ea typeface="+mn-ea"/>
                          <a:cs typeface="+mn-cs"/>
                        </a:rPr>
                        <a:t>Self-Provisioned Network (Applicant Owned and Operated Network) and Services Provided Over Third-Party Networks</a:t>
                      </a:r>
                      <a:endParaRPr lang="en-US" dirty="0">
                        <a:solidFill>
                          <a:schemeClr val="tx1"/>
                        </a:solidFill>
                      </a:endParaRPr>
                    </a:p>
                  </a:txBody>
                  <a:tcPr/>
                </a:tc>
                <a:tc>
                  <a:txBody>
                    <a:bodyPr/>
                    <a:lstStyle/>
                    <a:p>
                      <a:pPr algn="ctr"/>
                      <a:r>
                        <a:rPr lang="en-US" sz="1800" kern="1200" dirty="0">
                          <a:solidFill>
                            <a:schemeClr val="dk1"/>
                          </a:solidFill>
                          <a:effectLst/>
                          <a:latin typeface="+mn-lt"/>
                          <a:ea typeface="+mn-ea"/>
                          <a:cs typeface="+mn-cs"/>
                        </a:rPr>
                        <a:t>When seeking bids for services provided over a self- provisioned network on a technology-neutral basis (e.g., fiber, copper, microwave, or coaxial cable).  This option ensures compliance with the competitive bidding requirement that applicants requesting bids for a Self-Provisioned Network also request bids for services provided over Third Party</a:t>
                      </a:r>
                      <a:r>
                        <a:rPr lang="en-US" sz="1800" kern="1200" baseline="0" dirty="0">
                          <a:solidFill>
                            <a:schemeClr val="dk1"/>
                          </a:solidFill>
                          <a:effectLst/>
                          <a:latin typeface="+mn-lt"/>
                          <a:ea typeface="+mn-ea"/>
                          <a:cs typeface="+mn-cs"/>
                        </a:rPr>
                        <a:t> Networks.</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800" b="0" i="0" kern="1200" dirty="0">
                          <a:solidFill>
                            <a:schemeClr val="tx1"/>
                          </a:solidFill>
                          <a:effectLst/>
                          <a:latin typeface="+mn-lt"/>
                          <a:ea typeface="+mn-ea"/>
                          <a:cs typeface="+mn-cs"/>
                        </a:rPr>
                        <a:t>Transport Only – No ISP Service Included (Non-Fiber)</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seeking bids for services provided over non-fiber-based service-provider-owned networks that </a:t>
                      </a:r>
                      <a:r>
                        <a:rPr lang="en-US" sz="1800" b="1" i="0" u="none" strike="noStrike" kern="1200" dirty="0">
                          <a:solidFill>
                            <a:schemeClr val="tx1"/>
                          </a:solidFill>
                          <a:effectLst/>
                          <a:latin typeface="+mn-lt"/>
                          <a:ea typeface="+mn-ea"/>
                          <a:cs typeface="+mn-cs"/>
                        </a:rPr>
                        <a:t>do not</a:t>
                      </a:r>
                      <a:r>
                        <a:rPr lang="en-US" sz="1800" b="0" i="0" u="none" strike="noStrike" kern="1200" dirty="0">
                          <a:solidFill>
                            <a:schemeClr val="tx1"/>
                          </a:solidFill>
                          <a:effectLst/>
                          <a:latin typeface="+mn-lt"/>
                          <a:ea typeface="+mn-ea"/>
                          <a:cs typeface="+mn-cs"/>
                        </a:rPr>
                        <a:t> include commercial internet access (e.g., copper, microwave, or coaxial cable, but </a:t>
                      </a:r>
                      <a:r>
                        <a:rPr lang="en-US" sz="1800" b="1" i="0" u="none" strike="noStrike" kern="1200" dirty="0">
                          <a:solidFill>
                            <a:schemeClr val="tx1"/>
                          </a:solidFill>
                          <a:effectLst/>
                          <a:latin typeface="+mn-lt"/>
                          <a:ea typeface="+mn-ea"/>
                          <a:cs typeface="+mn-cs"/>
                        </a:rPr>
                        <a:t>excluding Leased Lit Fiber</a:t>
                      </a:r>
                      <a:r>
                        <a:rPr lang="en-US" sz="1800" b="0" i="0" u="none" strike="noStrike" kern="1200" dirty="0">
                          <a:solidFill>
                            <a:schemeClr val="tx1"/>
                          </a:solidFill>
                          <a:effectLst/>
                          <a:latin typeface="+mn-lt"/>
                          <a:ea typeface="+mn-ea"/>
                          <a:cs typeface="+mn-cs"/>
                        </a:rPr>
                        <a:t>). </a:t>
                      </a:r>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517585" y="422694"/>
            <a:ext cx="9816860" cy="800219"/>
          </a:xfrm>
          <a:prstGeom prst="rect">
            <a:avLst/>
          </a:prstGeom>
          <a:noFill/>
        </p:spPr>
        <p:txBody>
          <a:bodyPr wrap="square" rtlCol="0">
            <a:spAutoFit/>
          </a:bodyPr>
          <a:lstStyle/>
          <a:p>
            <a:r>
              <a:rPr lang="en-US" sz="2800" b="1" spc="-5" dirty="0">
                <a:solidFill>
                  <a:srgbClr val="004AD4"/>
                </a:solidFill>
                <a:latin typeface="Source Sans Pro" charset="0"/>
                <a:ea typeface="Source Sans Pro" charset="0"/>
              </a:rPr>
              <a:t>Initiating a Request for Bids: FCC Form 470 Drop Downs</a:t>
            </a:r>
            <a:endParaRPr lang="en-US" sz="2800" dirty="0"/>
          </a:p>
          <a:p>
            <a:endParaRPr lang="en-US" dirty="0"/>
          </a:p>
        </p:txBody>
      </p:sp>
      <p:sp>
        <p:nvSpPr>
          <p:cNvPr id="6" name="Title 5"/>
          <p:cNvSpPr>
            <a:spLocks noGrp="1"/>
          </p:cNvSpPr>
          <p:nvPr>
            <p:ph type="title"/>
          </p:nvPr>
        </p:nvSpPr>
        <p:spPr/>
        <p:txBody>
          <a:bodyPr/>
          <a:lstStyle/>
          <a:p>
            <a:r>
              <a:rPr lang="en-US" dirty="0"/>
              <a:t> </a:t>
            </a:r>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814334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29</a:t>
            </a:fld>
            <a:endParaRPr dirty="0"/>
          </a:p>
        </p:txBody>
      </p:sp>
      <p:graphicFrame>
        <p:nvGraphicFramePr>
          <p:cNvPr id="7" name="Table 6"/>
          <p:cNvGraphicFramePr>
            <a:graphicFrameLocks noGrp="1"/>
          </p:cNvGraphicFramePr>
          <p:nvPr>
            <p:extLst>
              <p:ext uri="{D42A27DB-BD31-4B8C-83A1-F6EECF244321}">
                <p14:modId xmlns:p14="http://schemas.microsoft.com/office/powerpoint/2010/main" val="2216973834"/>
              </p:ext>
            </p:extLst>
          </p:nvPr>
        </p:nvGraphicFramePr>
        <p:xfrm>
          <a:off x="428316" y="1552424"/>
          <a:ext cx="11307284" cy="3479800"/>
        </p:xfrm>
        <a:graphic>
          <a:graphicData uri="http://schemas.openxmlformats.org/drawingml/2006/table">
            <a:tbl>
              <a:tblPr firstRow="1" bandRow="1">
                <a:tableStyleId>{5C22544A-7EE6-4342-B048-85BDC9FD1C3A}</a:tableStyleId>
              </a:tblPr>
              <a:tblGrid>
                <a:gridCol w="5653642">
                  <a:extLst>
                    <a:ext uri="{9D8B030D-6E8A-4147-A177-3AD203B41FA5}">
                      <a16:colId xmlns:a16="http://schemas.microsoft.com/office/drawing/2014/main" val="20000"/>
                    </a:ext>
                  </a:extLst>
                </a:gridCol>
                <a:gridCol w="5653642">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Drop-Down Options</a:t>
                      </a:r>
                    </a:p>
                  </a:txBody>
                  <a:tcPr/>
                </a:tc>
                <a:tc>
                  <a:txBody>
                    <a:bodyPr/>
                    <a:lstStyle/>
                    <a:p>
                      <a:pPr algn="ctr"/>
                      <a:r>
                        <a:rPr lang="en-US" dirty="0">
                          <a:solidFill>
                            <a:schemeClr val="tx1"/>
                          </a:solidFill>
                        </a:rPr>
                        <a:t>Description</a:t>
                      </a:r>
                    </a:p>
                  </a:txBody>
                  <a:tcPr/>
                </a:tc>
                <a:extLst>
                  <a:ext uri="{0D108BD9-81ED-4DB2-BD59-A6C34878D82A}">
                    <a16:rowId xmlns:a16="http://schemas.microsoft.com/office/drawing/2014/main" val="10000"/>
                  </a:ext>
                </a:extLst>
              </a:tr>
              <a:tr h="370840">
                <a:tc>
                  <a:txBody>
                    <a:bodyPr/>
                    <a:lstStyle/>
                    <a:p>
                      <a:pPr algn="ctr"/>
                      <a:r>
                        <a:rPr lang="en-US" sz="1800" b="0" i="0" kern="1200" dirty="0">
                          <a:solidFill>
                            <a:schemeClr val="tx1"/>
                          </a:solidFill>
                          <a:effectLst/>
                          <a:latin typeface="+mn-lt"/>
                          <a:ea typeface="+mn-ea"/>
                          <a:cs typeface="+mn-cs"/>
                        </a:rPr>
                        <a:t>Cellular Data Plan/Air Card Service</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only seeking bids for a commercial wireless data plan</a:t>
                      </a:r>
                      <a:r>
                        <a:rPr lang="en-US" sz="1800" b="0" i="0" u="none" strike="noStrike" kern="1200" baseline="0" dirty="0">
                          <a:solidFill>
                            <a:schemeClr val="tx1"/>
                          </a:solidFill>
                          <a:effectLst/>
                          <a:latin typeface="+mn-lt"/>
                          <a:ea typeface="+mn-ea"/>
                          <a:cs typeface="+mn-cs"/>
                        </a:rPr>
                        <a:t> only</a:t>
                      </a:r>
                      <a:r>
                        <a:rPr lang="en-US" sz="1800" b="0" i="0" u="none" strike="noStrike" kern="1200" dirty="0">
                          <a:solidFill>
                            <a:schemeClr val="tx1"/>
                          </a:solidFill>
                          <a:effectLst/>
                          <a:latin typeface="+mn-lt"/>
                          <a:ea typeface="+mn-ea"/>
                          <a:cs typeface="+mn-cs"/>
                        </a:rPr>
                        <a:t>. </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800" b="0" i="0" kern="1200" dirty="0">
                          <a:solidFill>
                            <a:schemeClr val="tx1"/>
                          </a:solidFill>
                          <a:effectLst/>
                          <a:latin typeface="+mn-lt"/>
                          <a:ea typeface="+mn-ea"/>
                          <a:cs typeface="+mn-cs"/>
                        </a:rPr>
                        <a:t>Network Equipment</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seeking bids for modulating electronics or other equipment necessary to make a Category One service functional.</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800" b="0" i="0" kern="1200" dirty="0">
                          <a:solidFill>
                            <a:schemeClr val="tx1"/>
                          </a:solidFill>
                          <a:effectLst/>
                          <a:latin typeface="+mn-lt"/>
                          <a:ea typeface="+mn-ea"/>
                          <a:cs typeface="+mn-cs"/>
                        </a:rPr>
                        <a:t>Maintenance &amp; Operations</a:t>
                      </a:r>
                      <a:endParaRPr lang="en-US" dirty="0">
                        <a:solidFill>
                          <a:schemeClr val="tx1"/>
                        </a:solidFill>
                      </a:endParaRPr>
                    </a:p>
                  </a:txBody>
                  <a:tcPr/>
                </a:tc>
                <a:tc>
                  <a:txBody>
                    <a:bodyPr/>
                    <a:lstStyle/>
                    <a:p>
                      <a:pPr algn="ctr"/>
                      <a:r>
                        <a:rPr lang="en-US" sz="1800" b="0" i="0" u="none" strike="noStrike" kern="1200" dirty="0">
                          <a:solidFill>
                            <a:schemeClr val="tx1"/>
                          </a:solidFill>
                          <a:effectLst/>
                          <a:latin typeface="+mn-lt"/>
                          <a:ea typeface="+mn-ea"/>
                          <a:cs typeface="+mn-cs"/>
                        </a:rPr>
                        <a:t>When seeking bids for maintenance and operations costs for Leased Dark Fiber or a Self-Provisioned network.</a:t>
                      </a:r>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pPr algn="ctr"/>
                      <a:r>
                        <a:rPr lang="en-US" dirty="0">
                          <a:solidFill>
                            <a:schemeClr val="tx1"/>
                          </a:solidFill>
                        </a:rPr>
                        <a:t>Other</a:t>
                      </a:r>
                    </a:p>
                  </a:txBody>
                  <a:tcPr/>
                </a:tc>
                <a:tc>
                  <a:txBody>
                    <a:bodyPr/>
                    <a:lstStyle/>
                    <a:p>
                      <a:pPr algn="ctr"/>
                      <a:r>
                        <a:rPr lang="en-US" sz="1800" b="0" i="0" u="none" strike="noStrike" kern="1200" dirty="0">
                          <a:solidFill>
                            <a:schemeClr val="tx1"/>
                          </a:solidFill>
                          <a:effectLst/>
                          <a:latin typeface="+mn-lt"/>
                          <a:ea typeface="+mn-ea"/>
                          <a:cs typeface="+mn-cs"/>
                        </a:rPr>
                        <a:t>When the service you want is not otherwise listed.  Be sure to provide additional details about this service by uploading an RFP document.</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625094" y="391499"/>
            <a:ext cx="10770400" cy="523220"/>
          </a:xfrm>
          <a:prstGeom prst="rect">
            <a:avLst/>
          </a:prstGeom>
        </p:spPr>
        <p:txBody>
          <a:bodyPr wrap="square">
            <a:spAutoFit/>
          </a:bodyPr>
          <a:lstStyle/>
          <a:p>
            <a:r>
              <a:rPr lang="en-US" sz="2800" b="1" spc="-5" dirty="0">
                <a:solidFill>
                  <a:srgbClr val="004AD4"/>
                </a:solidFill>
                <a:latin typeface="Source Sans Pro" charset="0"/>
                <a:ea typeface="Source Sans Pro" charset="0"/>
              </a:rPr>
              <a:t>Initiating a Request for Bids: FCC Form 470 Drop Downs</a:t>
            </a:r>
            <a:endParaRPr lang="en-US" sz="2800" dirty="0"/>
          </a:p>
        </p:txBody>
      </p:sp>
      <p:sp>
        <p:nvSpPr>
          <p:cNvPr id="8" name="Title 7"/>
          <p:cNvSpPr>
            <a:spLocks noGrp="1"/>
          </p:cNvSpPr>
          <p:nvPr>
            <p:ph type="title"/>
          </p:nvPr>
        </p:nvSpPr>
        <p:spPr/>
        <p:txBody>
          <a:bodyPr/>
          <a:lstStyle/>
          <a:p>
            <a:r>
              <a:rPr lang="en-US" dirty="0"/>
              <a:t> </a:t>
            </a:r>
          </a:p>
        </p:txBody>
      </p:sp>
      <p:sp>
        <p:nvSpPr>
          <p:cNvPr id="9"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6032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Eligible Services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13937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274794092"/>
              </p:ext>
            </p:extLst>
          </p:nvPr>
        </p:nvGraphicFramePr>
        <p:xfrm>
          <a:off x="428316" y="1552424"/>
          <a:ext cx="11307284" cy="4211320"/>
        </p:xfrm>
        <a:graphic>
          <a:graphicData uri="http://schemas.openxmlformats.org/drawingml/2006/table">
            <a:tbl>
              <a:tblPr firstRow="1" bandRow="1">
                <a:tableStyleId>{5C22544A-7EE6-4342-B048-85BDC9FD1C3A}</a:tableStyleId>
              </a:tblPr>
              <a:tblGrid>
                <a:gridCol w="5653642">
                  <a:extLst>
                    <a:ext uri="{9D8B030D-6E8A-4147-A177-3AD203B41FA5}">
                      <a16:colId xmlns:a16="http://schemas.microsoft.com/office/drawing/2014/main" val="20000"/>
                    </a:ext>
                  </a:extLst>
                </a:gridCol>
                <a:gridCol w="5653642">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Drop-Down Options</a:t>
                      </a:r>
                    </a:p>
                  </a:txBody>
                  <a:tcPr/>
                </a:tc>
                <a:tc>
                  <a:txBody>
                    <a:bodyPr/>
                    <a:lstStyle/>
                    <a:p>
                      <a:pPr algn="ctr"/>
                      <a:r>
                        <a:rPr lang="en-US" dirty="0">
                          <a:solidFill>
                            <a:schemeClr val="tx1"/>
                          </a:solidFill>
                        </a:rPr>
                        <a:t>Service Examples</a:t>
                      </a:r>
                    </a:p>
                  </a:txBody>
                  <a:tcPr/>
                </a:tc>
                <a:extLst>
                  <a:ext uri="{0D108BD9-81ED-4DB2-BD59-A6C34878D82A}">
                    <a16:rowId xmlns:a16="http://schemas.microsoft.com/office/drawing/2014/main" val="10000"/>
                  </a:ext>
                </a:extLst>
              </a:tr>
              <a:tr h="370840">
                <a:tc>
                  <a:txBody>
                    <a:bodyPr/>
                    <a:lstStyle/>
                    <a:p>
                      <a:pPr algn="ctr"/>
                      <a:r>
                        <a:rPr lang="en-US" sz="1800" b="0" i="0" kern="1200" dirty="0">
                          <a:solidFill>
                            <a:schemeClr val="tx1"/>
                          </a:solidFill>
                          <a:effectLst/>
                          <a:latin typeface="+mn-lt"/>
                          <a:ea typeface="+mn-ea"/>
                          <a:cs typeface="+mn-cs"/>
                        </a:rPr>
                        <a:t>Internet Access: ISP Service Only(No Transport Circuit Included)</a:t>
                      </a:r>
                      <a:endParaRPr lang="en-US"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school district has a self-provisioned WAN, and the high school acts as the district's internet hub. Because the district already owns circuits </a:t>
                      </a:r>
                      <a:r>
                        <a:rPr lang="en-US" sz="1800" b="0" i="0" kern="1200" dirty="0" smtClean="0">
                          <a:solidFill>
                            <a:schemeClr val="dk1"/>
                          </a:solidFill>
                          <a:effectLst/>
                          <a:latin typeface="+mn-lt"/>
                          <a:ea typeface="+mn-ea"/>
                          <a:cs typeface="+mn-cs"/>
                        </a:rPr>
                        <a:t>that will provide needed transport service to </a:t>
                      </a:r>
                      <a:r>
                        <a:rPr lang="en-US" sz="1800" b="0" i="0" kern="1200" dirty="0">
                          <a:solidFill>
                            <a:schemeClr val="dk1"/>
                          </a:solidFill>
                          <a:effectLst/>
                          <a:latin typeface="+mn-lt"/>
                          <a:ea typeface="+mn-ea"/>
                          <a:cs typeface="+mn-cs"/>
                        </a:rPr>
                        <a:t>its schools, they seek only internet access (ISP service) that will terminate at the hub.</a:t>
                      </a:r>
                      <a:endParaRPr lang="en-US" b="1"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800" b="0" i="0" kern="1200" dirty="0">
                          <a:solidFill>
                            <a:schemeClr val="tx1"/>
                          </a:solidFill>
                          <a:effectLst/>
                          <a:latin typeface="+mn-lt"/>
                          <a:ea typeface="+mn-ea"/>
                          <a:cs typeface="+mn-cs"/>
                        </a:rPr>
                        <a:t>Internet Access and Transport Bundled (Non-Fiber)</a:t>
                      </a:r>
                      <a:endParaRPr lang="en-US"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library located in a rural or mountainous area without fiber access seeks broadband internet access </a:t>
                      </a:r>
                      <a:r>
                        <a:rPr lang="en-US" sz="1800" b="0" i="0" kern="1200" dirty="0" smtClean="0">
                          <a:solidFill>
                            <a:schemeClr val="dk1"/>
                          </a:solidFill>
                          <a:effectLst/>
                          <a:latin typeface="+mn-lt"/>
                          <a:ea typeface="+mn-ea"/>
                          <a:cs typeface="+mn-cs"/>
                        </a:rPr>
                        <a:t>and transport</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service </a:t>
                      </a:r>
                      <a:r>
                        <a:rPr lang="en-US" sz="1800" b="0" i="0" kern="1200" dirty="0">
                          <a:solidFill>
                            <a:schemeClr val="dk1"/>
                          </a:solidFill>
                          <a:effectLst/>
                          <a:latin typeface="+mn-lt"/>
                          <a:ea typeface="+mn-ea"/>
                          <a:cs typeface="+mn-cs"/>
                        </a:rPr>
                        <a:t>provided over a non-fiber connection.</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800" b="0" i="0" kern="1200" dirty="0">
                          <a:solidFill>
                            <a:schemeClr val="tx1"/>
                          </a:solidFill>
                          <a:effectLst/>
                          <a:latin typeface="+mn-lt"/>
                          <a:ea typeface="+mn-ea"/>
                          <a:cs typeface="+mn-cs"/>
                        </a:rPr>
                        <a:t>Leased Lit Fiber (with or without Internet access)</a:t>
                      </a:r>
                      <a:endParaRPr lang="en-US"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library is looking </a:t>
                      </a:r>
                      <a:r>
                        <a:rPr lang="en-US" sz="1800" b="0" i="0" kern="1200" dirty="0" smtClean="0">
                          <a:solidFill>
                            <a:schemeClr val="dk1"/>
                          </a:solidFill>
                          <a:effectLst/>
                          <a:latin typeface="+mn-lt"/>
                          <a:ea typeface="+mn-ea"/>
                          <a:cs typeface="+mn-cs"/>
                        </a:rPr>
                        <a:t>for transport or </a:t>
                      </a:r>
                      <a:r>
                        <a:rPr lang="en-US" sz="1800" b="0" i="0" kern="1200" dirty="0">
                          <a:solidFill>
                            <a:schemeClr val="dk1"/>
                          </a:solidFill>
                          <a:effectLst/>
                          <a:latin typeface="+mn-lt"/>
                          <a:ea typeface="+mn-ea"/>
                          <a:cs typeface="+mn-cs"/>
                        </a:rPr>
                        <a:t>internet access service </a:t>
                      </a:r>
                      <a:r>
                        <a:rPr lang="en-US" sz="1800" b="0" i="0" kern="1200" dirty="0" smtClean="0">
                          <a:solidFill>
                            <a:schemeClr val="dk1"/>
                          </a:solidFill>
                          <a:effectLst/>
                          <a:latin typeface="+mn-lt"/>
                          <a:ea typeface="+mn-ea"/>
                          <a:cs typeface="+mn-cs"/>
                        </a:rPr>
                        <a:t>that is delivered over a leased </a:t>
                      </a:r>
                      <a:r>
                        <a:rPr lang="en-US" sz="1800" b="0" i="0" kern="1200" dirty="0">
                          <a:solidFill>
                            <a:schemeClr val="dk1"/>
                          </a:solidFill>
                          <a:effectLst/>
                          <a:latin typeface="+mn-lt"/>
                          <a:ea typeface="+mn-ea"/>
                          <a:cs typeface="+mn-cs"/>
                        </a:rPr>
                        <a:t>fiber circuit</a:t>
                      </a:r>
                      <a:r>
                        <a:rPr lang="en-US" sz="1800" b="0" i="0" kern="1200" dirty="0" smtClean="0">
                          <a:solidFill>
                            <a:schemeClr val="dk1"/>
                          </a:solidFill>
                          <a:effectLst/>
                          <a:latin typeface="+mn-lt"/>
                          <a:ea typeface="+mn-ea"/>
                          <a:cs typeface="+mn-cs"/>
                        </a:rPr>
                        <a:t>. For example,</a:t>
                      </a:r>
                      <a:endParaRPr lang="en-US" sz="1800" b="0" i="0" kern="1200" dirty="0">
                        <a:solidFill>
                          <a:schemeClr val="dk1"/>
                        </a:solidFill>
                        <a:effectLst/>
                        <a:latin typeface="+mn-lt"/>
                        <a:ea typeface="+mn-ea"/>
                        <a:cs typeface="+mn-cs"/>
                      </a:endParaRPr>
                    </a:p>
                    <a:p>
                      <a:pPr algn="ctr"/>
                      <a:r>
                        <a:rPr lang="en-US" sz="1800" b="0" i="0" kern="1200" dirty="0">
                          <a:solidFill>
                            <a:schemeClr val="dk1"/>
                          </a:solidFill>
                          <a:effectLst/>
                          <a:latin typeface="+mn-lt"/>
                          <a:ea typeface="+mn-ea"/>
                          <a:cs typeface="+mn-cs"/>
                        </a:rPr>
                        <a:t>s</a:t>
                      </a:r>
                      <a:r>
                        <a:rPr lang="en-US" sz="1800" b="0" i="0" kern="1200" dirty="0" smtClean="0">
                          <a:solidFill>
                            <a:schemeClr val="dk1"/>
                          </a:solidFill>
                          <a:effectLst/>
                          <a:latin typeface="+mn-lt"/>
                          <a:ea typeface="+mn-ea"/>
                          <a:cs typeface="+mn-cs"/>
                        </a:rPr>
                        <a:t>chool A would like to lease </a:t>
                      </a:r>
                      <a:r>
                        <a:rPr lang="en-US" sz="1800" b="0" i="0" kern="1200" dirty="0">
                          <a:solidFill>
                            <a:schemeClr val="dk1"/>
                          </a:solidFill>
                          <a:effectLst/>
                          <a:latin typeface="+mn-lt"/>
                          <a:ea typeface="+mn-ea"/>
                          <a:cs typeface="+mn-cs"/>
                        </a:rPr>
                        <a:t>a dedicated </a:t>
                      </a:r>
                      <a:r>
                        <a:rPr lang="en-US" sz="1800" b="0" i="0" kern="1200" dirty="0" smtClean="0">
                          <a:solidFill>
                            <a:schemeClr val="dk1"/>
                          </a:solidFill>
                          <a:effectLst/>
                          <a:latin typeface="+mn-lt"/>
                          <a:ea typeface="+mn-ea"/>
                          <a:cs typeface="+mn-cs"/>
                        </a:rPr>
                        <a:t>lit fiber </a:t>
                      </a:r>
                      <a:r>
                        <a:rPr lang="en-US" sz="1800" b="0" i="0" kern="1200" dirty="0">
                          <a:solidFill>
                            <a:schemeClr val="dk1"/>
                          </a:solidFill>
                          <a:effectLst/>
                          <a:latin typeface="+mn-lt"/>
                          <a:ea typeface="+mn-ea"/>
                          <a:cs typeface="+mn-cs"/>
                        </a:rPr>
                        <a:t>circuit to connect to </a:t>
                      </a:r>
                      <a:r>
                        <a:rPr lang="en-US" sz="1800" b="0" i="0" kern="1200" dirty="0" smtClean="0">
                          <a:solidFill>
                            <a:schemeClr val="dk1"/>
                          </a:solidFill>
                          <a:effectLst/>
                          <a:latin typeface="+mn-lt"/>
                          <a:ea typeface="+mn-ea"/>
                          <a:cs typeface="+mn-cs"/>
                        </a:rPr>
                        <a:t>school B </a:t>
                      </a:r>
                      <a:r>
                        <a:rPr lang="en-US" sz="1800" b="0" i="0" kern="1200" dirty="0">
                          <a:solidFill>
                            <a:schemeClr val="dk1"/>
                          </a:solidFill>
                          <a:effectLst/>
                          <a:latin typeface="+mn-lt"/>
                          <a:ea typeface="+mn-ea"/>
                          <a:cs typeface="+mn-cs"/>
                        </a:rPr>
                        <a:t>to transmit data between the two entities.</a:t>
                      </a:r>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10" name="object 2"/>
          <p:cNvSpPr txBox="1">
            <a:spLocks noGrp="1"/>
          </p:cNvSpPr>
          <p:nvPr>
            <p:ph type="title"/>
          </p:nvPr>
        </p:nvSpPr>
        <p:spPr>
          <a:xfrm>
            <a:off x="799252" y="1011733"/>
            <a:ext cx="11319510" cy="369332"/>
          </a:xfrm>
          <a:prstGeom prst="rect">
            <a:avLst/>
          </a:prstGeom>
        </p:spPr>
        <p:txBody>
          <a:bodyPr vert="horz" wrap="square" lIns="0" tIns="0" rIns="0" bIns="0" rtlCol="0">
            <a:spAutoFit/>
          </a:bodyPr>
          <a:lstStyle/>
          <a:p>
            <a:pPr marL="12700">
              <a:lnSpc>
                <a:spcPct val="100000"/>
              </a:lnSpc>
            </a:pPr>
            <a:r>
              <a:rPr lang="en-US" sz="2400" dirty="0"/>
              <a:t> </a:t>
            </a:r>
          </a:p>
        </p:txBody>
      </p:sp>
      <p:sp>
        <p:nvSpPr>
          <p:cNvPr id="2" name="Rectangle 1"/>
          <p:cNvSpPr/>
          <p:nvPr/>
        </p:nvSpPr>
        <p:spPr>
          <a:xfrm>
            <a:off x="583592" y="488513"/>
            <a:ext cx="7451335" cy="523220"/>
          </a:xfrm>
          <a:prstGeom prst="rect">
            <a:avLst/>
          </a:prstGeom>
        </p:spPr>
        <p:txBody>
          <a:bodyPr wrap="none">
            <a:spAutoFit/>
          </a:bodyPr>
          <a:lstStyle/>
          <a:p>
            <a:pPr lvl="0"/>
            <a:r>
              <a:rPr lang="en-US" sz="2800" b="1" spc="-5" dirty="0">
                <a:solidFill>
                  <a:srgbClr val="004AD4"/>
                </a:solidFill>
                <a:latin typeface="Source Sans Pro" charset="0"/>
                <a:ea typeface="Source Sans Pro" charset="0"/>
              </a:rPr>
              <a:t>Initiating a Request for Bids: Service Examples</a:t>
            </a:r>
            <a:endParaRPr lang="en-US" sz="2800" dirty="0">
              <a:solidFill>
                <a:prstClr val="black"/>
              </a:solidFill>
            </a:endParaRPr>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12250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134" y="589038"/>
            <a:ext cx="11319510" cy="387798"/>
          </a:xfrm>
          <a:prstGeom prst="rect">
            <a:avLst/>
          </a:prstGeom>
        </p:spPr>
        <p:txBody>
          <a:bodyPr vert="horz" wrap="square" lIns="0" tIns="0" rIns="0" bIns="0" rtlCol="0">
            <a:spAutoFit/>
          </a:bodyPr>
          <a:lstStyle/>
          <a:p>
            <a:pPr lvl="0"/>
            <a:r>
              <a:rPr lang="en-US" spc="-5" dirty="0"/>
              <a:t>Initiating a Request for Bids: Service Examples</a:t>
            </a:r>
            <a:endParaRPr lang="en-US"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31</a:t>
            </a:fld>
            <a:endParaRPr dirty="0"/>
          </a:p>
        </p:txBody>
      </p:sp>
      <p:graphicFrame>
        <p:nvGraphicFramePr>
          <p:cNvPr id="7" name="Table 6"/>
          <p:cNvGraphicFramePr>
            <a:graphicFrameLocks noGrp="1"/>
          </p:cNvGraphicFramePr>
          <p:nvPr>
            <p:extLst>
              <p:ext uri="{D42A27DB-BD31-4B8C-83A1-F6EECF244321}">
                <p14:modId xmlns:p14="http://schemas.microsoft.com/office/powerpoint/2010/main" val="2086117756"/>
              </p:ext>
            </p:extLst>
          </p:nvPr>
        </p:nvGraphicFramePr>
        <p:xfrm>
          <a:off x="428316" y="1552424"/>
          <a:ext cx="11307284" cy="4485640"/>
        </p:xfrm>
        <a:graphic>
          <a:graphicData uri="http://schemas.openxmlformats.org/drawingml/2006/table">
            <a:tbl>
              <a:tblPr firstRow="1" bandRow="1">
                <a:tableStyleId>{5C22544A-7EE6-4342-B048-85BDC9FD1C3A}</a:tableStyleId>
              </a:tblPr>
              <a:tblGrid>
                <a:gridCol w="5653642">
                  <a:extLst>
                    <a:ext uri="{9D8B030D-6E8A-4147-A177-3AD203B41FA5}">
                      <a16:colId xmlns:a16="http://schemas.microsoft.com/office/drawing/2014/main" val="20000"/>
                    </a:ext>
                  </a:extLst>
                </a:gridCol>
                <a:gridCol w="5653642">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Drop-Down Options</a:t>
                      </a:r>
                    </a:p>
                  </a:txBody>
                  <a:tcPr/>
                </a:tc>
                <a:tc>
                  <a:txBody>
                    <a:bodyPr/>
                    <a:lstStyle/>
                    <a:p>
                      <a:pPr algn="ctr"/>
                      <a:r>
                        <a:rPr lang="en-US" dirty="0">
                          <a:solidFill>
                            <a:schemeClr val="tx1"/>
                          </a:solidFill>
                        </a:rPr>
                        <a:t>Service Examples</a:t>
                      </a:r>
                    </a:p>
                  </a:txBody>
                  <a:tcPr/>
                </a:tc>
                <a:extLst>
                  <a:ext uri="{0D108BD9-81ED-4DB2-BD59-A6C34878D82A}">
                    <a16:rowId xmlns:a16="http://schemas.microsoft.com/office/drawing/2014/main" val="10000"/>
                  </a:ext>
                </a:extLst>
              </a:tr>
              <a:tr h="370840">
                <a:tc>
                  <a:txBody>
                    <a:bodyPr/>
                    <a:lstStyle/>
                    <a:p>
                      <a:pPr algn="ctr"/>
                      <a:r>
                        <a:rPr lang="en-US" sz="1800" b="0" i="0" kern="1200" dirty="0">
                          <a:solidFill>
                            <a:schemeClr val="tx1"/>
                          </a:solidFill>
                          <a:effectLst/>
                          <a:latin typeface="+mn-lt"/>
                          <a:ea typeface="+mn-ea"/>
                          <a:cs typeface="+mn-cs"/>
                        </a:rPr>
                        <a:t>Leased Dark Fiber and Leased Lit Fiber</a:t>
                      </a:r>
                      <a:endParaRPr lang="en-US"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school district is interested in setting up a WAN to connect its schools using leased dark fiber. Because the district seeks bids for leased dark fiber, they must also request bids for leased lit fiber to compare the options.</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800" b="0" i="0" kern="1200" dirty="0">
                          <a:solidFill>
                            <a:schemeClr val="tx1"/>
                          </a:solidFill>
                          <a:effectLst/>
                          <a:latin typeface="+mn-lt"/>
                          <a:ea typeface="+mn-ea"/>
                          <a:cs typeface="+mn-cs"/>
                        </a:rPr>
                        <a:t>Self-Provisioned Network (Applicant Owned and Operated Network) and Services Provided Over Third-Party Networks</a:t>
                      </a:r>
                      <a:endParaRPr lang="en-US"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school district is constructing a new elementary school building next to their existing middle school building. They would like to provide connectivity between the two campuses, which are located on the same property. The school district is interested in the option to own and maintain the circuit that connects the buildings themselves.</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800" b="0" i="0" kern="1200" dirty="0">
                          <a:solidFill>
                            <a:schemeClr val="tx1"/>
                          </a:solidFill>
                          <a:effectLst/>
                          <a:latin typeface="+mn-lt"/>
                          <a:ea typeface="+mn-ea"/>
                          <a:cs typeface="+mn-cs"/>
                        </a:rPr>
                        <a:t>Transport Only – No ISP Service Included (Non-Fiber)</a:t>
                      </a:r>
                      <a:endParaRPr lang="en-US"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School C is looking for a non-fiber circuit to connect to School D (point-to-point) in order to transmit data between the two entities.</a:t>
                      </a:r>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765271" y="976836"/>
            <a:ext cx="245580" cy="461665"/>
          </a:xfrm>
          <a:prstGeom prst="rect">
            <a:avLst/>
          </a:prstGeom>
        </p:spPr>
        <p:txBody>
          <a:bodyPr wrap="none">
            <a:spAutoFit/>
          </a:bodyPr>
          <a:lstStyle/>
          <a:p>
            <a:r>
              <a:rPr lang="en-US" sz="2400" b="1" dirty="0">
                <a:solidFill>
                  <a:srgbClr val="004AD4"/>
                </a:solidFill>
                <a:latin typeface="Source Sans Pro" charset="0"/>
                <a:ea typeface="Source Sans Pro" charset="0"/>
              </a:rPr>
              <a:t> </a:t>
            </a:r>
            <a:endParaRPr lang="en-US" dirty="0"/>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20777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39" y="531096"/>
            <a:ext cx="11319510" cy="387798"/>
          </a:xfrm>
          <a:prstGeom prst="rect">
            <a:avLst/>
          </a:prstGeom>
        </p:spPr>
        <p:txBody>
          <a:bodyPr vert="horz" wrap="square" lIns="0" tIns="0" rIns="0" bIns="0" rtlCol="0">
            <a:spAutoFit/>
          </a:bodyPr>
          <a:lstStyle/>
          <a:p>
            <a:pPr lvl="0"/>
            <a:r>
              <a:rPr lang="en-US" spc="-5" dirty="0"/>
              <a:t>Initiating a Request for Bids: Service Examples</a:t>
            </a:r>
            <a:endParaRPr lang="en-US"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32</a:t>
            </a:fld>
            <a:endParaRPr dirty="0"/>
          </a:p>
        </p:txBody>
      </p:sp>
      <p:graphicFrame>
        <p:nvGraphicFramePr>
          <p:cNvPr id="7" name="Table 6"/>
          <p:cNvGraphicFramePr>
            <a:graphicFrameLocks noGrp="1"/>
          </p:cNvGraphicFramePr>
          <p:nvPr>
            <p:extLst>
              <p:ext uri="{D42A27DB-BD31-4B8C-83A1-F6EECF244321}">
                <p14:modId xmlns:p14="http://schemas.microsoft.com/office/powerpoint/2010/main" val="1855859907"/>
              </p:ext>
            </p:extLst>
          </p:nvPr>
        </p:nvGraphicFramePr>
        <p:xfrm>
          <a:off x="428316" y="1552424"/>
          <a:ext cx="11307284" cy="4485640"/>
        </p:xfrm>
        <a:graphic>
          <a:graphicData uri="http://schemas.openxmlformats.org/drawingml/2006/table">
            <a:tbl>
              <a:tblPr firstRow="1" bandRow="1">
                <a:tableStyleId>{5C22544A-7EE6-4342-B048-85BDC9FD1C3A}</a:tableStyleId>
              </a:tblPr>
              <a:tblGrid>
                <a:gridCol w="5653642">
                  <a:extLst>
                    <a:ext uri="{9D8B030D-6E8A-4147-A177-3AD203B41FA5}">
                      <a16:colId xmlns:a16="http://schemas.microsoft.com/office/drawing/2014/main" val="20000"/>
                    </a:ext>
                  </a:extLst>
                </a:gridCol>
                <a:gridCol w="5653642">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Drop-Down Options</a:t>
                      </a:r>
                    </a:p>
                  </a:txBody>
                  <a:tcPr/>
                </a:tc>
                <a:tc>
                  <a:txBody>
                    <a:bodyPr/>
                    <a:lstStyle/>
                    <a:p>
                      <a:pPr algn="ctr"/>
                      <a:r>
                        <a:rPr lang="en-US" dirty="0">
                          <a:solidFill>
                            <a:schemeClr val="tx1"/>
                          </a:solidFill>
                        </a:rPr>
                        <a:t>Service Examples</a:t>
                      </a:r>
                    </a:p>
                  </a:txBody>
                  <a:tcPr/>
                </a:tc>
                <a:extLst>
                  <a:ext uri="{0D108BD9-81ED-4DB2-BD59-A6C34878D82A}">
                    <a16:rowId xmlns:a16="http://schemas.microsoft.com/office/drawing/2014/main" val="10000"/>
                  </a:ext>
                </a:extLst>
              </a:tr>
              <a:tr h="370840">
                <a:tc>
                  <a:txBody>
                    <a:bodyPr/>
                    <a:lstStyle/>
                    <a:p>
                      <a:pPr algn="ctr"/>
                      <a:r>
                        <a:rPr lang="en-US" sz="1800" b="0" i="0" kern="1200" dirty="0">
                          <a:solidFill>
                            <a:schemeClr val="tx1"/>
                          </a:solidFill>
                          <a:effectLst/>
                          <a:latin typeface="+mn-lt"/>
                          <a:ea typeface="+mn-ea"/>
                          <a:cs typeface="+mn-cs"/>
                        </a:rPr>
                        <a:t>Cellular Data Plan/Air Card Service</a:t>
                      </a:r>
                      <a:endParaRPr lang="en-US" sz="1800"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small charter school does not currently have a wireless local area network (WLAN), because it is cost prohibitive. The school would like 10 air cards and three data plans in order to access the internet on a cellular network, using their existing 13 mobile devices.</a:t>
                      </a:r>
                      <a:endParaRPr lang="en-US" sz="1800" dirty="0">
                        <a:solidFill>
                          <a:schemeClr val="tx1"/>
                        </a:solidFill>
                      </a:endParaRPr>
                    </a:p>
                  </a:txBody>
                  <a:tcPr/>
                </a:tc>
                <a:extLst>
                  <a:ext uri="{0D108BD9-81ED-4DB2-BD59-A6C34878D82A}">
                    <a16:rowId xmlns:a16="http://schemas.microsoft.com/office/drawing/2014/main" val="10001"/>
                  </a:ext>
                </a:extLst>
              </a:tr>
              <a:tr h="370840">
                <a:tc>
                  <a:txBody>
                    <a:bodyPr/>
                    <a:lstStyle/>
                    <a:p>
                      <a:pPr algn="ctr"/>
                      <a:r>
                        <a:rPr lang="en-US" sz="1800" b="0" i="0" kern="1200" dirty="0">
                          <a:solidFill>
                            <a:schemeClr val="tx1"/>
                          </a:solidFill>
                          <a:effectLst/>
                          <a:latin typeface="+mn-lt"/>
                          <a:ea typeface="+mn-ea"/>
                          <a:cs typeface="+mn-cs"/>
                        </a:rPr>
                        <a:t>Network Equipment</a:t>
                      </a:r>
                      <a:endParaRPr lang="en-US" sz="1800"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consortium wants to order new equipment for its members. The equipment is needed to light fiber for the consortium's existing self-provisioned fiber network. They seek bids on network equipment needed to keep their network functional.</a:t>
                      </a:r>
                      <a:endParaRPr lang="en-US" sz="1800"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800" b="0" i="0" kern="1200" dirty="0">
                          <a:solidFill>
                            <a:schemeClr val="tx1"/>
                          </a:solidFill>
                          <a:effectLst/>
                          <a:latin typeface="+mn-lt"/>
                          <a:ea typeface="+mn-ea"/>
                          <a:cs typeface="+mn-cs"/>
                        </a:rPr>
                        <a:t>Maintenance &amp; Operations</a:t>
                      </a:r>
                      <a:endParaRPr lang="en-US" sz="1800" dirty="0">
                        <a:solidFill>
                          <a:schemeClr val="tx1"/>
                        </a:solidFill>
                      </a:endParaRPr>
                    </a:p>
                  </a:txBody>
                  <a:tcPr/>
                </a:tc>
                <a:tc>
                  <a:txBody>
                    <a:bodyPr/>
                    <a:lstStyle/>
                    <a:p>
                      <a:pPr algn="ctr"/>
                      <a:r>
                        <a:rPr lang="en-US" sz="1800" b="0" i="0" kern="1200" dirty="0">
                          <a:solidFill>
                            <a:schemeClr val="dk1"/>
                          </a:solidFill>
                          <a:effectLst/>
                          <a:latin typeface="+mn-lt"/>
                          <a:ea typeface="+mn-ea"/>
                          <a:cs typeface="+mn-cs"/>
                        </a:rPr>
                        <a:t>A library system seeks maintenance for leased dark fiber, which is already used by the five libraries in the system. They seek bids from providers for maintenance and operations on their existing network.</a:t>
                      </a:r>
                      <a:endParaRPr lang="en-US" sz="18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722139" y="950914"/>
            <a:ext cx="245580" cy="461665"/>
          </a:xfrm>
          <a:prstGeom prst="rect">
            <a:avLst/>
          </a:prstGeom>
        </p:spPr>
        <p:txBody>
          <a:bodyPr wrap="none">
            <a:spAutoFit/>
          </a:bodyPr>
          <a:lstStyle/>
          <a:p>
            <a:pPr lvl="0"/>
            <a:r>
              <a:rPr lang="en-US" sz="2400" b="1" dirty="0">
                <a:solidFill>
                  <a:srgbClr val="004AD4"/>
                </a:solidFill>
                <a:latin typeface="Source Sans Pro" charset="0"/>
                <a:ea typeface="Source Sans Pro" charset="0"/>
              </a:rPr>
              <a:t> </a:t>
            </a:r>
            <a:endParaRPr lang="en-US" dirty="0">
              <a:solidFill>
                <a:prstClr val="black"/>
              </a:solidFill>
            </a:endParaRPr>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49365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Scenario – Part 1</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33</a:t>
            </a:fld>
            <a:endParaRPr dirty="0"/>
          </a:p>
        </p:txBody>
      </p:sp>
      <p:sp>
        <p:nvSpPr>
          <p:cNvPr id="3" name="object 3"/>
          <p:cNvSpPr txBox="1"/>
          <p:nvPr/>
        </p:nvSpPr>
        <p:spPr>
          <a:xfrm>
            <a:off x="909320" y="1423739"/>
            <a:ext cx="10330899" cy="4688463"/>
          </a:xfrm>
          <a:prstGeom prst="rect">
            <a:avLst/>
          </a:prstGeom>
        </p:spPr>
        <p:txBody>
          <a:bodyPr vert="horz" wrap="square" lIns="0" tIns="0" rIns="0" bIns="0" rtlCol="0">
            <a:spAutoFit/>
          </a:bodyPr>
          <a:lstStyle/>
          <a:p>
            <a:pPr marL="527685" marR="5080" indent="-514984">
              <a:lnSpc>
                <a:spcPct val="100000"/>
              </a:lnSpc>
              <a:spcBef>
                <a:spcPts val="1000"/>
              </a:spcBef>
              <a:buClr>
                <a:srgbClr val="006FF4"/>
              </a:buClr>
              <a:buFont typeface="Arial"/>
              <a:buChar char="•"/>
              <a:tabLst>
                <a:tab pos="527685" algn="l"/>
                <a:tab pos="528320" algn="l"/>
              </a:tabLst>
            </a:pPr>
            <a:r>
              <a:rPr lang="en-US" sz="2400" spc="-20" dirty="0">
                <a:latin typeface="Source Sans Pro"/>
                <a:cs typeface="Source Sans Pro"/>
              </a:rPr>
              <a:t>A single school has decided to build a new building on their campus for additional class room space.  The school has recently had an increase in their student population and is looking to increase their bandwidth but also establish connectivity between the two buildings.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a:latin typeface="Source Sans Pro"/>
                <a:cs typeface="Source Sans Pro"/>
              </a:rPr>
              <a:t>The school does not have access to technical or networking staff so they are looking for fully service provider supported solutions.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a:latin typeface="Source Sans Pro"/>
                <a:cs typeface="Source Sans Pro"/>
              </a:rPr>
              <a:t>The school administrator, Mr. Smith, reviews their needs and determines that they will seek bids for a fully managed solution that will increase their internet bandwidth and will provide this service over a fiber transport that will terminate at existing Building A.  They also determine that they want to receive bids on connectivity directly between Building A and the new Building B on the same campus.</a:t>
            </a:r>
            <a:endParaRPr sz="24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68442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Scenario – Part 1</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34</a:t>
            </a:fld>
            <a:endParaRPr dirty="0"/>
          </a:p>
        </p:txBody>
      </p:sp>
      <p:sp>
        <p:nvSpPr>
          <p:cNvPr id="3" name="object 3"/>
          <p:cNvSpPr txBox="1"/>
          <p:nvPr/>
        </p:nvSpPr>
        <p:spPr>
          <a:xfrm>
            <a:off x="458724" y="1900390"/>
            <a:ext cx="11282680" cy="4267835"/>
          </a:xfrm>
          <a:prstGeom prst="rect">
            <a:avLst/>
          </a:prstGeom>
        </p:spPr>
        <p:txBody>
          <a:bodyPr vert="horz" wrap="square" lIns="0" tIns="0" rIns="0" bIns="0" rtlCol="0">
            <a:spAutoFit/>
          </a:bodyPr>
          <a:lstStyle/>
          <a:p>
            <a:pPr marL="698500" marR="1551940" lvl="1" indent="-228600">
              <a:lnSpc>
                <a:spcPct val="100000"/>
              </a:lnSpc>
              <a:spcBef>
                <a:spcPts val="1000"/>
              </a:spcBef>
              <a:buClr>
                <a:srgbClr val="004AD4"/>
              </a:buClr>
              <a:buFont typeface="Arial"/>
              <a:buChar char="•"/>
              <a:tabLst>
                <a:tab pos="698500" algn="l"/>
              </a:tabLst>
            </a:pPr>
            <a:r>
              <a:rPr lang="en-US" sz="2400" dirty="0">
                <a:latin typeface="Source Sans Pro"/>
                <a:cs typeface="Source Sans Pro"/>
              </a:rPr>
              <a:t>The administrator submits a FCC Form 470 requesting “Leased Lit Fiber (with or without Internet access)” indicating their desire for a bundled service that meets their bandwidth specifications and will deliver the service over lit fiber to the existing building A.  </a:t>
            </a:r>
          </a:p>
          <a:p>
            <a:pPr marL="698500" marR="1551940" lvl="1" indent="-228600">
              <a:lnSpc>
                <a:spcPct val="100000"/>
              </a:lnSpc>
              <a:spcBef>
                <a:spcPts val="790"/>
              </a:spcBef>
              <a:buClr>
                <a:srgbClr val="004AD4"/>
              </a:buClr>
              <a:buFont typeface="Arial"/>
              <a:buChar char="•"/>
              <a:tabLst>
                <a:tab pos="698500" algn="l"/>
              </a:tabLst>
            </a:pPr>
            <a:r>
              <a:rPr lang="en-US" sz="2400" dirty="0">
                <a:latin typeface="Source Sans Pro"/>
                <a:cs typeface="Source Sans Pro"/>
              </a:rPr>
              <a:t>After submitting his first FCC Form 470 he realizes that he neglected to request bids for the connectivity between the existing and new buildings.  So he submits a second FCC Form 470 utilizing the same drop-down.  He provides the physical addresses for both buildings and the anticipated bandwidth capacity that will be needed </a:t>
            </a:r>
            <a:r>
              <a:rPr lang="en-US" sz="2400" dirty="0"/>
              <a:t>for the connection between the buildings.</a:t>
            </a:r>
            <a:r>
              <a:rPr lang="en-US" sz="2400" dirty="0">
                <a:latin typeface="Source Sans Pro"/>
                <a:cs typeface="Source Sans Pro"/>
              </a:rPr>
              <a:t> </a:t>
            </a:r>
            <a:endParaRPr lang="en-US" sz="2400" spc="-15" dirty="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7" name="Rectangle 6"/>
          <p:cNvSpPr/>
          <p:nvPr/>
        </p:nvSpPr>
        <p:spPr>
          <a:xfrm>
            <a:off x="636781" y="1362941"/>
            <a:ext cx="240450" cy="461665"/>
          </a:xfrm>
          <a:prstGeom prst="rect">
            <a:avLst/>
          </a:prstGeom>
        </p:spPr>
        <p:txBody>
          <a:bodyPr wrap="none">
            <a:spAutoFit/>
          </a:bodyPr>
          <a:lstStyle/>
          <a:p>
            <a:r>
              <a:rPr lang="en-US" sz="2400" b="1" spc="-40" dirty="0">
                <a:solidFill>
                  <a:srgbClr val="004AD4"/>
                </a:solidFill>
                <a:latin typeface="Source Sans Pro" charset="0"/>
                <a:ea typeface="Source Sans Pro" charset="0"/>
              </a:rPr>
              <a:t> </a:t>
            </a:r>
            <a:endParaRPr lang="en-US" sz="1600" dirty="0"/>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13893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Scenario – Part 1 Evaluation</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35</a:t>
            </a:fld>
            <a:endParaRPr dirty="0"/>
          </a:p>
        </p:txBody>
      </p:sp>
      <p:sp>
        <p:nvSpPr>
          <p:cNvPr id="3" name="object 3"/>
          <p:cNvSpPr txBox="1"/>
          <p:nvPr/>
        </p:nvSpPr>
        <p:spPr>
          <a:xfrm>
            <a:off x="188620" y="1556512"/>
            <a:ext cx="11552783" cy="4821833"/>
          </a:xfrm>
          <a:prstGeom prst="rect">
            <a:avLst/>
          </a:prstGeom>
        </p:spPr>
        <p:txBody>
          <a:bodyPr vert="horz" wrap="square" lIns="0" tIns="0" rIns="0" bIns="0" rtlCol="0">
            <a:spAutoFit/>
          </a:bodyPr>
          <a:lstStyle/>
          <a:p>
            <a:pPr marL="698500" marR="1551940" lvl="1" indent="-228600">
              <a:lnSpc>
                <a:spcPct val="100000"/>
              </a:lnSpc>
              <a:spcBef>
                <a:spcPts val="790"/>
              </a:spcBef>
              <a:buClr>
                <a:srgbClr val="004AD4"/>
              </a:buClr>
              <a:buFont typeface="Arial"/>
              <a:buChar char="•"/>
              <a:tabLst>
                <a:tab pos="698500" algn="l"/>
              </a:tabLst>
            </a:pPr>
            <a:r>
              <a:rPr lang="en-US" sz="2000" dirty="0">
                <a:latin typeface="Source Sans Pro"/>
                <a:cs typeface="Source Sans Pro"/>
              </a:rPr>
              <a:t>In this scenario the applicant took the following positive actions…</a:t>
            </a:r>
          </a:p>
          <a:p>
            <a:pPr marL="1155700" marR="1551940" lvl="2" indent="-228600">
              <a:spcBef>
                <a:spcPts val="790"/>
              </a:spcBef>
              <a:buClr>
                <a:srgbClr val="004AD4"/>
              </a:buClr>
              <a:buFont typeface="Arial"/>
              <a:buChar char="•"/>
              <a:tabLst>
                <a:tab pos="698500" algn="l"/>
              </a:tabLst>
            </a:pPr>
            <a:r>
              <a:rPr lang="en-US" sz="2000" dirty="0">
                <a:latin typeface="Source Sans Pro"/>
                <a:cs typeface="Source Sans Pro"/>
              </a:rPr>
              <a:t>They utilized the proper drop-down option to get Internet to Building A and provided sufficient information for service providers to respond to their request.</a:t>
            </a:r>
          </a:p>
          <a:p>
            <a:pPr marL="1155700" marR="1551940" lvl="2" indent="-228600">
              <a:spcBef>
                <a:spcPts val="790"/>
              </a:spcBef>
              <a:buClr>
                <a:srgbClr val="004AD4"/>
              </a:buClr>
              <a:buFont typeface="Arial"/>
              <a:buChar char="•"/>
              <a:tabLst>
                <a:tab pos="698500" algn="l"/>
              </a:tabLst>
            </a:pPr>
            <a:r>
              <a:rPr lang="en-US" sz="2000" dirty="0">
                <a:latin typeface="Source Sans Pro"/>
                <a:cs typeface="Source Sans Pro"/>
              </a:rPr>
              <a:t>They evaluated their technical needs and selected an option that fits their situation.</a:t>
            </a:r>
          </a:p>
          <a:p>
            <a:pPr marL="698500" marR="1551940" lvl="1" indent="-228600">
              <a:spcBef>
                <a:spcPts val="790"/>
              </a:spcBef>
              <a:buClr>
                <a:srgbClr val="004AD4"/>
              </a:buClr>
              <a:buFont typeface="Arial"/>
              <a:buChar char="•"/>
              <a:tabLst>
                <a:tab pos="698500" algn="l"/>
              </a:tabLst>
            </a:pPr>
            <a:r>
              <a:rPr lang="en-US" sz="2000" dirty="0">
                <a:solidFill>
                  <a:prstClr val="black"/>
                </a:solidFill>
                <a:latin typeface="Source Sans Pro"/>
                <a:cs typeface="Source Sans Pro"/>
              </a:rPr>
              <a:t>The applicant made the following mistakes that could jeopardize its E-rate funding…</a:t>
            </a:r>
          </a:p>
          <a:p>
            <a:pPr marL="1155700" marR="1551940" lvl="2" indent="-228600">
              <a:spcBef>
                <a:spcPts val="790"/>
              </a:spcBef>
              <a:buClr>
                <a:srgbClr val="004AD4"/>
              </a:buClr>
              <a:buFont typeface="Arial"/>
              <a:buChar char="•"/>
              <a:tabLst>
                <a:tab pos="698500" algn="l"/>
              </a:tabLst>
            </a:pPr>
            <a:r>
              <a:rPr lang="en-US" sz="2000" dirty="0">
                <a:solidFill>
                  <a:prstClr val="black"/>
                </a:solidFill>
                <a:latin typeface="Source Sans Pro"/>
                <a:cs typeface="Source Sans Pro"/>
              </a:rPr>
              <a:t>Per program rules, connections between or among multiple buildings of a single school campus would be classified as a Category Two internal connections. Therefore, the applicant should have selected the Category Two internal connections option to connect the internet service from the existing building to the new building.  The applicant will need to initiate a new competitive bidding process to receive E-rate support for this connection.  </a:t>
            </a:r>
          </a:p>
          <a:p>
            <a:pPr marL="1155700" marR="1551940" lvl="2" indent="-228600">
              <a:spcBef>
                <a:spcPts val="790"/>
              </a:spcBef>
              <a:buClr>
                <a:srgbClr val="004AD4"/>
              </a:buClr>
              <a:buFont typeface="Arial"/>
              <a:buChar char="•"/>
              <a:tabLst>
                <a:tab pos="698500" algn="l"/>
              </a:tabLst>
            </a:pPr>
            <a:r>
              <a:rPr lang="en-US" sz="2000" dirty="0">
                <a:solidFill>
                  <a:prstClr val="black"/>
                </a:solidFill>
                <a:latin typeface="Source Sans Pro"/>
                <a:cs typeface="Source Sans Pro"/>
              </a:rPr>
              <a:t>Also, unless they have existing equipment that they can utilize in the new building, they neglected to address equipment needed to distribute internet within the new building. </a:t>
            </a:r>
            <a:endParaRPr sz="2400" dirty="0">
              <a:latin typeface="Source Sans Pro"/>
              <a:cs typeface="Source Sans Pro"/>
            </a:endParaRPr>
          </a:p>
        </p:txBody>
      </p:sp>
      <p:sp>
        <p:nvSpPr>
          <p:cNvPr id="6" name="Rectangle 5"/>
          <p:cNvSpPr/>
          <p:nvPr/>
        </p:nvSpPr>
        <p:spPr>
          <a:xfrm>
            <a:off x="568184" y="1325680"/>
            <a:ext cx="240450" cy="461665"/>
          </a:xfrm>
          <a:prstGeom prst="rect">
            <a:avLst/>
          </a:prstGeom>
        </p:spPr>
        <p:txBody>
          <a:bodyPr wrap="none">
            <a:spAutoFit/>
          </a:bodyPr>
          <a:lstStyle/>
          <a:p>
            <a:r>
              <a:rPr lang="en-US" sz="2400" b="1" spc="-40"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19906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Scenario – Part 2</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36</a:t>
            </a:fld>
            <a:endParaRPr dirty="0"/>
          </a:p>
        </p:txBody>
      </p:sp>
      <p:sp>
        <p:nvSpPr>
          <p:cNvPr id="3" name="object 3"/>
          <p:cNvSpPr txBox="1"/>
          <p:nvPr/>
        </p:nvSpPr>
        <p:spPr>
          <a:xfrm>
            <a:off x="743894" y="1977885"/>
            <a:ext cx="10280664" cy="4052391"/>
          </a:xfrm>
          <a:prstGeom prst="rect">
            <a:avLst/>
          </a:prstGeom>
        </p:spPr>
        <p:txBody>
          <a:bodyPr vert="horz" wrap="square" lIns="0" tIns="0" rIns="0" bIns="0" rtlCol="0">
            <a:spAutoFit/>
          </a:bodyPr>
          <a:lstStyle/>
          <a:p>
            <a:pPr marL="527685" marR="5080" indent="-514984">
              <a:lnSpc>
                <a:spcPct val="100000"/>
              </a:lnSpc>
              <a:spcBef>
                <a:spcPts val="1000"/>
              </a:spcBef>
              <a:buClr>
                <a:srgbClr val="006FF4"/>
              </a:buClr>
              <a:buFont typeface="Arial"/>
              <a:buChar char="•"/>
              <a:tabLst>
                <a:tab pos="527685" algn="l"/>
                <a:tab pos="528320" algn="l"/>
              </a:tabLst>
            </a:pPr>
            <a:r>
              <a:rPr lang="en-US" sz="2400" spc="-20" dirty="0">
                <a:latin typeface="Source Sans Pro"/>
                <a:cs typeface="Source Sans Pro"/>
              </a:rPr>
              <a:t>After some research on the USAC website and a conversation with the Client Service Bureau, Mr. Smith realizes that he has made some posting errors on the second Category One FCC Form 470.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a:latin typeface="Source Sans Pro"/>
                <a:cs typeface="Source Sans Pro"/>
              </a:rPr>
              <a:t>He now understands that to file for E-rate support for the connection between the existing and new building, he must file an FCC Form 470 requesting Category Two services.  </a:t>
            </a:r>
          </a:p>
          <a:p>
            <a:pPr marL="527685" marR="5080" indent="-514984">
              <a:lnSpc>
                <a:spcPct val="100000"/>
              </a:lnSpc>
              <a:spcBef>
                <a:spcPts val="1000"/>
              </a:spcBef>
              <a:buClr>
                <a:srgbClr val="006FF4"/>
              </a:buClr>
              <a:buFont typeface="Arial"/>
              <a:buChar char="•"/>
              <a:tabLst>
                <a:tab pos="527685" algn="l"/>
                <a:tab pos="528320" algn="l"/>
              </a:tabLst>
            </a:pPr>
            <a:r>
              <a:rPr lang="en-US" sz="2400" spc="-20" dirty="0">
                <a:latin typeface="Source Sans Pro"/>
                <a:cs typeface="Source Sans Pro"/>
              </a:rPr>
              <a:t>He also wants to solicit bids for a router, switch, and access points for the new building.  Since this is a new building, Mr. Smith believes that he will get a new Category Two budget for that building.</a:t>
            </a:r>
            <a:endParaRPr lang="en-US" sz="2400" spc="-15" dirty="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588177" y="1373095"/>
            <a:ext cx="240450" cy="461665"/>
          </a:xfrm>
          <a:prstGeom prst="rect">
            <a:avLst/>
          </a:prstGeom>
        </p:spPr>
        <p:txBody>
          <a:bodyPr wrap="none">
            <a:spAutoFit/>
          </a:bodyPr>
          <a:lstStyle/>
          <a:p>
            <a:r>
              <a:rPr lang="en-US" sz="2400" b="1" spc="-40"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81945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316" y="706395"/>
            <a:ext cx="10533380" cy="387798"/>
          </a:xfrm>
          <a:prstGeom prst="rect">
            <a:avLst/>
          </a:prstGeom>
        </p:spPr>
        <p:txBody>
          <a:bodyPr vert="horz" wrap="square" lIns="0" tIns="0" rIns="0" bIns="0" rtlCol="0">
            <a:spAutoFit/>
          </a:bodyPr>
          <a:lstStyle/>
          <a:p>
            <a:r>
              <a:rPr lang="en-US" spc="-40" dirty="0"/>
              <a:t>Scenario – Part 2</a:t>
            </a:r>
            <a:endParaRPr lang="en-US" sz="1800"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37</a:t>
            </a:fld>
            <a:endParaRPr dirty="0"/>
          </a:p>
        </p:txBody>
      </p:sp>
      <p:sp>
        <p:nvSpPr>
          <p:cNvPr id="3" name="object 3"/>
          <p:cNvSpPr txBox="1"/>
          <p:nvPr/>
        </p:nvSpPr>
        <p:spPr>
          <a:xfrm>
            <a:off x="416091" y="1995139"/>
            <a:ext cx="11282680" cy="1846659"/>
          </a:xfrm>
          <a:prstGeom prst="rect">
            <a:avLst/>
          </a:prstGeom>
        </p:spPr>
        <p:txBody>
          <a:bodyPr vert="horz" wrap="square" lIns="0" tIns="0" rIns="0" bIns="0" rtlCol="0">
            <a:spAutoFit/>
          </a:bodyPr>
          <a:lstStyle/>
          <a:p>
            <a:pPr marL="698500" marR="1551940" lvl="1" indent="-228600">
              <a:lnSpc>
                <a:spcPct val="100000"/>
              </a:lnSpc>
              <a:spcBef>
                <a:spcPts val="790"/>
              </a:spcBef>
              <a:buClr>
                <a:srgbClr val="004AD4"/>
              </a:buClr>
              <a:buFont typeface="Arial"/>
              <a:buChar char="•"/>
              <a:tabLst>
                <a:tab pos="698500" algn="l"/>
              </a:tabLst>
            </a:pPr>
            <a:r>
              <a:rPr lang="en-US" sz="2400" dirty="0">
                <a:latin typeface="Source Sans Pro"/>
                <a:cs typeface="Source Sans Pro"/>
              </a:rPr>
              <a:t>Mr. Smith submits an FCC Form 470 for “Internal Connections” to request bids for the </a:t>
            </a:r>
            <a:r>
              <a:rPr lang="en-US" sz="2400" spc="-20" dirty="0">
                <a:latin typeface="Source Sans Pro"/>
                <a:cs typeface="Source Sans Pro"/>
              </a:rPr>
              <a:t>router, switch, cabling, and access points.  Along with the basic requirements indicated by filling out the form, he provides basic address information for the buildings and clarifies in his narrative that he is seeking cabling between the buildings on the school campus.  </a:t>
            </a:r>
            <a:endParaRPr sz="2400" dirty="0">
              <a:latin typeface="Source Sans Pro"/>
              <a:cs typeface="Source Sans Pro"/>
            </a:endParaRPr>
          </a:p>
        </p:txBody>
      </p:sp>
      <p:sp>
        <p:nvSpPr>
          <p:cNvPr id="6" name="Rectangle 5"/>
          <p:cNvSpPr/>
          <p:nvPr/>
        </p:nvSpPr>
        <p:spPr>
          <a:xfrm>
            <a:off x="527793" y="1478249"/>
            <a:ext cx="240450" cy="461665"/>
          </a:xfrm>
          <a:prstGeom prst="rect">
            <a:avLst/>
          </a:prstGeom>
        </p:spPr>
        <p:txBody>
          <a:bodyPr wrap="none">
            <a:spAutoFit/>
          </a:bodyPr>
          <a:lstStyle/>
          <a:p>
            <a:r>
              <a:rPr lang="en-US" sz="2400" b="1" spc="-40"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25636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Scenario – Part 2 Evaluation</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38</a:t>
            </a:fld>
            <a:endParaRPr dirty="0"/>
          </a:p>
        </p:txBody>
      </p:sp>
      <p:sp>
        <p:nvSpPr>
          <p:cNvPr id="3" name="object 3"/>
          <p:cNvSpPr txBox="1"/>
          <p:nvPr/>
        </p:nvSpPr>
        <p:spPr>
          <a:xfrm>
            <a:off x="661924" y="1658708"/>
            <a:ext cx="11282680" cy="6340197"/>
          </a:xfrm>
          <a:prstGeom prst="rect">
            <a:avLst/>
          </a:prstGeom>
        </p:spPr>
        <p:txBody>
          <a:bodyPr vert="horz" wrap="square" lIns="0" tIns="0" rIns="0" bIns="0" rtlCol="0">
            <a:spAutoFit/>
          </a:bodyPr>
          <a:lstStyle/>
          <a:p>
            <a:pPr marL="698500" marR="1551940" lvl="1" indent="-228600">
              <a:lnSpc>
                <a:spcPct val="100000"/>
              </a:lnSpc>
              <a:spcBef>
                <a:spcPts val="790"/>
              </a:spcBef>
              <a:buClr>
                <a:srgbClr val="0051FF"/>
              </a:buClr>
              <a:buFont typeface="Arial"/>
              <a:buChar char="•"/>
              <a:tabLst>
                <a:tab pos="698500" algn="l"/>
              </a:tabLst>
            </a:pPr>
            <a:r>
              <a:rPr lang="en-US" sz="2000" dirty="0">
                <a:latin typeface="Source Sans Pro"/>
                <a:cs typeface="Source Sans Pro"/>
              </a:rPr>
              <a:t>In this scenario the applicant took the following positive actions…</a:t>
            </a:r>
          </a:p>
          <a:p>
            <a:pPr marL="1155700" marR="1551940" lvl="2" indent="-228600">
              <a:spcBef>
                <a:spcPts val="790"/>
              </a:spcBef>
              <a:buClr>
                <a:srgbClr val="0051FF"/>
              </a:buClr>
              <a:buFont typeface="Arial"/>
              <a:buChar char="•"/>
              <a:tabLst>
                <a:tab pos="698500" algn="l"/>
              </a:tabLst>
            </a:pPr>
            <a:r>
              <a:rPr lang="en-US" sz="2000" dirty="0">
                <a:latin typeface="Source Sans Pro"/>
                <a:cs typeface="Source Sans Pro"/>
              </a:rPr>
              <a:t>Mr. Smith used the correct drop-down option and provided sufficient information for service providers to respond to their request.</a:t>
            </a:r>
          </a:p>
          <a:p>
            <a:pPr marL="1155700" marR="1551940" lvl="2" indent="-228600">
              <a:spcBef>
                <a:spcPts val="790"/>
              </a:spcBef>
              <a:buClr>
                <a:srgbClr val="0051FF"/>
              </a:buClr>
              <a:buFont typeface="Arial"/>
              <a:buChar char="•"/>
              <a:tabLst>
                <a:tab pos="698500" algn="l"/>
              </a:tabLst>
            </a:pPr>
            <a:r>
              <a:rPr lang="en-US" sz="2000" dirty="0">
                <a:latin typeface="Source Sans Pro"/>
                <a:cs typeface="Source Sans Pro"/>
              </a:rPr>
              <a:t>He also clarified his cabling request using the narrative field.</a:t>
            </a:r>
          </a:p>
          <a:p>
            <a:pPr marL="1155700" marR="1551940" lvl="2" indent="-228600">
              <a:spcBef>
                <a:spcPts val="790"/>
              </a:spcBef>
              <a:buClr>
                <a:srgbClr val="0051FF"/>
              </a:buClr>
              <a:buFont typeface="Arial"/>
              <a:buChar char="•"/>
              <a:tabLst>
                <a:tab pos="698500" algn="l"/>
              </a:tabLst>
            </a:pPr>
            <a:r>
              <a:rPr lang="en-US" sz="2000" dirty="0">
                <a:latin typeface="Source Sans Pro"/>
                <a:cs typeface="Source Sans Pro"/>
              </a:rPr>
              <a:t>In addition, he used available resources and materials to better understand program requirements which helped him correct his previous request.</a:t>
            </a:r>
          </a:p>
          <a:p>
            <a:pPr marL="698500" marR="1551940" lvl="1" indent="-228600">
              <a:spcBef>
                <a:spcPts val="790"/>
              </a:spcBef>
              <a:buClr>
                <a:srgbClr val="0051FF"/>
              </a:buClr>
              <a:buFont typeface="Arial"/>
              <a:buChar char="•"/>
              <a:tabLst>
                <a:tab pos="698500" algn="l"/>
              </a:tabLst>
            </a:pPr>
            <a:r>
              <a:rPr lang="en-US" sz="2000" dirty="0">
                <a:solidFill>
                  <a:prstClr val="black"/>
                </a:solidFill>
                <a:latin typeface="Source Sans Pro"/>
                <a:cs typeface="Source Sans Pro"/>
              </a:rPr>
              <a:t>The applicant made the following oversights…</a:t>
            </a:r>
          </a:p>
          <a:p>
            <a:pPr marL="1155700" marR="1551940" lvl="2" indent="-228600">
              <a:spcBef>
                <a:spcPts val="790"/>
              </a:spcBef>
              <a:buClr>
                <a:srgbClr val="0051FF"/>
              </a:buClr>
              <a:buFont typeface="Arial"/>
              <a:buChar char="•"/>
              <a:tabLst>
                <a:tab pos="698500" algn="l"/>
              </a:tabLst>
            </a:pPr>
            <a:r>
              <a:rPr lang="en-US" sz="2000" dirty="0">
                <a:solidFill>
                  <a:prstClr val="black"/>
                </a:solidFill>
                <a:latin typeface="Source Sans Pro"/>
                <a:cs typeface="Source Sans Pro"/>
              </a:rPr>
              <a:t>He misinterpreted the availability of a new C2 budget.  Since the new building is part of the existing school they share the same, single C2 budget.  Note:  Given the additional student count the schools budget will increase but will not reset.</a:t>
            </a:r>
          </a:p>
          <a:p>
            <a:pPr marL="1155700" marR="1551940" lvl="2" indent="-228600">
              <a:spcBef>
                <a:spcPts val="790"/>
              </a:spcBef>
              <a:buClr>
                <a:srgbClr val="0051FF"/>
              </a:buClr>
              <a:buFont typeface="Arial"/>
              <a:buChar char="•"/>
              <a:tabLst>
                <a:tab pos="698500" algn="l"/>
              </a:tabLst>
            </a:pPr>
            <a:r>
              <a:rPr lang="en-US" sz="2000" dirty="0">
                <a:solidFill>
                  <a:prstClr val="black"/>
                </a:solidFill>
                <a:latin typeface="Source Sans Pro"/>
                <a:cs typeface="Source Sans Pro"/>
              </a:rPr>
              <a:t>Also, given the lack of technical resources mentioned in the prior scenario, he may want to consider investigating utilizing the other C2 service options, such as Basic Maintenance of Internal Connections and Managed Internal Broadband Service.</a:t>
            </a:r>
          </a:p>
          <a:p>
            <a:pPr marL="1155700" marR="1551940" lvl="2" indent="-228600">
              <a:spcBef>
                <a:spcPts val="790"/>
              </a:spcBef>
              <a:buClr>
                <a:srgbClr val="FE5000"/>
              </a:buClr>
              <a:buFont typeface="Arial"/>
              <a:buChar char="•"/>
              <a:tabLst>
                <a:tab pos="698500" algn="l"/>
              </a:tabLst>
            </a:pPr>
            <a:endParaRPr lang="en-US" sz="2400" dirty="0">
              <a:solidFill>
                <a:prstClr val="black"/>
              </a:solidFill>
              <a:latin typeface="Source Sans Pro"/>
              <a:cs typeface="Source Sans Pro"/>
            </a:endParaRPr>
          </a:p>
          <a:p>
            <a:pPr marL="469900" marR="1551940" lvl="1">
              <a:lnSpc>
                <a:spcPct val="100000"/>
              </a:lnSpc>
              <a:spcBef>
                <a:spcPts val="790"/>
              </a:spcBef>
              <a:buClr>
                <a:srgbClr val="FE5000"/>
              </a:buClr>
              <a:tabLst>
                <a:tab pos="698500" algn="l"/>
              </a:tabLst>
            </a:pPr>
            <a:endParaRPr lang="en-US" sz="2400" spc="-15" dirty="0">
              <a:latin typeface="Source Sans Pro"/>
              <a:cs typeface="Source Sans Pro"/>
            </a:endParaRPr>
          </a:p>
          <a:p>
            <a:pPr marL="698500" marR="1551940" lvl="1" indent="-228600">
              <a:lnSpc>
                <a:spcPct val="100000"/>
              </a:lnSpc>
              <a:spcBef>
                <a:spcPts val="790"/>
              </a:spcBef>
              <a:buClr>
                <a:srgbClr val="FE5000"/>
              </a:buClr>
              <a:buFont typeface="Arial"/>
              <a:buChar char="•"/>
              <a:tabLst>
                <a:tab pos="698500" algn="l"/>
              </a:tabLst>
            </a:pPr>
            <a:endParaRPr sz="2400" dirty="0">
              <a:latin typeface="Source Sans Pro"/>
              <a:cs typeface="Source Sans Pro"/>
            </a:endParaRPr>
          </a:p>
        </p:txBody>
      </p:sp>
      <p:sp>
        <p:nvSpPr>
          <p:cNvPr id="6" name="Rectangle 5"/>
          <p:cNvSpPr/>
          <p:nvPr/>
        </p:nvSpPr>
        <p:spPr>
          <a:xfrm>
            <a:off x="354848" y="1097563"/>
            <a:ext cx="240450" cy="461665"/>
          </a:xfrm>
          <a:prstGeom prst="rect">
            <a:avLst/>
          </a:prstGeom>
        </p:spPr>
        <p:txBody>
          <a:bodyPr wrap="none">
            <a:spAutoFit/>
          </a:bodyPr>
          <a:lstStyle/>
          <a:p>
            <a:r>
              <a:rPr lang="en-US" sz="2400" b="1" spc="-40"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0473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Installation Periods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39</a:t>
            </a:fld>
            <a:endParaRPr lang="en-US" dirty="0"/>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41160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a:t>
            </a:r>
          </a:p>
        </p:txBody>
      </p:sp>
      <p:sp>
        <p:nvSpPr>
          <p:cNvPr id="3" name="Content Placeholder 2"/>
          <p:cNvSpPr>
            <a:spLocks noGrp="1"/>
          </p:cNvSpPr>
          <p:nvPr>
            <p:ph idx="1"/>
          </p:nvPr>
        </p:nvSpPr>
        <p:spPr>
          <a:xfrm>
            <a:off x="822871" y="1274495"/>
            <a:ext cx="9898602" cy="4112800"/>
          </a:xfrm>
        </p:spPr>
        <p:txBody>
          <a:bodyPr/>
          <a:lstStyle/>
          <a:p>
            <a:pPr marL="0" indent="0" algn="ctr">
              <a:buNone/>
            </a:pPr>
            <a:r>
              <a:rPr lang="en-US" sz="3200" i="1" dirty="0">
                <a:solidFill>
                  <a:schemeClr val="tx1"/>
                </a:solidFill>
              </a:rPr>
              <a:t>The eligible services list contains a general description of the products and services that will be eligible for discounts, along with additional helpful information such as eligibility conditions for each category of service for each specified funding year.</a:t>
            </a:r>
          </a:p>
          <a:p>
            <a:pPr marL="342900" indent="-342900">
              <a:buFont typeface="Arial" panose="020B0604020202020204" pitchFamily="34" charset="0"/>
              <a:buChar char="•"/>
            </a:pPr>
            <a:r>
              <a:rPr lang="en-US" sz="2800" dirty="0">
                <a:solidFill>
                  <a:schemeClr val="tx1"/>
                </a:solidFill>
              </a:rPr>
              <a:t>The eligible services list is </a:t>
            </a:r>
            <a:r>
              <a:rPr lang="en-US" sz="2800" b="1" dirty="0">
                <a:solidFill>
                  <a:schemeClr val="tx1"/>
                </a:solidFill>
              </a:rPr>
              <a:t>published annually at least 60 days before the application filing window opens</a:t>
            </a:r>
            <a:r>
              <a:rPr lang="en-US" sz="2800" dirty="0">
                <a:solidFill>
                  <a:schemeClr val="tx1"/>
                </a:solidFill>
              </a:rPr>
              <a:t>.</a:t>
            </a:r>
          </a:p>
          <a:p>
            <a:pPr marL="342900" indent="-342900">
              <a:buFont typeface="Arial" panose="020B0604020202020204" pitchFamily="34" charset="0"/>
              <a:buChar char="•"/>
            </a:pPr>
            <a:r>
              <a:rPr lang="en-US" sz="2800" dirty="0">
                <a:solidFill>
                  <a:schemeClr val="tx1"/>
                </a:solidFill>
              </a:rPr>
              <a:t>Every year there is a </a:t>
            </a:r>
            <a:r>
              <a:rPr lang="en-US" sz="2800" b="1" dirty="0">
                <a:solidFill>
                  <a:schemeClr val="tx1"/>
                </a:solidFill>
              </a:rPr>
              <a:t>public comment period in which stakeholders may recommend additions and</a:t>
            </a:r>
            <a:r>
              <a:rPr lang="en-US" sz="2800" dirty="0">
                <a:solidFill>
                  <a:schemeClr val="tx1"/>
                </a:solidFill>
              </a:rPr>
              <a:t> revisions to the ESL and provide feedback on the eligible services list. </a:t>
            </a:r>
          </a:p>
          <a:p>
            <a:pPr marL="0" indent="0">
              <a:buNone/>
            </a:pPr>
            <a:endParaRPr lang="en-US" i="1" dirty="0"/>
          </a:p>
          <a:p>
            <a:pPr marL="0" indent="0">
              <a:buNone/>
            </a:pPr>
            <a:endParaRPr lang="en-US" sz="2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893171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Installation </a:t>
            </a:r>
            <a:r>
              <a:rPr lang="en-US" spc="-5" dirty="0"/>
              <a:t>Periods: Category One Non-recurring Services</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40</a:t>
            </a:fld>
            <a:endParaRPr dirty="0"/>
          </a:p>
        </p:txBody>
      </p:sp>
      <p:sp>
        <p:nvSpPr>
          <p:cNvPr id="3" name="object 3"/>
          <p:cNvSpPr txBox="1"/>
          <p:nvPr/>
        </p:nvSpPr>
        <p:spPr>
          <a:xfrm>
            <a:off x="879224" y="1629949"/>
            <a:ext cx="10792038" cy="4616648"/>
          </a:xfrm>
          <a:prstGeom prst="rect">
            <a:avLst/>
          </a:prstGeom>
        </p:spPr>
        <p:txBody>
          <a:bodyPr vert="horz" wrap="square" lIns="0" tIns="0" rIns="0" bIns="0" rtlCol="0">
            <a:spAutoFit/>
          </a:bodyPr>
          <a:lstStyle/>
          <a:p>
            <a:pPr marL="527685" marR="5080" indent="-514984">
              <a:lnSpc>
                <a:spcPct val="100000"/>
              </a:lnSpc>
              <a:buClr>
                <a:srgbClr val="006FF4"/>
              </a:buClr>
              <a:buFont typeface="Arial"/>
              <a:buChar char="•"/>
              <a:tabLst>
                <a:tab pos="527685" algn="l"/>
                <a:tab pos="528320" algn="l"/>
              </a:tabLst>
            </a:pPr>
            <a:r>
              <a:rPr sz="2800" spc="-20" dirty="0">
                <a:latin typeface="Source Sans Pro"/>
                <a:cs typeface="Source Sans Pro"/>
              </a:rPr>
              <a:t>Installation </a:t>
            </a:r>
            <a:r>
              <a:rPr sz="2800" spc="-5" dirty="0">
                <a:latin typeface="Source Sans Pro"/>
                <a:cs typeface="Source Sans Pro"/>
              </a:rPr>
              <a:t>of </a:t>
            </a:r>
            <a:r>
              <a:rPr sz="2800" spc="-10" dirty="0">
                <a:latin typeface="Source Sans Pro"/>
                <a:cs typeface="Source Sans Pro"/>
              </a:rPr>
              <a:t>all </a:t>
            </a:r>
            <a:r>
              <a:rPr sz="2800" spc="-15" dirty="0">
                <a:latin typeface="Source Sans Pro"/>
                <a:cs typeface="Source Sans Pro"/>
              </a:rPr>
              <a:t>Category </a:t>
            </a:r>
            <a:r>
              <a:rPr sz="2800" spc="-10" dirty="0">
                <a:latin typeface="Source Sans Pro"/>
                <a:cs typeface="Source Sans Pro"/>
              </a:rPr>
              <a:t>One non-recurring </a:t>
            </a:r>
            <a:r>
              <a:rPr sz="2800" spc="-5" dirty="0">
                <a:latin typeface="Source Sans Pro"/>
                <a:cs typeface="Source Sans Pro"/>
              </a:rPr>
              <a:t>services </a:t>
            </a:r>
            <a:r>
              <a:rPr sz="2800" spc="-10" dirty="0">
                <a:latin typeface="Source Sans Pro"/>
                <a:cs typeface="Source Sans Pro"/>
              </a:rPr>
              <a:t>(including </a:t>
            </a:r>
            <a:r>
              <a:rPr sz="2800" spc="-5" dirty="0">
                <a:latin typeface="Source Sans Pro"/>
                <a:cs typeface="Source Sans Pro"/>
              </a:rPr>
              <a:t>special </a:t>
            </a:r>
            <a:r>
              <a:rPr sz="2800" spc="-20" dirty="0">
                <a:latin typeface="Source Sans Pro"/>
                <a:cs typeface="Source Sans Pro"/>
              </a:rPr>
              <a:t>construction</a:t>
            </a:r>
            <a:r>
              <a:rPr sz="2800" spc="-15" dirty="0">
                <a:latin typeface="Source Sans Pro"/>
                <a:cs typeface="Source Sans Pro"/>
              </a:rPr>
              <a:t>) </a:t>
            </a:r>
            <a:r>
              <a:rPr sz="2800" b="1" spc="-5" dirty="0">
                <a:latin typeface="Source Sans Pro"/>
                <a:cs typeface="Source Sans Pro"/>
              </a:rPr>
              <a:t>may </a:t>
            </a:r>
            <a:r>
              <a:rPr sz="2800" b="1" spc="-10" dirty="0">
                <a:latin typeface="Source Sans Pro"/>
                <a:cs typeface="Source Sans Pro"/>
              </a:rPr>
              <a:t>begin </a:t>
            </a:r>
            <a:r>
              <a:rPr sz="2800" b="1" spc="-5" dirty="0">
                <a:latin typeface="Source Sans Pro"/>
                <a:cs typeface="Source Sans Pro"/>
              </a:rPr>
              <a:t>six </a:t>
            </a:r>
            <a:r>
              <a:rPr sz="2800" b="1" spc="-10" dirty="0">
                <a:latin typeface="Source Sans Pro"/>
                <a:cs typeface="Source Sans Pro"/>
              </a:rPr>
              <a:t>months </a:t>
            </a:r>
            <a:r>
              <a:rPr sz="2800" b="1" spc="-5" dirty="0">
                <a:latin typeface="Source Sans Pro"/>
                <a:cs typeface="Source Sans Pro"/>
              </a:rPr>
              <a:t>prior </a:t>
            </a:r>
            <a:r>
              <a:rPr sz="2800" b="1" spc="-30" dirty="0">
                <a:latin typeface="Source Sans Pro"/>
                <a:cs typeface="Source Sans Pro"/>
              </a:rPr>
              <a:t>to </a:t>
            </a:r>
            <a:r>
              <a:rPr sz="2800" b="1" spc="-10" dirty="0">
                <a:latin typeface="Source Sans Pro"/>
                <a:cs typeface="Source Sans Pro"/>
              </a:rPr>
              <a:t>the </a:t>
            </a:r>
            <a:r>
              <a:rPr sz="2800" b="1" spc="-5" dirty="0">
                <a:latin typeface="Source Sans Pro"/>
                <a:cs typeface="Source Sans Pro"/>
              </a:rPr>
              <a:t>July 1 </a:t>
            </a:r>
            <a:r>
              <a:rPr sz="2800" b="1" spc="-30" dirty="0">
                <a:latin typeface="Source Sans Pro"/>
                <a:cs typeface="Source Sans Pro"/>
              </a:rPr>
              <a:t>start </a:t>
            </a:r>
            <a:r>
              <a:rPr sz="2800" b="1" spc="-15" dirty="0">
                <a:latin typeface="Source Sans Pro"/>
                <a:cs typeface="Source Sans Pro"/>
              </a:rPr>
              <a:t>of </a:t>
            </a:r>
            <a:r>
              <a:rPr sz="2800" b="1" spc="-10" dirty="0">
                <a:latin typeface="Source Sans Pro"/>
                <a:cs typeface="Source Sans Pro"/>
              </a:rPr>
              <a:t>the funding </a:t>
            </a:r>
            <a:r>
              <a:rPr sz="2800" b="1" spc="-20" dirty="0">
                <a:latin typeface="Source Sans Pro"/>
                <a:cs typeface="Source Sans Pro"/>
              </a:rPr>
              <a:t>year </a:t>
            </a:r>
            <a:r>
              <a:rPr sz="2800" spc="-10" dirty="0" smtClean="0">
                <a:latin typeface="Source Sans Pro"/>
                <a:cs typeface="Source Sans Pro"/>
              </a:rPr>
              <a:t>(</a:t>
            </a:r>
            <a:r>
              <a:rPr lang="en-US" sz="2800" spc="-5" dirty="0" smtClean="0">
                <a:latin typeface="Source Sans Pro"/>
                <a:cs typeface="Source Sans Pro"/>
              </a:rPr>
              <a:t>i.e</a:t>
            </a:r>
            <a:r>
              <a:rPr lang="en-US" sz="2800" spc="-5" dirty="0">
                <a:latin typeface="Source Sans Pro"/>
                <a:cs typeface="Source Sans Pro"/>
              </a:rPr>
              <a:t>., </a:t>
            </a:r>
            <a:r>
              <a:rPr sz="2800" spc="-15" dirty="0">
                <a:latin typeface="Source Sans Pro"/>
                <a:cs typeface="Source Sans Pro"/>
              </a:rPr>
              <a:t>after </a:t>
            </a:r>
            <a:r>
              <a:rPr sz="2800" dirty="0">
                <a:latin typeface="Source Sans Pro"/>
                <a:cs typeface="Source Sans Pro"/>
              </a:rPr>
              <a:t>January </a:t>
            </a:r>
            <a:r>
              <a:rPr sz="2800" spc="-5" dirty="0">
                <a:latin typeface="Source Sans Pro"/>
                <a:cs typeface="Source Sans Pro"/>
              </a:rPr>
              <a:t>1) if the </a:t>
            </a:r>
            <a:r>
              <a:rPr sz="2800" spc="-15" dirty="0">
                <a:latin typeface="Source Sans Pro"/>
                <a:cs typeface="Source Sans Pro"/>
              </a:rPr>
              <a:t>following conditions are </a:t>
            </a:r>
            <a:r>
              <a:rPr sz="2800" dirty="0">
                <a:latin typeface="Source Sans Pro"/>
                <a:cs typeface="Source Sans Pro"/>
              </a:rPr>
              <a:t>met:</a:t>
            </a:r>
          </a:p>
          <a:p>
            <a:pPr marL="698500" marR="840740" lvl="1" indent="-228600">
              <a:lnSpc>
                <a:spcPct val="100000"/>
              </a:lnSpc>
              <a:spcBef>
                <a:spcPts val="830"/>
              </a:spcBef>
              <a:buClr>
                <a:srgbClr val="004AD4"/>
              </a:buClr>
              <a:buFont typeface="Arial"/>
              <a:buChar char="•"/>
              <a:tabLst>
                <a:tab pos="698500" algn="l"/>
              </a:tabLst>
            </a:pPr>
            <a:r>
              <a:rPr sz="2400" spc="-10" dirty="0">
                <a:latin typeface="Source Sans Pro"/>
                <a:cs typeface="Source Sans Pro"/>
              </a:rPr>
              <a:t>Construction begins after selection </a:t>
            </a:r>
            <a:r>
              <a:rPr sz="2400" spc="-5" dirty="0">
                <a:latin typeface="Source Sans Pro"/>
                <a:cs typeface="Source Sans Pro"/>
              </a:rPr>
              <a:t>of </a:t>
            </a:r>
            <a:r>
              <a:rPr sz="2400" dirty="0">
                <a:latin typeface="Source Sans Pro"/>
                <a:cs typeface="Source Sans Pro"/>
              </a:rPr>
              <a:t>the </a:t>
            </a:r>
            <a:r>
              <a:rPr sz="2400" spc="-5" dirty="0">
                <a:latin typeface="Source Sans Pro"/>
                <a:cs typeface="Source Sans Pro"/>
              </a:rPr>
              <a:t>service </a:t>
            </a:r>
            <a:r>
              <a:rPr sz="2400" spc="-10" dirty="0">
                <a:latin typeface="Source Sans Pro"/>
                <a:cs typeface="Source Sans Pro"/>
              </a:rPr>
              <a:t>provider </a:t>
            </a:r>
            <a:r>
              <a:rPr sz="2400" spc="-5" dirty="0">
                <a:latin typeface="Source Sans Pro"/>
                <a:cs typeface="Source Sans Pro"/>
              </a:rPr>
              <a:t>pursuant </a:t>
            </a:r>
            <a:r>
              <a:rPr sz="2400" spc="-20" dirty="0">
                <a:latin typeface="Source Sans Pro"/>
                <a:cs typeface="Source Sans Pro"/>
              </a:rPr>
              <a:t>to </a:t>
            </a:r>
            <a:r>
              <a:rPr sz="2400" dirty="0">
                <a:latin typeface="Source Sans Pro"/>
                <a:cs typeface="Source Sans Pro"/>
              </a:rPr>
              <a:t>a </a:t>
            </a:r>
            <a:r>
              <a:rPr sz="2400" spc="-15" dirty="0">
                <a:latin typeface="Source Sans Pro"/>
                <a:cs typeface="Source Sans Pro"/>
              </a:rPr>
              <a:t>competitive </a:t>
            </a:r>
            <a:r>
              <a:rPr sz="2400" spc="-5" dirty="0">
                <a:latin typeface="Source Sans Pro"/>
                <a:cs typeface="Source Sans Pro"/>
              </a:rPr>
              <a:t>bidding</a:t>
            </a:r>
            <a:r>
              <a:rPr sz="2400" spc="10" dirty="0">
                <a:latin typeface="Source Sans Pro"/>
                <a:cs typeface="Source Sans Pro"/>
              </a:rPr>
              <a:t> </a:t>
            </a:r>
            <a:r>
              <a:rPr sz="2400" spc="-15" dirty="0">
                <a:latin typeface="Source Sans Pro"/>
                <a:cs typeface="Source Sans Pro"/>
              </a:rPr>
              <a:t>process</a:t>
            </a:r>
            <a:r>
              <a:rPr lang="en-US" sz="2400" spc="-15" dirty="0">
                <a:latin typeface="Source Sans Pro"/>
                <a:cs typeface="Source Sans Pro"/>
              </a:rPr>
              <a:t> that meets all E-rate requirements</a:t>
            </a:r>
            <a:r>
              <a:rPr sz="2400" spc="-15" dirty="0">
                <a:latin typeface="Source Sans Pro"/>
                <a:cs typeface="Source Sans Pro"/>
              </a:rPr>
              <a:t>.</a:t>
            </a:r>
            <a:endParaRPr sz="2400" dirty="0">
              <a:latin typeface="Source Sans Pro"/>
              <a:cs typeface="Source Sans Pro"/>
            </a:endParaRPr>
          </a:p>
          <a:p>
            <a:pPr marL="698500" marR="1551940" lvl="1" indent="-228600">
              <a:lnSpc>
                <a:spcPct val="100000"/>
              </a:lnSpc>
              <a:spcBef>
                <a:spcPts val="790"/>
              </a:spcBef>
              <a:buClr>
                <a:srgbClr val="004AD4"/>
              </a:buClr>
              <a:buFont typeface="Arial"/>
              <a:buChar char="•"/>
              <a:tabLst>
                <a:tab pos="698500" algn="l"/>
              </a:tabLst>
            </a:pPr>
            <a:r>
              <a:rPr sz="2400" dirty="0">
                <a:latin typeface="Source Sans Pro"/>
                <a:cs typeface="Source Sans Pro"/>
              </a:rPr>
              <a:t>A </a:t>
            </a:r>
            <a:r>
              <a:rPr sz="2400" spc="-15" dirty="0">
                <a:latin typeface="Source Sans Pro"/>
                <a:cs typeface="Source Sans Pro"/>
              </a:rPr>
              <a:t>Category </a:t>
            </a:r>
            <a:r>
              <a:rPr sz="2400" spc="-5" dirty="0">
                <a:latin typeface="Source Sans Pro"/>
                <a:cs typeface="Source Sans Pro"/>
              </a:rPr>
              <a:t>One </a:t>
            </a:r>
            <a:r>
              <a:rPr sz="2400" spc="-10" dirty="0">
                <a:latin typeface="Source Sans Pro"/>
                <a:cs typeface="Source Sans Pro"/>
              </a:rPr>
              <a:t>recurring </a:t>
            </a:r>
            <a:r>
              <a:rPr sz="2400" spc="-5" dirty="0">
                <a:latin typeface="Source Sans Pro"/>
                <a:cs typeface="Source Sans Pro"/>
              </a:rPr>
              <a:t>service </a:t>
            </a:r>
            <a:r>
              <a:rPr sz="2400" spc="-15" dirty="0">
                <a:latin typeface="Source Sans Pro"/>
                <a:cs typeface="Source Sans Pro"/>
              </a:rPr>
              <a:t>must </a:t>
            </a:r>
            <a:r>
              <a:rPr sz="2400" spc="-5" dirty="0">
                <a:latin typeface="Source Sans Pro"/>
                <a:cs typeface="Source Sans Pro"/>
              </a:rPr>
              <a:t>depend on </a:t>
            </a:r>
            <a:r>
              <a:rPr sz="2400" dirty="0">
                <a:latin typeface="Source Sans Pro"/>
                <a:cs typeface="Source Sans Pro"/>
              </a:rPr>
              <a:t>the </a:t>
            </a:r>
            <a:r>
              <a:rPr sz="2400" spc="-15" dirty="0">
                <a:latin typeface="Source Sans Pro"/>
                <a:cs typeface="Source Sans Pro"/>
              </a:rPr>
              <a:t>installation </a:t>
            </a:r>
            <a:r>
              <a:rPr sz="2400" spc="-5" dirty="0">
                <a:latin typeface="Source Sans Pro"/>
                <a:cs typeface="Source Sans Pro"/>
              </a:rPr>
              <a:t>of </a:t>
            </a:r>
            <a:r>
              <a:rPr sz="2400" dirty="0">
                <a:latin typeface="Source Sans Pro"/>
                <a:cs typeface="Source Sans Pro"/>
              </a:rPr>
              <a:t>the </a:t>
            </a:r>
            <a:r>
              <a:rPr lang="en-US" sz="2400" spc="-15" dirty="0">
                <a:latin typeface="Source Sans Pro"/>
                <a:cs typeface="Source Sans Pro"/>
              </a:rPr>
              <a:t>non-recurring services (i.e., the installation of new connections is required to access the new recurring services)</a:t>
            </a:r>
            <a:r>
              <a:rPr sz="2400" spc="-15" dirty="0">
                <a:latin typeface="Source Sans Pro"/>
                <a:cs typeface="Source Sans Pro"/>
              </a:rPr>
              <a:t>.</a:t>
            </a:r>
            <a:endParaRPr sz="2400" dirty="0">
              <a:latin typeface="Source Sans Pro"/>
              <a:cs typeface="Source Sans Pro"/>
            </a:endParaRPr>
          </a:p>
          <a:p>
            <a:pPr marL="698500" marR="278130" lvl="1" indent="-228600">
              <a:lnSpc>
                <a:spcPct val="100000"/>
              </a:lnSpc>
              <a:spcBef>
                <a:spcPts val="800"/>
              </a:spcBef>
              <a:buClr>
                <a:srgbClr val="004AD4"/>
              </a:buClr>
              <a:buFont typeface="Arial"/>
              <a:buChar char="•"/>
              <a:tabLst>
                <a:tab pos="698500" algn="l"/>
              </a:tabLst>
            </a:pPr>
            <a:r>
              <a:rPr sz="2400" spc="-5" dirty="0">
                <a:latin typeface="Source Sans Pro"/>
                <a:cs typeface="Source Sans Pro"/>
              </a:rPr>
              <a:t>The actual service </a:t>
            </a:r>
            <a:r>
              <a:rPr sz="2400" spc="-20" dirty="0">
                <a:latin typeface="Source Sans Pro"/>
                <a:cs typeface="Source Sans Pro"/>
              </a:rPr>
              <a:t>start date </a:t>
            </a:r>
            <a:r>
              <a:rPr sz="2400" spc="-15" dirty="0">
                <a:latin typeface="Source Sans Pro"/>
                <a:cs typeface="Source Sans Pro"/>
              </a:rPr>
              <a:t>for </a:t>
            </a:r>
            <a:r>
              <a:rPr sz="2400" spc="-10" dirty="0">
                <a:latin typeface="Source Sans Pro"/>
                <a:cs typeface="Source Sans Pro"/>
              </a:rPr>
              <a:t>that recurring </a:t>
            </a:r>
            <a:r>
              <a:rPr sz="2400" spc="-5" dirty="0">
                <a:latin typeface="Source Sans Pro"/>
                <a:cs typeface="Source Sans Pro"/>
              </a:rPr>
              <a:t>service is on or </a:t>
            </a:r>
            <a:r>
              <a:rPr sz="2400" spc="-10" dirty="0">
                <a:latin typeface="Source Sans Pro"/>
                <a:cs typeface="Source Sans Pro"/>
              </a:rPr>
              <a:t>after </a:t>
            </a:r>
            <a:r>
              <a:rPr sz="2400" dirty="0">
                <a:latin typeface="Source Sans Pro"/>
                <a:cs typeface="Source Sans Pro"/>
              </a:rPr>
              <a:t>the </a:t>
            </a:r>
            <a:r>
              <a:rPr sz="2400" spc="-20" dirty="0">
                <a:latin typeface="Source Sans Pro"/>
                <a:cs typeface="Source Sans Pro"/>
              </a:rPr>
              <a:t>start </a:t>
            </a:r>
            <a:r>
              <a:rPr sz="2400" spc="-5" dirty="0">
                <a:latin typeface="Source Sans Pro"/>
                <a:cs typeface="Source Sans Pro"/>
              </a:rPr>
              <a:t>of </a:t>
            </a:r>
            <a:r>
              <a:rPr sz="2400" dirty="0">
                <a:latin typeface="Source Sans Pro"/>
                <a:cs typeface="Source Sans Pro"/>
              </a:rPr>
              <a:t>the </a:t>
            </a:r>
            <a:r>
              <a:rPr sz="2400" spc="-5" dirty="0">
                <a:latin typeface="Source Sans Pro"/>
                <a:cs typeface="Source Sans Pro"/>
              </a:rPr>
              <a:t>funding </a:t>
            </a:r>
            <a:r>
              <a:rPr sz="2400" spc="-15" dirty="0">
                <a:latin typeface="Source Sans Pro"/>
                <a:cs typeface="Source Sans Pro"/>
              </a:rPr>
              <a:t>year </a:t>
            </a:r>
            <a:r>
              <a:rPr sz="2400" spc="-10" dirty="0">
                <a:latin typeface="Source Sans Pro"/>
                <a:cs typeface="Source Sans Pro"/>
              </a:rPr>
              <a:t>(July</a:t>
            </a:r>
            <a:r>
              <a:rPr sz="2400" spc="-55" dirty="0">
                <a:latin typeface="Source Sans Pro"/>
                <a:cs typeface="Source Sans Pro"/>
              </a:rPr>
              <a:t> </a:t>
            </a:r>
            <a:r>
              <a:rPr sz="2400" spc="-5" dirty="0">
                <a:latin typeface="Source Sans Pro"/>
                <a:cs typeface="Source Sans Pro"/>
              </a:rPr>
              <a:t>1).</a:t>
            </a:r>
            <a:endParaRPr sz="2400" dirty="0">
              <a:latin typeface="Source Sans Pro"/>
              <a:cs typeface="Source Sans Pro"/>
            </a:endParaRPr>
          </a:p>
        </p:txBody>
      </p:sp>
      <p:sp>
        <p:nvSpPr>
          <p:cNvPr id="6" name="Rectangle 5"/>
          <p:cNvSpPr/>
          <p:nvPr/>
        </p:nvSpPr>
        <p:spPr>
          <a:xfrm>
            <a:off x="633644" y="1168284"/>
            <a:ext cx="245580" cy="461665"/>
          </a:xfrm>
          <a:prstGeom prst="rect">
            <a:avLst/>
          </a:prstGeom>
        </p:spPr>
        <p:txBody>
          <a:bodyPr wrap="none">
            <a:spAutoFit/>
          </a:bodyPr>
          <a:lstStyle/>
          <a:p>
            <a:r>
              <a:rPr lang="en-US" sz="2400" b="1"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160524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Installation </a:t>
            </a:r>
            <a:r>
              <a:rPr lang="en-US" spc="-5" dirty="0"/>
              <a:t>Periods: Category One Non-recurring Services</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41</a:t>
            </a:fld>
            <a:endParaRPr dirty="0"/>
          </a:p>
        </p:txBody>
      </p:sp>
      <p:sp>
        <p:nvSpPr>
          <p:cNvPr id="3" name="object 3"/>
          <p:cNvSpPr txBox="1"/>
          <p:nvPr/>
        </p:nvSpPr>
        <p:spPr>
          <a:xfrm>
            <a:off x="428316" y="1191868"/>
            <a:ext cx="11282680" cy="5073184"/>
          </a:xfrm>
          <a:prstGeom prst="rect">
            <a:avLst/>
          </a:prstGeom>
        </p:spPr>
        <p:txBody>
          <a:bodyPr vert="horz" wrap="square" lIns="0" tIns="0" rIns="0" bIns="0" rtlCol="0">
            <a:spAutoFit/>
          </a:bodyPr>
          <a:lstStyle/>
          <a:p>
            <a:pPr marL="12701" marR="5080">
              <a:lnSpc>
                <a:spcPct val="100000"/>
              </a:lnSpc>
              <a:spcBef>
                <a:spcPts val="1000"/>
              </a:spcBef>
              <a:buClr>
                <a:srgbClr val="006FF4"/>
              </a:buClr>
              <a:tabLst>
                <a:tab pos="527685" algn="l"/>
                <a:tab pos="528320" algn="l"/>
              </a:tabLst>
            </a:pPr>
            <a:r>
              <a:rPr lang="en-US" sz="2400" b="1" spc="-20" dirty="0">
                <a:latin typeface="Source Sans Pro"/>
                <a:cs typeface="Source Sans Pro"/>
              </a:rPr>
              <a:t>Example</a:t>
            </a:r>
            <a:r>
              <a:rPr lang="en-US" sz="2400" spc="-20" dirty="0">
                <a:latin typeface="Source Sans Pro"/>
                <a:cs typeface="Source Sans Pro"/>
              </a:rPr>
              <a:t>:  </a:t>
            </a:r>
          </a:p>
          <a:p>
            <a:pPr marL="527685" marR="5080" indent="-514984">
              <a:lnSpc>
                <a:spcPct val="100000"/>
              </a:lnSpc>
              <a:spcBef>
                <a:spcPts val="1000"/>
              </a:spcBef>
              <a:buClr>
                <a:srgbClr val="006FF4"/>
              </a:buClr>
              <a:buFont typeface="Arial"/>
              <a:buChar char="•"/>
              <a:tabLst>
                <a:tab pos="527685" algn="l"/>
                <a:tab pos="528320" algn="l"/>
              </a:tabLst>
            </a:pPr>
            <a:r>
              <a:rPr lang="en-US" sz="2200" spc="-20" dirty="0">
                <a:latin typeface="Source Sans Pro"/>
                <a:cs typeface="Source Sans Pro"/>
              </a:rPr>
              <a:t>A library has successfully completed their competitive bidding process (including posting the FCC Form 470, waiting at least 28 days, and selecting a winning bidder) for a Category One service.  The contract indicates that special construction, which is expected to take 3-4 months to complete, is needed to make the service functional. </a:t>
            </a:r>
            <a:endParaRPr sz="2200" dirty="0">
              <a:latin typeface="Source Sans Pro"/>
              <a:cs typeface="Source Sans Pro"/>
            </a:endParaRPr>
          </a:p>
          <a:p>
            <a:pPr marL="698500" marR="840740" lvl="1" indent="-228600">
              <a:lnSpc>
                <a:spcPct val="100000"/>
              </a:lnSpc>
              <a:spcBef>
                <a:spcPts val="1000"/>
              </a:spcBef>
              <a:buClr>
                <a:srgbClr val="004AD4"/>
              </a:buClr>
              <a:buFont typeface="Arial"/>
              <a:buChar char="•"/>
              <a:tabLst>
                <a:tab pos="698500" algn="l"/>
              </a:tabLst>
            </a:pPr>
            <a:r>
              <a:rPr lang="en-US" sz="2200" spc="-10" dirty="0">
                <a:latin typeface="Source Sans Pro"/>
                <a:cs typeface="Source Sans Pro"/>
              </a:rPr>
              <a:t>The library can opt to start the special construction on or after January 1 prior to the start of the funding year.</a:t>
            </a:r>
            <a:endParaRPr sz="2200" dirty="0">
              <a:latin typeface="Source Sans Pro"/>
              <a:cs typeface="Source Sans Pro"/>
            </a:endParaRPr>
          </a:p>
          <a:p>
            <a:pPr marL="698500" marR="1551940" lvl="1" indent="-228600">
              <a:lnSpc>
                <a:spcPct val="100000"/>
              </a:lnSpc>
              <a:spcBef>
                <a:spcPts val="1000"/>
              </a:spcBef>
              <a:buClr>
                <a:srgbClr val="004AD4"/>
              </a:buClr>
              <a:buFont typeface="Arial"/>
              <a:buChar char="•"/>
              <a:tabLst>
                <a:tab pos="698500" algn="l"/>
              </a:tabLst>
            </a:pPr>
            <a:r>
              <a:rPr lang="en-US" sz="2200" dirty="0">
                <a:latin typeface="Source Sans Pro"/>
                <a:cs typeface="Source Sans Pro"/>
              </a:rPr>
              <a:t>This option can be used to ensure that special construction and the recurring service is operational during the funding year.</a:t>
            </a:r>
          </a:p>
          <a:p>
            <a:pPr marL="698500" marR="1551940" lvl="1" indent="-228600">
              <a:lnSpc>
                <a:spcPct val="100000"/>
              </a:lnSpc>
              <a:spcBef>
                <a:spcPts val="1000"/>
              </a:spcBef>
              <a:buClr>
                <a:srgbClr val="004AD4"/>
              </a:buClr>
              <a:buFont typeface="Arial"/>
              <a:buChar char="•"/>
              <a:tabLst>
                <a:tab pos="698500" algn="l"/>
              </a:tabLst>
            </a:pPr>
            <a:r>
              <a:rPr lang="en-US" sz="2200" dirty="0">
                <a:latin typeface="Source Sans Pro"/>
                <a:cs typeface="Source Sans Pro"/>
              </a:rPr>
              <a:t>However, if the library chooses to go ahead before the receipt of the FCDL, they assume the risk that their funding requests may be denied or reduced.</a:t>
            </a:r>
          </a:p>
          <a:p>
            <a:pPr marL="698500" marR="1551940" lvl="1" indent="-228600">
              <a:spcBef>
                <a:spcPts val="1000"/>
              </a:spcBef>
              <a:buClr>
                <a:srgbClr val="004AD4"/>
              </a:buClr>
              <a:buFont typeface="Arial"/>
              <a:buChar char="•"/>
              <a:tabLst>
                <a:tab pos="698500" algn="l"/>
              </a:tabLst>
            </a:pPr>
            <a:r>
              <a:rPr lang="en-US" sz="2200" dirty="0">
                <a:latin typeface="Source Sans Pro"/>
                <a:cs typeface="Source Sans Pro"/>
              </a:rPr>
              <a:t>Invoices for these services cannot be paid until the start of the funding year (i.e., July 1). </a:t>
            </a:r>
          </a:p>
        </p:txBody>
      </p:sp>
      <p:sp>
        <p:nvSpPr>
          <p:cNvPr id="6" name="Rectangle 5"/>
          <p:cNvSpPr/>
          <p:nvPr/>
        </p:nvSpPr>
        <p:spPr>
          <a:xfrm>
            <a:off x="550857" y="1081806"/>
            <a:ext cx="245580" cy="461665"/>
          </a:xfrm>
          <a:prstGeom prst="rect">
            <a:avLst/>
          </a:prstGeom>
        </p:spPr>
        <p:txBody>
          <a:bodyPr wrap="none">
            <a:spAutoFit/>
          </a:bodyPr>
          <a:lstStyle/>
          <a:p>
            <a:r>
              <a:rPr lang="en-US" sz="2400" b="1"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964980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Installation </a:t>
            </a:r>
            <a:r>
              <a:rPr lang="en-US" spc="-5" dirty="0"/>
              <a:t>Periods: Category Two Non-recurring Services</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42</a:t>
            </a:fld>
            <a:endParaRPr dirty="0"/>
          </a:p>
        </p:txBody>
      </p:sp>
      <p:sp>
        <p:nvSpPr>
          <p:cNvPr id="3" name="object 3"/>
          <p:cNvSpPr txBox="1"/>
          <p:nvPr/>
        </p:nvSpPr>
        <p:spPr>
          <a:xfrm>
            <a:off x="838786" y="1867312"/>
            <a:ext cx="9961486" cy="1292662"/>
          </a:xfrm>
          <a:prstGeom prst="rect">
            <a:avLst/>
          </a:prstGeom>
        </p:spPr>
        <p:txBody>
          <a:bodyPr vert="horz" wrap="square" lIns="0" tIns="0" rIns="0" bIns="0" rtlCol="0">
            <a:spAutoFit/>
          </a:bodyPr>
          <a:lstStyle/>
          <a:p>
            <a:pPr marL="527685" marR="5080" indent="-514984">
              <a:lnSpc>
                <a:spcPct val="100000"/>
              </a:lnSpc>
              <a:buClr>
                <a:srgbClr val="006FF4"/>
              </a:buClr>
              <a:buFont typeface="Arial"/>
              <a:buChar char="•"/>
              <a:tabLst>
                <a:tab pos="527685" algn="l"/>
                <a:tab pos="528320" algn="l"/>
              </a:tabLst>
            </a:pPr>
            <a:r>
              <a:rPr sz="2800" spc="-20" dirty="0">
                <a:latin typeface="Source Sans Pro"/>
                <a:cs typeface="Source Sans Pro"/>
              </a:rPr>
              <a:t>Installation </a:t>
            </a:r>
            <a:r>
              <a:rPr sz="2800" spc="-5" dirty="0">
                <a:latin typeface="Source Sans Pro"/>
                <a:cs typeface="Source Sans Pro"/>
              </a:rPr>
              <a:t>of </a:t>
            </a:r>
            <a:r>
              <a:rPr sz="2800" spc="-15" dirty="0">
                <a:latin typeface="Source Sans Pro"/>
                <a:cs typeface="Source Sans Pro"/>
              </a:rPr>
              <a:t>Category </a:t>
            </a:r>
            <a:r>
              <a:rPr lang="en-US" sz="2800" spc="-15" dirty="0">
                <a:latin typeface="Source Sans Pro"/>
                <a:cs typeface="Source Sans Pro"/>
              </a:rPr>
              <a:t>Two</a:t>
            </a:r>
            <a:r>
              <a:rPr sz="2800" spc="-10" dirty="0">
                <a:latin typeface="Source Sans Pro"/>
                <a:cs typeface="Source Sans Pro"/>
              </a:rPr>
              <a:t> non-recurring </a:t>
            </a:r>
            <a:r>
              <a:rPr sz="2800" spc="-5" dirty="0">
                <a:latin typeface="Source Sans Pro"/>
                <a:cs typeface="Source Sans Pro"/>
              </a:rPr>
              <a:t>services </a:t>
            </a:r>
            <a:r>
              <a:rPr sz="2800" b="1" spc="-5" dirty="0">
                <a:latin typeface="Source Sans Pro"/>
                <a:cs typeface="Source Sans Pro"/>
              </a:rPr>
              <a:t>may </a:t>
            </a:r>
            <a:r>
              <a:rPr sz="2800" b="1" spc="-10" dirty="0">
                <a:latin typeface="Source Sans Pro"/>
                <a:cs typeface="Source Sans Pro"/>
              </a:rPr>
              <a:t>begin </a:t>
            </a:r>
            <a:r>
              <a:rPr lang="en-US" sz="2800" b="1" spc="-10" dirty="0">
                <a:latin typeface="Source Sans Pro"/>
                <a:cs typeface="Source Sans Pro"/>
              </a:rPr>
              <a:t>on April 1 </a:t>
            </a:r>
            <a:r>
              <a:rPr sz="2800" b="1" spc="-5" dirty="0">
                <a:latin typeface="Source Sans Pro"/>
                <a:cs typeface="Source Sans Pro"/>
              </a:rPr>
              <a:t>prior </a:t>
            </a:r>
            <a:r>
              <a:rPr sz="2800" b="1" spc="-30" dirty="0">
                <a:latin typeface="Source Sans Pro"/>
                <a:cs typeface="Source Sans Pro"/>
              </a:rPr>
              <a:t>to </a:t>
            </a:r>
            <a:r>
              <a:rPr sz="2800" b="1" spc="-10" dirty="0">
                <a:latin typeface="Source Sans Pro"/>
                <a:cs typeface="Source Sans Pro"/>
              </a:rPr>
              <a:t>the </a:t>
            </a:r>
            <a:r>
              <a:rPr sz="2800" b="1" spc="-5" dirty="0">
                <a:latin typeface="Source Sans Pro"/>
                <a:cs typeface="Source Sans Pro"/>
              </a:rPr>
              <a:t>July 1 </a:t>
            </a:r>
            <a:r>
              <a:rPr sz="2800" b="1" spc="-30" dirty="0">
                <a:latin typeface="Source Sans Pro"/>
                <a:cs typeface="Source Sans Pro"/>
              </a:rPr>
              <a:t>start </a:t>
            </a:r>
            <a:r>
              <a:rPr sz="2800" b="1" spc="-15" dirty="0">
                <a:latin typeface="Source Sans Pro"/>
                <a:cs typeface="Source Sans Pro"/>
              </a:rPr>
              <a:t>of </a:t>
            </a:r>
            <a:r>
              <a:rPr sz="2800" b="1" spc="-10" dirty="0">
                <a:latin typeface="Source Sans Pro"/>
                <a:cs typeface="Source Sans Pro"/>
              </a:rPr>
              <a:t>the funding </a:t>
            </a:r>
            <a:r>
              <a:rPr sz="2800" b="1" spc="-20" dirty="0">
                <a:latin typeface="Source Sans Pro"/>
                <a:cs typeface="Source Sans Pro"/>
              </a:rPr>
              <a:t>year</a:t>
            </a:r>
            <a:r>
              <a:rPr lang="en-US" sz="2800" b="1" spc="-20" dirty="0">
                <a:latin typeface="Source Sans Pro"/>
                <a:cs typeface="Source Sans Pro"/>
              </a:rPr>
              <a:t>.</a:t>
            </a:r>
            <a:endParaRPr sz="2400" dirty="0">
              <a:latin typeface="Source Sans Pro"/>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0125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10533380" cy="430887"/>
          </a:xfrm>
          <a:prstGeom prst="rect">
            <a:avLst/>
          </a:prstGeom>
        </p:spPr>
        <p:txBody>
          <a:bodyPr vert="horz" wrap="square" lIns="0" tIns="0" rIns="0" bIns="0" rtlCol="0">
            <a:spAutoFit/>
          </a:bodyPr>
          <a:lstStyle/>
          <a:p>
            <a:pPr marL="12700">
              <a:lnSpc>
                <a:spcPct val="100000"/>
              </a:lnSpc>
            </a:pPr>
            <a:r>
              <a:rPr lang="en-US" spc="-40" dirty="0"/>
              <a:t>Installation </a:t>
            </a:r>
            <a:r>
              <a:rPr lang="en-US" spc="-5" dirty="0"/>
              <a:t>Periods: Category Two Non-recurring Services</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43</a:t>
            </a:fld>
            <a:endParaRPr dirty="0"/>
          </a:p>
        </p:txBody>
      </p:sp>
      <p:sp>
        <p:nvSpPr>
          <p:cNvPr id="3" name="object 3"/>
          <p:cNvSpPr txBox="1"/>
          <p:nvPr/>
        </p:nvSpPr>
        <p:spPr>
          <a:xfrm>
            <a:off x="458724" y="1167627"/>
            <a:ext cx="11282680" cy="5360442"/>
          </a:xfrm>
          <a:prstGeom prst="rect">
            <a:avLst/>
          </a:prstGeom>
        </p:spPr>
        <p:txBody>
          <a:bodyPr vert="horz" wrap="square" lIns="0" tIns="0" rIns="0" bIns="0" rtlCol="0">
            <a:spAutoFit/>
          </a:bodyPr>
          <a:lstStyle/>
          <a:p>
            <a:pPr marL="12701" marR="5080">
              <a:lnSpc>
                <a:spcPct val="100000"/>
              </a:lnSpc>
              <a:spcBef>
                <a:spcPts val="1000"/>
              </a:spcBef>
              <a:buClr>
                <a:srgbClr val="006FF4"/>
              </a:buClr>
              <a:tabLst>
                <a:tab pos="527685" algn="l"/>
                <a:tab pos="528320" algn="l"/>
              </a:tabLst>
            </a:pPr>
            <a:r>
              <a:rPr lang="en-US" sz="2400" b="1" spc="-20" dirty="0">
                <a:latin typeface="Source Sans Pro"/>
                <a:cs typeface="Source Sans Pro"/>
              </a:rPr>
              <a:t>Example</a:t>
            </a:r>
            <a:r>
              <a:rPr lang="en-US" sz="2400" spc="-20" dirty="0">
                <a:latin typeface="Source Sans Pro"/>
                <a:cs typeface="Source Sans Pro"/>
              </a:rPr>
              <a:t> </a:t>
            </a:r>
          </a:p>
          <a:p>
            <a:pPr marL="355601" marR="5080" indent="-342900">
              <a:lnSpc>
                <a:spcPct val="100000"/>
              </a:lnSpc>
              <a:spcBef>
                <a:spcPts val="1000"/>
              </a:spcBef>
              <a:buClr>
                <a:srgbClr val="006FF4"/>
              </a:buClr>
              <a:buFont typeface="Arial" panose="020B0604020202020204" pitchFamily="34" charset="0"/>
              <a:buChar char="•"/>
              <a:tabLst>
                <a:tab pos="527685" algn="l"/>
                <a:tab pos="528320" algn="l"/>
              </a:tabLst>
            </a:pPr>
            <a:r>
              <a:rPr lang="en-US" sz="2200" spc="-20" dirty="0">
                <a:latin typeface="Source Sans Pro"/>
                <a:cs typeface="Source Sans Pro"/>
              </a:rPr>
              <a:t>A consortium of multiple districts has successfully completed their competitive bidding process (including posting the FCC Form 470, waiting at least 28 days, and selecting a winning bidder) to provide access points for their members.  The consortium lead is concerned that they will not be able to install all of the access points in time for school to start. </a:t>
            </a:r>
            <a:endParaRPr lang="en-US" sz="2200" dirty="0">
              <a:latin typeface="Source Sans Pro"/>
              <a:cs typeface="Source Sans Pro"/>
            </a:endParaRPr>
          </a:p>
          <a:p>
            <a:pPr marL="698500" marR="840740" lvl="1" indent="-228600">
              <a:lnSpc>
                <a:spcPct val="100000"/>
              </a:lnSpc>
              <a:spcBef>
                <a:spcPts val="830"/>
              </a:spcBef>
              <a:buClr>
                <a:srgbClr val="004AD4"/>
              </a:buClr>
              <a:buFont typeface="Arial"/>
              <a:buChar char="•"/>
              <a:tabLst>
                <a:tab pos="698500" algn="l"/>
              </a:tabLst>
            </a:pPr>
            <a:r>
              <a:rPr lang="en-US" sz="2200" spc="-10" dirty="0">
                <a:latin typeface="Source Sans Pro"/>
                <a:cs typeface="Source Sans Pro"/>
              </a:rPr>
              <a:t>The consortium may start their installation schedule on or after April 1 prior to the start of the funding year.</a:t>
            </a:r>
            <a:endParaRPr sz="2200" dirty="0">
              <a:latin typeface="Source Sans Pro"/>
              <a:cs typeface="Source Sans Pro"/>
            </a:endParaRPr>
          </a:p>
          <a:p>
            <a:pPr marL="698500" marR="1551940" lvl="1" indent="-228600">
              <a:lnSpc>
                <a:spcPct val="100000"/>
              </a:lnSpc>
              <a:spcBef>
                <a:spcPts val="790"/>
              </a:spcBef>
              <a:buClr>
                <a:srgbClr val="004AD4"/>
              </a:buClr>
              <a:buFont typeface="Arial"/>
              <a:buChar char="•"/>
              <a:tabLst>
                <a:tab pos="698500" algn="l"/>
              </a:tabLst>
            </a:pPr>
            <a:r>
              <a:rPr lang="en-US" sz="2200" dirty="0">
                <a:latin typeface="Source Sans Pro"/>
                <a:cs typeface="Source Sans Pro"/>
              </a:rPr>
              <a:t>This option can be utilized to ensure that the access points are installed in time to meet their deadline.</a:t>
            </a:r>
          </a:p>
          <a:p>
            <a:pPr marL="698500" marR="1551940" lvl="1" indent="-228600">
              <a:lnSpc>
                <a:spcPct val="100000"/>
              </a:lnSpc>
              <a:spcBef>
                <a:spcPts val="1000"/>
              </a:spcBef>
              <a:buClr>
                <a:srgbClr val="004AD4"/>
              </a:buClr>
              <a:buFont typeface="Arial"/>
              <a:buChar char="•"/>
              <a:tabLst>
                <a:tab pos="698500" algn="l"/>
              </a:tabLst>
            </a:pPr>
            <a:r>
              <a:rPr lang="en-US" sz="2200" dirty="0">
                <a:latin typeface="Source Sans Pro"/>
                <a:cs typeface="Source Sans Pro"/>
              </a:rPr>
              <a:t>However, if the consortium chooses to go ahead before the receipt of the FCDL, they assume the risk that their funding requests may be denied or reduced.</a:t>
            </a:r>
          </a:p>
          <a:p>
            <a:pPr marL="698500" marR="1551940" lvl="1" indent="-228600">
              <a:lnSpc>
                <a:spcPct val="100000"/>
              </a:lnSpc>
              <a:spcBef>
                <a:spcPts val="1000"/>
              </a:spcBef>
              <a:buClr>
                <a:srgbClr val="004AD4"/>
              </a:buClr>
              <a:buFont typeface="Arial"/>
              <a:buChar char="•"/>
              <a:tabLst>
                <a:tab pos="698500" algn="l"/>
              </a:tabLst>
            </a:pPr>
            <a:r>
              <a:rPr lang="en-US" sz="2200" dirty="0">
                <a:latin typeface="Source Sans Pro"/>
                <a:cs typeface="Source Sans Pro"/>
              </a:rPr>
              <a:t>E-rate invoices for the services cannot be paid until the start of the funding year (i.e., July 1</a:t>
            </a:r>
            <a:r>
              <a:rPr lang="en-US" sz="2200" dirty="0" smtClean="0">
                <a:latin typeface="Source Sans Pro"/>
                <a:cs typeface="Source Sans Pro"/>
              </a:rPr>
              <a:t>).</a:t>
            </a:r>
            <a:endParaRPr lang="en-US" sz="2400" spc="-15" dirty="0">
              <a:latin typeface="Source Sans Pro"/>
              <a:cs typeface="Source Sans Pro"/>
            </a:endParaRPr>
          </a:p>
        </p:txBody>
      </p:sp>
      <p:sp>
        <p:nvSpPr>
          <p:cNvPr id="6" name="Rectangle 5"/>
          <p:cNvSpPr/>
          <p:nvPr/>
        </p:nvSpPr>
        <p:spPr>
          <a:xfrm>
            <a:off x="568110" y="1014505"/>
            <a:ext cx="245580" cy="461665"/>
          </a:xfrm>
          <a:prstGeom prst="rect">
            <a:avLst/>
          </a:prstGeom>
        </p:spPr>
        <p:txBody>
          <a:bodyPr wrap="none">
            <a:spAutoFit/>
          </a:bodyPr>
          <a:lstStyle/>
          <a:p>
            <a:r>
              <a:rPr lang="en-US" sz="2400" b="1"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287084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695180" cy="430887"/>
          </a:xfrm>
          <a:prstGeom prst="rect">
            <a:avLst/>
          </a:prstGeom>
        </p:spPr>
        <p:txBody>
          <a:bodyPr vert="horz" wrap="square" lIns="0" tIns="0" rIns="0" bIns="0" rtlCol="0">
            <a:spAutoFit/>
          </a:bodyPr>
          <a:lstStyle/>
          <a:p>
            <a:pPr marL="12700">
              <a:lnSpc>
                <a:spcPct val="100000"/>
              </a:lnSpc>
            </a:pPr>
            <a:r>
              <a:rPr lang="en-US" spc="-5" dirty="0"/>
              <a:t>Service Delivery Deadlines – Recurring Services </a:t>
            </a: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44</a:t>
            </a:fld>
            <a:endParaRPr dirty="0"/>
          </a:p>
        </p:txBody>
      </p:sp>
      <p:sp>
        <p:nvSpPr>
          <p:cNvPr id="3" name="object 3"/>
          <p:cNvSpPr txBox="1"/>
          <p:nvPr/>
        </p:nvSpPr>
        <p:spPr>
          <a:xfrm>
            <a:off x="847412" y="1801943"/>
            <a:ext cx="9714865" cy="2410916"/>
          </a:xfrm>
          <a:prstGeom prst="rect">
            <a:avLst/>
          </a:prstGeom>
        </p:spPr>
        <p:txBody>
          <a:bodyPr vert="horz" wrap="square" lIns="0" tIns="0" rIns="0" bIns="0" rtlCol="0">
            <a:spAutoFit/>
          </a:bodyPr>
          <a:lstStyle/>
          <a:p>
            <a:pPr marL="527685" marR="5080" indent="-514984">
              <a:lnSpc>
                <a:spcPct val="100000"/>
              </a:lnSpc>
              <a:spcBef>
                <a:spcPts val="1000"/>
              </a:spcBef>
              <a:buClr>
                <a:srgbClr val="006FF4"/>
              </a:buClr>
              <a:buFont typeface="Arial"/>
              <a:buChar char="•"/>
              <a:tabLst>
                <a:tab pos="527685" algn="l"/>
                <a:tab pos="528320" algn="l"/>
                <a:tab pos="6687820" algn="l"/>
                <a:tab pos="8522970" algn="l"/>
              </a:tabLst>
            </a:pPr>
            <a:r>
              <a:rPr sz="2800" spc="-30" dirty="0">
                <a:latin typeface="Source Sans Pro"/>
                <a:cs typeface="Source Sans Pro"/>
              </a:rPr>
              <a:t>E-rate </a:t>
            </a:r>
            <a:r>
              <a:rPr sz="2800" spc="-15" dirty="0">
                <a:latin typeface="Source Sans Pro"/>
                <a:cs typeface="Source Sans Pro"/>
              </a:rPr>
              <a:t>discounts for </a:t>
            </a:r>
            <a:r>
              <a:rPr lang="en-US" sz="2800" spc="-15" dirty="0">
                <a:latin typeface="Source Sans Pro"/>
                <a:cs typeface="Source Sans Pro"/>
              </a:rPr>
              <a:t>all </a:t>
            </a:r>
            <a:r>
              <a:rPr sz="2800" spc="-10" dirty="0">
                <a:latin typeface="Source Sans Pro"/>
                <a:cs typeface="Source Sans Pro"/>
              </a:rPr>
              <a:t>recurring </a:t>
            </a:r>
            <a:r>
              <a:rPr lang="en-US" sz="2800" spc="-15" dirty="0">
                <a:latin typeface="Source Sans Pro"/>
                <a:cs typeface="Source Sans Pro"/>
              </a:rPr>
              <a:t>services</a:t>
            </a:r>
            <a:r>
              <a:rPr sz="2800" dirty="0">
                <a:latin typeface="Source Sans Pro"/>
                <a:cs typeface="Source Sans Pro"/>
              </a:rPr>
              <a:t> </a:t>
            </a:r>
            <a:r>
              <a:rPr sz="2800" spc="-20" dirty="0">
                <a:latin typeface="Source Sans Pro"/>
                <a:cs typeface="Source Sans Pro"/>
              </a:rPr>
              <a:t>must </a:t>
            </a:r>
            <a:r>
              <a:rPr sz="2800" spc="-5" dirty="0">
                <a:latin typeface="Source Sans Pro"/>
                <a:cs typeface="Source Sans Pro"/>
              </a:rPr>
              <a:t>be in </a:t>
            </a:r>
            <a:r>
              <a:rPr sz="2800" dirty="0">
                <a:latin typeface="Source Sans Pro"/>
                <a:cs typeface="Source Sans Pro"/>
              </a:rPr>
              <a:t>use </a:t>
            </a:r>
            <a:r>
              <a:rPr sz="2800" spc="-10" dirty="0">
                <a:latin typeface="Source Sans Pro"/>
                <a:cs typeface="Source Sans Pro"/>
              </a:rPr>
              <a:t>by </a:t>
            </a:r>
            <a:r>
              <a:rPr sz="2800" spc="-5" dirty="0">
                <a:latin typeface="Source Sans Pro"/>
                <a:cs typeface="Source Sans Pro"/>
              </a:rPr>
              <a:t>the end of the </a:t>
            </a:r>
            <a:r>
              <a:rPr sz="2800" spc="-15" dirty="0">
                <a:latin typeface="Source Sans Pro"/>
                <a:cs typeface="Source Sans Pro"/>
              </a:rPr>
              <a:t>relevant </a:t>
            </a:r>
            <a:r>
              <a:rPr sz="2800" spc="-10" dirty="0">
                <a:latin typeface="Source Sans Pro"/>
                <a:cs typeface="Source Sans Pro"/>
              </a:rPr>
              <a:t>funding </a:t>
            </a:r>
            <a:r>
              <a:rPr sz="2800" spc="-20" dirty="0">
                <a:latin typeface="Source Sans Pro"/>
                <a:cs typeface="Source Sans Pro"/>
              </a:rPr>
              <a:t>year </a:t>
            </a:r>
            <a:r>
              <a:rPr sz="2800" spc="-10" dirty="0">
                <a:latin typeface="Source Sans Pro"/>
                <a:cs typeface="Source Sans Pro"/>
              </a:rPr>
              <a:t>(i.e.,</a:t>
            </a:r>
            <a:r>
              <a:rPr sz="2800" spc="270" dirty="0">
                <a:latin typeface="Source Sans Pro"/>
                <a:cs typeface="Source Sans Pro"/>
              </a:rPr>
              <a:t> </a:t>
            </a:r>
            <a:r>
              <a:rPr sz="2800" spc="-5" dirty="0">
                <a:latin typeface="Source Sans Pro"/>
                <a:cs typeface="Source Sans Pro"/>
              </a:rPr>
              <a:t>June</a:t>
            </a:r>
            <a:r>
              <a:rPr sz="2800" spc="25" dirty="0">
                <a:latin typeface="Source Sans Pro"/>
                <a:cs typeface="Source Sans Pro"/>
              </a:rPr>
              <a:t> </a:t>
            </a:r>
            <a:r>
              <a:rPr sz="2800" spc="-5" dirty="0">
                <a:latin typeface="Source Sans Pro"/>
                <a:cs typeface="Source Sans Pro"/>
              </a:rPr>
              <a:t>30).	</a:t>
            </a:r>
            <a:endParaRPr lang="en-US" sz="2800" spc="-5" dirty="0">
              <a:latin typeface="Source Sans Pro"/>
              <a:cs typeface="Source Sans Pro"/>
            </a:endParaRPr>
          </a:p>
          <a:p>
            <a:pPr marL="527685" marR="5080" indent="-514984">
              <a:lnSpc>
                <a:spcPct val="100000"/>
              </a:lnSpc>
              <a:spcBef>
                <a:spcPts val="1000"/>
              </a:spcBef>
              <a:buClr>
                <a:srgbClr val="006FF4"/>
              </a:buClr>
              <a:buFont typeface="Arial"/>
              <a:buChar char="•"/>
              <a:tabLst>
                <a:tab pos="527685" algn="l"/>
                <a:tab pos="528320" algn="l"/>
                <a:tab pos="6687820" algn="l"/>
                <a:tab pos="8522970" algn="l"/>
              </a:tabLst>
            </a:pPr>
            <a:r>
              <a:rPr sz="2800" spc="-5" dirty="0">
                <a:latin typeface="Source Sans Pro"/>
                <a:cs typeface="Source Sans Pro"/>
              </a:rPr>
              <a:t>If</a:t>
            </a:r>
            <a:r>
              <a:rPr sz="2800" spc="-90" dirty="0">
                <a:latin typeface="Source Sans Pro"/>
                <a:cs typeface="Source Sans Pro"/>
              </a:rPr>
              <a:t> </a:t>
            </a:r>
            <a:r>
              <a:rPr lang="en-US" sz="2800" spc="-5" dirty="0">
                <a:latin typeface="Source Sans Pro"/>
                <a:cs typeface="Source Sans Pro"/>
              </a:rPr>
              <a:t>the </a:t>
            </a:r>
            <a:r>
              <a:rPr sz="2800" spc="-5" dirty="0">
                <a:latin typeface="Source Sans Pro"/>
                <a:cs typeface="Source Sans Pro"/>
              </a:rPr>
              <a:t>June 30 </a:t>
            </a:r>
            <a:r>
              <a:rPr sz="2800" spc="-15" dirty="0">
                <a:latin typeface="Source Sans Pro"/>
                <a:cs typeface="Source Sans Pro"/>
              </a:rPr>
              <a:t>deadline </a:t>
            </a:r>
            <a:r>
              <a:rPr sz="2800" spc="-5" dirty="0">
                <a:latin typeface="Source Sans Pro"/>
                <a:cs typeface="Source Sans Pro"/>
              </a:rPr>
              <a:t>is </a:t>
            </a:r>
            <a:r>
              <a:rPr sz="2800" spc="-25" dirty="0">
                <a:latin typeface="Source Sans Pro"/>
                <a:cs typeface="Source Sans Pro"/>
              </a:rPr>
              <a:t>not </a:t>
            </a:r>
            <a:r>
              <a:rPr sz="2800" spc="-5" dirty="0">
                <a:latin typeface="Source Sans Pro"/>
                <a:cs typeface="Source Sans Pro"/>
              </a:rPr>
              <a:t>met, the </a:t>
            </a:r>
            <a:r>
              <a:rPr sz="2800" spc="-10" dirty="0">
                <a:latin typeface="Source Sans Pro"/>
                <a:cs typeface="Source Sans Pro"/>
              </a:rPr>
              <a:t>recurring </a:t>
            </a:r>
            <a:r>
              <a:rPr sz="2800" spc="-15" dirty="0">
                <a:latin typeface="Source Sans Pro"/>
                <a:cs typeface="Source Sans Pro"/>
              </a:rPr>
              <a:t>charges </a:t>
            </a:r>
            <a:r>
              <a:rPr sz="2800" spc="-10" dirty="0">
                <a:latin typeface="Source Sans Pro"/>
                <a:cs typeface="Source Sans Pro"/>
              </a:rPr>
              <a:t>will </a:t>
            </a:r>
            <a:r>
              <a:rPr sz="2800" spc="-25" dirty="0">
                <a:latin typeface="Source Sans Pro"/>
                <a:cs typeface="Source Sans Pro"/>
              </a:rPr>
              <a:t>not </a:t>
            </a:r>
            <a:r>
              <a:rPr sz="2800" spc="-5" dirty="0">
                <a:latin typeface="Source Sans Pro"/>
                <a:cs typeface="Source Sans Pro"/>
              </a:rPr>
              <a:t>be eligible </a:t>
            </a:r>
            <a:r>
              <a:rPr sz="2800" spc="-15" dirty="0">
                <a:latin typeface="Source Sans Pro"/>
                <a:cs typeface="Source Sans Pro"/>
              </a:rPr>
              <a:t>for </a:t>
            </a:r>
            <a:r>
              <a:rPr sz="2800" spc="-5" dirty="0">
                <a:latin typeface="Source Sans Pro"/>
                <a:cs typeface="Source Sans Pro"/>
              </a:rPr>
              <a:t>support under</a:t>
            </a:r>
            <a:r>
              <a:rPr sz="2800" spc="110" dirty="0">
                <a:latin typeface="Source Sans Pro"/>
                <a:cs typeface="Source Sans Pro"/>
              </a:rPr>
              <a:t> </a:t>
            </a:r>
            <a:r>
              <a:rPr sz="2800" spc="-20" dirty="0">
                <a:latin typeface="Source Sans Pro"/>
                <a:cs typeface="Source Sans Pro"/>
              </a:rPr>
              <a:t>program</a:t>
            </a:r>
            <a:r>
              <a:rPr sz="2800" spc="40" dirty="0">
                <a:latin typeface="Source Sans Pro"/>
                <a:cs typeface="Source Sans Pro"/>
              </a:rPr>
              <a:t> </a:t>
            </a:r>
            <a:r>
              <a:rPr sz="2800" spc="-5" dirty="0">
                <a:latin typeface="Source Sans Pro"/>
                <a:cs typeface="Source Sans Pro"/>
              </a:rPr>
              <a:t>rules.	</a:t>
            </a:r>
            <a:endParaRPr lang="en-US" sz="2800" spc="-5" dirty="0">
              <a:latin typeface="Source Sans Pro"/>
              <a:cs typeface="Source Sans Pro"/>
            </a:endParaRPr>
          </a:p>
          <a:p>
            <a:pPr marL="527685" marR="5080" indent="-514984">
              <a:lnSpc>
                <a:spcPct val="100000"/>
              </a:lnSpc>
              <a:spcBef>
                <a:spcPts val="1000"/>
              </a:spcBef>
              <a:buClr>
                <a:srgbClr val="006FF4"/>
              </a:buClr>
              <a:buFont typeface="Arial"/>
              <a:buChar char="•"/>
              <a:tabLst>
                <a:tab pos="527685" algn="l"/>
                <a:tab pos="528320" algn="l"/>
                <a:tab pos="6687820" algn="l"/>
                <a:tab pos="8522970" algn="l"/>
              </a:tabLst>
            </a:pPr>
            <a:r>
              <a:rPr sz="2800" b="1" spc="-10" dirty="0">
                <a:latin typeface="Source Sans Pro"/>
                <a:cs typeface="Source Sans Pro"/>
              </a:rPr>
              <a:t>There</a:t>
            </a:r>
            <a:r>
              <a:rPr sz="2800" b="1" spc="-50" dirty="0">
                <a:latin typeface="Source Sans Pro"/>
                <a:cs typeface="Source Sans Pro"/>
              </a:rPr>
              <a:t> </a:t>
            </a:r>
            <a:r>
              <a:rPr sz="2800" b="1" spc="-5" dirty="0">
                <a:latin typeface="Source Sans Pro"/>
                <a:cs typeface="Source Sans Pro"/>
              </a:rPr>
              <a:t>is</a:t>
            </a:r>
            <a:r>
              <a:rPr sz="2800" b="1" spc="-30" dirty="0">
                <a:latin typeface="Source Sans Pro"/>
                <a:cs typeface="Source Sans Pro"/>
              </a:rPr>
              <a:t> </a:t>
            </a:r>
            <a:r>
              <a:rPr sz="2800" b="1" spc="-10" dirty="0">
                <a:latin typeface="Source Sans Pro"/>
                <a:cs typeface="Source Sans Pro"/>
              </a:rPr>
              <a:t>no </a:t>
            </a:r>
            <a:r>
              <a:rPr sz="2800" b="1" spc="-25" dirty="0">
                <a:latin typeface="Source Sans Pro"/>
                <a:cs typeface="Source Sans Pro"/>
              </a:rPr>
              <a:t>extension </a:t>
            </a:r>
            <a:r>
              <a:rPr sz="2800" b="1" spc="-10" dirty="0">
                <a:latin typeface="Source Sans Pro"/>
                <a:cs typeface="Source Sans Pro"/>
              </a:rPr>
              <a:t>available </a:t>
            </a:r>
            <a:r>
              <a:rPr sz="2800" b="1" spc="-15" dirty="0">
                <a:latin typeface="Source Sans Pro"/>
                <a:cs typeface="Source Sans Pro"/>
              </a:rPr>
              <a:t>for </a:t>
            </a:r>
            <a:r>
              <a:rPr sz="2800" b="1" spc="-10" dirty="0">
                <a:latin typeface="Source Sans Pro"/>
                <a:cs typeface="Source Sans Pro"/>
              </a:rPr>
              <a:t>recurring</a:t>
            </a:r>
            <a:r>
              <a:rPr sz="2800" b="1" spc="35" dirty="0">
                <a:latin typeface="Source Sans Pro"/>
                <a:cs typeface="Source Sans Pro"/>
              </a:rPr>
              <a:t> </a:t>
            </a:r>
            <a:r>
              <a:rPr sz="2800" b="1" spc="-15" dirty="0">
                <a:latin typeface="Source Sans Pro"/>
                <a:cs typeface="Source Sans Pro"/>
              </a:rPr>
              <a:t>charges.</a:t>
            </a:r>
            <a:endParaRPr sz="2800" dirty="0">
              <a:latin typeface="Source Sans Pro"/>
              <a:cs typeface="Source Sans Pro"/>
            </a:endParaRPr>
          </a:p>
        </p:txBody>
      </p:sp>
      <p:sp>
        <p:nvSpPr>
          <p:cNvPr id="6" name="Rectangle 5"/>
          <p:cNvSpPr/>
          <p:nvPr/>
        </p:nvSpPr>
        <p:spPr>
          <a:xfrm>
            <a:off x="651468" y="1172385"/>
            <a:ext cx="244939" cy="461665"/>
          </a:xfrm>
          <a:prstGeom prst="rect">
            <a:avLst/>
          </a:prstGeom>
        </p:spPr>
        <p:txBody>
          <a:bodyPr wrap="none">
            <a:spAutoFit/>
          </a:bodyPr>
          <a:lstStyle/>
          <a:p>
            <a:r>
              <a:rPr lang="en-US" sz="2400" b="1" spc="-5" dirty="0">
                <a:solidFill>
                  <a:srgbClr val="004AD4"/>
                </a:solidFill>
                <a:latin typeface="Source Sans Pro" charset="0"/>
                <a:ea typeface="Source Sans Pro" charset="0"/>
              </a:rPr>
              <a:t> </a:t>
            </a:r>
            <a:endParaRPr lang="en-US" sz="1600" dirty="0"/>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044587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9695180" cy="430887"/>
          </a:xfrm>
          <a:prstGeom prst="rect">
            <a:avLst/>
          </a:prstGeom>
        </p:spPr>
        <p:txBody>
          <a:bodyPr vert="horz" wrap="square" lIns="0" tIns="0" rIns="0" bIns="0" rtlCol="0">
            <a:spAutoFit/>
          </a:bodyPr>
          <a:lstStyle/>
          <a:p>
            <a:pPr marL="12700">
              <a:lnSpc>
                <a:spcPct val="100000"/>
              </a:lnSpc>
            </a:pPr>
            <a:r>
              <a:rPr lang="en-US" spc="-5" dirty="0"/>
              <a:t>Service Delivery Deadlines – Recurring Services </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45</a:t>
            </a:fld>
            <a:endParaRPr dirty="0"/>
          </a:p>
        </p:txBody>
      </p:sp>
      <p:sp>
        <p:nvSpPr>
          <p:cNvPr id="3" name="object 3"/>
          <p:cNvSpPr txBox="1"/>
          <p:nvPr/>
        </p:nvSpPr>
        <p:spPr>
          <a:xfrm>
            <a:off x="623124" y="1551852"/>
            <a:ext cx="10492740" cy="4821833"/>
          </a:xfrm>
          <a:prstGeom prst="rect">
            <a:avLst/>
          </a:prstGeom>
        </p:spPr>
        <p:txBody>
          <a:bodyPr vert="horz" wrap="square" lIns="0" tIns="0" rIns="0" bIns="0" rtlCol="0">
            <a:spAutoFit/>
          </a:bodyPr>
          <a:lstStyle/>
          <a:p>
            <a:pPr marL="527685" marR="25400" indent="-514984">
              <a:lnSpc>
                <a:spcPct val="100000"/>
              </a:lnSpc>
              <a:spcBef>
                <a:spcPts val="1000"/>
              </a:spcBef>
              <a:buClr>
                <a:srgbClr val="006FF4"/>
              </a:buClr>
              <a:buFont typeface="Arial"/>
              <a:buChar char="•"/>
              <a:tabLst>
                <a:tab pos="527685" algn="l"/>
                <a:tab pos="528320" algn="l"/>
              </a:tabLst>
            </a:pPr>
            <a:r>
              <a:rPr sz="2800" spc="-15" dirty="0">
                <a:latin typeface="Source Sans Pro"/>
                <a:cs typeface="Source Sans Pro"/>
              </a:rPr>
              <a:t>Applicants </a:t>
            </a:r>
            <a:r>
              <a:rPr sz="2800" spc="-10" dirty="0">
                <a:latin typeface="Source Sans Pro"/>
                <a:cs typeface="Source Sans Pro"/>
              </a:rPr>
              <a:t>may </a:t>
            </a:r>
            <a:r>
              <a:rPr sz="2800" b="1" spc="-25" dirty="0">
                <a:latin typeface="Source Sans Pro"/>
                <a:cs typeface="Source Sans Pro"/>
              </a:rPr>
              <a:t>not</a:t>
            </a:r>
            <a:r>
              <a:rPr sz="2800" spc="-25" dirty="0">
                <a:latin typeface="Source Sans Pro"/>
                <a:cs typeface="Source Sans Pro"/>
              </a:rPr>
              <a:t> </a:t>
            </a:r>
            <a:r>
              <a:rPr sz="2800" spc="-20" dirty="0">
                <a:latin typeface="Source Sans Pro"/>
                <a:cs typeface="Source Sans Pro"/>
              </a:rPr>
              <a:t>receive </a:t>
            </a:r>
            <a:r>
              <a:rPr sz="2800" spc="-30" dirty="0">
                <a:latin typeface="Source Sans Pro"/>
                <a:cs typeface="Source Sans Pro"/>
              </a:rPr>
              <a:t>E-rate </a:t>
            </a:r>
            <a:r>
              <a:rPr sz="2800" spc="-5" dirty="0">
                <a:latin typeface="Source Sans Pro"/>
                <a:cs typeface="Source Sans Pro"/>
              </a:rPr>
              <a:t>support </a:t>
            </a:r>
            <a:r>
              <a:rPr sz="2800" spc="-15" dirty="0">
                <a:latin typeface="Source Sans Pro"/>
                <a:cs typeface="Source Sans Pro"/>
              </a:rPr>
              <a:t>for</a:t>
            </a:r>
            <a:r>
              <a:rPr lang="en-US" sz="2800" spc="-15" dirty="0">
                <a:latin typeface="Source Sans Pro"/>
                <a:cs typeface="Source Sans Pro"/>
              </a:rPr>
              <a:t>:</a:t>
            </a:r>
          </a:p>
          <a:p>
            <a:pPr marL="984885" marR="25400" lvl="1" indent="-514984">
              <a:spcBef>
                <a:spcPts val="1000"/>
              </a:spcBef>
              <a:buClr>
                <a:srgbClr val="006FF4"/>
              </a:buClr>
              <a:buFont typeface="Arial"/>
              <a:buChar char="•"/>
              <a:tabLst>
                <a:tab pos="527685" algn="l"/>
                <a:tab pos="528320" algn="l"/>
              </a:tabLst>
            </a:pPr>
            <a:r>
              <a:rPr lang="en-US" sz="2800" spc="-10" dirty="0">
                <a:latin typeface="Source Sans Pro"/>
                <a:cs typeface="Source Sans Pro"/>
              </a:rPr>
              <a:t>A</a:t>
            </a:r>
            <a:r>
              <a:rPr sz="2800" spc="-10" dirty="0">
                <a:latin typeface="Source Sans Pro"/>
                <a:cs typeface="Source Sans Pro"/>
              </a:rPr>
              <a:t>ny recurring </a:t>
            </a:r>
            <a:r>
              <a:rPr sz="2800" spc="-15" dirty="0">
                <a:latin typeface="Source Sans Pro"/>
                <a:cs typeface="Source Sans Pro"/>
              </a:rPr>
              <a:t>charges </a:t>
            </a:r>
            <a:r>
              <a:rPr sz="2800" spc="-10" dirty="0">
                <a:latin typeface="Source Sans Pro"/>
                <a:cs typeface="Source Sans Pro"/>
              </a:rPr>
              <a:t>incurred </a:t>
            </a:r>
            <a:r>
              <a:rPr sz="2800" spc="-15" dirty="0">
                <a:latin typeface="Source Sans Pro"/>
                <a:cs typeface="Source Sans Pro"/>
              </a:rPr>
              <a:t>before </a:t>
            </a:r>
            <a:r>
              <a:rPr sz="2800" spc="-5" dirty="0">
                <a:latin typeface="Source Sans Pro"/>
                <a:cs typeface="Source Sans Pro"/>
              </a:rPr>
              <a:t>the </a:t>
            </a:r>
            <a:r>
              <a:rPr sz="2800" spc="-30" dirty="0">
                <a:latin typeface="Source Sans Pro"/>
                <a:cs typeface="Source Sans Pro"/>
              </a:rPr>
              <a:t>start </a:t>
            </a:r>
            <a:r>
              <a:rPr sz="2800" spc="-5" dirty="0">
                <a:latin typeface="Source Sans Pro"/>
                <a:cs typeface="Source Sans Pro"/>
              </a:rPr>
              <a:t>of the </a:t>
            </a:r>
            <a:r>
              <a:rPr sz="2800" spc="-10" dirty="0">
                <a:latin typeface="Source Sans Pro"/>
                <a:cs typeface="Source Sans Pro"/>
              </a:rPr>
              <a:t>funding </a:t>
            </a:r>
            <a:r>
              <a:rPr sz="2800" spc="-20" dirty="0">
                <a:latin typeface="Source Sans Pro"/>
                <a:cs typeface="Source Sans Pro"/>
              </a:rPr>
              <a:t>year </a:t>
            </a:r>
            <a:r>
              <a:rPr sz="2800" spc="-10" dirty="0">
                <a:latin typeface="Source Sans Pro"/>
                <a:cs typeface="Source Sans Pro"/>
              </a:rPr>
              <a:t>(i.e., </a:t>
            </a:r>
            <a:r>
              <a:rPr sz="2800" spc="-5" dirty="0">
                <a:latin typeface="Source Sans Pro"/>
                <a:cs typeface="Source Sans Pro"/>
              </a:rPr>
              <a:t>July</a:t>
            </a:r>
            <a:r>
              <a:rPr sz="2800" spc="270" dirty="0">
                <a:latin typeface="Source Sans Pro"/>
                <a:cs typeface="Source Sans Pro"/>
              </a:rPr>
              <a:t> </a:t>
            </a:r>
            <a:r>
              <a:rPr sz="2800" spc="-5" dirty="0">
                <a:latin typeface="Source Sans Pro"/>
                <a:cs typeface="Source Sans Pro"/>
              </a:rPr>
              <a:t>1).</a:t>
            </a:r>
            <a:endParaRPr lang="en-US" sz="2800" spc="-5" dirty="0">
              <a:latin typeface="Source Sans Pro"/>
              <a:cs typeface="Source Sans Pro"/>
            </a:endParaRPr>
          </a:p>
          <a:p>
            <a:pPr marL="984885" marR="25400" lvl="1" indent="-514984">
              <a:spcBef>
                <a:spcPts val="1000"/>
              </a:spcBef>
              <a:buClr>
                <a:srgbClr val="006FF4"/>
              </a:buClr>
              <a:buFont typeface="Arial"/>
              <a:buChar char="•"/>
              <a:tabLst>
                <a:tab pos="527685" algn="l"/>
                <a:tab pos="528320" algn="l"/>
              </a:tabLst>
            </a:pPr>
            <a:r>
              <a:rPr lang="en-US" sz="2800" spc="-5" dirty="0">
                <a:latin typeface="Source Sans Pro"/>
                <a:cs typeface="Source Sans Pro"/>
              </a:rPr>
              <a:t>Any recurring charges for services provided over leased lit fiber outside the funding year (i.e., before July 1 or after June 30).  </a:t>
            </a:r>
          </a:p>
          <a:p>
            <a:pPr marL="984885" marR="25400" lvl="1" indent="-514984">
              <a:spcBef>
                <a:spcPts val="1000"/>
              </a:spcBef>
              <a:buClr>
                <a:srgbClr val="006FF4"/>
              </a:buClr>
              <a:buFont typeface="Arial"/>
              <a:buChar char="•"/>
              <a:tabLst>
                <a:tab pos="527685" algn="l"/>
                <a:tab pos="528320" algn="l"/>
              </a:tabLst>
            </a:pPr>
            <a:r>
              <a:rPr lang="en-US" sz="2800" spc="-5" dirty="0">
                <a:latin typeface="Source Sans Pro"/>
                <a:cs typeface="Source Sans Pro"/>
              </a:rPr>
              <a:t>Any recurring charges for services provided over leased dark fiber until the fiber has been lit.</a:t>
            </a:r>
          </a:p>
          <a:p>
            <a:pPr marL="984885" marR="25400" lvl="1" indent="-514984">
              <a:spcBef>
                <a:spcPts val="1000"/>
              </a:spcBef>
              <a:buClr>
                <a:srgbClr val="006FF4"/>
              </a:buClr>
              <a:buFont typeface="Arial"/>
              <a:buChar char="•"/>
              <a:tabLst>
                <a:tab pos="527685" algn="l"/>
                <a:tab pos="528320" algn="l"/>
              </a:tabLst>
            </a:pPr>
            <a:r>
              <a:rPr lang="en-US" sz="2800" spc="-5" dirty="0">
                <a:latin typeface="Source Sans Pro"/>
                <a:cs typeface="Source Sans Pro"/>
              </a:rPr>
              <a:t>Any r</a:t>
            </a:r>
            <a:r>
              <a:rPr sz="2800" spc="-10" dirty="0">
                <a:latin typeface="Source Sans Pro"/>
                <a:cs typeface="Source Sans Pro"/>
              </a:rPr>
              <a:t>ecurring </a:t>
            </a:r>
            <a:r>
              <a:rPr sz="2800" spc="-15" dirty="0">
                <a:latin typeface="Source Sans Pro"/>
                <a:cs typeface="Source Sans Pro"/>
              </a:rPr>
              <a:t>charges </a:t>
            </a:r>
            <a:r>
              <a:rPr lang="en-US" sz="2800" spc="-15" dirty="0">
                <a:latin typeface="Source Sans Pro"/>
                <a:cs typeface="Source Sans Pro"/>
              </a:rPr>
              <a:t>for services provided over </a:t>
            </a:r>
            <a:r>
              <a:rPr sz="2800" spc="-5" dirty="0">
                <a:latin typeface="Source Sans Pro"/>
                <a:cs typeface="Source Sans Pro"/>
              </a:rPr>
              <a:t>a </a:t>
            </a:r>
            <a:r>
              <a:rPr sz="2800" spc="-10" dirty="0">
                <a:latin typeface="Source Sans Pro"/>
                <a:cs typeface="Source Sans Pro"/>
              </a:rPr>
              <a:t>self-provisioned network </a:t>
            </a:r>
            <a:r>
              <a:rPr sz="2800" spc="-5" dirty="0">
                <a:latin typeface="Source Sans Pro"/>
                <a:cs typeface="Source Sans Pro"/>
              </a:rPr>
              <a:t>until the </a:t>
            </a:r>
            <a:r>
              <a:rPr sz="2800" spc="-10" dirty="0">
                <a:latin typeface="Source Sans Pro"/>
                <a:cs typeface="Source Sans Pro"/>
              </a:rPr>
              <a:t>network is </a:t>
            </a:r>
            <a:r>
              <a:rPr sz="2800" spc="-20" dirty="0">
                <a:latin typeface="Source Sans Pro"/>
                <a:cs typeface="Source Sans Pro"/>
              </a:rPr>
              <a:t>constructed </a:t>
            </a:r>
            <a:r>
              <a:rPr sz="2800" spc="-10" dirty="0">
                <a:latin typeface="Source Sans Pro"/>
                <a:cs typeface="Source Sans Pro"/>
              </a:rPr>
              <a:t>and </a:t>
            </a:r>
            <a:r>
              <a:rPr sz="2800" spc="-5" dirty="0">
                <a:latin typeface="Source Sans Pro"/>
                <a:cs typeface="Source Sans Pro"/>
              </a:rPr>
              <a:t>is in</a:t>
            </a:r>
            <a:r>
              <a:rPr sz="2800" spc="20" dirty="0">
                <a:latin typeface="Source Sans Pro"/>
                <a:cs typeface="Source Sans Pro"/>
              </a:rPr>
              <a:t> </a:t>
            </a:r>
            <a:r>
              <a:rPr sz="2800" spc="-5" dirty="0">
                <a:latin typeface="Source Sans Pro"/>
                <a:cs typeface="Source Sans Pro"/>
              </a:rPr>
              <a:t>use.</a:t>
            </a:r>
            <a:endParaRPr sz="2800" dirty="0">
              <a:latin typeface="Source Sans Pro"/>
              <a:cs typeface="Source Sans Pro"/>
            </a:endParaRPr>
          </a:p>
        </p:txBody>
      </p:sp>
      <p:sp>
        <p:nvSpPr>
          <p:cNvPr id="6" name="Rectangle 5"/>
          <p:cNvSpPr/>
          <p:nvPr/>
        </p:nvSpPr>
        <p:spPr>
          <a:xfrm>
            <a:off x="787879" y="1172581"/>
            <a:ext cx="8097328" cy="461665"/>
          </a:xfrm>
          <a:prstGeom prst="rect">
            <a:avLst/>
          </a:prstGeom>
        </p:spPr>
        <p:txBody>
          <a:bodyPr wrap="square">
            <a:spAutoFit/>
          </a:bodyPr>
          <a:lstStyle/>
          <a:p>
            <a:pPr lvl="0"/>
            <a:r>
              <a:rPr lang="en-US" sz="2400" b="1" spc="-5" dirty="0">
                <a:solidFill>
                  <a:srgbClr val="004AD4"/>
                </a:solidFill>
                <a:latin typeface="Source Sans Pro" charset="0"/>
                <a:ea typeface="Source Sans Pro" charset="0"/>
              </a:rPr>
              <a:t> </a:t>
            </a:r>
            <a:endParaRPr lang="en-US" sz="1600" dirty="0">
              <a:solidFill>
                <a:prstClr val="black"/>
              </a:solidFill>
            </a:endParaRPr>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002777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721540"/>
            <a:ext cx="10087610" cy="430246"/>
          </a:xfrm>
          <a:prstGeom prst="rect">
            <a:avLst/>
          </a:prstGeom>
        </p:spPr>
        <p:txBody>
          <a:bodyPr vert="horz" wrap="square" lIns="0" tIns="0" rIns="0" bIns="0" rtlCol="0">
            <a:spAutoFit/>
          </a:bodyPr>
          <a:lstStyle/>
          <a:p>
            <a:pPr marL="12700" marR="5080">
              <a:lnSpc>
                <a:spcPts val="3460"/>
              </a:lnSpc>
            </a:pPr>
            <a:r>
              <a:rPr lang="en-US" spc="-5" dirty="0"/>
              <a:t>Service Delivery Deadlines – Non-recurring Services </a:t>
            </a:r>
            <a:endParaRPr spc="-5" dirty="0"/>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46</a:t>
            </a:fld>
            <a:endParaRPr dirty="0"/>
          </a:p>
        </p:txBody>
      </p:sp>
      <p:sp>
        <p:nvSpPr>
          <p:cNvPr id="3" name="object 3"/>
          <p:cNvSpPr txBox="1"/>
          <p:nvPr/>
        </p:nvSpPr>
        <p:spPr>
          <a:xfrm>
            <a:off x="916423" y="1939003"/>
            <a:ext cx="9503516" cy="1605568"/>
          </a:xfrm>
          <a:prstGeom prst="rect">
            <a:avLst/>
          </a:prstGeom>
        </p:spPr>
        <p:txBody>
          <a:bodyPr vert="horz" wrap="square" lIns="0" tIns="0" rIns="0" bIns="0" rtlCol="0">
            <a:spAutoFit/>
          </a:bodyPr>
          <a:lstStyle/>
          <a:p>
            <a:pPr marL="469900" marR="5080" indent="-457200">
              <a:lnSpc>
                <a:spcPct val="100000"/>
              </a:lnSpc>
              <a:spcBef>
                <a:spcPts val="1000"/>
              </a:spcBef>
              <a:buClr>
                <a:srgbClr val="006FF4"/>
              </a:buClr>
              <a:buFont typeface="Arial"/>
              <a:buChar char="•"/>
              <a:tabLst>
                <a:tab pos="469265" algn="l"/>
                <a:tab pos="469900" algn="l"/>
              </a:tabLst>
            </a:pPr>
            <a:r>
              <a:rPr lang="en-US" sz="2400" spc="-15" dirty="0">
                <a:latin typeface="Source Sans Pro"/>
                <a:cs typeface="Source Sans Pro"/>
              </a:rPr>
              <a:t>The service delivery deadline for the implementation for non-recurring services (</a:t>
            </a:r>
            <a:r>
              <a:rPr lang="en-US" sz="2400" b="1" spc="-15" dirty="0">
                <a:latin typeface="Source Sans Pro"/>
                <a:cs typeface="Source Sans Pro"/>
              </a:rPr>
              <a:t>excluding special construction charges</a:t>
            </a:r>
            <a:r>
              <a:rPr lang="en-US" sz="2400" spc="-15" dirty="0">
                <a:latin typeface="Source Sans Pro"/>
                <a:cs typeface="Source Sans Pro"/>
              </a:rPr>
              <a:t>) is September 30 following the end of the funding year.  </a:t>
            </a:r>
          </a:p>
          <a:p>
            <a:pPr marL="469900" marR="5080" indent="-457200">
              <a:lnSpc>
                <a:spcPct val="100000"/>
              </a:lnSpc>
              <a:spcBef>
                <a:spcPts val="1000"/>
              </a:spcBef>
              <a:buClr>
                <a:srgbClr val="006FF4"/>
              </a:buClr>
              <a:buFont typeface="Arial"/>
              <a:buChar char="•"/>
              <a:tabLst>
                <a:tab pos="469265" algn="l"/>
                <a:tab pos="469900" algn="l"/>
              </a:tabLst>
            </a:pPr>
            <a:endParaRPr lang="en-US" sz="2400" spc="-20" dirty="0">
              <a:latin typeface="Source Sans Pro"/>
              <a:cs typeface="Source Sans Pro"/>
            </a:endParaRPr>
          </a:p>
        </p:txBody>
      </p:sp>
      <p:sp>
        <p:nvSpPr>
          <p:cNvPr id="6" name="Rectangle 5"/>
          <p:cNvSpPr/>
          <p:nvPr/>
        </p:nvSpPr>
        <p:spPr>
          <a:xfrm>
            <a:off x="848263" y="1388442"/>
            <a:ext cx="6820619" cy="461665"/>
          </a:xfrm>
          <a:prstGeom prst="rect">
            <a:avLst/>
          </a:prstGeom>
        </p:spPr>
        <p:txBody>
          <a:bodyPr wrap="square">
            <a:spAutoFit/>
          </a:bodyPr>
          <a:lstStyle/>
          <a:p>
            <a:pPr lvl="0"/>
            <a:r>
              <a:rPr lang="en-US" sz="2400" b="1" spc="-5" dirty="0">
                <a:solidFill>
                  <a:srgbClr val="004AD4"/>
                </a:solidFill>
                <a:latin typeface="Source Sans Pro" charset="0"/>
                <a:ea typeface="Source Sans Pro" charset="0"/>
              </a:rPr>
              <a:t> </a:t>
            </a:r>
            <a:endParaRPr lang="en-US" sz="1600" dirty="0">
              <a:solidFill>
                <a:prstClr val="black"/>
              </a:solidFill>
            </a:endParaRPr>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37602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721540"/>
            <a:ext cx="10087610" cy="387798"/>
          </a:xfrm>
          <a:prstGeom prst="rect">
            <a:avLst/>
          </a:prstGeom>
        </p:spPr>
        <p:txBody>
          <a:bodyPr vert="horz" wrap="square" lIns="0" tIns="0" rIns="0" bIns="0" rtlCol="0">
            <a:spAutoFit/>
          </a:bodyPr>
          <a:lstStyle/>
          <a:p>
            <a:pPr lvl="0"/>
            <a:r>
              <a:rPr lang="en-US" spc="-5" dirty="0"/>
              <a:t>Service Delivery Deadlines- Special Construction</a:t>
            </a:r>
            <a:endParaRPr lang="en-US" sz="1800"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47</a:t>
            </a:fld>
            <a:endParaRPr dirty="0"/>
          </a:p>
        </p:txBody>
      </p:sp>
      <p:sp>
        <p:nvSpPr>
          <p:cNvPr id="3" name="object 3"/>
          <p:cNvSpPr txBox="1"/>
          <p:nvPr/>
        </p:nvSpPr>
        <p:spPr>
          <a:xfrm>
            <a:off x="1097578" y="1443986"/>
            <a:ext cx="9503516" cy="4765407"/>
          </a:xfrm>
          <a:prstGeom prst="rect">
            <a:avLst/>
          </a:prstGeom>
        </p:spPr>
        <p:txBody>
          <a:bodyPr vert="horz" wrap="square" lIns="0" tIns="0" rIns="0" bIns="0" rtlCol="0">
            <a:spAutoFit/>
          </a:bodyPr>
          <a:lstStyle/>
          <a:p>
            <a:pPr marL="469900" marR="5080" indent="-457200">
              <a:lnSpc>
                <a:spcPct val="100000"/>
              </a:lnSpc>
              <a:buClr>
                <a:srgbClr val="006FF4"/>
              </a:buClr>
              <a:buFont typeface="Arial"/>
              <a:buChar char="•"/>
              <a:tabLst>
                <a:tab pos="469265" algn="l"/>
                <a:tab pos="469900" algn="l"/>
              </a:tabLst>
            </a:pPr>
            <a:r>
              <a:rPr sz="2400" spc="-15" dirty="0">
                <a:latin typeface="Source Sans Pro"/>
                <a:cs typeface="Source Sans Pro"/>
              </a:rPr>
              <a:t>Applicants </a:t>
            </a:r>
            <a:r>
              <a:rPr sz="2400" spc="-10" dirty="0">
                <a:latin typeface="Source Sans Pro"/>
                <a:cs typeface="Source Sans Pro"/>
              </a:rPr>
              <a:t>may only </a:t>
            </a:r>
            <a:r>
              <a:rPr sz="2400" spc="-15" dirty="0">
                <a:latin typeface="Source Sans Pro"/>
                <a:cs typeface="Source Sans Pro"/>
              </a:rPr>
              <a:t>request </a:t>
            </a:r>
            <a:r>
              <a:rPr sz="2400" spc="-30" dirty="0">
                <a:latin typeface="Source Sans Pro"/>
                <a:cs typeface="Source Sans Pro"/>
              </a:rPr>
              <a:t>E-rate </a:t>
            </a:r>
            <a:r>
              <a:rPr sz="2400" spc="-5" dirty="0">
                <a:latin typeface="Source Sans Pro"/>
                <a:cs typeface="Source Sans Pro"/>
              </a:rPr>
              <a:t>support </a:t>
            </a:r>
            <a:r>
              <a:rPr sz="2400" spc="-15" dirty="0">
                <a:latin typeface="Source Sans Pro"/>
                <a:cs typeface="Source Sans Pro"/>
              </a:rPr>
              <a:t>for </a:t>
            </a:r>
            <a:r>
              <a:rPr sz="2400" spc="-5"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a:t>
            </a:r>
            <a:r>
              <a:rPr sz="2400" spc="-20" dirty="0">
                <a:latin typeface="Source Sans Pro"/>
                <a:cs typeface="Source Sans Pro"/>
              </a:rPr>
              <a:t>related to </a:t>
            </a:r>
            <a:r>
              <a:rPr sz="2400" spc="-10" dirty="0">
                <a:latin typeface="Source Sans Pro"/>
                <a:cs typeface="Source Sans Pro"/>
              </a:rPr>
              <a:t>leased </a:t>
            </a:r>
            <a:r>
              <a:rPr sz="2400" spc="-5" dirty="0">
                <a:latin typeface="Source Sans Pro"/>
                <a:cs typeface="Source Sans Pro"/>
              </a:rPr>
              <a:t>lit fiber </a:t>
            </a:r>
            <a:r>
              <a:rPr sz="2400" spc="-10" dirty="0">
                <a:latin typeface="Source Sans Pro"/>
                <a:cs typeface="Source Sans Pro"/>
              </a:rPr>
              <a:t>and leased dark </a:t>
            </a:r>
            <a:r>
              <a:rPr sz="2400" spc="-5" dirty="0">
                <a:latin typeface="Source Sans Pro"/>
                <a:cs typeface="Source Sans Pro"/>
              </a:rPr>
              <a:t>fiber if the </a:t>
            </a:r>
            <a:r>
              <a:rPr sz="2400" b="1" spc="-5" dirty="0">
                <a:latin typeface="Source Sans Pro"/>
                <a:cs typeface="Source Sans Pro"/>
              </a:rPr>
              <a:t>fiber is lit </a:t>
            </a:r>
            <a:r>
              <a:rPr sz="2400" b="1" spc="-10" dirty="0">
                <a:latin typeface="Source Sans Pro"/>
                <a:cs typeface="Source Sans Pro"/>
              </a:rPr>
              <a:t>within the </a:t>
            </a:r>
            <a:r>
              <a:rPr sz="2400" b="1" spc="-5" dirty="0">
                <a:latin typeface="Source Sans Pro"/>
                <a:cs typeface="Source Sans Pro"/>
              </a:rPr>
              <a:t>same </a:t>
            </a:r>
            <a:r>
              <a:rPr sz="2400" b="1" spc="-10" dirty="0">
                <a:latin typeface="Source Sans Pro"/>
                <a:cs typeface="Source Sans Pro"/>
              </a:rPr>
              <a:t>funding </a:t>
            </a:r>
            <a:r>
              <a:rPr sz="2400" b="1" spc="-20" dirty="0">
                <a:latin typeface="Source Sans Pro"/>
                <a:cs typeface="Source Sans Pro"/>
              </a:rPr>
              <a:t>year </a:t>
            </a:r>
            <a:r>
              <a:rPr sz="2400" b="1" spc="-10" dirty="0">
                <a:latin typeface="Source Sans Pro"/>
                <a:cs typeface="Source Sans Pro"/>
              </a:rPr>
              <a:t>(i.e., </a:t>
            </a:r>
            <a:r>
              <a:rPr sz="2400" b="1" spc="-15" dirty="0">
                <a:latin typeface="Source Sans Pro"/>
                <a:cs typeface="Source Sans Pro"/>
              </a:rPr>
              <a:t>by </a:t>
            </a:r>
            <a:r>
              <a:rPr sz="2400" b="1" spc="-5" dirty="0">
                <a:latin typeface="Source Sans Pro"/>
                <a:cs typeface="Source Sans Pro"/>
              </a:rPr>
              <a:t>June </a:t>
            </a:r>
            <a:r>
              <a:rPr sz="2400" b="1" spc="-10" dirty="0">
                <a:latin typeface="Source Sans Pro"/>
                <a:cs typeface="Source Sans Pro"/>
              </a:rPr>
              <a:t>30) </a:t>
            </a:r>
            <a:r>
              <a:rPr sz="2400" b="1" spc="-5" dirty="0">
                <a:latin typeface="Source Sans Pro"/>
                <a:cs typeface="Source Sans Pro"/>
              </a:rPr>
              <a:t>as </a:t>
            </a:r>
            <a:r>
              <a:rPr sz="2400" b="1" spc="-10" dirty="0">
                <a:latin typeface="Source Sans Pro"/>
                <a:cs typeface="Source Sans Pro"/>
              </a:rPr>
              <a:t>the funding</a:t>
            </a:r>
            <a:r>
              <a:rPr sz="2400" b="1" spc="35" dirty="0">
                <a:latin typeface="Source Sans Pro"/>
                <a:cs typeface="Source Sans Pro"/>
              </a:rPr>
              <a:t> </a:t>
            </a:r>
            <a:r>
              <a:rPr sz="2400" b="1" spc="-20" dirty="0">
                <a:latin typeface="Source Sans Pro"/>
                <a:cs typeface="Source Sans Pro"/>
              </a:rPr>
              <a:t>request.</a:t>
            </a:r>
            <a:endParaRPr sz="2400" dirty="0">
              <a:latin typeface="Source Sans Pro"/>
              <a:cs typeface="Source Sans Pro"/>
            </a:endParaRPr>
          </a:p>
          <a:p>
            <a:pPr marL="469900" marR="20955" indent="-457200">
              <a:lnSpc>
                <a:spcPct val="100000"/>
              </a:lnSpc>
              <a:spcBef>
                <a:spcPts val="1305"/>
              </a:spcBef>
              <a:buClr>
                <a:srgbClr val="006FF4"/>
              </a:buClr>
              <a:buFont typeface="Arial"/>
              <a:buChar char="•"/>
              <a:tabLst>
                <a:tab pos="469265" algn="l"/>
                <a:tab pos="469900" algn="l"/>
              </a:tabLst>
            </a:pPr>
            <a:r>
              <a:rPr sz="2400" spc="-15" dirty="0">
                <a:latin typeface="Source Sans Pro"/>
                <a:cs typeface="Source Sans Pro"/>
              </a:rPr>
              <a:t>Applicants </a:t>
            </a:r>
            <a:r>
              <a:rPr sz="2400" spc="-10" dirty="0">
                <a:latin typeface="Source Sans Pro"/>
                <a:cs typeface="Source Sans Pro"/>
              </a:rPr>
              <a:t>may only </a:t>
            </a:r>
            <a:r>
              <a:rPr sz="2400" spc="-20" dirty="0">
                <a:latin typeface="Source Sans Pro"/>
                <a:cs typeface="Source Sans Pro"/>
              </a:rPr>
              <a:t>receive </a:t>
            </a:r>
            <a:r>
              <a:rPr sz="2400" spc="-30" dirty="0">
                <a:latin typeface="Source Sans Pro"/>
                <a:cs typeface="Source Sans Pro"/>
              </a:rPr>
              <a:t>E-rate </a:t>
            </a:r>
            <a:r>
              <a:rPr sz="2400" spc="-5" dirty="0">
                <a:latin typeface="Source Sans Pro"/>
                <a:cs typeface="Source Sans Pro"/>
              </a:rPr>
              <a:t>support </a:t>
            </a:r>
            <a:r>
              <a:rPr sz="2400" spc="-15" dirty="0">
                <a:latin typeface="Source Sans Pro"/>
                <a:cs typeface="Source Sans Pro"/>
              </a:rPr>
              <a:t>for </a:t>
            </a:r>
            <a:r>
              <a:rPr sz="2400" spc="-5" dirty="0">
                <a:latin typeface="Source Sans Pro"/>
                <a:cs typeface="Source Sans Pro"/>
              </a:rPr>
              <a:t>special </a:t>
            </a:r>
            <a:r>
              <a:rPr sz="2400" spc="-20" dirty="0">
                <a:latin typeface="Source Sans Pro"/>
                <a:cs typeface="Source Sans Pro"/>
              </a:rPr>
              <a:t>construction </a:t>
            </a:r>
            <a:r>
              <a:rPr sz="2400" spc="-15" dirty="0">
                <a:latin typeface="Source Sans Pro"/>
                <a:cs typeface="Source Sans Pro"/>
              </a:rPr>
              <a:t>charges for </a:t>
            </a:r>
            <a:r>
              <a:rPr sz="2400" spc="-5" dirty="0">
                <a:latin typeface="Source Sans Pro"/>
                <a:cs typeface="Source Sans Pro"/>
              </a:rPr>
              <a:t>a </a:t>
            </a:r>
            <a:r>
              <a:rPr sz="2400" spc="-10" dirty="0">
                <a:latin typeface="Source Sans Pro"/>
                <a:cs typeface="Source Sans Pro"/>
              </a:rPr>
              <a:t>self-provisioned network </a:t>
            </a:r>
            <a:r>
              <a:rPr sz="2400" spc="-5" dirty="0">
                <a:latin typeface="Source Sans Pro"/>
                <a:cs typeface="Source Sans Pro"/>
              </a:rPr>
              <a:t>if the </a:t>
            </a:r>
            <a:r>
              <a:rPr sz="2400" b="1" spc="-15" dirty="0">
                <a:latin typeface="Source Sans Pro"/>
                <a:cs typeface="Source Sans Pro"/>
              </a:rPr>
              <a:t>network </a:t>
            </a:r>
            <a:r>
              <a:rPr sz="2400" b="1" spc="-5" dirty="0">
                <a:latin typeface="Source Sans Pro"/>
                <a:cs typeface="Source Sans Pro"/>
              </a:rPr>
              <a:t>is </a:t>
            </a:r>
            <a:r>
              <a:rPr sz="2400" b="1" spc="-25" dirty="0">
                <a:latin typeface="Source Sans Pro"/>
                <a:cs typeface="Source Sans Pro"/>
              </a:rPr>
              <a:t>constructed </a:t>
            </a:r>
            <a:r>
              <a:rPr sz="2400" b="1" spc="-5" dirty="0">
                <a:latin typeface="Source Sans Pro"/>
                <a:cs typeface="Source Sans Pro"/>
              </a:rPr>
              <a:t>and is in </a:t>
            </a:r>
            <a:r>
              <a:rPr sz="2400" b="1" spc="-10" dirty="0">
                <a:latin typeface="Source Sans Pro"/>
                <a:cs typeface="Source Sans Pro"/>
              </a:rPr>
              <a:t>use </a:t>
            </a:r>
            <a:r>
              <a:rPr sz="2400" b="1" spc="-15" dirty="0">
                <a:latin typeface="Source Sans Pro"/>
                <a:cs typeface="Source Sans Pro"/>
              </a:rPr>
              <a:t>by </a:t>
            </a:r>
            <a:r>
              <a:rPr sz="2400" b="1" spc="-10" dirty="0">
                <a:latin typeface="Source Sans Pro"/>
                <a:cs typeface="Source Sans Pro"/>
              </a:rPr>
              <a:t>the </a:t>
            </a:r>
            <a:r>
              <a:rPr sz="2400" b="1" spc="-5" dirty="0">
                <a:latin typeface="Source Sans Pro"/>
                <a:cs typeface="Source Sans Pro"/>
              </a:rPr>
              <a:t>end </a:t>
            </a:r>
            <a:r>
              <a:rPr sz="2400" b="1" spc="-15" dirty="0">
                <a:latin typeface="Source Sans Pro"/>
                <a:cs typeface="Source Sans Pro"/>
              </a:rPr>
              <a:t>of </a:t>
            </a:r>
            <a:r>
              <a:rPr sz="2400" b="1" spc="-10" dirty="0">
                <a:latin typeface="Source Sans Pro"/>
                <a:cs typeface="Source Sans Pro"/>
              </a:rPr>
              <a:t>the </a:t>
            </a:r>
            <a:r>
              <a:rPr sz="2400" b="1" spc="-5" dirty="0">
                <a:latin typeface="Source Sans Pro"/>
                <a:cs typeface="Source Sans Pro"/>
              </a:rPr>
              <a:t>same </a:t>
            </a:r>
            <a:r>
              <a:rPr sz="2400" b="1" spc="-10" dirty="0">
                <a:latin typeface="Source Sans Pro"/>
                <a:cs typeface="Source Sans Pro"/>
              </a:rPr>
              <a:t>funding </a:t>
            </a:r>
            <a:r>
              <a:rPr sz="2400" b="1" spc="-20" dirty="0">
                <a:latin typeface="Source Sans Pro"/>
                <a:cs typeface="Source Sans Pro"/>
              </a:rPr>
              <a:t>year </a:t>
            </a:r>
            <a:r>
              <a:rPr sz="2400" b="1" spc="-5" dirty="0">
                <a:latin typeface="Source Sans Pro"/>
                <a:cs typeface="Source Sans Pro"/>
              </a:rPr>
              <a:t>as </a:t>
            </a:r>
            <a:r>
              <a:rPr sz="2400" b="1" spc="-10" dirty="0">
                <a:latin typeface="Source Sans Pro"/>
                <a:cs typeface="Source Sans Pro"/>
              </a:rPr>
              <a:t>the funding</a:t>
            </a:r>
            <a:r>
              <a:rPr sz="2400" b="1" spc="100" dirty="0">
                <a:latin typeface="Source Sans Pro"/>
                <a:cs typeface="Source Sans Pro"/>
              </a:rPr>
              <a:t> </a:t>
            </a:r>
            <a:r>
              <a:rPr sz="2400" b="1" spc="-20" dirty="0">
                <a:latin typeface="Source Sans Pro"/>
                <a:cs typeface="Source Sans Pro"/>
              </a:rPr>
              <a:t>request.</a:t>
            </a:r>
            <a:endParaRPr lang="en-US" sz="2400" b="1" spc="-20" dirty="0">
              <a:latin typeface="Source Sans Pro"/>
              <a:cs typeface="Source Sans Pro"/>
            </a:endParaRPr>
          </a:p>
          <a:p>
            <a:pPr marL="469900" marR="20955" indent="-457200">
              <a:lnSpc>
                <a:spcPct val="100000"/>
              </a:lnSpc>
              <a:spcBef>
                <a:spcPts val="1305"/>
              </a:spcBef>
              <a:buClr>
                <a:srgbClr val="006FF4"/>
              </a:buClr>
              <a:buFont typeface="Arial"/>
              <a:buChar char="•"/>
              <a:tabLst>
                <a:tab pos="469265" algn="l"/>
                <a:tab pos="469900" algn="l"/>
              </a:tabLst>
            </a:pPr>
            <a:r>
              <a:rPr lang="en-US" sz="2400" spc="-20" dirty="0">
                <a:latin typeface="Source Sans Pro"/>
                <a:cs typeface="Source Sans Pro"/>
              </a:rPr>
              <a:t>If the project is too large to complete in a single 12-month period, applicants must break the project into stages that can be completed within the funding year.  This may mean that they need to file multiple applications over multiple funding years. </a:t>
            </a:r>
          </a:p>
        </p:txBody>
      </p:sp>
      <p:sp>
        <p:nvSpPr>
          <p:cNvPr id="6" name="Rectangle 5"/>
          <p:cNvSpPr/>
          <p:nvPr/>
        </p:nvSpPr>
        <p:spPr>
          <a:xfrm>
            <a:off x="881918" y="1245087"/>
            <a:ext cx="7260566" cy="461665"/>
          </a:xfrm>
          <a:prstGeom prst="rect">
            <a:avLst/>
          </a:prstGeom>
        </p:spPr>
        <p:txBody>
          <a:bodyPr wrap="square">
            <a:spAutoFit/>
          </a:bodyPr>
          <a:lstStyle/>
          <a:p>
            <a:pPr lvl="0"/>
            <a:r>
              <a:rPr lang="en-US" sz="2400" b="1" spc="-5" dirty="0">
                <a:solidFill>
                  <a:srgbClr val="004AD4"/>
                </a:solidFill>
                <a:latin typeface="Source Sans Pro" charset="0"/>
                <a:ea typeface="Source Sans Pro" charset="0"/>
              </a:rPr>
              <a:t> </a:t>
            </a:r>
            <a:endParaRPr lang="en-US" sz="1600" dirty="0">
              <a:solidFill>
                <a:prstClr val="black"/>
              </a:solidFill>
            </a:endParaRPr>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064334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721540"/>
            <a:ext cx="10087610" cy="387798"/>
          </a:xfrm>
          <a:prstGeom prst="rect">
            <a:avLst/>
          </a:prstGeom>
        </p:spPr>
        <p:txBody>
          <a:bodyPr vert="horz" wrap="square" lIns="0" tIns="0" rIns="0" bIns="0" rtlCol="0">
            <a:spAutoFit/>
          </a:bodyPr>
          <a:lstStyle/>
          <a:p>
            <a:pPr lvl="0"/>
            <a:r>
              <a:rPr lang="en-US" spc="-5" dirty="0"/>
              <a:t>Service Delivery Deadlines- Special Construction</a:t>
            </a:r>
            <a:endParaRPr lang="en-US" sz="1800"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48</a:t>
            </a:fld>
            <a:endParaRPr dirty="0"/>
          </a:p>
        </p:txBody>
      </p:sp>
      <p:sp>
        <p:nvSpPr>
          <p:cNvPr id="3" name="object 3"/>
          <p:cNvSpPr txBox="1"/>
          <p:nvPr/>
        </p:nvSpPr>
        <p:spPr>
          <a:xfrm>
            <a:off x="1088951" y="1748823"/>
            <a:ext cx="9503516" cy="4396075"/>
          </a:xfrm>
          <a:prstGeom prst="rect">
            <a:avLst/>
          </a:prstGeom>
        </p:spPr>
        <p:txBody>
          <a:bodyPr vert="horz" wrap="square" lIns="0" tIns="0" rIns="0" bIns="0" rtlCol="0">
            <a:spAutoFit/>
          </a:bodyPr>
          <a:lstStyle/>
          <a:p>
            <a:pPr marL="469900" marR="20955" indent="-457200">
              <a:lnSpc>
                <a:spcPct val="100000"/>
              </a:lnSpc>
              <a:spcBef>
                <a:spcPts val="1305"/>
              </a:spcBef>
              <a:buClr>
                <a:srgbClr val="006FF4"/>
              </a:buClr>
              <a:buFont typeface="Arial"/>
              <a:buChar char="•"/>
              <a:tabLst>
                <a:tab pos="469265" algn="l"/>
                <a:tab pos="469900" algn="l"/>
              </a:tabLst>
            </a:pPr>
            <a:r>
              <a:rPr lang="en-US" sz="2400" dirty="0">
                <a:latin typeface="Source Sans Pro" panose="020B0503030403020204" pitchFamily="34" charset="0"/>
                <a:ea typeface="Source Sans Pro" panose="020B0503030403020204" pitchFamily="34" charset="0"/>
              </a:rPr>
              <a:t>If the size/scope of a build prevents the project from being completed in its entirety by the June 30 deadline, then the construction project </a:t>
            </a:r>
            <a:r>
              <a:rPr lang="en-US" sz="2400" b="1" dirty="0">
                <a:latin typeface="Source Sans Pro" panose="020B0503030403020204" pitchFamily="34" charset="0"/>
                <a:ea typeface="Source Sans Pro" panose="020B0503030403020204" pitchFamily="34" charset="0"/>
              </a:rPr>
              <a:t>must be</a:t>
            </a:r>
            <a:r>
              <a:rPr lang="en-US" sz="2400" dirty="0">
                <a:latin typeface="Source Sans Pro" panose="020B0503030403020204" pitchFamily="34" charset="0"/>
                <a:ea typeface="Source Sans Pro" panose="020B0503030403020204" pitchFamily="34" charset="0"/>
              </a:rPr>
              <a:t> broken up into stages.</a:t>
            </a:r>
          </a:p>
          <a:p>
            <a:pPr marL="469900" marR="20955" indent="-457200">
              <a:lnSpc>
                <a:spcPct val="100000"/>
              </a:lnSpc>
              <a:spcBef>
                <a:spcPts val="1305"/>
              </a:spcBef>
              <a:buClr>
                <a:srgbClr val="006FF4"/>
              </a:buClr>
              <a:buFont typeface="Arial"/>
              <a:buChar char="•"/>
              <a:tabLst>
                <a:tab pos="469265" algn="l"/>
                <a:tab pos="469900" algn="l"/>
              </a:tabLst>
            </a:pPr>
            <a:r>
              <a:rPr lang="en-US" sz="2400" dirty="0">
                <a:latin typeface="Source Sans Pro" panose="020B0503030403020204" pitchFamily="34" charset="0"/>
                <a:ea typeface="Source Sans Pro" panose="020B0503030403020204" pitchFamily="34" charset="0"/>
              </a:rPr>
              <a:t>Construction can be completed and the fiber lit for some of the eligible school and/or library locations in one year, and the completion of remaining connections to other eligible school and/or library locations in one or more subsequent funding year(s) under different applications. </a:t>
            </a:r>
          </a:p>
          <a:p>
            <a:pPr marL="469900" marR="20955" indent="-457200">
              <a:lnSpc>
                <a:spcPct val="100000"/>
              </a:lnSpc>
              <a:spcBef>
                <a:spcPts val="1305"/>
              </a:spcBef>
              <a:buClr>
                <a:srgbClr val="006FF4"/>
              </a:buClr>
              <a:buFont typeface="Arial"/>
              <a:buChar char="•"/>
              <a:tabLst>
                <a:tab pos="469265" algn="l"/>
                <a:tab pos="469900" algn="l"/>
              </a:tabLst>
            </a:pPr>
            <a:r>
              <a:rPr lang="en-US" sz="2400" dirty="0">
                <a:latin typeface="Source Sans Pro" panose="020B0503030403020204" pitchFamily="34" charset="0"/>
                <a:ea typeface="Source Sans Pro" panose="020B0503030403020204" pitchFamily="34" charset="0"/>
              </a:rPr>
              <a:t>The special construction charges associated with the infrastructure installed and lit within each funding year would be eligible for support in that funding year.  </a:t>
            </a:r>
            <a:endParaRPr sz="2400" dirty="0">
              <a:latin typeface="Source Sans Pro" panose="020B0503030403020204" pitchFamily="34" charset="0"/>
              <a:ea typeface="Source Sans Pro" panose="020B0503030403020204" pitchFamily="34" charset="0"/>
              <a:cs typeface="Source Sans Pro"/>
            </a:endParaRPr>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35783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091" y="666676"/>
            <a:ext cx="8481060" cy="387798"/>
          </a:xfrm>
          <a:prstGeom prst="rect">
            <a:avLst/>
          </a:prstGeom>
        </p:spPr>
        <p:txBody>
          <a:bodyPr vert="horz" wrap="square" lIns="0" tIns="0" rIns="0" bIns="0" rtlCol="0">
            <a:spAutoFit/>
          </a:bodyPr>
          <a:lstStyle/>
          <a:p>
            <a:pPr lvl="0"/>
            <a:r>
              <a:rPr lang="en-US" spc="-5" dirty="0"/>
              <a:t>Special Construction- Deadline Extensions</a:t>
            </a:r>
            <a:endParaRPr lang="en-US" sz="1800" dirty="0">
              <a:solidFill>
                <a:prstClr val="black"/>
              </a:solidFill>
            </a:endParaRPr>
          </a:p>
        </p:txBody>
      </p:sp>
      <p:sp>
        <p:nvSpPr>
          <p:cNvPr id="4" name="object 4"/>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25400">
              <a:lnSpc>
                <a:spcPct val="100000"/>
              </a:lnSpc>
              <a:spcBef>
                <a:spcPts val="60"/>
              </a:spcBef>
            </a:pPr>
            <a:fld id="{81D60167-4931-47E6-BA6A-407CBD079E47}" type="slidenum">
              <a:rPr dirty="0"/>
              <a:t>49</a:t>
            </a:fld>
            <a:endParaRPr dirty="0"/>
          </a:p>
        </p:txBody>
      </p:sp>
      <p:sp>
        <p:nvSpPr>
          <p:cNvPr id="3" name="object 3"/>
          <p:cNvSpPr txBox="1"/>
          <p:nvPr/>
        </p:nvSpPr>
        <p:spPr>
          <a:xfrm>
            <a:off x="577164" y="1144572"/>
            <a:ext cx="10993165" cy="5201424"/>
          </a:xfrm>
          <a:prstGeom prst="rect">
            <a:avLst/>
          </a:prstGeom>
        </p:spPr>
        <p:txBody>
          <a:bodyPr vert="horz" wrap="square" lIns="0" tIns="0" rIns="0" bIns="0" rtlCol="0">
            <a:spAutoFit/>
          </a:bodyPr>
          <a:lstStyle/>
          <a:p>
            <a:pPr marL="355601" marR="319405" indent="-342900">
              <a:lnSpc>
                <a:spcPct val="100000"/>
              </a:lnSpc>
              <a:spcBef>
                <a:spcPts val="1000"/>
              </a:spcBef>
              <a:buClr>
                <a:srgbClr val="006FF4"/>
              </a:buClr>
              <a:buFont typeface="Arial" panose="020B0604020202020204" pitchFamily="34" charset="0"/>
              <a:buChar char="•"/>
              <a:tabLst>
                <a:tab pos="527685" algn="l"/>
                <a:tab pos="528320" algn="l"/>
                <a:tab pos="1915795" algn="l"/>
              </a:tabLst>
            </a:pPr>
            <a:r>
              <a:rPr sz="2400" spc="-15" dirty="0">
                <a:latin typeface="Source Sans Pro"/>
                <a:cs typeface="Source Sans Pro"/>
              </a:rPr>
              <a:t>Applicants </a:t>
            </a:r>
            <a:r>
              <a:rPr sz="2400" spc="-10" dirty="0">
                <a:latin typeface="Source Sans Pro"/>
                <a:cs typeface="Source Sans Pro"/>
              </a:rPr>
              <a:t>may </a:t>
            </a:r>
            <a:r>
              <a:rPr sz="2400" spc="-15" dirty="0">
                <a:latin typeface="Source Sans Pro"/>
                <a:cs typeface="Source Sans Pro"/>
              </a:rPr>
              <a:t>request </a:t>
            </a:r>
            <a:r>
              <a:rPr sz="2400" spc="-5" dirty="0">
                <a:latin typeface="Source Sans Pro"/>
                <a:cs typeface="Source Sans Pro"/>
              </a:rPr>
              <a:t>a </a:t>
            </a:r>
            <a:r>
              <a:rPr sz="2400" spc="-10" dirty="0">
                <a:latin typeface="Source Sans Pro"/>
                <a:cs typeface="Source Sans Pro"/>
              </a:rPr>
              <a:t>one-year </a:t>
            </a:r>
            <a:r>
              <a:rPr sz="2400" spc="-20" dirty="0">
                <a:latin typeface="Source Sans Pro"/>
                <a:cs typeface="Source Sans Pro"/>
              </a:rPr>
              <a:t>extension to complete </a:t>
            </a:r>
            <a:r>
              <a:rPr sz="2400" spc="-5" dirty="0">
                <a:latin typeface="Source Sans Pro"/>
                <a:cs typeface="Source Sans Pro"/>
              </a:rPr>
              <a:t>special </a:t>
            </a:r>
            <a:r>
              <a:rPr sz="2400" spc="-20" dirty="0">
                <a:latin typeface="Source Sans Pro"/>
                <a:cs typeface="Source Sans Pro"/>
              </a:rPr>
              <a:t>construction </a:t>
            </a:r>
            <a:r>
              <a:rPr sz="2400" spc="-10" dirty="0">
                <a:latin typeface="Source Sans Pro"/>
                <a:cs typeface="Source Sans Pro"/>
              </a:rPr>
              <a:t>and </a:t>
            </a:r>
            <a:r>
              <a:rPr sz="2400" spc="-5" dirty="0">
                <a:latin typeface="Source Sans Pro"/>
                <a:cs typeface="Source Sans Pro"/>
              </a:rPr>
              <a:t>light the fiber (or use a </a:t>
            </a:r>
            <a:r>
              <a:rPr sz="2400" spc="-10" dirty="0">
                <a:latin typeface="Source Sans Pro"/>
                <a:cs typeface="Source Sans Pro"/>
              </a:rPr>
              <a:t>self-provisioned network if </a:t>
            </a:r>
            <a:r>
              <a:rPr sz="2400" spc="-15" dirty="0">
                <a:latin typeface="Source Sans Pro"/>
                <a:cs typeface="Source Sans Pro"/>
              </a:rPr>
              <a:t>another </a:t>
            </a:r>
            <a:r>
              <a:rPr sz="2400" spc="-5" dirty="0">
                <a:latin typeface="Source Sans Pro"/>
                <a:cs typeface="Source Sans Pro"/>
              </a:rPr>
              <a:t>technology is </a:t>
            </a:r>
            <a:r>
              <a:rPr sz="2400" spc="-10" dirty="0">
                <a:latin typeface="Source Sans Pro"/>
                <a:cs typeface="Source Sans Pro"/>
              </a:rPr>
              <a:t>employed), </a:t>
            </a:r>
            <a:r>
              <a:rPr sz="2400" spc="-5" dirty="0">
                <a:latin typeface="Source Sans Pro"/>
                <a:cs typeface="Source Sans Pro"/>
              </a:rPr>
              <a:t>if the </a:t>
            </a:r>
            <a:r>
              <a:rPr sz="2400" spc="-10" dirty="0">
                <a:latin typeface="Source Sans Pro"/>
                <a:cs typeface="Source Sans Pro"/>
              </a:rPr>
              <a:t>applicant </a:t>
            </a:r>
            <a:r>
              <a:rPr sz="2400" spc="-15" dirty="0">
                <a:latin typeface="Source Sans Pro"/>
                <a:cs typeface="Source Sans Pro"/>
              </a:rPr>
              <a:t>can </a:t>
            </a:r>
            <a:r>
              <a:rPr sz="2400" spc="-25" dirty="0">
                <a:latin typeface="Source Sans Pro"/>
                <a:cs typeface="Source Sans Pro"/>
              </a:rPr>
              <a:t>demonstrate </a:t>
            </a:r>
            <a:r>
              <a:rPr sz="2400" spc="-15" dirty="0">
                <a:latin typeface="Source Sans Pro"/>
                <a:cs typeface="Source Sans Pro"/>
              </a:rPr>
              <a:t>that </a:t>
            </a:r>
            <a:r>
              <a:rPr sz="2400" spc="-20" dirty="0">
                <a:latin typeface="Source Sans Pro"/>
                <a:cs typeface="Source Sans Pro"/>
              </a:rPr>
              <a:t>construction was </a:t>
            </a:r>
            <a:r>
              <a:rPr sz="2400" b="1" spc="-10" dirty="0">
                <a:latin typeface="Source Sans Pro"/>
                <a:cs typeface="Source Sans Pro"/>
              </a:rPr>
              <a:t>unavoidably</a:t>
            </a:r>
            <a:r>
              <a:rPr sz="2400" spc="-10" dirty="0">
                <a:latin typeface="Source Sans Pro"/>
                <a:cs typeface="Source Sans Pro"/>
              </a:rPr>
              <a:t> </a:t>
            </a:r>
            <a:r>
              <a:rPr sz="2400" spc="-5" dirty="0">
                <a:latin typeface="Source Sans Pro"/>
                <a:cs typeface="Source Sans Pro"/>
              </a:rPr>
              <a:t>delayed due </a:t>
            </a:r>
            <a:r>
              <a:rPr sz="2400" spc="-20" dirty="0">
                <a:latin typeface="Source Sans Pro"/>
                <a:cs typeface="Source Sans Pro"/>
              </a:rPr>
              <a:t>to weather </a:t>
            </a:r>
            <a:r>
              <a:rPr sz="2400" spc="-5" dirty="0">
                <a:latin typeface="Source Sans Pro"/>
                <a:cs typeface="Source Sans Pro"/>
              </a:rPr>
              <a:t>or </a:t>
            </a:r>
            <a:r>
              <a:rPr sz="2400" spc="-15" dirty="0">
                <a:latin typeface="Source Sans Pro"/>
                <a:cs typeface="Source Sans Pro"/>
              </a:rPr>
              <a:t>other reasons.	</a:t>
            </a:r>
            <a:endParaRPr lang="en-US" sz="2400" spc="-15" dirty="0">
              <a:latin typeface="Source Sans Pro"/>
              <a:cs typeface="Source Sans Pro"/>
            </a:endParaRPr>
          </a:p>
          <a:p>
            <a:pPr marL="355601" marR="319405" indent="-342900">
              <a:lnSpc>
                <a:spcPct val="100000"/>
              </a:lnSpc>
              <a:spcBef>
                <a:spcPts val="1000"/>
              </a:spcBef>
              <a:buClr>
                <a:srgbClr val="006FF4"/>
              </a:buClr>
              <a:buFont typeface="Arial" panose="020B0604020202020204" pitchFamily="34" charset="0"/>
              <a:buChar char="•"/>
              <a:tabLst>
                <a:tab pos="527685" algn="l"/>
                <a:tab pos="528320" algn="l"/>
                <a:tab pos="1915795" algn="l"/>
              </a:tabLst>
            </a:pPr>
            <a:r>
              <a:rPr lang="en-US" sz="2400" spc="-20" dirty="0">
                <a:latin typeface="Source Sans Pro"/>
                <a:cs typeface="Source Sans Pro"/>
              </a:rPr>
              <a:t>Examples </a:t>
            </a:r>
            <a:r>
              <a:rPr lang="en-US" sz="2400" spc="-5" dirty="0">
                <a:latin typeface="Source Sans Pro"/>
                <a:cs typeface="Source Sans Pro"/>
              </a:rPr>
              <a:t>of </a:t>
            </a:r>
            <a:r>
              <a:rPr lang="en-US" sz="2400" spc="-10" dirty="0">
                <a:latin typeface="Source Sans Pro"/>
                <a:cs typeface="Source Sans Pro"/>
              </a:rPr>
              <a:t>unavoidable</a:t>
            </a:r>
            <a:r>
              <a:rPr lang="en-US" sz="2400" spc="55" dirty="0">
                <a:latin typeface="Source Sans Pro"/>
                <a:cs typeface="Source Sans Pro"/>
              </a:rPr>
              <a:t> </a:t>
            </a:r>
            <a:r>
              <a:rPr lang="en-US" sz="2400" spc="-10" dirty="0">
                <a:latin typeface="Source Sans Pro"/>
                <a:cs typeface="Source Sans Pro"/>
              </a:rPr>
              <a:t>delay</a:t>
            </a:r>
            <a:r>
              <a:rPr lang="en-US" sz="2400" spc="-15" dirty="0">
                <a:latin typeface="Source Sans Pro"/>
                <a:cs typeface="Source Sans Pro"/>
              </a:rPr>
              <a:t> </a:t>
            </a:r>
            <a:r>
              <a:rPr lang="en-US" sz="2400" spc="-5" dirty="0">
                <a:latin typeface="Source Sans Pro"/>
                <a:cs typeface="Source Sans Pro"/>
              </a:rPr>
              <a:t>include:</a:t>
            </a:r>
            <a:endParaRPr lang="en-US" sz="2400" dirty="0">
              <a:latin typeface="Source Sans Pro"/>
              <a:cs typeface="Source Sans Pro"/>
            </a:endParaRPr>
          </a:p>
          <a:p>
            <a:pPr marL="698500" marR="415925" lvl="1" indent="-228600">
              <a:lnSpc>
                <a:spcPct val="100000"/>
              </a:lnSpc>
              <a:spcBef>
                <a:spcPts val="1000"/>
              </a:spcBef>
              <a:buClr>
                <a:srgbClr val="004AD4"/>
              </a:buClr>
              <a:buFont typeface="Arial"/>
              <a:buChar char="•"/>
              <a:tabLst>
                <a:tab pos="698500" algn="l"/>
              </a:tabLst>
            </a:pPr>
            <a:r>
              <a:rPr sz="2400" u="sng" spc="-10" dirty="0">
                <a:latin typeface="Source Sans Pro"/>
                <a:cs typeface="Source Sans Pro"/>
              </a:rPr>
              <a:t>Unforeseen</a:t>
            </a:r>
            <a:r>
              <a:rPr sz="2400" spc="-10" dirty="0">
                <a:latin typeface="Source Sans Pro"/>
                <a:cs typeface="Source Sans Pro"/>
              </a:rPr>
              <a:t> </a:t>
            </a:r>
            <a:r>
              <a:rPr sz="2400" spc="-15" dirty="0">
                <a:latin typeface="Source Sans Pro"/>
                <a:cs typeface="Source Sans Pro"/>
              </a:rPr>
              <a:t>weather </a:t>
            </a:r>
            <a:r>
              <a:rPr sz="2400" spc="-5" dirty="0">
                <a:latin typeface="Source Sans Pro"/>
                <a:cs typeface="Source Sans Pro"/>
              </a:rPr>
              <a:t>event </a:t>
            </a:r>
            <a:r>
              <a:rPr lang="en-US" sz="2400" spc="-5" dirty="0">
                <a:latin typeface="Source Sans Pro"/>
                <a:cs typeface="Source Sans Pro"/>
              </a:rPr>
              <a:t>(i.e., large storm, hurricane, or flood) </a:t>
            </a:r>
            <a:r>
              <a:rPr sz="2400" spc="-5" dirty="0">
                <a:latin typeface="Source Sans Pro"/>
                <a:cs typeface="Source Sans Pro"/>
              </a:rPr>
              <a:t>resulting in</a:t>
            </a:r>
            <a:r>
              <a:rPr lang="en-US" sz="2400" spc="-5" dirty="0">
                <a:latin typeface="Source Sans Pro"/>
                <a:cs typeface="Source Sans Pro"/>
              </a:rPr>
              <a:t> unusually</a:t>
            </a:r>
            <a:r>
              <a:rPr sz="2400" spc="-5" dirty="0">
                <a:latin typeface="Source Sans Pro"/>
                <a:cs typeface="Source Sans Pro"/>
              </a:rPr>
              <a:t> </a:t>
            </a:r>
            <a:r>
              <a:rPr sz="2400" spc="-20" dirty="0">
                <a:latin typeface="Source Sans Pro"/>
                <a:cs typeface="Source Sans Pro"/>
              </a:rPr>
              <a:t>saturated </a:t>
            </a:r>
            <a:r>
              <a:rPr sz="2400" spc="-5" dirty="0">
                <a:latin typeface="Source Sans Pro"/>
                <a:cs typeface="Source Sans Pro"/>
              </a:rPr>
              <a:t>or </a:t>
            </a:r>
            <a:r>
              <a:rPr sz="2400" spc="-15" dirty="0">
                <a:latin typeface="Source Sans Pro"/>
                <a:cs typeface="Source Sans Pro"/>
              </a:rPr>
              <a:t>frozen </a:t>
            </a:r>
            <a:r>
              <a:rPr sz="2400" spc="-10" dirty="0">
                <a:latin typeface="Source Sans Pro"/>
                <a:cs typeface="Source Sans Pro"/>
              </a:rPr>
              <a:t>ground</a:t>
            </a:r>
            <a:r>
              <a:rPr sz="2400" dirty="0">
                <a:latin typeface="Source Sans Pro"/>
                <a:cs typeface="Source Sans Pro"/>
              </a:rPr>
              <a:t>;</a:t>
            </a:r>
          </a:p>
          <a:p>
            <a:pPr marL="698500" lvl="1" indent="-228600">
              <a:lnSpc>
                <a:spcPct val="100000"/>
              </a:lnSpc>
              <a:spcBef>
                <a:spcPts val="1000"/>
              </a:spcBef>
              <a:buClr>
                <a:srgbClr val="004AD4"/>
              </a:buClr>
              <a:buFont typeface="Arial"/>
              <a:buChar char="•"/>
              <a:tabLst>
                <a:tab pos="698500" algn="l"/>
              </a:tabLst>
            </a:pPr>
            <a:r>
              <a:rPr sz="2400" spc="-15" dirty="0">
                <a:latin typeface="Source Sans Pro"/>
                <a:cs typeface="Source Sans Pro"/>
              </a:rPr>
              <a:t>Natural disaster </a:t>
            </a:r>
            <a:r>
              <a:rPr sz="2400" spc="-10" dirty="0">
                <a:latin typeface="Source Sans Pro"/>
                <a:cs typeface="Source Sans Pro"/>
              </a:rPr>
              <a:t>causing </a:t>
            </a:r>
            <a:r>
              <a:rPr sz="2400" dirty="0">
                <a:latin typeface="Source Sans Pro"/>
                <a:cs typeface="Source Sans Pro"/>
              </a:rPr>
              <a:t>an </a:t>
            </a:r>
            <a:r>
              <a:rPr sz="2400" spc="-5" dirty="0">
                <a:latin typeface="Source Sans Pro"/>
                <a:cs typeface="Source Sans Pro"/>
              </a:rPr>
              <a:t>unavoidable</a:t>
            </a:r>
            <a:r>
              <a:rPr sz="2400" spc="10" dirty="0">
                <a:latin typeface="Source Sans Pro"/>
                <a:cs typeface="Source Sans Pro"/>
              </a:rPr>
              <a:t> </a:t>
            </a:r>
            <a:r>
              <a:rPr sz="2400" spc="-5" dirty="0">
                <a:latin typeface="Source Sans Pro"/>
                <a:cs typeface="Source Sans Pro"/>
              </a:rPr>
              <a:t>delay;</a:t>
            </a:r>
            <a:endParaRPr sz="2400" dirty="0">
              <a:latin typeface="Source Sans Pro"/>
              <a:cs typeface="Source Sans Pro"/>
            </a:endParaRPr>
          </a:p>
          <a:p>
            <a:pPr marL="698500" lvl="1" indent="-228600">
              <a:lnSpc>
                <a:spcPct val="100000"/>
              </a:lnSpc>
              <a:spcBef>
                <a:spcPts val="1000"/>
              </a:spcBef>
              <a:buClr>
                <a:srgbClr val="004AD4"/>
              </a:buClr>
              <a:buFont typeface="Arial"/>
              <a:buChar char="•"/>
              <a:tabLst>
                <a:tab pos="698500" algn="l"/>
              </a:tabLst>
            </a:pPr>
            <a:r>
              <a:rPr sz="2400" spc="-5" dirty="0">
                <a:latin typeface="Source Sans Pro"/>
                <a:cs typeface="Source Sans Pro"/>
              </a:rPr>
              <a:t>Scheduled </a:t>
            </a:r>
            <a:r>
              <a:rPr sz="2400" dirty="0">
                <a:latin typeface="Source Sans Pro"/>
                <a:cs typeface="Source Sans Pro"/>
              </a:rPr>
              <a:t>delivery </a:t>
            </a:r>
            <a:r>
              <a:rPr sz="2400" spc="-5" dirty="0">
                <a:latin typeface="Source Sans Pro"/>
                <a:cs typeface="Source Sans Pro"/>
              </a:rPr>
              <a:t>of </a:t>
            </a:r>
            <a:r>
              <a:rPr sz="2400" spc="-10" dirty="0">
                <a:latin typeface="Source Sans Pro"/>
                <a:cs typeface="Source Sans Pro"/>
              </a:rPr>
              <a:t>required </a:t>
            </a:r>
            <a:r>
              <a:rPr sz="2400" spc="-5" dirty="0">
                <a:latin typeface="Source Sans Pro"/>
                <a:cs typeface="Source Sans Pro"/>
              </a:rPr>
              <a:t>plant </a:t>
            </a:r>
            <a:r>
              <a:rPr sz="2400" spc="-10" dirty="0">
                <a:latin typeface="Source Sans Pro"/>
                <a:cs typeface="Source Sans Pro"/>
              </a:rPr>
              <a:t>components </a:t>
            </a:r>
            <a:r>
              <a:rPr sz="2400" spc="-5" dirty="0">
                <a:latin typeface="Source Sans Pro"/>
                <a:cs typeface="Source Sans Pro"/>
              </a:rPr>
              <a:t>do </a:t>
            </a:r>
            <a:r>
              <a:rPr sz="2400" spc="-20" dirty="0">
                <a:latin typeface="Source Sans Pro"/>
                <a:cs typeface="Source Sans Pro"/>
              </a:rPr>
              <a:t>not</a:t>
            </a:r>
            <a:r>
              <a:rPr sz="2400" spc="105" dirty="0">
                <a:latin typeface="Source Sans Pro"/>
                <a:cs typeface="Source Sans Pro"/>
              </a:rPr>
              <a:t> </a:t>
            </a:r>
            <a:r>
              <a:rPr sz="2400" spc="-10" dirty="0">
                <a:latin typeface="Source Sans Pro"/>
                <a:cs typeface="Source Sans Pro"/>
              </a:rPr>
              <a:t>arrive;</a:t>
            </a:r>
            <a:endParaRPr sz="2400" dirty="0">
              <a:latin typeface="Source Sans Pro"/>
              <a:cs typeface="Source Sans Pro"/>
            </a:endParaRPr>
          </a:p>
          <a:p>
            <a:pPr marL="698500" marR="5080" lvl="1" indent="-228600">
              <a:lnSpc>
                <a:spcPct val="100000"/>
              </a:lnSpc>
              <a:spcBef>
                <a:spcPts val="1000"/>
              </a:spcBef>
              <a:buClr>
                <a:srgbClr val="004AD4"/>
              </a:buClr>
              <a:buFont typeface="Arial"/>
              <a:buChar char="•"/>
              <a:tabLst>
                <a:tab pos="698500" algn="l"/>
              </a:tabLst>
            </a:pPr>
            <a:r>
              <a:rPr sz="2400" spc="-15" dirty="0">
                <a:latin typeface="Source Sans Pro"/>
                <a:cs typeface="Source Sans Pro"/>
              </a:rPr>
              <a:t>USAC </a:t>
            </a:r>
            <a:r>
              <a:rPr sz="2400" spc="-5" dirty="0">
                <a:latin typeface="Source Sans Pro"/>
                <a:cs typeface="Source Sans Pro"/>
              </a:rPr>
              <a:t>issues </a:t>
            </a:r>
            <a:r>
              <a:rPr sz="2400" dirty="0">
                <a:latin typeface="Source Sans Pro"/>
                <a:cs typeface="Source Sans Pro"/>
              </a:rPr>
              <a:t>an </a:t>
            </a:r>
            <a:r>
              <a:rPr sz="2400" spc="-10" dirty="0">
                <a:latin typeface="Source Sans Pro"/>
                <a:cs typeface="Source Sans Pro"/>
              </a:rPr>
              <a:t>FCDL </a:t>
            </a:r>
            <a:r>
              <a:rPr sz="2400" spc="-15" dirty="0">
                <a:latin typeface="Source Sans Pro"/>
                <a:cs typeface="Source Sans Pro"/>
              </a:rPr>
              <a:t>too </a:t>
            </a:r>
            <a:r>
              <a:rPr sz="2400" spc="-20" dirty="0">
                <a:latin typeface="Source Sans Pro"/>
                <a:cs typeface="Source Sans Pro"/>
              </a:rPr>
              <a:t>late </a:t>
            </a:r>
            <a:r>
              <a:rPr sz="2400" spc="-15" dirty="0">
                <a:latin typeface="Source Sans Pro"/>
                <a:cs typeface="Source Sans Pro"/>
              </a:rPr>
              <a:t>for </a:t>
            </a:r>
            <a:r>
              <a:rPr sz="2400" spc="-5" dirty="0">
                <a:latin typeface="Source Sans Pro"/>
                <a:cs typeface="Source Sans Pro"/>
              </a:rPr>
              <a:t>applicant </a:t>
            </a:r>
            <a:r>
              <a:rPr sz="2400" spc="-20" dirty="0">
                <a:latin typeface="Source Sans Pro"/>
                <a:cs typeface="Source Sans Pro"/>
              </a:rPr>
              <a:t>to complete </a:t>
            </a:r>
            <a:r>
              <a:rPr sz="2400" spc="-5" dirty="0">
                <a:latin typeface="Source Sans Pro"/>
                <a:cs typeface="Source Sans Pro"/>
              </a:rPr>
              <a:t>special </a:t>
            </a:r>
            <a:r>
              <a:rPr sz="2400" spc="-15" dirty="0">
                <a:latin typeface="Source Sans Pro"/>
                <a:cs typeface="Source Sans Pro"/>
              </a:rPr>
              <a:t>construction </a:t>
            </a:r>
            <a:r>
              <a:rPr sz="2400" spc="-5" dirty="0">
                <a:latin typeface="Source Sans Pro"/>
                <a:cs typeface="Source Sans Pro"/>
              </a:rPr>
              <a:t>and light fiber by </a:t>
            </a:r>
            <a:r>
              <a:rPr sz="2400" dirty="0">
                <a:latin typeface="Source Sans Pro"/>
                <a:cs typeface="Source Sans Pro"/>
              </a:rPr>
              <a:t>the </a:t>
            </a:r>
            <a:r>
              <a:rPr sz="2400" spc="-5" dirty="0">
                <a:latin typeface="Source Sans Pro"/>
                <a:cs typeface="Source Sans Pro"/>
              </a:rPr>
              <a:t>end of funding</a:t>
            </a:r>
            <a:r>
              <a:rPr sz="2400" spc="-65" dirty="0">
                <a:latin typeface="Source Sans Pro"/>
                <a:cs typeface="Source Sans Pro"/>
              </a:rPr>
              <a:t> </a:t>
            </a:r>
            <a:r>
              <a:rPr sz="2400" spc="-40" dirty="0">
                <a:latin typeface="Source Sans Pro"/>
                <a:cs typeface="Source Sans Pro"/>
              </a:rPr>
              <a:t>year.</a:t>
            </a:r>
            <a:endParaRPr lang="en-US" sz="2400" spc="-40" dirty="0">
              <a:latin typeface="Source Sans Pro"/>
              <a:cs typeface="Source Sans Pro"/>
            </a:endParaRPr>
          </a:p>
          <a:p>
            <a:pPr marL="241300" marR="5080" indent="-228600">
              <a:spcBef>
                <a:spcPts val="1000"/>
              </a:spcBef>
              <a:buClr>
                <a:srgbClr val="004AD4"/>
              </a:buClr>
              <a:buFont typeface="Arial"/>
              <a:buChar char="•"/>
              <a:tabLst>
                <a:tab pos="698500" algn="l"/>
              </a:tabLst>
            </a:pPr>
            <a:r>
              <a:rPr lang="en-US" sz="2400" spc="-40" dirty="0">
                <a:latin typeface="Source Sans Pro"/>
                <a:cs typeface="Source Sans Pro"/>
              </a:rPr>
              <a:t>Deadline extension requests must be submitted by June 30 of the relevant funding year. </a:t>
            </a:r>
            <a:endParaRPr sz="2400" dirty="0">
              <a:latin typeface="Source Sans Pro"/>
              <a:cs typeface="Source Sans Pro"/>
            </a:endParaRPr>
          </a:p>
        </p:txBody>
      </p:sp>
      <p:sp>
        <p:nvSpPr>
          <p:cNvPr id="6" name="Rectangle 5"/>
          <p:cNvSpPr/>
          <p:nvPr/>
        </p:nvSpPr>
        <p:spPr>
          <a:xfrm>
            <a:off x="693063" y="1144572"/>
            <a:ext cx="6096000" cy="461665"/>
          </a:xfrm>
          <a:prstGeom prst="rect">
            <a:avLst/>
          </a:prstGeom>
        </p:spPr>
        <p:txBody>
          <a:bodyPr>
            <a:spAutoFit/>
          </a:bodyPr>
          <a:lstStyle/>
          <a:p>
            <a:pPr lvl="0"/>
            <a:r>
              <a:rPr lang="en-US" sz="2400" b="1" spc="-5" dirty="0">
                <a:solidFill>
                  <a:srgbClr val="004AD4"/>
                </a:solidFill>
                <a:latin typeface="Source Sans Pro" charset="0"/>
                <a:ea typeface="Source Sans Pro" charset="0"/>
              </a:rPr>
              <a:t> </a:t>
            </a:r>
            <a:endParaRPr lang="en-US" sz="1600" dirty="0">
              <a:solidFill>
                <a:prstClr val="black"/>
              </a:solidFill>
            </a:endParaRPr>
          </a:p>
        </p:txBody>
      </p:sp>
      <p:sp>
        <p:nvSpPr>
          <p:cNvPr id="7"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71693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One</a:t>
            </a:r>
            <a:br>
              <a:rPr lang="en-US" dirty="0"/>
            </a:br>
            <a:endParaRPr lang="en-US" dirty="0"/>
          </a:p>
        </p:txBody>
      </p:sp>
      <p:sp>
        <p:nvSpPr>
          <p:cNvPr id="3" name="Content Placeholder 2"/>
          <p:cNvSpPr>
            <a:spLocks noGrp="1"/>
          </p:cNvSpPr>
          <p:nvPr>
            <p:ph idx="1"/>
          </p:nvPr>
        </p:nvSpPr>
        <p:spPr>
          <a:xfrm>
            <a:off x="517585" y="1376040"/>
            <a:ext cx="10368952" cy="4112800"/>
          </a:xfrm>
        </p:spPr>
        <p:txBody>
          <a:bodyPr/>
          <a:lstStyle/>
          <a:p>
            <a:pPr marL="0" indent="0">
              <a:buNone/>
            </a:pPr>
            <a:r>
              <a:rPr lang="en-US" dirty="0">
                <a:solidFill>
                  <a:schemeClr val="tx1"/>
                </a:solidFill>
              </a:rPr>
              <a:t>Per the FY </a:t>
            </a:r>
            <a:r>
              <a:rPr lang="en-US" dirty="0" smtClean="0">
                <a:solidFill>
                  <a:schemeClr val="tx1"/>
                </a:solidFill>
              </a:rPr>
              <a:t>2019 </a:t>
            </a:r>
            <a:r>
              <a:rPr lang="en-US" dirty="0">
                <a:solidFill>
                  <a:schemeClr val="tx1"/>
                </a:solidFill>
              </a:rPr>
              <a:t>ESL, these consist of the services needed to support broadband connectivity to eligible schools and libraries. These services provide broadband to eligible locations (including data links that connect multiple points), services used to connect locations to the Internet, and services that provide basic conduit access to the Internet.</a:t>
            </a:r>
          </a:p>
          <a:p>
            <a:pPr marL="342900" indent="-342900">
              <a:buFont typeface="Arial" panose="020B0604020202020204" pitchFamily="34" charset="0"/>
              <a:buChar char="•"/>
            </a:pPr>
            <a:r>
              <a:rPr lang="en-US" dirty="0">
                <a:solidFill>
                  <a:schemeClr val="tx1"/>
                </a:solidFill>
              </a:rPr>
              <a:t>Data Transmission Services</a:t>
            </a:r>
          </a:p>
          <a:p>
            <a:pPr marL="342900" lvl="0" indent="-342900">
              <a:buFont typeface="Arial" panose="020B0604020202020204" pitchFamily="34" charset="0"/>
              <a:buChar char="•"/>
            </a:pPr>
            <a:r>
              <a:rPr lang="en-US" dirty="0">
                <a:solidFill>
                  <a:schemeClr val="tx1"/>
                </a:solidFill>
              </a:rPr>
              <a:t>Internet </a:t>
            </a:r>
            <a:r>
              <a:rPr lang="en-US" dirty="0" smtClean="0">
                <a:solidFill>
                  <a:schemeClr val="tx1"/>
                </a:solidFill>
              </a:rPr>
              <a:t>Access</a:t>
            </a: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
        <p:nvSpPr>
          <p:cNvPr id="5"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83159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Responding to USAC’s Questions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50</a:t>
            </a:fld>
            <a:endParaRPr lang="en-US" dirty="0"/>
          </a:p>
        </p:txBody>
      </p:sp>
      <p:sp>
        <p:nvSpPr>
          <p:cNvPr id="8"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078860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Questions about Eligible Services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After the selection of the winning bidder, applicants may work with their service provider to respond to USAC’s questions about the eligible services. </a:t>
            </a:r>
          </a:p>
          <a:p>
            <a:pPr>
              <a:buFont typeface="Arial" panose="020B0604020202020204" pitchFamily="34" charset="0"/>
              <a:buChar char="•"/>
            </a:pPr>
            <a:r>
              <a:rPr lang="en-US" dirty="0"/>
              <a:t>Service providers may not answer questions about the competitive bidding process. </a:t>
            </a:r>
          </a:p>
          <a:p>
            <a:pPr>
              <a:buFont typeface="Arial" panose="020B0604020202020204" pitchFamily="34" charset="0"/>
              <a:buChar char="•"/>
            </a:pPr>
            <a:r>
              <a:rPr lang="en-US" dirty="0"/>
              <a:t>In some cases, USAC’s questions may require detailed technical information – work with your service provider to help answer these.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51</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360134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Confidential Treatment</a:t>
            </a:r>
          </a:p>
        </p:txBody>
      </p:sp>
      <p:sp>
        <p:nvSpPr>
          <p:cNvPr id="3" name="Content Placeholder 2"/>
          <p:cNvSpPr>
            <a:spLocks noGrp="1"/>
          </p:cNvSpPr>
          <p:nvPr>
            <p:ph idx="1"/>
          </p:nvPr>
        </p:nvSpPr>
        <p:spPr>
          <a:xfrm>
            <a:off x="812522" y="1376040"/>
            <a:ext cx="10066106" cy="4112800"/>
          </a:xfrm>
        </p:spPr>
        <p:txBody>
          <a:bodyPr/>
          <a:lstStyle/>
          <a:p>
            <a:pPr>
              <a:buFont typeface="Arial" panose="020B0604020202020204" pitchFamily="34" charset="0"/>
              <a:buChar char="•"/>
            </a:pPr>
            <a:r>
              <a:rPr lang="en-US" dirty="0">
                <a:solidFill>
                  <a:schemeClr val="tx1"/>
                </a:solidFill>
              </a:rPr>
              <a:t>Service providers may request confidential treatment for their responses. </a:t>
            </a:r>
          </a:p>
          <a:p>
            <a:pPr>
              <a:buFont typeface="Arial" panose="020B0604020202020204" pitchFamily="34" charset="0"/>
              <a:buChar char="•"/>
            </a:pPr>
            <a:r>
              <a:rPr lang="en-US" dirty="0">
                <a:solidFill>
                  <a:schemeClr val="tx1"/>
                </a:solidFill>
              </a:rPr>
              <a:t>In this case, service providers submit answers to the questions directly to USAC (not through the applicant). </a:t>
            </a:r>
          </a:p>
          <a:p>
            <a:pPr>
              <a:buFont typeface="Arial" panose="020B0604020202020204" pitchFamily="34" charset="0"/>
              <a:buChar char="•"/>
            </a:pPr>
            <a:r>
              <a:rPr lang="en-US" dirty="0">
                <a:solidFill>
                  <a:schemeClr val="tx1"/>
                </a:solidFill>
              </a:rPr>
              <a:t>Certain information is already protected from public disclosure as trade secrets and commercial or financial information under the FCC rules at 47 C.F.R. § 0.457(d).</a:t>
            </a:r>
          </a:p>
          <a:p>
            <a:pPr>
              <a:buFont typeface="Arial" panose="020B0604020202020204" pitchFamily="34" charset="0"/>
              <a:buChar char="•"/>
            </a:pPr>
            <a:r>
              <a:rPr lang="en-US" dirty="0">
                <a:solidFill>
                  <a:schemeClr val="tx1"/>
                </a:solidFill>
              </a:rPr>
              <a:t>If you believe that this is insufficient, you may request that information and documentation provided be protected from public disclosure or inspection through 47 C.F.R. § 0.459. </a:t>
            </a:r>
          </a:p>
          <a:p>
            <a:pPr>
              <a:buFont typeface="Arial" panose="020B0604020202020204" pitchFamily="34" charset="0"/>
              <a:buChar char="•"/>
            </a:pPr>
            <a:r>
              <a:rPr lang="en-US" dirty="0">
                <a:solidFill>
                  <a:schemeClr val="tx1"/>
                </a:solidFill>
              </a:rPr>
              <a:t>See </a:t>
            </a:r>
            <a:r>
              <a:rPr lang="en-US" dirty="0">
                <a:solidFill>
                  <a:schemeClr val="tx1"/>
                </a:solidFill>
                <a:hlinkClick r:id="rId2"/>
              </a:rPr>
              <a:t>Requesting Confidentiality</a:t>
            </a:r>
            <a:r>
              <a:rPr lang="en-US" dirty="0">
                <a:solidFill>
                  <a:schemeClr val="tx1"/>
                </a:solidFill>
              </a:rPr>
              <a:t> on USAC’s website for further details.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52</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09572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2519486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3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One</a:t>
            </a:r>
            <a:br>
              <a:rPr lang="en-US" dirty="0"/>
            </a:br>
            <a:r>
              <a:rPr lang="en-US" dirty="0"/>
              <a:t>                                                                    </a:t>
            </a:r>
            <a:br>
              <a:rPr lang="en-US" dirty="0"/>
            </a:br>
            <a:r>
              <a:rPr lang="en-US" dirty="0"/>
              <a:t>    Examples</a:t>
            </a:r>
          </a:p>
        </p:txBody>
      </p:sp>
      <p:sp>
        <p:nvSpPr>
          <p:cNvPr id="3" name="Content Placeholder 2"/>
          <p:cNvSpPr>
            <a:spLocks noGrp="1"/>
          </p:cNvSpPr>
          <p:nvPr>
            <p:ph idx="1"/>
          </p:nvPr>
        </p:nvSpPr>
        <p:spPr>
          <a:xfrm>
            <a:off x="749644" y="1896902"/>
            <a:ext cx="9308756" cy="5345435"/>
          </a:xfrm>
        </p:spPr>
        <p:txBody>
          <a:bodyPr/>
          <a:lstStyle/>
          <a:p>
            <a:pPr marL="342900" indent="-342900">
              <a:spcBef>
                <a:spcPts val="600"/>
              </a:spcBef>
              <a:buFont typeface="Arial" panose="020B0604020202020204" pitchFamily="34" charset="0"/>
              <a:buChar char="•"/>
            </a:pPr>
            <a:r>
              <a:rPr lang="en-US" sz="2200" dirty="0">
                <a:solidFill>
                  <a:schemeClr val="tx1"/>
                </a:solidFill>
              </a:rPr>
              <a:t>Broadband over Power Lines</a:t>
            </a:r>
          </a:p>
          <a:p>
            <a:pPr marL="342900" indent="-342900">
              <a:spcBef>
                <a:spcPts val="600"/>
              </a:spcBef>
              <a:buFont typeface="Arial" panose="020B0604020202020204" pitchFamily="34" charset="0"/>
              <a:buChar char="•"/>
            </a:pPr>
            <a:r>
              <a:rPr lang="en-US" sz="2200" dirty="0">
                <a:solidFill>
                  <a:schemeClr val="tx1"/>
                </a:solidFill>
              </a:rPr>
              <a:t>Cable Modem</a:t>
            </a:r>
          </a:p>
          <a:p>
            <a:pPr marL="342900" indent="-342900">
              <a:spcBef>
                <a:spcPts val="600"/>
              </a:spcBef>
              <a:buFont typeface="Arial" panose="020B0604020202020204" pitchFamily="34" charset="0"/>
              <a:buChar char="•"/>
            </a:pPr>
            <a:r>
              <a:rPr lang="en-US" sz="2200" dirty="0">
                <a:solidFill>
                  <a:schemeClr val="tx1"/>
                </a:solidFill>
              </a:rPr>
              <a:t>DS-1, DS-2, DS-3, DS-4</a:t>
            </a:r>
          </a:p>
          <a:p>
            <a:pPr marL="342900" indent="-342900">
              <a:spcBef>
                <a:spcPts val="600"/>
              </a:spcBef>
              <a:buFont typeface="Arial" panose="020B0604020202020204" pitchFamily="34" charset="0"/>
              <a:buChar char="•"/>
            </a:pPr>
            <a:r>
              <a:rPr lang="en-US" sz="2200" dirty="0">
                <a:solidFill>
                  <a:schemeClr val="tx1"/>
                </a:solidFill>
              </a:rPr>
              <a:t>Ethernet</a:t>
            </a:r>
          </a:p>
          <a:p>
            <a:pPr marL="342900" indent="-342900">
              <a:spcBef>
                <a:spcPts val="600"/>
              </a:spcBef>
              <a:buFont typeface="Arial" panose="020B0604020202020204" pitchFamily="34" charset="0"/>
              <a:buChar char="•"/>
            </a:pPr>
            <a:r>
              <a:rPr lang="en-US" sz="2200" dirty="0">
                <a:solidFill>
                  <a:schemeClr val="tx1"/>
                </a:solidFill>
              </a:rPr>
              <a:t>Leased Dark Fiber (including dark fiber indefeasible rights of use (IRUs) for a set term)</a:t>
            </a:r>
          </a:p>
          <a:p>
            <a:pPr marL="342900" indent="-342900">
              <a:spcBef>
                <a:spcPts val="600"/>
              </a:spcBef>
              <a:buFont typeface="Arial" panose="020B0604020202020204" pitchFamily="34" charset="0"/>
              <a:buChar char="•"/>
            </a:pPr>
            <a:r>
              <a:rPr lang="en-US" altLang="en-US" sz="2200" dirty="0">
                <a:solidFill>
                  <a:schemeClr val="tx1"/>
                </a:solidFill>
              </a:rPr>
              <a:t>Self-Provisioned Network </a:t>
            </a:r>
          </a:p>
          <a:p>
            <a:pPr marL="342900" indent="-342900">
              <a:spcBef>
                <a:spcPts val="600"/>
              </a:spcBef>
              <a:buFont typeface="Arial" panose="020B0604020202020204" pitchFamily="34" charset="0"/>
              <a:buChar char="•"/>
            </a:pPr>
            <a:r>
              <a:rPr lang="en-US" altLang="en-US" sz="2200" dirty="0">
                <a:solidFill>
                  <a:schemeClr val="tx1"/>
                </a:solidFill>
              </a:rPr>
              <a:t>Satellite Service</a:t>
            </a:r>
          </a:p>
          <a:p>
            <a:pPr marL="342900" indent="-342900">
              <a:spcBef>
                <a:spcPts val="600"/>
              </a:spcBef>
              <a:buFont typeface="Arial" panose="020B0604020202020204" pitchFamily="34" charset="0"/>
              <a:buChar char="•"/>
            </a:pPr>
            <a:r>
              <a:rPr lang="en-US" altLang="en-US" sz="2200" dirty="0">
                <a:solidFill>
                  <a:schemeClr val="tx1"/>
                </a:solidFill>
              </a:rPr>
              <a:t>Microwave</a:t>
            </a:r>
          </a:p>
          <a:p>
            <a:pPr marL="342900" indent="-342900">
              <a:spcBef>
                <a:spcPts val="600"/>
              </a:spcBef>
              <a:buFont typeface="Arial" panose="020B0604020202020204" pitchFamily="34" charset="0"/>
              <a:buChar char="•"/>
            </a:pPr>
            <a:r>
              <a:rPr lang="en-US" sz="2200" dirty="0">
                <a:solidFill>
                  <a:schemeClr val="tx1"/>
                </a:solidFill>
              </a:rPr>
              <a:t>Multi-Protocol Label Switching (MPLS)</a:t>
            </a:r>
            <a:endParaRPr lang="en-US" dirty="0"/>
          </a:p>
          <a:p>
            <a:pPr marL="0" inden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a:t>
            </a:r>
            <a:r>
              <a:rPr lang="de-DE" dirty="0" smtClean="0">
                <a:solidFill>
                  <a:srgbClr val="0062FF"/>
                </a:solidFill>
              </a:rPr>
              <a:t>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85214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Fiber Services</a:t>
            </a:r>
            <a:br>
              <a:rPr lang="en-US" dirty="0"/>
            </a:br>
            <a:endParaRPr lang="en-US" dirty="0"/>
          </a:p>
        </p:txBody>
      </p:sp>
      <p:sp>
        <p:nvSpPr>
          <p:cNvPr id="3" name="Content Placeholder 2"/>
          <p:cNvSpPr>
            <a:spLocks noGrp="1"/>
          </p:cNvSpPr>
          <p:nvPr>
            <p:ph idx="1"/>
          </p:nvPr>
        </p:nvSpPr>
        <p:spPr>
          <a:xfrm>
            <a:off x="526211" y="1473365"/>
            <a:ext cx="10827589" cy="4112800"/>
          </a:xfrm>
        </p:spPr>
        <p:txBody>
          <a:bodyPr/>
          <a:lstStyle/>
          <a:p>
            <a:pPr marL="457200" indent="-457200">
              <a:buFont typeface="Arial" panose="020B0604020202020204" pitchFamily="34" charset="0"/>
              <a:buChar char="•"/>
            </a:pPr>
            <a:r>
              <a:rPr lang="en-US" sz="2800" dirty="0">
                <a:solidFill>
                  <a:schemeClr val="tx1"/>
                </a:solidFill>
              </a:rPr>
              <a:t>The FCC’s </a:t>
            </a:r>
            <a:r>
              <a:rPr lang="en-US" sz="2800" i="1" dirty="0">
                <a:solidFill>
                  <a:schemeClr val="tx1"/>
                </a:solidFill>
              </a:rPr>
              <a:t>2014 Second E-rate Order </a:t>
            </a:r>
            <a:r>
              <a:rPr lang="en-US" sz="2800" dirty="0">
                <a:solidFill>
                  <a:schemeClr val="tx1"/>
                </a:solidFill>
              </a:rPr>
              <a:t>provided additional flexibility to schools and libraries seeking to access affordable high-speed broadband connections.  </a:t>
            </a:r>
          </a:p>
          <a:p>
            <a:pPr marL="457200" indent="-457200">
              <a:buFont typeface="Arial" panose="020B0604020202020204" pitchFamily="34" charset="0"/>
              <a:buChar char="•"/>
            </a:pPr>
            <a:r>
              <a:rPr lang="en-US" sz="2800" dirty="0">
                <a:solidFill>
                  <a:schemeClr val="tx1"/>
                </a:solidFill>
              </a:rPr>
              <a:t>The Order amended the E-rate program's eligible services list to equalize the treatment of lit and dark fiber and made special construction charges beyond the applicant's property line and modulating electronics to light dark fiber eligible for Category One support. </a:t>
            </a:r>
          </a:p>
          <a:p>
            <a:pPr marL="457200" indent="-457200">
              <a:buFont typeface="Arial" panose="020B0604020202020204" pitchFamily="34" charset="0"/>
              <a:buChar char="•"/>
            </a:pPr>
            <a:r>
              <a:rPr lang="en-US" sz="2800" dirty="0">
                <a:solidFill>
                  <a:schemeClr val="tx1"/>
                </a:solidFill>
              </a:rPr>
              <a:t>When cost-effective, the Order also allows for funding of applicant-owned broadband </a:t>
            </a:r>
            <a:r>
              <a:rPr lang="en-US" sz="2800" dirty="0" smtClean="0">
                <a:solidFill>
                  <a:schemeClr val="tx1"/>
                </a:solidFill>
              </a:rPr>
              <a:t>networks. </a:t>
            </a: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2653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990" y="989838"/>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3" name="object 3"/>
          <p:cNvSpPr/>
          <p:nvPr/>
        </p:nvSpPr>
        <p:spPr>
          <a:xfrm>
            <a:off x="8169402" y="989838"/>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4" name="object 4"/>
          <p:cNvSpPr txBox="1"/>
          <p:nvPr/>
        </p:nvSpPr>
        <p:spPr>
          <a:xfrm>
            <a:off x="8513719" y="1014017"/>
            <a:ext cx="3292475" cy="4742815"/>
          </a:xfrm>
          <a:prstGeom prst="rect">
            <a:avLst/>
          </a:prstGeom>
        </p:spPr>
        <p:txBody>
          <a:bodyPr vert="horz" wrap="square" lIns="0" tIns="0" rIns="0" bIns="0" rtlCol="0">
            <a:spAutoFit/>
          </a:bodyPr>
          <a:lstStyle/>
          <a:p>
            <a:pPr marL="12700" marR="685800">
              <a:lnSpc>
                <a:spcPts val="3030"/>
              </a:lnSpc>
            </a:pPr>
            <a:r>
              <a:rPr sz="2800" b="1" spc="-15" dirty="0">
                <a:solidFill>
                  <a:srgbClr val="004AD4"/>
                </a:solidFill>
                <a:latin typeface="Source Sans Pro"/>
                <a:cs typeface="Source Sans Pro"/>
              </a:rPr>
              <a:t>Self-Provisioned  </a:t>
            </a:r>
            <a:r>
              <a:rPr sz="2800" b="1" spc="-20" dirty="0">
                <a:solidFill>
                  <a:srgbClr val="004AD4"/>
                </a:solidFill>
                <a:latin typeface="Source Sans Pro"/>
                <a:cs typeface="Source Sans Pro"/>
              </a:rPr>
              <a:t>Networks*</a:t>
            </a:r>
            <a:endParaRPr sz="2800" dirty="0">
              <a:latin typeface="Source Sans Pro"/>
              <a:cs typeface="Source Sans Pro"/>
            </a:endParaRPr>
          </a:p>
          <a:p>
            <a:pPr marL="31115" marR="5080">
              <a:lnSpc>
                <a:spcPct val="100000"/>
              </a:lnSpc>
              <a:spcBef>
                <a:spcPts val="610"/>
              </a:spcBef>
            </a:pPr>
            <a:r>
              <a:rPr sz="2300" spc="-10" dirty="0">
                <a:latin typeface="Source Sans Pro"/>
                <a:cs typeface="Source Sans Pro"/>
              </a:rPr>
              <a:t>Complete </a:t>
            </a:r>
            <a:r>
              <a:rPr sz="2300" spc="-5" dirty="0">
                <a:latin typeface="Source Sans Pro"/>
                <a:cs typeface="Source Sans Pro"/>
              </a:rPr>
              <a:t>applicant  ownership of </a:t>
            </a:r>
            <a:r>
              <a:rPr sz="2300" dirty="0">
                <a:latin typeface="Source Sans Pro"/>
                <a:cs typeface="Source Sans Pro"/>
              </a:rPr>
              <a:t>a </a:t>
            </a:r>
            <a:r>
              <a:rPr sz="2300" spc="-5" dirty="0">
                <a:latin typeface="Source Sans Pro"/>
                <a:cs typeface="Source Sans Pro"/>
              </a:rPr>
              <a:t>high-speed  </a:t>
            </a:r>
            <a:r>
              <a:rPr sz="2300" spc="-10" dirty="0">
                <a:latin typeface="Source Sans Pro"/>
                <a:cs typeface="Source Sans Pro"/>
              </a:rPr>
              <a:t>broadband </a:t>
            </a:r>
            <a:r>
              <a:rPr sz="2300" spc="-5" dirty="0">
                <a:latin typeface="Source Sans Pro"/>
                <a:cs typeface="Source Sans Pro"/>
              </a:rPr>
              <a:t>network. The  </a:t>
            </a:r>
            <a:r>
              <a:rPr sz="2300" dirty="0">
                <a:latin typeface="Source Sans Pro"/>
                <a:cs typeface="Source Sans Pro"/>
              </a:rPr>
              <a:t>applicant </a:t>
            </a:r>
            <a:r>
              <a:rPr sz="2300" spc="-10" dirty="0">
                <a:latin typeface="Source Sans Pro"/>
                <a:cs typeface="Source Sans Pro"/>
              </a:rPr>
              <a:t>hires </a:t>
            </a:r>
            <a:r>
              <a:rPr sz="2300" dirty="0">
                <a:latin typeface="Source Sans Pro"/>
                <a:cs typeface="Source Sans Pro"/>
              </a:rPr>
              <a:t>a vendor</a:t>
            </a:r>
            <a:r>
              <a:rPr sz="2300" spc="-105" dirty="0">
                <a:latin typeface="Source Sans Pro"/>
                <a:cs typeface="Source Sans Pro"/>
              </a:rPr>
              <a:t> </a:t>
            </a:r>
            <a:r>
              <a:rPr sz="2300" spc="-20" dirty="0">
                <a:latin typeface="Source Sans Pro"/>
                <a:cs typeface="Source Sans Pro"/>
              </a:rPr>
              <a:t>to  </a:t>
            </a:r>
            <a:r>
              <a:rPr sz="2300" spc="-15" dirty="0">
                <a:latin typeface="Source Sans Pro"/>
                <a:cs typeface="Source Sans Pro"/>
              </a:rPr>
              <a:t>construct </a:t>
            </a:r>
            <a:r>
              <a:rPr sz="2300" spc="-5" dirty="0">
                <a:latin typeface="Source Sans Pro"/>
                <a:cs typeface="Source Sans Pro"/>
              </a:rPr>
              <a:t>the network </a:t>
            </a:r>
            <a:r>
              <a:rPr sz="2300" dirty="0">
                <a:latin typeface="Source Sans Pro"/>
                <a:cs typeface="Source Sans Pro"/>
              </a:rPr>
              <a:t>or a  portion of </a:t>
            </a:r>
            <a:r>
              <a:rPr sz="2300" spc="-5" dirty="0">
                <a:latin typeface="Source Sans Pro"/>
                <a:cs typeface="Source Sans Pro"/>
              </a:rPr>
              <a:t>the network,  </a:t>
            </a:r>
            <a:r>
              <a:rPr sz="2300" dirty="0">
                <a:latin typeface="Source Sans Pro"/>
                <a:cs typeface="Source Sans Pro"/>
              </a:rPr>
              <a:t>and </a:t>
            </a:r>
            <a:r>
              <a:rPr sz="2300" spc="-15" dirty="0">
                <a:latin typeface="Source Sans Pro"/>
                <a:cs typeface="Source Sans Pro"/>
              </a:rPr>
              <a:t>thereafter </a:t>
            </a:r>
            <a:r>
              <a:rPr sz="2300" spc="-5" dirty="0">
                <a:latin typeface="Source Sans Pro"/>
                <a:cs typeface="Source Sans Pro"/>
              </a:rPr>
              <a:t>owns </a:t>
            </a:r>
            <a:r>
              <a:rPr sz="2300" dirty="0">
                <a:latin typeface="Source Sans Pro"/>
                <a:cs typeface="Source Sans Pro"/>
              </a:rPr>
              <a:t>and  </a:t>
            </a:r>
            <a:r>
              <a:rPr sz="2300" spc="-10" dirty="0">
                <a:latin typeface="Source Sans Pro"/>
                <a:cs typeface="Source Sans Pro"/>
              </a:rPr>
              <a:t>maintains that </a:t>
            </a:r>
            <a:r>
              <a:rPr sz="2300" spc="-5" dirty="0">
                <a:latin typeface="Source Sans Pro"/>
                <a:cs typeface="Source Sans Pro"/>
              </a:rPr>
              <a:t>network </a:t>
            </a:r>
            <a:r>
              <a:rPr sz="2300" dirty="0">
                <a:latin typeface="Source Sans Pro"/>
                <a:cs typeface="Source Sans Pro"/>
              </a:rPr>
              <a:t>or  portion of </a:t>
            </a:r>
            <a:r>
              <a:rPr sz="2300" spc="-5" dirty="0">
                <a:latin typeface="Source Sans Pro"/>
                <a:cs typeface="Source Sans Pro"/>
              </a:rPr>
              <a:t>the network,  </a:t>
            </a:r>
            <a:r>
              <a:rPr sz="2300" dirty="0">
                <a:latin typeface="Source Sans Pro"/>
                <a:cs typeface="Source Sans Pro"/>
              </a:rPr>
              <a:t>including all of </a:t>
            </a:r>
            <a:r>
              <a:rPr sz="2300" spc="-5" dirty="0">
                <a:latin typeface="Source Sans Pro"/>
                <a:cs typeface="Source Sans Pro"/>
              </a:rPr>
              <a:t>the fiber  </a:t>
            </a:r>
            <a:r>
              <a:rPr sz="2300" spc="-15" dirty="0">
                <a:latin typeface="Source Sans Pro"/>
                <a:cs typeface="Source Sans Pro"/>
              </a:rPr>
              <a:t>strands </a:t>
            </a:r>
            <a:r>
              <a:rPr sz="2300" dirty="0">
                <a:latin typeface="Source Sans Pro"/>
                <a:cs typeface="Source Sans Pro"/>
              </a:rPr>
              <a:t>and</a:t>
            </a:r>
            <a:r>
              <a:rPr sz="2300" spc="-75" dirty="0">
                <a:latin typeface="Source Sans Pro"/>
                <a:cs typeface="Source Sans Pro"/>
              </a:rPr>
              <a:t> </a:t>
            </a:r>
            <a:r>
              <a:rPr sz="2300" spc="-5" dirty="0">
                <a:latin typeface="Source Sans Pro"/>
                <a:cs typeface="Source Sans Pro"/>
              </a:rPr>
              <a:t>conduit.</a:t>
            </a:r>
            <a:endParaRPr sz="2300" dirty="0">
              <a:latin typeface="Source Sans Pro"/>
              <a:cs typeface="Source Sans Pro"/>
            </a:endParaRPr>
          </a:p>
        </p:txBody>
      </p:sp>
      <p:sp>
        <p:nvSpPr>
          <p:cNvPr id="9" name="object 9"/>
          <p:cNvSpPr txBox="1">
            <a:spLocks noGrp="1"/>
          </p:cNvSpPr>
          <p:nvPr>
            <p:ph type="sldNum" sz="quarter" idx="4294967295"/>
          </p:nvPr>
        </p:nvSpPr>
        <p:spPr>
          <a:xfrm>
            <a:off x="11645153" y="6443227"/>
            <a:ext cx="299451" cy="192360"/>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8</a:t>
            </a:fld>
            <a:endParaRPr dirty="0"/>
          </a:p>
        </p:txBody>
      </p:sp>
      <p:sp>
        <p:nvSpPr>
          <p:cNvPr id="5" name="object 5"/>
          <p:cNvSpPr txBox="1"/>
          <p:nvPr/>
        </p:nvSpPr>
        <p:spPr>
          <a:xfrm>
            <a:off x="4457587" y="863911"/>
            <a:ext cx="3290570" cy="4464685"/>
          </a:xfrm>
          <a:prstGeom prst="rect">
            <a:avLst/>
          </a:prstGeom>
        </p:spPr>
        <p:txBody>
          <a:bodyPr vert="horz" wrap="square" lIns="0" tIns="0" rIns="0" bIns="0" rtlCol="0">
            <a:spAutoFit/>
          </a:bodyPr>
          <a:lstStyle/>
          <a:p>
            <a:pPr marL="12700">
              <a:lnSpc>
                <a:spcPct val="100000"/>
              </a:lnSpc>
            </a:pPr>
            <a:r>
              <a:rPr sz="2800" b="1" spc="-15" dirty="0">
                <a:solidFill>
                  <a:srgbClr val="004AD4"/>
                </a:solidFill>
                <a:latin typeface="Source Sans Pro"/>
                <a:cs typeface="Source Sans Pro"/>
              </a:rPr>
              <a:t>Leased </a:t>
            </a:r>
            <a:r>
              <a:rPr sz="2800" b="1" spc="-5" dirty="0">
                <a:solidFill>
                  <a:srgbClr val="004AD4"/>
                </a:solidFill>
                <a:latin typeface="Source Sans Pro"/>
                <a:cs typeface="Source Sans Pro"/>
              </a:rPr>
              <a:t>Dark</a:t>
            </a:r>
            <a:r>
              <a:rPr sz="2800" b="1" spc="-75" dirty="0">
                <a:solidFill>
                  <a:srgbClr val="004AD4"/>
                </a:solidFill>
                <a:latin typeface="Source Sans Pro"/>
                <a:cs typeface="Source Sans Pro"/>
              </a:rPr>
              <a:t> </a:t>
            </a:r>
            <a:r>
              <a:rPr sz="2800" b="1" spc="-5" dirty="0">
                <a:solidFill>
                  <a:srgbClr val="004AD4"/>
                </a:solidFill>
                <a:latin typeface="Source Sans Pro"/>
                <a:cs typeface="Source Sans Pro"/>
              </a:rPr>
              <a:t>Fiber</a:t>
            </a:r>
            <a:endParaRPr sz="2800" dirty="0">
              <a:latin typeface="Source Sans Pro"/>
              <a:cs typeface="Source Sans Pro"/>
            </a:endParaRPr>
          </a:p>
          <a:p>
            <a:pPr marL="12700" marR="5080">
              <a:lnSpc>
                <a:spcPct val="100000"/>
              </a:lnSpc>
              <a:spcBef>
                <a:spcPts val="1115"/>
              </a:spcBef>
            </a:pPr>
            <a:r>
              <a:rPr sz="2300" dirty="0">
                <a:latin typeface="Source Sans Pro"/>
                <a:cs typeface="Source Sans Pro"/>
              </a:rPr>
              <a:t>The </a:t>
            </a:r>
            <a:r>
              <a:rPr sz="2300" spc="-25" dirty="0">
                <a:latin typeface="Source Sans Pro"/>
                <a:cs typeface="Source Sans Pro"/>
              </a:rPr>
              <a:t>E-rate </a:t>
            </a:r>
            <a:r>
              <a:rPr sz="2300" spc="-5" dirty="0">
                <a:latin typeface="Source Sans Pro"/>
                <a:cs typeface="Source Sans Pro"/>
              </a:rPr>
              <a:t>applicant </a:t>
            </a:r>
            <a:r>
              <a:rPr sz="2300" spc="-10" dirty="0">
                <a:latin typeface="Source Sans Pro"/>
                <a:cs typeface="Source Sans Pro"/>
              </a:rPr>
              <a:t>leases  capacity (i.e., </a:t>
            </a:r>
            <a:r>
              <a:rPr sz="2300" dirty="0">
                <a:latin typeface="Source Sans Pro"/>
                <a:cs typeface="Source Sans Pro"/>
              </a:rPr>
              <a:t>a </a:t>
            </a:r>
            <a:r>
              <a:rPr sz="2300" spc="-5" dirty="0">
                <a:latin typeface="Source Sans Pro"/>
                <a:cs typeface="Source Sans Pro"/>
              </a:rPr>
              <a:t>specific  number </a:t>
            </a:r>
            <a:r>
              <a:rPr sz="2300" dirty="0">
                <a:latin typeface="Source Sans Pro"/>
                <a:cs typeface="Source Sans Pro"/>
              </a:rPr>
              <a:t>of </a:t>
            </a:r>
            <a:r>
              <a:rPr sz="2300" spc="-15" dirty="0">
                <a:latin typeface="Source Sans Pro"/>
                <a:cs typeface="Source Sans Pro"/>
              </a:rPr>
              <a:t>strands) </a:t>
            </a:r>
            <a:r>
              <a:rPr sz="2300" dirty="0">
                <a:latin typeface="Source Sans Pro"/>
                <a:cs typeface="Source Sans Pro"/>
              </a:rPr>
              <a:t>on a  service </a:t>
            </a:r>
            <a:r>
              <a:rPr sz="2300" spc="-10" dirty="0">
                <a:latin typeface="Source Sans Pro"/>
                <a:cs typeface="Source Sans Pro"/>
              </a:rPr>
              <a:t>provider-owned  </a:t>
            </a:r>
            <a:r>
              <a:rPr sz="2300" dirty="0">
                <a:latin typeface="Source Sans Pro"/>
                <a:cs typeface="Source Sans Pro"/>
              </a:rPr>
              <a:t>and </a:t>
            </a:r>
            <a:r>
              <a:rPr sz="2300" spc="-10" dirty="0">
                <a:latin typeface="Source Sans Pro"/>
                <a:cs typeface="Source Sans Pro"/>
              </a:rPr>
              <a:t>maintained </a:t>
            </a:r>
            <a:r>
              <a:rPr sz="2300" spc="-5" dirty="0">
                <a:latin typeface="Source Sans Pro"/>
                <a:cs typeface="Source Sans Pro"/>
              </a:rPr>
              <a:t>fiber  network. The applicant  </a:t>
            </a:r>
            <a:r>
              <a:rPr sz="2300" spc="-10" dirty="0">
                <a:latin typeface="Source Sans Pro"/>
                <a:cs typeface="Source Sans Pro"/>
              </a:rPr>
              <a:t>pays </a:t>
            </a:r>
            <a:r>
              <a:rPr sz="2300" spc="-20" dirty="0">
                <a:latin typeface="Source Sans Pro"/>
                <a:cs typeface="Source Sans Pro"/>
              </a:rPr>
              <a:t>separately </a:t>
            </a:r>
            <a:r>
              <a:rPr sz="2300" spc="-10" dirty="0">
                <a:latin typeface="Source Sans Pro"/>
                <a:cs typeface="Source Sans Pro"/>
              </a:rPr>
              <a:t>for  </a:t>
            </a:r>
            <a:r>
              <a:rPr sz="2300" spc="-5" dirty="0">
                <a:latin typeface="Source Sans Pro"/>
                <a:cs typeface="Source Sans Pro"/>
              </a:rPr>
              <a:t>modulating equipment </a:t>
            </a:r>
            <a:r>
              <a:rPr sz="2300" spc="-20" dirty="0">
                <a:latin typeface="Source Sans Pro"/>
                <a:cs typeface="Source Sans Pro"/>
              </a:rPr>
              <a:t>to  </a:t>
            </a:r>
            <a:r>
              <a:rPr sz="2300" spc="-5" dirty="0">
                <a:latin typeface="Source Sans Pro"/>
                <a:cs typeface="Source Sans Pro"/>
              </a:rPr>
              <a:t>light the fiber in order </a:t>
            </a:r>
            <a:r>
              <a:rPr sz="2300" spc="-20" dirty="0">
                <a:latin typeface="Source Sans Pro"/>
                <a:cs typeface="Source Sans Pro"/>
              </a:rPr>
              <a:t>to  </a:t>
            </a:r>
            <a:r>
              <a:rPr sz="2300" spc="-10" dirty="0">
                <a:latin typeface="Source Sans Pro"/>
                <a:cs typeface="Source Sans Pro"/>
              </a:rPr>
              <a:t>transmit </a:t>
            </a:r>
            <a:r>
              <a:rPr sz="2300" spc="-20" dirty="0">
                <a:latin typeface="Source Sans Pro"/>
                <a:cs typeface="Source Sans Pro"/>
              </a:rPr>
              <a:t>data </a:t>
            </a:r>
            <a:r>
              <a:rPr sz="2300" spc="-10" dirty="0">
                <a:latin typeface="Source Sans Pro"/>
                <a:cs typeface="Source Sans Pro"/>
              </a:rPr>
              <a:t>over that  </a:t>
            </a:r>
            <a:r>
              <a:rPr sz="2300" spc="-25" dirty="0">
                <a:latin typeface="Source Sans Pro"/>
                <a:cs typeface="Source Sans Pro"/>
              </a:rPr>
              <a:t>fiber.</a:t>
            </a:r>
            <a:endParaRPr sz="2300" dirty="0">
              <a:latin typeface="Source Sans Pro"/>
              <a:cs typeface="Source Sans Pro"/>
            </a:endParaRPr>
          </a:p>
        </p:txBody>
      </p:sp>
      <p:sp>
        <p:nvSpPr>
          <p:cNvPr id="6" name="object 6"/>
          <p:cNvSpPr txBox="1"/>
          <p:nvPr/>
        </p:nvSpPr>
        <p:spPr>
          <a:xfrm>
            <a:off x="416956" y="949975"/>
            <a:ext cx="3272790" cy="3446145"/>
          </a:xfrm>
          <a:prstGeom prst="rect">
            <a:avLst/>
          </a:prstGeom>
        </p:spPr>
        <p:txBody>
          <a:bodyPr vert="horz" wrap="square" lIns="0" tIns="0" rIns="0" bIns="0" rtlCol="0">
            <a:spAutoFit/>
          </a:bodyPr>
          <a:lstStyle/>
          <a:p>
            <a:pPr marL="12700">
              <a:lnSpc>
                <a:spcPct val="100000"/>
              </a:lnSpc>
            </a:pPr>
            <a:r>
              <a:rPr sz="2800" b="1" spc="-15" dirty="0">
                <a:solidFill>
                  <a:srgbClr val="004AD4"/>
                </a:solidFill>
                <a:latin typeface="Source Sans Pro"/>
                <a:cs typeface="Source Sans Pro"/>
              </a:rPr>
              <a:t>Leased </a:t>
            </a:r>
            <a:r>
              <a:rPr sz="2800" b="1" spc="-5" dirty="0">
                <a:solidFill>
                  <a:srgbClr val="004AD4"/>
                </a:solidFill>
                <a:latin typeface="Source Sans Pro"/>
                <a:cs typeface="Source Sans Pro"/>
              </a:rPr>
              <a:t>Lit</a:t>
            </a:r>
            <a:r>
              <a:rPr sz="2800" b="1" spc="-65" dirty="0">
                <a:solidFill>
                  <a:srgbClr val="004AD4"/>
                </a:solidFill>
                <a:latin typeface="Source Sans Pro"/>
                <a:cs typeface="Source Sans Pro"/>
              </a:rPr>
              <a:t> </a:t>
            </a:r>
            <a:r>
              <a:rPr sz="2800" b="1" spc="-5" dirty="0">
                <a:solidFill>
                  <a:srgbClr val="004AD4"/>
                </a:solidFill>
                <a:latin typeface="Source Sans Pro"/>
                <a:cs typeface="Source Sans Pro"/>
              </a:rPr>
              <a:t>Fiber</a:t>
            </a:r>
            <a:endParaRPr sz="2800" dirty="0">
              <a:latin typeface="Source Sans Pro"/>
              <a:cs typeface="Source Sans Pro"/>
            </a:endParaRPr>
          </a:p>
          <a:p>
            <a:pPr marL="12700" marR="5080">
              <a:lnSpc>
                <a:spcPct val="100000"/>
              </a:lnSpc>
              <a:spcBef>
                <a:spcPts val="1375"/>
              </a:spcBef>
            </a:pPr>
            <a:r>
              <a:rPr sz="2300" dirty="0">
                <a:latin typeface="Source Sans Pro"/>
                <a:cs typeface="Source Sans Pro"/>
              </a:rPr>
              <a:t>A </a:t>
            </a:r>
            <a:r>
              <a:rPr sz="2300" spc="-15" dirty="0">
                <a:latin typeface="Source Sans Pro"/>
                <a:cs typeface="Source Sans Pro"/>
              </a:rPr>
              <a:t>fiber-based </a:t>
            </a:r>
            <a:r>
              <a:rPr sz="2300" spc="-10" dirty="0">
                <a:latin typeface="Source Sans Pro"/>
                <a:cs typeface="Source Sans Pro"/>
              </a:rPr>
              <a:t>broadband  </a:t>
            </a:r>
            <a:r>
              <a:rPr sz="2300" dirty="0">
                <a:latin typeface="Source Sans Pro"/>
                <a:cs typeface="Source Sans Pro"/>
              </a:rPr>
              <a:t>service </a:t>
            </a:r>
            <a:r>
              <a:rPr sz="2300" spc="-5" dirty="0">
                <a:latin typeface="Source Sans Pro"/>
                <a:cs typeface="Source Sans Pro"/>
              </a:rPr>
              <a:t>where the </a:t>
            </a:r>
            <a:r>
              <a:rPr sz="2300" dirty="0">
                <a:latin typeface="Source Sans Pro"/>
                <a:cs typeface="Source Sans Pro"/>
              </a:rPr>
              <a:t>service  </a:t>
            </a:r>
            <a:r>
              <a:rPr sz="2300" spc="-5" dirty="0">
                <a:latin typeface="Source Sans Pro"/>
                <a:cs typeface="Source Sans Pro"/>
              </a:rPr>
              <a:t>provider owns </a:t>
            </a:r>
            <a:r>
              <a:rPr sz="2300" dirty="0">
                <a:latin typeface="Source Sans Pro"/>
                <a:cs typeface="Source Sans Pro"/>
              </a:rPr>
              <a:t>and  </a:t>
            </a:r>
            <a:r>
              <a:rPr sz="2300" spc="-5" dirty="0">
                <a:latin typeface="Source Sans Pro"/>
                <a:cs typeface="Source Sans Pro"/>
              </a:rPr>
              <a:t>manages the network, </a:t>
            </a:r>
            <a:r>
              <a:rPr sz="2300" dirty="0">
                <a:latin typeface="Source Sans Pro"/>
                <a:cs typeface="Source Sans Pro"/>
              </a:rPr>
              <a:t>and  the </a:t>
            </a:r>
            <a:r>
              <a:rPr sz="2300" spc="-25" dirty="0">
                <a:latin typeface="Source Sans Pro"/>
                <a:cs typeface="Source Sans Pro"/>
              </a:rPr>
              <a:t>E-rate </a:t>
            </a:r>
            <a:r>
              <a:rPr sz="2300" spc="-5" dirty="0">
                <a:latin typeface="Source Sans Pro"/>
                <a:cs typeface="Source Sans Pro"/>
              </a:rPr>
              <a:t>applicant </a:t>
            </a:r>
            <a:r>
              <a:rPr sz="2300" spc="-10" dirty="0">
                <a:latin typeface="Source Sans Pro"/>
                <a:cs typeface="Source Sans Pro"/>
              </a:rPr>
              <a:t>pays </a:t>
            </a:r>
            <a:r>
              <a:rPr sz="2300" dirty="0">
                <a:latin typeface="Source Sans Pro"/>
                <a:cs typeface="Source Sans Pro"/>
              </a:rPr>
              <a:t>a  </a:t>
            </a:r>
            <a:r>
              <a:rPr sz="2300" spc="-5" dirty="0">
                <a:latin typeface="Source Sans Pro"/>
                <a:cs typeface="Source Sans Pro"/>
              </a:rPr>
              <a:t>recurring </a:t>
            </a:r>
            <a:r>
              <a:rPr sz="2300" spc="-10" dirty="0">
                <a:latin typeface="Source Sans Pro"/>
                <a:cs typeface="Source Sans Pro"/>
              </a:rPr>
              <a:t>fee </a:t>
            </a:r>
            <a:r>
              <a:rPr sz="2300" spc="-20" dirty="0">
                <a:latin typeface="Source Sans Pro"/>
                <a:cs typeface="Source Sans Pro"/>
              </a:rPr>
              <a:t>to </a:t>
            </a:r>
            <a:r>
              <a:rPr sz="2300" spc="-5" dirty="0">
                <a:latin typeface="Source Sans Pro"/>
                <a:cs typeface="Source Sans Pro"/>
              </a:rPr>
              <a:t>have </a:t>
            </a:r>
            <a:r>
              <a:rPr sz="2300" spc="-20" dirty="0">
                <a:latin typeface="Source Sans Pro"/>
                <a:cs typeface="Source Sans Pro"/>
              </a:rPr>
              <a:t>data  </a:t>
            </a:r>
            <a:r>
              <a:rPr sz="2300" spc="-10" dirty="0">
                <a:latin typeface="Source Sans Pro"/>
                <a:cs typeface="Source Sans Pro"/>
              </a:rPr>
              <a:t>transported over </a:t>
            </a:r>
            <a:r>
              <a:rPr sz="2300" spc="-5" dirty="0">
                <a:latin typeface="Source Sans Pro"/>
                <a:cs typeface="Source Sans Pro"/>
              </a:rPr>
              <a:t>the  network.</a:t>
            </a:r>
            <a:endParaRPr sz="2300" dirty="0">
              <a:latin typeface="Source Sans Pro"/>
              <a:cs typeface="Source Sans Pro"/>
            </a:endParaRPr>
          </a:p>
        </p:txBody>
      </p:sp>
      <p:sp>
        <p:nvSpPr>
          <p:cNvPr id="7" name="object 7"/>
          <p:cNvSpPr txBox="1">
            <a:spLocks noGrp="1"/>
          </p:cNvSpPr>
          <p:nvPr>
            <p:ph type="title"/>
          </p:nvPr>
        </p:nvSpPr>
        <p:spPr>
          <a:xfrm>
            <a:off x="354110" y="443647"/>
            <a:ext cx="5676158" cy="430887"/>
          </a:xfrm>
          <a:prstGeom prst="rect">
            <a:avLst/>
          </a:prstGeom>
        </p:spPr>
        <p:txBody>
          <a:bodyPr vert="horz" wrap="square" lIns="0" tIns="0" rIns="0" bIns="0" rtlCol="0">
            <a:spAutoFit/>
          </a:bodyPr>
          <a:lstStyle/>
          <a:p>
            <a:pPr marL="12700">
              <a:lnSpc>
                <a:spcPct val="100000"/>
              </a:lnSpc>
            </a:pPr>
            <a:r>
              <a:rPr lang="en-US" dirty="0"/>
              <a:t>Eligible Fiber Services</a:t>
            </a:r>
            <a:endParaRPr sz="2800" dirty="0"/>
          </a:p>
        </p:txBody>
      </p:sp>
      <p:sp>
        <p:nvSpPr>
          <p:cNvPr id="8" name="object 8"/>
          <p:cNvSpPr txBox="1"/>
          <p:nvPr/>
        </p:nvSpPr>
        <p:spPr>
          <a:xfrm>
            <a:off x="236341" y="4882478"/>
            <a:ext cx="4221244" cy="1538883"/>
          </a:xfrm>
          <a:prstGeom prst="rect">
            <a:avLst/>
          </a:prstGeom>
        </p:spPr>
        <p:txBody>
          <a:bodyPr vert="horz" wrap="square" lIns="0" tIns="0" rIns="0" bIns="0" rtlCol="0">
            <a:spAutoFit/>
          </a:bodyPr>
          <a:lstStyle/>
          <a:p>
            <a:pPr marL="12700" marR="5080">
              <a:lnSpc>
                <a:spcPct val="100000"/>
              </a:lnSpc>
            </a:pPr>
            <a:r>
              <a:rPr sz="2000" b="1" spc="-20" dirty="0">
                <a:latin typeface="Source Sans Pro"/>
                <a:cs typeface="Source Sans Pro"/>
              </a:rPr>
              <a:t>*Note: </a:t>
            </a:r>
            <a:r>
              <a:rPr sz="2000" spc="-5" dirty="0">
                <a:latin typeface="Source Sans Pro"/>
                <a:cs typeface="Source Sans Pro"/>
              </a:rPr>
              <a:t>Although </a:t>
            </a:r>
            <a:r>
              <a:rPr sz="2000" dirty="0">
                <a:latin typeface="Source Sans Pro"/>
                <a:cs typeface="Source Sans Pro"/>
              </a:rPr>
              <a:t>included as a </a:t>
            </a:r>
            <a:r>
              <a:rPr sz="2000" spc="-5" dirty="0">
                <a:latin typeface="Source Sans Pro"/>
                <a:cs typeface="Source Sans Pro"/>
              </a:rPr>
              <a:t>fiber option, applicants </a:t>
            </a:r>
            <a:r>
              <a:rPr sz="2000" dirty="0">
                <a:latin typeface="Source Sans Pro"/>
                <a:cs typeface="Source Sans Pro"/>
              </a:rPr>
              <a:t>may </a:t>
            </a:r>
            <a:r>
              <a:rPr sz="2000" spc="-5" dirty="0">
                <a:latin typeface="Source Sans Pro"/>
                <a:cs typeface="Source Sans Pro"/>
              </a:rPr>
              <a:t>seek </a:t>
            </a:r>
            <a:r>
              <a:rPr sz="2000" dirty="0">
                <a:latin typeface="Source Sans Pro"/>
                <a:cs typeface="Source Sans Pro"/>
              </a:rPr>
              <a:t>support </a:t>
            </a:r>
            <a:r>
              <a:rPr sz="2000" spc="-10" dirty="0">
                <a:latin typeface="Source Sans Pro"/>
                <a:cs typeface="Source Sans Pro"/>
              </a:rPr>
              <a:t>for </a:t>
            </a:r>
            <a:r>
              <a:rPr sz="2000" spc="-15" dirty="0">
                <a:latin typeface="Source Sans Pro"/>
                <a:cs typeface="Source Sans Pro"/>
              </a:rPr>
              <a:t>self-</a:t>
            </a:r>
            <a:r>
              <a:rPr sz="2000" spc="-5" dirty="0">
                <a:latin typeface="Source Sans Pro"/>
                <a:cs typeface="Source Sans Pro"/>
              </a:rPr>
              <a:t>provisioned </a:t>
            </a:r>
            <a:r>
              <a:rPr sz="2000" spc="-10" dirty="0">
                <a:latin typeface="Source Sans Pro"/>
                <a:cs typeface="Source Sans Pro"/>
              </a:rPr>
              <a:t>networks </a:t>
            </a:r>
            <a:r>
              <a:rPr sz="2000" spc="-5" dirty="0">
                <a:latin typeface="Source Sans Pro"/>
                <a:cs typeface="Source Sans Pro"/>
              </a:rPr>
              <a:t>using technologies </a:t>
            </a:r>
            <a:r>
              <a:rPr sz="2000" spc="-10" dirty="0">
                <a:latin typeface="Source Sans Pro"/>
                <a:cs typeface="Source Sans Pro"/>
              </a:rPr>
              <a:t>other </a:t>
            </a:r>
            <a:r>
              <a:rPr sz="2000" spc="-5" dirty="0">
                <a:latin typeface="Source Sans Pro"/>
                <a:cs typeface="Source Sans Pro"/>
              </a:rPr>
              <a:t>than </a:t>
            </a:r>
            <a:r>
              <a:rPr sz="2000" spc="-25" dirty="0">
                <a:latin typeface="Source Sans Pro"/>
                <a:cs typeface="Source Sans Pro"/>
              </a:rPr>
              <a:t>fiber, </a:t>
            </a:r>
            <a:r>
              <a:rPr sz="2000" spc="-5" dirty="0">
                <a:latin typeface="Source Sans Pro"/>
                <a:cs typeface="Source Sans Pro"/>
              </a:rPr>
              <a:t>such </a:t>
            </a:r>
            <a:r>
              <a:rPr sz="2000" dirty="0">
                <a:latin typeface="Source Sans Pro"/>
                <a:cs typeface="Source Sans Pro"/>
              </a:rPr>
              <a:t>as </a:t>
            </a:r>
            <a:r>
              <a:rPr sz="2000" spc="-5" dirty="0">
                <a:latin typeface="Source Sans Pro"/>
                <a:cs typeface="Source Sans Pro"/>
              </a:rPr>
              <a:t>cable or</a:t>
            </a:r>
            <a:r>
              <a:rPr sz="2000" spc="95" dirty="0">
                <a:latin typeface="Source Sans Pro"/>
                <a:cs typeface="Source Sans Pro"/>
              </a:rPr>
              <a:t> </a:t>
            </a:r>
            <a:r>
              <a:rPr lang="en-US" sz="2000" spc="-10" dirty="0">
                <a:latin typeface="Source Sans Pro"/>
                <a:cs typeface="Source Sans Pro"/>
              </a:rPr>
              <a:t>m</a:t>
            </a:r>
            <a:r>
              <a:rPr sz="2000" spc="-10" dirty="0">
                <a:latin typeface="Source Sans Pro"/>
                <a:cs typeface="Source Sans Pro"/>
              </a:rPr>
              <a:t>icrowave.</a:t>
            </a:r>
            <a:endParaRPr sz="2000" dirty="0">
              <a:latin typeface="Source Sans Pro"/>
              <a:cs typeface="Source Sans Pro"/>
            </a:endParaRPr>
          </a:p>
        </p:txBody>
      </p:sp>
      <p:sp>
        <p:nvSpPr>
          <p:cNvPr id="11"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58299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990" y="1817370"/>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3" name="object 3"/>
          <p:cNvSpPr/>
          <p:nvPr/>
        </p:nvSpPr>
        <p:spPr>
          <a:xfrm>
            <a:off x="8135873" y="1817370"/>
            <a:ext cx="0" cy="4540250"/>
          </a:xfrm>
          <a:custGeom>
            <a:avLst/>
            <a:gdLst/>
            <a:ahLst/>
            <a:cxnLst/>
            <a:rect l="l" t="t" r="r" b="b"/>
            <a:pathLst>
              <a:path h="4540250">
                <a:moveTo>
                  <a:pt x="0" y="0"/>
                </a:moveTo>
                <a:lnTo>
                  <a:pt x="0" y="4539818"/>
                </a:lnTo>
              </a:path>
            </a:pathLst>
          </a:custGeom>
          <a:ln w="19812">
            <a:solidFill>
              <a:srgbClr val="C0C0C0"/>
            </a:solidFill>
            <a:prstDash val="sysDash"/>
          </a:ln>
        </p:spPr>
        <p:txBody>
          <a:bodyPr wrap="square" lIns="0" tIns="0" rIns="0" bIns="0" rtlCol="0"/>
          <a:lstStyle/>
          <a:p>
            <a:endParaRPr dirty="0"/>
          </a:p>
        </p:txBody>
      </p:sp>
      <p:sp>
        <p:nvSpPr>
          <p:cNvPr id="4" name="object 4"/>
          <p:cNvSpPr txBox="1"/>
          <p:nvPr/>
        </p:nvSpPr>
        <p:spPr>
          <a:xfrm>
            <a:off x="8513719" y="1802176"/>
            <a:ext cx="2867025" cy="3485570"/>
          </a:xfrm>
          <a:prstGeom prst="rect">
            <a:avLst/>
          </a:prstGeom>
        </p:spPr>
        <p:txBody>
          <a:bodyPr vert="horz" wrap="square" lIns="0" tIns="0" rIns="0" bIns="0" rtlCol="0">
            <a:spAutoFit/>
          </a:bodyPr>
          <a:lstStyle/>
          <a:p>
            <a:pPr marL="12700" marR="260350">
              <a:lnSpc>
                <a:spcPts val="3030"/>
              </a:lnSpc>
            </a:pPr>
            <a:r>
              <a:rPr sz="2400" b="1" spc="-15" dirty="0">
                <a:solidFill>
                  <a:srgbClr val="004AD4"/>
                </a:solidFill>
                <a:latin typeface="Source Sans Pro"/>
                <a:cs typeface="Source Sans Pro"/>
              </a:rPr>
              <a:t>Self-Provisioned  </a:t>
            </a:r>
            <a:r>
              <a:rPr sz="2400" b="1" spc="-10" dirty="0">
                <a:solidFill>
                  <a:srgbClr val="004AD4"/>
                </a:solidFill>
                <a:latin typeface="Source Sans Pro"/>
                <a:cs typeface="Source Sans Pro"/>
              </a:rPr>
              <a:t>Networks</a:t>
            </a:r>
            <a:endParaRPr sz="2400" dirty="0">
              <a:latin typeface="Source Sans Pro"/>
              <a:cs typeface="Source Sans Pro"/>
            </a:endParaRPr>
          </a:p>
          <a:p>
            <a:pPr marL="258445" marR="5080" indent="-227329">
              <a:lnSpc>
                <a:spcPct val="100000"/>
              </a:lnSpc>
              <a:spcBef>
                <a:spcPts val="1295"/>
              </a:spcBef>
              <a:buClr>
                <a:srgbClr val="006FF4"/>
              </a:buClr>
              <a:buFont typeface="Arial"/>
              <a:buChar char="•"/>
              <a:tabLst>
                <a:tab pos="259079" algn="l"/>
              </a:tabLst>
            </a:pPr>
            <a:r>
              <a:rPr lang="en-US" sz="2400" spc="-5" dirty="0">
                <a:latin typeface="Source Sans Pro"/>
                <a:cs typeface="Source Sans Pro"/>
              </a:rPr>
              <a:t>Special</a:t>
            </a:r>
            <a:r>
              <a:rPr lang="en-US" sz="2400" spc="-50" dirty="0">
                <a:latin typeface="Source Sans Pro"/>
                <a:cs typeface="Source Sans Pro"/>
              </a:rPr>
              <a:t> </a:t>
            </a:r>
            <a:r>
              <a:rPr lang="en-US" sz="2400" spc="-15" dirty="0">
                <a:latin typeface="Source Sans Pro"/>
                <a:cs typeface="Source Sans Pro"/>
              </a:rPr>
              <a:t>construction  charges</a:t>
            </a:r>
            <a:endParaRPr lang="en-US" sz="2400" dirty="0">
              <a:latin typeface="Source Sans Pro"/>
              <a:cs typeface="Source Sans Pro"/>
            </a:endParaRPr>
          </a:p>
          <a:p>
            <a:pPr marL="258445" marR="180340" indent="-227329">
              <a:spcBef>
                <a:spcPts val="1305"/>
              </a:spcBef>
              <a:buClr>
                <a:srgbClr val="006FF4"/>
              </a:buClr>
              <a:buFont typeface="Arial"/>
              <a:buChar char="•"/>
              <a:tabLst>
                <a:tab pos="259079" algn="l"/>
              </a:tabLst>
            </a:pPr>
            <a:r>
              <a:rPr lang="en-US" sz="2400" spc="-10" dirty="0">
                <a:latin typeface="Source Sans Pro"/>
                <a:cs typeface="Source Sans Pro"/>
              </a:rPr>
              <a:t>Network</a:t>
            </a:r>
            <a:r>
              <a:rPr lang="en-US" sz="2400" spc="-65" dirty="0">
                <a:latin typeface="Source Sans Pro"/>
                <a:cs typeface="Source Sans Pro"/>
              </a:rPr>
              <a:t> </a:t>
            </a:r>
            <a:r>
              <a:rPr lang="en-US" sz="2400" spc="-5" dirty="0">
                <a:latin typeface="Source Sans Pro"/>
                <a:cs typeface="Source Sans Pro"/>
              </a:rPr>
              <a:t>equipment</a:t>
            </a:r>
            <a:endParaRPr lang="en-US" sz="2400" dirty="0">
              <a:latin typeface="Source Sans Pro"/>
              <a:cs typeface="Source Sans Pro"/>
            </a:endParaRPr>
          </a:p>
          <a:p>
            <a:pPr marL="258445" marR="180340" indent="-227329">
              <a:spcBef>
                <a:spcPts val="1305"/>
              </a:spcBef>
              <a:buClr>
                <a:srgbClr val="006FF4"/>
              </a:buClr>
              <a:buFont typeface="Arial"/>
              <a:buChar char="•"/>
              <a:tabLst>
                <a:tab pos="259079" algn="l"/>
              </a:tabLst>
            </a:pPr>
            <a:r>
              <a:rPr lang="en-US" sz="2400" spc="-15" dirty="0">
                <a:latin typeface="Source Sans Pro"/>
                <a:cs typeface="Source Sans Pro"/>
              </a:rPr>
              <a:t>Maintenance </a:t>
            </a:r>
            <a:r>
              <a:rPr lang="en-US" sz="2400" spc="-5" dirty="0">
                <a:latin typeface="Source Sans Pro"/>
                <a:cs typeface="Source Sans Pro"/>
              </a:rPr>
              <a:t>and  </a:t>
            </a:r>
            <a:r>
              <a:rPr lang="en-US" sz="2400" spc="-15" dirty="0">
                <a:latin typeface="Source Sans Pro"/>
                <a:cs typeface="Source Sans Pro"/>
              </a:rPr>
              <a:t>operations</a:t>
            </a:r>
            <a:r>
              <a:rPr lang="en-US" sz="2400" spc="-40" dirty="0">
                <a:latin typeface="Source Sans Pro"/>
                <a:cs typeface="Source Sans Pro"/>
              </a:rPr>
              <a:t> </a:t>
            </a:r>
            <a:r>
              <a:rPr lang="en-US" sz="2400" spc="-15" dirty="0">
                <a:latin typeface="Source Sans Pro"/>
                <a:cs typeface="Source Sans Pro"/>
              </a:rPr>
              <a:t>charges</a:t>
            </a:r>
          </a:p>
        </p:txBody>
      </p:sp>
      <p:sp>
        <p:nvSpPr>
          <p:cNvPr id="9" name="object 9"/>
          <p:cNvSpPr txBox="1">
            <a:spLocks noGrp="1"/>
          </p:cNvSpPr>
          <p:nvPr>
            <p:ph type="sldNum" sz="quarter" idx="4294967295"/>
          </p:nvPr>
        </p:nvSpPr>
        <p:spPr>
          <a:xfrm>
            <a:off x="11741404" y="6430505"/>
            <a:ext cx="203200" cy="217804"/>
          </a:xfrm>
          <a:prstGeom prst="rect">
            <a:avLst/>
          </a:prstGeom>
        </p:spPr>
        <p:txBody>
          <a:bodyPr vert="horz" wrap="square" lIns="0" tIns="7620" rIns="0" bIns="0" rtlCol="0">
            <a:spAutoFit/>
          </a:bodyPr>
          <a:lstStyle/>
          <a:p>
            <a:pPr marL="101600">
              <a:lnSpc>
                <a:spcPct val="100000"/>
              </a:lnSpc>
              <a:spcBef>
                <a:spcPts val="60"/>
              </a:spcBef>
            </a:pPr>
            <a:fld id="{81D60167-4931-47E6-BA6A-407CBD079E47}" type="slidenum">
              <a:rPr dirty="0"/>
              <a:t>9</a:t>
            </a:fld>
            <a:endParaRPr dirty="0"/>
          </a:p>
        </p:txBody>
      </p:sp>
      <p:sp>
        <p:nvSpPr>
          <p:cNvPr id="5" name="object 5"/>
          <p:cNvSpPr txBox="1"/>
          <p:nvPr/>
        </p:nvSpPr>
        <p:spPr>
          <a:xfrm>
            <a:off x="4490171" y="1774825"/>
            <a:ext cx="3068955" cy="4642296"/>
          </a:xfrm>
          <a:prstGeom prst="rect">
            <a:avLst/>
          </a:prstGeom>
        </p:spPr>
        <p:txBody>
          <a:bodyPr vert="horz" wrap="square" lIns="0" tIns="0" rIns="0" bIns="0" rtlCol="0">
            <a:spAutoFit/>
          </a:bodyPr>
          <a:lstStyle/>
          <a:p>
            <a:pPr marL="12700">
              <a:lnSpc>
                <a:spcPct val="100000"/>
              </a:lnSpc>
            </a:pPr>
            <a:r>
              <a:rPr sz="2400" b="1" spc="-15" dirty="0">
                <a:solidFill>
                  <a:srgbClr val="004AD4"/>
                </a:solidFill>
                <a:latin typeface="Source Sans Pro"/>
                <a:cs typeface="Source Sans Pro"/>
              </a:rPr>
              <a:t>Leased </a:t>
            </a:r>
            <a:r>
              <a:rPr sz="2400" b="1" spc="-5" dirty="0">
                <a:solidFill>
                  <a:srgbClr val="004AD4"/>
                </a:solidFill>
                <a:latin typeface="Source Sans Pro"/>
                <a:cs typeface="Source Sans Pro"/>
              </a:rPr>
              <a:t>Dark</a:t>
            </a:r>
            <a:r>
              <a:rPr sz="2400" b="1" spc="-75" dirty="0">
                <a:solidFill>
                  <a:srgbClr val="004AD4"/>
                </a:solidFill>
                <a:latin typeface="Source Sans Pro"/>
                <a:cs typeface="Source Sans Pro"/>
              </a:rPr>
              <a:t> </a:t>
            </a:r>
            <a:r>
              <a:rPr sz="2400" b="1" spc="-5" dirty="0">
                <a:solidFill>
                  <a:srgbClr val="004AD4"/>
                </a:solidFill>
                <a:latin typeface="Source Sans Pro"/>
                <a:cs typeface="Source Sans Pro"/>
              </a:rPr>
              <a:t>Fiber</a:t>
            </a:r>
            <a:endParaRPr sz="2400" dirty="0">
              <a:latin typeface="Source Sans Pro"/>
              <a:cs typeface="Source Sans Pro"/>
            </a:endParaRPr>
          </a:p>
          <a:p>
            <a:pPr marL="239395" marR="5080" indent="-226695">
              <a:lnSpc>
                <a:spcPct val="100000"/>
              </a:lnSpc>
              <a:spcBef>
                <a:spcPts val="1614"/>
              </a:spcBef>
              <a:buClr>
                <a:srgbClr val="006FF4"/>
              </a:buClr>
              <a:buFont typeface="Arial"/>
              <a:buChar char="•"/>
              <a:tabLst>
                <a:tab pos="240029" algn="l"/>
              </a:tabLst>
            </a:pPr>
            <a:r>
              <a:rPr sz="2400" spc="-10" dirty="0">
                <a:latin typeface="Source Sans Pro"/>
                <a:cs typeface="Source Sans Pro"/>
              </a:rPr>
              <a:t>Recurring </a:t>
            </a:r>
            <a:r>
              <a:rPr sz="2400" spc="-5" dirty="0">
                <a:latin typeface="Source Sans Pro"/>
                <a:cs typeface="Source Sans Pro"/>
              </a:rPr>
              <a:t>dark fiber  </a:t>
            </a:r>
            <a:r>
              <a:rPr sz="2400" spc="-10" dirty="0">
                <a:latin typeface="Source Sans Pro"/>
                <a:cs typeface="Source Sans Pro"/>
              </a:rPr>
              <a:t>lease </a:t>
            </a:r>
            <a:r>
              <a:rPr sz="2400" spc="-5" dirty="0">
                <a:latin typeface="Source Sans Pro"/>
                <a:cs typeface="Source Sans Pro"/>
              </a:rPr>
              <a:t>or </a:t>
            </a:r>
            <a:r>
              <a:rPr sz="2400" dirty="0">
                <a:latin typeface="Source Sans Pro"/>
                <a:cs typeface="Source Sans Pro"/>
              </a:rPr>
              <a:t>IRU</a:t>
            </a:r>
            <a:r>
              <a:rPr sz="2400" spc="-100" dirty="0">
                <a:latin typeface="Source Sans Pro"/>
                <a:cs typeface="Source Sans Pro"/>
              </a:rPr>
              <a:t> </a:t>
            </a:r>
            <a:r>
              <a:rPr sz="2400" spc="-10" dirty="0">
                <a:latin typeface="Source Sans Pro"/>
                <a:cs typeface="Source Sans Pro"/>
              </a:rPr>
              <a:t>payments</a:t>
            </a:r>
            <a:endParaRPr lang="en-US" sz="2400" spc="-10" dirty="0">
              <a:latin typeface="Source Sans Pro"/>
              <a:cs typeface="Source Sans Pro"/>
            </a:endParaRPr>
          </a:p>
          <a:p>
            <a:pPr marL="239395" marR="5080" indent="-226695">
              <a:spcBef>
                <a:spcPts val="1614"/>
              </a:spcBef>
              <a:buClr>
                <a:srgbClr val="006FF4"/>
              </a:buClr>
              <a:buFont typeface="Arial"/>
              <a:buChar char="•"/>
              <a:tabLst>
                <a:tab pos="240029" algn="l"/>
              </a:tabLst>
            </a:pPr>
            <a:r>
              <a:rPr lang="en-US" sz="2400" spc="-5" dirty="0">
                <a:latin typeface="Source Sans Pro"/>
                <a:cs typeface="Source Sans Pro"/>
              </a:rPr>
              <a:t>Special </a:t>
            </a:r>
            <a:r>
              <a:rPr lang="en-US" sz="2400" spc="-15" dirty="0">
                <a:latin typeface="Source Sans Pro"/>
                <a:cs typeface="Source Sans Pro"/>
              </a:rPr>
              <a:t>construction  charges</a:t>
            </a:r>
          </a:p>
          <a:p>
            <a:pPr marL="239395" marR="5080" indent="-226695">
              <a:spcBef>
                <a:spcPts val="1614"/>
              </a:spcBef>
              <a:buClr>
                <a:srgbClr val="006FF4"/>
              </a:buClr>
              <a:buFont typeface="Arial"/>
              <a:buChar char="•"/>
              <a:tabLst>
                <a:tab pos="240029" algn="l"/>
              </a:tabLst>
            </a:pPr>
            <a:r>
              <a:rPr lang="en-US" sz="2400" spc="-10" dirty="0">
                <a:latin typeface="Source Sans Pro"/>
                <a:cs typeface="Source Sans Pro"/>
              </a:rPr>
              <a:t>Network</a:t>
            </a:r>
            <a:r>
              <a:rPr lang="en-US" sz="2400" spc="-65" dirty="0">
                <a:latin typeface="Source Sans Pro"/>
                <a:cs typeface="Source Sans Pro"/>
              </a:rPr>
              <a:t> </a:t>
            </a:r>
            <a:r>
              <a:rPr lang="en-US" sz="2400" spc="-5" dirty="0">
                <a:latin typeface="Source Sans Pro"/>
                <a:cs typeface="Source Sans Pro"/>
              </a:rPr>
              <a:t>equipment</a:t>
            </a:r>
            <a:endParaRPr sz="2400" dirty="0">
              <a:latin typeface="Source Sans Pro"/>
              <a:cs typeface="Source Sans Pro"/>
            </a:endParaRPr>
          </a:p>
          <a:p>
            <a:pPr marL="239395" marR="401320" indent="-226695">
              <a:lnSpc>
                <a:spcPct val="100000"/>
              </a:lnSpc>
              <a:spcBef>
                <a:spcPts val="1290"/>
              </a:spcBef>
              <a:buClr>
                <a:srgbClr val="006FF4"/>
              </a:buClr>
              <a:buFont typeface="Arial"/>
              <a:buChar char="•"/>
              <a:tabLst>
                <a:tab pos="240029" algn="l"/>
              </a:tabLst>
            </a:pPr>
            <a:r>
              <a:rPr sz="2400" spc="-15" dirty="0">
                <a:latin typeface="Source Sans Pro"/>
                <a:cs typeface="Source Sans Pro"/>
              </a:rPr>
              <a:t>Maintenance </a:t>
            </a:r>
            <a:r>
              <a:rPr sz="2400" spc="-5" dirty="0">
                <a:latin typeface="Source Sans Pro"/>
                <a:cs typeface="Source Sans Pro"/>
              </a:rPr>
              <a:t>and  </a:t>
            </a:r>
            <a:r>
              <a:rPr sz="2400" spc="-15" dirty="0">
                <a:latin typeface="Source Sans Pro"/>
                <a:cs typeface="Source Sans Pro"/>
              </a:rPr>
              <a:t>operations</a:t>
            </a:r>
            <a:r>
              <a:rPr sz="2400" spc="-40" dirty="0">
                <a:latin typeface="Source Sans Pro"/>
                <a:cs typeface="Source Sans Pro"/>
              </a:rPr>
              <a:t> </a:t>
            </a:r>
            <a:r>
              <a:rPr sz="2400" spc="-15" dirty="0">
                <a:latin typeface="Source Sans Pro"/>
                <a:cs typeface="Source Sans Pro"/>
              </a:rPr>
              <a:t>charges</a:t>
            </a:r>
            <a:endParaRPr sz="2400" dirty="0">
              <a:latin typeface="Source Sans Pro"/>
              <a:cs typeface="Source Sans Pro"/>
            </a:endParaRPr>
          </a:p>
          <a:p>
            <a:pPr marL="239395" marR="657860" indent="-226695">
              <a:lnSpc>
                <a:spcPct val="100000"/>
              </a:lnSpc>
              <a:spcBef>
                <a:spcPts val="1295"/>
              </a:spcBef>
              <a:buClr>
                <a:srgbClr val="006FF4"/>
              </a:buClr>
              <a:buFont typeface="Arial"/>
              <a:buChar char="•"/>
              <a:tabLst>
                <a:tab pos="240029" algn="l"/>
              </a:tabLst>
            </a:pPr>
            <a:r>
              <a:rPr sz="2400" spc="-5" dirty="0">
                <a:latin typeface="Source Sans Pro"/>
                <a:cs typeface="Source Sans Pro"/>
              </a:rPr>
              <a:t>Basic</a:t>
            </a:r>
            <a:r>
              <a:rPr sz="2400" spc="-60" dirty="0">
                <a:latin typeface="Source Sans Pro"/>
                <a:cs typeface="Source Sans Pro"/>
              </a:rPr>
              <a:t> </a:t>
            </a:r>
            <a:r>
              <a:rPr sz="2400" spc="-15" dirty="0">
                <a:latin typeface="Source Sans Pro"/>
                <a:cs typeface="Source Sans Pro"/>
              </a:rPr>
              <a:t>installation  charges</a:t>
            </a:r>
            <a:endParaRPr sz="2400" dirty="0">
              <a:latin typeface="Source Sans Pro"/>
              <a:cs typeface="Source Sans Pro"/>
            </a:endParaRPr>
          </a:p>
        </p:txBody>
      </p:sp>
      <p:sp>
        <p:nvSpPr>
          <p:cNvPr id="6" name="object 6"/>
          <p:cNvSpPr txBox="1"/>
          <p:nvPr/>
        </p:nvSpPr>
        <p:spPr>
          <a:xfrm>
            <a:off x="416091" y="1790731"/>
            <a:ext cx="2849245" cy="4054956"/>
          </a:xfrm>
          <a:prstGeom prst="rect">
            <a:avLst/>
          </a:prstGeom>
        </p:spPr>
        <p:txBody>
          <a:bodyPr vert="horz" wrap="square" lIns="0" tIns="0" rIns="0" bIns="0" rtlCol="0">
            <a:spAutoFit/>
          </a:bodyPr>
          <a:lstStyle/>
          <a:p>
            <a:pPr marL="12700">
              <a:lnSpc>
                <a:spcPct val="100000"/>
              </a:lnSpc>
            </a:pPr>
            <a:r>
              <a:rPr sz="2400" b="1" spc="-15" dirty="0">
                <a:solidFill>
                  <a:srgbClr val="004AD4"/>
                </a:solidFill>
                <a:latin typeface="Source Sans Pro"/>
                <a:cs typeface="Source Sans Pro"/>
              </a:rPr>
              <a:t>Leased </a:t>
            </a:r>
            <a:r>
              <a:rPr sz="2400" b="1" spc="-5" dirty="0">
                <a:solidFill>
                  <a:srgbClr val="004AD4"/>
                </a:solidFill>
                <a:latin typeface="Source Sans Pro"/>
                <a:cs typeface="Source Sans Pro"/>
              </a:rPr>
              <a:t>Lit</a:t>
            </a:r>
            <a:r>
              <a:rPr sz="2400" b="1" spc="-65" dirty="0">
                <a:solidFill>
                  <a:srgbClr val="004AD4"/>
                </a:solidFill>
                <a:latin typeface="Source Sans Pro"/>
                <a:cs typeface="Source Sans Pro"/>
              </a:rPr>
              <a:t> </a:t>
            </a:r>
            <a:r>
              <a:rPr sz="2400" b="1" spc="-5" dirty="0">
                <a:solidFill>
                  <a:srgbClr val="004AD4"/>
                </a:solidFill>
                <a:latin typeface="Source Sans Pro"/>
                <a:cs typeface="Source Sans Pro"/>
              </a:rPr>
              <a:t>Fiber</a:t>
            </a:r>
            <a:endParaRPr sz="2400" dirty="0">
              <a:latin typeface="Source Sans Pro"/>
              <a:cs typeface="Source Sans Pro"/>
            </a:endParaRPr>
          </a:p>
          <a:p>
            <a:pPr marL="240029" marR="334645" indent="-226695">
              <a:lnSpc>
                <a:spcPct val="100000"/>
              </a:lnSpc>
              <a:spcBef>
                <a:spcPts val="1790"/>
              </a:spcBef>
              <a:buClr>
                <a:srgbClr val="006FF4"/>
              </a:buClr>
              <a:buFont typeface="Arial"/>
              <a:buChar char="•"/>
              <a:tabLst>
                <a:tab pos="240665" algn="l"/>
              </a:tabLst>
            </a:pPr>
            <a:r>
              <a:rPr sz="2400" spc="-5" dirty="0">
                <a:latin typeface="Source Sans Pro"/>
                <a:cs typeface="Source Sans Pro"/>
              </a:rPr>
              <a:t>Monthly</a:t>
            </a:r>
            <a:r>
              <a:rPr sz="2400" spc="-50" dirty="0">
                <a:latin typeface="Source Sans Pro"/>
                <a:cs typeface="Source Sans Pro"/>
              </a:rPr>
              <a:t> </a:t>
            </a:r>
            <a:r>
              <a:rPr sz="2400" spc="-10" dirty="0">
                <a:latin typeface="Source Sans Pro"/>
                <a:cs typeface="Source Sans Pro"/>
              </a:rPr>
              <a:t>recurring  </a:t>
            </a:r>
            <a:r>
              <a:rPr sz="2400" spc="-15" dirty="0">
                <a:latin typeface="Source Sans Pro"/>
                <a:cs typeface="Source Sans Pro"/>
              </a:rPr>
              <a:t>charges</a:t>
            </a:r>
            <a:endParaRPr sz="2400" dirty="0">
              <a:latin typeface="Source Sans Pro"/>
              <a:cs typeface="Source Sans Pro"/>
            </a:endParaRPr>
          </a:p>
          <a:p>
            <a:pPr marL="240029" marR="5080" indent="-226695">
              <a:lnSpc>
                <a:spcPct val="100000"/>
              </a:lnSpc>
              <a:spcBef>
                <a:spcPts val="1295"/>
              </a:spcBef>
              <a:buClr>
                <a:srgbClr val="006FF4"/>
              </a:buClr>
              <a:buFont typeface="Arial"/>
              <a:buChar char="•"/>
              <a:tabLst>
                <a:tab pos="240665" algn="l"/>
              </a:tabLst>
            </a:pPr>
            <a:r>
              <a:rPr sz="2400" spc="-5" dirty="0">
                <a:latin typeface="Source Sans Pro"/>
                <a:cs typeface="Source Sans Pro"/>
              </a:rPr>
              <a:t>Special </a:t>
            </a:r>
            <a:r>
              <a:rPr sz="2400" spc="-15" dirty="0">
                <a:latin typeface="Source Sans Pro"/>
                <a:cs typeface="Source Sans Pro"/>
              </a:rPr>
              <a:t>construction  charges</a:t>
            </a:r>
            <a:endParaRPr sz="2400" dirty="0">
              <a:latin typeface="Source Sans Pro"/>
              <a:cs typeface="Source Sans Pro"/>
            </a:endParaRPr>
          </a:p>
          <a:p>
            <a:pPr marL="240029" marR="436880" indent="-226695">
              <a:lnSpc>
                <a:spcPct val="100000"/>
              </a:lnSpc>
              <a:spcBef>
                <a:spcPts val="1305"/>
              </a:spcBef>
              <a:buClr>
                <a:srgbClr val="006FF4"/>
              </a:buClr>
              <a:buFont typeface="Arial"/>
              <a:buChar char="•"/>
              <a:tabLst>
                <a:tab pos="240665" algn="l"/>
              </a:tabLst>
            </a:pPr>
            <a:r>
              <a:rPr sz="2400" spc="-5" dirty="0">
                <a:latin typeface="Source Sans Pro"/>
                <a:cs typeface="Source Sans Pro"/>
              </a:rPr>
              <a:t>Basic</a:t>
            </a:r>
            <a:r>
              <a:rPr sz="2400" spc="-60" dirty="0">
                <a:latin typeface="Source Sans Pro"/>
                <a:cs typeface="Source Sans Pro"/>
              </a:rPr>
              <a:t> </a:t>
            </a:r>
            <a:r>
              <a:rPr sz="2400" spc="-15" dirty="0">
                <a:latin typeface="Source Sans Pro"/>
                <a:cs typeface="Source Sans Pro"/>
              </a:rPr>
              <a:t>installation  </a:t>
            </a:r>
            <a:r>
              <a:rPr sz="2400" spc="-15" dirty="0" smtClean="0">
                <a:latin typeface="Source Sans Pro"/>
                <a:cs typeface="Source Sans Pro"/>
              </a:rPr>
              <a:t>charges</a:t>
            </a:r>
            <a:endParaRPr lang="en-US" sz="2400" spc="-15" dirty="0" smtClean="0">
              <a:latin typeface="Source Sans Pro"/>
              <a:cs typeface="Source Sans Pro"/>
            </a:endParaRPr>
          </a:p>
          <a:p>
            <a:pPr marL="240029" marR="436880" indent="-226695">
              <a:lnSpc>
                <a:spcPct val="100000"/>
              </a:lnSpc>
              <a:spcBef>
                <a:spcPts val="1305"/>
              </a:spcBef>
              <a:buClr>
                <a:srgbClr val="006FF4"/>
              </a:buClr>
              <a:buFont typeface="Arial"/>
              <a:buChar char="•"/>
              <a:tabLst>
                <a:tab pos="240665" algn="l"/>
              </a:tabLst>
            </a:pPr>
            <a:r>
              <a:rPr lang="en-US" sz="2400" spc="-15" dirty="0" smtClean="0">
                <a:latin typeface="Source Sans Pro"/>
                <a:cs typeface="Source Sans Pro"/>
              </a:rPr>
              <a:t>Network equipment</a:t>
            </a:r>
            <a:endParaRPr sz="2400" dirty="0">
              <a:latin typeface="Source Sans Pro"/>
              <a:cs typeface="Source Sans Pro"/>
            </a:endParaRPr>
          </a:p>
        </p:txBody>
      </p:sp>
      <p:sp>
        <p:nvSpPr>
          <p:cNvPr id="7" name="object 7"/>
          <p:cNvSpPr txBox="1">
            <a:spLocks noGrp="1"/>
          </p:cNvSpPr>
          <p:nvPr>
            <p:ph type="title"/>
          </p:nvPr>
        </p:nvSpPr>
        <p:spPr>
          <a:xfrm>
            <a:off x="416091" y="485511"/>
            <a:ext cx="10700385" cy="426720"/>
          </a:xfrm>
          <a:prstGeom prst="rect">
            <a:avLst/>
          </a:prstGeom>
        </p:spPr>
        <p:txBody>
          <a:bodyPr vert="horz" wrap="square" lIns="0" tIns="0" rIns="0" bIns="0" rtlCol="0">
            <a:spAutoFit/>
          </a:bodyPr>
          <a:lstStyle/>
          <a:p>
            <a:pPr marL="12700">
              <a:lnSpc>
                <a:spcPct val="100000"/>
              </a:lnSpc>
            </a:pPr>
            <a:r>
              <a:rPr lang="en-US" dirty="0"/>
              <a:t>Eligible Fiber Services</a:t>
            </a:r>
            <a:endParaRPr sz="2800" dirty="0"/>
          </a:p>
        </p:txBody>
      </p:sp>
      <p:sp>
        <p:nvSpPr>
          <p:cNvPr id="8" name="object 8"/>
          <p:cNvSpPr txBox="1"/>
          <p:nvPr/>
        </p:nvSpPr>
        <p:spPr>
          <a:xfrm>
            <a:off x="428316" y="1187050"/>
            <a:ext cx="10599420" cy="365760"/>
          </a:xfrm>
          <a:prstGeom prst="rect">
            <a:avLst/>
          </a:prstGeom>
        </p:spPr>
        <p:txBody>
          <a:bodyPr vert="horz" wrap="square" lIns="0" tIns="0" rIns="0" bIns="0" rtlCol="0">
            <a:spAutoFit/>
          </a:bodyPr>
          <a:lstStyle/>
          <a:p>
            <a:pPr marL="12700">
              <a:lnSpc>
                <a:spcPct val="100000"/>
              </a:lnSpc>
            </a:pPr>
            <a:r>
              <a:rPr sz="2400" spc="-10" dirty="0">
                <a:solidFill>
                  <a:srgbClr val="595958"/>
                </a:solidFill>
                <a:latin typeface="Source Sans Pro"/>
                <a:cs typeface="Source Sans Pro"/>
              </a:rPr>
              <a:t>Applicants </a:t>
            </a:r>
            <a:r>
              <a:rPr sz="2400" dirty="0">
                <a:solidFill>
                  <a:srgbClr val="595958"/>
                </a:solidFill>
                <a:latin typeface="Source Sans Pro"/>
                <a:cs typeface="Source Sans Pro"/>
              </a:rPr>
              <a:t>may </a:t>
            </a:r>
            <a:r>
              <a:rPr sz="2400" spc="-15" dirty="0">
                <a:solidFill>
                  <a:srgbClr val="595958"/>
                </a:solidFill>
                <a:latin typeface="Source Sans Pro"/>
                <a:cs typeface="Source Sans Pro"/>
              </a:rPr>
              <a:t>request </a:t>
            </a:r>
            <a:r>
              <a:rPr sz="2400" spc="-25" dirty="0">
                <a:solidFill>
                  <a:srgbClr val="595958"/>
                </a:solidFill>
                <a:latin typeface="Source Sans Pro"/>
                <a:cs typeface="Source Sans Pro"/>
              </a:rPr>
              <a:t>E-rate </a:t>
            </a:r>
            <a:r>
              <a:rPr sz="2400" spc="-5" dirty="0">
                <a:solidFill>
                  <a:srgbClr val="595958"/>
                </a:solidFill>
                <a:latin typeface="Source Sans Pro"/>
                <a:cs typeface="Source Sans Pro"/>
              </a:rPr>
              <a:t>support </a:t>
            </a:r>
            <a:r>
              <a:rPr sz="2400" spc="-15" dirty="0">
                <a:solidFill>
                  <a:srgbClr val="595958"/>
                </a:solidFill>
                <a:latin typeface="Source Sans Pro"/>
                <a:cs typeface="Source Sans Pro"/>
              </a:rPr>
              <a:t>for </a:t>
            </a:r>
            <a:r>
              <a:rPr sz="2400" dirty="0">
                <a:solidFill>
                  <a:srgbClr val="595958"/>
                </a:solidFill>
                <a:latin typeface="Source Sans Pro"/>
                <a:cs typeface="Source Sans Pro"/>
              </a:rPr>
              <a:t>the </a:t>
            </a:r>
            <a:r>
              <a:rPr sz="2400" spc="-10" dirty="0">
                <a:solidFill>
                  <a:srgbClr val="595958"/>
                </a:solidFill>
                <a:latin typeface="Source Sans Pro"/>
                <a:cs typeface="Source Sans Pro"/>
              </a:rPr>
              <a:t>following </a:t>
            </a:r>
            <a:r>
              <a:rPr sz="2400" spc="-15" dirty="0">
                <a:solidFill>
                  <a:srgbClr val="595958"/>
                </a:solidFill>
                <a:latin typeface="Source Sans Pro"/>
                <a:cs typeface="Source Sans Pro"/>
              </a:rPr>
              <a:t>charges </a:t>
            </a:r>
            <a:r>
              <a:rPr sz="2400" spc="-5" dirty="0">
                <a:solidFill>
                  <a:srgbClr val="595958"/>
                </a:solidFill>
                <a:latin typeface="Source Sans Pro"/>
                <a:cs typeface="Source Sans Pro"/>
              </a:rPr>
              <a:t>(by type of</a:t>
            </a:r>
            <a:r>
              <a:rPr sz="2400" spc="175" dirty="0">
                <a:solidFill>
                  <a:srgbClr val="595958"/>
                </a:solidFill>
                <a:latin typeface="Source Sans Pro"/>
                <a:cs typeface="Source Sans Pro"/>
              </a:rPr>
              <a:t> </a:t>
            </a:r>
            <a:r>
              <a:rPr sz="2400" spc="-5" dirty="0">
                <a:solidFill>
                  <a:srgbClr val="595958"/>
                </a:solidFill>
                <a:latin typeface="Source Sans Pro"/>
                <a:cs typeface="Source Sans Pro"/>
              </a:rPr>
              <a:t>service):</a:t>
            </a:r>
            <a:endParaRPr sz="2400" dirty="0">
              <a:latin typeface="Source Sans Pro"/>
              <a:cs typeface="Source Sans Pro"/>
            </a:endParaRPr>
          </a:p>
        </p:txBody>
      </p:sp>
      <p:sp>
        <p:nvSpPr>
          <p:cNvPr id="11"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2019 </a:t>
            </a:r>
            <a:r>
              <a:rPr lang="en-US" dirty="0">
                <a:solidFill>
                  <a:srgbClr val="0062FF"/>
                </a:solidFill>
              </a:rPr>
              <a:t>Universal Service </a:t>
            </a:r>
            <a:r>
              <a:rPr lang="en-US" dirty="0">
                <a:solidFill>
                  <a:srgbClr val="0051FF"/>
                </a:solidFill>
              </a:rPr>
              <a:t>Administrative</a:t>
            </a:r>
            <a:r>
              <a:rPr lang="en-US" dirty="0">
                <a:solidFill>
                  <a:srgbClr val="0062FF"/>
                </a:solidFill>
              </a:rPr>
              <a:t>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89508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3.xml><?xml version="1.0" encoding="utf-8"?>
<?mso-contentType ?>
<SharedContentType xmlns="Microsoft.SharePoint.Taxonomy.ContentTypeSync" SourceId="301050ec-8736-4c7a-a18b-4ae609820d17" ContentTypeId="0x0101004F25059A2FD2E44CA82C12FB36364AB8" PreviousValue="false"/>
</file>

<file path=customXml/item4.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03002cba24d47dbe95f22d5d6d2b5a28">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ae2dfaa4a53b553c1adcf494c2155c96"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Footprints"/>
          <xsd:enumeration value="Jabber"/>
          <xsd:enumeration value="Miscellaneous"/>
          <xsd:enumeration value="Okta"/>
          <xsd:enumeration value="Outlook"/>
          <xsd:enumeration value="Remote Access"/>
          <xsd:enumeration value="ServiceCenter"/>
          <xsd:enumeration value="Telephone"/>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2.xml><?xml version="1.0" encoding="utf-8"?>
<ds:datastoreItem xmlns:ds="http://schemas.openxmlformats.org/officeDocument/2006/customXml" ds:itemID="{853BAF0C-A349-4928-A4F0-F810B32962F6}">
  <ds:schemaRefs>
    <ds:schemaRef ds:uri="http://www.w3.org/XML/1998/namespace"/>
    <ds:schemaRef ds:uri="http://purl.org/dc/elements/1.1/"/>
    <ds:schemaRef ds:uri="http://purl.org/dc/dcmitype/"/>
    <ds:schemaRef ds:uri="http://schemas.microsoft.com/office/2006/documentManagement/types"/>
    <ds:schemaRef ds:uri="f92b86cd-f024-403d-a7f3-8158e59dc517"/>
    <ds:schemaRef ds:uri="http://schemas.microsoft.com/office/2006/metadata/properties"/>
    <ds:schemaRef ds:uri="http://purl.org/dc/terms/"/>
    <ds:schemaRef ds:uri="341b754e-9596-4891-8438-3e5799c132b5"/>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631696A7-BE03-41D9-A507-5A275470EDBA}">
  <ds:schemaRefs>
    <ds:schemaRef ds:uri="Microsoft.SharePoint.Taxonomy.ContentTypeSync"/>
  </ds:schemaRefs>
</ds:datastoreItem>
</file>

<file path=customXml/itemProps4.xml><?xml version="1.0" encoding="utf-8"?>
<ds:datastoreItem xmlns:ds="http://schemas.openxmlformats.org/officeDocument/2006/customXml" ds:itemID="{2C6FC9AD-BB00-4021-A723-CF1548239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14674</TotalTime>
  <Words>4670</Words>
  <Application>Microsoft Office PowerPoint</Application>
  <PresentationFormat>Widescreen</PresentationFormat>
  <Paragraphs>405</Paragraphs>
  <Slides>54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LucidaGrande</vt:lpstr>
      <vt:lpstr>Source Sans Pro</vt:lpstr>
      <vt:lpstr>SourceSansPro-Light</vt:lpstr>
      <vt:lpstr>Wingdings</vt:lpstr>
      <vt:lpstr>Office Theme</vt:lpstr>
      <vt:lpstr>1_Office Theme</vt:lpstr>
      <vt:lpstr>Eligible Services</vt:lpstr>
      <vt:lpstr>AGENDA</vt:lpstr>
      <vt:lpstr>PowerPoint Presentation</vt:lpstr>
      <vt:lpstr>Eligible Services</vt:lpstr>
      <vt:lpstr>Eligible Services: Category One </vt:lpstr>
      <vt:lpstr>Eligible Services: Category One                                                                          Examples</vt:lpstr>
      <vt:lpstr>Eligible Fiber Services </vt:lpstr>
      <vt:lpstr>Eligible Fiber Services</vt:lpstr>
      <vt:lpstr>Eligible Fiber Services</vt:lpstr>
      <vt:lpstr>Eligible Fiber Services: Special Construction</vt:lpstr>
      <vt:lpstr>PowerPoint Presentation</vt:lpstr>
      <vt:lpstr>Eligible Fiber Services: State Match Funding</vt:lpstr>
      <vt:lpstr>Eligible Fiber Services: Installment payments</vt:lpstr>
      <vt:lpstr>Eligible Fiber Service: Installment Payments</vt:lpstr>
      <vt:lpstr>Eligible Fiber Services: Competitive Bidding</vt:lpstr>
      <vt:lpstr>Eligible Fiber Services: Competitive Bidding</vt:lpstr>
      <vt:lpstr>Eligible Services: Category Two </vt:lpstr>
      <vt:lpstr>Eligible Services: Category Two </vt:lpstr>
      <vt:lpstr>Eligible Services: Category Two        Services Summary </vt:lpstr>
      <vt:lpstr>Eligible Services - Category Two: Licenses versus Maintenance Support Services</vt:lpstr>
      <vt:lpstr>Eligible Services - Category Two: Licenses versus Maintenance Support Services</vt:lpstr>
      <vt:lpstr>Eligible Services: Category Two     Examples:</vt:lpstr>
      <vt:lpstr>PowerPoint Presentation</vt:lpstr>
      <vt:lpstr>Cost Effectiveness</vt:lpstr>
      <vt:lpstr>PowerPoint Presentation</vt:lpstr>
      <vt:lpstr>Initiating a Request for Bids</vt:lpstr>
      <vt:lpstr>PowerPoint Presentation</vt:lpstr>
      <vt:lpstr> </vt:lpstr>
      <vt:lpstr> </vt:lpstr>
      <vt:lpstr> </vt:lpstr>
      <vt:lpstr>Initiating a Request for Bids: Service Examples</vt:lpstr>
      <vt:lpstr>Initiating a Request for Bids: Service Examples</vt:lpstr>
      <vt:lpstr>Scenario – Part 1</vt:lpstr>
      <vt:lpstr>Scenario – Part 1</vt:lpstr>
      <vt:lpstr>Scenario – Part 1 Evaluation</vt:lpstr>
      <vt:lpstr>Scenario – Part 2</vt:lpstr>
      <vt:lpstr>Scenario – Part 2</vt:lpstr>
      <vt:lpstr>Scenario – Part 2 Evaluation</vt:lpstr>
      <vt:lpstr>PowerPoint Presentation</vt:lpstr>
      <vt:lpstr>Installation Periods: Category One Non-recurring Services</vt:lpstr>
      <vt:lpstr>Installation Periods: Category One Non-recurring Services</vt:lpstr>
      <vt:lpstr>Installation Periods: Category Two Non-recurring Services</vt:lpstr>
      <vt:lpstr>Installation Periods: Category Two Non-recurring Services</vt:lpstr>
      <vt:lpstr>Service Delivery Deadlines – Recurring Services </vt:lpstr>
      <vt:lpstr>Service Delivery Deadlines – Recurring Services </vt:lpstr>
      <vt:lpstr>Service Delivery Deadlines – Non-recurring Services </vt:lpstr>
      <vt:lpstr>Service Delivery Deadlines- Special Construction</vt:lpstr>
      <vt:lpstr>Service Delivery Deadlines- Special Construction</vt:lpstr>
      <vt:lpstr>Special Construction- Deadline Extensions</vt:lpstr>
      <vt:lpstr>PowerPoint Presentation</vt:lpstr>
      <vt:lpstr>Responding to Questions about Eligible Services</vt:lpstr>
      <vt:lpstr>Requesting Confidential Treatment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Ginna Melendez</cp:lastModifiedBy>
  <cp:revision>300</cp:revision>
  <cp:lastPrinted>2018-04-16T19:04:20Z</cp:lastPrinted>
  <dcterms:created xsi:type="dcterms:W3CDTF">2016-08-11T17:43:36Z</dcterms:created>
  <dcterms:modified xsi:type="dcterms:W3CDTF">2019-09-30T20:18:16Z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