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1" r:id="rId4"/>
    <p:sldId id="260" r:id="rId5"/>
    <p:sldId id="261" r:id="rId6"/>
    <p:sldId id="272" r:id="rId7"/>
    <p:sldId id="269" r:id="rId8"/>
    <p:sldId id="264" r:id="rId9"/>
    <p:sldId id="265" r:id="rId10"/>
    <p:sldId id="266" r:id="rId11"/>
    <p:sldId id="267" r:id="rId12"/>
    <p:sldId id="268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649" autoAdjust="0"/>
  </p:normalViewPr>
  <p:slideViewPr>
    <p:cSldViewPr snapToGrid="0">
      <p:cViewPr varScale="1">
        <p:scale>
          <a:sx n="115" d="100"/>
          <a:sy n="115" d="100"/>
        </p:scale>
        <p:origin x="19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D298-B2C5-4131-B5F4-755EAA7B2CD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BC6B-B860-4FF9-BBBB-BE10A7D1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hildren In Libr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3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328" y="356615"/>
            <a:ext cx="11506306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7351" y="1191869"/>
            <a:ext cx="6268524" cy="502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First level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Fifth level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814457" y="1191868"/>
            <a:ext cx="5029200" cy="50265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Use this layout when you need both bulleted text and a space for images, SmartArt, or charts.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130721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7351" y="2011680"/>
            <a:ext cx="11503152" cy="1618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Use this layout for large format images, SmartArt, or charts; delete this text box prior to applying your content.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56616"/>
            <a:ext cx="5760720" cy="68244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207008"/>
            <a:ext cx="4959296" cy="5012817"/>
          </a:xfrm>
        </p:spPr>
        <p:txBody>
          <a:bodyPr>
            <a:noAutofit/>
          </a:bodyPr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 sz="2400" baseline="0"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 sz="2000"/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First level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 hasCustomPrompt="1"/>
          </p:nvPr>
        </p:nvSpPr>
        <p:spPr>
          <a:xfrm>
            <a:off x="307187" y="2136339"/>
            <a:ext cx="398135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r>
              <a:rPr lang="en-US"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 (Ensure quote is vertically centered)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317191"/>
            <a:ext cx="2862262" cy="485500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Use this layout for slides containing images, SmartArt, or charts that require maximum real estate but still need supporting text. Consider using a truncated title.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0" y="356616"/>
            <a:ext cx="2862072" cy="6858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412444" y="356616"/>
            <a:ext cx="8431213" cy="5815584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0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56616"/>
            <a:ext cx="11506306" cy="685800"/>
          </a:xfrm>
        </p:spPr>
        <p:txBody>
          <a:bodyPr anchor="t" anchorCtr="0">
            <a:noAutofit/>
          </a:bodyPr>
          <a:lstStyle>
            <a:lvl1pPr>
              <a:defRPr sz="3800" baseline="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r="46075"/>
          <a:stretch/>
        </p:blipFill>
        <p:spPr>
          <a:xfrm>
            <a:off x="4849469" y="1136540"/>
            <a:ext cx="6994188" cy="521981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7" y="1317191"/>
            <a:ext cx="4511331" cy="485500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Use this layout for slides that require the use of a U.S. map. This section can contain accompanying text.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71650" y="1381328"/>
            <a:ext cx="3474720" cy="4790872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0" y="347473"/>
            <a:ext cx="3474720" cy="907396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 of Paragraph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48837" y="1405712"/>
            <a:ext cx="3477958" cy="4790872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47970" y="347473"/>
            <a:ext cx="3478826" cy="9073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/>
              <a:t>Click to Edit Title of Paragraph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1405712"/>
            <a:ext cx="3474720" cy="4790872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include more than a few bullets worth of information, consider using an image or simple phrase as provocation and speak to the content you want to write. If you must use more than a few bullets, consider splitting the content between two or more slides.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70784" y="347473"/>
            <a:ext cx="3474720" cy="9073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/>
              <a:t>Click to Edit Title of Paragraph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074316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00568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20681" y="1400783"/>
            <a:ext cx="5559552" cy="4795801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47472"/>
            <a:ext cx="5561052" cy="905256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 of Paragraph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1400783"/>
            <a:ext cx="5559664" cy="4795801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If you must use more than a few bullets, consider splitting the content between two or more slides.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312311" y="347472"/>
            <a:ext cx="5559552" cy="905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Click to Edit Title of Paragraph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9600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/>
              <a:t>©2019 Universal Service Administrative Co.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-3698" y="6363"/>
            <a:ext cx="12195698" cy="6851637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92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ural Downt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/>
        </p:blipFill>
        <p:spPr>
          <a:xfrm>
            <a:off x="0" y="70936"/>
            <a:ext cx="12192000" cy="68906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2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armer Annd Boy In F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r="-1" b="6189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other Daughter On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>
          <a:xfrm>
            <a:off x="1" y="72597"/>
            <a:ext cx="12192000" cy="68951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other Child In Clin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b="203"/>
          <a:stretch/>
        </p:blipFill>
        <p:spPr>
          <a:xfrm>
            <a:off x="-1" y="70932"/>
            <a:ext cx="12192001" cy="69080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9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udents On Compu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0" y="70938"/>
            <a:ext cx="12192000" cy="69028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144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armer On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>
          <a:xfrm>
            <a:off x="-3100" y="70937"/>
            <a:ext cx="12195100" cy="69028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7560" y="2548361"/>
            <a:ext cx="1633492" cy="1386372"/>
          </a:xfrm>
        </p:spPr>
        <p:txBody>
          <a:bodyPr anchor="ctr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8301" y="731519"/>
            <a:ext cx="8635356" cy="5020056"/>
          </a:xfrm>
        </p:spPr>
        <p:txBody>
          <a:bodyPr anchor="ctr" anchorCtr="0">
            <a:norm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Use this layout for your agenda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©2019 Universal Service Administrative Co.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56616"/>
            <a:ext cx="11506306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7351" y="1207008"/>
            <a:ext cx="11506306" cy="502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Use this layout for bulleted content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/>
              <a:t>©2019 Universal Service Administrative Co.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354390"/>
            <a:ext cx="11506306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209625"/>
            <a:ext cx="11506306" cy="506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0" y="1763"/>
            <a:ext cx="12192000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4AD4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/>
              <a:t>©2019 Universal Service Administrative Co.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04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AD4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  <p:sldLayoutId id="2147483679" r:id="rId15"/>
    <p:sldLayoutId id="2147483682" r:id="rId16"/>
    <p:sldLayoutId id="2147483683" r:id="rId17"/>
    <p:sldLayoutId id="2147483685" r:id="rId18"/>
    <p:sldLayoutId id="2147483684" r:id="rId19"/>
    <p:sldLayoutId id="214748368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47498"/>
            <a:ext cx="12163244" cy="2387600"/>
          </a:xfrm>
        </p:spPr>
        <p:txBody>
          <a:bodyPr/>
          <a:lstStyle/>
          <a:p>
            <a:r>
              <a:rPr lang="en-US" smtClean="0"/>
              <a:t>Beginner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 Applicant Training</a:t>
            </a:r>
          </a:p>
        </p:txBody>
      </p:sp>
    </p:spTree>
    <p:extLst>
      <p:ext uri="{BB962C8B-B14F-4D97-AF65-F5344CB8AC3E}">
        <p14:creationId xmlns:p14="http://schemas.microsoft.com/office/powerpoint/2010/main" val="312165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8315582" cy="5025116"/>
          </a:xfrm>
        </p:spPr>
        <p:txBody>
          <a:bodyPr/>
          <a:lstStyle/>
          <a:p>
            <a:r>
              <a:rPr lang="en-US" dirty="0"/>
              <a:t>Tell USAC your services have started.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Verify your CIPA* compliance. </a:t>
            </a:r>
          </a:p>
          <a:p>
            <a:pPr lvl="1"/>
            <a:r>
              <a:rPr lang="en-US" dirty="0"/>
              <a:t>* </a:t>
            </a:r>
            <a:r>
              <a:rPr lang="en-US" sz="2800" dirty="0"/>
              <a:t>CIPA = Children’s Internet Protection Act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Answer USAC review questions.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6757" y="338478"/>
            <a:ext cx="1866900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3025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486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351" y="6396716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2803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USAC (BEAR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2" y="1207008"/>
            <a:ext cx="7973892" cy="4905925"/>
          </a:xfrm>
        </p:spPr>
        <p:txBody>
          <a:bodyPr/>
          <a:lstStyle/>
          <a:p>
            <a:r>
              <a:rPr lang="en-US" dirty="0"/>
              <a:t>Certify FCC Form 498 to provide your banking information – and backup documents – to USAC for review.</a:t>
            </a:r>
          </a:p>
          <a:p>
            <a:endParaRPr lang="en-US" dirty="0"/>
          </a:p>
          <a:p>
            <a:r>
              <a:rPr lang="en-US" dirty="0"/>
              <a:t>Pay your customer bill (the bill from your service provider) in full.</a:t>
            </a:r>
          </a:p>
          <a:p>
            <a:endParaRPr lang="en-US" dirty="0"/>
          </a:p>
          <a:p>
            <a:r>
              <a:rPr lang="en-US" dirty="0"/>
              <a:t>Answer any USAC review questions.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1057" y="356617"/>
            <a:ext cx="17526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472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351" y="6277525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820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USAC (SPI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2" y="1371600"/>
            <a:ext cx="8082030" cy="4905925"/>
          </a:xfrm>
        </p:spPr>
        <p:txBody>
          <a:bodyPr/>
          <a:lstStyle/>
          <a:p>
            <a:r>
              <a:rPr lang="en-US" dirty="0"/>
              <a:t>Pay your discounted customer bill (the bill from your service provider).</a:t>
            </a:r>
          </a:p>
          <a:p>
            <a:endParaRPr lang="en-US" dirty="0"/>
          </a:p>
          <a:p>
            <a:r>
              <a:rPr lang="en-US" dirty="0"/>
              <a:t>Your service provider will invoice USAC for the discount  amount.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any USAC review questions.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0043" y="316418"/>
            <a:ext cx="1876142" cy="1316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302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474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351" y="6277525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5402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85343"/>
            <a:ext cx="12179935" cy="6772909"/>
          </a:xfrm>
          <a:custGeom>
            <a:avLst/>
            <a:gdLst/>
            <a:ahLst/>
            <a:cxnLst/>
            <a:rect l="l" t="t" r="r" b="b"/>
            <a:pathLst>
              <a:path w="12179935" h="6772909">
                <a:moveTo>
                  <a:pt x="0" y="6772656"/>
                </a:moveTo>
                <a:lnTo>
                  <a:pt x="12179503" y="6772656"/>
                </a:lnTo>
                <a:lnTo>
                  <a:pt x="12179503" y="0"/>
                </a:lnTo>
                <a:lnTo>
                  <a:pt x="0" y="0"/>
                </a:lnTo>
                <a:lnTo>
                  <a:pt x="0" y="6772656"/>
                </a:lnTo>
                <a:close/>
              </a:path>
            </a:pathLst>
          </a:custGeom>
          <a:solidFill>
            <a:srgbClr val="595958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2082" y="2345279"/>
            <a:ext cx="3054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</a:rPr>
              <a:t>Q</a:t>
            </a:r>
            <a:r>
              <a:rPr lang="en-US" sz="4000" spc="-5" dirty="0">
                <a:solidFill>
                  <a:srgbClr val="FFFFFF"/>
                </a:solidFill>
              </a:rPr>
              <a:t>UESTIONS?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428283" y="6469824"/>
            <a:ext cx="1879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Source Sans Pro"/>
                <a:cs typeface="Source Sans Pro"/>
              </a:rPr>
              <a:t>© </a:t>
            </a:r>
            <a:r>
              <a:rPr sz="800" spc="-5" dirty="0" smtClean="0">
                <a:solidFill>
                  <a:srgbClr val="FFFFFF"/>
                </a:solidFill>
                <a:latin typeface="Source Sans Pro"/>
                <a:cs typeface="Source Sans Pro"/>
              </a:rPr>
              <a:t>201</a:t>
            </a:r>
            <a:r>
              <a:rPr lang="en-US" sz="800" spc="-5" dirty="0">
                <a:solidFill>
                  <a:srgbClr val="FFFFFF"/>
                </a:solidFill>
                <a:latin typeface="Source Sans Pro"/>
                <a:cs typeface="Source Sans Pro"/>
              </a:rPr>
              <a:t>9</a:t>
            </a:r>
            <a:r>
              <a:rPr sz="800" spc="-5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Source Sans Pro"/>
                <a:cs typeface="Source Sans Pro"/>
              </a:rPr>
              <a:t>Universal Service Administrative</a:t>
            </a:r>
            <a:r>
              <a:rPr sz="800" spc="4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Source Sans Pro"/>
                <a:cs typeface="Source Sans Pro"/>
              </a:rPr>
              <a:t>Co.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5735" y="6438328"/>
            <a:ext cx="177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2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4179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559" y="2548361"/>
            <a:ext cx="1809927" cy="138637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301" y="1336294"/>
            <a:ext cx="8635356" cy="5020056"/>
          </a:xfrm>
        </p:spPr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Schools and Libraries (</a:t>
            </a:r>
            <a:r>
              <a:rPr lang="en-US" dirty="0" err="1" smtClean="0"/>
              <a:t>E-rate</a:t>
            </a:r>
            <a:r>
              <a:rPr lang="en-US" dirty="0" smtClean="0"/>
              <a:t>) Program</a:t>
            </a:r>
            <a:endParaRPr lang="en-US" dirty="0"/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Application Process and Forms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004AD4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35243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10442" y="104022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Schools and Libraries (</a:t>
            </a:r>
            <a:r>
              <a:rPr lang="en-US" dirty="0" err="1" smtClean="0"/>
              <a:t>E-rate</a:t>
            </a:r>
            <a:r>
              <a:rPr lang="en-US" dirty="0" smtClean="0"/>
              <a:t>) Program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258343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58" y="424349"/>
            <a:ext cx="6756400" cy="1150451"/>
          </a:xfrm>
        </p:spPr>
        <p:txBody>
          <a:bodyPr/>
          <a:lstStyle/>
          <a:p>
            <a:r>
              <a:rPr lang="en-US" sz="3800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1" y="1574800"/>
            <a:ext cx="4959296" cy="5012817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Help </a:t>
            </a:r>
            <a:r>
              <a:rPr lang="en-US" sz="2800" i="1" dirty="0"/>
              <a:t>ensure that schools and libraries can obtain high-speed internet access and telecommunications at affordable rates, and keep students and library patrons connected to broadband by providing a discount on eligible services.</a:t>
            </a:r>
          </a:p>
          <a:p>
            <a:pPr marL="0" indent="0">
              <a:buNone/>
            </a:pPr>
            <a:endParaRPr lang="en-US" sz="2800" b="1" dirty="0">
              <a:solidFill>
                <a:srgbClr val="004AD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41770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7174" y="970989"/>
            <a:ext cx="736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AD4"/>
                </a:solidFill>
                <a:latin typeface="Source Sans Pro" panose="020B0503030403020204"/>
              </a:rPr>
              <a:t>WHO MAKES THE RULES?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5" y="1494209"/>
            <a:ext cx="4689472" cy="4673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0877" y="808409"/>
            <a:ext cx="702733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buClr>
                <a:srgbClr val="004A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Congress w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rote the Telecommunications Act of 1996, which directed the Federal Communications Commission (FCC) to establish the E-rate Program and other programs.</a:t>
            </a:r>
          </a:p>
          <a:p>
            <a:pPr lvl="0">
              <a:lnSpc>
                <a:spcPct val="90000"/>
              </a:lnSpc>
              <a:buClr>
                <a:srgbClr val="004AD4"/>
              </a:buClr>
              <a:buSzPct val="1000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457200" lvl="0" indent="-457200">
              <a:lnSpc>
                <a:spcPct val="90000"/>
              </a:lnSpc>
              <a:buClr>
                <a:srgbClr val="004A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The FCC issues orders that set rules and policies for the program and gives direction to the Universal Service Administrative Company (USAC) through orders.</a:t>
            </a:r>
          </a:p>
          <a:p>
            <a:pPr lvl="0">
              <a:lnSpc>
                <a:spcPct val="90000"/>
              </a:lnSpc>
              <a:buClr>
                <a:srgbClr val="004AD4"/>
              </a:buClr>
              <a:buSzPct val="100000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57200">
              <a:lnSpc>
                <a:spcPct val="90000"/>
              </a:lnSpc>
              <a:buClr>
                <a:srgbClr val="004A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USAC is responsible for the day-to-day administration of the E-rate Program.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531" y="6472941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35133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10443" y="104022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Application </a:t>
            </a:r>
            <a:r>
              <a:rPr lang="en-US" dirty="0"/>
              <a:t>Process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293879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Applicant Process?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077" y="4513340"/>
            <a:ext cx="2861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/>
              </a:rPr>
              <a:t>Competitive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/>
              </a:rPr>
              <a:t>Bidding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6873" y="4513341"/>
            <a:ext cx="255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/>
              </a:rPr>
              <a:t>Apply for Discounts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3124" y="4513342"/>
            <a:ext cx="220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/>
              </a:rPr>
              <a:t>Start</a:t>
            </a:r>
          </a:p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/>
              </a:rPr>
              <a:t>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7570" y="5129991"/>
            <a:ext cx="291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/>
              </a:rPr>
              <a:t>Invoice USAC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533" y="6422821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0802" y="1839296"/>
            <a:ext cx="2798263" cy="1813572"/>
          </a:xfrm>
          <a:prstGeom prst="roundRect">
            <a:avLst/>
          </a:prstGeom>
          <a:solidFill>
            <a:srgbClr val="F2693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Source Sans Pro" panose="020B0503030403020204"/>
              </a:rPr>
              <a:t>470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12805" y="1839296"/>
            <a:ext cx="2798263" cy="181357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800" b="1" dirty="0">
                <a:solidFill>
                  <a:prstClr val="black"/>
                </a:solidFill>
                <a:latin typeface="Source Sans Pro" panose="020B0503030403020204"/>
              </a:rPr>
              <a:t>471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528549" y="1393808"/>
            <a:ext cx="2410369" cy="1666307"/>
          </a:xfrm>
          <a:prstGeom prst="round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800" b="1" dirty="0">
                <a:solidFill>
                  <a:prstClr val="black"/>
                </a:solidFill>
                <a:latin typeface="Source Sans Pro" panose="020B0503030403020204"/>
              </a:rPr>
              <a:t>472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542200" y="3289149"/>
            <a:ext cx="2396718" cy="1611808"/>
          </a:xfrm>
          <a:prstGeom prst="round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800" b="1" dirty="0">
                <a:solidFill>
                  <a:prstClr val="black"/>
                </a:solidFill>
                <a:latin typeface="Source Sans Pro" panose="020B0503030403020204"/>
              </a:rPr>
              <a:t>474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20677" y="1839296"/>
            <a:ext cx="2798263" cy="18135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800" b="1" dirty="0">
                <a:solidFill>
                  <a:prstClr val="black"/>
                </a:solidFill>
                <a:latin typeface="Source Sans Pro" panose="020B0503030403020204"/>
              </a:rPr>
              <a:t>486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8265" y="3958707"/>
            <a:ext cx="8465905" cy="27269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Bidding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513796"/>
            <a:ext cx="9077582" cy="5025116"/>
          </a:xfrm>
        </p:spPr>
        <p:txBody>
          <a:bodyPr/>
          <a:lstStyle/>
          <a:p>
            <a:r>
              <a:rPr lang="en-US" dirty="0"/>
              <a:t>Run an open and fair competitive bidding process.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Wait 28 days before choosing a service provider.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Evaluate bids using the price of the eligible services as the primary factor.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1920" y="256032"/>
            <a:ext cx="187173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3025" cmpd="sng">
            <a:solidFill>
              <a:srgbClr val="FE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470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4817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Discounts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84" y="1587308"/>
            <a:ext cx="8603449" cy="5025116"/>
          </a:xfrm>
        </p:spPr>
        <p:txBody>
          <a:bodyPr/>
          <a:lstStyle/>
          <a:p>
            <a:r>
              <a:rPr lang="en-US" dirty="0"/>
              <a:t>Provide information about your requests (discount level, costs of services, service providers).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USAC review questions.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Receive </a:t>
            </a:r>
            <a:r>
              <a:rPr lang="en-US" dirty="0"/>
              <a:t>your funding commitment decision.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74729" y="328983"/>
            <a:ext cx="179121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3025" cmpd="sng">
            <a:solidFill>
              <a:srgbClr val="8EC9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471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26346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C_PPT_Template_16-9_v2019-05-29.potx [Read-Only]" id="{CE539B10-8CD5-4822-A3CB-7328AB6F49E8}" vid="{77273886-D9C9-4FDC-AA06-E011077DF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USAC_PPT_Template_16-9_v2019-05-29</Template>
  <TotalTime>236</TotalTime>
  <Words>421</Words>
  <Application>Microsoft Office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Source Sans Pro</vt:lpstr>
      <vt:lpstr>Source Sans Pro Light</vt:lpstr>
      <vt:lpstr>SourceSansPro-Light</vt:lpstr>
      <vt:lpstr>Wingdings</vt:lpstr>
      <vt:lpstr>1_Office Theme</vt:lpstr>
      <vt:lpstr>Beginner Overview</vt:lpstr>
      <vt:lpstr>AGENDA</vt:lpstr>
      <vt:lpstr>PowerPoint Presentation</vt:lpstr>
      <vt:lpstr>Mission Statement</vt:lpstr>
      <vt:lpstr>Overview</vt:lpstr>
      <vt:lpstr>PowerPoint Presentation</vt:lpstr>
      <vt:lpstr>What is the Applicant Process?</vt:lpstr>
      <vt:lpstr>Competitive Bidding</vt:lpstr>
      <vt:lpstr>Apply for Discounts</vt:lpstr>
      <vt:lpstr>Start Services</vt:lpstr>
      <vt:lpstr>Invoice USAC (BEAR Form)</vt:lpstr>
      <vt:lpstr>Invoice USAC (SPI Form)</vt:lpstr>
      <vt:lpstr>QUESTIONS?</vt:lpstr>
      <vt:lpstr>PowerPoint Presentation</vt:lpstr>
    </vt:vector>
  </TitlesOfParts>
  <Company>USAC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Beginners: Introduction to the E-Rate Program</dc:title>
  <dc:creator>Amelia Zohore</dc:creator>
  <cp:lastModifiedBy>Ginna Melendez</cp:lastModifiedBy>
  <cp:revision>22</cp:revision>
  <dcterms:created xsi:type="dcterms:W3CDTF">2019-06-13T13:08:01Z</dcterms:created>
  <dcterms:modified xsi:type="dcterms:W3CDTF">2019-09-30T20:31:27Z</dcterms:modified>
</cp:coreProperties>
</file>