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256" r:id="rId2"/>
    <p:sldId id="310" r:id="rId3"/>
    <p:sldId id="301" r:id="rId4"/>
    <p:sldId id="259" r:id="rId5"/>
    <p:sldId id="260" r:id="rId6"/>
    <p:sldId id="261" r:id="rId7"/>
    <p:sldId id="262" r:id="rId8"/>
    <p:sldId id="302" r:id="rId9"/>
    <p:sldId id="264" r:id="rId10"/>
    <p:sldId id="267" r:id="rId11"/>
    <p:sldId id="265" r:id="rId12"/>
    <p:sldId id="268" r:id="rId13"/>
    <p:sldId id="266" r:id="rId14"/>
    <p:sldId id="269" r:id="rId15"/>
    <p:sldId id="271" r:id="rId16"/>
    <p:sldId id="303" r:id="rId17"/>
    <p:sldId id="273" r:id="rId18"/>
    <p:sldId id="274" r:id="rId19"/>
    <p:sldId id="275" r:id="rId20"/>
    <p:sldId id="276" r:id="rId21"/>
    <p:sldId id="277" r:id="rId22"/>
    <p:sldId id="304" r:id="rId23"/>
    <p:sldId id="279" r:id="rId24"/>
    <p:sldId id="305" r:id="rId25"/>
    <p:sldId id="281" r:id="rId26"/>
    <p:sldId id="282" r:id="rId27"/>
    <p:sldId id="283" r:id="rId28"/>
    <p:sldId id="309" r:id="rId29"/>
    <p:sldId id="284" r:id="rId30"/>
    <p:sldId id="306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308" r:id="rId41"/>
    <p:sldId id="307" r:id="rId42"/>
    <p:sldId id="296" r:id="rId43"/>
    <p:sldId id="299" r:id="rId44"/>
    <p:sldId id="297" r:id="rId45"/>
    <p:sldId id="298" r:id="rId46"/>
    <p:sldId id="311" r:id="rId47"/>
    <p:sldId id="30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Noran" initials="JN" lastIdx="4" clrIdx="0">
    <p:extLst>
      <p:ext uri="{19B8F6BF-5375-455C-9EA6-DF929625EA0E}">
        <p15:presenceInfo xmlns:p15="http://schemas.microsoft.com/office/powerpoint/2012/main" userId="S-1-5-21-691950464-754195623-6498272-1134" providerId="AD"/>
      </p:ext>
    </p:extLst>
  </p:cmAuthor>
  <p:cmAuthor id="2" name="Gabriela Gross" initials="GG" lastIdx="1" clrIdx="1">
    <p:extLst>
      <p:ext uri="{19B8F6BF-5375-455C-9EA6-DF929625EA0E}">
        <p15:presenceInfo xmlns:p15="http://schemas.microsoft.com/office/powerpoint/2012/main" userId="Gabriela Gros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98" autoAdjust="0"/>
    <p:restoredTop sz="94649" autoAdjust="0"/>
  </p:normalViewPr>
  <p:slideViewPr>
    <p:cSldViewPr snapToGrid="0">
      <p:cViewPr varScale="1">
        <p:scale>
          <a:sx n="115" d="100"/>
          <a:sy n="115" d="100"/>
        </p:scale>
        <p:origin x="15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39517-7E02-4EB3-B8EC-13FB3251CE52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©2019 Universal Service Administrative Co.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8A052-B600-41BA-A788-CEE9B9B1C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86066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ED298-B2C5-4131-B5F4-755EAA7B2CD9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©2019 Universal Service Administrative Co.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CBC6B-B860-4FF9-BBBB-BE10A7D10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76856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965F5-2E24-1C41-B2B4-6DE9304676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22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965F5-2E24-1C41-B2B4-6DE9304676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7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965F5-2E24-1C41-B2B4-6DE9304676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82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965F5-2E24-1C41-B2B4-6DE9304676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58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965F5-2E24-1C41-B2B4-6DE9304676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9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965F5-2E24-1C41-B2B4-6DE93046769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57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965F5-2E24-1C41-B2B4-6DE93046769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2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hildren In Libra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3737"/>
          <a:stretch/>
        </p:blipFill>
        <p:spPr>
          <a:xfrm>
            <a:off x="0" y="70934"/>
            <a:ext cx="12192000" cy="690289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136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8328" y="356615"/>
            <a:ext cx="11506306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337351" y="1191869"/>
            <a:ext cx="6268524" cy="5026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5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First level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Fifth level</a:t>
            </a:r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2" hasCustomPrompt="1"/>
          </p:nvPr>
        </p:nvSpPr>
        <p:spPr>
          <a:xfrm>
            <a:off x="6814457" y="1191868"/>
            <a:ext cx="5029200" cy="502658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Use this layout when you need both bulleted text and a space for images, SmartArt, or charts.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/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307211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337351" y="2011680"/>
            <a:ext cx="11503152" cy="161848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Use this layout for large format images, SmartArt, or charts; delete this text box prior to applying your content.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/>
              <a:t>©2019 Universal Service Administrative Co.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920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Bullets+Mo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7351" y="356616"/>
            <a:ext cx="5760720" cy="68244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4AD4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7351" y="1207008"/>
            <a:ext cx="4959296" cy="5012817"/>
          </a:xfrm>
        </p:spPr>
        <p:txBody>
          <a:bodyPr>
            <a:noAutofit/>
          </a:bodyPr>
          <a:lstStyle>
            <a:lvl1pPr marL="227013" marR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 sz="2400" baseline="0"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 sz="2000"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 sz="2000"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 sz="2000"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 sz="2000"/>
            </a:lvl5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First level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r="51038" b="4871"/>
          <a:stretch/>
        </p:blipFill>
        <p:spPr>
          <a:xfrm>
            <a:off x="5296647" y="76200"/>
            <a:ext cx="6895353" cy="6781800"/>
          </a:xfrm>
          <a:prstGeom prst="rect">
            <a:avLst/>
          </a:prstGeom>
        </p:spPr>
      </p:pic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/>
              <a:t>©2019 Universal Service Administrative Co.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738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Mo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4"/>
          <p:cNvSpPr/>
          <p:nvPr userDrawn="1"/>
        </p:nvSpPr>
        <p:spPr>
          <a:xfrm>
            <a:off x="6350" y="6362"/>
            <a:ext cx="12179300" cy="6845300"/>
          </a:xfrm>
          <a:custGeom>
            <a:avLst/>
            <a:gdLst/>
            <a:ahLst/>
            <a:cxnLst/>
            <a:rect l="l" t="t" r="r" b="b"/>
            <a:pathLst>
              <a:path w="12179300" h="6845300">
                <a:moveTo>
                  <a:pt x="0" y="6845287"/>
                </a:moveTo>
                <a:lnTo>
                  <a:pt x="12178982" y="6845287"/>
                </a:lnTo>
                <a:lnTo>
                  <a:pt x="12178982" y="0"/>
                </a:lnTo>
                <a:lnTo>
                  <a:pt x="0" y="0"/>
                </a:lnTo>
                <a:lnTo>
                  <a:pt x="0" y="6845287"/>
                </a:lnTo>
                <a:close/>
              </a:path>
            </a:pathLst>
          </a:custGeom>
          <a:solidFill>
            <a:srgbClr val="004AD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5"/>
          <p:cNvSpPr txBox="1">
            <a:spLocks noGrp="1"/>
          </p:cNvSpPr>
          <p:nvPr>
            <p:ph type="title" hasCustomPrompt="1"/>
          </p:nvPr>
        </p:nvSpPr>
        <p:spPr>
          <a:xfrm>
            <a:off x="307187" y="2136339"/>
            <a:ext cx="3981350" cy="2585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lnSpc>
                <a:spcPct val="100000"/>
              </a:lnSpc>
            </a:pPr>
            <a:r>
              <a:rPr sz="4200" b="0" spc="-25" dirty="0">
                <a:solidFill>
                  <a:srgbClr val="FFFFFF"/>
                </a:solidFill>
                <a:latin typeface="Source Sans Pro"/>
                <a:cs typeface="Source Sans Pro"/>
              </a:rPr>
              <a:t>“Type quote</a:t>
            </a:r>
            <a:r>
              <a:rPr sz="4200" b="0" spc="-55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4200" b="0" spc="-70" dirty="0">
                <a:solidFill>
                  <a:srgbClr val="FFFFFF"/>
                </a:solidFill>
                <a:latin typeface="Source Sans Pro"/>
                <a:cs typeface="Source Sans Pro"/>
              </a:rPr>
              <a:t>here.”</a:t>
            </a:r>
            <a:r>
              <a:rPr lang="en-US" sz="4200" b="0" spc="-70" dirty="0">
                <a:solidFill>
                  <a:srgbClr val="FFFFFF"/>
                </a:solidFill>
                <a:latin typeface="Source Sans Pro"/>
                <a:cs typeface="Source Sans Pro"/>
              </a:rPr>
              <a:t> (Ensure quote is vertically centered)</a:t>
            </a:r>
            <a:endParaRPr sz="4200" dirty="0">
              <a:latin typeface="Source Sans Pro"/>
              <a:cs typeface="Source Sans Pro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9" r="27517" b="8520"/>
          <a:stretch/>
        </p:blipFill>
        <p:spPr>
          <a:xfrm>
            <a:off x="4416972" y="0"/>
            <a:ext cx="7768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63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aragraph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8138" y="1317191"/>
            <a:ext cx="2862262" cy="4855009"/>
          </a:xfr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/>
              <a:t>Use this layout for slides containing images, SmartArt, or charts that require maximum real estate but still need supporting text. Consider using a truncated title.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37350" y="356616"/>
            <a:ext cx="2862072" cy="685800"/>
          </a:xfr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1"/>
          </p:nvPr>
        </p:nvSpPr>
        <p:spPr>
          <a:xfrm>
            <a:off x="3412444" y="356616"/>
            <a:ext cx="8431213" cy="5815584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/>
              <a:t>©2019 Universal Service Administrative Co.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009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37351" y="356616"/>
            <a:ext cx="11506306" cy="685800"/>
          </a:xfrm>
        </p:spPr>
        <p:txBody>
          <a:bodyPr anchor="t" anchorCtr="0">
            <a:noAutofit/>
          </a:bodyPr>
          <a:lstStyle>
            <a:lvl1pPr>
              <a:defRPr sz="3800" baseline="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" r="46075"/>
          <a:stretch/>
        </p:blipFill>
        <p:spPr>
          <a:xfrm>
            <a:off x="4849469" y="1136540"/>
            <a:ext cx="6994188" cy="521981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8137" y="1317191"/>
            <a:ext cx="4511331" cy="4855009"/>
          </a:xfr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/>
              <a:t>Use this layout for slides that require the use of a U.S. map. This section can contain accompanying text. 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/>
              <a:t>©2019 Universal Service Administrative Co.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293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Multiple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71650" y="1381328"/>
            <a:ext cx="3474720" cy="4790872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37350" y="347473"/>
            <a:ext cx="3474720" cy="907396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Title of Paragraph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348837" y="1405712"/>
            <a:ext cx="3477958" cy="4790872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347970" y="347473"/>
            <a:ext cx="3478826" cy="9073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1" i="0" baseline="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Title of Paragraph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8216" y="1405712"/>
            <a:ext cx="3474720" cy="4790872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/>
              <a:t>If you need to include more than a few bullets worth of information, consider using an image or simple phrase as provocation and speak to the content you want to write. If you must use more than a few bullets, consider splitting the content between two or more slides. </a:t>
            </a:r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8370784" y="347473"/>
            <a:ext cx="3474720" cy="9073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en-US"/>
            </a:defPPr>
            <a:lvl1pPr lvl="0">
              <a:lnSpc>
                <a:spcPct val="90000"/>
              </a:lnSpc>
              <a:spcBef>
                <a:spcPct val="0"/>
              </a:spcBef>
              <a:buNone/>
              <a:defRPr sz="2800" b="1" i="0" baseline="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Title of Paragraph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074316" y="717982"/>
            <a:ext cx="0" cy="5049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8100568" y="717982"/>
            <a:ext cx="0" cy="5049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/>
              <a:t>©2019 Universal Service Administrative Co.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448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Multiple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320681" y="1400783"/>
            <a:ext cx="5559552" cy="4795801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37351" y="347472"/>
            <a:ext cx="5561052" cy="905256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Title of Paragraph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8216" y="1400783"/>
            <a:ext cx="5559664" cy="4795801"/>
          </a:xfrm>
          <a:ln>
            <a:solidFill>
              <a:schemeClr val="bg1">
                <a:lumMod val="50000"/>
              </a:schemeClr>
            </a:solidFill>
          </a:ln>
        </p:spPr>
        <p:txBody>
          <a:bodyPr anchor="t" anchorCtr="0">
            <a:no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/>
              <a:t>If you need to write more than a few bullets worth of information, consider using an image or simple phrase as provocation and speaking to the content you want to write. If you must use more than a few bullets, consider splitting the content between two or more slides. </a:t>
            </a:r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6312311" y="347472"/>
            <a:ext cx="5559552" cy="9052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Click to Edit Title of Paragraph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096000" y="717982"/>
            <a:ext cx="0" cy="50497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/>
              <a:t>©2019 Universal Service Administrative Co.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082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/>
              <a:t>©2019 Universal Service Administrative Co.</a:t>
            </a:r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772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4"/>
          <p:cNvSpPr/>
          <p:nvPr userDrawn="1"/>
        </p:nvSpPr>
        <p:spPr>
          <a:xfrm>
            <a:off x="-3698" y="6363"/>
            <a:ext cx="12195698" cy="6851637"/>
          </a:xfrm>
          <a:custGeom>
            <a:avLst/>
            <a:gdLst/>
            <a:ahLst/>
            <a:cxnLst/>
            <a:rect l="l" t="t" r="r" b="b"/>
            <a:pathLst>
              <a:path w="12179300" h="6845300">
                <a:moveTo>
                  <a:pt x="0" y="6845287"/>
                </a:moveTo>
                <a:lnTo>
                  <a:pt x="12178982" y="6845287"/>
                </a:lnTo>
                <a:lnTo>
                  <a:pt x="12178982" y="0"/>
                </a:lnTo>
                <a:lnTo>
                  <a:pt x="0" y="0"/>
                </a:lnTo>
                <a:lnTo>
                  <a:pt x="0" y="6845287"/>
                </a:lnTo>
                <a:close/>
              </a:path>
            </a:pathLst>
          </a:custGeom>
          <a:solidFill>
            <a:srgbClr val="004AD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8"/>
          <p:cNvSpPr/>
          <p:nvPr userDrawn="1"/>
        </p:nvSpPr>
        <p:spPr>
          <a:xfrm>
            <a:off x="4500110" y="2861584"/>
            <a:ext cx="3191779" cy="1134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0927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Rural Downtow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6"/>
          <a:stretch/>
        </p:blipFill>
        <p:spPr>
          <a:xfrm>
            <a:off x="0" y="70936"/>
            <a:ext cx="12192000" cy="689069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829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+Mo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4404" b="46479"/>
          <a:stretch/>
        </p:blipFill>
        <p:spPr>
          <a:xfrm>
            <a:off x="3140762" y="2057270"/>
            <a:ext cx="9067004" cy="479271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02426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rgbClr val="004AD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782101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rgbClr val="FE5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0062FF"/>
                </a:solidFill>
              </a:rPr>
              <a:t>© 2017 </a:t>
            </a:r>
            <a:r>
              <a:rPr lang="en-US" dirty="0">
                <a:solidFill>
                  <a:srgbClr val="0062FF"/>
                </a:solidFill>
              </a:rPr>
              <a:t>Universal Service Administrative Co.</a:t>
            </a:r>
            <a:endParaRPr lang="en-US" dirty="0">
              <a:solidFill>
                <a:srgbClr val="0059B7"/>
              </a:solidFill>
              <a:latin typeface="SourceSansPro-Light"/>
              <a:cs typeface="SourceSansPro-Ligh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DFCED7-EB59-654B-ACD8-84CE8F5916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53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armer Annd Boy In Fie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r="-1" b="6189"/>
          <a:stretch/>
        </p:blipFill>
        <p:spPr>
          <a:xfrm>
            <a:off x="0" y="70934"/>
            <a:ext cx="12192000" cy="690289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05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other Daughter On Tab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"/>
          <a:stretch/>
        </p:blipFill>
        <p:spPr>
          <a:xfrm>
            <a:off x="1" y="72597"/>
            <a:ext cx="12192000" cy="68951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58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other Child In Clin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" b="203"/>
          <a:stretch/>
        </p:blipFill>
        <p:spPr>
          <a:xfrm>
            <a:off x="-1" y="70932"/>
            <a:ext cx="12192001" cy="690809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595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udents On Comput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6"/>
          <a:stretch/>
        </p:blipFill>
        <p:spPr>
          <a:xfrm>
            <a:off x="0" y="70938"/>
            <a:ext cx="12192000" cy="690288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9144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97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armer On Tab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3"/>
          <a:stretch/>
        </p:blipFill>
        <p:spPr>
          <a:xfrm>
            <a:off x="-3100" y="70937"/>
            <a:ext cx="12195100" cy="690288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70934"/>
            <a:ext cx="12192000" cy="690289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8"/>
          <p:cNvSpPr/>
          <p:nvPr userDrawn="1"/>
        </p:nvSpPr>
        <p:spPr>
          <a:xfrm>
            <a:off x="395056" y="5711300"/>
            <a:ext cx="2616398" cy="93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24000" y="1155423"/>
            <a:ext cx="9144000" cy="238760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24000" y="363509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55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57560" y="2548361"/>
            <a:ext cx="1633492" cy="1386372"/>
          </a:xfrm>
        </p:spPr>
        <p:txBody>
          <a:bodyPr anchor="ctr" anchorCtr="0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08301" y="731519"/>
            <a:ext cx="8635356" cy="5020056"/>
          </a:xfrm>
        </p:spPr>
        <p:txBody>
          <a:bodyPr anchor="ctr" anchorCtr="0">
            <a:normAutofit/>
          </a:bodyPr>
          <a:lstStyle>
            <a:lvl1pPr>
              <a:defRPr baseline="0"/>
            </a:lvl1pPr>
            <a:lvl2pPr>
              <a:defRPr baseline="0"/>
            </a:lvl2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US" dirty="0"/>
              <a:t>Use this layout for your agenda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©2019 Universal Service Administrative Co.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7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7351" y="356616"/>
            <a:ext cx="11506306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337351" y="1207008"/>
            <a:ext cx="11506306" cy="5025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 baseline="0"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lvl5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Use this layout for bulleted content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7351" y="6356350"/>
            <a:ext cx="4114800" cy="365125"/>
          </a:xfrm>
        </p:spPr>
        <p:txBody>
          <a:bodyPr/>
          <a:lstStyle/>
          <a:p>
            <a:r>
              <a:rPr lang="en-US" dirty="0"/>
              <a:t>©2019 Universal Service Administrative Co.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9100457" y="6356350"/>
            <a:ext cx="2743200" cy="365125"/>
          </a:xfrm>
        </p:spPr>
        <p:txBody>
          <a:bodyPr/>
          <a:lstStyle/>
          <a:p>
            <a:fld id="{2E44E29E-5F89-45D9-B49E-36D1BB648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352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7351" y="354390"/>
            <a:ext cx="11506306" cy="6824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351" y="1209625"/>
            <a:ext cx="11506306" cy="5069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bk object 16"/>
          <p:cNvSpPr/>
          <p:nvPr userDrawn="1"/>
        </p:nvSpPr>
        <p:spPr>
          <a:xfrm>
            <a:off x="0" y="1763"/>
            <a:ext cx="12192000" cy="161544"/>
          </a:xfrm>
          <a:custGeom>
            <a:avLst/>
            <a:gdLst/>
            <a:ahLst/>
            <a:cxnLst/>
            <a:rect l="l" t="t" r="r" b="b"/>
            <a:pathLst>
              <a:path w="12185650" h="69850">
                <a:moveTo>
                  <a:pt x="0" y="69850"/>
                </a:moveTo>
                <a:lnTo>
                  <a:pt x="12185345" y="69850"/>
                </a:lnTo>
                <a:lnTo>
                  <a:pt x="12185345" y="0"/>
                </a:lnTo>
                <a:lnTo>
                  <a:pt x="0" y="0"/>
                </a:lnTo>
                <a:lnTo>
                  <a:pt x="0" y="69850"/>
                </a:lnTo>
                <a:close/>
              </a:path>
            </a:pathLst>
          </a:custGeom>
          <a:solidFill>
            <a:srgbClr val="004AD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3735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4AD4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 dirty="0"/>
              <a:t>©2019 Universal Service Administrative Co.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0045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AD4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fld id="{2E44E29E-5F89-45D9-B49E-36D1BB648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89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7" r:id="rId14"/>
    <p:sldLayoutId id="2147483679" r:id="rId15"/>
    <p:sldLayoutId id="2147483682" r:id="rId16"/>
    <p:sldLayoutId id="2147483683" r:id="rId17"/>
    <p:sldLayoutId id="2147483685" r:id="rId18"/>
    <p:sldLayoutId id="2147483684" r:id="rId19"/>
    <p:sldLayoutId id="2147483686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rgbClr val="004AD4"/>
          </a:solidFill>
          <a:latin typeface="Source Sans Pro" charset="0"/>
          <a:ea typeface="Source Sans Pro" charset="0"/>
          <a:cs typeface="Source Sans Pro" charset="0"/>
        </a:defRPr>
      </a:lvl1pPr>
    </p:titleStyle>
    <p:bodyStyle>
      <a:lvl1pPr marL="227013" indent="-227013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Clr>
          <a:srgbClr val="006FF4"/>
        </a:buClr>
        <a:buFont typeface="Wingdings" panose="05000000000000000000" pitchFamily="2" charset="2"/>
        <a:buChar char="§"/>
        <a:defRPr sz="2800" kern="1200">
          <a:solidFill>
            <a:schemeClr val="tx1">
              <a:lumMod val="65000"/>
              <a:lumOff val="35000"/>
            </a:schemeClr>
          </a:solidFill>
          <a:latin typeface="Source Sans Pro" charset="0"/>
          <a:ea typeface="Source Sans Pro" charset="0"/>
          <a:cs typeface="Source Sans Pro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rgbClr val="FE5000"/>
        </a:buClr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Source Sans Pro" charset="0"/>
          <a:ea typeface="Source Sans Pro" charset="0"/>
          <a:cs typeface="Source Sans Pro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rgbClr val="FE5000"/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Source Sans Pro" charset="0"/>
          <a:ea typeface="Source Sans Pro" charset="0"/>
          <a:cs typeface="Source Sans Pro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rgbClr val="FE5000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Source Sans Pro" charset="0"/>
          <a:ea typeface="Source Sans Pro" charset="0"/>
          <a:cs typeface="Source Sans Pro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rgbClr val="FE5000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Source Sans Pro" charset="0"/>
          <a:ea typeface="Source Sans Pro" charset="0"/>
          <a:cs typeface="Source Sans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sltools.universalservice.org/portal-external/urbanRuralLookup/" TargetMode="Externa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sltools.universalservice.org/portal-external/urbanRuralLookup/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BEGINNER </a:t>
            </a:r>
            <a:r>
              <a:rPr lang="en-US" dirty="0"/>
              <a:t>BASIC CONCEPTS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2019 Applicant Training</a:t>
            </a:r>
          </a:p>
        </p:txBody>
      </p:sp>
    </p:spTree>
    <p:extLst>
      <p:ext uri="{BB962C8B-B14F-4D97-AF65-F5344CB8AC3E}">
        <p14:creationId xmlns:p14="http://schemas.microsoft.com/office/powerpoint/2010/main" val="312165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 -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Examples of </a:t>
            </a:r>
            <a:r>
              <a:rPr lang="en-US" b="1" dirty="0"/>
              <a:t>Category One (C1)</a:t>
            </a:r>
            <a:r>
              <a:rPr lang="en-US" dirty="0"/>
              <a:t> services:</a:t>
            </a:r>
          </a:p>
          <a:p>
            <a:r>
              <a:rPr lang="en-US" dirty="0"/>
              <a:t>Leased lit or dark fiber</a:t>
            </a:r>
          </a:p>
          <a:p>
            <a:r>
              <a:rPr lang="en-US" dirty="0"/>
              <a:t>Wireless services (e.g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/>
              <a:t>microwave)</a:t>
            </a:r>
          </a:p>
          <a:p>
            <a:r>
              <a:rPr lang="en-US" dirty="0"/>
              <a:t>Satellite service</a:t>
            </a:r>
          </a:p>
          <a:p>
            <a:r>
              <a:rPr lang="en-US" dirty="0"/>
              <a:t>T-1, T-3, etc.</a:t>
            </a:r>
          </a:p>
          <a:p>
            <a:r>
              <a:rPr lang="en-US" dirty="0"/>
              <a:t>DSL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13681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 -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488" y="1042416"/>
            <a:ext cx="11506306" cy="502511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Category Two</a:t>
            </a:r>
            <a:r>
              <a:rPr lang="en-US" dirty="0"/>
              <a:t> includes services and equipment needed for broadband connectivity within schools and libraries.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Three service types: </a:t>
            </a:r>
          </a:p>
          <a:p>
            <a:pPr lvl="2"/>
            <a:r>
              <a:rPr lang="en-US" sz="2800" dirty="0"/>
              <a:t>Internal Connections</a:t>
            </a:r>
          </a:p>
          <a:p>
            <a:pPr lvl="2"/>
            <a:r>
              <a:rPr lang="en-US" sz="2800" dirty="0"/>
              <a:t>Basic Maintenance of Internal Connections</a:t>
            </a:r>
          </a:p>
          <a:p>
            <a:pPr lvl="2"/>
            <a:r>
              <a:rPr lang="en-US" sz="2800" dirty="0"/>
              <a:t>Managed Internal Broadband Services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55500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 -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Examples of </a:t>
            </a:r>
            <a:r>
              <a:rPr lang="en-US" b="1" dirty="0"/>
              <a:t>Category Two (C2)</a:t>
            </a:r>
            <a:r>
              <a:rPr lang="en-US" dirty="0"/>
              <a:t> services: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Routers &amp; switches</a:t>
            </a:r>
          </a:p>
          <a:p>
            <a:r>
              <a:rPr lang="en-US" dirty="0"/>
              <a:t>Cabling, wireless access points</a:t>
            </a:r>
          </a:p>
          <a:p>
            <a:r>
              <a:rPr lang="en-US" dirty="0"/>
              <a:t>Basic maintenance of eligible internal </a:t>
            </a:r>
            <a:r>
              <a:rPr lang="en-US" dirty="0" smtClean="0"/>
              <a:t>connections</a:t>
            </a:r>
          </a:p>
          <a:p>
            <a:r>
              <a:rPr lang="en-US" dirty="0" smtClean="0"/>
              <a:t>Managed </a:t>
            </a:r>
            <a:r>
              <a:rPr lang="en-US" dirty="0"/>
              <a:t>internal broadband services (managed Wi-Fi)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252487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 -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Category One (C1)</a:t>
            </a:r>
            <a:r>
              <a:rPr lang="en-US" dirty="0"/>
              <a:t> services are not limited in cost as long as they are cost-effective.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Category Two (C2)</a:t>
            </a:r>
            <a:r>
              <a:rPr lang="en-US" dirty="0"/>
              <a:t> services are limited by a pre-discount budget</a:t>
            </a:r>
            <a:endParaRPr lang="en-US" strike="sngStrike" dirty="0"/>
          </a:p>
          <a:p>
            <a:pPr marL="914400"/>
            <a:r>
              <a:rPr lang="en-US" dirty="0"/>
              <a:t>Budget period is five years</a:t>
            </a:r>
          </a:p>
          <a:p>
            <a:pPr marL="914400"/>
            <a:r>
              <a:rPr lang="en-US" dirty="0"/>
              <a:t>Budget is calculated based on number of students (schools) or square footage (libraries)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03580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234" y="406492"/>
            <a:ext cx="11506306" cy="685800"/>
          </a:xfrm>
        </p:spPr>
        <p:txBody>
          <a:bodyPr/>
          <a:lstStyle/>
          <a:p>
            <a:r>
              <a:rPr lang="en-US" dirty="0"/>
              <a:t>ELIGIBILITY- Eligible Services List (ESL)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2121407"/>
            <a:ext cx="6452916" cy="3551259"/>
          </a:xfrm>
        </p:spPr>
        <p:txBody>
          <a:bodyPr/>
          <a:lstStyle/>
          <a:p>
            <a:r>
              <a:rPr lang="en-US" dirty="0"/>
              <a:t>Each year, the FCC issues a list of services that are eligible for the upcoming funding year.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7351" y="6319304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267" y="1956016"/>
            <a:ext cx="4988273" cy="323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4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 – </a:t>
            </a:r>
            <a:r>
              <a:rPr lang="en-US" dirty="0" smtClean="0"/>
              <a:t>Educational </a:t>
            </a:r>
            <a:r>
              <a:rPr lang="en-US" dirty="0"/>
              <a:t>Purposes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07008"/>
            <a:ext cx="6912950" cy="5025116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Activities related to education that occur on school property.  </a:t>
            </a:r>
          </a:p>
          <a:p>
            <a:endParaRPr lang="en-US" sz="3000" dirty="0"/>
          </a:p>
          <a:p>
            <a:r>
              <a:rPr lang="en-US" sz="3000" dirty="0"/>
              <a:t>Activities related to providing library services to individuals that occur on library property.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*</a:t>
            </a:r>
            <a:r>
              <a:rPr lang="en-US" sz="3000" dirty="0"/>
              <a:t>Activities that are not on school or library property are generally not considered eligible for discounts.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301" y="2054952"/>
            <a:ext cx="4213566" cy="277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3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6771" y="857658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Funding Year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676400" y="293450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Font typeface="+mj-lt"/>
              <a:buNone/>
              <a:defRPr sz="2800" kern="1200">
                <a:solidFill>
                  <a:srgbClr val="FE5000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Arial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LucidaGrande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Wingdings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LucidaGrande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94006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464488"/>
            <a:ext cx="6368249" cy="50251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Funding Year (FY) starts on July 1 and ends the following June 30.</a:t>
            </a:r>
          </a:p>
          <a:p>
            <a:pPr marL="863600"/>
            <a:r>
              <a:rPr lang="en-US" dirty="0"/>
              <a:t>For example, FY2020 starts on July 1, 2020, and ends on June 30, 2021.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7351" y="6343410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414" y="1464488"/>
            <a:ext cx="4780233" cy="319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9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464488"/>
            <a:ext cx="11685316" cy="20407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Timing of program activities:</a:t>
            </a:r>
          </a:p>
          <a:p>
            <a:r>
              <a:rPr lang="en-US" dirty="0"/>
              <a:t>Competitive bidding and applying for discounts happen before the funding year starts.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469" y="2848439"/>
            <a:ext cx="7804188" cy="33091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672" y="637106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37720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464488"/>
            <a:ext cx="11685316" cy="20407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Timing of program activities:</a:t>
            </a:r>
          </a:p>
          <a:p>
            <a:r>
              <a:rPr lang="en-US" dirty="0"/>
              <a:t>Services generally start at the beginning of the funding year.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067" y="2873474"/>
            <a:ext cx="6004076" cy="33463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6712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559" y="2548361"/>
            <a:ext cx="1809927" cy="1386372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8301" y="1336294"/>
            <a:ext cx="8635356" cy="5020056"/>
          </a:xfrm>
        </p:spPr>
        <p:txBody>
          <a:bodyPr/>
          <a:lstStyle/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 smtClean="0"/>
              <a:t>Eligibility – entities, services, locations</a:t>
            </a:r>
            <a:endParaRPr lang="en-US" dirty="0"/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 smtClean="0"/>
              <a:t>Funding Year</a:t>
            </a:r>
            <a:endParaRPr lang="en-US" dirty="0"/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 smtClean="0"/>
              <a:t>Filing Window</a:t>
            </a:r>
            <a:endParaRPr lang="en-US" dirty="0"/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 smtClean="0"/>
              <a:t>Identifying Numbers (BEN, SPIN, CRN)</a:t>
            </a:r>
            <a:endParaRPr lang="en-US" dirty="0"/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 smtClean="0"/>
              <a:t>Discounts</a:t>
            </a:r>
            <a:endParaRPr lang="en-US" dirty="0"/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dirty="0" smtClean="0"/>
              <a:t>Funding Request Number (FRN)</a:t>
            </a:r>
            <a:endParaRPr lang="en-US" dirty="0"/>
          </a:p>
          <a:p>
            <a:pPr marL="514350" indent="-514350">
              <a:buClr>
                <a:srgbClr val="004AD4"/>
              </a:buClr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0203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464488"/>
            <a:ext cx="11685316" cy="20407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Timing of program activities:</a:t>
            </a:r>
          </a:p>
          <a:p>
            <a:r>
              <a:rPr lang="en-US" dirty="0"/>
              <a:t>Invoicing can occur during the funding year and is generally completed after the funding year ends.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3418" y="63883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647" y="3195392"/>
            <a:ext cx="4989339" cy="319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6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Source Sans Pro"/>
              </a:rPr>
              <a:t>FUNDING YEAR – Delivery and installation of services</a:t>
            </a:r>
            <a:r>
              <a:rPr lang="en-US" sz="4000" dirty="0"/>
              <a:t/>
            </a:r>
            <a:br>
              <a:rPr lang="en-US" sz="40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513796"/>
            <a:ext cx="11506306" cy="5025116"/>
          </a:xfrm>
        </p:spPr>
        <p:txBody>
          <a:bodyPr/>
          <a:lstStyle/>
          <a:p>
            <a:pPr marL="287338"/>
            <a:r>
              <a:rPr lang="en-US" b="1" dirty="0"/>
              <a:t>Recurring services</a:t>
            </a:r>
            <a:r>
              <a:rPr lang="en-US" dirty="0"/>
              <a:t> (e.g., monthly internet access) must be delivered during the funding year.</a:t>
            </a:r>
          </a:p>
          <a:p>
            <a:pPr marL="287338"/>
            <a:r>
              <a:rPr lang="en-US" b="1" dirty="0"/>
              <a:t>Non-recurring services</a:t>
            </a:r>
            <a:r>
              <a:rPr lang="en-US" dirty="0"/>
              <a:t> (e.g., equipment installations) can generally be installed through September 30 following the close of the funding year.</a:t>
            </a:r>
          </a:p>
          <a:p>
            <a:pPr marL="1654175" indent="-457200">
              <a:buClr>
                <a:schemeClr val="accent2"/>
              </a:buClr>
            </a:pPr>
            <a:r>
              <a:rPr lang="en-US" dirty="0"/>
              <a:t>The September 30 deadline can sometimes be extended, either automatically or by request.</a:t>
            </a:r>
          </a:p>
          <a:p>
            <a:pPr marL="1654175" indent="-457200">
              <a:buClr>
                <a:schemeClr val="accent2"/>
              </a:buClr>
            </a:pPr>
            <a:r>
              <a:rPr lang="en-US" dirty="0"/>
              <a:t>Delivery and installation can sometimes start before the funding year.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267082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6771" y="79356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Filing Window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676400" y="293450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Font typeface="+mj-lt"/>
              <a:buNone/>
              <a:defRPr sz="2800" kern="1200">
                <a:solidFill>
                  <a:srgbClr val="FE5000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Arial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LucidaGrande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Wingdings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LucidaGrande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6867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FILING 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All FCC Forms 471 are filed during </a:t>
            </a:r>
            <a:r>
              <a:rPr lang="en-US" dirty="0" smtClean="0"/>
              <a:t>the </a:t>
            </a:r>
            <a:r>
              <a:rPr lang="en-US" dirty="0"/>
              <a:t>FCC Form 471 application filing window.</a:t>
            </a:r>
          </a:p>
          <a:p>
            <a:pPr marL="1093787" indent="-457200"/>
            <a:endParaRPr lang="en-US" dirty="0"/>
          </a:p>
          <a:p>
            <a:pPr marL="1093787" indent="-457200"/>
            <a:r>
              <a:rPr lang="en-US" dirty="0"/>
              <a:t>The filing window generally opens in mid-January and closes in mid-March in advance of the start of the funding year</a:t>
            </a: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dirty="0"/>
              <a:t>Applications (FCC Forms 471) filed outside of the filing window are not considered for funding.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485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6771" y="857658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Identifying Numbers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526771" y="293450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Font typeface="+mj-lt"/>
              <a:buNone/>
              <a:defRPr sz="2800" kern="1200">
                <a:solidFill>
                  <a:srgbClr val="FE5000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Arial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LucidaGrande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Wingdings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LucidaGrande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419360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NUMBERS - BENs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07008"/>
            <a:ext cx="10613678" cy="50251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applicant entity is assigned an “entity number” in the system.</a:t>
            </a:r>
          </a:p>
          <a:p>
            <a:pPr marL="863600"/>
            <a:r>
              <a:rPr lang="en-US" dirty="0"/>
              <a:t>Each entity that receives and pays bills is assigned </a:t>
            </a:r>
            <a:r>
              <a:rPr lang="en-US" b="1" dirty="0"/>
              <a:t>a Billed </a:t>
            </a:r>
            <a:r>
              <a:rPr lang="en-US" b="1" dirty="0" smtClean="0"/>
              <a:t>Entity </a:t>
            </a:r>
            <a:r>
              <a:rPr lang="en-US" b="1" dirty="0"/>
              <a:t>Number (BEN).</a:t>
            </a:r>
          </a:p>
        </p:txBody>
      </p:sp>
      <p:sp>
        <p:nvSpPr>
          <p:cNvPr id="6" name="Rectangle 5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426861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NUMBERS - BENs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Examples of applicant entities with entity numbers:</a:t>
            </a:r>
          </a:p>
          <a:p>
            <a:pPr marL="863600"/>
            <a:r>
              <a:rPr lang="en-US" dirty="0"/>
              <a:t>Individual school</a:t>
            </a:r>
          </a:p>
          <a:p>
            <a:pPr marL="863600"/>
            <a:r>
              <a:rPr lang="en-US" dirty="0"/>
              <a:t>School district</a:t>
            </a:r>
          </a:p>
          <a:p>
            <a:pPr marL="863600"/>
            <a:r>
              <a:rPr lang="en-US" dirty="0"/>
              <a:t>Individual library branch</a:t>
            </a:r>
          </a:p>
          <a:p>
            <a:pPr marL="863600"/>
            <a:r>
              <a:rPr lang="en-US" dirty="0"/>
              <a:t>Bookmobile</a:t>
            </a:r>
          </a:p>
          <a:p>
            <a:pPr marL="863600"/>
            <a:r>
              <a:rPr lang="en-US" dirty="0"/>
              <a:t>Library system</a:t>
            </a:r>
          </a:p>
          <a:p>
            <a:pPr marL="863600"/>
            <a:r>
              <a:rPr lang="en-US" dirty="0"/>
              <a:t>Consortium</a:t>
            </a:r>
          </a:p>
          <a:p>
            <a:pPr marL="863600"/>
            <a:r>
              <a:rPr lang="en-US" dirty="0"/>
              <a:t>Educational service agency</a:t>
            </a:r>
          </a:p>
        </p:txBody>
      </p:sp>
      <p:sp>
        <p:nvSpPr>
          <p:cNvPr id="6" name="Rectangle 5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49185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NUMBERS - SPINs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07008"/>
            <a:ext cx="7079449" cy="50251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</a:t>
            </a:r>
            <a:r>
              <a:rPr lang="en-US" b="1" dirty="0"/>
              <a:t>Service Provider Identification Number (SPIN) </a:t>
            </a:r>
            <a:r>
              <a:rPr lang="en-US" dirty="0"/>
              <a:t>is assigned to providers participating in E-rate.</a:t>
            </a:r>
          </a:p>
          <a:p>
            <a:pPr marL="863600"/>
            <a:r>
              <a:rPr lang="en-US" dirty="0"/>
              <a:t>Service providers may have more than one SPIN due to:</a:t>
            </a:r>
          </a:p>
          <a:p>
            <a:pPr marL="1544637" indent="-457200">
              <a:buClr>
                <a:schemeClr val="accent2"/>
              </a:buClr>
            </a:pPr>
            <a:r>
              <a:rPr lang="en-US" dirty="0"/>
              <a:t>Different business units or service areas.</a:t>
            </a:r>
          </a:p>
          <a:p>
            <a:pPr marL="1544637" indent="-457200">
              <a:buClr>
                <a:schemeClr val="accent2"/>
              </a:buClr>
            </a:pPr>
            <a:r>
              <a:rPr lang="en-US" dirty="0"/>
              <a:t>Mergers and acquisitions.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800" y="1890072"/>
            <a:ext cx="4373217" cy="31444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99659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NUMBERS - SPINs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07008"/>
            <a:ext cx="7079449" cy="50251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</a:t>
            </a:r>
            <a:r>
              <a:rPr lang="en-US" b="1" dirty="0"/>
              <a:t>Service Provider Identification Number (SPIN) </a:t>
            </a:r>
            <a:r>
              <a:rPr lang="en-US" dirty="0"/>
              <a:t>is assigned to providers participating in E-rate.</a:t>
            </a:r>
          </a:p>
          <a:p>
            <a:pPr marL="863600"/>
            <a:r>
              <a:rPr lang="en-US" dirty="0"/>
              <a:t>Service providers may have more than one SPIN due to:</a:t>
            </a:r>
          </a:p>
          <a:p>
            <a:pPr marL="1544637" indent="-457200">
              <a:buClr>
                <a:schemeClr val="accent2"/>
              </a:buClr>
            </a:pPr>
            <a:r>
              <a:rPr lang="en-US" dirty="0"/>
              <a:t>Different business units or service </a:t>
            </a:r>
            <a:r>
              <a:rPr lang="en-US" dirty="0" smtClean="0"/>
              <a:t>areas.</a:t>
            </a:r>
          </a:p>
          <a:p>
            <a:pPr marL="1544637" indent="-457200">
              <a:buClr>
                <a:schemeClr val="accent2"/>
              </a:buClr>
            </a:pPr>
            <a:r>
              <a:rPr lang="en-US" dirty="0" smtClean="0"/>
              <a:t>Mergers </a:t>
            </a:r>
            <a:r>
              <a:rPr lang="en-US" dirty="0"/>
              <a:t>and acquisitions.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800" y="1890072"/>
            <a:ext cx="4373217" cy="31444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7351" y="6250522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46960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ym typeface="Source Sans Pro"/>
              </a:rPr>
              <a:t>IDENTIFYING NUMBERS - CRNs</a:t>
            </a:r>
            <a:r>
              <a:rPr lang="en-US" sz="4000" dirty="0"/>
              <a:t/>
            </a:r>
            <a:br>
              <a:rPr lang="en-US" sz="40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Each consultant is assigned a Consultant Registration Number (CRN) in the system.</a:t>
            </a:r>
          </a:p>
          <a:p>
            <a:pPr marL="863600"/>
            <a:r>
              <a:rPr lang="en-US" dirty="0"/>
              <a:t>A consultant may be a single individual or a consulting firm with multiple employees.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068" y="2907645"/>
            <a:ext cx="4991740" cy="33244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0927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11877" y="1002160"/>
            <a:ext cx="10210800" cy="2387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Eligibility</a:t>
            </a:r>
          </a:p>
          <a:p>
            <a:r>
              <a:rPr lang="en-US" dirty="0"/>
              <a:t>Who is Eligible?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676400" y="293450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Font typeface="+mj-lt"/>
              <a:buNone/>
              <a:defRPr sz="2800" kern="1200">
                <a:solidFill>
                  <a:srgbClr val="FE5000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Arial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LucidaGrande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Wingdings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LucidaGrande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45089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6771" y="857658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Discounts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676400" y="293450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Font typeface="+mj-lt"/>
              <a:buNone/>
              <a:defRPr sz="2800" kern="1200">
                <a:solidFill>
                  <a:srgbClr val="FE5000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Arial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LucidaGrande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Wingdings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LucidaGrande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205661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DISCOUNTS –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07008"/>
            <a:ext cx="11506306" cy="24505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Discounts depend on two </a:t>
            </a:r>
            <a:r>
              <a:rPr lang="en-US" dirty="0" smtClean="0"/>
              <a:t>factors:</a:t>
            </a:r>
            <a:endParaRPr lang="en-US" dirty="0"/>
          </a:p>
          <a:p>
            <a:pPr marL="863600"/>
            <a:r>
              <a:rPr lang="en-US" dirty="0"/>
              <a:t>The level of poverty (the percentage of NSLP* eligibility) in the school district.</a:t>
            </a:r>
          </a:p>
          <a:p>
            <a:pPr marL="863600"/>
            <a:r>
              <a:rPr lang="en-US" dirty="0"/>
              <a:t>The urban or rural status of the school district or library system.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4883" y="3822192"/>
            <a:ext cx="9330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Source Sans Pro" panose="020B0503030403020204"/>
              </a:rPr>
              <a:t>*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NSLP = National School Lunch Program</a:t>
            </a:r>
          </a:p>
        </p:txBody>
      </p:sp>
      <p:sp>
        <p:nvSpPr>
          <p:cNvPr id="7" name="Rectangle 6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67827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 MATRIX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560" y="1476542"/>
            <a:ext cx="11265888" cy="45619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81495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DISCOUNTS</a:t>
            </a:r>
            <a:r>
              <a:rPr lang="en-US" sz="4000" dirty="0">
                <a:sym typeface="Source Sans Pro"/>
              </a:rPr>
              <a:t> </a:t>
            </a:r>
            <a:r>
              <a:rPr lang="en-US" dirty="0">
                <a:sym typeface="Source Sans Pro"/>
              </a:rPr>
              <a:t>– School District NSLP Calculations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663988"/>
            <a:ext cx="11506306" cy="5025116"/>
          </a:xfrm>
        </p:spPr>
        <p:txBody>
          <a:bodyPr/>
          <a:lstStyle/>
          <a:p>
            <a:pPr marL="515938"/>
            <a:r>
              <a:rPr lang="en-US" dirty="0"/>
              <a:t>Determine the total number of students eligible for NSLP in the school district.</a:t>
            </a:r>
          </a:p>
          <a:p>
            <a:pPr marL="515938"/>
            <a:r>
              <a:rPr lang="en-US" dirty="0"/>
              <a:t>Determine the total number of students in the school district.</a:t>
            </a:r>
          </a:p>
          <a:p>
            <a:pPr marL="515938"/>
            <a:r>
              <a:rPr lang="en-US" dirty="0"/>
              <a:t>Divide the first number by the second number.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78142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DISCOUNTS</a:t>
            </a:r>
            <a:r>
              <a:rPr lang="en-US" sz="4000" dirty="0">
                <a:sym typeface="Source Sans Pro"/>
              </a:rPr>
              <a:t> </a:t>
            </a:r>
            <a:r>
              <a:rPr lang="en-US" dirty="0">
                <a:sym typeface="Source Sans Pro"/>
              </a:rPr>
              <a:t>– School District NSLP Calculations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EXAMPLE:</a:t>
            </a:r>
          </a:p>
          <a:p>
            <a:pPr marL="863600"/>
            <a:r>
              <a:rPr lang="en-US" dirty="0"/>
              <a:t>Orange School District has 1,070 students. Of those 1,070 students, 450 are eligible for NSLP.</a:t>
            </a:r>
          </a:p>
          <a:p>
            <a:pPr marL="863600"/>
            <a:r>
              <a:rPr lang="en-US" dirty="0"/>
              <a:t>The percentage of the student population eligible for NSLP:</a:t>
            </a:r>
          </a:p>
          <a:p>
            <a:pPr marL="1371600" indent="0">
              <a:buNone/>
            </a:pPr>
            <a:r>
              <a:rPr lang="en-US" dirty="0"/>
              <a:t>450/1070 = 42%</a:t>
            </a:r>
          </a:p>
        </p:txBody>
      </p:sp>
      <p:sp>
        <p:nvSpPr>
          <p:cNvPr id="5" name="Rectangle 4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54450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23" y="356616"/>
            <a:ext cx="12848094" cy="685800"/>
          </a:xfrm>
        </p:spPr>
        <p:txBody>
          <a:bodyPr/>
          <a:lstStyle/>
          <a:p>
            <a:r>
              <a:rPr lang="en-US" sz="3400" dirty="0"/>
              <a:t>DISCOUNTS</a:t>
            </a:r>
            <a:r>
              <a:rPr lang="en-US" sz="3400" dirty="0">
                <a:sym typeface="Source Sans Pro"/>
              </a:rPr>
              <a:t> – School District Urban/Rural Determination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832884"/>
            <a:ext cx="5613998" cy="5025116"/>
          </a:xfrm>
        </p:spPr>
        <p:txBody>
          <a:bodyPr/>
          <a:lstStyle/>
          <a:p>
            <a:pPr marL="515938"/>
            <a:r>
              <a:rPr lang="en-US" dirty="0"/>
              <a:t>An individual school is urban if it is located in an “Urbanized Area” or “Urban Cluster” with a population of 25,000 or more. Otherwise it is rural.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035" y="1507105"/>
            <a:ext cx="5269869" cy="3498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70587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69" y="356616"/>
            <a:ext cx="12848094" cy="685800"/>
          </a:xfrm>
        </p:spPr>
        <p:txBody>
          <a:bodyPr/>
          <a:lstStyle/>
          <a:p>
            <a:r>
              <a:rPr lang="en-US" sz="3400" dirty="0"/>
              <a:t>DISCOUNTS</a:t>
            </a:r>
            <a:r>
              <a:rPr lang="en-US" sz="3400" dirty="0">
                <a:sym typeface="Source Sans Pro"/>
              </a:rPr>
              <a:t> – School District Urban/Rural Determination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07008"/>
            <a:ext cx="5613998" cy="5025116"/>
          </a:xfrm>
        </p:spPr>
        <p:txBody>
          <a:bodyPr>
            <a:normAutofit/>
          </a:bodyPr>
          <a:lstStyle/>
          <a:p>
            <a:pPr marL="230188" indent="0">
              <a:buNone/>
            </a:pPr>
            <a:r>
              <a:rPr lang="en-US" dirty="0"/>
              <a:t>For a school district to be considered rural, more than 50% of its schools must be rural. Otherwise, it is urban. All schools in the school district share the same discount level.</a:t>
            </a:r>
          </a:p>
          <a:p>
            <a:pPr marL="230188" indent="0">
              <a:buNone/>
            </a:pPr>
            <a:endParaRPr lang="en-US" dirty="0"/>
          </a:p>
          <a:p>
            <a:pPr marL="515938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You can use the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Urban/Rural Lookup tool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on the USAC website to find urban or rural status.</a:t>
            </a:r>
          </a:p>
          <a:p>
            <a:pPr marL="515938"/>
            <a:endParaRPr lang="en-US" sz="3600" dirty="0"/>
          </a:p>
          <a:p>
            <a:pPr marL="515938"/>
            <a:endParaRPr lang="en-US" sz="3600" dirty="0"/>
          </a:p>
          <a:p>
            <a:pPr marL="230188" indent="0">
              <a:buNone/>
            </a:pP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735" y="1534726"/>
            <a:ext cx="5618454" cy="371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250368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DISCOUNTS – Library NSLP Calculation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867" y="1696359"/>
            <a:ext cx="11506306" cy="5025116"/>
          </a:xfrm>
        </p:spPr>
        <p:txBody>
          <a:bodyPr/>
          <a:lstStyle/>
          <a:p>
            <a:pPr marL="515938"/>
            <a:r>
              <a:rPr lang="en-US" dirty="0"/>
              <a:t>Determine the main branch of the library.</a:t>
            </a:r>
          </a:p>
          <a:p>
            <a:pPr marL="515938"/>
            <a:r>
              <a:rPr lang="en-US" dirty="0"/>
              <a:t>Determine the school district in which the main branch of the library is located.</a:t>
            </a:r>
          </a:p>
          <a:p>
            <a:pPr marL="515938"/>
            <a:r>
              <a:rPr lang="en-US" dirty="0"/>
              <a:t>Use the NSLP percentage calculation for that school district.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2007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DISCOUNTS – Library Urban/Rural Determination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513796"/>
            <a:ext cx="11506306" cy="5025116"/>
          </a:xfrm>
        </p:spPr>
        <p:txBody>
          <a:bodyPr/>
          <a:lstStyle/>
          <a:p>
            <a:pPr marL="515938"/>
            <a:r>
              <a:rPr lang="en-US" dirty="0"/>
              <a:t>A library is urban if it is located in an “Urbanized Area” or “Urban Cluster” with a population of 25,000 or more. Otherwise it is rural.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>
                <a:latin typeface="Source Sans Pro" panose="020B0503030403020204"/>
              </a:rPr>
              <a:t>©2019 Universal Service Administrative Co.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680" y="2677144"/>
            <a:ext cx="5269869" cy="3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5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6616"/>
            <a:ext cx="12848094" cy="685800"/>
          </a:xfrm>
        </p:spPr>
        <p:txBody>
          <a:bodyPr/>
          <a:lstStyle/>
          <a:p>
            <a:r>
              <a:rPr lang="en-US" sz="3400" dirty="0"/>
              <a:t>DISCOUNTS</a:t>
            </a:r>
            <a:r>
              <a:rPr lang="en-US" sz="3400" dirty="0">
                <a:sym typeface="Source Sans Pro"/>
              </a:rPr>
              <a:t> – Libraries District Urban/Rural Determination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07008"/>
            <a:ext cx="5613998" cy="5025116"/>
          </a:xfrm>
        </p:spPr>
        <p:txBody>
          <a:bodyPr>
            <a:normAutofit/>
          </a:bodyPr>
          <a:lstStyle/>
          <a:p>
            <a:pPr marL="288925" indent="0">
              <a:buNone/>
            </a:pPr>
            <a:r>
              <a:rPr lang="en-US" dirty="0"/>
              <a:t>For a library system to be considered rural, more than 50% of its libraries must be rural. Otherwise, it is urban.  All libraries in the library system share the same discount level.</a:t>
            </a:r>
          </a:p>
          <a:p>
            <a:pPr marL="288925" indent="0">
              <a:buNone/>
            </a:pPr>
            <a:endParaRPr lang="en-US" dirty="0"/>
          </a:p>
          <a:p>
            <a:pPr marL="515938"/>
            <a:r>
              <a:rPr lang="en-US" dirty="0"/>
              <a:t>You can use the </a:t>
            </a:r>
            <a:r>
              <a:rPr lang="en-US" dirty="0">
                <a:hlinkClick r:id="rId2"/>
              </a:rPr>
              <a:t>Urban/Rural Lookup tool</a:t>
            </a:r>
            <a:r>
              <a:rPr lang="en-US" dirty="0"/>
              <a:t> on the USAC website to find the urban or rural status.</a:t>
            </a:r>
          </a:p>
          <a:p>
            <a:pPr marL="515938"/>
            <a:endParaRPr lang="en-US" sz="3600" dirty="0"/>
          </a:p>
          <a:p>
            <a:pPr marL="515938"/>
            <a:endParaRPr lang="en-US" sz="3600" dirty="0"/>
          </a:p>
          <a:p>
            <a:pPr marL="230188" indent="0">
              <a:buNone/>
            </a:pP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741" y="1555602"/>
            <a:ext cx="5618454" cy="37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7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351" y="406492"/>
            <a:ext cx="11506306" cy="685800"/>
          </a:xfrm>
        </p:spPr>
        <p:txBody>
          <a:bodyPr/>
          <a:lstStyle/>
          <a:p>
            <a:r>
              <a:rPr lang="en-US" dirty="0"/>
              <a:t>ELIGIBILITY -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129" y="1561152"/>
            <a:ext cx="6689982" cy="5025116"/>
          </a:xfrm>
        </p:spPr>
        <p:txBody>
          <a:bodyPr/>
          <a:lstStyle/>
          <a:p>
            <a:r>
              <a:rPr lang="en-US" dirty="0"/>
              <a:t>Must provide elementary and/or secondary education, as determined under state law</a:t>
            </a:r>
          </a:p>
          <a:p>
            <a:r>
              <a:rPr lang="en-US" dirty="0"/>
              <a:t>Cannot have an endowment exceeding $50 million.</a:t>
            </a:r>
          </a:p>
          <a:p>
            <a:r>
              <a:rPr lang="en-US" dirty="0"/>
              <a:t>Cannot operate as a for-profit business.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088" y="1370219"/>
            <a:ext cx="4054569" cy="40695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87911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DISCOUNTS – Consortia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513796"/>
            <a:ext cx="11506306" cy="5025116"/>
          </a:xfrm>
        </p:spPr>
        <p:txBody>
          <a:bodyPr/>
          <a:lstStyle/>
          <a:p>
            <a:pPr marL="515938"/>
            <a:r>
              <a:rPr lang="en-US" dirty="0"/>
              <a:t>The discount </a:t>
            </a:r>
            <a:r>
              <a:rPr lang="en-US" dirty="0" smtClean="0"/>
              <a:t>calculation for </a:t>
            </a:r>
            <a:r>
              <a:rPr lang="en-US" dirty="0"/>
              <a:t>a consortium is the simple average of the discounts of its members.</a:t>
            </a:r>
          </a:p>
          <a:p>
            <a:pPr marL="515938"/>
            <a:r>
              <a:rPr lang="en-US" dirty="0"/>
              <a:t>However, the </a:t>
            </a:r>
            <a:r>
              <a:rPr lang="en-US" dirty="0" smtClean="0"/>
              <a:t>discount </a:t>
            </a:r>
            <a:r>
              <a:rPr lang="en-US" dirty="0"/>
              <a:t>for a consortium on a particular application (FCC Form 471) is calculated based on the members of the consortium that are featured on that application.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300" dirty="0"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16516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6771" y="54690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Funding Request Number (FRN)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676400" y="293450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Font typeface="+mj-lt"/>
              <a:buNone/>
              <a:defRPr sz="2800" kern="1200">
                <a:solidFill>
                  <a:srgbClr val="FE5000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Arial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LucidaGrande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Wingdings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LucidaGrande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3832598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REQUEST NUMBER (FRN)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07008"/>
            <a:ext cx="5877469" cy="5025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Applying for discounts</a:t>
            </a:r>
          </a:p>
          <a:p>
            <a:pPr marL="863600"/>
            <a:r>
              <a:rPr lang="en-US" dirty="0"/>
              <a:t>You list the services and identify the costs for those services on the FCC Form 471.</a:t>
            </a:r>
          </a:p>
          <a:p>
            <a:pPr marL="863600"/>
            <a:r>
              <a:rPr lang="en-US" dirty="0"/>
              <a:t>Each of these funding requests is assigned a number – an FRN.</a:t>
            </a:r>
          </a:p>
          <a:p>
            <a:pPr marL="863600"/>
            <a:r>
              <a:rPr lang="en-US" dirty="0"/>
              <a:t>You can have one or many FRNs on your form.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543" y="1959631"/>
            <a:ext cx="5269995" cy="35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4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REQUEST NUMBER (FRN)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07008"/>
            <a:ext cx="6419910" cy="50251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FRNs are specific to:</a:t>
            </a:r>
          </a:p>
          <a:p>
            <a:pPr marL="863600"/>
            <a:r>
              <a:rPr lang="en-US" dirty="0"/>
              <a:t>A category of service</a:t>
            </a:r>
          </a:p>
          <a:p>
            <a:pPr marL="863600"/>
            <a:r>
              <a:rPr lang="en-US" dirty="0"/>
              <a:t>A service type</a:t>
            </a:r>
          </a:p>
          <a:p>
            <a:pPr marL="863600"/>
            <a:r>
              <a:rPr lang="en-US" dirty="0"/>
              <a:t>An FCC Form 470</a:t>
            </a:r>
          </a:p>
          <a:p>
            <a:pPr marL="863600"/>
            <a:r>
              <a:rPr lang="en-US" dirty="0"/>
              <a:t>A service provider (SPIN)</a:t>
            </a:r>
          </a:p>
          <a:p>
            <a:pPr marL="863600"/>
            <a:r>
              <a:rPr lang="en-US" dirty="0"/>
              <a:t>A contract, if you have one</a:t>
            </a:r>
          </a:p>
          <a:p>
            <a:pPr marL="863600"/>
            <a:endParaRPr lang="en-US" dirty="0"/>
          </a:p>
          <a:p>
            <a:pPr marL="0" indent="0">
              <a:buNone/>
            </a:pPr>
            <a:r>
              <a:rPr lang="en-US" dirty="0"/>
              <a:t>An FRN can have one or many services, as long as the services have all the above in common.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543" y="1959631"/>
            <a:ext cx="5269995" cy="35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8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Eligibility</a:t>
            </a:r>
          </a:p>
          <a:p>
            <a:pPr marL="574675" indent="-341313"/>
            <a:r>
              <a:rPr lang="en-US" dirty="0"/>
              <a:t>Entities</a:t>
            </a:r>
          </a:p>
          <a:p>
            <a:pPr marL="574675" indent="-341313"/>
            <a:r>
              <a:rPr lang="en-US" dirty="0"/>
              <a:t>Services</a:t>
            </a:r>
          </a:p>
          <a:p>
            <a:pPr marL="574675" indent="-341313"/>
            <a:r>
              <a:rPr lang="en-US" dirty="0"/>
              <a:t>Educational purposes</a:t>
            </a:r>
          </a:p>
          <a:p>
            <a:pPr marL="574675" indent="-341313"/>
            <a:r>
              <a:rPr lang="en-US" dirty="0"/>
              <a:t>Funding year</a:t>
            </a:r>
          </a:p>
          <a:p>
            <a:pPr marL="574675" indent="-341313"/>
            <a:r>
              <a:rPr lang="en-US" dirty="0"/>
              <a:t>Filing window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68234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Identifying numbers</a:t>
            </a:r>
          </a:p>
          <a:p>
            <a:pPr marL="574675" indent="-341313"/>
            <a:r>
              <a:rPr lang="en-US" dirty="0"/>
              <a:t>Service Provider Identification Numbers (SPINs)</a:t>
            </a:r>
          </a:p>
          <a:p>
            <a:pPr marL="574675" indent="-341313"/>
            <a:r>
              <a:rPr lang="en-US" dirty="0"/>
              <a:t>Entity Numbers and Billed Entity Numbers (BENs)</a:t>
            </a:r>
          </a:p>
          <a:p>
            <a:pPr marL="574675" indent="-341313"/>
            <a:r>
              <a:rPr lang="en-US" dirty="0"/>
              <a:t>Consultant Registration Numbers (CRNs)</a:t>
            </a:r>
          </a:p>
          <a:p>
            <a:pPr marL="574675" indent="-341313"/>
            <a:r>
              <a:rPr lang="en-US" dirty="0"/>
              <a:t>Discounts</a:t>
            </a:r>
          </a:p>
          <a:p>
            <a:pPr marL="574675" indent="-341313"/>
            <a:r>
              <a:rPr lang="en-US" dirty="0"/>
              <a:t>Funding Request Numbers (FRNs)</a:t>
            </a:r>
          </a:p>
          <a:p>
            <a:pPr marL="233362" indent="0">
              <a:buNone/>
            </a:pPr>
            <a:endParaRPr lang="en-US" sz="3200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405961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1" y="85343"/>
            <a:ext cx="12179935" cy="6772909"/>
          </a:xfrm>
          <a:custGeom>
            <a:avLst/>
            <a:gdLst/>
            <a:ahLst/>
            <a:cxnLst/>
            <a:rect l="l" t="t" r="r" b="b"/>
            <a:pathLst>
              <a:path w="12179935" h="6772909">
                <a:moveTo>
                  <a:pt x="0" y="6772656"/>
                </a:moveTo>
                <a:lnTo>
                  <a:pt x="12179503" y="6772656"/>
                </a:lnTo>
                <a:lnTo>
                  <a:pt x="12179503" y="0"/>
                </a:lnTo>
                <a:lnTo>
                  <a:pt x="0" y="0"/>
                </a:lnTo>
                <a:lnTo>
                  <a:pt x="0" y="6772656"/>
                </a:lnTo>
                <a:close/>
              </a:path>
            </a:pathLst>
          </a:custGeom>
          <a:solidFill>
            <a:srgbClr val="595958">
              <a:alpha val="79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62082" y="2345279"/>
            <a:ext cx="305435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5" dirty="0">
                <a:solidFill>
                  <a:srgbClr val="FFFFFF"/>
                </a:solidFill>
              </a:rPr>
              <a:t>Q</a:t>
            </a:r>
            <a:r>
              <a:rPr lang="en-US" sz="4000" spc="-5" dirty="0">
                <a:solidFill>
                  <a:srgbClr val="FFFFFF"/>
                </a:solidFill>
              </a:rPr>
              <a:t>UESTIONS?</a:t>
            </a:r>
            <a:endParaRPr sz="4000" dirty="0"/>
          </a:p>
        </p:txBody>
      </p:sp>
      <p:sp>
        <p:nvSpPr>
          <p:cNvPr id="4" name="object 4"/>
          <p:cNvSpPr txBox="1"/>
          <p:nvPr/>
        </p:nvSpPr>
        <p:spPr>
          <a:xfrm>
            <a:off x="428283" y="6469824"/>
            <a:ext cx="187960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Source Sans Pro"/>
                <a:cs typeface="Source Sans Pro"/>
              </a:rPr>
              <a:t>© </a:t>
            </a:r>
            <a:r>
              <a:rPr sz="800" spc="-5" dirty="0" smtClean="0">
                <a:solidFill>
                  <a:srgbClr val="FFFFFF"/>
                </a:solidFill>
                <a:latin typeface="Source Sans Pro"/>
                <a:cs typeface="Source Sans Pro"/>
              </a:rPr>
              <a:t>201</a:t>
            </a:r>
            <a:r>
              <a:rPr lang="en-US" sz="800" spc="-5" dirty="0">
                <a:solidFill>
                  <a:srgbClr val="FFFFFF"/>
                </a:solidFill>
                <a:latin typeface="Source Sans Pro"/>
                <a:cs typeface="Source Sans Pro"/>
              </a:rPr>
              <a:t>9</a:t>
            </a:r>
            <a:r>
              <a:rPr sz="800" spc="-5" dirty="0" smtClean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Source Sans Pro"/>
                <a:cs typeface="Source Sans Pro"/>
              </a:rPr>
              <a:t>Universal Service Administrative</a:t>
            </a:r>
            <a:r>
              <a:rPr sz="800" spc="45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Source Sans Pro"/>
                <a:cs typeface="Source Sans Pro"/>
              </a:rPr>
              <a:t>Co.</a:t>
            </a:r>
            <a:endParaRPr sz="800" dirty="0">
              <a:latin typeface="Source Sans Pro"/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6937076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307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 – Libraries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207008"/>
            <a:ext cx="10940249" cy="4516459"/>
          </a:xfrm>
        </p:spPr>
        <p:txBody>
          <a:bodyPr/>
          <a:lstStyle/>
          <a:p>
            <a:r>
              <a:rPr lang="en-US" dirty="0"/>
              <a:t>Must be eligible for assistance from their state library agency under LSTA</a:t>
            </a:r>
            <a:r>
              <a:rPr lang="en-US" dirty="0">
                <a:solidFill>
                  <a:schemeClr val="accent2"/>
                </a:solidFill>
              </a:rPr>
              <a:t>*.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ea typeface="Source Sans Pro"/>
                <a:cs typeface="Source Sans Pro"/>
              </a:rPr>
              <a:t>Budget must be separate from any schools.</a:t>
            </a:r>
          </a:p>
          <a:p>
            <a:pPr marL="0" indent="0">
              <a:buNone/>
            </a:pPr>
            <a:endParaRPr lang="en-US" dirty="0">
              <a:ea typeface="Source Sans Pro"/>
              <a:cs typeface="Source Sans Pro"/>
            </a:endParaRPr>
          </a:p>
          <a:p>
            <a:r>
              <a:rPr lang="en-US" dirty="0">
                <a:ea typeface="Source Sans Pro"/>
                <a:cs typeface="Source Sans Pro"/>
              </a:rPr>
              <a:t>Cannot operate as a for-profit business.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82541" y="5200247"/>
            <a:ext cx="775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Source Sans Pro" panose="020B0503030403020204"/>
              </a:rPr>
              <a:t>*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/>
              </a:rPr>
              <a:t>LSTA = Library Services Technology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337351" y="6319304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291342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 – Non-instructional Facilities (NIFs)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17" y="1331234"/>
            <a:ext cx="5301450" cy="5025116"/>
          </a:xfrm>
        </p:spPr>
        <p:txBody>
          <a:bodyPr/>
          <a:lstStyle/>
          <a:p>
            <a:r>
              <a:rPr lang="en-US" dirty="0"/>
              <a:t>Non-instructional facilities (NIFs) are eligible for discounts on some services. </a:t>
            </a:r>
          </a:p>
          <a:p>
            <a:r>
              <a:rPr lang="en-US" dirty="0"/>
              <a:t>NIFs are:</a:t>
            </a:r>
          </a:p>
          <a:p>
            <a:pPr lvl="1">
              <a:buClr>
                <a:schemeClr val="accent2"/>
              </a:buClr>
            </a:pPr>
            <a:r>
              <a:rPr lang="en-US" sz="2800" dirty="0">
                <a:ea typeface="Source Sans Pro"/>
                <a:cs typeface="Source Sans Pro"/>
              </a:rPr>
              <a:t>School buildings that don’t have classrooms.</a:t>
            </a:r>
          </a:p>
          <a:p>
            <a:pPr lvl="1">
              <a:buClr>
                <a:schemeClr val="accent2"/>
              </a:buClr>
            </a:pPr>
            <a:r>
              <a:rPr lang="en-US" sz="2800" dirty="0">
                <a:ea typeface="Source Sans Pro"/>
                <a:cs typeface="Source Sans Pro"/>
              </a:rPr>
              <a:t>Library buildings that don’t have public areas.</a:t>
            </a:r>
            <a:endParaRPr lang="en-US" sz="2800" b="1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708" y="2251457"/>
            <a:ext cx="5029201" cy="30145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157503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 - Consortia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51" y="1481421"/>
            <a:ext cx="6706916" cy="5025116"/>
          </a:xfrm>
        </p:spPr>
        <p:txBody>
          <a:bodyPr/>
          <a:lstStyle/>
          <a:p>
            <a:r>
              <a:rPr lang="en-US" dirty="0"/>
              <a:t>Schools and libraries can join together to form consortia.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ea typeface="Source Sans Pro"/>
                <a:cs typeface="Source Sans Pro"/>
              </a:rPr>
              <a:t>Consortia are not themselves eligible for </a:t>
            </a:r>
            <a:r>
              <a:rPr lang="en-US" dirty="0" smtClean="0">
                <a:ea typeface="Source Sans Pro"/>
                <a:cs typeface="Source Sans Pro"/>
              </a:rPr>
              <a:t>discounted services, </a:t>
            </a:r>
            <a:r>
              <a:rPr lang="en-US" dirty="0">
                <a:ea typeface="Source Sans Pro"/>
                <a:cs typeface="Source Sans Pro"/>
              </a:rPr>
              <a:t>but they can run competitive bid processes and/or apply for </a:t>
            </a:r>
            <a:r>
              <a:rPr lang="en-US" dirty="0" smtClean="0">
                <a:ea typeface="Source Sans Pro"/>
                <a:cs typeface="Source Sans Pro"/>
              </a:rPr>
              <a:t>discounted services </a:t>
            </a:r>
            <a:r>
              <a:rPr lang="en-US" dirty="0">
                <a:ea typeface="Source Sans Pro"/>
                <a:cs typeface="Source Sans Pro"/>
              </a:rPr>
              <a:t>on behalf of their members.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8242" y="6506537"/>
            <a:ext cx="3522567" cy="226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969"/>
              </a:lnSpc>
            </a:pPr>
            <a:r>
              <a:rPr lang="de-DE" sz="1300" dirty="0">
                <a:solidFill>
                  <a:srgbClr val="004AD4"/>
                </a:solidFill>
                <a:latin typeface="Source Sans Pro" panose="020B0503030403020204"/>
              </a:rPr>
              <a:t>© 2019 </a:t>
            </a:r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Universal Service Administrative Co. </a:t>
            </a:r>
            <a:endParaRPr lang="en-US" sz="1300" dirty="0">
              <a:solidFill>
                <a:srgbClr val="004AD4"/>
              </a:solidFill>
              <a:latin typeface="Source Sans Pro" panose="020B0503030403020204"/>
              <a:cs typeface="SourceSansPro-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876" y="1704565"/>
            <a:ext cx="4803781" cy="320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3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6771" y="857658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rgbClr val="004AD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Eligibility</a:t>
            </a:r>
          </a:p>
          <a:p>
            <a:r>
              <a:rPr lang="en-US" dirty="0"/>
              <a:t>What Services are Eligible?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676400" y="293450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006FF4"/>
              </a:buClr>
              <a:buFont typeface="+mj-lt"/>
              <a:buNone/>
              <a:defRPr sz="2800" kern="1200">
                <a:solidFill>
                  <a:srgbClr val="FE5000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Arial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SzPct val="85000"/>
              <a:buFont typeface="LucidaGrande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Wingdings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>
                <a:srgbClr val="FE5000"/>
              </a:buClr>
              <a:buFont typeface="LucidaGrande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4189" y="6441423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55308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 -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Category One</a:t>
            </a:r>
            <a:r>
              <a:rPr lang="en-US" dirty="0"/>
              <a:t> includes services from the service provider to the schools and/or libraries (demarcation point).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One service type:</a:t>
            </a:r>
          </a:p>
          <a:p>
            <a:pPr lvl="1"/>
            <a:r>
              <a:rPr lang="en-US" sz="2800" dirty="0"/>
              <a:t>Data Transmission and/or Internet Access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7351" y="6396716"/>
            <a:ext cx="34167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>
                <a:solidFill>
                  <a:srgbClr val="004AD4"/>
                </a:solidFill>
                <a:latin typeface="Source Sans Pro" panose="020B0503030403020204"/>
              </a:rPr>
              <a:t>©2019 Universal Service Administrative Co.</a:t>
            </a:r>
          </a:p>
        </p:txBody>
      </p:sp>
    </p:spTree>
    <p:extLst>
      <p:ext uri="{BB962C8B-B14F-4D97-AF65-F5344CB8AC3E}">
        <p14:creationId xmlns:p14="http://schemas.microsoft.com/office/powerpoint/2010/main" val="5214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C_PPT_Template_16-9_v2019-05-29.potx [Read-Only]" id="{CE539B10-8CD5-4822-A3CB-7328AB6F49E8}" vid="{77273886-D9C9-4FDC-AA06-E011077DFF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USAC_PPT_Template_16-9_v2019-05-29</Template>
  <TotalTime>1759</TotalTime>
  <Words>1761</Words>
  <Application>Microsoft Office PowerPoint</Application>
  <PresentationFormat>Widescreen</PresentationFormat>
  <Paragraphs>243</Paragraphs>
  <Slides>47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Source Sans Pro</vt:lpstr>
      <vt:lpstr>Source Sans Pro Light</vt:lpstr>
      <vt:lpstr>SourceSansPro-Light</vt:lpstr>
      <vt:lpstr>Wingdings</vt:lpstr>
      <vt:lpstr>1_Office Theme</vt:lpstr>
      <vt:lpstr>BEGINNER BASIC CONCEPTS</vt:lpstr>
      <vt:lpstr>AGENDA</vt:lpstr>
      <vt:lpstr>PowerPoint Presentation</vt:lpstr>
      <vt:lpstr>ELIGIBILITY - School</vt:lpstr>
      <vt:lpstr>ELIGIBILITY – Libraries</vt:lpstr>
      <vt:lpstr>ELIGIBILITY – Non-instructional Facilities (NIFs)</vt:lpstr>
      <vt:lpstr>ELIGIBILITY - Consortia</vt:lpstr>
      <vt:lpstr>PowerPoint Presentation</vt:lpstr>
      <vt:lpstr>ELIGIBILITY - Services</vt:lpstr>
      <vt:lpstr>ELIGIBILITY - Services</vt:lpstr>
      <vt:lpstr>ELIGIBILITY - Services</vt:lpstr>
      <vt:lpstr>ELIGIBILITY - Services</vt:lpstr>
      <vt:lpstr>ELIGIBILITY - Services</vt:lpstr>
      <vt:lpstr>ELIGIBILITY- Eligible Services List (ESL)</vt:lpstr>
      <vt:lpstr>ELIGIBILITY – Educational Purposes</vt:lpstr>
      <vt:lpstr>PowerPoint Presentation</vt:lpstr>
      <vt:lpstr>FUNDING YEAR</vt:lpstr>
      <vt:lpstr>FUNDING YEAR</vt:lpstr>
      <vt:lpstr>FUNDING YEAR</vt:lpstr>
      <vt:lpstr>FUNDING YEAR</vt:lpstr>
      <vt:lpstr>FUNDING YEAR – Delivery and installation of services </vt:lpstr>
      <vt:lpstr>PowerPoint Presentation</vt:lpstr>
      <vt:lpstr>FILING WINDOW</vt:lpstr>
      <vt:lpstr>PowerPoint Presentation</vt:lpstr>
      <vt:lpstr>IDENTIFYING NUMBERS - BENs</vt:lpstr>
      <vt:lpstr>IDENTIFYING NUMBERS - BENs</vt:lpstr>
      <vt:lpstr>IDENTIFYING NUMBERS - SPINs</vt:lpstr>
      <vt:lpstr>IDENTIFYING NUMBERS - SPINs</vt:lpstr>
      <vt:lpstr>IDENTIFYING NUMBERS - CRNs </vt:lpstr>
      <vt:lpstr>PowerPoint Presentation</vt:lpstr>
      <vt:lpstr>DISCOUNTS – Overview</vt:lpstr>
      <vt:lpstr>DISCOUNT MATRIX</vt:lpstr>
      <vt:lpstr>DISCOUNTS – School District NSLP Calculations</vt:lpstr>
      <vt:lpstr>DISCOUNTS – School District NSLP Calculations</vt:lpstr>
      <vt:lpstr>DISCOUNTS – School District Urban/Rural Determination</vt:lpstr>
      <vt:lpstr>DISCOUNTS – School District Urban/Rural Determination</vt:lpstr>
      <vt:lpstr>DISCOUNTS – Library NSLP Calculation</vt:lpstr>
      <vt:lpstr>DISCOUNTS – Library Urban/Rural Determination</vt:lpstr>
      <vt:lpstr>DISCOUNTS – Libraries District Urban/Rural Determination</vt:lpstr>
      <vt:lpstr>DISCOUNTS – Consortia</vt:lpstr>
      <vt:lpstr>PowerPoint Presentation</vt:lpstr>
      <vt:lpstr>FUNDING REQUEST NUMBER (FRN)</vt:lpstr>
      <vt:lpstr>FUNDING REQUEST NUMBER (FRN)</vt:lpstr>
      <vt:lpstr>RECAP</vt:lpstr>
      <vt:lpstr>RECAP</vt:lpstr>
      <vt:lpstr>QUESTIONS?</vt:lpstr>
      <vt:lpstr>PowerPoint Presentation</vt:lpstr>
    </vt:vector>
  </TitlesOfParts>
  <Company>USAC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BEGINNERS: BASIC CONCEPTS</dc:title>
  <dc:creator>Amelia Zohore</dc:creator>
  <cp:lastModifiedBy>Ginna Melendez</cp:lastModifiedBy>
  <cp:revision>36</cp:revision>
  <dcterms:created xsi:type="dcterms:W3CDTF">2019-06-17T18:02:05Z</dcterms:created>
  <dcterms:modified xsi:type="dcterms:W3CDTF">2019-09-30T20:20:15Z</dcterms:modified>
</cp:coreProperties>
</file>