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6" r:id="rId2"/>
  </p:sldMasterIdLst>
  <p:notesMasterIdLst>
    <p:notesMasterId r:id="rId50"/>
  </p:notesMasterIdLst>
  <p:sldIdLst>
    <p:sldId id="256" r:id="rId3"/>
    <p:sldId id="258" r:id="rId4"/>
    <p:sldId id="301" r:id="rId5"/>
    <p:sldId id="257" r:id="rId6"/>
    <p:sldId id="260" r:id="rId7"/>
    <p:sldId id="261" r:id="rId8"/>
    <p:sldId id="262" r:id="rId9"/>
    <p:sldId id="263" r:id="rId10"/>
    <p:sldId id="264" r:id="rId11"/>
    <p:sldId id="265" r:id="rId12"/>
    <p:sldId id="266" r:id="rId13"/>
    <p:sldId id="267" r:id="rId14"/>
    <p:sldId id="269" r:id="rId15"/>
    <p:sldId id="268" r:id="rId16"/>
    <p:sldId id="302" r:id="rId17"/>
    <p:sldId id="271" r:id="rId18"/>
    <p:sldId id="272" r:id="rId19"/>
    <p:sldId id="273" r:id="rId20"/>
    <p:sldId id="274" r:id="rId21"/>
    <p:sldId id="275" r:id="rId22"/>
    <p:sldId id="307" r:id="rId23"/>
    <p:sldId id="309" r:id="rId24"/>
    <p:sldId id="310" r:id="rId25"/>
    <p:sldId id="311" r:id="rId26"/>
    <p:sldId id="312" r:id="rId27"/>
    <p:sldId id="313" r:id="rId28"/>
    <p:sldId id="300" r:id="rId29"/>
    <p:sldId id="278" r:id="rId30"/>
    <p:sldId id="303" r:id="rId31"/>
    <p:sldId id="281" r:id="rId32"/>
    <p:sldId id="282" r:id="rId33"/>
    <p:sldId id="284" r:id="rId34"/>
    <p:sldId id="283" r:id="rId35"/>
    <p:sldId id="304" r:id="rId36"/>
    <p:sldId id="286" r:id="rId37"/>
    <p:sldId id="287" r:id="rId38"/>
    <p:sldId id="288" r:id="rId39"/>
    <p:sldId id="305" r:id="rId40"/>
    <p:sldId id="290" r:id="rId41"/>
    <p:sldId id="291" r:id="rId42"/>
    <p:sldId id="306" r:id="rId43"/>
    <p:sldId id="293" r:id="rId44"/>
    <p:sldId id="294" r:id="rId45"/>
    <p:sldId id="295" r:id="rId46"/>
    <p:sldId id="296" r:id="rId47"/>
    <p:sldId id="297" r:id="rId48"/>
    <p:sldId id="29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riona Ayer" initials="CA" lastIdx="1" clrIdx="0">
    <p:extLst>
      <p:ext uri="{19B8F6BF-5375-455C-9EA6-DF929625EA0E}">
        <p15:presenceInfo xmlns:p15="http://schemas.microsoft.com/office/powerpoint/2012/main" userId="S-1-5-21-691950464-754195623-6498272-1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84" autoAdjust="0"/>
    <p:restoredTop sz="94649" autoAdjust="0"/>
  </p:normalViewPr>
  <p:slideViewPr>
    <p:cSldViewPr snapToGrid="0">
      <p:cViewPr varScale="1">
        <p:scale>
          <a:sx n="74" d="100"/>
          <a:sy n="74" d="100"/>
        </p:scale>
        <p:origin x="408"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ED298-B2C5-4131-B5F4-755EAA7B2CD9}" type="datetimeFigureOut">
              <a:rPr lang="en-US" smtClean="0"/>
              <a:t>8/2/2019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CBC6B-B860-4FF9-BBBB-BE10A7D101D4}" type="slidenum">
              <a:rPr lang="en-US" smtClean="0"/>
              <a:t>‹#›</a:t>
            </a:fld>
            <a:endParaRPr lang="en-US" dirty="0"/>
          </a:p>
        </p:txBody>
      </p:sp>
    </p:spTree>
    <p:extLst>
      <p:ext uri="{BB962C8B-B14F-4D97-AF65-F5344CB8AC3E}">
        <p14:creationId xmlns:p14="http://schemas.microsoft.com/office/powerpoint/2010/main" val="389676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CBC6B-B860-4FF9-BBBB-BE10A7D101D4}" type="slidenum">
              <a:rPr lang="en-US" smtClean="0"/>
              <a:t>4</a:t>
            </a:fld>
            <a:endParaRPr lang="en-US" dirty="0"/>
          </a:p>
        </p:txBody>
      </p:sp>
    </p:spTree>
    <p:extLst>
      <p:ext uri="{BB962C8B-B14F-4D97-AF65-F5344CB8AC3E}">
        <p14:creationId xmlns:p14="http://schemas.microsoft.com/office/powerpoint/2010/main" val="1324721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hildren In Librar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3" name="Rectangle 2"/>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3"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4521362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356615"/>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191869"/>
            <a:ext cx="6268524" cy="5026583"/>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6" name="Picture Placeholder 16"/>
          <p:cNvSpPr>
            <a:spLocks noGrp="1"/>
          </p:cNvSpPr>
          <p:nvPr>
            <p:ph type="pic" sz="quarter" idx="12" hasCustomPrompt="1"/>
          </p:nvPr>
        </p:nvSpPr>
        <p:spPr>
          <a:xfrm>
            <a:off x="6814457" y="1191868"/>
            <a:ext cx="5029200" cy="5026583"/>
          </a:xfrm>
        </p:spPr>
        <p:txBody>
          <a:bodyPr/>
          <a:lstStyle>
            <a:lvl1pPr marL="0" marR="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baseline="0"/>
            </a:lvl1pPr>
          </a:lstStyle>
          <a:p>
            <a:pPr marL="0" marR="0" lvl="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a:pPr>
            <a:r>
              <a:rPr lang="en-US" dirty="0" smtClean="0"/>
              <a:t>Use this layout when you need both bulleted text and a space for images, SmartArt, or charts.</a:t>
            </a:r>
          </a:p>
        </p:txBody>
      </p:sp>
      <p:sp>
        <p:nvSpPr>
          <p:cNvPr id="8"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
        <p:nvSpPr>
          <p:cNvPr id="9"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Tree>
    <p:extLst>
      <p:ext uri="{BB962C8B-B14F-4D97-AF65-F5344CB8AC3E}">
        <p14:creationId xmlns:p14="http://schemas.microsoft.com/office/powerpoint/2010/main" val="13072116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37351" y="2011680"/>
            <a:ext cx="11503152" cy="1618488"/>
          </a:xfrm>
        </p:spPr>
        <p:txBody>
          <a:bodyPr/>
          <a:lstStyle>
            <a:lvl1pPr marL="0" indent="0">
              <a:buNone/>
              <a:defRPr baseline="0"/>
            </a:lvl1pPr>
          </a:lstStyle>
          <a:p>
            <a:r>
              <a:rPr lang="en-US" dirty="0" smtClean="0"/>
              <a:t>Use this layout for large format images, SmartArt, or charts; delete this text box prior to applying your content.</a:t>
            </a:r>
            <a:endParaRPr lang="en-US" dirty="0"/>
          </a:p>
        </p:txBody>
      </p:sp>
      <p:sp>
        <p:nvSpPr>
          <p:cNvPr id="3"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4"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21059201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5760720" cy="682440"/>
          </a:xfrm>
        </p:spPr>
        <p:txBody>
          <a:bodyPr>
            <a:noAutofit/>
          </a:bodyPr>
          <a:lstStyle>
            <a:lvl1pPr>
              <a:defRPr sz="2800"/>
            </a:lvl1pPr>
          </a:lstStyle>
          <a:p>
            <a:r>
              <a:rPr kumimoji="0" lang="en-US" sz="3800" b="1" i="0" u="none" strike="noStrike" kern="1200" cap="none" spc="0" normalizeH="0" baseline="0" noProof="0" dirty="0" smtClean="0">
                <a:ln>
                  <a:noFill/>
                </a:ln>
                <a:solidFill>
                  <a:srgbClr val="004AD4"/>
                </a:solidFill>
                <a:effectLst/>
                <a:uLnTx/>
                <a:uFillTx/>
                <a:latin typeface="Source Sans Pro" charset="0"/>
                <a:ea typeface="Source Sans Pro" charset="0"/>
              </a:rPr>
              <a:t>Click to Edit Title</a:t>
            </a:r>
            <a:endParaRPr lang="en-US" dirty="0"/>
          </a:p>
        </p:txBody>
      </p:sp>
      <p:sp>
        <p:nvSpPr>
          <p:cNvPr id="3" name="Content Placeholder 2"/>
          <p:cNvSpPr>
            <a:spLocks noGrp="1"/>
          </p:cNvSpPr>
          <p:nvPr>
            <p:ph idx="1" hasCustomPrompt="1"/>
          </p:nvPr>
        </p:nvSpPr>
        <p:spPr>
          <a:xfrm>
            <a:off x="337351" y="1207008"/>
            <a:ext cx="4959296" cy="5012817"/>
          </a:xfrm>
        </p:spPr>
        <p:txBody>
          <a:bodyPr>
            <a:no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sz="2400"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sz="2000"/>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5"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3417382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12" name="object 5"/>
          <p:cNvSpPr txBox="1">
            <a:spLocks noGrp="1"/>
          </p:cNvSpPr>
          <p:nvPr>
            <p:ph type="title" hasCustomPrompt="1"/>
          </p:nvPr>
        </p:nvSpPr>
        <p:spPr>
          <a:xfrm>
            <a:off x="307187" y="2136339"/>
            <a:ext cx="3981350" cy="2585323"/>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r>
              <a:rPr sz="4200" b="0" spc="-70" dirty="0" smtClean="0">
                <a:solidFill>
                  <a:srgbClr val="FFFFFF"/>
                </a:solidFill>
                <a:latin typeface="Source Sans Pro"/>
                <a:cs typeface="Source Sans Pro"/>
              </a:rPr>
              <a:t>.”</a:t>
            </a:r>
            <a:r>
              <a:rPr lang="en-US" sz="4200" b="0" spc="-70" dirty="0" smtClean="0">
                <a:solidFill>
                  <a:srgbClr val="FFFFFF"/>
                </a:solidFill>
                <a:latin typeface="Source Sans Pro"/>
                <a:cs typeface="Source Sans Pro"/>
              </a:rPr>
              <a:t> (Ensure quote is vertically centered)</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26726639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317191"/>
            <a:ext cx="2862262" cy="4855009"/>
          </a:xfrm>
        </p:spPr>
        <p:txBody>
          <a:bodyPr>
            <a:normAutofit/>
          </a:bodyPr>
          <a:lstStyle>
            <a:lvl1pPr marL="0" indent="0">
              <a:buNone/>
              <a:defRPr sz="2400" baseline="0"/>
            </a:lvl1pPr>
          </a:lstStyle>
          <a:p>
            <a:pPr lvl="0"/>
            <a:r>
              <a:rPr lang="en-US" dirty="0" smtClean="0"/>
              <a:t>Use this layout for slides containing images, SmartArt, or charts that require maximum real estate but still need supporting text. Consider using a truncated title.</a:t>
            </a:r>
          </a:p>
        </p:txBody>
      </p:sp>
      <p:sp>
        <p:nvSpPr>
          <p:cNvPr id="12" name="Title 1"/>
          <p:cNvSpPr>
            <a:spLocks noGrp="1"/>
          </p:cNvSpPr>
          <p:nvPr>
            <p:ph type="title" hasCustomPrompt="1"/>
          </p:nvPr>
        </p:nvSpPr>
        <p:spPr>
          <a:xfrm>
            <a:off x="337350" y="356616"/>
            <a:ext cx="2862072" cy="685800"/>
          </a:xfrm>
        </p:spPr>
        <p:txBody>
          <a:bodyPr>
            <a:normAutofit/>
          </a:bodyPr>
          <a:lstStyle>
            <a:lvl1pPr>
              <a:defRPr sz="2800" baseline="0"/>
            </a:lvl1pPr>
          </a:lstStyle>
          <a:p>
            <a:r>
              <a:rPr lang="en-US" dirty="0" smtClean="0"/>
              <a:t>Click to Edit Title</a:t>
            </a:r>
            <a:endParaRPr lang="en-US" dirty="0"/>
          </a:p>
        </p:txBody>
      </p:sp>
      <p:sp>
        <p:nvSpPr>
          <p:cNvPr id="3" name="Table Placeholder 2"/>
          <p:cNvSpPr>
            <a:spLocks noGrp="1"/>
          </p:cNvSpPr>
          <p:nvPr>
            <p:ph type="tbl" sz="quarter" idx="11"/>
          </p:nvPr>
        </p:nvSpPr>
        <p:spPr>
          <a:xfrm>
            <a:off x="3412444" y="356616"/>
            <a:ext cx="8431213" cy="5815584"/>
          </a:xfrm>
        </p:spPr>
        <p:txBody>
          <a:bodyPr/>
          <a:lstStyle/>
          <a:p>
            <a:r>
              <a:rPr lang="en-US" dirty="0" smtClean="0"/>
              <a:t>Click icon to add table</a:t>
            </a:r>
            <a:endParaRPr lang="en-US" dirty="0"/>
          </a:p>
        </p:txBody>
      </p:sp>
      <p:sp>
        <p:nvSpPr>
          <p:cNvPr id="5" name="Footer Placeholder 1"/>
          <p:cNvSpPr>
            <a:spLocks noGrp="1"/>
          </p:cNvSpPr>
          <p:nvPr>
            <p:ph type="ftr" sz="quarter" idx="12"/>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3"/>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5660097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37351" y="356616"/>
            <a:ext cx="11506306" cy="685800"/>
          </a:xfrm>
        </p:spPr>
        <p:txBody>
          <a:bodyPr anchor="t" anchorCtr="0">
            <a:noAutofit/>
          </a:bodyPr>
          <a:lstStyle>
            <a:lvl1pPr>
              <a:defRPr sz="3800" baseline="0"/>
            </a:lvl1pPr>
          </a:lstStyle>
          <a:p>
            <a:r>
              <a:rPr lang="en-US" dirty="0" smtClean="0"/>
              <a:t>Click to Edit Title</a:t>
            </a:r>
            <a:endParaRPr lang="en-US" dirty="0"/>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l="1679" r="46075"/>
          <a:stretch/>
        </p:blipFill>
        <p:spPr>
          <a:xfrm>
            <a:off x="4849469" y="1136540"/>
            <a:ext cx="6994188" cy="5219810"/>
          </a:xfrm>
          <a:prstGeom prst="rect">
            <a:avLst/>
          </a:prstGeom>
        </p:spPr>
      </p:pic>
      <p:sp>
        <p:nvSpPr>
          <p:cNvPr id="7" name="Text Placeholder 2"/>
          <p:cNvSpPr>
            <a:spLocks noGrp="1"/>
          </p:cNvSpPr>
          <p:nvPr>
            <p:ph type="body" sz="quarter" idx="10" hasCustomPrompt="1"/>
          </p:nvPr>
        </p:nvSpPr>
        <p:spPr>
          <a:xfrm>
            <a:off x="338137" y="1317191"/>
            <a:ext cx="4511331" cy="4855009"/>
          </a:xfrm>
        </p:spPr>
        <p:txBody>
          <a:bodyPr>
            <a:normAutofit/>
          </a:bodyPr>
          <a:lstStyle>
            <a:lvl1pPr marL="0" indent="0">
              <a:buNone/>
              <a:defRPr sz="2400" baseline="0"/>
            </a:lvl1pPr>
          </a:lstStyle>
          <a:p>
            <a:pPr lvl="0"/>
            <a:r>
              <a:rPr lang="en-US" dirty="0" smtClean="0"/>
              <a:t>Use this layout for slides that require the use of a U.S. map. This section can contain accompanying text. </a:t>
            </a:r>
          </a:p>
        </p:txBody>
      </p:sp>
      <p:sp>
        <p:nvSpPr>
          <p:cNvPr id="5" name="Footer Placeholder 1"/>
          <p:cNvSpPr>
            <a:spLocks noGrp="1"/>
          </p:cNvSpPr>
          <p:nvPr>
            <p:ph type="ftr" sz="quarter" idx="11"/>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2"/>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35072933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371650" y="1381328"/>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0" y="347473"/>
            <a:ext cx="3474720" cy="90739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6" name="Text Placeholder 2"/>
          <p:cNvSpPr>
            <a:spLocks noGrp="1"/>
          </p:cNvSpPr>
          <p:nvPr>
            <p:ph type="body" sz="quarter" idx="11" hasCustomPrompt="1"/>
          </p:nvPr>
        </p:nvSpPr>
        <p:spPr>
          <a:xfrm>
            <a:off x="4348837" y="1405712"/>
            <a:ext cx="3477958"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7" name="Title 1"/>
          <p:cNvSpPr txBox="1">
            <a:spLocks/>
          </p:cNvSpPr>
          <p:nvPr userDrawn="1"/>
        </p:nvSpPr>
        <p:spPr>
          <a:xfrm>
            <a:off x="4347970" y="347473"/>
            <a:ext cx="3478826" cy="907396"/>
          </a:xfrm>
          <a:prstGeom prst="rect">
            <a:avLst/>
          </a:prstGeom>
          <a:ln>
            <a:solidFill>
              <a:schemeClr val="bg1">
                <a:lumMod val="50000"/>
              </a:schemeClr>
            </a:solidFill>
          </a:ln>
        </p:spPr>
        <p:txBody>
          <a:bodyPr vert="horz" lIns="91440" tIns="45720" rIns="91440" bIns="45720" rtlCol="0" anchor="t" anchorCtr="0">
            <a:noAutofit/>
          </a:bodyPr>
          <a:lstStyle>
            <a:lvl1pPr>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5712"/>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include more than a few bullets worth of information, consider using an image or simple phrase as provocation and speak to the content you want to write. If you must use more than a few bullets, consider splitting the content between two or more slides. </a:t>
            </a:r>
          </a:p>
        </p:txBody>
      </p:sp>
      <p:sp>
        <p:nvSpPr>
          <p:cNvPr id="15" name="Title 1"/>
          <p:cNvSpPr txBox="1">
            <a:spLocks/>
          </p:cNvSpPr>
          <p:nvPr userDrawn="1"/>
        </p:nvSpPr>
        <p:spPr>
          <a:xfrm>
            <a:off x="8370784" y="347473"/>
            <a:ext cx="3474720" cy="907396"/>
          </a:xfrm>
          <a:prstGeom prst="rect">
            <a:avLst/>
          </a:prstGeom>
          <a:ln>
            <a:solidFill>
              <a:schemeClr val="bg1">
                <a:lumMod val="50000"/>
              </a:schemeClr>
            </a:solidFill>
          </a:ln>
        </p:spPr>
        <p:txBody>
          <a:bodyPr vert="horz" lIns="91440" tIns="45720" rIns="91440" bIns="45720" rtlCol="0" anchor="t" anchorCtr="0">
            <a:noAutofit/>
          </a:bodyPr>
          <a:lstStyle>
            <a:defPPr>
              <a:defRPr lang="en-US"/>
            </a:defPPr>
            <a:lvl1pPr lvl="0">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smtClean="0"/>
              <a:t>Click to Edit Title of Paragraph</a:t>
            </a:r>
            <a:endParaRPr lang="en-US" dirty="0"/>
          </a:p>
        </p:txBody>
      </p:sp>
      <p:cxnSp>
        <p:nvCxnSpPr>
          <p:cNvPr id="16" name="Straight Connector 15"/>
          <p:cNvCxnSpPr/>
          <p:nvPr userDrawn="1"/>
        </p:nvCxnSpPr>
        <p:spPr>
          <a:xfrm>
            <a:off x="4074316"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00568"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11" name="Slide Number Placeholder 6"/>
          <p:cNvSpPr>
            <a:spLocks noGrp="1"/>
          </p:cNvSpPr>
          <p:nvPr>
            <p:ph type="sldNum" sz="quarter" idx="14"/>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3134481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6320681" y="1400783"/>
            <a:ext cx="5559552"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1" y="347472"/>
            <a:ext cx="5561052" cy="90525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0783"/>
            <a:ext cx="5559664"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If you must use more than a few bullets, consider splitting the content between two or more slides. </a:t>
            </a:r>
          </a:p>
        </p:txBody>
      </p:sp>
      <p:sp>
        <p:nvSpPr>
          <p:cNvPr id="15" name="Title 1"/>
          <p:cNvSpPr txBox="1">
            <a:spLocks/>
          </p:cNvSpPr>
          <p:nvPr userDrawn="1"/>
        </p:nvSpPr>
        <p:spPr>
          <a:xfrm>
            <a:off x="6312311" y="347472"/>
            <a:ext cx="5559552" cy="905256"/>
          </a:xfrm>
          <a:prstGeom prst="rect">
            <a:avLst/>
          </a:prstGeom>
          <a:ln>
            <a:solidFill>
              <a:schemeClr val="bg1">
                <a:lumMod val="50000"/>
              </a:schemeClr>
            </a:solid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cxnSp>
        <p:nvCxnSpPr>
          <p:cNvPr id="16" name="Straight Connector 15"/>
          <p:cNvCxnSpPr/>
          <p:nvPr userDrawn="1"/>
        </p:nvCxnSpPr>
        <p:spPr>
          <a:xfrm>
            <a:off x="609600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9"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6480826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3"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8937729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3698" y="6363"/>
            <a:ext cx="12195698" cy="6851637"/>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6109270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Rural Downtown">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998291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803851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2" name="Footer Placeholder 1"/>
          <p:cNvSpPr>
            <a:spLocks noGrp="1"/>
          </p:cNvSpPr>
          <p:nvPr>
            <p:ph type="ftr" sz="quarter" idx="13"/>
          </p:nvPr>
        </p:nvSpPr>
        <p:spPr/>
        <p:txBody>
          <a:bodyPr/>
          <a:lstStyle/>
          <a:p>
            <a:pPr marL="12700">
              <a:lnSpc>
                <a:spcPts val="969"/>
              </a:lnSpc>
            </a:pPr>
            <a:endParaRPr lang="en-US" dirty="0" smtClean="0">
              <a:latin typeface="SourceSansPro-Light"/>
              <a:cs typeface="SourceSansPro-Light"/>
            </a:endParaRPr>
          </a:p>
        </p:txBody>
      </p:sp>
    </p:spTree>
    <p:extLst>
      <p:ext uri="{BB962C8B-B14F-4D97-AF65-F5344CB8AC3E}">
        <p14:creationId xmlns:p14="http://schemas.microsoft.com/office/powerpoint/2010/main" val="3261821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2800"/>
            </a:lvl1pPr>
          </a:lstStyle>
          <a:p>
            <a:r>
              <a:rPr lang="en-US" dirty="0" smtClean="0"/>
              <a:t>Agenda</a:t>
            </a:r>
            <a:endParaRPr lang="en-US" dirty="0"/>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baseline="0"/>
            </a:lvl1pPr>
            <a:lvl2pPr>
              <a:defRPr baseline="0"/>
            </a:lvl2pPr>
            <a:lvl4pPr>
              <a:defRPr baseline="0"/>
            </a:lvl4pPr>
            <a:lvl5pPr>
              <a:defRPr/>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584946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76789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
        <p:nvSpPr>
          <p:cNvPr id="6" name="Content Placeholder 5"/>
          <p:cNvSpPr>
            <a:spLocks noGrp="1"/>
          </p:cNvSpPr>
          <p:nvPr>
            <p:ph sz="quarter" idx="12"/>
          </p:nvPr>
        </p:nvSpPr>
        <p:spPr>
          <a:xfrm>
            <a:off x="338138" y="1465263"/>
            <a:ext cx="11015662" cy="4741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648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28498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solidFill>
                <a:prstClr val="black"/>
              </a:solidFill>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lang="en-US" sz="4200" b="0" spc="-25" smtClean="0">
                <a:solidFill>
                  <a:srgbClr val="FFFFFF"/>
                </a:solidFill>
                <a:latin typeface="Source Sans Pro"/>
              </a:rPr>
              <a:t>Click to edit Master title style</a:t>
            </a:r>
            <a:endParaRPr sz="4200" dirty="0">
              <a:latin typeface="Source Sans Pro"/>
              <a:cs typeface="Source Sans Pro"/>
            </a:endParaRPr>
          </a:p>
        </p:txBody>
      </p:sp>
    </p:spTree>
    <p:extLst>
      <p:ext uri="{BB962C8B-B14F-4D97-AF65-F5344CB8AC3E}">
        <p14:creationId xmlns:p14="http://schemas.microsoft.com/office/powerpoint/2010/main" val="471518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solidFill>
                <a:prstClr val="black"/>
              </a:solidFill>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lang="en-US" sz="4200" b="0" spc="-25" smtClean="0">
                <a:solidFill>
                  <a:srgbClr val="FFFFFF"/>
                </a:solidFill>
                <a:latin typeface="Source Sans Pro"/>
              </a:rPr>
              <a:t>Click to edit Master title style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278649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28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Footer Placeholder 1"/>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59753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28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US" dirty="0"/>
          </a:p>
        </p:txBody>
      </p:sp>
      <p:sp>
        <p:nvSpPr>
          <p:cNvPr id="2" name="Footer Placeholder 1"/>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82102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Farmer Annd Boy In Fie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51" r="-1" b="6189"/>
          <a:stretch/>
        </p:blipFill>
        <p:spPr>
          <a:xfrm>
            <a:off x="0" y="70934"/>
            <a:ext cx="12192000" cy="6902890"/>
          </a:xfrm>
          <a:prstGeom prst="rect">
            <a:avLst/>
          </a:prstGeom>
        </p:spPr>
      </p:pic>
      <p:sp>
        <p:nvSpPr>
          <p:cNvPr id="11" name="Rectangle 10"/>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2"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75605807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smtClean="0"/>
              <a:t>CLICK TO EDIT</a:t>
            </a:r>
            <a:endParaRPr lang="en-US" dirty="0"/>
          </a:p>
        </p:txBody>
      </p:sp>
      <p:sp>
        <p:nvSpPr>
          <p:cNvPr id="17" name="Picture Placeholder 16"/>
          <p:cNvSpPr>
            <a:spLocks noGrp="1"/>
          </p:cNvSpPr>
          <p:nvPr>
            <p:ph type="pic" sz="quarter" idx="10"/>
          </p:nvPr>
        </p:nvSpPr>
        <p:spPr>
          <a:xfrm>
            <a:off x="5566716" y="99060"/>
            <a:ext cx="6107112" cy="6099175"/>
          </a:xfrm>
        </p:spPr>
        <p:txBody>
          <a:bodyPr/>
          <a:lstStyle/>
          <a:p>
            <a:r>
              <a:rPr lang="en-US" smtClean="0"/>
              <a:t>Click icon to add picture</a:t>
            </a:r>
            <a:endParaRPr lang="en-US" dirty="0"/>
          </a:p>
        </p:txBody>
      </p:sp>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690264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smtClean="0"/>
              <a:t>CLICK TO EDIT</a:t>
            </a:r>
            <a:endParaRPr lang="en-US" dirty="0"/>
          </a:p>
        </p:txBody>
      </p:sp>
      <p:sp>
        <p:nvSpPr>
          <p:cNvPr id="3" name="Chart Placeholder 2"/>
          <p:cNvSpPr>
            <a:spLocks noGrp="1"/>
          </p:cNvSpPr>
          <p:nvPr>
            <p:ph type="chart" sz="quarter" idx="10"/>
          </p:nvPr>
        </p:nvSpPr>
        <p:spPr>
          <a:xfrm>
            <a:off x="5557838" y="693738"/>
            <a:ext cx="6281737" cy="5457825"/>
          </a:xfrm>
        </p:spPr>
        <p:txBody>
          <a:bodyPr/>
          <a:lstStyle/>
          <a:p>
            <a:r>
              <a:rPr lang="en-US" smtClean="0"/>
              <a:t>Click icon to add chart</a:t>
            </a:r>
            <a:endParaRPr lang="en-US" dirty="0"/>
          </a:p>
        </p:txBody>
      </p:sp>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704881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400" baseline="0"/>
            </a:lvl1pPr>
          </a:lstStyle>
          <a:p>
            <a:pPr lvl="0"/>
            <a:r>
              <a:rPr lang="en-US" dirty="0" smtClean="0"/>
              <a:t>Lorem ipsum </a:t>
            </a:r>
            <a:r>
              <a:rPr lang="en-US" dirty="0" err="1" smtClean="0"/>
              <a:t>doler</a:t>
            </a:r>
            <a:r>
              <a:rPr lang="en-US" dirty="0" smtClean="0"/>
              <a:t> sit </a:t>
            </a:r>
            <a:r>
              <a:rPr lang="en-US" dirty="0" err="1" smtClean="0"/>
              <a:t>amet</a:t>
            </a:r>
            <a:r>
              <a:rPr lang="en-US" dirty="0" smtClean="0"/>
              <a:t>, </a:t>
            </a:r>
            <a:r>
              <a:rPr lang="en-US" dirty="0" err="1" smtClean="0"/>
              <a:t>consecteur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Vestibulum</a:t>
            </a:r>
            <a:r>
              <a:rPr lang="en-US" dirty="0" smtClean="0"/>
              <a:t> </a:t>
            </a:r>
            <a:r>
              <a:rPr lang="en-US" dirty="0" err="1" smtClean="0"/>
              <a:t>bibendum</a:t>
            </a:r>
            <a:r>
              <a:rPr lang="en-US" dirty="0" smtClean="0"/>
              <a:t> </a:t>
            </a:r>
            <a:r>
              <a:rPr lang="en-US" dirty="0" err="1" smtClean="0"/>
              <a:t>egestas</a:t>
            </a:r>
            <a:r>
              <a:rPr lang="en-US" dirty="0" smtClean="0"/>
              <a:t> </a:t>
            </a:r>
            <a:r>
              <a:rPr lang="en-US" dirty="0" err="1" smtClean="0"/>
              <a:t>iaculis</a:t>
            </a:r>
            <a:r>
              <a:rPr lang="en-US" dirty="0" smtClean="0"/>
              <a:t> </a:t>
            </a:r>
            <a:r>
              <a:rPr lang="en-US" dirty="0" err="1" smtClean="0"/>
              <a:t>est</a:t>
            </a:r>
            <a:r>
              <a:rPr lang="en-US" dirty="0" smtClean="0"/>
              <a:t> </a:t>
            </a:r>
            <a:r>
              <a:rPr lang="en-US" dirty="0" err="1" smtClean="0"/>
              <a:t>faucibus</a:t>
            </a:r>
            <a:r>
              <a:rPr lang="en-US" dirty="0" smtClean="0"/>
              <a:t> </a:t>
            </a:r>
            <a:r>
              <a:rPr lang="en-US" dirty="0" err="1" smtClean="0"/>
              <a:t>eu</a:t>
            </a:r>
            <a:r>
              <a:rPr lang="en-US" dirty="0" smtClean="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2800"/>
            </a:lvl1pPr>
          </a:lstStyle>
          <a:p>
            <a:r>
              <a:rPr lang="en-US" dirty="0" smtClean="0"/>
              <a:t>CLICK TO EDIT</a:t>
            </a:r>
            <a:endParaRPr lang="en-US" dirty="0"/>
          </a:p>
        </p:txBody>
      </p:sp>
      <p:sp>
        <p:nvSpPr>
          <p:cNvPr id="3" name="Table Placeholder 2"/>
          <p:cNvSpPr>
            <a:spLocks noGrp="1"/>
          </p:cNvSpPr>
          <p:nvPr>
            <p:ph type="tbl" sz="quarter" idx="11"/>
          </p:nvPr>
        </p:nvSpPr>
        <p:spPr>
          <a:xfrm>
            <a:off x="3384550" y="693738"/>
            <a:ext cx="8431213" cy="5478462"/>
          </a:xfrm>
        </p:spPr>
        <p:txBody>
          <a:bodyPr/>
          <a:lstStyle/>
          <a:p>
            <a:r>
              <a:rPr lang="en-US" smtClean="0"/>
              <a:t>Click icon to add table</a:t>
            </a:r>
            <a:endParaRPr lang="en-US" dirty="0"/>
          </a:p>
        </p:txBody>
      </p:sp>
      <p:sp>
        <p:nvSpPr>
          <p:cNvPr id="2" name="Footer Placeholder 1"/>
          <p:cNvSpPr>
            <a:spLocks noGrp="1"/>
          </p:cNvSpPr>
          <p:nvPr>
            <p:ph type="ftr" sz="quarter" idx="12"/>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143674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35254"/>
            <a:ext cx="11015662" cy="636364"/>
          </a:xfrm>
        </p:spPr>
        <p:txBody>
          <a:bodyPr anchor="t" anchorCtr="0">
            <a:noAutofit/>
          </a:bodyPr>
          <a:lstStyle>
            <a:lvl1pPr marL="0" indent="0">
              <a:buNone/>
              <a:defRPr sz="2400" baseline="0"/>
            </a:lvl1pPr>
          </a:lstStyle>
          <a:p>
            <a:pPr lvl="0"/>
            <a:r>
              <a:rPr lang="en-US" dirty="0" smtClean="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smtClean="0"/>
              <a:t>MEET OUR TEAM</a:t>
            </a:r>
            <a:endParaRPr lang="en-US" dirty="0"/>
          </a:p>
        </p:txBody>
      </p:sp>
      <p:sp>
        <p:nvSpPr>
          <p:cNvPr id="3" name="Picture Placeholder 2"/>
          <p:cNvSpPr>
            <a:spLocks noGrp="1"/>
          </p:cNvSpPr>
          <p:nvPr>
            <p:ph type="pic" sz="quarter" idx="11"/>
          </p:nvPr>
        </p:nvSpPr>
        <p:spPr>
          <a:xfrm>
            <a:off x="1436690" y="2271620"/>
            <a:ext cx="1937883" cy="1720623"/>
          </a:xfrm>
        </p:spPr>
        <p:txBody>
          <a:bodyPr>
            <a:normAutofit/>
          </a:bodyPr>
          <a:lstStyle>
            <a:lvl1pPr>
              <a:defRPr sz="2000"/>
            </a:lvl1pPr>
          </a:lstStyle>
          <a:p>
            <a:r>
              <a:rPr lang="en-US" smtClean="0"/>
              <a:t>Click icon to add picture</a:t>
            </a:r>
            <a:endParaRPr lang="en-US" dirty="0"/>
          </a:p>
        </p:txBody>
      </p:sp>
      <p:sp>
        <p:nvSpPr>
          <p:cNvPr id="17" name="Picture Placeholder 2"/>
          <p:cNvSpPr>
            <a:spLocks noGrp="1"/>
          </p:cNvSpPr>
          <p:nvPr>
            <p:ph type="pic" sz="quarter" idx="12"/>
          </p:nvPr>
        </p:nvSpPr>
        <p:spPr>
          <a:xfrm>
            <a:off x="5050748" y="2271618"/>
            <a:ext cx="1937883" cy="1720623"/>
          </a:xfrm>
        </p:spPr>
        <p:txBody>
          <a:bodyPr>
            <a:normAutofit/>
          </a:bodyPr>
          <a:lstStyle>
            <a:lvl1pPr>
              <a:defRPr sz="2000"/>
            </a:lvl1pPr>
          </a:lstStyle>
          <a:p>
            <a:r>
              <a:rPr lang="en-US" smtClean="0"/>
              <a:t>Click icon to add picture</a:t>
            </a:r>
            <a:endParaRPr lang="en-US" dirty="0"/>
          </a:p>
        </p:txBody>
      </p:sp>
      <p:sp>
        <p:nvSpPr>
          <p:cNvPr id="19" name="Picture Placeholder 2"/>
          <p:cNvSpPr>
            <a:spLocks noGrp="1"/>
          </p:cNvSpPr>
          <p:nvPr>
            <p:ph type="pic" sz="quarter" idx="13"/>
          </p:nvPr>
        </p:nvSpPr>
        <p:spPr>
          <a:xfrm>
            <a:off x="8664806" y="2271619"/>
            <a:ext cx="1937883" cy="1720623"/>
          </a:xfrm>
        </p:spPr>
        <p:txBody>
          <a:bodyPr>
            <a:normAutofit/>
          </a:bodyPr>
          <a:lstStyle>
            <a:lvl1pPr>
              <a:defRPr sz="2000"/>
            </a:lvl1pPr>
          </a:lstStyle>
          <a:p>
            <a:r>
              <a:rPr lang="en-US" smtClean="0"/>
              <a:t>Click icon to add picture</a:t>
            </a:r>
            <a:endParaRPr lang="en-US" dirty="0"/>
          </a:p>
        </p:txBody>
      </p:sp>
      <p:sp>
        <p:nvSpPr>
          <p:cNvPr id="6" name="Text Placeholder 5"/>
          <p:cNvSpPr>
            <a:spLocks noGrp="1"/>
          </p:cNvSpPr>
          <p:nvPr>
            <p:ph type="body" sz="quarter" idx="14"/>
          </p:nvPr>
        </p:nvSpPr>
        <p:spPr>
          <a:xfrm>
            <a:off x="784095" y="4130544"/>
            <a:ext cx="3243072" cy="206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5"/>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6"/>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793731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09511"/>
            <a:ext cx="3540160" cy="859517"/>
          </a:xfrm>
        </p:spPr>
        <p:txBody>
          <a:bodyPr anchor="t" anchorCtr="0">
            <a:noAutofit/>
          </a:bodyPr>
          <a:lstStyle>
            <a:lvl1pPr marL="0" indent="0">
              <a:buNone/>
              <a:defRPr sz="2400" baseline="0"/>
            </a:lvl1pPr>
          </a:lstStyle>
          <a:p>
            <a:pPr lvl="0"/>
            <a:r>
              <a:rPr lang="en-US" dirty="0" smtClean="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smtClean="0"/>
              <a:t>MAP IT</a:t>
            </a:r>
            <a:endParaRPr lang="en-US" dirty="0"/>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3182"/>
          <a:stretch/>
        </p:blipFill>
        <p:spPr>
          <a:xfrm>
            <a:off x="4113883" y="976965"/>
            <a:ext cx="7606131" cy="5219810"/>
          </a:xfrm>
          <a:prstGeom prst="rect">
            <a:avLst/>
          </a:prstGeom>
        </p:spPr>
      </p:pic>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23237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2800"/>
            </a:lvl1pPr>
          </a:lstStyle>
          <a:p>
            <a:r>
              <a:rPr lang="en-US" dirty="0" smtClean="0"/>
              <a:t>CLICK TO EDIT</a:t>
            </a:r>
            <a:endParaRPr lang="en-US" dirty="0"/>
          </a:p>
        </p:txBody>
      </p:sp>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5128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2800"/>
            </a:lvl1pPr>
          </a:lstStyle>
          <a:p>
            <a:r>
              <a:rPr lang="en-US" dirty="0" smtClean="0"/>
              <a:t>CLICK TO EDIT</a:t>
            </a:r>
            <a:endParaRPr lang="en-US" dirty="0"/>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8908543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1" y="693598"/>
            <a:ext cx="3466631" cy="1281505"/>
          </a:xfrm>
        </p:spPr>
        <p:txBody>
          <a:bodyPr anchor="t" anchorCtr="0">
            <a:noAutofit/>
          </a:bodyPr>
          <a:lstStyle>
            <a:lvl1pPr>
              <a:defRPr sz="2800"/>
            </a:lvl1pPr>
          </a:lstStyle>
          <a:p>
            <a:r>
              <a:rPr lang="en-US" dirty="0" smtClean="0"/>
              <a:t>CLICK TO EDIT TITLE OF PARAGRAPH</a:t>
            </a:r>
            <a:endParaRPr lang="en-US" dirty="0"/>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smtClean="0"/>
              <a:t>Click to edit text</a:t>
            </a:r>
          </a:p>
        </p:txBody>
      </p:sp>
      <p:sp>
        <p:nvSpPr>
          <p:cNvPr id="7" name="Title 1"/>
          <p:cNvSpPr txBox="1">
            <a:spLocks/>
          </p:cNvSpPr>
          <p:nvPr userDrawn="1"/>
        </p:nvSpPr>
        <p:spPr>
          <a:xfrm>
            <a:off x="4410644" y="717982"/>
            <a:ext cx="3478826"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22682" y="717982"/>
            <a:ext cx="3466631"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cxnSp>
        <p:nvCxnSpPr>
          <p:cNvPr id="16" name="Straight Connector 15"/>
          <p:cNvCxnSpPr/>
          <p:nvPr userDrawn="1"/>
        </p:nvCxnSpPr>
        <p:spPr>
          <a:xfrm>
            <a:off x="4110892"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7372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729542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r>
              <a:rPr lang="en-US" smtClean="0"/>
              <a:t>Click icon to add picture</a:t>
            </a:r>
            <a:endParaRPr lang="en-US" dirty="0"/>
          </a:p>
        </p:txBody>
      </p:sp>
      <p:sp>
        <p:nvSpPr>
          <p:cNvPr id="2" name="Footer Placeholder 1"/>
          <p:cNvSpPr>
            <a:spLocks noGrp="1"/>
          </p:cNvSpPr>
          <p:nvPr>
            <p:ph type="ftr" sz="quarter" idx="13"/>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464010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r>
              <a:rPr lang="en-US" smtClean="0"/>
              <a:t>Click icon to add picture</a:t>
            </a:r>
            <a:endParaRPr lang="en-US" dirty="0"/>
          </a:p>
        </p:txBody>
      </p:sp>
      <p:sp>
        <p:nvSpPr>
          <p:cNvPr id="2" name="Rectangle 1"/>
          <p:cNvSpPr/>
          <p:nvPr userDrawn="1"/>
        </p:nvSpPr>
        <p:spPr>
          <a:xfrm>
            <a:off x="0" y="619760"/>
            <a:ext cx="2956560" cy="183896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a:spLocks noGrp="1"/>
          </p:cNvSpPr>
          <p:nvPr>
            <p:ph type="title" hasCustomPrompt="1"/>
          </p:nvPr>
        </p:nvSpPr>
        <p:spPr>
          <a:xfrm>
            <a:off x="337351" y="835838"/>
            <a:ext cx="2619209" cy="1419681"/>
          </a:xfrm>
        </p:spPr>
        <p:txBody>
          <a:bodyPr>
            <a:normAutofit/>
          </a:bodyPr>
          <a:lstStyle>
            <a:lvl1pPr>
              <a:defRPr sz="2800" baseline="0">
                <a:solidFill>
                  <a:schemeClr val="bg1"/>
                </a:solidFill>
              </a:defRPr>
            </a:lvl1pPr>
          </a:lstStyle>
          <a:p>
            <a:r>
              <a:rPr lang="en-US" dirty="0" smtClean="0"/>
              <a:t>CLICK TO EDIT TEXT FOR TITLE OF IMAGE</a:t>
            </a:r>
            <a:endParaRPr lang="en-US" dirty="0"/>
          </a:p>
        </p:txBody>
      </p:sp>
      <p:sp>
        <p:nvSpPr>
          <p:cNvPr id="7" name="Footer Placeholder 6"/>
          <p:cNvSpPr>
            <a:spLocks noGrp="1"/>
          </p:cNvSpPr>
          <p:nvPr>
            <p:ph type="ftr" sz="quarter" idx="13"/>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8" name="Slide Number Placeholder 7"/>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12597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Mother Daught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366"/>
          <a:stretch/>
        </p:blipFill>
        <p:spPr>
          <a:xfrm>
            <a:off x="1" y="72597"/>
            <a:ext cx="12192000" cy="6895132"/>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1405827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5" name="Picture Placeholder 4"/>
          <p:cNvSpPr>
            <a:spLocks noGrp="1"/>
          </p:cNvSpPr>
          <p:nvPr>
            <p:ph type="pic" sz="quarter" idx="13"/>
          </p:nvPr>
        </p:nvSpPr>
        <p:spPr>
          <a:xfrm>
            <a:off x="0" y="12700"/>
            <a:ext cx="12192000" cy="6845300"/>
          </a:xfrm>
        </p:spPr>
        <p:txBody>
          <a:bodyPr/>
          <a:lstStyle/>
          <a:p>
            <a:r>
              <a:rPr lang="en-US" smtClean="0"/>
              <a:t>Click icon to add picture</a:t>
            </a:r>
            <a:endParaRPr lang="en-US" dirty="0"/>
          </a:p>
        </p:txBody>
      </p:sp>
      <p:sp>
        <p:nvSpPr>
          <p:cNvPr id="8" name="object 4"/>
          <p:cNvSpPr/>
          <p:nvPr userDrawn="1"/>
        </p:nvSpPr>
        <p:spPr>
          <a:xfrm>
            <a:off x="12700" y="12700"/>
            <a:ext cx="12179300" cy="6845300"/>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a:solidFill>
                <a:prstClr val="white"/>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smtClean="0"/>
              <a:t>Questions?</a:t>
            </a:r>
            <a:endParaRPr lang="en-US" dirty="0"/>
          </a:p>
        </p:txBody>
      </p:sp>
    </p:spTree>
    <p:extLst>
      <p:ext uri="{BB962C8B-B14F-4D97-AF65-F5344CB8AC3E}">
        <p14:creationId xmlns:p14="http://schemas.microsoft.com/office/powerpoint/2010/main" val="38034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solidFill>
                <a:prstClr val="black"/>
              </a:solidFill>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669127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3"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496178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Mother Child In Clinic">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b="203"/>
          <a:stretch/>
        </p:blipFill>
        <p:spPr>
          <a:xfrm>
            <a:off x="-1" y="70932"/>
            <a:ext cx="12192001" cy="6908092"/>
          </a:xfrm>
          <a:prstGeom prst="rect">
            <a:avLst/>
          </a:prstGeom>
        </p:spPr>
      </p:pic>
      <p:sp>
        <p:nvSpPr>
          <p:cNvPr id="7" name="Rectangle 6"/>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8"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8805956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tudents On Computer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0" y="70938"/>
            <a:ext cx="12192000" cy="6902886"/>
          </a:xfrm>
          <a:prstGeom prst="rect">
            <a:avLst/>
          </a:prstGeom>
        </p:spPr>
      </p:pic>
      <p:sp>
        <p:nvSpPr>
          <p:cNvPr id="10" name="Rectangle 9"/>
          <p:cNvSpPr/>
          <p:nvPr userDrawn="1"/>
        </p:nvSpPr>
        <p:spPr>
          <a:xfrm>
            <a:off x="9144"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3937975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Farm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3100" y="70937"/>
            <a:ext cx="12195100" cy="6902888"/>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0005555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57560" y="2548361"/>
            <a:ext cx="1633492" cy="1386372"/>
          </a:xfrm>
        </p:spPr>
        <p:txBody>
          <a:bodyPr anchor="ctr" anchorCtr="0">
            <a:noAutofit/>
          </a:bodyPr>
          <a:lstStyle>
            <a:lvl1pPr>
              <a:defRPr sz="2800"/>
            </a:lvl1pPr>
          </a:lstStyle>
          <a:p>
            <a:r>
              <a:rPr lang="en-US" dirty="0" smtClean="0"/>
              <a:t>Agenda</a:t>
            </a:r>
            <a:endParaRPr lang="en-US" dirty="0"/>
          </a:p>
        </p:txBody>
      </p:sp>
      <p:sp>
        <p:nvSpPr>
          <p:cNvPr id="6" name="Content Placeholder 2"/>
          <p:cNvSpPr>
            <a:spLocks noGrp="1"/>
          </p:cNvSpPr>
          <p:nvPr>
            <p:ph idx="1" hasCustomPrompt="1"/>
          </p:nvPr>
        </p:nvSpPr>
        <p:spPr>
          <a:xfrm>
            <a:off x="3208301" y="731519"/>
            <a:ext cx="8635356" cy="5020056"/>
          </a:xfrm>
        </p:spPr>
        <p:txBody>
          <a:bodyPr anchor="ctr" anchorCtr="0">
            <a:normAutofit/>
          </a:bodyPr>
          <a:lstStyle>
            <a:lvl1pPr>
              <a:defRPr baseline="0"/>
            </a:lvl1pPr>
            <a:lvl2pPr>
              <a:defRPr baseline="0"/>
            </a:lvl2pPr>
            <a:lvl4pPr>
              <a:defRPr baseline="0"/>
            </a:lvl4pPr>
            <a:lvl5pPr>
              <a:defRPr/>
            </a:lvl5pPr>
          </a:lstStyle>
          <a:p>
            <a:pPr lvl="0"/>
            <a:r>
              <a:rPr lang="en-US" dirty="0" smtClean="0"/>
              <a:t>Use this layout for your agenda</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0"/>
          </p:nvPr>
        </p:nvSpPr>
        <p:spPr/>
        <p:txBody>
          <a:bodyPr/>
          <a:lstStyle/>
          <a:p>
            <a:r>
              <a:rPr lang="en-US" dirty="0" smtClean="0"/>
              <a:t>©2019 Universal Service Administrative Co.</a:t>
            </a:r>
            <a:endParaRPr lang="en-US" dirty="0"/>
          </a:p>
        </p:txBody>
      </p:sp>
      <p:sp>
        <p:nvSpPr>
          <p:cNvPr id="7" name="Slide Number Placeholder 6"/>
          <p:cNvSpPr>
            <a:spLocks noGrp="1"/>
          </p:cNvSpPr>
          <p:nvPr>
            <p:ph type="sldNum" sz="quarter" idx="11"/>
          </p:nvPr>
        </p:nvSpPr>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427576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207008"/>
            <a:ext cx="11506306" cy="5025116"/>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Use this layout for bulleted content</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4"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19893528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354390"/>
            <a:ext cx="11506306" cy="68244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
        <p:nvSpPr>
          <p:cNvPr id="3" name="Text Placeholder 2"/>
          <p:cNvSpPr>
            <a:spLocks noGrp="1"/>
          </p:cNvSpPr>
          <p:nvPr>
            <p:ph type="body" idx="1"/>
          </p:nvPr>
        </p:nvSpPr>
        <p:spPr>
          <a:xfrm>
            <a:off x="337351" y="1209625"/>
            <a:ext cx="11506306" cy="506925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bk object 16"/>
          <p:cNvSpPr/>
          <p:nvPr userDrawn="1"/>
        </p:nvSpPr>
        <p:spPr>
          <a:xfrm>
            <a:off x="0" y="1763"/>
            <a:ext cx="12192000"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dirty="0"/>
          </a:p>
        </p:txBody>
      </p:sp>
      <p:sp>
        <p:nvSpPr>
          <p:cNvPr id="4" name="Footer Placeholder 3"/>
          <p:cNvSpPr>
            <a:spLocks noGrp="1"/>
          </p:cNvSpPr>
          <p:nvPr>
            <p:ph type="ftr" sz="quarter" idx="3"/>
          </p:nvPr>
        </p:nvSpPr>
        <p:spPr>
          <a:xfrm>
            <a:off x="337351" y="6356350"/>
            <a:ext cx="4114800" cy="365125"/>
          </a:xfrm>
          <a:prstGeom prst="rect">
            <a:avLst/>
          </a:prstGeom>
        </p:spPr>
        <p:txBody>
          <a:bodyPr vert="horz" lIns="91440" tIns="45720" rIns="91440" bIns="45720" rtlCol="0" anchor="ctr"/>
          <a:lstStyle>
            <a:lvl1pPr algn="l">
              <a:defRPr sz="1050">
                <a:solidFill>
                  <a:srgbClr val="004AD4"/>
                </a:solidFill>
                <a:latin typeface="Source Sans Pro Light" panose="020B0403030403020204" pitchFamily="34" charset="0"/>
                <a:ea typeface="Source Sans Pro Light" panose="020B0403030403020204" pitchFamily="34" charset="0"/>
              </a:defRPr>
            </a:lvl1pPr>
          </a:lstStyle>
          <a:p>
            <a:r>
              <a:rPr lang="en-US" dirty="0" smtClean="0"/>
              <a:t>©2019 Universal Service Administrative Co.</a:t>
            </a:r>
            <a:endParaRPr lang="en-US" dirty="0"/>
          </a:p>
        </p:txBody>
      </p:sp>
      <p:sp>
        <p:nvSpPr>
          <p:cNvPr id="5" name="Slide Number Placeholder 4"/>
          <p:cNvSpPr>
            <a:spLocks noGrp="1"/>
          </p:cNvSpPr>
          <p:nvPr>
            <p:ph type="sldNum" sz="quarter" idx="4"/>
          </p:nvPr>
        </p:nvSpPr>
        <p:spPr>
          <a:xfrm>
            <a:off x="9100457" y="6356350"/>
            <a:ext cx="2743200" cy="365125"/>
          </a:xfrm>
          <a:prstGeom prst="rect">
            <a:avLst/>
          </a:prstGeom>
        </p:spPr>
        <p:txBody>
          <a:bodyPr vert="horz" lIns="91440" tIns="45720" rIns="91440" bIns="45720" rtlCol="0" anchor="ctr"/>
          <a:lstStyle>
            <a:lvl1pPr algn="r">
              <a:defRPr sz="1200">
                <a:solidFill>
                  <a:srgbClr val="004AD4"/>
                </a:solidFill>
                <a:latin typeface="Source Sans Pro Light" panose="020B0403030403020204" pitchFamily="34" charset="0"/>
                <a:ea typeface="Source Sans Pro Light" panose="020B0403030403020204" pitchFamily="34" charset="0"/>
              </a:defRPr>
            </a:lvl1pPr>
          </a:lstStyle>
          <a:p>
            <a:fld id="{2E44E29E-5F89-45D9-B49E-36D1BB64814D}" type="slidenum">
              <a:rPr lang="en-US" smtClean="0"/>
              <a:pPr/>
              <a:t>‹#›</a:t>
            </a:fld>
            <a:endParaRPr lang="en-US" dirty="0"/>
          </a:p>
        </p:txBody>
      </p:sp>
    </p:spTree>
    <p:extLst>
      <p:ext uri="{BB962C8B-B14F-4D97-AF65-F5344CB8AC3E}">
        <p14:creationId xmlns:p14="http://schemas.microsoft.com/office/powerpoint/2010/main" val="70689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7" r:id="rId14"/>
    <p:sldLayoutId id="2147483679" r:id="rId15"/>
    <p:sldLayoutId id="2147483682" r:id="rId16"/>
    <p:sldLayoutId id="2147483683" r:id="rId17"/>
    <p:sldLayoutId id="2147483685" r:id="rId18"/>
    <p:sldLayoutId id="2147483684" r:id="rId1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800" b="1" i="0" kern="1200" baseline="0">
          <a:solidFill>
            <a:srgbClr val="004AD4"/>
          </a:solidFill>
          <a:latin typeface="Source Sans Pro" charset="0"/>
          <a:ea typeface="Source Sans Pro" charset="0"/>
          <a:cs typeface="Source Sans Pro" charset="0"/>
        </a:defRPr>
      </a:lvl1pPr>
    </p:titleStyle>
    <p:bodyStyle>
      <a:lvl1pPr marL="227013" indent="-227013" algn="l" defTabSz="914400" rtl="0" eaLnBrk="1" latinLnBrk="0" hangingPunct="1">
        <a:lnSpc>
          <a:spcPct val="100000"/>
        </a:lnSpc>
        <a:spcBef>
          <a:spcPts val="1000"/>
        </a:spcBef>
        <a:spcAft>
          <a:spcPts val="300"/>
        </a:spcAft>
        <a:buClr>
          <a:srgbClr val="006FF4"/>
        </a:buClr>
        <a:buFont typeface="Wingdings" panose="05000000000000000000" pitchFamily="2" charset="2"/>
        <a:buChar char="§"/>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Wingdings" panose="05000000000000000000" pitchFamily="2" charset="2"/>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pPr/>
              <a:t>‹#›</a:t>
            </a:fld>
            <a:endParaRPr lang="en-US"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smtClean="0">
                <a:solidFill>
                  <a:srgbClr val="0062FF"/>
                </a:solidFill>
              </a:rPr>
              <a:t>© 2018 </a:t>
            </a:r>
            <a:r>
              <a:rPr lang="en-US" dirty="0" smtClean="0">
                <a:solidFill>
                  <a:srgbClr val="0062FF"/>
                </a:solidFill>
              </a:rPr>
              <a:t>Universal Service Administrative Co. </a:t>
            </a:r>
            <a:r>
              <a:rPr lang="en-US" dirty="0" smtClean="0">
                <a:latin typeface="SourceSansPro-Light"/>
                <a:cs typeface="SourceSansPro-Light"/>
              </a:rPr>
              <a:t>Private and Confidential</a:t>
            </a: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1315736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Lst>
  <p:hf hdr="0" ft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20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ata.usac.org/publicreports/Forms/Form470Detail/Index" TargetMode="External"/><Relationship Id="rId2" Type="http://schemas.openxmlformats.org/officeDocument/2006/relationships/hyperlink" Target="https://data.usac.org/publicreports/Forms/Form470Rfp/Index"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64677" y="1120254"/>
            <a:ext cx="9144000" cy="2387600"/>
          </a:xfrm>
        </p:spPr>
        <p:txBody>
          <a:bodyPr/>
          <a:lstStyle/>
          <a:p>
            <a:r>
              <a:rPr lang="en-US" dirty="0" smtClean="0"/>
              <a:t>Beginner Program Compliance</a:t>
            </a:r>
            <a:endParaRPr lang="en-US" dirty="0"/>
          </a:p>
        </p:txBody>
      </p:sp>
      <p:sp>
        <p:nvSpPr>
          <p:cNvPr id="5" name="Subtitle 4"/>
          <p:cNvSpPr>
            <a:spLocks noGrp="1"/>
          </p:cNvSpPr>
          <p:nvPr>
            <p:ph type="subTitle" idx="1"/>
          </p:nvPr>
        </p:nvSpPr>
        <p:spPr/>
        <p:txBody>
          <a:bodyPr/>
          <a:lstStyle/>
          <a:p>
            <a:r>
              <a:rPr lang="en-US" dirty="0" smtClean="0"/>
              <a:t>2019 Service Provider Training</a:t>
            </a:r>
            <a:endParaRPr lang="en-US" dirty="0"/>
          </a:p>
        </p:txBody>
      </p:sp>
    </p:spTree>
    <p:extLst>
      <p:ext uri="{BB962C8B-B14F-4D97-AF65-F5344CB8AC3E}">
        <p14:creationId xmlns:p14="http://schemas.microsoft.com/office/powerpoint/2010/main" val="31216562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Requests for Proposal (RFPs)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ym typeface="Source Sans Pro"/>
              </a:rPr>
              <a:t>USAC uses the terms “RFP” and </a:t>
            </a:r>
            <a:r>
              <a:rPr lang="en-US" dirty="0"/>
              <a:t>“RFP document” </a:t>
            </a:r>
            <a:r>
              <a:rPr lang="en-US" dirty="0">
                <a:sym typeface="Source Sans Pro"/>
              </a:rPr>
              <a:t>generically to refer to any supplemental document that helps to describe the requested services or provides more</a:t>
            </a:r>
            <a:r>
              <a:rPr lang="en-US" dirty="0"/>
              <a:t> information that is not in the FCC Form 470.</a:t>
            </a:r>
          </a:p>
          <a:p>
            <a:pPr lvl="1"/>
            <a:r>
              <a:rPr lang="en-US" sz="2800" dirty="0">
                <a:sym typeface="Source Sans Pro"/>
              </a:rPr>
              <a:t>All RFPs and RFP documents MUST be attached to the FCC Form 470.</a:t>
            </a:r>
          </a:p>
          <a:p>
            <a:pPr>
              <a:buFont typeface="Arial" panose="020B0604020202020204" pitchFamily="34" charset="0"/>
              <a:buChar char="•"/>
            </a:pPr>
            <a:r>
              <a:rPr lang="en-US" dirty="0">
                <a:sym typeface="Source Sans Pro"/>
              </a:rPr>
              <a:t>Service providers can access FCC Forms 470 and RFP documents by using the following tools on the USAC website:</a:t>
            </a:r>
          </a:p>
          <a:p>
            <a:pPr lvl="1">
              <a:buFont typeface="Arial" panose="020B0604020202020204" pitchFamily="34" charset="0"/>
              <a:buChar char="•"/>
            </a:pPr>
            <a:r>
              <a:rPr lang="en-US" sz="2800" dirty="0">
                <a:sym typeface="Source Sans Pro"/>
                <a:hlinkClick r:id="rId2"/>
              </a:rPr>
              <a:t>View an FCC Form 470 (FY2016 and later)</a:t>
            </a:r>
            <a:endParaRPr lang="en-US" sz="2800" dirty="0">
              <a:sym typeface="Source Sans Pro"/>
            </a:endParaRPr>
          </a:p>
          <a:p>
            <a:pPr lvl="1">
              <a:buFont typeface="Arial" panose="020B0604020202020204" pitchFamily="34" charset="0"/>
              <a:buChar char="•"/>
            </a:pPr>
            <a:r>
              <a:rPr lang="en-US" sz="2800" dirty="0">
                <a:sym typeface="Source Sans Pro"/>
                <a:hlinkClick r:id="rId3"/>
              </a:rPr>
              <a:t>Download 470 Information (FY2016 and later)</a:t>
            </a:r>
            <a:endParaRPr lang="en-US" sz="2800" dirty="0">
              <a:sym typeface="Source Sans Pro"/>
            </a:endParaRPr>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132892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3">
                                            <p:txEl>
                                              <p:pRg st="4" end="4"/>
                                            </p:txEl>
                                          </p:spTgt>
                                        </p:tgtEl>
                                      </p:cBhvr>
                                    </p:animEffect>
                                    <p:animScale>
                                      <p:cBhvr>
                                        <p:cTn id="25"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Bidding: Imposing Restrictions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en-US" dirty="0"/>
              <a:t>Applicants must consider equivalent products or services.</a:t>
            </a:r>
          </a:p>
          <a:p>
            <a:pPr lvl="1">
              <a:buFont typeface="Arial" panose="020B0604020202020204" pitchFamily="34" charset="0"/>
              <a:buChar char="•"/>
            </a:pPr>
            <a:r>
              <a:rPr lang="en-US" altLang="en-US" sz="2800" dirty="0"/>
              <a:t>Can say “XYZ manufacturer's router model 345J </a:t>
            </a:r>
            <a:r>
              <a:rPr lang="en-US" altLang="en-US" sz="2800" b="1" dirty="0">
                <a:solidFill>
                  <a:schemeClr val="accent2"/>
                </a:solidFill>
              </a:rPr>
              <a:t>or equivalent</a:t>
            </a:r>
            <a:r>
              <a:rPr lang="en-US" altLang="en-US" sz="2800" dirty="0"/>
              <a:t>” to help potential bidders understand the functionality the applicant wants.</a:t>
            </a:r>
          </a:p>
          <a:p>
            <a:pPr>
              <a:buFont typeface="Arial" panose="020B0604020202020204" pitchFamily="34" charset="0"/>
              <a:buChar char="•"/>
            </a:pPr>
            <a:r>
              <a:rPr lang="en-US" altLang="en-US" dirty="0"/>
              <a:t>Applicants may set some eligible service requirements, for example, require service providers to provide services that are compatible with one kind of system over another (e.g. Brand X compatible).</a:t>
            </a:r>
          </a:p>
          <a:p>
            <a:pPr>
              <a:buFont typeface="Arial" panose="020B0604020202020204" pitchFamily="34" charset="0"/>
              <a:buChar char="•"/>
            </a:pPr>
            <a:r>
              <a:rPr lang="en-US" altLang="en-US" dirty="0"/>
              <a:t>Disqualification criteria must be spelled out in FCC Form 470 and/or RFP and be available to all potential bidders. </a:t>
            </a:r>
          </a:p>
          <a:p>
            <a:pPr>
              <a:buFont typeface="Arial" panose="020B0604020202020204" pitchFamily="34" charset="0"/>
              <a:buChar char="•"/>
            </a:pPr>
            <a:endParaRPr lang="en-US" altLang="en-US" dirty="0"/>
          </a:p>
          <a:p>
            <a:pPr>
              <a:buFont typeface="Arial" panose="020B0604020202020204" pitchFamily="34" charset="0"/>
              <a:buChar char="•"/>
            </a:pPr>
            <a:endParaRPr lang="en-US" dirty="0"/>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137554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FCC Form 470 Exemptions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A multi-year contract was signed as the result of an FCC Form 470 posting and a competitive bidding process and:</a:t>
            </a:r>
          </a:p>
          <a:p>
            <a:pPr lvl="1">
              <a:buFont typeface="Arial" panose="020B0604020202020204" pitchFamily="34" charset="0"/>
              <a:buChar char="•"/>
            </a:pPr>
            <a:r>
              <a:rPr lang="en-US" sz="2800" dirty="0"/>
              <a:t>The contract still covers services for the upcoming year;</a:t>
            </a:r>
          </a:p>
          <a:p>
            <a:pPr lvl="1">
              <a:buFont typeface="Arial" panose="020B0604020202020204" pitchFamily="34" charset="0"/>
              <a:buChar char="•"/>
            </a:pPr>
            <a:r>
              <a:rPr lang="en-US" sz="2800" dirty="0"/>
              <a:t>The contract includes voluntary extensions and an extension has been exercised that covers services for the upcoming year;</a:t>
            </a:r>
          </a:p>
          <a:p>
            <a:pPr lvl="1">
              <a:buFont typeface="Arial" panose="020B0604020202020204" pitchFamily="34" charset="0"/>
              <a:buChar char="•"/>
            </a:pPr>
            <a:r>
              <a:rPr lang="en-US" sz="2800" dirty="0"/>
              <a:t>The state filed the FCC Form 470 on the applicant’s behalf for a state master contract.</a:t>
            </a:r>
          </a:p>
          <a:p>
            <a:pPr lvl="2">
              <a:buFont typeface="Arial" panose="020B0604020202020204" pitchFamily="34" charset="0"/>
              <a:buChar char="•"/>
            </a:pPr>
            <a:r>
              <a:rPr lang="en-US" sz="2800" dirty="0"/>
              <a:t>If the applicant is relying on the state’s FCC Form 470 and there are multiple winners, the applicant must compare all those state contracts under which the applicant could receive services. </a:t>
            </a:r>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76385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FCC Form 470 Exemptions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Services qualify for low cost, high speed internet access: </a:t>
            </a:r>
          </a:p>
          <a:p>
            <a:pPr lvl="1">
              <a:buFont typeface="Arial" panose="020B0604020202020204" pitchFamily="34" charset="0"/>
              <a:buChar char="•"/>
            </a:pPr>
            <a:r>
              <a:rPr lang="en-US" sz="2800" dirty="0"/>
              <a:t>The services are not being provided under a multi-year contract. </a:t>
            </a:r>
          </a:p>
          <a:p>
            <a:pPr lvl="1">
              <a:buFont typeface="Arial" panose="020B0604020202020204" pitchFamily="34" charset="0"/>
              <a:buChar char="•"/>
            </a:pPr>
            <a:r>
              <a:rPr lang="en-US" sz="2800" dirty="0"/>
              <a:t>The services qualify for low-cost, high speed internet access.</a:t>
            </a:r>
          </a:p>
          <a:p>
            <a:pPr lvl="1">
              <a:buFont typeface="Arial" panose="020B0604020202020204" pitchFamily="34" charset="0"/>
              <a:buChar char="•"/>
            </a:pPr>
            <a:r>
              <a:rPr lang="en-US" sz="2800" dirty="0">
                <a:sym typeface="Source Sans Pro"/>
              </a:rPr>
              <a:t>It is commercially available, business class internet access.</a:t>
            </a:r>
          </a:p>
          <a:p>
            <a:pPr lvl="1">
              <a:buFont typeface="Arial" panose="020B0604020202020204" pitchFamily="34" charset="0"/>
              <a:buChar char="•"/>
            </a:pPr>
            <a:r>
              <a:rPr lang="en-US" sz="2800" dirty="0">
                <a:sym typeface="Source Sans Pro"/>
              </a:rPr>
              <a:t>It offers minimum speeds of 100 Mbps download / 10 Mbps upload.</a:t>
            </a:r>
          </a:p>
          <a:p>
            <a:pPr lvl="1">
              <a:buFont typeface="Arial" panose="020B0604020202020204" pitchFamily="34" charset="0"/>
              <a:buChar char="•"/>
            </a:pPr>
            <a:r>
              <a:rPr lang="en-US" sz="2800" dirty="0">
                <a:sym typeface="Source Sans Pro"/>
              </a:rPr>
              <a:t>The pre-discount price — including any one-time charges — is $3,600 or less annually per entity (school or library).</a:t>
            </a:r>
          </a:p>
          <a:p>
            <a:pPr lvl="1">
              <a:buFont typeface="Arial" panose="020B0604020202020204" pitchFamily="34" charset="0"/>
              <a:buChar char="•"/>
            </a:pPr>
            <a:r>
              <a:rPr lang="en-US" sz="2800" dirty="0">
                <a:sym typeface="Source Sans Pro"/>
              </a:rPr>
              <a:t>It provides basic conduit access to the internet at those required minimum speeds.</a:t>
            </a:r>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85158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20" y="396982"/>
            <a:ext cx="12496333" cy="685800"/>
          </a:xfrm>
        </p:spPr>
        <p:txBody>
          <a:bodyPr/>
          <a:lstStyle/>
          <a:p>
            <a:r>
              <a:rPr lang="en-US" sz="3500" dirty="0" smtClean="0"/>
              <a:t>What Applicants Can Do if They Don’t Receive Any Bids</a:t>
            </a:r>
            <a:endParaRPr lang="en-US" sz="3500" dirty="0"/>
          </a:p>
        </p:txBody>
      </p:sp>
      <p:sp>
        <p:nvSpPr>
          <p:cNvPr id="3" name="Content Placeholder 2"/>
          <p:cNvSpPr>
            <a:spLocks noGrp="1"/>
          </p:cNvSpPr>
          <p:nvPr>
            <p:ph idx="1"/>
          </p:nvPr>
        </p:nvSpPr>
        <p:spPr/>
        <p:txBody>
          <a:bodyPr>
            <a:normAutofit/>
          </a:bodyPr>
          <a:lstStyle/>
          <a:p>
            <a:pPr>
              <a:spcAft>
                <a:spcPts val="0"/>
              </a:spcAft>
              <a:buFont typeface="Arial" panose="020B0604020202020204" pitchFamily="34" charset="0"/>
              <a:buChar char="•"/>
            </a:pPr>
            <a:r>
              <a:rPr lang="en-US" dirty="0">
                <a:sym typeface="Source Sans Pro"/>
              </a:rPr>
              <a:t>They can reach out to additional potential bidders and ask them to bid. </a:t>
            </a:r>
          </a:p>
          <a:p>
            <a:pPr>
              <a:spcBef>
                <a:spcPts val="1400"/>
              </a:spcBef>
              <a:spcAft>
                <a:spcPts val="0"/>
              </a:spcAft>
              <a:buFont typeface="Arial" panose="020B0604020202020204" pitchFamily="34" charset="0"/>
              <a:buChar char="•"/>
            </a:pPr>
            <a:r>
              <a:rPr lang="en-US" dirty="0">
                <a:sym typeface="Source Sans Pro"/>
              </a:rPr>
              <a:t>They can solicit bids.</a:t>
            </a:r>
          </a:p>
          <a:p>
            <a:pPr lvl="1"/>
            <a:r>
              <a:rPr lang="en-US" sz="2800" dirty="0">
                <a:sym typeface="Source Sans Pro"/>
              </a:rPr>
              <a:t>Reach out to vendors in the area.</a:t>
            </a:r>
          </a:p>
          <a:p>
            <a:pPr lvl="1"/>
            <a:r>
              <a:rPr lang="en-US" sz="2800" dirty="0">
                <a:sym typeface="Source Sans Pro"/>
              </a:rPr>
              <a:t>Ask their current service provider to submit a bid or to </a:t>
            </a:r>
            <a:r>
              <a:rPr lang="en-US" sz="2800" dirty="0"/>
              <a:t>send them an email that they are willing to continue to provide service at the current level and cost.</a:t>
            </a:r>
          </a:p>
          <a:p>
            <a:pPr>
              <a:spcAft>
                <a:spcPts val="0"/>
              </a:spcAft>
              <a:buFont typeface="Arial" panose="020B0604020202020204" pitchFamily="34" charset="0"/>
              <a:buChar char="•"/>
            </a:pPr>
            <a:r>
              <a:rPr lang="en-US" dirty="0">
                <a:sym typeface="Source Sans Pro"/>
              </a:rPr>
              <a:t>If applicants receive only one bid, </a:t>
            </a:r>
            <a:r>
              <a:rPr lang="en-US" i="1" dirty="0">
                <a:sym typeface="Source Sans Pro"/>
              </a:rPr>
              <a:t>and it is cost-effective</a:t>
            </a:r>
            <a:r>
              <a:rPr lang="en-US" dirty="0"/>
              <a:t>, they</a:t>
            </a:r>
            <a:r>
              <a:rPr lang="en-US" dirty="0">
                <a:sym typeface="Source Sans Pro"/>
              </a:rPr>
              <a:t> may accept it.</a:t>
            </a:r>
          </a:p>
          <a:p>
            <a:pPr lvl="1">
              <a:lnSpc>
                <a:spcPct val="150000"/>
              </a:lnSpc>
              <a:spcAft>
                <a:spcPts val="0"/>
              </a:spcAft>
            </a:pPr>
            <a:r>
              <a:rPr lang="en-US" sz="2800" dirty="0">
                <a:sym typeface="Source Sans Pro"/>
              </a:rPr>
              <a:t>Document </a:t>
            </a:r>
            <a:r>
              <a:rPr lang="en-US" sz="2800" dirty="0"/>
              <a:t>their</a:t>
            </a:r>
            <a:r>
              <a:rPr lang="en-US" sz="2800" dirty="0">
                <a:sym typeface="Source Sans Pro"/>
              </a:rPr>
              <a:t> decision with a memo or email for </a:t>
            </a:r>
            <a:r>
              <a:rPr lang="en-US" sz="2800" dirty="0"/>
              <a:t>their</a:t>
            </a:r>
            <a:r>
              <a:rPr lang="en-US" sz="2800" dirty="0">
                <a:sym typeface="Source Sans Pro"/>
              </a:rPr>
              <a:t> records.</a:t>
            </a:r>
            <a:endParaRPr lang="en-US" sz="2800" dirty="0"/>
          </a:p>
          <a:p>
            <a:endParaRPr lang="en-US" dirty="0"/>
          </a:p>
          <a:p>
            <a:endParaRPr lang="en-US" dirty="0"/>
          </a:p>
        </p:txBody>
      </p:sp>
      <p:sp>
        <p:nvSpPr>
          <p:cNvPr id="5" name="Rectangle 4"/>
          <p:cNvSpPr/>
          <p:nvPr/>
        </p:nvSpPr>
        <p:spPr>
          <a:xfrm>
            <a:off x="14392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995631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Program Compliance Issues</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625469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Bids</a:t>
            </a:r>
            <a:endParaRPr lang="en-US" dirty="0"/>
          </a:p>
        </p:txBody>
      </p:sp>
      <p:sp>
        <p:nvSpPr>
          <p:cNvPr id="3" name="Content Placeholder 2"/>
          <p:cNvSpPr>
            <a:spLocks noGrp="1"/>
          </p:cNvSpPr>
          <p:nvPr>
            <p:ph idx="1"/>
          </p:nvPr>
        </p:nvSpPr>
        <p:spPr/>
        <p:txBody>
          <a:bodyPr/>
          <a:lstStyle/>
          <a:p>
            <a:pPr>
              <a:spcAft>
                <a:spcPts val="0"/>
              </a:spcAft>
              <a:buFont typeface="Arial" panose="020B0604020202020204" pitchFamily="34" charset="0"/>
              <a:buChar char="•"/>
            </a:pPr>
            <a:r>
              <a:rPr lang="en-US" dirty="0">
                <a:sym typeface="Source Sans Pro"/>
              </a:rPr>
              <a:t>To evaluate incoming bids, applicants can create a bid evaluation matrix.</a:t>
            </a:r>
          </a:p>
          <a:p>
            <a:pPr>
              <a:spcBef>
                <a:spcPts val="800"/>
              </a:spcBef>
              <a:spcAft>
                <a:spcPts val="0"/>
              </a:spcAft>
              <a:buFont typeface="Arial" panose="020B0604020202020204" pitchFamily="34" charset="0"/>
              <a:buChar char="•"/>
            </a:pPr>
            <a:r>
              <a:rPr lang="en-US" dirty="0">
                <a:sym typeface="Source Sans Pro"/>
              </a:rPr>
              <a:t>They can develop evaluation criteria</a:t>
            </a:r>
            <a:r>
              <a:rPr lang="en-US" dirty="0"/>
              <a:t> or </a:t>
            </a:r>
            <a:r>
              <a:rPr lang="en-US" dirty="0">
                <a:sym typeface="Source Sans Pro"/>
              </a:rPr>
              <a:t>factors to assess the bids.</a:t>
            </a:r>
          </a:p>
          <a:p>
            <a:pPr>
              <a:spcBef>
                <a:spcPts val="800"/>
              </a:spcBef>
              <a:spcAft>
                <a:spcPts val="0"/>
              </a:spcAft>
              <a:buFont typeface="Arial" panose="020B0604020202020204" pitchFamily="34" charset="0"/>
              <a:buChar char="•"/>
            </a:pPr>
            <a:r>
              <a:rPr lang="en-US" dirty="0">
                <a:sym typeface="Source Sans Pro"/>
              </a:rPr>
              <a:t>They can assign each evaluation</a:t>
            </a:r>
            <a:r>
              <a:rPr lang="en-US" dirty="0"/>
              <a:t> </a:t>
            </a:r>
            <a:r>
              <a:rPr lang="en-US" dirty="0">
                <a:sym typeface="Source Sans Pro"/>
              </a:rPr>
              <a:t>factor a point value or percentage.</a:t>
            </a:r>
          </a:p>
          <a:p>
            <a:pPr lvl="1">
              <a:spcBef>
                <a:spcPts val="800"/>
              </a:spcBef>
              <a:spcAft>
                <a:spcPts val="0"/>
              </a:spcAft>
            </a:pPr>
            <a:r>
              <a:rPr lang="en-US" dirty="0"/>
              <a:t>The </a:t>
            </a:r>
            <a:r>
              <a:rPr lang="en-US" dirty="0">
                <a:sym typeface="Source Sans Pro"/>
              </a:rPr>
              <a:t>price of the </a:t>
            </a:r>
            <a:r>
              <a:rPr lang="en-US" b="1" dirty="0">
                <a:sym typeface="Source Sans Pro"/>
              </a:rPr>
              <a:t>eligible</a:t>
            </a:r>
            <a:r>
              <a:rPr lang="en-US" dirty="0">
                <a:sym typeface="Source Sans Pro"/>
              </a:rPr>
              <a:t> products and services must be the most heavily weighted factor </a:t>
            </a:r>
            <a:r>
              <a:rPr lang="en-US" dirty="0"/>
              <a:t>—</a:t>
            </a:r>
            <a:r>
              <a:rPr lang="en-US" dirty="0">
                <a:sym typeface="Source Sans Pro"/>
              </a:rPr>
              <a:t> the “primary factor” </a:t>
            </a:r>
            <a:r>
              <a:rPr lang="en-US" dirty="0"/>
              <a:t>—</a:t>
            </a:r>
            <a:r>
              <a:rPr lang="en-US" dirty="0">
                <a:sym typeface="Source Sans Pro"/>
              </a:rPr>
              <a:t> in their evaluation.</a:t>
            </a:r>
          </a:p>
          <a:p>
            <a:pPr>
              <a:spcBef>
                <a:spcPts val="800"/>
              </a:spcBef>
              <a:spcAft>
                <a:spcPts val="0"/>
              </a:spcAft>
              <a:buFont typeface="Arial" panose="020B0604020202020204" pitchFamily="34" charset="0"/>
              <a:buChar char="•"/>
            </a:pPr>
            <a:r>
              <a:rPr lang="en-US" dirty="0">
                <a:sym typeface="Source Sans Pro"/>
              </a:rPr>
              <a:t>The vendor who </a:t>
            </a:r>
            <a:r>
              <a:rPr lang="en-US" dirty="0"/>
              <a:t>receives </a:t>
            </a:r>
            <a:r>
              <a:rPr lang="en-US" dirty="0">
                <a:sym typeface="Source Sans Pro"/>
              </a:rPr>
              <a:t>the most overall points or the highest percentage is the winner.</a:t>
            </a:r>
          </a:p>
          <a:p>
            <a:pPr>
              <a:spcBef>
                <a:spcPts val="800"/>
              </a:spcBef>
              <a:spcAft>
                <a:spcPts val="0"/>
              </a:spcAft>
              <a:buFont typeface="Arial" panose="020B0604020202020204" pitchFamily="34" charset="0"/>
              <a:buChar char="•"/>
            </a:pPr>
            <a:r>
              <a:rPr lang="en-US" dirty="0">
                <a:sym typeface="Source Sans Pro"/>
              </a:rPr>
              <a:t>Disqualification of bid(s) must be tied to the requirements clearly listed on the FCC Form 470 and/or RFP.</a:t>
            </a:r>
          </a:p>
          <a:p>
            <a:pPr marL="457200" lvl="0" indent="-457200">
              <a:spcBef>
                <a:spcPts val="800"/>
              </a:spcBef>
              <a:spcAft>
                <a:spcPts val="0"/>
              </a:spcAft>
              <a:buClr>
                <a:schemeClr val="dk1"/>
              </a:buClr>
              <a:buSzPct val="100000"/>
              <a:buFont typeface="Arial" panose="020B0604020202020204" pitchFamily="34" charset="0"/>
              <a:buChar char="•"/>
            </a:pPr>
            <a:endParaRPr lang="en-US" dirty="0">
              <a:sym typeface="Source Sans Pro"/>
            </a:endParaRPr>
          </a:p>
          <a:p>
            <a:endParaRPr lang="en-US" dirty="0"/>
          </a:p>
        </p:txBody>
      </p:sp>
      <p:sp>
        <p:nvSpPr>
          <p:cNvPr id="5" name="Rectangle 4"/>
          <p:cNvSpPr/>
          <p:nvPr/>
        </p:nvSpPr>
        <p:spPr>
          <a:xfrm>
            <a:off x="337351" y="6396716"/>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130094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 Evaluation Sample</a:t>
            </a:r>
            <a:endParaRPr lang="en-US" dirty="0"/>
          </a:p>
        </p:txBody>
      </p:sp>
      <p:sp>
        <p:nvSpPr>
          <p:cNvPr id="3" name="Content Placeholder 2"/>
          <p:cNvSpPr>
            <a:spLocks noGrp="1"/>
          </p:cNvSpPr>
          <p:nvPr>
            <p:ph idx="1"/>
          </p:nvPr>
        </p:nvSpPr>
        <p:spPr>
          <a:xfrm>
            <a:off x="337350" y="1042416"/>
            <a:ext cx="11854649" cy="5622152"/>
          </a:xfrm>
        </p:spPr>
        <p:txBody>
          <a:bodyPr>
            <a:normAutofit lnSpcReduction="10000"/>
          </a:bodyPr>
          <a:lstStyle/>
          <a:p>
            <a:pPr marL="0" indent="0" algn="ctr">
              <a:buNone/>
            </a:pPr>
            <a:r>
              <a:rPr lang="en-US" sz="3000" dirty="0" smtClean="0"/>
              <a:t>The applicant constructs a matrix to be able to evaluate bids.</a:t>
            </a: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algn="ctr"/>
            <a:endParaRPr lang="en-US" dirty="0" smtClean="0"/>
          </a:p>
          <a:p>
            <a:pPr marL="0" indent="0" algn="ctr">
              <a:buNone/>
            </a:pPr>
            <a:endParaRPr lang="en-US" dirty="0" smtClean="0"/>
          </a:p>
          <a:p>
            <a:pPr algn="ctr"/>
            <a:r>
              <a:rPr lang="en-US" sz="3000" dirty="0" smtClean="0"/>
              <a:t>Bidder / Vendor 3 wins because they received the most points</a:t>
            </a:r>
            <a:endParaRPr lang="en-US" sz="3000" dirty="0"/>
          </a:p>
        </p:txBody>
      </p:sp>
      <p:pic>
        <p:nvPicPr>
          <p:cNvPr id="5" name="Picture 4"/>
          <p:cNvPicPr>
            <a:picLocks noChangeAspect="1"/>
          </p:cNvPicPr>
          <p:nvPr/>
        </p:nvPicPr>
        <p:blipFill>
          <a:blip r:embed="rId2"/>
          <a:stretch>
            <a:fillRect/>
          </a:stretch>
        </p:blipFill>
        <p:spPr>
          <a:xfrm>
            <a:off x="1084692" y="1792286"/>
            <a:ext cx="10011623" cy="3854560"/>
          </a:xfrm>
          <a:prstGeom prst="rect">
            <a:avLst/>
          </a:prstGeom>
        </p:spPr>
      </p:pic>
      <p:sp>
        <p:nvSpPr>
          <p:cNvPr id="6" name="Rectangle 5"/>
          <p:cNvSpPr/>
          <p:nvPr/>
        </p:nvSpPr>
        <p:spPr>
          <a:xfrm>
            <a:off x="337349" y="6554281"/>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350386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 and Legally Binding Agreements</a:t>
            </a:r>
            <a:endParaRPr lang="en-US" dirty="0"/>
          </a:p>
        </p:txBody>
      </p:sp>
      <p:sp>
        <p:nvSpPr>
          <p:cNvPr id="3" name="Content Placeholder 2"/>
          <p:cNvSpPr>
            <a:spLocks noGrp="1"/>
          </p:cNvSpPr>
          <p:nvPr>
            <p:ph idx="1"/>
          </p:nvPr>
        </p:nvSpPr>
        <p:spPr/>
        <p:txBody>
          <a:bodyPr>
            <a:normAutofit/>
          </a:bodyPr>
          <a:lstStyle/>
          <a:p>
            <a:pPr>
              <a:spcAft>
                <a:spcPts val="0"/>
              </a:spcAft>
              <a:buFont typeface="Arial" panose="020B0604020202020204" pitchFamily="34" charset="0"/>
              <a:buChar char="•"/>
              <a:defRPr/>
            </a:pPr>
            <a:r>
              <a:rPr lang="en-US" dirty="0"/>
              <a:t>Applicants must have a signed contract or </a:t>
            </a:r>
            <a:r>
              <a:rPr lang="en-US" b="1" i="1" dirty="0"/>
              <a:t>other legally binding agreement</a:t>
            </a:r>
            <a:r>
              <a:rPr lang="en-US" dirty="0"/>
              <a:t> in place prior to submitting their FCC Forms 471 to USAC. </a:t>
            </a:r>
          </a:p>
          <a:p>
            <a:pPr lvl="1">
              <a:spcAft>
                <a:spcPts val="0"/>
              </a:spcAft>
              <a:buFont typeface="Arial" panose="020B0604020202020204" pitchFamily="34" charset="0"/>
              <a:buChar char="•"/>
              <a:defRPr/>
            </a:pPr>
            <a:r>
              <a:rPr lang="en-US" sz="2800" dirty="0"/>
              <a:t>Signed contracts constitute the best evidence that a legally binding agreement exists.</a:t>
            </a:r>
          </a:p>
          <a:p>
            <a:pPr lvl="1">
              <a:spcAft>
                <a:spcPts val="0"/>
              </a:spcAft>
              <a:buFont typeface="Arial" panose="020B0604020202020204" pitchFamily="34" charset="0"/>
              <a:buChar char="•"/>
              <a:defRPr/>
            </a:pPr>
            <a:r>
              <a:rPr lang="en-US" sz="2800" dirty="0"/>
              <a:t>A verbal offer and/or acceptance will not be considered evidence of the existence of a legally binding agreement.</a:t>
            </a:r>
          </a:p>
          <a:p>
            <a:pPr>
              <a:spcAft>
                <a:spcPts val="0"/>
              </a:spcAft>
              <a:buFont typeface="Arial" panose="020B0604020202020204" pitchFamily="34" charset="0"/>
              <a:buChar char="•"/>
              <a:defRPr/>
            </a:pPr>
            <a:r>
              <a:rPr lang="en-US" dirty="0"/>
              <a:t>Applicants must not sign a contract before the 28-day waiting period has elapsed.</a:t>
            </a:r>
          </a:p>
          <a:p>
            <a:pPr marL="0" indent="0">
              <a:buNone/>
            </a:pPr>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317601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If state and/or local contract law doesn’t require a signature and/or date, the applicant may be asked complete a certification statement that affirms that the applicant is compliant with its state and/or local contract law. </a:t>
            </a:r>
          </a:p>
          <a:p>
            <a:pPr>
              <a:buFont typeface="Arial" panose="020B0604020202020204" pitchFamily="34" charset="0"/>
              <a:buChar char="•"/>
            </a:pPr>
            <a:r>
              <a:rPr lang="en-US" dirty="0"/>
              <a:t>Purchase orders will not be considered valid unless they are considered a contract or legally binding agreement in the state in which the applicant resides.</a:t>
            </a:r>
          </a:p>
          <a:p>
            <a:pPr>
              <a:buFont typeface="Arial" panose="020B0604020202020204" pitchFamily="34" charset="0"/>
              <a:buChar char="•"/>
            </a:pPr>
            <a:r>
              <a:rPr lang="en-US" dirty="0"/>
              <a:t>Voluntary contract extensions are allowable only when the option is stated in the original provisions of the contract.</a:t>
            </a:r>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158571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59" y="2548361"/>
            <a:ext cx="1730019" cy="1386372"/>
          </a:xfrm>
        </p:spPr>
        <p:txBody>
          <a:bodyPr/>
          <a:lstStyle/>
          <a:p>
            <a:r>
              <a:rPr lang="en-US" dirty="0" smtClean="0"/>
              <a:t>AGENDA</a:t>
            </a:r>
            <a:endParaRPr lang="en-US" dirty="0"/>
          </a:p>
        </p:txBody>
      </p:sp>
      <p:sp>
        <p:nvSpPr>
          <p:cNvPr id="3" name="Content Placeholder 2"/>
          <p:cNvSpPr>
            <a:spLocks noGrp="1"/>
          </p:cNvSpPr>
          <p:nvPr>
            <p:ph idx="1"/>
          </p:nvPr>
        </p:nvSpPr>
        <p:spPr>
          <a:xfrm>
            <a:off x="3208301" y="1424705"/>
            <a:ext cx="8635356" cy="5020056"/>
          </a:xfrm>
        </p:spPr>
        <p:txBody>
          <a:bodyPr/>
          <a:lstStyle/>
          <a:p>
            <a:pPr marL="514350" lvl="0" indent="-514350">
              <a:buClr>
                <a:schemeClr val="accent2"/>
              </a:buClr>
              <a:buFont typeface="+mj-lt"/>
              <a:buAutoNum type="arabicPeriod"/>
            </a:pPr>
            <a:r>
              <a:rPr lang="en-US" dirty="0">
                <a:solidFill>
                  <a:prstClr val="black">
                    <a:lumMod val="65000"/>
                    <a:lumOff val="35000"/>
                  </a:prstClr>
                </a:solidFill>
              </a:rPr>
              <a:t>Competitive Bidding (FCC Form </a:t>
            </a:r>
            <a:r>
              <a:rPr lang="en-US" dirty="0" smtClean="0">
                <a:solidFill>
                  <a:prstClr val="black">
                    <a:lumMod val="65000"/>
                    <a:lumOff val="35000"/>
                  </a:prstClr>
                </a:solidFill>
              </a:rPr>
              <a:t>470)</a:t>
            </a:r>
          </a:p>
          <a:p>
            <a:pPr marL="514350" lvl="0" indent="-514350">
              <a:buClr>
                <a:schemeClr val="accent2"/>
              </a:buClr>
              <a:buFont typeface="+mj-lt"/>
              <a:buAutoNum type="arabicPeriod"/>
            </a:pPr>
            <a:r>
              <a:rPr lang="en-US" dirty="0" smtClean="0">
                <a:solidFill>
                  <a:prstClr val="black">
                    <a:lumMod val="65000"/>
                    <a:lumOff val="35000"/>
                  </a:prstClr>
                </a:solidFill>
              </a:rPr>
              <a:t>Program </a:t>
            </a:r>
            <a:r>
              <a:rPr lang="en-US" dirty="0">
                <a:solidFill>
                  <a:prstClr val="black">
                    <a:lumMod val="65000"/>
                    <a:lumOff val="35000"/>
                  </a:prstClr>
                </a:solidFill>
              </a:rPr>
              <a:t>Compliance </a:t>
            </a:r>
            <a:r>
              <a:rPr lang="en-US" dirty="0" smtClean="0">
                <a:solidFill>
                  <a:prstClr val="black">
                    <a:lumMod val="65000"/>
                    <a:lumOff val="35000"/>
                  </a:prstClr>
                </a:solidFill>
              </a:rPr>
              <a:t>Issues</a:t>
            </a:r>
          </a:p>
          <a:p>
            <a:pPr marL="514350" lvl="0" indent="-514350">
              <a:buClr>
                <a:schemeClr val="accent2"/>
              </a:buClr>
              <a:buFont typeface="+mj-lt"/>
              <a:buAutoNum type="arabicPeriod"/>
            </a:pPr>
            <a:r>
              <a:rPr lang="en-US" dirty="0" smtClean="0">
                <a:solidFill>
                  <a:prstClr val="black">
                    <a:lumMod val="65000"/>
                    <a:lumOff val="35000"/>
                  </a:prstClr>
                </a:solidFill>
              </a:rPr>
              <a:t>Requesting </a:t>
            </a:r>
            <a:r>
              <a:rPr lang="en-US" dirty="0">
                <a:solidFill>
                  <a:prstClr val="black">
                    <a:lumMod val="65000"/>
                    <a:lumOff val="35000"/>
                  </a:prstClr>
                </a:solidFill>
              </a:rPr>
              <a:t>Funding (FCC Form </a:t>
            </a:r>
            <a:r>
              <a:rPr lang="en-US" dirty="0" smtClean="0">
                <a:solidFill>
                  <a:prstClr val="black">
                    <a:lumMod val="65000"/>
                    <a:lumOff val="35000"/>
                  </a:prstClr>
                </a:solidFill>
              </a:rPr>
              <a:t>471)</a:t>
            </a:r>
          </a:p>
          <a:p>
            <a:pPr marL="514350" lvl="0" indent="-514350">
              <a:buClr>
                <a:schemeClr val="accent2"/>
              </a:buClr>
              <a:buFont typeface="+mj-lt"/>
              <a:buAutoNum type="arabicPeriod"/>
            </a:pPr>
            <a:r>
              <a:rPr lang="en-US" dirty="0" smtClean="0">
                <a:solidFill>
                  <a:prstClr val="black">
                    <a:lumMod val="65000"/>
                    <a:lumOff val="35000"/>
                  </a:prstClr>
                </a:solidFill>
              </a:rPr>
              <a:t>Application </a:t>
            </a:r>
            <a:r>
              <a:rPr lang="en-US" dirty="0">
                <a:solidFill>
                  <a:prstClr val="black">
                    <a:lumMod val="65000"/>
                    <a:lumOff val="35000"/>
                  </a:prstClr>
                </a:solidFill>
              </a:rPr>
              <a:t>Review </a:t>
            </a:r>
            <a:endParaRPr lang="en-US" dirty="0" smtClean="0">
              <a:solidFill>
                <a:prstClr val="black">
                  <a:lumMod val="65000"/>
                  <a:lumOff val="35000"/>
                </a:prstClr>
              </a:solidFill>
            </a:endParaRPr>
          </a:p>
          <a:p>
            <a:pPr marL="514350" lvl="0" indent="-514350">
              <a:buClr>
                <a:schemeClr val="accent2"/>
              </a:buClr>
              <a:buFont typeface="+mj-lt"/>
              <a:buAutoNum type="arabicPeriod"/>
            </a:pPr>
            <a:r>
              <a:rPr lang="en-US" dirty="0" smtClean="0">
                <a:solidFill>
                  <a:prstClr val="black">
                    <a:lumMod val="65000"/>
                    <a:lumOff val="35000"/>
                  </a:prstClr>
                </a:solidFill>
              </a:rPr>
              <a:t>Funding </a:t>
            </a:r>
            <a:r>
              <a:rPr lang="en-US" dirty="0">
                <a:solidFill>
                  <a:prstClr val="black">
                    <a:lumMod val="65000"/>
                    <a:lumOff val="35000"/>
                  </a:prstClr>
                </a:solidFill>
              </a:rPr>
              <a:t>Commitments and Document </a:t>
            </a:r>
            <a:r>
              <a:rPr lang="en-US" dirty="0" smtClean="0">
                <a:solidFill>
                  <a:prstClr val="black">
                    <a:lumMod val="65000"/>
                    <a:lumOff val="35000"/>
                  </a:prstClr>
                </a:solidFill>
              </a:rPr>
              <a:t>Retention</a:t>
            </a:r>
          </a:p>
          <a:p>
            <a:pPr marL="514350" lvl="0" indent="-514350">
              <a:buClr>
                <a:schemeClr val="accent2"/>
              </a:buClr>
              <a:buFont typeface="+mj-lt"/>
              <a:buAutoNum type="arabicPeriod"/>
            </a:pPr>
            <a:r>
              <a:rPr lang="en-US" dirty="0" smtClean="0">
                <a:solidFill>
                  <a:prstClr val="black">
                    <a:lumMod val="65000"/>
                    <a:lumOff val="35000"/>
                  </a:prstClr>
                </a:solidFill>
              </a:rPr>
              <a:t>Case </a:t>
            </a:r>
            <a:r>
              <a:rPr lang="en-US" dirty="0">
                <a:solidFill>
                  <a:prstClr val="black">
                    <a:lumMod val="65000"/>
                    <a:lumOff val="35000"/>
                  </a:prstClr>
                </a:solidFill>
              </a:rPr>
              <a:t>Studies</a:t>
            </a:r>
          </a:p>
          <a:p>
            <a:pPr marL="0" lvl="0" indent="0">
              <a:buNone/>
            </a:pPr>
            <a:endParaRPr lang="en-US" sz="2400" dirty="0">
              <a:solidFill>
                <a:prstClr val="black">
                  <a:lumMod val="65000"/>
                  <a:lumOff val="35000"/>
                </a:prstClr>
              </a:solidFill>
            </a:endParaRPr>
          </a:p>
          <a:p>
            <a:pPr marL="514350" indent="-514350">
              <a:buFont typeface="+mj-lt"/>
              <a:buAutoNum type="arabicPeriod"/>
            </a:pPr>
            <a:endParaRPr lang="en-US" dirty="0"/>
          </a:p>
        </p:txBody>
      </p:sp>
      <p:sp>
        <p:nvSpPr>
          <p:cNvPr id="6" name="Rectangle 5"/>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86890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1" end="1"/>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3">
                                            <p:txEl>
                                              <p:pRg st="3" end="3"/>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3">
                                            <p:txEl>
                                              <p:pRg st="4" end="4"/>
                                            </p:txEl>
                                          </p:spTgt>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nodeType="clickEffect">
                                  <p:stCondLst>
                                    <p:cond delay="0"/>
                                  </p:stCondLst>
                                  <p:iterate type="lt">
                                    <p:tmAbs val="25"/>
                                  </p:iterate>
                                  <p:childTnLst>
                                    <p:set>
                                      <p:cBhvr override="childStyle">
                                        <p:cTn id="26"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Master Contracts</a:t>
            </a:r>
            <a:endParaRPr lang="en-US" dirty="0"/>
          </a:p>
        </p:txBody>
      </p:sp>
      <p:sp>
        <p:nvSpPr>
          <p:cNvPr id="3" name="Content Placeholder 2"/>
          <p:cNvSpPr>
            <a:spLocks noGrp="1"/>
          </p:cNvSpPr>
          <p:nvPr>
            <p:ph idx="1"/>
          </p:nvPr>
        </p:nvSpPr>
        <p:spPr/>
        <p:txBody>
          <a:bodyPr/>
          <a:lstStyle/>
          <a:p>
            <a:pPr>
              <a:lnSpc>
                <a:spcPct val="90000"/>
              </a:lnSpc>
              <a:spcAft>
                <a:spcPts val="0"/>
              </a:spcAft>
              <a:buFont typeface="Arial" panose="020B0604020202020204" pitchFamily="34" charset="0"/>
              <a:buChar char="•"/>
              <a:defRPr/>
            </a:pPr>
            <a:r>
              <a:rPr lang="en-US" dirty="0" smtClean="0"/>
              <a:t>A state master contract (SMC) is competitively bid and put in place by a state government for use by multiple entities in that state.</a:t>
            </a:r>
          </a:p>
          <a:p>
            <a:pPr>
              <a:spcAft>
                <a:spcPts val="0"/>
              </a:spcAft>
              <a:buFont typeface="Arial" panose="020B0604020202020204" pitchFamily="34" charset="0"/>
              <a:buChar char="•"/>
              <a:defRPr/>
            </a:pPr>
            <a:r>
              <a:rPr lang="en-US" b="1" dirty="0" smtClean="0"/>
              <a:t>Single winner: </a:t>
            </a:r>
            <a:r>
              <a:rPr lang="en-US" dirty="0" smtClean="0"/>
              <a:t>Single vendor wins the bid.</a:t>
            </a:r>
          </a:p>
          <a:p>
            <a:pPr>
              <a:spcAft>
                <a:spcPts val="0"/>
              </a:spcAft>
              <a:buFont typeface="Arial" panose="020B0604020202020204" pitchFamily="34" charset="0"/>
              <a:buChar char="•"/>
              <a:defRPr/>
            </a:pPr>
            <a:r>
              <a:rPr lang="en-US" b="1" dirty="0" smtClean="0"/>
              <a:t>Multiple winners: </a:t>
            </a:r>
            <a:r>
              <a:rPr lang="en-US" dirty="0" smtClean="0"/>
              <a:t>State awards contract to several bidders.</a:t>
            </a:r>
          </a:p>
          <a:p>
            <a:pPr>
              <a:spcAft>
                <a:spcPts val="0"/>
              </a:spcAft>
              <a:buFont typeface="Arial" panose="020B0604020202020204" pitchFamily="34" charset="0"/>
              <a:buChar char="•"/>
              <a:defRPr/>
            </a:pPr>
            <a:r>
              <a:rPr lang="en-US" b="1" dirty="0" smtClean="0"/>
              <a:t>Multiple Award Schedule (MAS): </a:t>
            </a:r>
            <a:r>
              <a:rPr lang="en-US" dirty="0" smtClean="0"/>
              <a:t>State awards contract for same goods and services to multiple vendors that can serve the same population.</a:t>
            </a:r>
          </a:p>
          <a:p>
            <a:pPr marL="742950" lvl="2" indent="-342900">
              <a:spcAft>
                <a:spcPts val="0"/>
              </a:spcAft>
              <a:defRPr/>
            </a:pPr>
            <a:r>
              <a:rPr lang="en-US" sz="2800" dirty="0" smtClean="0"/>
              <a:t>Applicants must conduct a mini-bid to award contract. </a:t>
            </a:r>
          </a:p>
          <a:p>
            <a:pPr marL="742950" lvl="2" indent="-342900">
              <a:spcAft>
                <a:spcPts val="0"/>
              </a:spcAft>
              <a:defRPr/>
            </a:pPr>
            <a:r>
              <a:rPr lang="en-US" sz="2800" dirty="0" smtClean="0"/>
              <a:t>Applicants must include in their mini-bid all contracts on the MAS that provide the services sought. </a:t>
            </a:r>
          </a:p>
          <a:p>
            <a:pPr>
              <a:buFont typeface="Arial" panose="020B0604020202020204" pitchFamily="34" charset="0"/>
              <a:buChar char="•"/>
            </a:pPr>
            <a:endParaRPr lang="en-US" dirty="0"/>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35116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Effectiveness</a:t>
            </a:r>
            <a:endParaRPr lang="en-US" dirty="0"/>
          </a:p>
        </p:txBody>
      </p:sp>
      <p:sp>
        <p:nvSpPr>
          <p:cNvPr id="3" name="Content Placeholder 2"/>
          <p:cNvSpPr>
            <a:spLocks noGrp="1"/>
          </p:cNvSpPr>
          <p:nvPr>
            <p:ph idx="1"/>
          </p:nvPr>
        </p:nvSpPr>
        <p:spPr/>
        <p:txBody>
          <a:bodyPr/>
          <a:lstStyle/>
          <a:p>
            <a:r>
              <a:rPr lang="en-US" dirty="0"/>
              <a:t>Receiving only one bid does not automatically make it cost-effective.</a:t>
            </a:r>
          </a:p>
          <a:p>
            <a:r>
              <a:rPr lang="en-US" dirty="0"/>
              <a:t>Applicants must be able to demonstrate why a solution with higher than average pricing is cost-effective.</a:t>
            </a:r>
          </a:p>
          <a:p>
            <a:r>
              <a:rPr lang="en-US" dirty="0"/>
              <a:t>Applicants will need to CERTIFY on FCC Form 471 (per FCC rules) that all bids submitted were carefully considered, the most cost-effective bid was selected with price being the primary factor considered, and is the most cost-effective means of meeting educational needs and technology goals.</a:t>
            </a:r>
          </a:p>
          <a:p>
            <a:endParaRPr lang="en-US" dirty="0"/>
          </a:p>
        </p:txBody>
      </p:sp>
    </p:spTree>
    <p:extLst>
      <p:ext uri="{BB962C8B-B14F-4D97-AF65-F5344CB8AC3E}">
        <p14:creationId xmlns:p14="http://schemas.microsoft.com/office/powerpoint/2010/main" val="2387598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Lowest Corresponding Price</a:t>
            </a:r>
            <a:endParaRPr lang="en-US" dirty="0"/>
          </a:p>
        </p:txBody>
      </p:sp>
      <p:sp>
        <p:nvSpPr>
          <p:cNvPr id="3" name="Content Placeholder 2"/>
          <p:cNvSpPr>
            <a:spLocks noGrp="1"/>
          </p:cNvSpPr>
          <p:nvPr>
            <p:ph idx="1"/>
          </p:nvPr>
        </p:nvSpPr>
        <p:spPr/>
        <p:txBody>
          <a:bodyPr>
            <a:normAutofit/>
          </a:bodyPr>
          <a:lstStyle/>
          <a:p>
            <a:pPr marL="288925" indent="-288925">
              <a:buFont typeface="Arial" panose="020B0604020202020204" pitchFamily="34" charset="0"/>
              <a:buChar char="•"/>
            </a:pPr>
            <a:r>
              <a:rPr lang="en-US" dirty="0"/>
              <a:t>47 CFR § 54.500(f): Lowest corresponding price is the lowest price that a service provider charges to non-residential customers who are similarly situated to a particular school, library, or library consortium for similar </a:t>
            </a:r>
            <a:r>
              <a:rPr lang="en-US" dirty="0" smtClean="0"/>
              <a:t>services.</a:t>
            </a:r>
          </a:p>
          <a:p>
            <a:pPr marL="288925" indent="-288925">
              <a:buFont typeface="Arial" panose="020B0604020202020204" pitchFamily="34" charset="0"/>
              <a:buChar char="•"/>
            </a:pPr>
            <a:r>
              <a:rPr lang="en-US" dirty="0" smtClean="0"/>
              <a:t>Ensures </a:t>
            </a:r>
            <a:r>
              <a:rPr lang="en-US" dirty="0"/>
              <a:t>that schools and libraries are not charged more than similarly situated non-residential customers for the same </a:t>
            </a:r>
            <a:r>
              <a:rPr lang="en-US" dirty="0" smtClean="0"/>
              <a:t>services because </a:t>
            </a:r>
            <a:r>
              <a:rPr lang="en-US" dirty="0"/>
              <a:t>of </a:t>
            </a:r>
            <a:r>
              <a:rPr lang="en-US" dirty="0" smtClean="0"/>
              <a:t>their </a:t>
            </a:r>
            <a:r>
              <a:rPr lang="en-US" dirty="0"/>
              <a:t>E-rate participation.</a:t>
            </a:r>
          </a:p>
          <a:p>
            <a:pPr>
              <a:buFont typeface="Arial" panose="020B0604020202020204" pitchFamily="34" charset="0"/>
              <a:buChar char="•"/>
            </a:pPr>
            <a:r>
              <a:rPr lang="en-US" altLang="en-US" dirty="0" smtClean="0"/>
              <a:t>Ensures </a:t>
            </a:r>
            <a:r>
              <a:rPr lang="en-US" altLang="en-US" dirty="0"/>
              <a:t>that any lack of experience in negotiating in a service market does not prevent applicants from receiving competitive prices.</a:t>
            </a:r>
          </a:p>
          <a:p>
            <a:pPr>
              <a:buFont typeface="Arial" panose="020B0604020202020204" pitchFamily="34" charset="0"/>
              <a:buChar char="•"/>
            </a:pPr>
            <a:endParaRPr lang="en-US" altLang="en-US" sz="3200" dirty="0" smtClean="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5791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Lowest Corresponding Price</a:t>
            </a:r>
            <a:endParaRPr lang="en-US" dirty="0"/>
          </a:p>
        </p:txBody>
      </p:sp>
      <p:sp>
        <p:nvSpPr>
          <p:cNvPr id="3" name="Content Placeholder 2"/>
          <p:cNvSpPr>
            <a:spLocks noGrp="1"/>
          </p:cNvSpPr>
          <p:nvPr>
            <p:ph idx="1"/>
          </p:nvPr>
        </p:nvSpPr>
        <p:spPr/>
        <p:txBody>
          <a:bodyPr>
            <a:normAutofit/>
          </a:bodyPr>
          <a:lstStyle/>
          <a:p>
            <a:pPr lvl="0">
              <a:buNone/>
            </a:pPr>
            <a:r>
              <a:rPr lang="en-US" sz="2600" b="1" dirty="0">
                <a:solidFill>
                  <a:srgbClr val="0070C0"/>
                </a:solidFill>
              </a:rPr>
              <a:t>What is “similarly situated”?</a:t>
            </a:r>
          </a:p>
          <a:p>
            <a:r>
              <a:rPr lang="en-US" dirty="0" smtClean="0"/>
              <a:t>Service </a:t>
            </a:r>
            <a:r>
              <a:rPr lang="en-US" dirty="0"/>
              <a:t>providers are required to offer schools and libraries their services at the lowest corresponding prices throughout their geographic service areas.  The “geographic service area” is the area in which a service provider is seeking to serve customers with any of its E-rate services</a:t>
            </a:r>
            <a:r>
              <a:rPr lang="en-US" dirty="0" smtClean="0"/>
              <a:t>.</a:t>
            </a:r>
          </a:p>
          <a:p>
            <a:r>
              <a:rPr lang="en-US" dirty="0"/>
              <a:t>Service providers may not avoid the obligation to offer the lowest corresponding price to schools and libraries for interstate services by arguing that none of their non-residential customers are identically situated to a school or library or that none of their service contracts cover services identical to those sought by a school or library. </a:t>
            </a:r>
            <a:endParaRPr lang="en-US" dirty="0" smtClean="0"/>
          </a:p>
          <a:p>
            <a:endParaRPr lang="en-US" dirty="0"/>
          </a:p>
          <a:p>
            <a:pPr>
              <a:buFont typeface="Arial" panose="020B0604020202020204" pitchFamily="34" charset="0"/>
              <a:buChar char="•"/>
            </a:pPr>
            <a:endParaRPr lang="en-US" altLang="en-US" dirty="0" smtClean="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901476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Lowest Corresponding Price</a:t>
            </a:r>
            <a:endParaRPr lang="en-US" dirty="0"/>
          </a:p>
        </p:txBody>
      </p:sp>
      <p:sp>
        <p:nvSpPr>
          <p:cNvPr id="3" name="Content Placeholder 2"/>
          <p:cNvSpPr>
            <a:spLocks noGrp="1"/>
          </p:cNvSpPr>
          <p:nvPr>
            <p:ph idx="1"/>
          </p:nvPr>
        </p:nvSpPr>
        <p:spPr/>
        <p:txBody>
          <a:bodyPr>
            <a:normAutofit/>
          </a:bodyPr>
          <a:lstStyle/>
          <a:p>
            <a:pPr lvl="0">
              <a:buNone/>
            </a:pPr>
            <a:r>
              <a:rPr lang="en-US" sz="2600" b="1" dirty="0">
                <a:solidFill>
                  <a:srgbClr val="0070C0"/>
                </a:solidFill>
              </a:rPr>
              <a:t>What is “similarly situated”?</a:t>
            </a:r>
          </a:p>
          <a:p>
            <a:r>
              <a:rPr lang="en-US" dirty="0"/>
              <a:t>The Commission will only permit providers to offer schools and libraries prices above prices charged to other similarly situated customers when those providers can show that they face demonstrably and significantly higher costs to serve the school or library seeking service.  Factors that could affect the cost of service – volume, mileage from facility, and length of contract.</a:t>
            </a:r>
          </a:p>
          <a:p>
            <a:r>
              <a:rPr lang="en-US" dirty="0"/>
              <a:t>Similar services include those provided under contract as well as those provided under tariff. </a:t>
            </a:r>
          </a:p>
          <a:p>
            <a:endParaRPr lang="en-US" dirty="0"/>
          </a:p>
          <a:p>
            <a:pPr>
              <a:buFont typeface="Arial" panose="020B0604020202020204" pitchFamily="34" charset="0"/>
              <a:buChar char="•"/>
            </a:pPr>
            <a:endParaRPr lang="en-US" altLang="en-US" dirty="0" smtClean="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514696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Lowest Corresponding Price: </a:t>
            </a:r>
            <a:endParaRPr lang="en-US" dirty="0"/>
          </a:p>
        </p:txBody>
      </p:sp>
      <p:sp>
        <p:nvSpPr>
          <p:cNvPr id="3" name="Content Placeholder 2"/>
          <p:cNvSpPr>
            <a:spLocks noGrp="1"/>
          </p:cNvSpPr>
          <p:nvPr>
            <p:ph idx="1"/>
          </p:nvPr>
        </p:nvSpPr>
        <p:spPr/>
        <p:txBody>
          <a:bodyPr>
            <a:normAutofit/>
          </a:bodyPr>
          <a:lstStyle/>
          <a:p>
            <a:pPr lvl="0">
              <a:buNone/>
            </a:pPr>
            <a:r>
              <a:rPr lang="en-US" sz="2600" b="1" dirty="0" smtClean="0">
                <a:solidFill>
                  <a:srgbClr val="0070C0"/>
                </a:solidFill>
              </a:rPr>
              <a:t>Comparing Pricing</a:t>
            </a:r>
            <a:endParaRPr lang="en-US" sz="2600" b="1" dirty="0">
              <a:solidFill>
                <a:srgbClr val="0070C0"/>
              </a:solidFill>
            </a:endParaRPr>
          </a:p>
          <a:p>
            <a:r>
              <a:rPr lang="en-US" dirty="0"/>
              <a:t>There is a rebuttable presumption that rates offered within the previous three years are still compensatory.</a:t>
            </a:r>
          </a:p>
          <a:p>
            <a:pPr lvl="0"/>
            <a:r>
              <a:rPr lang="en-US" dirty="0"/>
              <a:t>Promotional rates offered by a service provider for a period of more than 90 days must be included among the comparable rates upon which the lowest corresponding price is determined.  </a:t>
            </a:r>
          </a:p>
          <a:p>
            <a:endParaRPr lang="en-US" dirty="0"/>
          </a:p>
          <a:p>
            <a:pPr>
              <a:buFont typeface="Arial" panose="020B0604020202020204" pitchFamily="34" charset="0"/>
              <a:buChar char="•"/>
            </a:pPr>
            <a:endParaRPr lang="en-US" altLang="en-US" dirty="0" smtClean="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100844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Lowest Corresponding Price: </a:t>
            </a:r>
            <a:endParaRPr lang="en-US" dirty="0"/>
          </a:p>
        </p:txBody>
      </p:sp>
      <p:sp>
        <p:nvSpPr>
          <p:cNvPr id="3" name="Content Placeholder 2"/>
          <p:cNvSpPr>
            <a:spLocks noGrp="1"/>
          </p:cNvSpPr>
          <p:nvPr>
            <p:ph idx="1"/>
          </p:nvPr>
        </p:nvSpPr>
        <p:spPr/>
        <p:txBody>
          <a:bodyPr>
            <a:normAutofit/>
          </a:bodyPr>
          <a:lstStyle/>
          <a:p>
            <a:pPr lvl="0">
              <a:buNone/>
            </a:pPr>
            <a:r>
              <a:rPr lang="en-US" sz="2600" b="1" dirty="0" smtClean="0">
                <a:solidFill>
                  <a:srgbClr val="0070C0"/>
                </a:solidFill>
              </a:rPr>
              <a:t>Who Must Comply? </a:t>
            </a:r>
            <a:endParaRPr lang="en-US" sz="2600" b="1" dirty="0">
              <a:solidFill>
                <a:srgbClr val="0070C0"/>
              </a:solidFill>
            </a:endParaRPr>
          </a:p>
          <a:p>
            <a:pPr lvl="0"/>
            <a:r>
              <a:rPr lang="en-US" dirty="0"/>
              <a:t>All service providers regardless of the size of the </a:t>
            </a:r>
            <a:r>
              <a:rPr lang="en-US" dirty="0" smtClean="0"/>
              <a:t>company. </a:t>
            </a:r>
            <a:endParaRPr lang="en-US" dirty="0"/>
          </a:p>
          <a:p>
            <a:pPr lvl="0"/>
            <a:r>
              <a:rPr lang="en-US" dirty="0"/>
              <a:t>The applicant is not obligated to ask for the LCP, but must receive </a:t>
            </a:r>
            <a:r>
              <a:rPr lang="en-US" dirty="0" smtClean="0"/>
              <a:t>it.</a:t>
            </a:r>
          </a:p>
          <a:p>
            <a:pPr lvl="0"/>
            <a:r>
              <a:rPr lang="en-US" dirty="0"/>
              <a:t> A service provider’s obligation to provide the LCP is not tied to a response to an FCC Form 470 or RFP.  The service provider must charge a rate that is the LCP – it is not sufficient merely just to offer the LCP in a bid response. </a:t>
            </a:r>
            <a:endParaRPr lang="en-US" dirty="0" smtClean="0"/>
          </a:p>
          <a:p>
            <a:pPr lvl="0"/>
            <a:endParaRPr lang="en-US" dirty="0"/>
          </a:p>
          <a:p>
            <a:endParaRPr lang="en-US" dirty="0"/>
          </a:p>
          <a:p>
            <a:pPr>
              <a:buFont typeface="Arial" panose="020B0604020202020204" pitchFamily="34" charset="0"/>
              <a:buChar char="•"/>
            </a:pPr>
            <a:endParaRPr lang="en-US" altLang="en-US" dirty="0" smtClean="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208792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Duplicative Services</a:t>
            </a:r>
            <a:endParaRPr lang="en-US" dirty="0"/>
          </a:p>
        </p:txBody>
      </p:sp>
      <p:sp>
        <p:nvSpPr>
          <p:cNvPr id="3" name="Content Placeholder 2"/>
          <p:cNvSpPr>
            <a:spLocks noGrp="1"/>
          </p:cNvSpPr>
          <p:nvPr>
            <p:ph idx="1"/>
          </p:nvPr>
        </p:nvSpPr>
        <p:spPr/>
        <p:txBody>
          <a:bodyPr>
            <a:normAutofit/>
          </a:bodyPr>
          <a:lstStyle/>
          <a:p>
            <a:pPr marL="288925" indent="-288925">
              <a:buFont typeface="Arial" panose="020B0604020202020204" pitchFamily="34" charset="0"/>
              <a:buChar char="•"/>
            </a:pPr>
            <a:r>
              <a:rPr lang="en-US" altLang="en-US" dirty="0"/>
              <a:t>Duplicative services are services that provide the same functionality for the same population in the </a:t>
            </a:r>
            <a:r>
              <a:rPr lang="en-US" altLang="en-US" dirty="0" smtClean="0"/>
              <a:t>same </a:t>
            </a:r>
            <a:r>
              <a:rPr lang="en-US" altLang="en-US" dirty="0"/>
              <a:t>location during the same period of time.</a:t>
            </a:r>
          </a:p>
          <a:p>
            <a:pPr marL="288925" indent="-288925">
              <a:buFont typeface="Arial" panose="020B0604020202020204" pitchFamily="34" charset="0"/>
              <a:buChar char="•"/>
            </a:pPr>
            <a:r>
              <a:rPr lang="en-US" dirty="0"/>
              <a:t>Backup services - services sought to reduce reliance on any single service provider's network during an </a:t>
            </a:r>
            <a:r>
              <a:rPr lang="en-US" dirty="0" smtClean="0"/>
              <a:t>outage </a:t>
            </a:r>
            <a:r>
              <a:rPr lang="en-US" dirty="0"/>
              <a:t>- are considered </a:t>
            </a:r>
            <a:r>
              <a:rPr lang="en-US" dirty="0" smtClean="0"/>
              <a:t>duplicative.</a:t>
            </a:r>
            <a:endParaRPr lang="en-US" dirty="0"/>
          </a:p>
          <a:p>
            <a:pPr marL="288925" indent="-288925">
              <a:buFont typeface="Arial" panose="020B0604020202020204" pitchFamily="34" charset="0"/>
              <a:buChar char="•"/>
            </a:pPr>
            <a:r>
              <a:rPr lang="en-US" dirty="0"/>
              <a:t>Services that provide necessary bandwidth requirements, such as multiple T-1 lines when appropriate for </a:t>
            </a:r>
            <a:r>
              <a:rPr lang="en-US" dirty="0" smtClean="0"/>
              <a:t>the </a:t>
            </a:r>
            <a:r>
              <a:rPr lang="en-US" dirty="0"/>
              <a:t>population served and the services to be received, may not be </a:t>
            </a:r>
            <a:r>
              <a:rPr lang="en-US" dirty="0" smtClean="0"/>
              <a:t>considered duplicative</a:t>
            </a:r>
            <a:r>
              <a:rPr lang="en-US" dirty="0"/>
              <a:t>. However, the applicant </a:t>
            </a:r>
            <a:r>
              <a:rPr lang="en-US" dirty="0" smtClean="0"/>
              <a:t>must </a:t>
            </a:r>
            <a:r>
              <a:rPr lang="en-US" dirty="0"/>
              <a:t>still evaluate and choose the most cost-effective option from the bids received</a:t>
            </a:r>
            <a:r>
              <a:rPr lang="en-US" dirty="0" smtClean="0"/>
              <a:t>.</a:t>
            </a:r>
          </a:p>
          <a:p>
            <a:pPr marL="288925" indent="-288925">
              <a:buFont typeface="Arial" panose="020B0604020202020204" pitchFamily="34" charset="0"/>
              <a:buChar char="•"/>
            </a:pPr>
            <a:r>
              <a:rPr lang="en-US" dirty="0" smtClean="0"/>
              <a:t>USAC cannot fund duplicative services.</a:t>
            </a:r>
            <a:endParaRPr lang="en-US" altLang="en-US" dirty="0"/>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292806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 Rules</a:t>
            </a:r>
            <a:endParaRPr lang="en-US" dirty="0"/>
          </a:p>
        </p:txBody>
      </p:sp>
      <p:sp>
        <p:nvSpPr>
          <p:cNvPr id="3" name="Content Placeholder 2"/>
          <p:cNvSpPr>
            <a:spLocks noGrp="1"/>
          </p:cNvSpPr>
          <p:nvPr>
            <p:ph idx="1"/>
          </p:nvPr>
        </p:nvSpPr>
        <p:spPr/>
        <p:txBody>
          <a:bodyPr/>
          <a:lstStyle/>
          <a:p>
            <a:pPr>
              <a:spcAft>
                <a:spcPts val="0"/>
              </a:spcAft>
              <a:buFont typeface="Arial" panose="020B0604020202020204" pitchFamily="34" charset="0"/>
              <a:buChar char="•"/>
              <a:defRPr/>
            </a:pPr>
            <a:r>
              <a:rPr lang="en-US" dirty="0"/>
              <a:t>Receipt or solicitation of gifts by applicants from service providers (and vice versa) and potential service providers is a competitive bidding violation.</a:t>
            </a:r>
          </a:p>
          <a:p>
            <a:pPr>
              <a:spcAft>
                <a:spcPts val="0"/>
              </a:spcAft>
              <a:buFont typeface="Arial" panose="020B0604020202020204" pitchFamily="34" charset="0"/>
              <a:buChar char="•"/>
              <a:defRPr/>
            </a:pPr>
            <a:r>
              <a:rPr lang="en-US" dirty="0"/>
              <a:t>Service providers may not offer or provide any gifts or thing of value to applicant personnel involved in E-rate.</a:t>
            </a:r>
          </a:p>
          <a:p>
            <a:pPr>
              <a:spcAft>
                <a:spcPts val="0"/>
              </a:spcAft>
              <a:buFont typeface="Arial" panose="020B0604020202020204" pitchFamily="34" charset="0"/>
              <a:buChar char="•"/>
              <a:defRPr/>
            </a:pPr>
            <a:r>
              <a:rPr lang="en-US" dirty="0"/>
              <a:t>Gift prohibitions are always applicable, not just during the competitive bidding process.</a:t>
            </a:r>
          </a:p>
          <a:p>
            <a:pPr>
              <a:spcAft>
                <a:spcPts val="0"/>
              </a:spcAft>
              <a:buFont typeface="Arial" panose="020B0604020202020204" pitchFamily="34" charset="0"/>
              <a:buChar char="•"/>
              <a:defRPr/>
            </a:pPr>
            <a:r>
              <a:rPr lang="en-US" dirty="0"/>
              <a:t>Must always follow FCC rules and any applicable state/local rules. </a:t>
            </a:r>
          </a:p>
          <a:p>
            <a:pPr>
              <a:spcAft>
                <a:spcPts val="0"/>
              </a:spcAft>
              <a:buFont typeface="Arial" panose="020B0604020202020204" pitchFamily="34" charset="0"/>
              <a:buChar char="•"/>
              <a:defRPr/>
            </a:pPr>
            <a:r>
              <a:rPr lang="en-US" dirty="0"/>
              <a:t>The Gift Rules video contains information on limited exemptions.</a:t>
            </a:r>
          </a:p>
          <a:p>
            <a:pPr marL="0" indent="0">
              <a:buNone/>
            </a:pPr>
            <a:endParaRPr lang="en-US" dirty="0"/>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208479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Requesting Funding</a:t>
            </a:r>
            <a:endParaRPr lang="en-US" dirty="0"/>
          </a:p>
        </p:txBody>
      </p:sp>
      <p:sp>
        <p:nvSpPr>
          <p:cNvPr id="3" name="Subtitle 2"/>
          <p:cNvSpPr>
            <a:spLocks noGrp="1"/>
          </p:cNvSpPr>
          <p:nvPr>
            <p:ph type="subTitle" idx="1"/>
          </p:nvPr>
        </p:nvSpPr>
        <p:spPr/>
        <p:txBody>
          <a:bodyPr/>
          <a:lstStyle/>
          <a:p>
            <a:r>
              <a:rPr lang="en-US" dirty="0" smtClean="0"/>
              <a:t>FCC Form 471</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43650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Competitive Bidding </a:t>
            </a:r>
            <a:endParaRPr lang="en-US" dirty="0"/>
          </a:p>
        </p:txBody>
      </p:sp>
      <p:sp>
        <p:nvSpPr>
          <p:cNvPr id="3" name="Subtitle 2"/>
          <p:cNvSpPr>
            <a:spLocks noGrp="1"/>
          </p:cNvSpPr>
          <p:nvPr>
            <p:ph type="subTitle" idx="1"/>
          </p:nvPr>
        </p:nvSpPr>
        <p:spPr/>
        <p:txBody>
          <a:bodyPr/>
          <a:lstStyle/>
          <a:p>
            <a:r>
              <a:rPr lang="en-US" dirty="0" smtClean="0"/>
              <a:t>FCC Form 470</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351359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Applicants Request Funding</a:t>
            </a:r>
            <a:endParaRPr lang="en-US" dirty="0"/>
          </a:p>
        </p:txBody>
      </p:sp>
      <p:sp>
        <p:nvSpPr>
          <p:cNvPr id="3" name="Content Placeholder 2"/>
          <p:cNvSpPr>
            <a:spLocks noGrp="1"/>
          </p:cNvSpPr>
          <p:nvPr>
            <p:ph idx="1"/>
          </p:nvPr>
        </p:nvSpPr>
        <p:spPr/>
        <p:txBody>
          <a:bodyPr/>
          <a:lstStyle/>
          <a:p>
            <a:pPr>
              <a:spcAft>
                <a:spcPts val="0"/>
              </a:spcAft>
              <a:buFont typeface="Arial" panose="020B0604020202020204" pitchFamily="34" charset="0"/>
              <a:buChar char="•"/>
            </a:pPr>
            <a:r>
              <a:rPr lang="en-US" dirty="0">
                <a:sym typeface="Source Sans Pro"/>
              </a:rPr>
              <a:t>Applicants file the FCC Form 471 to apply for discounts on the eligible services they have chosen.</a:t>
            </a:r>
          </a:p>
          <a:p>
            <a:pPr>
              <a:spcAft>
                <a:spcPts val="0"/>
              </a:spcAft>
              <a:buFont typeface="Arial" panose="020B0604020202020204" pitchFamily="34" charset="0"/>
              <a:buChar char="•"/>
            </a:pPr>
            <a:r>
              <a:rPr lang="en-US" dirty="0">
                <a:sym typeface="Source Sans Pro"/>
              </a:rPr>
              <a:t>This form must be filed during the application filing window.</a:t>
            </a:r>
          </a:p>
          <a:p>
            <a:pPr lvl="1">
              <a:spcAft>
                <a:spcPts val="0"/>
              </a:spcAft>
              <a:buFont typeface="Arial" panose="020B0604020202020204" pitchFamily="34" charset="0"/>
              <a:buChar char="•"/>
            </a:pPr>
            <a:r>
              <a:rPr lang="en-US" sz="2800" dirty="0">
                <a:sym typeface="Source Sans Pro"/>
              </a:rPr>
              <a:t>Generally early January to mid-March preceding the funding year.</a:t>
            </a:r>
          </a:p>
          <a:p>
            <a:pPr lvl="1">
              <a:spcAft>
                <a:spcPts val="0"/>
              </a:spcAft>
              <a:buFont typeface="Arial" panose="020B0604020202020204" pitchFamily="34" charset="0"/>
              <a:buChar char="•"/>
            </a:pPr>
            <a:r>
              <a:rPr lang="en-US" sz="2800" dirty="0">
                <a:sym typeface="Source Sans Pro"/>
              </a:rPr>
              <a:t>Forms filed outside of this window will not be considered for funding.</a:t>
            </a:r>
          </a:p>
          <a:p>
            <a:pPr lvl="1">
              <a:spcAft>
                <a:spcPts val="0"/>
              </a:spcAft>
              <a:buFont typeface="Arial" panose="020B0604020202020204" pitchFamily="34" charset="0"/>
              <a:buChar char="•"/>
            </a:pPr>
            <a:r>
              <a:rPr lang="en-US" sz="2800" dirty="0">
                <a:sym typeface="Source Sans Pro"/>
              </a:rPr>
              <a:t>USAC can move a late-filed form in-window only if the applicant requests – and the FCC grants – a waiver of the filing window.</a:t>
            </a:r>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248022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Applicants Request Funding</a:t>
            </a:r>
            <a:endParaRPr lang="en-US" dirty="0"/>
          </a:p>
        </p:txBody>
      </p:sp>
      <p:sp>
        <p:nvSpPr>
          <p:cNvPr id="3" name="Content Placeholder 2"/>
          <p:cNvSpPr>
            <a:spLocks noGrp="1"/>
          </p:cNvSpPr>
          <p:nvPr>
            <p:ph idx="1"/>
          </p:nvPr>
        </p:nvSpPr>
        <p:spPr/>
        <p:txBody>
          <a:bodyPr/>
          <a:lstStyle/>
          <a:p>
            <a:pPr>
              <a:spcAft>
                <a:spcPts val="0"/>
              </a:spcAft>
              <a:buFont typeface="Arial" panose="020B0604020202020204" pitchFamily="34" charset="0"/>
              <a:buChar char="•"/>
            </a:pPr>
            <a:r>
              <a:rPr lang="en-US" dirty="0">
                <a:sym typeface="Source Sans Pro"/>
              </a:rPr>
              <a:t>On the FCC Form 471, applicants provide information about the services they chose, the costs of those services, and the service providers.</a:t>
            </a:r>
          </a:p>
          <a:p>
            <a:pPr lvl="1"/>
            <a:r>
              <a:rPr lang="en-US" sz="2800" dirty="0">
                <a:sym typeface="Source Sans Pro"/>
              </a:rPr>
              <a:t>They also provide information on the eligible recipients of service and their discount level(s).</a:t>
            </a:r>
          </a:p>
          <a:p>
            <a:pPr>
              <a:spcBef>
                <a:spcPts val="800"/>
              </a:spcBef>
              <a:spcAft>
                <a:spcPts val="0"/>
              </a:spcAft>
              <a:buFont typeface="Arial" panose="020B0604020202020204" pitchFamily="34" charset="0"/>
              <a:buChar char="•"/>
            </a:pPr>
            <a:r>
              <a:rPr lang="en-US" dirty="0">
                <a:sym typeface="Source Sans Pro"/>
              </a:rPr>
              <a:t>The service type on each FRN must match the service type posted on FCC Form 470. </a:t>
            </a:r>
          </a:p>
          <a:p>
            <a:pPr>
              <a:spcBef>
                <a:spcPts val="800"/>
              </a:spcBef>
              <a:spcAft>
                <a:spcPts val="0"/>
              </a:spcAft>
              <a:buFont typeface="Arial" panose="020B0604020202020204" pitchFamily="34" charset="0"/>
              <a:buChar char="•"/>
            </a:pPr>
            <a:r>
              <a:rPr lang="en-US" dirty="0">
                <a:sym typeface="Source Sans Pro"/>
              </a:rPr>
              <a:t>Applicants should talk to their chosen service provider(s) early about their preferred invoicing method. </a:t>
            </a:r>
            <a:endParaRPr lang="en-US" dirty="0"/>
          </a:p>
          <a:p>
            <a:pPr>
              <a:buFont typeface="Arial" panose="020B0604020202020204" pitchFamily="34" charset="0"/>
              <a:buChar char="•"/>
            </a:pPr>
            <a:endParaRPr lang="en-US" dirty="0"/>
          </a:p>
        </p:txBody>
      </p:sp>
      <p:sp>
        <p:nvSpPr>
          <p:cNvPr id="4" name="Rectangle 3"/>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322237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Requests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2851223"/>
              </p:ext>
            </p:extLst>
          </p:nvPr>
        </p:nvGraphicFramePr>
        <p:xfrm>
          <a:off x="214258" y="1429277"/>
          <a:ext cx="11506305" cy="4320892"/>
        </p:xfrm>
        <a:graphic>
          <a:graphicData uri="http://schemas.openxmlformats.org/drawingml/2006/table">
            <a:tbl>
              <a:tblPr firstRow="1" bandRow="1">
                <a:tableStyleId>{5C22544A-7EE6-4342-B048-85BDC9FD1C3A}</a:tableStyleId>
              </a:tblPr>
              <a:tblGrid>
                <a:gridCol w="3835435">
                  <a:extLst>
                    <a:ext uri="{9D8B030D-6E8A-4147-A177-3AD203B41FA5}">
                      <a16:colId xmlns:a16="http://schemas.microsoft.com/office/drawing/2014/main" xmlns="" val="673279913"/>
                    </a:ext>
                  </a:extLst>
                </a:gridCol>
                <a:gridCol w="3835435">
                  <a:extLst>
                    <a:ext uri="{9D8B030D-6E8A-4147-A177-3AD203B41FA5}">
                      <a16:colId xmlns:a16="http://schemas.microsoft.com/office/drawing/2014/main" xmlns="" val="2012193989"/>
                    </a:ext>
                  </a:extLst>
                </a:gridCol>
                <a:gridCol w="3835435">
                  <a:extLst>
                    <a:ext uri="{9D8B030D-6E8A-4147-A177-3AD203B41FA5}">
                      <a16:colId xmlns:a16="http://schemas.microsoft.com/office/drawing/2014/main" xmlns="" val="553517100"/>
                    </a:ext>
                  </a:extLst>
                </a:gridCol>
              </a:tblGrid>
              <a:tr h="708570">
                <a:tc>
                  <a:txBody>
                    <a:bodyPr/>
                    <a:lstStyle/>
                    <a:p>
                      <a:pPr algn="ctr"/>
                      <a:r>
                        <a:rPr lang="en-US" sz="2800" dirty="0" smtClean="0">
                          <a:solidFill>
                            <a:schemeClr val="bg1"/>
                          </a:solidFill>
                          <a:latin typeface="Source Sans Pro" panose="020B0503030403020204"/>
                        </a:rPr>
                        <a:t>FCC Form 471</a:t>
                      </a:r>
                      <a:endParaRPr lang="en-US" sz="2800" dirty="0">
                        <a:solidFill>
                          <a:schemeClr val="bg1"/>
                        </a:solidFill>
                        <a:latin typeface="Source Sans Pro" panose="020B0503030403020204"/>
                      </a:endParaRPr>
                    </a:p>
                  </a:txBody>
                  <a:tcP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800" b="1" dirty="0" smtClean="0">
                          <a:solidFill>
                            <a:schemeClr val="bg1"/>
                          </a:solidFill>
                          <a:latin typeface="Source Sans Pro" panose="020B0503030403020204"/>
                        </a:rPr>
                        <a:t>Funding Requests</a:t>
                      </a:r>
                      <a:endParaRPr lang="en-US" sz="2800" b="1" dirty="0">
                        <a:solidFill>
                          <a:schemeClr val="bg1"/>
                        </a:solidFill>
                        <a:latin typeface="Source Sans Pro" panose="020B0503030403020204"/>
                      </a:endParaRPr>
                    </a:p>
                  </a:txBody>
                  <a:tcP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800" b="1" dirty="0" smtClean="0">
                          <a:solidFill>
                            <a:schemeClr val="bg1"/>
                          </a:solidFill>
                          <a:latin typeface="Source Sans Pro" panose="020B0503030403020204"/>
                        </a:rPr>
                        <a:t>FRN Line Item</a:t>
                      </a:r>
                      <a:endParaRPr lang="en-US" sz="2800" b="1" dirty="0">
                        <a:solidFill>
                          <a:schemeClr val="bg1"/>
                        </a:solidFill>
                        <a:latin typeface="Source Sans Pro" panose="020B0503030403020204"/>
                      </a:endParaRPr>
                    </a:p>
                  </a:txBody>
                  <a:tcP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984566651"/>
                  </a:ext>
                </a:extLst>
              </a:tr>
              <a:tr h="3612322">
                <a:tc>
                  <a:txBody>
                    <a:bodyPr/>
                    <a:lstStyle/>
                    <a:p>
                      <a:pPr marL="457200" indent="-457200">
                        <a:buClr>
                          <a:srgbClr val="004AD4"/>
                        </a:buClr>
                        <a:buFont typeface="Wingdings" panose="05000000000000000000" pitchFamily="2" charset="2"/>
                        <a:buChar char="§"/>
                      </a:pPr>
                      <a:r>
                        <a:rPr lang="en-US" sz="2800" dirty="0" smtClean="0">
                          <a:solidFill>
                            <a:schemeClr val="tx1">
                              <a:lumMod val="65000"/>
                              <a:lumOff val="35000"/>
                            </a:schemeClr>
                          </a:solidFill>
                          <a:latin typeface="Source Sans Pro" panose="020B0503030403020204"/>
                        </a:rPr>
                        <a:t>F</a:t>
                      </a:r>
                      <a:r>
                        <a:rPr lang="en-US" sz="2800" dirty="0" smtClean="0">
                          <a:solidFill>
                            <a:schemeClr val="tx1">
                              <a:lumMod val="65000"/>
                              <a:lumOff val="35000"/>
                            </a:schemeClr>
                          </a:solidFill>
                          <a:effectLst/>
                          <a:latin typeface="Source Sans Pro" panose="020B0503030403020204"/>
                        </a:rPr>
                        <a:t>ile</a:t>
                      </a:r>
                      <a:r>
                        <a:rPr lang="en-US" sz="2800" baseline="0" dirty="0" smtClean="0">
                          <a:solidFill>
                            <a:schemeClr val="tx1">
                              <a:lumMod val="65000"/>
                              <a:lumOff val="35000"/>
                            </a:schemeClr>
                          </a:solidFill>
                          <a:effectLst/>
                          <a:latin typeface="Source Sans Pro" panose="020B0503030403020204"/>
                        </a:rPr>
                        <a:t> one per category</a:t>
                      </a:r>
                      <a:endParaRPr lang="en-US" sz="2800" dirty="0">
                        <a:solidFill>
                          <a:schemeClr val="tx1">
                            <a:lumMod val="65000"/>
                            <a:lumOff val="35000"/>
                          </a:schemeClr>
                        </a:solidFill>
                        <a:effectLst/>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rtl="0">
                        <a:spcBef>
                          <a:spcPts val="0"/>
                        </a:spcBef>
                        <a:spcAft>
                          <a:spcPts val="0"/>
                        </a:spcAft>
                        <a:buClr>
                          <a:srgbClr val="006FF4"/>
                        </a:buClr>
                        <a:buSzPct val="100000"/>
                        <a:buFont typeface="Wingdings" panose="05000000000000000000" pitchFamily="2" charset="2"/>
                        <a:buChar char="§"/>
                      </a:pPr>
                      <a:r>
                        <a:rPr lang="en-US" sz="2000" dirty="0" smtClean="0">
                          <a:solidFill>
                            <a:schemeClr val="tx1">
                              <a:lumMod val="65000"/>
                              <a:lumOff val="35000"/>
                            </a:schemeClr>
                          </a:solidFill>
                          <a:latin typeface="Source Sans Pro"/>
                          <a:ea typeface="Source Sans Pro"/>
                          <a:cs typeface="Source Sans Pro"/>
                          <a:sym typeface="Source Sans Pro"/>
                        </a:rPr>
                        <a:t>Add one per service type, service provider, FCC Form 470, contract/service agreement</a:t>
                      </a:r>
                    </a:p>
                    <a:p>
                      <a:pPr marL="285750" marR="0" lvl="0" indent="-285750" algn="l" rtl="0">
                        <a:spcBef>
                          <a:spcPts val="800"/>
                        </a:spcBef>
                        <a:spcAft>
                          <a:spcPts val="0"/>
                        </a:spcAft>
                        <a:buClr>
                          <a:srgbClr val="006FF4"/>
                        </a:buClr>
                        <a:buSzPct val="100000"/>
                        <a:buFont typeface="Wingdings" panose="05000000000000000000" pitchFamily="2" charset="2"/>
                        <a:buChar char="§"/>
                      </a:pPr>
                      <a:r>
                        <a:rPr lang="en-US" sz="2000" dirty="0" smtClean="0">
                          <a:solidFill>
                            <a:schemeClr val="tx1">
                              <a:lumMod val="65000"/>
                              <a:lumOff val="35000"/>
                            </a:schemeClr>
                          </a:solidFill>
                          <a:latin typeface="Source Sans Pro"/>
                          <a:ea typeface="Source Sans Pro"/>
                          <a:cs typeface="Source Sans Pro"/>
                          <a:sym typeface="Source Sans Pro"/>
                        </a:rPr>
                        <a:t>Provides summary information</a:t>
                      </a:r>
                    </a:p>
                    <a:p>
                      <a:pPr marL="285750" marR="0" lvl="0" indent="-285750" algn="l" rtl="0">
                        <a:spcBef>
                          <a:spcPts val="800"/>
                        </a:spcBef>
                        <a:spcAft>
                          <a:spcPts val="0"/>
                        </a:spcAft>
                        <a:buClr>
                          <a:srgbClr val="006FF4"/>
                        </a:buClr>
                        <a:buSzPct val="100000"/>
                        <a:buFont typeface="Wingdings" panose="05000000000000000000" pitchFamily="2" charset="2"/>
                        <a:buChar char="§"/>
                      </a:pPr>
                      <a:r>
                        <a:rPr lang="en-US" sz="2000" dirty="0" smtClean="0">
                          <a:solidFill>
                            <a:schemeClr val="tx1">
                              <a:lumMod val="65000"/>
                              <a:lumOff val="35000"/>
                            </a:schemeClr>
                          </a:solidFill>
                          <a:latin typeface="Source Sans Pro"/>
                          <a:ea typeface="Source Sans Pro"/>
                          <a:cs typeface="Source Sans Pro"/>
                          <a:sym typeface="Source Sans Pro"/>
                        </a:rPr>
                        <a:t>Each request is identified by an ID number called a Funding Request Number (FRN)</a:t>
                      </a:r>
                    </a:p>
                    <a:p>
                      <a:pPr marL="457200" indent="-457200">
                        <a:buFont typeface="Arial" panose="020B0604020202020204" pitchFamily="34" charset="0"/>
                        <a:buChar char="•"/>
                      </a:pPr>
                      <a:endParaRPr lang="en-US" sz="2800" dirty="0">
                        <a:solidFill>
                          <a:schemeClr val="tx1">
                            <a:lumMod val="65000"/>
                            <a:lumOff val="35000"/>
                          </a:schemeClr>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rtl="0">
                        <a:spcBef>
                          <a:spcPts val="0"/>
                        </a:spcBef>
                        <a:spcAft>
                          <a:spcPts val="0"/>
                        </a:spcAft>
                        <a:buClr>
                          <a:srgbClr val="006FF4"/>
                        </a:buClr>
                        <a:buSzPct val="100000"/>
                        <a:buFont typeface="Wingdings" panose="05000000000000000000" pitchFamily="2" charset="2"/>
                        <a:buChar char="§"/>
                      </a:pPr>
                      <a:r>
                        <a:rPr lang="en-US" sz="2600" dirty="0" smtClean="0">
                          <a:solidFill>
                            <a:schemeClr val="tx1">
                              <a:lumMod val="65000"/>
                              <a:lumOff val="35000"/>
                            </a:schemeClr>
                          </a:solidFill>
                          <a:latin typeface="Source Sans Pro"/>
                          <a:ea typeface="Source Sans Pro"/>
                          <a:cs typeface="Source Sans Pro"/>
                          <a:sym typeface="Source Sans Pro"/>
                        </a:rPr>
                        <a:t>Add one or more per FRN</a:t>
                      </a:r>
                    </a:p>
                    <a:p>
                      <a:pPr marL="342900" marR="0" lvl="0" indent="-342900" algn="l" rtl="0">
                        <a:spcBef>
                          <a:spcPts val="800"/>
                        </a:spcBef>
                        <a:spcAft>
                          <a:spcPts val="0"/>
                        </a:spcAft>
                        <a:buClr>
                          <a:srgbClr val="006FF4"/>
                        </a:buClr>
                        <a:buSzPct val="100000"/>
                        <a:buFont typeface="Wingdings" panose="05000000000000000000" pitchFamily="2" charset="2"/>
                        <a:buChar char="§"/>
                      </a:pPr>
                      <a:r>
                        <a:rPr lang="en-US" sz="2600" dirty="0" smtClean="0">
                          <a:solidFill>
                            <a:schemeClr val="tx1">
                              <a:lumMod val="65000"/>
                              <a:lumOff val="35000"/>
                            </a:schemeClr>
                          </a:solidFill>
                          <a:latin typeface="Source Sans Pro"/>
                          <a:ea typeface="Source Sans Pro"/>
                          <a:cs typeface="Source Sans Pro"/>
                          <a:sym typeface="Source Sans Pro"/>
                        </a:rPr>
                        <a:t>Provides details about the individual services or products listed on the funding request</a:t>
                      </a:r>
                    </a:p>
                    <a:p>
                      <a:pPr marL="0" indent="0">
                        <a:buFont typeface="Arial" panose="020B0604020202020204" pitchFamily="34" charset="0"/>
                        <a:buNone/>
                      </a:pPr>
                      <a:endParaRPr lang="en-US" sz="2800" dirty="0">
                        <a:solidFill>
                          <a:schemeClr val="tx1">
                            <a:lumMod val="65000"/>
                            <a:lumOff val="35000"/>
                          </a:schemeClr>
                        </a:solidFill>
                        <a:latin typeface="Source Sans Pro" panose="020B0503030403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64020179"/>
                  </a:ext>
                </a:extLst>
              </a:tr>
            </a:tbl>
          </a:graphicData>
        </a:graphic>
      </p:graphicFrame>
      <p:sp>
        <p:nvSpPr>
          <p:cNvPr id="3" name="Rectangle 2"/>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25018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93" y="324137"/>
            <a:ext cx="11624761" cy="881327"/>
          </a:xfrm>
        </p:spPr>
        <p:txBody>
          <a:bodyPr/>
          <a:lstStyle/>
          <a:p>
            <a:r>
              <a:rPr lang="en-US" dirty="0" smtClean="0"/>
              <a:t>Funding Requests</a:t>
            </a:r>
            <a:endParaRPr lang="en-US" dirty="0"/>
          </a:p>
        </p:txBody>
      </p:sp>
      <p:sp>
        <p:nvSpPr>
          <p:cNvPr id="11" name="Rectangle 10"/>
          <p:cNvSpPr/>
          <p:nvPr/>
        </p:nvSpPr>
        <p:spPr>
          <a:xfrm>
            <a:off x="244579" y="1545277"/>
            <a:ext cx="2672861" cy="1055077"/>
          </a:xfrm>
          <a:prstGeom prst="rect">
            <a:avLst/>
          </a:prstGeom>
          <a:solidFill>
            <a:schemeClr val="bg1"/>
          </a:solidFill>
          <a:ln>
            <a:solidFill>
              <a:srgbClr val="004A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4579" y="3862754"/>
            <a:ext cx="2672861" cy="1055077"/>
          </a:xfrm>
          <a:prstGeom prst="rect">
            <a:avLst/>
          </a:prstGeom>
          <a:solidFill>
            <a:schemeClr val="bg1"/>
          </a:solidFill>
          <a:ln>
            <a:solidFill>
              <a:srgbClr val="004A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prstClr val="black">
                    <a:lumMod val="65000"/>
                    <a:lumOff val="35000"/>
                  </a:prstClr>
                </a:solidFill>
                <a:latin typeface="Source Sans Pro" panose="020B0503030403020204"/>
              </a:rPr>
              <a:t>Category </a:t>
            </a:r>
            <a:r>
              <a:rPr lang="en-US" sz="2800" b="1" dirty="0" smtClean="0">
                <a:solidFill>
                  <a:prstClr val="black">
                    <a:lumMod val="65000"/>
                    <a:lumOff val="35000"/>
                  </a:prstClr>
                </a:solidFill>
                <a:latin typeface="Source Sans Pro" panose="020B0503030403020204"/>
              </a:rPr>
              <a:t>2</a:t>
            </a:r>
            <a:endParaRPr lang="en-US" sz="2800" b="1" dirty="0">
              <a:solidFill>
                <a:prstClr val="black">
                  <a:lumMod val="65000"/>
                  <a:lumOff val="35000"/>
                </a:prstClr>
              </a:solidFill>
              <a:latin typeface="Source Sans Pro" panose="020B0503030403020204"/>
            </a:endParaRPr>
          </a:p>
        </p:txBody>
      </p:sp>
      <p:sp>
        <p:nvSpPr>
          <p:cNvPr id="13" name="Rectangle 12"/>
          <p:cNvSpPr/>
          <p:nvPr/>
        </p:nvSpPr>
        <p:spPr>
          <a:xfrm>
            <a:off x="4066662" y="1722823"/>
            <a:ext cx="3288323" cy="562708"/>
          </a:xfrm>
          <a:prstGeom prst="rect">
            <a:avLst/>
          </a:prstGeom>
          <a:solidFill>
            <a:schemeClr val="bg1"/>
          </a:solidFill>
          <a:ln>
            <a:solidFill>
              <a:srgbClr val="004A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65000"/>
                    <a:lumOff val="35000"/>
                  </a:schemeClr>
                </a:solidFill>
                <a:latin typeface="Source Sans Pro" panose="020B0503030403020204"/>
              </a:rPr>
              <a:t>Internet Access</a:t>
            </a:r>
            <a:endParaRPr lang="en-US" sz="2800" b="1" dirty="0">
              <a:solidFill>
                <a:schemeClr val="tx1">
                  <a:lumMod val="65000"/>
                  <a:lumOff val="35000"/>
                </a:schemeClr>
              </a:solidFill>
              <a:latin typeface="Source Sans Pro" panose="020B0503030403020204"/>
            </a:endParaRPr>
          </a:p>
        </p:txBody>
      </p:sp>
      <p:sp>
        <p:nvSpPr>
          <p:cNvPr id="14" name="Rectangle 13"/>
          <p:cNvSpPr/>
          <p:nvPr/>
        </p:nvSpPr>
        <p:spPr>
          <a:xfrm>
            <a:off x="4056588" y="3827584"/>
            <a:ext cx="3288323" cy="562708"/>
          </a:xfrm>
          <a:prstGeom prst="rect">
            <a:avLst/>
          </a:prstGeom>
          <a:solidFill>
            <a:schemeClr val="bg1"/>
          </a:solidFill>
          <a:ln>
            <a:solidFill>
              <a:srgbClr val="004A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65000"/>
                    <a:lumOff val="35000"/>
                  </a:schemeClr>
                </a:solidFill>
                <a:latin typeface="Source Sans Pro" panose="020B0503030403020204"/>
              </a:rPr>
              <a:t>Internal Connections</a:t>
            </a:r>
            <a:endParaRPr lang="en-US" sz="2400" b="1" dirty="0">
              <a:solidFill>
                <a:schemeClr val="tx1">
                  <a:lumMod val="65000"/>
                  <a:lumOff val="35000"/>
                </a:schemeClr>
              </a:solidFill>
              <a:latin typeface="Source Sans Pro" panose="020B0503030403020204"/>
            </a:endParaRPr>
          </a:p>
        </p:txBody>
      </p:sp>
      <p:sp>
        <p:nvSpPr>
          <p:cNvPr id="15" name="Rectangle 14"/>
          <p:cNvSpPr/>
          <p:nvPr/>
        </p:nvSpPr>
        <p:spPr>
          <a:xfrm>
            <a:off x="4056588" y="4736592"/>
            <a:ext cx="3288323" cy="562708"/>
          </a:xfrm>
          <a:prstGeom prst="rect">
            <a:avLst/>
          </a:prstGeom>
          <a:solidFill>
            <a:schemeClr val="bg1"/>
          </a:solidFill>
          <a:ln>
            <a:solidFill>
              <a:srgbClr val="004A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prstClr val="black">
                    <a:lumMod val="65000"/>
                    <a:lumOff val="35000"/>
                  </a:prstClr>
                </a:solidFill>
                <a:latin typeface="Source Sans Pro" panose="020B0503030403020204"/>
              </a:rPr>
              <a:t>Basic Maintenance</a:t>
            </a:r>
            <a:endParaRPr lang="en-US" sz="2400" b="1" dirty="0">
              <a:solidFill>
                <a:prstClr val="black">
                  <a:lumMod val="65000"/>
                  <a:lumOff val="35000"/>
                </a:prstClr>
              </a:solidFill>
              <a:latin typeface="Source Sans Pro" panose="020B0503030403020204"/>
            </a:endParaRPr>
          </a:p>
        </p:txBody>
      </p:sp>
      <p:sp>
        <p:nvSpPr>
          <p:cNvPr id="16" name="Rectangle 15"/>
          <p:cNvSpPr/>
          <p:nvPr/>
        </p:nvSpPr>
        <p:spPr>
          <a:xfrm>
            <a:off x="8801518" y="1545277"/>
            <a:ext cx="3042139" cy="386861"/>
          </a:xfrm>
          <a:prstGeom prst="rect">
            <a:avLst/>
          </a:prstGeom>
          <a:solidFill>
            <a:schemeClr val="bg1"/>
          </a:solidFill>
          <a:ln>
            <a:solidFill>
              <a:srgbClr val="004A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65000"/>
                    <a:lumOff val="35000"/>
                  </a:schemeClr>
                </a:solidFill>
                <a:latin typeface="Source Sans Pro" panose="020B0503030403020204"/>
              </a:rPr>
              <a:t>Line Item 1</a:t>
            </a:r>
            <a:endParaRPr lang="en-US" sz="2400" b="1" dirty="0">
              <a:solidFill>
                <a:schemeClr val="tx1">
                  <a:lumMod val="65000"/>
                  <a:lumOff val="35000"/>
                </a:schemeClr>
              </a:solidFill>
              <a:latin typeface="Source Sans Pro" panose="020B0503030403020204"/>
            </a:endParaRPr>
          </a:p>
        </p:txBody>
      </p:sp>
      <p:sp>
        <p:nvSpPr>
          <p:cNvPr id="17" name="Rectangle 16"/>
          <p:cNvSpPr/>
          <p:nvPr/>
        </p:nvSpPr>
        <p:spPr>
          <a:xfrm>
            <a:off x="8801515" y="2285531"/>
            <a:ext cx="3042139" cy="386861"/>
          </a:xfrm>
          <a:prstGeom prst="rect">
            <a:avLst/>
          </a:prstGeom>
          <a:solidFill>
            <a:schemeClr val="bg1"/>
          </a:solidFill>
          <a:ln>
            <a:solidFill>
              <a:srgbClr val="004A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prstClr val="black">
                    <a:lumMod val="65000"/>
                    <a:lumOff val="35000"/>
                  </a:prstClr>
                </a:solidFill>
                <a:latin typeface="Source Sans Pro" panose="020B0503030403020204"/>
              </a:rPr>
              <a:t>Line Item </a:t>
            </a:r>
            <a:r>
              <a:rPr lang="en-US" sz="2400" b="1" dirty="0" smtClean="0">
                <a:solidFill>
                  <a:prstClr val="black">
                    <a:lumMod val="65000"/>
                    <a:lumOff val="35000"/>
                  </a:prstClr>
                </a:solidFill>
                <a:latin typeface="Source Sans Pro" panose="020B0503030403020204"/>
              </a:rPr>
              <a:t>2</a:t>
            </a:r>
            <a:endParaRPr lang="en-US" sz="2400" b="1" dirty="0">
              <a:solidFill>
                <a:prstClr val="black">
                  <a:lumMod val="65000"/>
                  <a:lumOff val="35000"/>
                </a:prstClr>
              </a:solidFill>
              <a:latin typeface="Source Sans Pro" panose="020B0503030403020204"/>
            </a:endParaRPr>
          </a:p>
        </p:txBody>
      </p:sp>
      <p:sp>
        <p:nvSpPr>
          <p:cNvPr id="18" name="Rectangle 17"/>
          <p:cNvSpPr/>
          <p:nvPr/>
        </p:nvSpPr>
        <p:spPr>
          <a:xfrm>
            <a:off x="8801515" y="3862754"/>
            <a:ext cx="3042139" cy="386861"/>
          </a:xfrm>
          <a:prstGeom prst="rect">
            <a:avLst/>
          </a:prstGeom>
          <a:solidFill>
            <a:schemeClr val="bg1"/>
          </a:solidFill>
          <a:ln>
            <a:solidFill>
              <a:srgbClr val="004A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prstClr val="black">
                    <a:lumMod val="65000"/>
                    <a:lumOff val="35000"/>
                  </a:prstClr>
                </a:solidFill>
                <a:latin typeface="Source Sans Pro" panose="020B0503030403020204"/>
              </a:rPr>
              <a:t>Line Item 1</a:t>
            </a:r>
          </a:p>
        </p:txBody>
      </p:sp>
      <p:sp>
        <p:nvSpPr>
          <p:cNvPr id="19" name="Rectangle 18"/>
          <p:cNvSpPr/>
          <p:nvPr/>
        </p:nvSpPr>
        <p:spPr>
          <a:xfrm>
            <a:off x="8801515" y="4771762"/>
            <a:ext cx="3042139" cy="386861"/>
          </a:xfrm>
          <a:prstGeom prst="rect">
            <a:avLst/>
          </a:prstGeom>
          <a:solidFill>
            <a:schemeClr val="bg1"/>
          </a:solidFill>
          <a:ln>
            <a:solidFill>
              <a:srgbClr val="004A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prstClr val="black">
                    <a:lumMod val="65000"/>
                    <a:lumOff val="35000"/>
                  </a:prstClr>
                </a:solidFill>
                <a:latin typeface="Source Sans Pro" panose="020B0503030403020204"/>
              </a:rPr>
              <a:t>Line Item 1</a:t>
            </a:r>
          </a:p>
        </p:txBody>
      </p:sp>
      <p:sp>
        <p:nvSpPr>
          <p:cNvPr id="20" name="Rectangle 19"/>
          <p:cNvSpPr/>
          <p:nvPr/>
        </p:nvSpPr>
        <p:spPr>
          <a:xfrm>
            <a:off x="8801515" y="5428723"/>
            <a:ext cx="3042139" cy="386861"/>
          </a:xfrm>
          <a:prstGeom prst="rect">
            <a:avLst/>
          </a:prstGeom>
          <a:solidFill>
            <a:schemeClr val="bg1"/>
          </a:solidFill>
          <a:ln>
            <a:solidFill>
              <a:srgbClr val="004A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prstClr val="black">
                    <a:lumMod val="65000"/>
                    <a:lumOff val="35000"/>
                  </a:prstClr>
                </a:solidFill>
                <a:latin typeface="Source Sans Pro" panose="020B0503030403020204"/>
              </a:rPr>
              <a:t>Line Item 2</a:t>
            </a:r>
          </a:p>
        </p:txBody>
      </p:sp>
      <p:cxnSp>
        <p:nvCxnSpPr>
          <p:cNvPr id="22" name="Straight Arrow Connector 21"/>
          <p:cNvCxnSpPr>
            <a:stCxn id="11" idx="3"/>
          </p:cNvCxnSpPr>
          <p:nvPr/>
        </p:nvCxnSpPr>
        <p:spPr>
          <a:xfrm>
            <a:off x="2917440" y="2072816"/>
            <a:ext cx="1139149" cy="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Arrow Connector 25"/>
          <p:cNvCxnSpPr>
            <a:stCxn id="12" idx="3"/>
          </p:cNvCxnSpPr>
          <p:nvPr/>
        </p:nvCxnSpPr>
        <p:spPr>
          <a:xfrm flipV="1">
            <a:off x="2917440" y="4091354"/>
            <a:ext cx="1139148" cy="298939"/>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p:cNvCxnSpPr>
            <a:stCxn id="12" idx="3"/>
          </p:cNvCxnSpPr>
          <p:nvPr/>
        </p:nvCxnSpPr>
        <p:spPr>
          <a:xfrm>
            <a:off x="2917440" y="4390293"/>
            <a:ext cx="1139148" cy="538321"/>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Straight Arrow Connector 34"/>
          <p:cNvCxnSpPr>
            <a:stCxn id="13" idx="3"/>
            <a:endCxn id="16" idx="1"/>
          </p:cNvCxnSpPr>
          <p:nvPr/>
        </p:nvCxnSpPr>
        <p:spPr>
          <a:xfrm flipV="1">
            <a:off x="7354985" y="1738708"/>
            <a:ext cx="1446533" cy="265469"/>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Arrow Connector 37"/>
          <p:cNvCxnSpPr>
            <a:stCxn id="13" idx="3"/>
            <a:endCxn id="17" idx="1"/>
          </p:cNvCxnSpPr>
          <p:nvPr/>
        </p:nvCxnSpPr>
        <p:spPr>
          <a:xfrm>
            <a:off x="7354985" y="2004177"/>
            <a:ext cx="1446530" cy="474785"/>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Straight Arrow Connector 47"/>
          <p:cNvCxnSpPr>
            <a:stCxn id="14" idx="3"/>
            <a:endCxn id="18" idx="1"/>
          </p:cNvCxnSpPr>
          <p:nvPr/>
        </p:nvCxnSpPr>
        <p:spPr>
          <a:xfrm flipV="1">
            <a:off x="7344911" y="4056185"/>
            <a:ext cx="1456604" cy="52753"/>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p:cNvCxnSpPr>
            <a:stCxn id="15" idx="3"/>
            <a:endCxn id="19" idx="1"/>
          </p:cNvCxnSpPr>
          <p:nvPr/>
        </p:nvCxnSpPr>
        <p:spPr>
          <a:xfrm flipV="1">
            <a:off x="7344911" y="4965193"/>
            <a:ext cx="1456604" cy="52753"/>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p:cNvCxnSpPr>
            <a:endCxn id="20" idx="1"/>
          </p:cNvCxnSpPr>
          <p:nvPr/>
        </p:nvCxnSpPr>
        <p:spPr>
          <a:xfrm>
            <a:off x="7354985" y="5061907"/>
            <a:ext cx="1446530" cy="560247"/>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1" name="TextBox 60"/>
          <p:cNvSpPr txBox="1"/>
          <p:nvPr/>
        </p:nvSpPr>
        <p:spPr>
          <a:xfrm>
            <a:off x="562706" y="1811205"/>
            <a:ext cx="2036606" cy="523220"/>
          </a:xfrm>
          <a:prstGeom prst="rect">
            <a:avLst/>
          </a:prstGeom>
          <a:noFill/>
        </p:spPr>
        <p:txBody>
          <a:bodyPr wrap="square" rtlCol="0">
            <a:spAutoFit/>
          </a:bodyPr>
          <a:lstStyle/>
          <a:p>
            <a:pPr algn="ctr"/>
            <a:r>
              <a:rPr lang="en-US" sz="2800" b="1" dirty="0" smtClean="0">
                <a:solidFill>
                  <a:schemeClr val="tx1">
                    <a:lumMod val="65000"/>
                    <a:lumOff val="35000"/>
                  </a:schemeClr>
                </a:solidFill>
                <a:latin typeface="Source Sans Pro" panose="020B0503030403020204"/>
              </a:rPr>
              <a:t>Category 1</a:t>
            </a:r>
            <a:endParaRPr lang="en-US" sz="2800" b="1" dirty="0">
              <a:solidFill>
                <a:schemeClr val="tx1">
                  <a:lumMod val="65000"/>
                  <a:lumOff val="35000"/>
                </a:schemeClr>
              </a:solidFill>
              <a:latin typeface="Source Sans Pro" panose="020B0503030403020204"/>
            </a:endParaRPr>
          </a:p>
        </p:txBody>
      </p:sp>
      <p:sp>
        <p:nvSpPr>
          <p:cNvPr id="72" name="Rectangle 71"/>
          <p:cNvSpPr/>
          <p:nvPr/>
        </p:nvSpPr>
        <p:spPr>
          <a:xfrm>
            <a:off x="52913" y="6585300"/>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263120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6"/>
                                        </p:tgtEl>
                                      </p:cBhvr>
                                    </p:animEffect>
                                    <p:animScale>
                                      <p:cBhvr>
                                        <p:cTn id="17" dur="250" autoRev="1" fill="hold"/>
                                        <p:tgtEl>
                                          <p:spTgt spid="1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7"/>
                                        </p:tgtEl>
                                      </p:cBhvr>
                                    </p:animEffect>
                                    <p:animScale>
                                      <p:cBhvr>
                                        <p:cTn id="22" dur="250" autoRev="1" fill="hold"/>
                                        <p:tgtEl>
                                          <p:spTgt spid="1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2"/>
                                        </p:tgtEl>
                                      </p:cBhvr>
                                    </p:animEffect>
                                    <p:animScale>
                                      <p:cBhvr>
                                        <p:cTn id="27" dur="250" autoRev="1" fill="hold"/>
                                        <p:tgtEl>
                                          <p:spTgt spid="1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14"/>
                                        </p:tgtEl>
                                      </p:cBhvr>
                                    </p:animEffect>
                                    <p:animScale>
                                      <p:cBhvr>
                                        <p:cTn id="32" dur="250" autoRev="1" fill="hold"/>
                                        <p:tgtEl>
                                          <p:spTgt spid="14"/>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15"/>
                                        </p:tgtEl>
                                      </p:cBhvr>
                                    </p:animEffect>
                                    <p:animScale>
                                      <p:cBhvr>
                                        <p:cTn id="37" dur="250" autoRev="1" fill="hold"/>
                                        <p:tgtEl>
                                          <p:spTgt spid="15"/>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18"/>
                                        </p:tgtEl>
                                      </p:cBhvr>
                                    </p:animEffect>
                                    <p:animScale>
                                      <p:cBhvr>
                                        <p:cTn id="42" dur="250" autoRev="1" fill="hold"/>
                                        <p:tgtEl>
                                          <p:spTgt spid="18"/>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19"/>
                                        </p:tgtEl>
                                      </p:cBhvr>
                                    </p:animEffect>
                                    <p:animScale>
                                      <p:cBhvr>
                                        <p:cTn id="47" dur="250" autoRev="1" fill="hold"/>
                                        <p:tgtEl>
                                          <p:spTgt spid="19"/>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20"/>
                                        </p:tgtEl>
                                      </p:cBhvr>
                                    </p:animEffect>
                                    <p:animScale>
                                      <p:cBhvr>
                                        <p:cTn id="52"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Review</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581181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Review</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Program Integrity Assurance (PIA) is a group at USAC that reviews FCC Forms 471 to verify:</a:t>
            </a:r>
          </a:p>
          <a:p>
            <a:pPr lvl="1">
              <a:buFont typeface="Arial" panose="020B0604020202020204" pitchFamily="34" charset="0"/>
              <a:buChar char="•"/>
            </a:pPr>
            <a:r>
              <a:rPr lang="en-US" dirty="0"/>
              <a:t>Discount level (student counts, urban or rural status)</a:t>
            </a:r>
          </a:p>
          <a:p>
            <a:pPr lvl="1">
              <a:buFont typeface="Arial" panose="020B0604020202020204" pitchFamily="34" charset="0"/>
              <a:buChar char="•"/>
            </a:pPr>
            <a:r>
              <a:rPr lang="en-US" dirty="0"/>
              <a:t>Eligibility of products and services requested</a:t>
            </a:r>
          </a:p>
          <a:p>
            <a:pPr lvl="1">
              <a:buFont typeface="Arial" panose="020B0604020202020204" pitchFamily="34" charset="0"/>
              <a:buChar char="•"/>
            </a:pPr>
            <a:r>
              <a:rPr lang="en-US" dirty="0"/>
              <a:t>Cost allocations, if a product or service has both eligible and ineligible functions.</a:t>
            </a:r>
          </a:p>
          <a:p>
            <a:pPr lvl="1">
              <a:buFont typeface="Arial" panose="020B0604020202020204" pitchFamily="34" charset="0"/>
              <a:buChar char="•"/>
            </a:pPr>
            <a:r>
              <a:rPr lang="en-US" dirty="0"/>
              <a:t>Compliance with program rules.</a:t>
            </a:r>
          </a:p>
          <a:p>
            <a:pPr>
              <a:buFont typeface="Arial" panose="020B0604020202020204" pitchFamily="34" charset="0"/>
              <a:buChar char="•"/>
            </a:pPr>
            <a:r>
              <a:rPr lang="en-US" dirty="0"/>
              <a:t>Applicants may need your assistance during the review, especially if PIA requests technical details or other information about the services you are providing to the applicant.</a:t>
            </a:r>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304188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Applicants Must Pay Their Non-Discount Share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E-rate applicants must pay their non-discount share.</a:t>
            </a:r>
          </a:p>
          <a:p>
            <a:pPr>
              <a:buFont typeface="Arial" panose="020B0604020202020204" pitchFamily="34" charset="0"/>
              <a:buChar char="•"/>
            </a:pPr>
            <a:r>
              <a:rPr lang="en-US" dirty="0"/>
              <a:t>Service providers cannot give the money (directly or indirectly) to pay for the non-discount share.</a:t>
            </a:r>
          </a:p>
          <a:p>
            <a:pPr>
              <a:buFont typeface="Arial" panose="020B0604020202020204" pitchFamily="34" charset="0"/>
              <a:buChar char="•"/>
            </a:pPr>
            <a:r>
              <a:rPr lang="en-US" dirty="0"/>
              <a:t>Funds cannot come from the service provider or an entity controlled by the service provider.</a:t>
            </a:r>
          </a:p>
          <a:p>
            <a:pPr>
              <a:buFont typeface="Arial" panose="020B0604020202020204" pitchFamily="34" charset="0"/>
              <a:buChar char="•"/>
            </a:pPr>
            <a:r>
              <a:rPr lang="en-US" dirty="0"/>
              <a:t>Service provider bills can’t be ignored or waived.</a:t>
            </a:r>
          </a:p>
          <a:p>
            <a:pPr>
              <a:buFont typeface="Arial" panose="020B0604020202020204" pitchFamily="34" charset="0"/>
              <a:buChar char="•"/>
            </a:pPr>
            <a:r>
              <a:rPr lang="en-US" dirty="0"/>
              <a:t>If applicant can’t show proof of payment during invoice review, the invoice (whether from the applicant or the service provider) may be denied. </a:t>
            </a:r>
          </a:p>
          <a:p>
            <a:pPr>
              <a:buFont typeface="Arial" panose="020B0604020202020204" pitchFamily="34" charset="0"/>
              <a:buChar char="•"/>
            </a:pPr>
            <a:endParaRPr lang="en-US" dirty="0"/>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118607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Necessary Resources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applicant certifies on the FCC Form 471 that they have secured access to the resources necessary to make effective use of the discounted services they are purchasing.</a:t>
            </a:r>
          </a:p>
          <a:p>
            <a:pPr lvl="2">
              <a:buFont typeface="Arial" panose="020B0604020202020204" pitchFamily="34" charset="0"/>
              <a:buChar char="•"/>
            </a:pPr>
            <a:r>
              <a:rPr lang="en-US" sz="2800" dirty="0"/>
              <a:t>Necessary resources include computers, training, software, maintenance, internal connections, and electrical connections.</a:t>
            </a:r>
          </a:p>
          <a:p>
            <a:pPr>
              <a:buFont typeface="Arial" panose="020B0604020202020204" pitchFamily="34" charset="0"/>
              <a:buChar char="•"/>
            </a:pPr>
            <a:r>
              <a:rPr lang="en-US" dirty="0"/>
              <a:t>They certify that they have these resources and/or the budget to purchase these resources.</a:t>
            </a:r>
          </a:p>
          <a:p>
            <a:pPr>
              <a:buFont typeface="Arial" panose="020B0604020202020204" pitchFamily="34" charset="0"/>
              <a:buChar char="•"/>
            </a:pPr>
            <a:r>
              <a:rPr lang="en-US" dirty="0"/>
              <a:t>They also certify that they will pay the non-discount share of the cost of the eligible services for which they are requesting discounts.</a:t>
            </a:r>
          </a:p>
          <a:p>
            <a:pPr>
              <a:buFont typeface="Arial" panose="020B0604020202020204" pitchFamily="34" charset="0"/>
              <a:buChar char="•"/>
            </a:pPr>
            <a:endParaRPr lang="en-US" dirty="0"/>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396830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Funding Commitments </a:t>
            </a:r>
            <a:br>
              <a:rPr lang="en-US" dirty="0" smtClean="0"/>
            </a:br>
            <a:r>
              <a:rPr lang="en-US" dirty="0" smtClean="0"/>
              <a:t>&amp; Document Retention</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352884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Commitments (FCDLs)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ym typeface="Source Sans Pro"/>
              </a:rPr>
              <a:t>Once PIA review is complete, the applicant and the service provider will receive a Funding Commitment Decision Letter (FCDL).</a:t>
            </a:r>
          </a:p>
          <a:p>
            <a:pPr>
              <a:buFont typeface="Arial" panose="020B0604020202020204" pitchFamily="34" charset="0"/>
              <a:buChar char="•"/>
            </a:pPr>
            <a:r>
              <a:rPr lang="en-US" dirty="0">
                <a:sym typeface="Source Sans Pro"/>
              </a:rPr>
              <a:t>The FCDL will show approved, modified, and/or denied funding requests and next steps.</a:t>
            </a:r>
          </a:p>
          <a:p>
            <a:pPr>
              <a:spcBef>
                <a:spcPts val="800"/>
              </a:spcBef>
              <a:spcAft>
                <a:spcPts val="0"/>
              </a:spcAft>
              <a:buFont typeface="Arial" panose="020B0604020202020204" pitchFamily="34" charset="0"/>
              <a:buChar char="•"/>
            </a:pPr>
            <a:r>
              <a:rPr lang="en-US" dirty="0">
                <a:sym typeface="Source Sans Pro"/>
              </a:rPr>
              <a:t>FCDLs appear in the EPC News feed and on the EPC Landing Page</a:t>
            </a:r>
            <a:r>
              <a:rPr lang="en-US" dirty="0"/>
              <a:t>.</a:t>
            </a:r>
          </a:p>
          <a:p>
            <a:pPr>
              <a:spcBef>
                <a:spcPts val="800"/>
              </a:spcBef>
              <a:spcAft>
                <a:spcPts val="0"/>
              </a:spcAft>
              <a:buFont typeface="Arial" panose="020B0604020202020204" pitchFamily="34" charset="0"/>
              <a:buChar char="•"/>
            </a:pPr>
            <a:r>
              <a:rPr lang="en-US" dirty="0"/>
              <a:t>FCDL notifications with PDF of complete FCDL are emailed directly to:</a:t>
            </a:r>
          </a:p>
          <a:p>
            <a:pPr lvl="1"/>
            <a:r>
              <a:rPr lang="en-US" sz="2800" dirty="0"/>
              <a:t>The service provider General Contact</a:t>
            </a:r>
          </a:p>
          <a:p>
            <a:pPr lvl="1"/>
            <a:r>
              <a:rPr lang="en-US" sz="2800" dirty="0"/>
              <a:t>If that person is inactive, the SPIN's EPC Account Administrator</a:t>
            </a:r>
            <a:r>
              <a:rPr lang="en-US" dirty="0"/>
              <a:t>.</a:t>
            </a:r>
          </a:p>
          <a:p>
            <a:pPr>
              <a:buFont typeface="Arial" panose="020B0604020202020204" pitchFamily="34" charset="0"/>
              <a:buChar char="•"/>
            </a:pPr>
            <a:endParaRPr lang="en-US" dirty="0"/>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296429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t>
            </a:r>
            <a:r>
              <a:rPr lang="en-US" dirty="0"/>
              <a:t>C</a:t>
            </a:r>
            <a:r>
              <a:rPr lang="en-US" dirty="0" smtClean="0"/>
              <a:t>ompetitive Bidding?</a:t>
            </a:r>
            <a:endParaRPr lang="en-US" dirty="0"/>
          </a:p>
        </p:txBody>
      </p:sp>
      <p:sp>
        <p:nvSpPr>
          <p:cNvPr id="5" name="Content Placeholder 4"/>
          <p:cNvSpPr>
            <a:spLocks noGrp="1"/>
          </p:cNvSpPr>
          <p:nvPr>
            <p:ph idx="1"/>
          </p:nvPr>
        </p:nvSpPr>
        <p:spPr>
          <a:xfrm>
            <a:off x="161505" y="1224592"/>
            <a:ext cx="7924333" cy="5025116"/>
          </a:xfrm>
        </p:spPr>
        <p:txBody>
          <a:bodyPr>
            <a:normAutofit/>
          </a:bodyPr>
          <a:lstStyle/>
          <a:p>
            <a:pPr marL="571500"/>
            <a:r>
              <a:rPr lang="en-US" dirty="0">
                <a:sym typeface="Source Sans Pro"/>
              </a:rPr>
              <a:t>Competitive bidding </a:t>
            </a:r>
            <a:r>
              <a:rPr lang="en-US" dirty="0"/>
              <a:t>is a formal process to choose the service providers who will provide </a:t>
            </a:r>
            <a:r>
              <a:rPr lang="en-US" dirty="0" smtClean="0"/>
              <a:t>applicants</a:t>
            </a:r>
            <a:r>
              <a:rPr lang="en-US" dirty="0"/>
              <a:t>’ products and services.</a:t>
            </a:r>
            <a:endParaRPr lang="en-US" dirty="0">
              <a:sym typeface="Source Sans Pro"/>
            </a:endParaRPr>
          </a:p>
          <a:p>
            <a:pPr marL="857250" lvl="1" indent="-342900"/>
            <a:r>
              <a:rPr lang="en-US" sz="2800" dirty="0"/>
              <a:t>Applicants describe their desired services and requirements on their FCC Form 470 and RFP.</a:t>
            </a:r>
          </a:p>
          <a:p>
            <a:pPr marL="857250" lvl="1" indent="-342900"/>
            <a:r>
              <a:rPr lang="en-US" sz="2800" dirty="0"/>
              <a:t>Service providers review the applicants’ documents and bid on their services.</a:t>
            </a:r>
          </a:p>
          <a:p>
            <a:pPr marL="857250" lvl="1" indent="-342900"/>
            <a:r>
              <a:rPr lang="en-US" sz="2800" dirty="0">
                <a:sym typeface="Source Sans Pro"/>
              </a:rPr>
              <a:t>Applicants elect the most cost-effective bid using the price of the eligible products and services as the primary factor.</a:t>
            </a:r>
          </a:p>
          <a:p>
            <a:pPr marL="971550" lvl="0" indent="-457200">
              <a:spcBef>
                <a:spcPts val="800"/>
              </a:spcBef>
            </a:pPr>
            <a:endParaRPr lang="en-US" sz="2400"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6747" y="1783347"/>
            <a:ext cx="2410711" cy="3070334"/>
          </a:xfrm>
          <a:prstGeom prst="rect">
            <a:avLst/>
          </a:prstGeom>
        </p:spPr>
      </p:pic>
      <p:sp>
        <p:nvSpPr>
          <p:cNvPr id="2" name="Rectangle 1"/>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95148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Retention</a:t>
            </a:r>
            <a:endParaRPr lang="en-US" dirty="0"/>
          </a:p>
        </p:txBody>
      </p:sp>
      <p:sp>
        <p:nvSpPr>
          <p:cNvPr id="3" name="Content Placeholder 2"/>
          <p:cNvSpPr>
            <a:spLocks noGrp="1"/>
          </p:cNvSpPr>
          <p:nvPr>
            <p:ph idx="1"/>
          </p:nvPr>
        </p:nvSpPr>
        <p:spPr>
          <a:xfrm>
            <a:off x="337352" y="1207008"/>
            <a:ext cx="6256880" cy="5025116"/>
          </a:xfrm>
        </p:spPr>
        <p:txBody>
          <a:bodyPr/>
          <a:lstStyle/>
          <a:p>
            <a:pPr>
              <a:spcAft>
                <a:spcPts val="0"/>
              </a:spcAft>
              <a:buFont typeface="Arial" panose="020B0604020202020204" pitchFamily="34" charset="0"/>
              <a:buChar char="•"/>
            </a:pPr>
            <a:r>
              <a:rPr lang="en-US" dirty="0">
                <a:sym typeface="Source Sans Pro"/>
              </a:rPr>
              <a:t>Applicants and service providers must keep all documentation for 10 years from the last date to receive service.</a:t>
            </a:r>
          </a:p>
          <a:p>
            <a:pPr>
              <a:spcAft>
                <a:spcPts val="0"/>
              </a:spcAft>
              <a:buFont typeface="Arial" panose="020B0604020202020204" pitchFamily="34" charset="0"/>
              <a:buChar char="•"/>
            </a:pPr>
            <a:r>
              <a:rPr lang="en-US" dirty="0">
                <a:sym typeface="Source Sans Pro"/>
              </a:rPr>
              <a:t>For example, for recurring </a:t>
            </a:r>
            <a:r>
              <a:rPr lang="en-US" dirty="0"/>
              <a:t>internet access service for FY2019, both the applicant and the service provider must retain all records until at least June 30, 2030.</a:t>
            </a:r>
          </a:p>
          <a:p>
            <a:pPr>
              <a:spcAft>
                <a:spcPts val="0"/>
              </a:spcAft>
              <a:buFont typeface="Arial" panose="020B0604020202020204" pitchFamily="34" charset="0"/>
              <a:buChar char="•"/>
            </a:pPr>
            <a:r>
              <a:rPr lang="en-US" dirty="0">
                <a:sym typeface="Source Sans Pro"/>
              </a:rPr>
              <a:t>Records can be kept electronically.</a:t>
            </a:r>
          </a:p>
          <a:p>
            <a:endParaRPr lang="en-US" dirty="0"/>
          </a:p>
        </p:txBody>
      </p:sp>
      <p:pic>
        <p:nvPicPr>
          <p:cNvPr id="5" name="Picture 4"/>
          <p:cNvPicPr>
            <a:picLocks noChangeAspect="1"/>
          </p:cNvPicPr>
          <p:nvPr/>
        </p:nvPicPr>
        <p:blipFill>
          <a:blip r:embed="rId2"/>
          <a:stretch>
            <a:fillRect/>
          </a:stretch>
        </p:blipFill>
        <p:spPr>
          <a:xfrm>
            <a:off x="6734908" y="1825157"/>
            <a:ext cx="5108749" cy="3392783"/>
          </a:xfrm>
          <a:prstGeom prst="rect">
            <a:avLst/>
          </a:prstGeom>
        </p:spPr>
      </p:pic>
      <p:sp>
        <p:nvSpPr>
          <p:cNvPr id="6" name="Rectangle 5"/>
          <p:cNvSpPr/>
          <p:nvPr/>
        </p:nvSpPr>
        <p:spPr>
          <a:xfrm>
            <a:off x="17586"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216257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Studies</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513750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Non-discount Share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Red School District – which is eligible for a 90 percent discount on its Category One services – runs short of funding in January of the funding year and believes it will be unable to pay its bill from the service provider.</a:t>
            </a:r>
          </a:p>
          <a:p>
            <a:pPr>
              <a:buFont typeface="Arial" panose="020B0604020202020204" pitchFamily="34" charset="0"/>
              <a:buChar char="•"/>
            </a:pPr>
            <a:r>
              <a:rPr lang="en-US" dirty="0"/>
              <a:t>Blue Service Provider offers to forgive the 10 percent share of the cost of the service for three months and to start billing Red School District again in April.</a:t>
            </a:r>
          </a:p>
          <a:p>
            <a:pPr>
              <a:buFont typeface="Arial" panose="020B0604020202020204" pitchFamily="34" charset="0"/>
              <a:buChar char="•"/>
            </a:pPr>
            <a:r>
              <a:rPr lang="en-US" dirty="0"/>
              <a:t>Can the service provider continue to invoice USAC for the 90 percent cost of the service during January, February, and March? </a:t>
            </a:r>
          </a:p>
          <a:p>
            <a:pPr>
              <a:buFont typeface="Arial" panose="020B0604020202020204" pitchFamily="34" charset="0"/>
              <a:buChar char="•"/>
            </a:pPr>
            <a:endParaRPr lang="en-US" dirty="0"/>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15887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Non-discount Share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No. Under program rules, Red School District must pay its non-discount share of the cost of the service.</a:t>
            </a:r>
          </a:p>
          <a:p>
            <a:pPr>
              <a:buFont typeface="Arial" panose="020B0604020202020204" pitchFamily="34" charset="0"/>
              <a:buChar char="•"/>
            </a:pPr>
            <a:r>
              <a:rPr lang="en-US" dirty="0"/>
              <a:t>Blue Service Provider must bill Red School District before it invoices USAC for the discounted cost of the service.</a:t>
            </a:r>
          </a:p>
          <a:p>
            <a:pPr>
              <a:buFont typeface="Arial" panose="020B0604020202020204" pitchFamily="34" charset="0"/>
              <a:buChar char="•"/>
            </a:pPr>
            <a:r>
              <a:rPr lang="en-US" dirty="0"/>
              <a:t>If Red School District does not pay a bill from Blue Service Provider within 90 days, USAC will assume that Red School District will not pay its bill. USAC will deny an invoice filed by Blue Service Provider for January services billed on January 1 if Red School District has not paid its customer bill by April 1.</a:t>
            </a:r>
          </a:p>
          <a:p>
            <a:pPr>
              <a:buFont typeface="Arial" panose="020B0604020202020204" pitchFamily="34" charset="0"/>
              <a:buChar char="•"/>
            </a:pPr>
            <a:endParaRPr lang="en-US" dirty="0"/>
          </a:p>
          <a:p>
            <a:endParaRPr lang="en-US" dirty="0"/>
          </a:p>
        </p:txBody>
      </p:sp>
      <p:sp>
        <p:nvSpPr>
          <p:cNvPr id="4" name="Rectangle 3"/>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357660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Category Two Requests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Main Library Consortium filed a FY2019 FCC Form 470 requesting Internal Connections and also issued an RFP.</a:t>
            </a:r>
          </a:p>
          <a:p>
            <a:pPr marL="457200" indent="-457200">
              <a:buFont typeface="Arial" panose="020B0604020202020204" pitchFamily="34" charset="0"/>
              <a:buChar char="•"/>
            </a:pPr>
            <a:r>
              <a:rPr lang="en-US" dirty="0"/>
              <a:t>On the FCC Form 470 and RFP, the description includes the make and model requested and notes that equivalent products will be considered. </a:t>
            </a:r>
          </a:p>
          <a:p>
            <a:pPr marL="457200" indent="-457200">
              <a:buFont typeface="Arial" panose="020B0604020202020204" pitchFamily="34" charset="0"/>
              <a:buChar char="•"/>
            </a:pPr>
            <a:r>
              <a:rPr lang="en-US" dirty="0"/>
              <a:t>However, the RFP states that only a specific make and model of equipment will be considered.</a:t>
            </a:r>
          </a:p>
          <a:p>
            <a:pPr marL="457200" indent="-457200">
              <a:buFont typeface="Arial" panose="020B0604020202020204" pitchFamily="34" charset="0"/>
              <a:buChar char="•"/>
            </a:pPr>
            <a:r>
              <a:rPr lang="en-US" dirty="0"/>
              <a:t>Do the FCC Form 470 and RFP meet the program requirement?</a:t>
            </a:r>
          </a:p>
          <a:p>
            <a:pPr marL="457200" indent="-457200">
              <a:buFont typeface="Arial" panose="020B0604020202020204" pitchFamily="34" charset="0"/>
              <a:buChar char="•"/>
            </a:pPr>
            <a:endParaRPr lang="en-US" dirty="0"/>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125622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Category Two Requests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No. FCC rules state that an FCC Form 470 or RFP must not contain manufacturer specific make and model of products and/or services without adding the words "or equivalent." </a:t>
            </a:r>
          </a:p>
          <a:p>
            <a:pPr marL="342900" indent="-342900">
              <a:buFont typeface="Arial" panose="020B0604020202020204" pitchFamily="34" charset="0"/>
              <a:buChar char="•"/>
            </a:pPr>
            <a:r>
              <a:rPr lang="en-US" dirty="0"/>
              <a:t>Even though Main Library Consortium indicated “or equivalent” in the FCC Form 470 and RFP, conflicting information is included in the RFP. </a:t>
            </a:r>
          </a:p>
          <a:p>
            <a:pPr marL="457200" indent="-457200">
              <a:buFont typeface="Arial" panose="020B0604020202020204" pitchFamily="34" charset="0"/>
              <a:buChar char="•"/>
            </a:pPr>
            <a:endParaRPr lang="en-US" dirty="0"/>
          </a:p>
          <a:p>
            <a:endParaRPr lang="en-US" dirty="0"/>
          </a:p>
        </p:txBody>
      </p:sp>
      <p:sp>
        <p:nvSpPr>
          <p:cNvPr id="4" name="Rectangle 3"/>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94018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7262" y="2901461"/>
            <a:ext cx="4800600" cy="677108"/>
          </a:xfrm>
          <a:prstGeom prst="rect">
            <a:avLst/>
          </a:prstGeom>
          <a:noFill/>
        </p:spPr>
        <p:txBody>
          <a:bodyPr wrap="square" rtlCol="0">
            <a:spAutoFit/>
          </a:bodyPr>
          <a:lstStyle/>
          <a:p>
            <a:pPr algn="ctr"/>
            <a:r>
              <a:rPr lang="en-US" sz="3800" b="1" dirty="0" smtClean="0">
                <a:solidFill>
                  <a:schemeClr val="accent2"/>
                </a:solidFill>
                <a:latin typeface="Source Sans Pro" panose="020B0503030403020204"/>
              </a:rPr>
              <a:t>Questions?</a:t>
            </a:r>
            <a:endParaRPr lang="en-US" sz="3800" b="1" dirty="0">
              <a:solidFill>
                <a:schemeClr val="accent2"/>
              </a:solidFill>
              <a:latin typeface="Source Sans Pro" panose="020B0503030403020204"/>
            </a:endParaRPr>
          </a:p>
        </p:txBody>
      </p:sp>
      <p:sp>
        <p:nvSpPr>
          <p:cNvPr id="4" name="Rectangle 3"/>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32629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prstClr val="white"/>
                </a:solidFill>
                <a:latin typeface="Source Sans Pro" charset="0"/>
                <a:sym typeface="Arial"/>
              </a:rPr>
              <a:t>© 2019 </a:t>
            </a:r>
            <a:r>
              <a:rPr lang="en-US" sz="1300" kern="0" dirty="0">
                <a:solidFill>
                  <a:prstClr val="white"/>
                </a:solidFill>
                <a:latin typeface="Source Sans Pro" charset="0"/>
                <a:sym typeface="Arial"/>
              </a:rPr>
              <a:t>Universal Service Administrative Co.</a:t>
            </a:r>
            <a:endParaRPr lang="en-US" sz="1300" kern="0" dirty="0">
              <a:solidFill>
                <a:prstClr val="white"/>
              </a:solidFill>
              <a:latin typeface="SourceSansPro-Light"/>
              <a:cs typeface="SourceSansPro-Light"/>
              <a:sym typeface="Arial"/>
            </a:endParaRPr>
          </a:p>
        </p:txBody>
      </p:sp>
    </p:spTree>
    <p:extLst>
      <p:ext uri="{BB962C8B-B14F-4D97-AF65-F5344CB8AC3E}">
        <p14:creationId xmlns:p14="http://schemas.microsoft.com/office/powerpoint/2010/main" val="2194692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Bidding</a:t>
            </a:r>
            <a:endParaRPr lang="en-US" dirty="0"/>
          </a:p>
        </p:txBody>
      </p:sp>
      <p:sp>
        <p:nvSpPr>
          <p:cNvPr id="3" name="Content Placeholder 2"/>
          <p:cNvSpPr>
            <a:spLocks noGrp="1"/>
          </p:cNvSpPr>
          <p:nvPr>
            <p:ph idx="1"/>
          </p:nvPr>
        </p:nvSpPr>
        <p:spPr/>
        <p:txBody>
          <a:bodyPr>
            <a:normAutofit/>
          </a:bodyPr>
          <a:lstStyle/>
          <a:p>
            <a:pPr>
              <a:spcBef>
                <a:spcPts val="1400"/>
              </a:spcBef>
              <a:spcAft>
                <a:spcPts val="0"/>
              </a:spcAft>
              <a:buFont typeface="Arial" panose="020B0604020202020204" pitchFamily="34" charset="0"/>
              <a:buChar char="•"/>
            </a:pPr>
            <a:r>
              <a:rPr lang="en-US" dirty="0">
                <a:sym typeface="Source Sans Pro"/>
              </a:rPr>
              <a:t>Applicants post an FCC Form 470 to open their competitive bidding process. They may also issue RFPs or other documents.</a:t>
            </a:r>
          </a:p>
          <a:p>
            <a:pPr lvl="1">
              <a:spcBef>
                <a:spcPts val="1400"/>
              </a:spcBef>
              <a:spcAft>
                <a:spcPts val="0"/>
              </a:spcAft>
              <a:buFont typeface="Arial" panose="020B0604020202020204" pitchFamily="34" charset="0"/>
              <a:buChar char="•"/>
            </a:pPr>
            <a:r>
              <a:rPr lang="en-US" sz="2800" dirty="0">
                <a:sym typeface="Source Sans Pro"/>
              </a:rPr>
              <a:t>FCC Form 470 is generally available one year before the funding year.</a:t>
            </a:r>
          </a:p>
          <a:p>
            <a:pPr lvl="1">
              <a:spcBef>
                <a:spcPts val="1400"/>
              </a:spcBef>
              <a:spcAft>
                <a:spcPts val="0"/>
              </a:spcAft>
              <a:buFont typeface="Arial" panose="020B0604020202020204" pitchFamily="34" charset="0"/>
              <a:buChar char="•"/>
            </a:pPr>
            <a:r>
              <a:rPr lang="en-US" sz="2800" dirty="0">
                <a:sym typeface="Source Sans Pro"/>
              </a:rPr>
              <a:t>For example, the </a:t>
            </a:r>
            <a:r>
              <a:rPr lang="en-US" sz="2800" dirty="0" smtClean="0">
                <a:sym typeface="Source Sans Pro"/>
              </a:rPr>
              <a:t>FY 2020 </a:t>
            </a:r>
            <a:r>
              <a:rPr lang="en-US" sz="2800" dirty="0">
                <a:sym typeface="Source Sans Pro"/>
              </a:rPr>
              <a:t>FCC Form 470 was available July 1, </a:t>
            </a:r>
            <a:r>
              <a:rPr lang="en-US" sz="2800" dirty="0" smtClean="0">
                <a:sym typeface="Source Sans Pro"/>
              </a:rPr>
              <a:t>2019.</a:t>
            </a:r>
            <a:endParaRPr lang="en-US" sz="2800" dirty="0">
              <a:sym typeface="Source Sans Pro"/>
            </a:endParaRPr>
          </a:p>
          <a:p>
            <a:pPr>
              <a:spcBef>
                <a:spcPts val="800"/>
              </a:spcBef>
              <a:spcAft>
                <a:spcPts val="0"/>
              </a:spcAft>
              <a:buFont typeface="Arial" panose="020B0604020202020204" pitchFamily="34" charset="0"/>
              <a:buChar char="•"/>
            </a:pPr>
            <a:r>
              <a:rPr lang="en-US" dirty="0">
                <a:sym typeface="Source Sans Pro"/>
              </a:rPr>
              <a:t>28-day waiting period</a:t>
            </a:r>
          </a:p>
          <a:p>
            <a:pPr lvl="1">
              <a:spcBef>
                <a:spcPts val="800"/>
              </a:spcBef>
              <a:spcAft>
                <a:spcPts val="0"/>
              </a:spcAft>
            </a:pPr>
            <a:r>
              <a:rPr lang="en-US" sz="2800" dirty="0">
                <a:sym typeface="Source Sans Pro"/>
              </a:rPr>
              <a:t>FCC Form 470 and any RFPs (if applicable) must be posted on the USAC website for </a:t>
            </a:r>
            <a:r>
              <a:rPr lang="en-US" sz="2800" b="1" dirty="0">
                <a:sym typeface="Source Sans Pro"/>
              </a:rPr>
              <a:t>a minimum of</a:t>
            </a:r>
            <a:r>
              <a:rPr lang="en-US" sz="2800" dirty="0">
                <a:sym typeface="Source Sans Pro"/>
              </a:rPr>
              <a:t> 28 days before the applicant selects a service provider, signs a contract, and submits the FCC Form 471. </a:t>
            </a:r>
          </a:p>
          <a:p>
            <a:pPr lvl="1">
              <a:spcBef>
                <a:spcPts val="800"/>
              </a:spcBef>
              <a:spcAft>
                <a:spcPts val="0"/>
              </a:spcAft>
            </a:pPr>
            <a:r>
              <a:rPr lang="en-US" sz="2800" dirty="0">
                <a:sym typeface="Source Sans Pro"/>
              </a:rPr>
              <a:t>Some applicants may have longer procurement cycles.</a:t>
            </a:r>
          </a:p>
          <a:p>
            <a:pPr marL="457200" lvl="0" indent="-457200">
              <a:lnSpc>
                <a:spcPct val="177800"/>
              </a:lnSpc>
              <a:spcBef>
                <a:spcPts val="800"/>
              </a:spcBef>
              <a:spcAft>
                <a:spcPts val="0"/>
              </a:spcAft>
              <a:buClr>
                <a:schemeClr val="dk1"/>
              </a:buClr>
              <a:buSzPct val="100000"/>
              <a:buFont typeface="Arial" panose="020B0604020202020204" pitchFamily="34" charset="0"/>
              <a:buChar char="•"/>
            </a:pPr>
            <a:endParaRPr lang="en-US" dirty="0">
              <a:sym typeface="Source Sans Pro"/>
            </a:endParaRPr>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14487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356616"/>
            <a:ext cx="11742354" cy="685800"/>
          </a:xfrm>
        </p:spPr>
        <p:txBody>
          <a:bodyPr/>
          <a:lstStyle/>
          <a:p>
            <a:r>
              <a:rPr lang="en-US" dirty="0" smtClean="0"/>
              <a:t>Competitive Bidding Requirements for Applicants</a:t>
            </a:r>
            <a:endParaRPr lang="en-US" dirty="0"/>
          </a:p>
        </p:txBody>
      </p:sp>
      <p:sp>
        <p:nvSpPr>
          <p:cNvPr id="3" name="Content Placeholder 2"/>
          <p:cNvSpPr>
            <a:spLocks noGrp="1"/>
          </p:cNvSpPr>
          <p:nvPr>
            <p:ph idx="1"/>
          </p:nvPr>
        </p:nvSpPr>
        <p:spPr/>
        <p:txBody>
          <a:bodyPr/>
          <a:lstStyle/>
          <a:p>
            <a:pPr>
              <a:spcBef>
                <a:spcPts val="1400"/>
              </a:spcBef>
              <a:spcAft>
                <a:spcPts val="0"/>
              </a:spcAft>
              <a:buFont typeface="Arial" panose="020B0604020202020204" pitchFamily="34" charset="0"/>
              <a:buChar char="•"/>
            </a:pPr>
            <a:r>
              <a:rPr lang="en-US" dirty="0">
                <a:sym typeface="Source Sans Pro"/>
              </a:rPr>
              <a:t>Applicants must run an open and fair competitive bidding process.</a:t>
            </a:r>
          </a:p>
          <a:p>
            <a:pPr lvl="1">
              <a:spcBef>
                <a:spcPts val="1400"/>
              </a:spcBef>
              <a:spcAft>
                <a:spcPts val="0"/>
              </a:spcAft>
            </a:pPr>
            <a:r>
              <a:rPr lang="en-US" sz="2800" dirty="0">
                <a:sym typeface="Source Sans Pro"/>
              </a:rPr>
              <a:t>Information shared with one bidder must be shared with all.</a:t>
            </a:r>
          </a:p>
          <a:p>
            <a:pPr lvl="1">
              <a:spcBef>
                <a:spcPts val="1400"/>
              </a:spcBef>
              <a:spcAft>
                <a:spcPts val="0"/>
              </a:spcAft>
            </a:pPr>
            <a:r>
              <a:rPr lang="en-US" sz="2800" dirty="0" smtClean="0">
                <a:sym typeface="Source Sans Pro"/>
              </a:rPr>
              <a:t>Bidders </a:t>
            </a:r>
            <a:r>
              <a:rPr lang="en-US" sz="2800" dirty="0">
                <a:sym typeface="Source Sans Pro"/>
              </a:rPr>
              <a:t>must be evaluated fairly and equally.</a:t>
            </a:r>
          </a:p>
          <a:p>
            <a:pPr marL="0" indent="0">
              <a:buNone/>
            </a:pPr>
            <a:r>
              <a:rPr lang="en-US" dirty="0"/>
              <a:t>Only applicants </a:t>
            </a:r>
            <a:r>
              <a:rPr lang="en-US" b="1" dirty="0">
                <a:solidFill>
                  <a:schemeClr val="accent2"/>
                </a:solidFill>
              </a:rPr>
              <a:t>can:</a:t>
            </a:r>
          </a:p>
          <a:p>
            <a:pPr>
              <a:buFont typeface="Arial" panose="020B0604020202020204" pitchFamily="34" charset="0"/>
              <a:buChar char="•"/>
            </a:pPr>
            <a:r>
              <a:rPr lang="en-US" altLang="en-US" dirty="0"/>
              <a:t>Determine the types of service they will seek.</a:t>
            </a:r>
          </a:p>
          <a:p>
            <a:pPr>
              <a:buFont typeface="Arial" panose="020B0604020202020204" pitchFamily="34" charset="0"/>
              <a:buChar char="•"/>
            </a:pPr>
            <a:r>
              <a:rPr lang="en-US" altLang="en-US" dirty="0"/>
              <a:t>Prepare, sign, or certify an FCC Form 470.</a:t>
            </a:r>
          </a:p>
          <a:p>
            <a:pPr>
              <a:buFont typeface="Arial" panose="020B0604020202020204" pitchFamily="34" charset="0"/>
              <a:buChar char="•"/>
            </a:pPr>
            <a:r>
              <a:rPr lang="en-US" altLang="en-US" dirty="0"/>
              <a:t>Run the competitive bidding process and negotiate with prospective bidders.</a:t>
            </a:r>
            <a:endParaRPr lang="en-US" dirty="0">
              <a:solidFill>
                <a:schemeClr val="tx1"/>
              </a:solidFill>
              <a:sym typeface="Source Sans Pro"/>
            </a:endParaRPr>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13062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and Open Competition: Applicant Actions</a:t>
            </a:r>
            <a:endParaRPr lang="en-US" dirty="0"/>
          </a:p>
        </p:txBody>
      </p:sp>
      <p:sp>
        <p:nvSpPr>
          <p:cNvPr id="3" name="Content Placeholder 2"/>
          <p:cNvSpPr>
            <a:spLocks noGrp="1"/>
          </p:cNvSpPr>
          <p:nvPr>
            <p:ph idx="1"/>
          </p:nvPr>
        </p:nvSpPr>
        <p:spPr/>
        <p:txBody>
          <a:bodyPr/>
          <a:lstStyle/>
          <a:p>
            <a:pPr marL="0" indent="0">
              <a:buNone/>
            </a:pPr>
            <a:r>
              <a:rPr lang="en-US" dirty="0"/>
              <a:t>Applicants </a:t>
            </a:r>
            <a:r>
              <a:rPr lang="en-US" b="1" dirty="0">
                <a:solidFill>
                  <a:schemeClr val="accent2"/>
                </a:solidFill>
              </a:rPr>
              <a:t>cannot</a:t>
            </a:r>
            <a:r>
              <a:rPr lang="en-US" dirty="0"/>
              <a:t>:</a:t>
            </a:r>
          </a:p>
          <a:p>
            <a:pPr>
              <a:spcAft>
                <a:spcPts val="0"/>
              </a:spcAft>
              <a:buFont typeface="Arial" panose="020B0604020202020204" pitchFamily="34" charset="0"/>
              <a:buChar char="•"/>
              <a:defRPr/>
            </a:pPr>
            <a:r>
              <a:rPr lang="en-US" dirty="0"/>
              <a:t>Have a relationship with service providers that would unfairly influence the outcome of the competition.</a:t>
            </a:r>
          </a:p>
          <a:p>
            <a:pPr>
              <a:spcAft>
                <a:spcPts val="0"/>
              </a:spcAft>
              <a:buFont typeface="Arial" panose="020B0604020202020204" pitchFamily="34" charset="0"/>
              <a:buChar char="•"/>
              <a:defRPr/>
            </a:pPr>
            <a:r>
              <a:rPr lang="en-US" dirty="0"/>
              <a:t>Furnish service providers with inside competitive information.</a:t>
            </a:r>
          </a:p>
          <a:p>
            <a:pPr>
              <a:spcAft>
                <a:spcPts val="0"/>
              </a:spcAft>
              <a:buFont typeface="Arial" panose="020B0604020202020204" pitchFamily="34" charset="0"/>
              <a:buChar char="•"/>
              <a:defRPr/>
            </a:pPr>
            <a:r>
              <a:rPr lang="en-US" dirty="0" smtClean="0"/>
              <a:t>Violate </a:t>
            </a:r>
            <a:r>
              <a:rPr lang="en-US" dirty="0"/>
              <a:t>applicant’s own ethical regulations policy.</a:t>
            </a:r>
          </a:p>
          <a:p>
            <a:pPr>
              <a:spcAft>
                <a:spcPts val="0"/>
              </a:spcAft>
              <a:buFont typeface="Arial" panose="020B0604020202020204" pitchFamily="34" charset="0"/>
              <a:buChar char="•"/>
              <a:defRPr/>
            </a:pPr>
            <a:r>
              <a:rPr lang="en-US" dirty="0"/>
              <a:t>Receive </a:t>
            </a:r>
            <a:r>
              <a:rPr lang="en-US" dirty="0" smtClean="0"/>
              <a:t>gifts/donations </a:t>
            </a:r>
            <a:r>
              <a:rPr lang="en-US" dirty="0"/>
              <a:t>from service providers that violate FCC rules or seek to circumvent FCC rules.</a:t>
            </a:r>
          </a:p>
          <a:p>
            <a:pPr>
              <a:spcAft>
                <a:spcPts val="0"/>
              </a:spcAft>
              <a:buFont typeface="Arial" panose="020B0604020202020204" pitchFamily="34" charset="0"/>
              <a:buChar char="•"/>
              <a:defRPr/>
            </a:pPr>
            <a:r>
              <a:rPr lang="en-US" dirty="0"/>
              <a:t>Violate state and/or local procurement rules.</a:t>
            </a:r>
          </a:p>
          <a:p>
            <a:endParaRPr lang="en-US" dirty="0" smtClean="0"/>
          </a:p>
          <a:p>
            <a:endParaRPr lang="en-US" dirty="0"/>
          </a:p>
        </p:txBody>
      </p:sp>
      <p:sp>
        <p:nvSpPr>
          <p:cNvPr id="6" name="Rectangle 5"/>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412459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999"/>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999"/>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999"/>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999"/>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99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356616"/>
            <a:ext cx="12287786" cy="685800"/>
          </a:xfrm>
        </p:spPr>
        <p:txBody>
          <a:bodyPr/>
          <a:lstStyle/>
          <a:p>
            <a:r>
              <a:rPr lang="en-US" sz="3600" dirty="0" smtClean="0"/>
              <a:t>Fair and Open Competition: Service Provider Actions</a:t>
            </a:r>
            <a:endParaRPr lang="en-US" sz="36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Service providers </a:t>
            </a:r>
            <a:r>
              <a:rPr lang="en-US" b="1" dirty="0">
                <a:solidFill>
                  <a:schemeClr val="accent2"/>
                </a:solidFill>
              </a:rPr>
              <a:t>can</a:t>
            </a:r>
            <a:r>
              <a:rPr lang="en-US" dirty="0"/>
              <a:t>:</a:t>
            </a:r>
          </a:p>
          <a:p>
            <a:pPr>
              <a:buFont typeface="Arial" panose="020B0604020202020204" pitchFamily="34" charset="0"/>
              <a:buChar char="•"/>
            </a:pPr>
            <a:r>
              <a:rPr lang="en-US" dirty="0"/>
              <a:t>Have pre-bidding discussions with applicants.</a:t>
            </a:r>
          </a:p>
          <a:p>
            <a:pPr>
              <a:buFont typeface="Arial" panose="020B0604020202020204" pitchFamily="34" charset="0"/>
              <a:buChar char="•"/>
            </a:pPr>
            <a:r>
              <a:rPr lang="en-US" dirty="0"/>
              <a:t>Discuss new product offerings.</a:t>
            </a:r>
          </a:p>
          <a:p>
            <a:pPr>
              <a:buFont typeface="Arial" panose="020B0604020202020204" pitchFamily="34" charset="0"/>
              <a:buChar char="•"/>
            </a:pPr>
            <a:r>
              <a:rPr lang="en-US" dirty="0"/>
              <a:t>Teach applicants about new technologies.</a:t>
            </a:r>
          </a:p>
          <a:p>
            <a:pPr>
              <a:buFont typeface="Arial" panose="020B0604020202020204" pitchFamily="34" charset="0"/>
              <a:buChar char="•"/>
            </a:pPr>
            <a:r>
              <a:rPr lang="en-US" dirty="0" smtClean="0"/>
              <a:t>Remember</a:t>
            </a:r>
            <a:r>
              <a:rPr lang="en-US" dirty="0"/>
              <a:t>: all parties must be privy to the same information during the competitive bidding process.</a:t>
            </a:r>
          </a:p>
          <a:p>
            <a:pPr marL="0" indent="0">
              <a:buNone/>
            </a:pPr>
            <a:r>
              <a:rPr lang="en-US" dirty="0" smtClean="0"/>
              <a:t>Service </a:t>
            </a:r>
            <a:r>
              <a:rPr lang="en-US" dirty="0"/>
              <a:t>providers </a:t>
            </a:r>
            <a:r>
              <a:rPr lang="en-US" b="1" dirty="0">
                <a:solidFill>
                  <a:schemeClr val="accent2"/>
                </a:solidFill>
              </a:rPr>
              <a:t>cannot</a:t>
            </a:r>
            <a:r>
              <a:rPr lang="en-US" dirty="0"/>
              <a:t>:</a:t>
            </a:r>
          </a:p>
          <a:p>
            <a:pPr>
              <a:buFont typeface="Arial" panose="020B0604020202020204" pitchFamily="34" charset="0"/>
              <a:buChar char="•"/>
            </a:pPr>
            <a:r>
              <a:rPr lang="en-US" dirty="0"/>
              <a:t>Prepare, sign, or act as the contact on an FCC Form 471.</a:t>
            </a:r>
          </a:p>
          <a:p>
            <a:pPr>
              <a:buFont typeface="Arial" panose="020B0604020202020204" pitchFamily="34" charset="0"/>
              <a:buChar char="•"/>
            </a:pPr>
            <a:r>
              <a:rPr lang="en-US" dirty="0"/>
              <a:t>Run the competitive bidding process or evaluate bids.</a:t>
            </a:r>
          </a:p>
          <a:p>
            <a:pPr>
              <a:buFont typeface="Arial" panose="020B0604020202020204" pitchFamily="34" charset="0"/>
              <a:buChar char="•"/>
            </a:pPr>
            <a:r>
              <a:rPr lang="en-US" dirty="0"/>
              <a:t>Participate in the competitive bidding process </a:t>
            </a:r>
            <a:r>
              <a:rPr lang="en-US" dirty="0" smtClean="0"/>
              <a:t>(other </a:t>
            </a:r>
            <a:r>
              <a:rPr lang="en-US" dirty="0"/>
              <a:t>than as a </a:t>
            </a:r>
            <a:r>
              <a:rPr lang="en-US" dirty="0" smtClean="0"/>
              <a:t>bidder).</a:t>
            </a:r>
            <a:endParaRPr lang="en-US" dirty="0"/>
          </a:p>
          <a:p>
            <a:endParaRPr lang="en-US" dirty="0"/>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349017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5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5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75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75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75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75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75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Bidding</a:t>
            </a:r>
            <a:endParaRPr lang="en-US" dirty="0"/>
          </a:p>
        </p:txBody>
      </p:sp>
      <p:sp>
        <p:nvSpPr>
          <p:cNvPr id="3" name="Content Placeholder 2"/>
          <p:cNvSpPr>
            <a:spLocks noGrp="1"/>
          </p:cNvSpPr>
          <p:nvPr>
            <p:ph idx="1"/>
          </p:nvPr>
        </p:nvSpPr>
        <p:spPr>
          <a:xfrm>
            <a:off x="337351" y="1207008"/>
            <a:ext cx="11506306" cy="6214518"/>
          </a:xfrm>
        </p:spPr>
        <p:txBody>
          <a:bodyPr>
            <a:noAutofit/>
          </a:bodyPr>
          <a:lstStyle/>
          <a:p>
            <a:pPr>
              <a:spcAft>
                <a:spcPts val="0"/>
              </a:spcAft>
              <a:buFont typeface="Arial" panose="020B0604020202020204" pitchFamily="34" charset="0"/>
              <a:buChar char="•"/>
            </a:pPr>
            <a:r>
              <a:rPr lang="en-US" sz="2600" dirty="0">
                <a:sym typeface="Source Sans Pro"/>
              </a:rPr>
              <a:t>Applicants must describe the desired products and services they</a:t>
            </a:r>
            <a:r>
              <a:rPr lang="en-US" sz="2600" dirty="0"/>
              <a:t> need </a:t>
            </a:r>
            <a:r>
              <a:rPr lang="en-US" sz="2600" dirty="0">
                <a:sym typeface="Source Sans Pro"/>
              </a:rPr>
              <a:t>with sufficient specificity for servi</a:t>
            </a:r>
            <a:r>
              <a:rPr lang="en-US" sz="2600" dirty="0"/>
              <a:t>ce providers to be able to submit responsive bids.</a:t>
            </a:r>
          </a:p>
          <a:p>
            <a:pPr lvl="1">
              <a:spcAft>
                <a:spcPts val="0"/>
              </a:spcAft>
              <a:buFont typeface="Arial" panose="020B0604020202020204" pitchFamily="34" charset="0"/>
              <a:buChar char="•"/>
            </a:pPr>
            <a:r>
              <a:rPr lang="en-US" sz="2600" dirty="0"/>
              <a:t>Information on the FCC Form 470 and RFP MUST be consistent.</a:t>
            </a:r>
          </a:p>
          <a:p>
            <a:pPr lvl="1">
              <a:spcAft>
                <a:spcPts val="0"/>
              </a:spcAft>
              <a:buFont typeface="Arial" panose="020B0604020202020204" pitchFamily="34" charset="0"/>
              <a:buChar char="•"/>
            </a:pPr>
            <a:r>
              <a:rPr lang="en-US" sz="2600" dirty="0"/>
              <a:t>Applicants must specify services desired.</a:t>
            </a:r>
          </a:p>
          <a:p>
            <a:pPr lvl="1">
              <a:spcAft>
                <a:spcPts val="0"/>
              </a:spcAft>
              <a:buFont typeface="Arial" panose="020B0604020202020204" pitchFamily="34" charset="0"/>
              <a:buChar char="•"/>
            </a:pPr>
            <a:r>
              <a:rPr lang="en-US" sz="2600" dirty="0"/>
              <a:t>Narrative sections of the FCC Form 470 can provide additional details.</a:t>
            </a:r>
          </a:p>
          <a:p>
            <a:pPr>
              <a:spcBef>
                <a:spcPts val="1400"/>
              </a:spcBef>
              <a:spcAft>
                <a:spcPts val="0"/>
              </a:spcAft>
              <a:buFont typeface="Arial" panose="020B0604020202020204" pitchFamily="34" charset="0"/>
              <a:buChar char="•"/>
            </a:pPr>
            <a:r>
              <a:rPr lang="en-US" sz="2600" dirty="0" smtClean="0">
                <a:sym typeface="Source Sans Pro"/>
              </a:rPr>
              <a:t>All potential bidders must have access to the applicant’s FCC Form 470</a:t>
            </a:r>
            <a:r>
              <a:rPr lang="en-US" sz="2600" dirty="0" smtClean="0"/>
              <a:t>, </a:t>
            </a:r>
            <a:r>
              <a:rPr lang="en-US" sz="2600" dirty="0" smtClean="0">
                <a:sym typeface="Source Sans Pro"/>
              </a:rPr>
              <a:t>RFP, a</a:t>
            </a:r>
            <a:r>
              <a:rPr lang="en-US" sz="2600" dirty="0" smtClean="0"/>
              <a:t>nd RFP documents.</a:t>
            </a:r>
          </a:p>
          <a:p>
            <a:pPr>
              <a:spcBef>
                <a:spcPts val="1400"/>
              </a:spcBef>
              <a:spcAft>
                <a:spcPts val="0"/>
              </a:spcAft>
              <a:buFont typeface="Arial" panose="020B0604020202020204" pitchFamily="34" charset="0"/>
              <a:buChar char="•"/>
            </a:pPr>
            <a:r>
              <a:rPr lang="en-US" sz="2600" dirty="0" smtClean="0">
                <a:sym typeface="Source Sans Pro"/>
              </a:rPr>
              <a:t>The applicant must be prepared to accept bids and answer questions.</a:t>
            </a:r>
          </a:p>
          <a:p>
            <a:pPr lvl="1">
              <a:spcBef>
                <a:spcPts val="1400"/>
              </a:spcBef>
              <a:spcAft>
                <a:spcPts val="0"/>
              </a:spcAft>
              <a:buFont typeface="Arial" panose="020B0604020202020204" pitchFamily="34" charset="0"/>
              <a:buChar char="•"/>
            </a:pPr>
            <a:r>
              <a:rPr lang="en-US" sz="2600" dirty="0" smtClean="0">
                <a:sym typeface="Source Sans Pro"/>
              </a:rPr>
              <a:t>You </a:t>
            </a:r>
            <a:r>
              <a:rPr lang="en-US" sz="2600" dirty="0">
                <a:sym typeface="Source Sans Pro"/>
              </a:rPr>
              <a:t>can contact the applicant if you need more information in order to submit a responsive bid.</a:t>
            </a:r>
          </a:p>
          <a:p>
            <a:endParaRPr lang="en-US" dirty="0"/>
          </a:p>
        </p:txBody>
      </p:sp>
      <p:sp>
        <p:nvSpPr>
          <p:cNvPr id="5" name="Rectangle 4"/>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404755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74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000"/>
                                        <p:tgtEl>
                                          <p:spTgt spid="3">
                                            <p:txEl>
                                              <p:pRg st="1" end="1"/>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1000"/>
                                        <p:tgtEl>
                                          <p:spTgt spid="3">
                                            <p:txEl>
                                              <p:pRg st="2" end="2"/>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749"/>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749"/>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C_PPT_Template_16-9_v2019-05-29.potx [Read-Only]" id="{CE539B10-8CD5-4822-A3CB-7328AB6F49E8}" vid="{77273886-D9C9-4FDC-AA06-E011077DF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ing this PowerPoint Template.pptx" id="{604AF341-2BDE-40A4-B2A7-CE68F4054375}" vid="{2E93A4C1-8742-43E7-A663-7A518AC6ED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USAC_PPT_Template_16-9_v2019-05-29</Template>
  <TotalTime>6226</TotalTime>
  <Words>3318</Words>
  <Application>Microsoft Office PowerPoint</Application>
  <PresentationFormat>Widescreen</PresentationFormat>
  <Paragraphs>294</Paragraphs>
  <Slides>47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Calibri</vt:lpstr>
      <vt:lpstr>LucidaGrande</vt:lpstr>
      <vt:lpstr>Source Sans Pro</vt:lpstr>
      <vt:lpstr>Source Sans Pro Light</vt:lpstr>
      <vt:lpstr>SourceSansPro-Light</vt:lpstr>
      <vt:lpstr>Wingdings</vt:lpstr>
      <vt:lpstr>1_Office Theme</vt:lpstr>
      <vt:lpstr>Office Theme</vt:lpstr>
      <vt:lpstr>Beginner Program Compliance</vt:lpstr>
      <vt:lpstr>AGENDA</vt:lpstr>
      <vt:lpstr>Competitive Bidding </vt:lpstr>
      <vt:lpstr>What is Competitive Bidding?</vt:lpstr>
      <vt:lpstr>Competitive Bidding</vt:lpstr>
      <vt:lpstr>Competitive Bidding Requirements for Applicants</vt:lpstr>
      <vt:lpstr>Fair and Open Competition: Applicant Actions</vt:lpstr>
      <vt:lpstr>Fair and Open Competition: Service Provider Actions</vt:lpstr>
      <vt:lpstr>Competitive Bidding</vt:lpstr>
      <vt:lpstr>Requests for Proposal (RFPs)</vt:lpstr>
      <vt:lpstr>Competitive Bidding: Imposing Restrictions</vt:lpstr>
      <vt:lpstr>FCC Form 470 Exemptions</vt:lpstr>
      <vt:lpstr>FCC Form 470 Exemptions</vt:lpstr>
      <vt:lpstr>What Applicants Can Do if They Don’t Receive Any Bids</vt:lpstr>
      <vt:lpstr>Program Compliance Issues</vt:lpstr>
      <vt:lpstr>Evaluating Bids</vt:lpstr>
      <vt:lpstr>Bid Evaluation Sample</vt:lpstr>
      <vt:lpstr>Contracts and Legally Binding Agreements</vt:lpstr>
      <vt:lpstr>Contracts</vt:lpstr>
      <vt:lpstr>State Master Contracts</vt:lpstr>
      <vt:lpstr>Cost Effectiveness</vt:lpstr>
      <vt:lpstr>Lowest Corresponding Price</vt:lpstr>
      <vt:lpstr>Lowest Corresponding Price</vt:lpstr>
      <vt:lpstr>Lowest Corresponding Price</vt:lpstr>
      <vt:lpstr>Lowest Corresponding Price: </vt:lpstr>
      <vt:lpstr>Lowest Corresponding Price: </vt:lpstr>
      <vt:lpstr>Duplicative Services</vt:lpstr>
      <vt:lpstr>Gift Rules</vt:lpstr>
      <vt:lpstr>Requesting Funding</vt:lpstr>
      <vt:lpstr>Applicants Request Funding</vt:lpstr>
      <vt:lpstr>Applicants Request Funding</vt:lpstr>
      <vt:lpstr>Funding Requests</vt:lpstr>
      <vt:lpstr>Funding Requests</vt:lpstr>
      <vt:lpstr>Application Review</vt:lpstr>
      <vt:lpstr>Application Review</vt:lpstr>
      <vt:lpstr>Applicants Must Pay Their Non-Discount Share</vt:lpstr>
      <vt:lpstr>Necessary Resources</vt:lpstr>
      <vt:lpstr>Funding Commitments  &amp; Document Retention</vt:lpstr>
      <vt:lpstr>Funding Commitments (FCDLs)</vt:lpstr>
      <vt:lpstr>Document Retention</vt:lpstr>
      <vt:lpstr>Case Studies</vt:lpstr>
      <vt:lpstr>Case Study: Non-discount Share</vt:lpstr>
      <vt:lpstr>Case Study: Non-discount Share</vt:lpstr>
      <vt:lpstr>Case Study: Category Two Requests</vt:lpstr>
      <vt:lpstr>Case Study: Category Two Requests</vt:lpstr>
      <vt:lpstr>PowerPoint Presentation</vt:lpstr>
      <vt:lpstr>PowerPoint Presentation</vt:lpstr>
    </vt:vector>
  </TitlesOfParts>
  <Company>USAC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Program Compliance</dc:title>
  <dc:creator>Amelia Zohore</dc:creator>
  <cp:lastModifiedBy>Ginna Melendez</cp:lastModifiedBy>
  <cp:revision>38</cp:revision>
  <dcterms:created xsi:type="dcterms:W3CDTF">2019-06-11T12:52:48Z</dcterms:created>
  <dcterms:modified xsi:type="dcterms:W3CDTF">2019-08-02T18:32:49Z</dcterms:modified>
</cp:coreProperties>
</file>