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6" r:id="rId2"/>
  </p:sldMasterIdLst>
  <p:notesMasterIdLst>
    <p:notesMasterId r:id="rId40"/>
  </p:notesMasterIdLst>
  <p:sldIdLst>
    <p:sldId id="256" r:id="rId3"/>
    <p:sldId id="258" r:id="rId4"/>
    <p:sldId id="296" r:id="rId5"/>
    <p:sldId id="257" r:id="rId6"/>
    <p:sldId id="297" r:id="rId7"/>
    <p:sldId id="261" r:id="rId8"/>
    <p:sldId id="262" r:id="rId9"/>
    <p:sldId id="298" r:id="rId10"/>
    <p:sldId id="264" r:id="rId11"/>
    <p:sldId id="265" r:id="rId12"/>
    <p:sldId id="299" r:id="rId13"/>
    <p:sldId id="267" r:id="rId14"/>
    <p:sldId id="268" r:id="rId15"/>
    <p:sldId id="300" r:id="rId16"/>
    <p:sldId id="270" r:id="rId17"/>
    <p:sldId id="271" r:id="rId18"/>
    <p:sldId id="272" r:id="rId19"/>
    <p:sldId id="274" r:id="rId20"/>
    <p:sldId id="301" r:id="rId21"/>
    <p:sldId id="273" r:id="rId22"/>
    <p:sldId id="276" r:id="rId23"/>
    <p:sldId id="277" r:id="rId24"/>
    <p:sldId id="278" r:id="rId25"/>
    <p:sldId id="279" r:id="rId26"/>
    <p:sldId id="280" r:id="rId27"/>
    <p:sldId id="281" r:id="rId28"/>
    <p:sldId id="302" r:id="rId29"/>
    <p:sldId id="286" r:id="rId30"/>
    <p:sldId id="287" r:id="rId31"/>
    <p:sldId id="293" r:id="rId32"/>
    <p:sldId id="295" r:id="rId33"/>
    <p:sldId id="283" r:id="rId34"/>
    <p:sldId id="285" r:id="rId35"/>
    <p:sldId id="288" r:id="rId36"/>
    <p:sldId id="289" r:id="rId37"/>
    <p:sldId id="290" r:id="rId38"/>
    <p:sldId id="29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92" autoAdjust="0"/>
    <p:restoredTop sz="94649" autoAdjust="0"/>
  </p:normalViewPr>
  <p:slideViewPr>
    <p:cSldViewPr snapToGrid="0">
      <p:cViewPr varScale="1">
        <p:scale>
          <a:sx n="74" d="100"/>
          <a:sy n="74" d="100"/>
        </p:scale>
        <p:origin x="360"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ED298-B2C5-4131-B5F4-755EAA7B2CD9}" type="datetimeFigureOut">
              <a:rPr lang="en-US" smtClean="0"/>
              <a:t>8/2/2019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CBC6B-B860-4FF9-BBBB-BE10A7D101D4}" type="slidenum">
              <a:rPr lang="en-US" smtClean="0"/>
              <a:t>‹#›</a:t>
            </a:fld>
            <a:endParaRPr lang="en-US"/>
          </a:p>
        </p:txBody>
      </p:sp>
    </p:spTree>
    <p:extLst>
      <p:ext uri="{BB962C8B-B14F-4D97-AF65-F5344CB8AC3E}">
        <p14:creationId xmlns:p14="http://schemas.microsoft.com/office/powerpoint/2010/main" val="3896768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CBC6B-B860-4FF9-BBBB-BE10A7D101D4}" type="slidenum">
              <a:rPr lang="en-US" smtClean="0"/>
              <a:t>4</a:t>
            </a:fld>
            <a:endParaRPr lang="en-US"/>
          </a:p>
        </p:txBody>
      </p:sp>
    </p:spTree>
    <p:extLst>
      <p:ext uri="{BB962C8B-B14F-4D97-AF65-F5344CB8AC3E}">
        <p14:creationId xmlns:p14="http://schemas.microsoft.com/office/powerpoint/2010/main" val="1324721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Children In Library">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3" name="Rectangle 2"/>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452136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328" y="356615"/>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191869"/>
            <a:ext cx="6268524" cy="5026583"/>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6" name="Picture Placeholder 16"/>
          <p:cNvSpPr>
            <a:spLocks noGrp="1"/>
          </p:cNvSpPr>
          <p:nvPr>
            <p:ph type="pic" sz="quarter" idx="12" hasCustomPrompt="1"/>
          </p:nvPr>
        </p:nvSpPr>
        <p:spPr>
          <a:xfrm>
            <a:off x="6814457" y="1191868"/>
            <a:ext cx="5029200" cy="5026583"/>
          </a:xfrm>
        </p:spPr>
        <p:txBody>
          <a:bodyPr/>
          <a:lstStyle>
            <a:lvl1pPr marL="0" marR="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baseline="0"/>
            </a:lvl1pPr>
          </a:lstStyle>
          <a:p>
            <a:pPr marL="0" marR="0" lvl="0" indent="0"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None/>
              <a:tabLst/>
              <a:defRPr/>
            </a:pPr>
            <a:r>
              <a:rPr lang="en-US" dirty="0" smtClean="0"/>
              <a:t>Use this layout when you need both bulleted text and a space for images, SmartArt, or charts.</a:t>
            </a:r>
          </a:p>
        </p:txBody>
      </p:sp>
      <p:sp>
        <p:nvSpPr>
          <p:cNvPr id="8"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
        <p:nvSpPr>
          <p:cNvPr id="9"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Tree>
    <p:extLst>
      <p:ext uri="{BB962C8B-B14F-4D97-AF65-F5344CB8AC3E}">
        <p14:creationId xmlns:p14="http://schemas.microsoft.com/office/powerpoint/2010/main" val="13072116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337351" y="2011680"/>
            <a:ext cx="11503152" cy="1618488"/>
          </a:xfrm>
        </p:spPr>
        <p:txBody>
          <a:bodyPr/>
          <a:lstStyle>
            <a:lvl1pPr marL="0" indent="0">
              <a:buNone/>
              <a:defRPr baseline="0"/>
            </a:lvl1pPr>
          </a:lstStyle>
          <a:p>
            <a:r>
              <a:rPr lang="en-US" dirty="0" smtClean="0"/>
              <a:t>Use this layout for large format images, SmartArt, or charts; delete this text box prior to applying your content.</a:t>
            </a:r>
            <a:endParaRPr lang="en-US" dirty="0"/>
          </a:p>
        </p:txBody>
      </p:sp>
      <p:sp>
        <p:nvSpPr>
          <p:cNvPr id="3"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4"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21059201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5760720" cy="682440"/>
          </a:xfrm>
        </p:spPr>
        <p:txBody>
          <a:bodyPr>
            <a:noAutofit/>
          </a:bodyPr>
          <a:lstStyle>
            <a:lvl1pPr>
              <a:defRPr sz="2800"/>
            </a:lvl1pPr>
          </a:lstStyle>
          <a:p>
            <a:r>
              <a:rPr kumimoji="0" lang="en-US" sz="3800" b="1" i="0" u="none" strike="noStrike" kern="1200" cap="none" spc="0" normalizeH="0" baseline="0" noProof="0" dirty="0" smtClean="0">
                <a:ln>
                  <a:noFill/>
                </a:ln>
                <a:solidFill>
                  <a:srgbClr val="004AD4"/>
                </a:solidFill>
                <a:effectLst/>
                <a:uLnTx/>
                <a:uFillTx/>
                <a:latin typeface="Source Sans Pro" charset="0"/>
                <a:ea typeface="Source Sans Pro" charset="0"/>
              </a:rPr>
              <a:t>Click to Edit Title</a:t>
            </a:r>
            <a:endParaRPr lang="en-US" dirty="0"/>
          </a:p>
        </p:txBody>
      </p:sp>
      <p:sp>
        <p:nvSpPr>
          <p:cNvPr id="3" name="Content Placeholder 2"/>
          <p:cNvSpPr>
            <a:spLocks noGrp="1"/>
          </p:cNvSpPr>
          <p:nvPr>
            <p:ph idx="1" hasCustomPrompt="1"/>
          </p:nvPr>
        </p:nvSpPr>
        <p:spPr>
          <a:xfrm>
            <a:off x="337351" y="1207008"/>
            <a:ext cx="4959296" cy="5012817"/>
          </a:xfrm>
        </p:spPr>
        <p:txBody>
          <a:bodyPr>
            <a:no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sz="2400"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sz="2000"/>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sz="2000"/>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First level</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5"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417382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hasCustomPrompt="1"/>
          </p:nvPr>
        </p:nvSpPr>
        <p:spPr>
          <a:xfrm>
            <a:off x="307187" y="2136339"/>
            <a:ext cx="3981350" cy="2585323"/>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r>
              <a:rPr sz="4200" b="0" spc="-70" dirty="0" smtClean="0">
                <a:solidFill>
                  <a:srgbClr val="FFFFFF"/>
                </a:solidFill>
                <a:latin typeface="Source Sans Pro"/>
                <a:cs typeface="Source Sans Pro"/>
              </a:rPr>
              <a:t>.”</a:t>
            </a:r>
            <a:r>
              <a:rPr lang="en-US" sz="4200" b="0" spc="-70" dirty="0" smtClean="0">
                <a:solidFill>
                  <a:srgbClr val="FFFFFF"/>
                </a:solidFill>
                <a:latin typeface="Source Sans Pro"/>
                <a:cs typeface="Source Sans Pro"/>
              </a:rPr>
              <a:t> (Ensure quote is vertically centered)</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6726639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317191"/>
            <a:ext cx="2862262" cy="4855009"/>
          </a:xfrm>
        </p:spPr>
        <p:txBody>
          <a:bodyPr>
            <a:normAutofit/>
          </a:bodyPr>
          <a:lstStyle>
            <a:lvl1pPr marL="0" indent="0">
              <a:buNone/>
              <a:defRPr sz="2400" baseline="0"/>
            </a:lvl1pPr>
          </a:lstStyle>
          <a:p>
            <a:pPr lvl="0"/>
            <a:r>
              <a:rPr lang="en-US" dirty="0" smtClean="0"/>
              <a:t>Use this layout for slides containing images, SmartArt, or charts that require maximum real estate but still need supporting text. Consider using a truncated title.</a:t>
            </a:r>
          </a:p>
        </p:txBody>
      </p:sp>
      <p:sp>
        <p:nvSpPr>
          <p:cNvPr id="12" name="Title 1"/>
          <p:cNvSpPr>
            <a:spLocks noGrp="1"/>
          </p:cNvSpPr>
          <p:nvPr>
            <p:ph type="title" hasCustomPrompt="1"/>
          </p:nvPr>
        </p:nvSpPr>
        <p:spPr>
          <a:xfrm>
            <a:off x="337350" y="356616"/>
            <a:ext cx="2862072" cy="685800"/>
          </a:xfrm>
        </p:spPr>
        <p:txBody>
          <a:bodyPr>
            <a:normAutofit/>
          </a:bodyPr>
          <a:lstStyle>
            <a:lvl1pPr>
              <a:defRPr sz="2800" baseline="0"/>
            </a:lvl1pPr>
          </a:lstStyle>
          <a:p>
            <a:r>
              <a:rPr lang="en-US" dirty="0" smtClean="0"/>
              <a:t>Click to Edit Title</a:t>
            </a:r>
            <a:endParaRPr lang="en-US" dirty="0"/>
          </a:p>
        </p:txBody>
      </p:sp>
      <p:sp>
        <p:nvSpPr>
          <p:cNvPr id="3" name="Table Placeholder 2"/>
          <p:cNvSpPr>
            <a:spLocks noGrp="1"/>
          </p:cNvSpPr>
          <p:nvPr>
            <p:ph type="tbl" sz="quarter" idx="11"/>
          </p:nvPr>
        </p:nvSpPr>
        <p:spPr>
          <a:xfrm>
            <a:off x="3412444" y="356616"/>
            <a:ext cx="8431213" cy="5815584"/>
          </a:xfrm>
        </p:spPr>
        <p:txBody>
          <a:bodyPr/>
          <a:lstStyle/>
          <a:p>
            <a:r>
              <a:rPr lang="en-US" smtClean="0"/>
              <a:t>Click icon to add table</a:t>
            </a:r>
            <a:endParaRPr lang="en-US" dirty="0"/>
          </a:p>
        </p:txBody>
      </p:sp>
      <p:sp>
        <p:nvSpPr>
          <p:cNvPr id="5" name="Footer Placeholder 1"/>
          <p:cNvSpPr>
            <a:spLocks noGrp="1"/>
          </p:cNvSpPr>
          <p:nvPr>
            <p:ph type="ftr" sz="quarter" idx="12"/>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3"/>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5660097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337351" y="356616"/>
            <a:ext cx="11506306" cy="685800"/>
          </a:xfrm>
        </p:spPr>
        <p:txBody>
          <a:bodyPr anchor="t" anchorCtr="0">
            <a:noAutofit/>
          </a:bodyPr>
          <a:lstStyle>
            <a:lvl1pPr>
              <a:defRPr sz="3800" baseline="0"/>
            </a:lvl1pPr>
          </a:lstStyle>
          <a:p>
            <a:r>
              <a:rPr lang="en-US" dirty="0" smtClean="0"/>
              <a:t>Click to Edit Title</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l="1679" r="46075"/>
          <a:stretch/>
        </p:blipFill>
        <p:spPr>
          <a:xfrm>
            <a:off x="4849469" y="1136540"/>
            <a:ext cx="6994188" cy="5219810"/>
          </a:xfrm>
          <a:prstGeom prst="rect">
            <a:avLst/>
          </a:prstGeom>
        </p:spPr>
      </p:pic>
      <p:sp>
        <p:nvSpPr>
          <p:cNvPr id="7" name="Text Placeholder 2"/>
          <p:cNvSpPr>
            <a:spLocks noGrp="1"/>
          </p:cNvSpPr>
          <p:nvPr>
            <p:ph type="body" sz="quarter" idx="10" hasCustomPrompt="1"/>
          </p:nvPr>
        </p:nvSpPr>
        <p:spPr>
          <a:xfrm>
            <a:off x="338137" y="1317191"/>
            <a:ext cx="4511331" cy="4855009"/>
          </a:xfrm>
        </p:spPr>
        <p:txBody>
          <a:bodyPr>
            <a:normAutofit/>
          </a:bodyPr>
          <a:lstStyle>
            <a:lvl1pPr marL="0" indent="0">
              <a:buNone/>
              <a:defRPr sz="2400" baseline="0"/>
            </a:lvl1pPr>
          </a:lstStyle>
          <a:p>
            <a:pPr lvl="0"/>
            <a:r>
              <a:rPr lang="en-US" dirty="0" smtClean="0"/>
              <a:t>Use this layout for slides that require the use of a U.S. map. This section can contain accompanying text. </a:t>
            </a:r>
          </a:p>
        </p:txBody>
      </p:sp>
      <p:sp>
        <p:nvSpPr>
          <p:cNvPr id="5" name="Footer Placeholder 1"/>
          <p:cNvSpPr>
            <a:spLocks noGrp="1"/>
          </p:cNvSpPr>
          <p:nvPr>
            <p:ph type="ftr" sz="quarter" idx="11"/>
          </p:nvPr>
        </p:nvSpPr>
        <p:spPr>
          <a:xfrm>
            <a:off x="337351" y="6356350"/>
            <a:ext cx="4114800" cy="365125"/>
          </a:xfrm>
        </p:spPr>
        <p:txBody>
          <a:bodyPr/>
          <a:lstStyle/>
          <a:p>
            <a:r>
              <a:rPr lang="en-US" dirty="0" smtClean="0"/>
              <a:t>©2019 Universal Service Administrative Co.</a:t>
            </a:r>
            <a:endParaRPr lang="en-US" dirty="0"/>
          </a:p>
        </p:txBody>
      </p:sp>
      <p:sp>
        <p:nvSpPr>
          <p:cNvPr id="6" name="Slide Number Placeholder 6"/>
          <p:cNvSpPr>
            <a:spLocks noGrp="1"/>
          </p:cNvSpPr>
          <p:nvPr>
            <p:ph type="sldNum" sz="quarter" idx="12"/>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35072933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371650" y="1381328"/>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0" y="347473"/>
            <a:ext cx="3474720" cy="90739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348837" y="1405712"/>
            <a:ext cx="3477958"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347970" y="347473"/>
            <a:ext cx="3478826" cy="907396"/>
          </a:xfrm>
          <a:prstGeom prst="rect">
            <a:avLst/>
          </a:prstGeom>
          <a:ln>
            <a:solidFill>
              <a:schemeClr val="bg1">
                <a:lumMod val="50000"/>
              </a:schemeClr>
            </a:solidFill>
          </a:ln>
        </p:spPr>
        <p:txBody>
          <a:bodyPr vert="horz" lIns="91440" tIns="45720" rIns="91440" bIns="45720" rtlCol="0" anchor="t" anchorCtr="0">
            <a:noAutofit/>
          </a:bodyPr>
          <a:lstStyle>
            <a:lvl1pPr>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5712"/>
            <a:ext cx="3474720" cy="4790872"/>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include more than a few bullets worth of information, consider using an image or simple phrase as provocation and speak to the content you want to write. If you must use more than a few bullets, consider splitting the content between two or more slides. </a:t>
            </a:r>
          </a:p>
        </p:txBody>
      </p:sp>
      <p:sp>
        <p:nvSpPr>
          <p:cNvPr id="15" name="Title 1"/>
          <p:cNvSpPr txBox="1">
            <a:spLocks/>
          </p:cNvSpPr>
          <p:nvPr userDrawn="1"/>
        </p:nvSpPr>
        <p:spPr>
          <a:xfrm>
            <a:off x="8370784" y="347473"/>
            <a:ext cx="3474720" cy="907396"/>
          </a:xfrm>
          <a:prstGeom prst="rect">
            <a:avLst/>
          </a:prstGeom>
          <a:ln>
            <a:solidFill>
              <a:schemeClr val="bg1">
                <a:lumMod val="50000"/>
              </a:schemeClr>
            </a:solidFill>
          </a:ln>
        </p:spPr>
        <p:txBody>
          <a:bodyPr vert="horz" lIns="91440" tIns="45720" rIns="91440" bIns="45720" rtlCol="0" anchor="t" anchorCtr="0">
            <a:noAutofit/>
          </a:bodyPr>
          <a:lstStyle>
            <a:defPPr>
              <a:defRPr lang="en-US"/>
            </a:defPPr>
            <a:lvl1pPr lvl="0">
              <a:lnSpc>
                <a:spcPct val="90000"/>
              </a:lnSpc>
              <a:spcBef>
                <a:spcPct val="0"/>
              </a:spcBef>
              <a:buNone/>
              <a:defRPr sz="2800" b="1" i="0" baseline="0">
                <a:solidFill>
                  <a:srgbClr val="004AD4"/>
                </a:solidFill>
                <a:latin typeface="Source Sans Pro" charset="0"/>
                <a:ea typeface="Source Sans Pro" charset="0"/>
                <a:cs typeface="Source Sans Pro" charset="0"/>
              </a:defRPr>
            </a:lvl1pPr>
          </a:lstStyle>
          <a:p>
            <a:pPr lvl="0"/>
            <a:r>
              <a:rPr lang="en-US" dirty="0" smtClean="0"/>
              <a:t>Click to Edit Title of Paragraph</a:t>
            </a:r>
            <a:endParaRPr lang="en-US" dirty="0"/>
          </a:p>
        </p:txBody>
      </p:sp>
      <p:cxnSp>
        <p:nvCxnSpPr>
          <p:cNvPr id="16" name="Straight Connector 15"/>
          <p:cNvCxnSpPr/>
          <p:nvPr userDrawn="1"/>
        </p:nvCxnSpPr>
        <p:spPr>
          <a:xfrm>
            <a:off x="4074316"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00568"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11" name="Slide Number Placeholder 6"/>
          <p:cNvSpPr>
            <a:spLocks noGrp="1"/>
          </p:cNvSpPr>
          <p:nvPr>
            <p:ph type="sldNum" sz="quarter" idx="14"/>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3134481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6320681" y="1400783"/>
            <a:ext cx="5559552"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347472"/>
            <a:ext cx="5561052" cy="905256"/>
          </a:xfrm>
          <a:ln>
            <a:solidFill>
              <a:schemeClr val="bg1">
                <a:lumMod val="50000"/>
              </a:schemeClr>
            </a:solidFill>
          </a:ln>
        </p:spPr>
        <p:txBody>
          <a:bodyPr anchor="t" anchorCtr="0">
            <a:noAutofit/>
          </a:bodyPr>
          <a:lstStyle>
            <a:lvl1pPr>
              <a:defRPr sz="2800"/>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1400783"/>
            <a:ext cx="5559664" cy="4795801"/>
          </a:xfrm>
          <a:ln>
            <a:solidFill>
              <a:schemeClr val="bg1">
                <a:lumMod val="50000"/>
              </a:schemeClr>
            </a:solidFill>
          </a:ln>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If you must use more than a few bullets, consider splitting the content between two or more slides. </a:t>
            </a:r>
          </a:p>
        </p:txBody>
      </p:sp>
      <p:sp>
        <p:nvSpPr>
          <p:cNvPr id="15" name="Title 1"/>
          <p:cNvSpPr txBox="1">
            <a:spLocks/>
          </p:cNvSpPr>
          <p:nvPr userDrawn="1"/>
        </p:nvSpPr>
        <p:spPr>
          <a:xfrm>
            <a:off x="6312311" y="347472"/>
            <a:ext cx="5559552" cy="905256"/>
          </a:xfrm>
          <a:prstGeom prst="rect">
            <a:avLst/>
          </a:prstGeom>
          <a:ln>
            <a:solidFill>
              <a:schemeClr val="bg1">
                <a:lumMod val="50000"/>
              </a:schemeClr>
            </a:solidFill>
          </a:ln>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609600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Footer Placeholder 1"/>
          <p:cNvSpPr>
            <a:spLocks noGrp="1"/>
          </p:cNvSpPr>
          <p:nvPr>
            <p:ph type="ftr" sz="quarter" idx="13"/>
          </p:nvPr>
        </p:nvSpPr>
        <p:spPr>
          <a:xfrm>
            <a:off x="337351" y="6356350"/>
            <a:ext cx="4114800" cy="365125"/>
          </a:xfrm>
        </p:spPr>
        <p:txBody>
          <a:bodyPr/>
          <a:lstStyle/>
          <a:p>
            <a:r>
              <a:rPr lang="en-US" dirty="0" smtClean="0"/>
              <a:t>©2019 Universal Service Administrative Co.</a:t>
            </a:r>
            <a:endParaRPr lang="en-US" dirty="0"/>
          </a:p>
        </p:txBody>
      </p:sp>
      <p:sp>
        <p:nvSpPr>
          <p:cNvPr id="9"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6480826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8937729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3698" y="6363"/>
            <a:ext cx="12195698" cy="6851637"/>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109270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Rural Downtown">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426"/>
          <a:stretch/>
        </p:blipFill>
        <p:spPr>
          <a:xfrm>
            <a:off x="0" y="70936"/>
            <a:ext cx="12192000" cy="6890696"/>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998291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25061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2" name="Footer Placeholder 1"/>
          <p:cNvSpPr>
            <a:spLocks noGrp="1"/>
          </p:cNvSpPr>
          <p:nvPr>
            <p:ph type="ftr" sz="quarter" idx="13"/>
          </p:nvPr>
        </p:nvSpPr>
        <p:spPr/>
        <p:txBody>
          <a:bodyPr/>
          <a:lstStyle/>
          <a:p>
            <a:pPr marL="12700">
              <a:lnSpc>
                <a:spcPts val="969"/>
              </a:lnSpc>
            </a:pPr>
            <a:endParaRPr lang="en-US" dirty="0" smtClean="0">
              <a:latin typeface="SourceSansPro-Light"/>
              <a:cs typeface="SourceSansPro-Light"/>
            </a:endParaRPr>
          </a:p>
        </p:txBody>
      </p:sp>
    </p:spTree>
    <p:extLst>
      <p:ext uri="{BB962C8B-B14F-4D97-AF65-F5344CB8AC3E}">
        <p14:creationId xmlns:p14="http://schemas.microsoft.com/office/powerpoint/2010/main" val="1310450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2800"/>
            </a:lvl1pPr>
          </a:lstStyle>
          <a:p>
            <a:r>
              <a:rPr lang="en-US" dirty="0" smtClean="0"/>
              <a:t>Agenda</a:t>
            </a:r>
            <a:endParaRPr lang="en-US" dirty="0"/>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74680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006312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2800"/>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
        <p:nvSpPr>
          <p:cNvPr id="6" name="Content Placeholder 5"/>
          <p:cNvSpPr>
            <a:spLocks noGrp="1"/>
          </p:cNvSpPr>
          <p:nvPr>
            <p:ph sz="quarter" idx="12"/>
          </p:nvPr>
        </p:nvSpPr>
        <p:spPr>
          <a:xfrm>
            <a:off x="338138" y="1465263"/>
            <a:ext cx="11015662" cy="4741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007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97174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lang="en-US" sz="4200" b="0" spc="-25" smtClean="0">
                <a:solidFill>
                  <a:srgbClr val="FFFFFF"/>
                </a:solidFill>
                <a:latin typeface="Source Sans Pro"/>
              </a:rPr>
              <a:t>Click to edit Master title style</a:t>
            </a:r>
            <a:endParaRPr sz="4200" dirty="0">
              <a:latin typeface="Source Sans Pro"/>
              <a:cs typeface="Source Sans Pro"/>
            </a:endParaRPr>
          </a:p>
        </p:txBody>
      </p:sp>
    </p:spTree>
    <p:extLst>
      <p:ext uri="{BB962C8B-B14F-4D97-AF65-F5344CB8AC3E}">
        <p14:creationId xmlns:p14="http://schemas.microsoft.com/office/powerpoint/2010/main" val="30372785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lang="en-US" sz="4200" b="0" spc="-25" smtClean="0">
                <a:solidFill>
                  <a:srgbClr val="FFFFFF"/>
                </a:solidFill>
                <a:latin typeface="Source Sans Pro"/>
              </a:rPr>
              <a:t>Click to edit Master title style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Tree>
    <p:extLst>
      <p:ext uri="{BB962C8B-B14F-4D97-AF65-F5344CB8AC3E}">
        <p14:creationId xmlns:p14="http://schemas.microsoft.com/office/powerpoint/2010/main" val="2912562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28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 name="Footer Placeholder 1"/>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94536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3800">
                <a:solidFill>
                  <a:srgbClr val="004AD4"/>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2" name="Footer Placeholder 1"/>
          <p:cNvSpPr>
            <a:spLocks noGrp="1"/>
          </p:cNvSpPr>
          <p:nvPr>
            <p:ph type="ftr" sz="quarter" idx="10"/>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16007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Farmer Annd Boy In Fie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651" r="-1" b="6189"/>
          <a:stretch/>
        </p:blipFill>
        <p:spPr>
          <a:xfrm>
            <a:off x="0" y="70934"/>
            <a:ext cx="12192000" cy="6902890"/>
          </a:xfrm>
          <a:prstGeom prst="rect">
            <a:avLst/>
          </a:prstGeom>
        </p:spPr>
      </p:pic>
      <p:sp>
        <p:nvSpPr>
          <p:cNvPr id="11" name="Rectangle 10"/>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2"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7560580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smtClean="0"/>
              <a:t>CLICK TO EDIT</a:t>
            </a:r>
            <a:endParaRPr lang="en-US" dirty="0"/>
          </a:p>
        </p:txBody>
      </p:sp>
      <p:sp>
        <p:nvSpPr>
          <p:cNvPr id="17" name="Picture Placeholder 16"/>
          <p:cNvSpPr>
            <a:spLocks noGrp="1"/>
          </p:cNvSpPr>
          <p:nvPr>
            <p:ph type="pic" sz="quarter" idx="10"/>
          </p:nvPr>
        </p:nvSpPr>
        <p:spPr>
          <a:xfrm>
            <a:off x="5566716" y="99060"/>
            <a:ext cx="6107112" cy="6099175"/>
          </a:xfrm>
        </p:spPr>
        <p:txBody>
          <a:bodyPr/>
          <a:lstStyle/>
          <a:p>
            <a:r>
              <a:rPr lang="en-US" smtClean="0"/>
              <a:t>Click icon to add picture</a:t>
            </a:r>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87866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400"/>
            </a:lvl1pPr>
            <a:lvl2pPr>
              <a:defRPr sz="2000"/>
            </a:lvl2pPr>
            <a:lvl3pPr>
              <a:defRPr sz="2000"/>
            </a:lvl3pPr>
            <a:lvl4pPr>
              <a:defRPr sz="2000"/>
            </a:lvl4pPr>
            <a:lvl5pPr>
              <a:defRPr sz="2000"/>
            </a:lvl5pPr>
          </a:lstStyle>
          <a:p>
            <a:pPr lvl="0"/>
            <a:r>
              <a:rPr lang="en-US" dirty="0" smtClean="0"/>
              <a:t>Body Level One</a:t>
            </a:r>
          </a:p>
          <a:p>
            <a:pPr lvl="1"/>
            <a:r>
              <a:rPr lang="en-US" dirty="0" smtClean="0"/>
              <a:t>Body Level Two </a:t>
            </a:r>
          </a:p>
          <a:p>
            <a:pPr lvl="2"/>
            <a:r>
              <a:rPr lang="en-US" dirty="0" smtClean="0"/>
              <a:t>Body Level Three</a:t>
            </a:r>
          </a:p>
          <a:p>
            <a:pPr lvl="3"/>
            <a:r>
              <a:rPr lang="en-US" dirty="0" smtClean="0"/>
              <a:t>Body Level Four</a:t>
            </a:r>
          </a:p>
          <a:p>
            <a:pPr lvl="4"/>
            <a:r>
              <a:rPr lang="en-US" dirty="0" smtClean="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2800"/>
            </a:lvl1pPr>
          </a:lstStyle>
          <a:p>
            <a:r>
              <a:rPr lang="en-US" dirty="0" smtClean="0"/>
              <a:t>CLICK TO EDIT</a:t>
            </a:r>
            <a:endParaRPr lang="en-US" dirty="0"/>
          </a:p>
        </p:txBody>
      </p:sp>
      <p:sp>
        <p:nvSpPr>
          <p:cNvPr id="3" name="Chart Placeholder 2"/>
          <p:cNvSpPr>
            <a:spLocks noGrp="1"/>
          </p:cNvSpPr>
          <p:nvPr>
            <p:ph type="chart" sz="quarter" idx="10"/>
          </p:nvPr>
        </p:nvSpPr>
        <p:spPr>
          <a:xfrm>
            <a:off x="5557838" y="693738"/>
            <a:ext cx="6281737" cy="5457825"/>
          </a:xfrm>
        </p:spPr>
        <p:txBody>
          <a:bodyPr/>
          <a:lstStyle/>
          <a:p>
            <a:r>
              <a:rPr lang="en-US" smtClean="0"/>
              <a:t>Click icon to add chart</a:t>
            </a:r>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456391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smtClean="0"/>
              <a:t>Lorem ipsum </a:t>
            </a:r>
            <a:r>
              <a:rPr lang="en-US" dirty="0" err="1" smtClean="0"/>
              <a:t>doler</a:t>
            </a:r>
            <a:r>
              <a:rPr lang="en-US" dirty="0" smtClean="0"/>
              <a:t> sit </a:t>
            </a:r>
            <a:r>
              <a:rPr lang="en-US" dirty="0" err="1" smtClean="0"/>
              <a:t>amet</a:t>
            </a:r>
            <a:r>
              <a:rPr lang="en-US" dirty="0" smtClean="0"/>
              <a:t>, </a:t>
            </a:r>
            <a:r>
              <a:rPr lang="en-US" dirty="0" err="1" smtClean="0"/>
              <a:t>consecteur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Vestibulum</a:t>
            </a:r>
            <a:r>
              <a:rPr lang="en-US" dirty="0" smtClean="0"/>
              <a:t> </a:t>
            </a:r>
            <a:r>
              <a:rPr lang="en-US" dirty="0" err="1" smtClean="0"/>
              <a:t>bibendum</a:t>
            </a:r>
            <a:r>
              <a:rPr lang="en-US" dirty="0" smtClean="0"/>
              <a:t> </a:t>
            </a:r>
            <a:r>
              <a:rPr lang="en-US" dirty="0" err="1" smtClean="0"/>
              <a:t>egestas</a:t>
            </a:r>
            <a:r>
              <a:rPr lang="en-US" dirty="0" smtClean="0"/>
              <a:t> </a:t>
            </a:r>
            <a:r>
              <a:rPr lang="en-US" dirty="0" err="1" smtClean="0"/>
              <a:t>iaculis</a:t>
            </a:r>
            <a:r>
              <a:rPr lang="en-US" dirty="0" smtClean="0"/>
              <a:t> </a:t>
            </a:r>
            <a:r>
              <a:rPr lang="en-US" dirty="0" err="1" smtClean="0"/>
              <a:t>est</a:t>
            </a:r>
            <a:r>
              <a:rPr lang="en-US" dirty="0" smtClean="0"/>
              <a:t> </a:t>
            </a:r>
            <a:r>
              <a:rPr lang="en-US" dirty="0" err="1" smtClean="0"/>
              <a:t>faucibus</a:t>
            </a:r>
            <a:r>
              <a:rPr lang="en-US" dirty="0" smtClean="0"/>
              <a:t> </a:t>
            </a:r>
            <a:r>
              <a:rPr lang="en-US" dirty="0" err="1" smtClean="0"/>
              <a:t>eu</a:t>
            </a:r>
            <a:r>
              <a:rPr lang="en-US" dirty="0" smtClean="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2800"/>
            </a:lvl1pPr>
          </a:lstStyle>
          <a:p>
            <a:r>
              <a:rPr lang="en-US" dirty="0" smtClean="0"/>
              <a:t>CLICK TO EDIT</a:t>
            </a:r>
            <a:endParaRPr lang="en-US" dirty="0"/>
          </a:p>
        </p:txBody>
      </p:sp>
      <p:sp>
        <p:nvSpPr>
          <p:cNvPr id="3" name="Table Placeholder 2"/>
          <p:cNvSpPr>
            <a:spLocks noGrp="1"/>
          </p:cNvSpPr>
          <p:nvPr>
            <p:ph type="tbl" sz="quarter" idx="11"/>
          </p:nvPr>
        </p:nvSpPr>
        <p:spPr>
          <a:xfrm>
            <a:off x="3384550" y="693738"/>
            <a:ext cx="8431213" cy="5478462"/>
          </a:xfrm>
        </p:spPr>
        <p:txBody>
          <a:bodyPr/>
          <a:lstStyle/>
          <a:p>
            <a:r>
              <a:rPr lang="en-US" smtClean="0"/>
              <a:t>Click icon to add table</a:t>
            </a:r>
            <a:endParaRPr lang="en-US" dirty="0"/>
          </a:p>
        </p:txBody>
      </p:sp>
      <p:sp>
        <p:nvSpPr>
          <p:cNvPr id="2" name="Footer Placeholder 1"/>
          <p:cNvSpPr>
            <a:spLocks noGrp="1"/>
          </p:cNvSpPr>
          <p:nvPr>
            <p:ph type="ftr" sz="quarter" idx="12"/>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76937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smtClean="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smtClean="0"/>
              <a:t>MEET OUR TEAM</a:t>
            </a:r>
            <a:endParaRPr lang="en-US" dirty="0"/>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r>
              <a:rPr lang="en-US" smtClean="0"/>
              <a:t>Click icon to add picture</a:t>
            </a:r>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r>
              <a:rPr lang="en-US" smtClean="0"/>
              <a:t>Click icon to add picture</a:t>
            </a:r>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r>
              <a:rPr lang="en-US" smtClean="0"/>
              <a:t>Click icon to add picture</a:t>
            </a:r>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5"/>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30964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smtClean="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smtClean="0"/>
              <a:t>MAP IT</a:t>
            </a:r>
            <a:endParaRPr lang="en-US" dirty="0"/>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359246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dirty="0" smtClean="0"/>
              <a:t>CLICK TO EDIT</a:t>
            </a:r>
            <a:endParaRPr lang="en-US" dirty="0"/>
          </a:p>
        </p:txBody>
      </p:sp>
      <p:sp>
        <p:nvSpPr>
          <p:cNvPr id="2" name="Footer Placeholder 1"/>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319073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2800"/>
            </a:lvl1pPr>
          </a:lstStyle>
          <a:p>
            <a:r>
              <a:rPr lang="en-US" dirty="0" smtClean="0"/>
              <a:t>CLICK TO EDIT</a:t>
            </a:r>
            <a:endParaRPr lang="en-US" dirty="0"/>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151528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smtClean="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2800"/>
            </a:lvl1pPr>
          </a:lstStyle>
          <a:p>
            <a:r>
              <a:rPr lang="en-US" dirty="0" smtClean="0"/>
              <a:t>CLICK TO EDIT TITLE OF PARAGRAPH</a:t>
            </a:r>
            <a:endParaRPr lang="en-US" dirty="0"/>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smtClean="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smtClean="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smtClean="0"/>
              <a:t>CLICK TO EDIT TITLE OF PARAGRAPH</a:t>
            </a:r>
            <a:endParaRPr lang="en-US" dirty="0"/>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19885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r>
              <a:rPr lang="en-US" smtClean="0"/>
              <a:t>Click icon to add picture</a:t>
            </a:r>
            <a:endParaRPr lang="en-US" dirty="0"/>
          </a:p>
        </p:txBody>
      </p:sp>
      <p:sp>
        <p:nvSpPr>
          <p:cNvPr id="2" name="Footer Placeholder 1"/>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108096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r>
              <a:rPr lang="en-US" smtClean="0"/>
              <a:t>Click icon to add picture</a:t>
            </a:r>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smtClean="0"/>
              <a:t>CLICK TO EDIT TEXT FOR TITLE OF IMAGE</a:t>
            </a:r>
            <a:endParaRPr lang="en-US" dirty="0"/>
          </a:p>
        </p:txBody>
      </p:sp>
      <p:sp>
        <p:nvSpPr>
          <p:cNvPr id="7" name="Footer Placeholder 6"/>
          <p:cNvSpPr>
            <a:spLocks noGrp="1"/>
          </p:cNvSpPr>
          <p:nvPr>
            <p:ph type="ftr" sz="quarter" idx="13"/>
          </p:nvPr>
        </p:nvSpPr>
        <p:spPr/>
        <p:txBody>
          <a:bodyPr/>
          <a:lstStyle/>
          <a:p>
            <a:pPr marL="12700">
              <a:lnSpc>
                <a:spcPts val="969"/>
              </a:lnSpc>
            </a:pPr>
            <a:endParaRPr lang="en-US" dirty="0" smtClean="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70719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Mother Daught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366"/>
          <a:stretch/>
        </p:blipFill>
        <p:spPr>
          <a:xfrm>
            <a:off x="1" y="72597"/>
            <a:ext cx="12192000" cy="6895132"/>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1405827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5" name="Picture Placeholder 4"/>
          <p:cNvSpPr>
            <a:spLocks noGrp="1"/>
          </p:cNvSpPr>
          <p:nvPr>
            <p:ph type="pic" sz="quarter" idx="13"/>
          </p:nvPr>
        </p:nvSpPr>
        <p:spPr>
          <a:xfrm>
            <a:off x="0" y="12700"/>
            <a:ext cx="12192000" cy="6845300"/>
          </a:xfrm>
        </p:spPr>
        <p:txBody>
          <a:bodyPr/>
          <a:lstStyle/>
          <a:p>
            <a:r>
              <a:rPr lang="en-US" smtClean="0"/>
              <a:t>Click icon to add picture</a:t>
            </a:r>
            <a:endParaRPr lang="en-US" dirty="0"/>
          </a:p>
        </p:txBody>
      </p:sp>
      <p:sp>
        <p:nvSpPr>
          <p:cNvPr id="8" name="object 4"/>
          <p:cNvSpPr/>
          <p:nvPr userDrawn="1"/>
        </p:nvSpPr>
        <p:spPr>
          <a:xfrm>
            <a:off x="12700" y="12700"/>
            <a:ext cx="12179300" cy="6845300"/>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prstClr val="white"/>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smtClean="0"/>
              <a:t>Questions?</a:t>
            </a:r>
            <a:endParaRPr lang="en-US" dirty="0"/>
          </a:p>
        </p:txBody>
      </p:sp>
    </p:spTree>
    <p:extLst>
      <p:ext uri="{BB962C8B-B14F-4D97-AF65-F5344CB8AC3E}">
        <p14:creationId xmlns:p14="http://schemas.microsoft.com/office/powerpoint/2010/main" val="3100783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solidFill>
                <a:prstClr val="black"/>
              </a:solidFill>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3884759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37351" y="6356350"/>
            <a:ext cx="4114800" cy="365125"/>
          </a:xfrm>
        </p:spPr>
        <p:txBody>
          <a:bodyPr/>
          <a:lstStyle/>
          <a:p>
            <a:r>
              <a:rPr lang="en-US" dirty="0" smtClean="0"/>
              <a:t>©2019 Universal Service Administrative Co.</a:t>
            </a:r>
            <a:endParaRPr lang="en-US" dirty="0"/>
          </a:p>
        </p:txBody>
      </p:sp>
      <p:sp>
        <p:nvSpPr>
          <p:cNvPr id="3"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2293901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Mother Child In Clini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985" b="203"/>
          <a:stretch/>
        </p:blipFill>
        <p:spPr>
          <a:xfrm>
            <a:off x="-1" y="70932"/>
            <a:ext cx="12192001" cy="6908092"/>
          </a:xfrm>
          <a:prstGeom prst="rect">
            <a:avLst/>
          </a:prstGeom>
        </p:spPr>
      </p:pic>
      <p:sp>
        <p:nvSpPr>
          <p:cNvPr id="7" name="Rectangle 6"/>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8"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805956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tudents On Computer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0" y="70938"/>
            <a:ext cx="12192000" cy="6902886"/>
          </a:xfrm>
          <a:prstGeom prst="rect">
            <a:avLst/>
          </a:prstGeom>
        </p:spPr>
      </p:pic>
      <p:sp>
        <p:nvSpPr>
          <p:cNvPr id="10" name="Rectangle 9"/>
          <p:cNvSpPr/>
          <p:nvPr userDrawn="1"/>
        </p:nvSpPr>
        <p:spPr>
          <a:xfrm>
            <a:off x="9144"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3937975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Farmer On Table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5283"/>
          <a:stretch/>
        </p:blipFill>
        <p:spPr>
          <a:xfrm>
            <a:off x="-3100" y="70937"/>
            <a:ext cx="12195100" cy="6902888"/>
          </a:xfrm>
          <a:prstGeom prst="rect">
            <a:avLst/>
          </a:prstGeom>
        </p:spPr>
      </p:pic>
      <p:sp>
        <p:nvSpPr>
          <p:cNvPr id="10" name="Rectangle 9"/>
          <p:cNvSpPr/>
          <p:nvPr userDrawn="1"/>
        </p:nvSpPr>
        <p:spPr>
          <a:xfrm>
            <a:off x="0" y="70934"/>
            <a:ext cx="12192000" cy="690289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1" name="Title 1"/>
          <p:cNvSpPr>
            <a:spLocks noGrp="1"/>
          </p:cNvSpPr>
          <p:nvPr>
            <p:ph type="ctrTitle"/>
          </p:nvPr>
        </p:nvSpPr>
        <p:spPr>
          <a:xfrm>
            <a:off x="1524000" y="1155423"/>
            <a:ext cx="9144000" cy="2387600"/>
          </a:xfrm>
        </p:spPr>
        <p:txBody>
          <a:bodyPr anchor="b">
            <a:noAutofit/>
          </a:bodyPr>
          <a:lstStyle>
            <a:lvl1pPr algn="ctr">
              <a:defRPr sz="4000">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1524000" y="363509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0005555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57560" y="2548361"/>
            <a:ext cx="1633492" cy="1386372"/>
          </a:xfrm>
        </p:spPr>
        <p:txBody>
          <a:bodyPr anchor="ctr" anchorCtr="0">
            <a:noAutofit/>
          </a:bodyPr>
          <a:lstStyle>
            <a:lvl1pPr>
              <a:defRPr sz="2800"/>
            </a:lvl1pPr>
          </a:lstStyle>
          <a:p>
            <a:r>
              <a:rPr lang="en-US" dirty="0" smtClean="0"/>
              <a:t>Agenda</a:t>
            </a:r>
            <a:endParaRPr lang="en-US" dirty="0"/>
          </a:p>
        </p:txBody>
      </p:sp>
      <p:sp>
        <p:nvSpPr>
          <p:cNvPr id="6" name="Content Placeholder 2"/>
          <p:cNvSpPr>
            <a:spLocks noGrp="1"/>
          </p:cNvSpPr>
          <p:nvPr>
            <p:ph idx="1" hasCustomPrompt="1"/>
          </p:nvPr>
        </p:nvSpPr>
        <p:spPr>
          <a:xfrm>
            <a:off x="3208301" y="731519"/>
            <a:ext cx="8635356" cy="5020056"/>
          </a:xfrm>
        </p:spPr>
        <p:txBody>
          <a:bodyPr anchor="ctr" anchorCtr="0">
            <a:normAutofit/>
          </a:bodyPr>
          <a:lstStyle>
            <a:lvl1pPr>
              <a:defRPr baseline="0"/>
            </a:lvl1pPr>
            <a:lvl2pPr>
              <a:defRPr baseline="0"/>
            </a:lvl2pPr>
            <a:lvl4pPr>
              <a:defRPr baseline="0"/>
            </a:lvl4pPr>
            <a:lvl5pPr>
              <a:defRPr/>
            </a:lvl5pPr>
          </a:lstStyle>
          <a:p>
            <a:pPr lvl="0"/>
            <a:r>
              <a:rPr lang="en-US" dirty="0" smtClean="0"/>
              <a:t>Use this layout for your agenda</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Footer Placeholder 1"/>
          <p:cNvSpPr>
            <a:spLocks noGrp="1"/>
          </p:cNvSpPr>
          <p:nvPr>
            <p:ph type="ftr" sz="quarter" idx="10"/>
          </p:nvPr>
        </p:nvSpPr>
        <p:spPr/>
        <p:txBody>
          <a:bodyPr/>
          <a:lstStyle/>
          <a:p>
            <a:r>
              <a:rPr lang="en-US" smtClean="0"/>
              <a:t>©2019 Universal Service Administrative Co.</a:t>
            </a:r>
            <a:endParaRPr lang="en-US" dirty="0"/>
          </a:p>
        </p:txBody>
      </p:sp>
      <p:sp>
        <p:nvSpPr>
          <p:cNvPr id="7" name="Slide Number Placeholder 6"/>
          <p:cNvSpPr>
            <a:spLocks noGrp="1"/>
          </p:cNvSpPr>
          <p:nvPr>
            <p:ph type="sldNum" sz="quarter" idx="11"/>
          </p:nvPr>
        </p:nvSpPr>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427576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351" y="356616"/>
            <a:ext cx="11506306" cy="685800"/>
          </a:xfrm>
        </p:spPr>
        <p:txBody>
          <a:bodyPr/>
          <a:lstStyle>
            <a:lvl1pPr>
              <a:defRPr baseline="0"/>
            </a:lvl1pPr>
          </a:lstStyle>
          <a:p>
            <a:r>
              <a:rPr lang="en-US" dirty="0" smtClean="0"/>
              <a:t>Click to Edit Title</a:t>
            </a:r>
            <a:endParaRPr lang="en-US" dirty="0"/>
          </a:p>
        </p:txBody>
      </p:sp>
      <p:sp>
        <p:nvSpPr>
          <p:cNvPr id="5" name="Text Placeholder 2"/>
          <p:cNvSpPr>
            <a:spLocks noGrp="1"/>
          </p:cNvSpPr>
          <p:nvPr>
            <p:ph idx="1" hasCustomPrompt="1"/>
          </p:nvPr>
        </p:nvSpPr>
        <p:spPr>
          <a:xfrm>
            <a:off x="337351" y="1207008"/>
            <a:ext cx="11506306" cy="5025116"/>
          </a:xfrm>
          <a:prstGeom prst="rect">
            <a:avLst/>
          </a:prstGeom>
        </p:spPr>
        <p:txBody>
          <a:bodyPr vert="horz" lIns="91440" tIns="45720" rIns="91440" bIns="45720" rtlCol="0">
            <a:normAutofit/>
          </a:bodyPr>
          <a:lstStyle>
            <a:lvl1pPr marL="227013" marR="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baseline="0"/>
            </a:lvl1pPr>
            <a:lvl2pPr marL="6858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2pPr>
            <a:lvl3pPr marL="1143000" marR="0"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lvl3pPr>
            <a:lvl4pPr marL="16002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4pPr>
            <a:lvl5pPr marL="2057400" marR="0"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lvl5pPr>
          </a:lstStyle>
          <a:p>
            <a:pPr marL="227013" marR="0" lvl="0" indent="-227013" algn="l" defTabSz="914400" rtl="0" eaLnBrk="1" fontAlgn="auto" latinLnBrk="0" hangingPunct="1">
              <a:lnSpc>
                <a:spcPct val="100000"/>
              </a:lnSpc>
              <a:spcBef>
                <a:spcPts val="1000"/>
              </a:spcBef>
              <a:spcAft>
                <a:spcPts val="300"/>
              </a:spcAft>
              <a:buClr>
                <a:srgbClr val="006FF4"/>
              </a:buClr>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Use this layout for bulleted content</a:t>
            </a:r>
          </a:p>
          <a:p>
            <a:pPr marL="685800" marR="0" lvl="1"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24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Second level</a:t>
            </a:r>
          </a:p>
          <a:p>
            <a:pPr marL="1143000" marR="0" lvl="2" indent="-228600" algn="l" defTabSz="914400" rtl="0" eaLnBrk="1" fontAlgn="auto" latinLnBrk="0" hangingPunct="1">
              <a:lnSpc>
                <a:spcPct val="100000"/>
              </a:lnSpc>
              <a:spcBef>
                <a:spcPts val="500"/>
              </a:spcBef>
              <a:spcAft>
                <a:spcPts val="300"/>
              </a:spcAft>
              <a:buClr>
                <a:srgbClr val="FE5000"/>
              </a:buClr>
              <a:buSzPct val="85000"/>
              <a:buFont typeface="Wingdings" panose="05000000000000000000" pitchFamily="2" charset="2"/>
              <a:buChar char="§"/>
              <a:tabLst/>
              <a:defRPr/>
            </a:pPr>
            <a:r>
              <a:rPr kumimoji="0" lang="en-US" sz="20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Third level</a:t>
            </a:r>
          </a:p>
          <a:p>
            <a:pPr marL="1600200" marR="0" lvl="3"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Fourth level</a:t>
            </a:r>
          </a:p>
          <a:p>
            <a:pPr marL="2057400" marR="0" lvl="4" indent="-228600" algn="l" defTabSz="914400" rtl="0" eaLnBrk="1" fontAlgn="auto" latinLnBrk="0" hangingPunct="1">
              <a:lnSpc>
                <a:spcPct val="100000"/>
              </a:lnSpc>
              <a:spcBef>
                <a:spcPts val="500"/>
              </a:spcBef>
              <a:spcAft>
                <a:spcPts val="300"/>
              </a:spcAft>
              <a:buClr>
                <a:srgbClr val="FE5000"/>
              </a:buClr>
              <a:buSzTx/>
              <a:buFont typeface="Wingdings" panose="05000000000000000000" pitchFamily="2" charset="2"/>
              <a:buChar char="§"/>
              <a:tabLst/>
              <a:defRPr/>
            </a:pPr>
            <a:r>
              <a:rPr kumimoji="0" lang="en-US" sz="1800" b="0" i="0" u="none" strike="noStrike" kern="1200" cap="none" spc="0" normalizeH="0" baseline="0" noProof="0" dirty="0" smtClean="0">
                <a:ln>
                  <a:noFill/>
                </a:ln>
                <a:solidFill>
                  <a:prstClr val="black">
                    <a:lumMod val="65000"/>
                    <a:lumOff val="35000"/>
                  </a:prstClr>
                </a:solidFill>
                <a:effectLst/>
                <a:uLnTx/>
                <a:uFillTx/>
                <a:latin typeface="Source Sans Pro" charset="0"/>
                <a:ea typeface="Source Sans Pro" charset="0"/>
              </a:rPr>
              <a:t>Fifth level</a:t>
            </a:r>
            <a:endParaRPr kumimoji="0" lang="en-US" sz="1800" b="0" i="0" u="none" strike="noStrike" kern="1200" cap="none" spc="0" normalizeH="0" baseline="0" noProof="0" dirty="0">
              <a:ln>
                <a:noFill/>
              </a:ln>
              <a:solidFill>
                <a:prstClr val="black">
                  <a:lumMod val="65000"/>
                  <a:lumOff val="35000"/>
                </a:prstClr>
              </a:solidFill>
              <a:effectLst/>
              <a:uLnTx/>
              <a:uFillTx/>
              <a:latin typeface="Source Sans Pro" charset="0"/>
              <a:ea typeface="Source Sans Pro" charset="0"/>
            </a:endParaRPr>
          </a:p>
        </p:txBody>
      </p:sp>
      <p:sp>
        <p:nvSpPr>
          <p:cNvPr id="4" name="Footer Placeholder 1"/>
          <p:cNvSpPr>
            <a:spLocks noGrp="1"/>
          </p:cNvSpPr>
          <p:nvPr>
            <p:ph type="ftr" sz="quarter" idx="10"/>
          </p:nvPr>
        </p:nvSpPr>
        <p:spPr>
          <a:xfrm>
            <a:off x="337351" y="6356350"/>
            <a:ext cx="4114800" cy="365125"/>
          </a:xfrm>
        </p:spPr>
        <p:txBody>
          <a:bodyPr/>
          <a:lstStyle/>
          <a:p>
            <a:r>
              <a:rPr lang="en-US" smtClean="0"/>
              <a:t>©2019 Universal Service Administrative Co.</a:t>
            </a:r>
            <a:endParaRPr lang="en-US" dirty="0"/>
          </a:p>
        </p:txBody>
      </p:sp>
      <p:sp>
        <p:nvSpPr>
          <p:cNvPr id="6" name="Slide Number Placeholder 6"/>
          <p:cNvSpPr>
            <a:spLocks noGrp="1"/>
          </p:cNvSpPr>
          <p:nvPr>
            <p:ph type="sldNum" sz="quarter" idx="11"/>
          </p:nvPr>
        </p:nvSpPr>
        <p:spPr>
          <a:xfrm>
            <a:off x="9100457" y="6356350"/>
            <a:ext cx="2743200" cy="365125"/>
          </a:xfrm>
        </p:spPr>
        <p:txBody>
          <a:bodyPr/>
          <a:lstStyle/>
          <a:p>
            <a:fld id="{2E44E29E-5F89-45D9-B49E-36D1BB64814D}" type="slidenum">
              <a:rPr lang="en-US" smtClean="0"/>
              <a:pPr/>
              <a:t>‹#›</a:t>
            </a:fld>
            <a:endParaRPr lang="en-US"/>
          </a:p>
        </p:txBody>
      </p:sp>
    </p:spTree>
    <p:extLst>
      <p:ext uri="{BB962C8B-B14F-4D97-AF65-F5344CB8AC3E}">
        <p14:creationId xmlns:p14="http://schemas.microsoft.com/office/powerpoint/2010/main" val="19893528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354390"/>
            <a:ext cx="11506306" cy="682440"/>
          </a:xfrm>
          <a:prstGeom prst="rect">
            <a:avLst/>
          </a:prstGeom>
        </p:spPr>
        <p:txBody>
          <a:bodyPr vert="horz" lIns="91440" tIns="45720" rIns="91440" bIns="45720" rtlCol="0" anchor="t" anchorCtr="0">
            <a:noAutofit/>
          </a:bodyPr>
          <a:lstStyle/>
          <a:p>
            <a:r>
              <a:rPr lang="en-US" dirty="0" smtClean="0"/>
              <a:t>Click to Edit Title</a:t>
            </a:r>
            <a:endParaRPr lang="en-US" dirty="0"/>
          </a:p>
        </p:txBody>
      </p:sp>
      <p:sp>
        <p:nvSpPr>
          <p:cNvPr id="3" name="Text Placeholder 2"/>
          <p:cNvSpPr>
            <a:spLocks noGrp="1"/>
          </p:cNvSpPr>
          <p:nvPr>
            <p:ph type="body" idx="1"/>
          </p:nvPr>
        </p:nvSpPr>
        <p:spPr>
          <a:xfrm>
            <a:off x="337351" y="1209625"/>
            <a:ext cx="11506306" cy="506925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bk object 16"/>
          <p:cNvSpPr/>
          <p:nvPr userDrawn="1"/>
        </p:nvSpPr>
        <p:spPr>
          <a:xfrm>
            <a:off x="0" y="1763"/>
            <a:ext cx="12192000"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
        <p:nvSpPr>
          <p:cNvPr id="4" name="Footer Placeholder 3"/>
          <p:cNvSpPr>
            <a:spLocks noGrp="1"/>
          </p:cNvSpPr>
          <p:nvPr>
            <p:ph type="ftr" sz="quarter" idx="3"/>
          </p:nvPr>
        </p:nvSpPr>
        <p:spPr>
          <a:xfrm>
            <a:off x="337351" y="6356350"/>
            <a:ext cx="4114800" cy="365125"/>
          </a:xfrm>
          <a:prstGeom prst="rect">
            <a:avLst/>
          </a:prstGeom>
        </p:spPr>
        <p:txBody>
          <a:bodyPr vert="horz" lIns="91440" tIns="45720" rIns="91440" bIns="45720" rtlCol="0" anchor="ctr"/>
          <a:lstStyle>
            <a:lvl1pPr algn="l">
              <a:defRPr sz="1050">
                <a:solidFill>
                  <a:srgbClr val="004AD4"/>
                </a:solidFill>
                <a:latin typeface="Source Sans Pro Light" panose="020B0403030403020204" pitchFamily="34" charset="0"/>
                <a:ea typeface="Source Sans Pro Light" panose="020B0403030403020204" pitchFamily="34" charset="0"/>
              </a:defRPr>
            </a:lvl1pPr>
          </a:lstStyle>
          <a:p>
            <a:r>
              <a:rPr lang="en-US" smtClean="0"/>
              <a:t>©2019 Universal Service Administrative Co.</a:t>
            </a:r>
            <a:endParaRPr lang="en-US" dirty="0"/>
          </a:p>
        </p:txBody>
      </p:sp>
      <p:sp>
        <p:nvSpPr>
          <p:cNvPr id="5" name="Slide Number Placeholder 4"/>
          <p:cNvSpPr>
            <a:spLocks noGrp="1"/>
          </p:cNvSpPr>
          <p:nvPr>
            <p:ph type="sldNum" sz="quarter" idx="4"/>
          </p:nvPr>
        </p:nvSpPr>
        <p:spPr>
          <a:xfrm>
            <a:off x="9100457" y="6356350"/>
            <a:ext cx="2743200" cy="365125"/>
          </a:xfrm>
          <a:prstGeom prst="rect">
            <a:avLst/>
          </a:prstGeom>
        </p:spPr>
        <p:txBody>
          <a:bodyPr vert="horz" lIns="91440" tIns="45720" rIns="91440" bIns="45720" rtlCol="0" anchor="ctr"/>
          <a:lstStyle>
            <a:lvl1pPr algn="r">
              <a:defRPr sz="1200">
                <a:solidFill>
                  <a:srgbClr val="004AD4"/>
                </a:solidFill>
                <a:latin typeface="Source Sans Pro Light" panose="020B0403030403020204" pitchFamily="34" charset="0"/>
                <a:ea typeface="Source Sans Pro Light" panose="020B0403030403020204" pitchFamily="34" charset="0"/>
              </a:defRPr>
            </a:lvl1pPr>
          </a:lstStyle>
          <a:p>
            <a:fld id="{2E44E29E-5F89-45D9-B49E-36D1BB64814D}" type="slidenum">
              <a:rPr lang="en-US" smtClean="0"/>
              <a:pPr/>
              <a:t>‹#›</a:t>
            </a:fld>
            <a:endParaRPr lang="en-US"/>
          </a:p>
        </p:txBody>
      </p:sp>
    </p:spTree>
    <p:extLst>
      <p:ext uri="{BB962C8B-B14F-4D97-AF65-F5344CB8AC3E}">
        <p14:creationId xmlns:p14="http://schemas.microsoft.com/office/powerpoint/2010/main" val="706896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9" r:id="rId15"/>
    <p:sldLayoutId id="2147483682" r:id="rId16"/>
    <p:sldLayoutId id="2147483683" r:id="rId17"/>
    <p:sldLayoutId id="2147483685" r:id="rId18"/>
    <p:sldLayoutId id="2147483684" r:id="rId1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800" b="1" i="0" kern="1200" baseline="0">
          <a:solidFill>
            <a:srgbClr val="004AD4"/>
          </a:solidFill>
          <a:latin typeface="Source Sans Pro" charset="0"/>
          <a:ea typeface="Source Sans Pro" charset="0"/>
          <a:cs typeface="Source Sans Pro" charset="0"/>
        </a:defRPr>
      </a:lvl1pPr>
    </p:titleStyle>
    <p:bodyStyle>
      <a:lvl1pPr marL="227013" indent="-227013" algn="l" defTabSz="914400" rtl="0" eaLnBrk="1" latinLnBrk="0" hangingPunct="1">
        <a:lnSpc>
          <a:spcPct val="100000"/>
        </a:lnSpc>
        <a:spcBef>
          <a:spcPts val="1000"/>
        </a:spcBef>
        <a:spcAft>
          <a:spcPts val="300"/>
        </a:spcAft>
        <a:buClr>
          <a:srgbClr val="006FF4"/>
        </a:buClr>
        <a:buFont typeface="Wingdings" panose="05000000000000000000" pitchFamily="2" charset="2"/>
        <a:buChar char="§"/>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Wingdings" panose="05000000000000000000" pitchFamily="2" charset="2"/>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Wingdings" panose="05000000000000000000" pitchFamily="2" charset="2"/>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smtClean="0">
                <a:solidFill>
                  <a:srgbClr val="0062FF"/>
                </a:solidFill>
              </a:rPr>
              <a:t>© 2018 </a:t>
            </a:r>
            <a:r>
              <a:rPr lang="en-US" dirty="0" smtClean="0">
                <a:solidFill>
                  <a:srgbClr val="0062FF"/>
                </a:solidFill>
              </a:rPr>
              <a:t>Universal Service Administrative Co. </a:t>
            </a:r>
            <a:r>
              <a:rPr lang="en-US" dirty="0" smtClean="0">
                <a:latin typeface="SourceSansPro-Light"/>
                <a:cs typeface="SourceSansPro-Light"/>
              </a:rPr>
              <a:t>Private and Confidential</a:t>
            </a: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217982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Lst>
  <p:hf hdr="0" ft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usac.org/sl/about/outreach/online-learning.aspx"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hyperlink" Target="https://forms.universalservice.org/portal?"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s://forms.universalservice.org/portal?"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Beginner Invoicing</a:t>
            </a:r>
            <a:endParaRPr lang="en-US" dirty="0"/>
          </a:p>
        </p:txBody>
      </p:sp>
      <p:sp>
        <p:nvSpPr>
          <p:cNvPr id="5" name="Subtitle 4"/>
          <p:cNvSpPr>
            <a:spLocks noGrp="1"/>
          </p:cNvSpPr>
          <p:nvPr>
            <p:ph type="subTitle" idx="1"/>
          </p:nvPr>
        </p:nvSpPr>
        <p:spPr/>
        <p:txBody>
          <a:bodyPr/>
          <a:lstStyle/>
          <a:p>
            <a:r>
              <a:rPr lang="en-US" smtClean="0"/>
              <a:t>2019 </a:t>
            </a:r>
            <a:r>
              <a:rPr lang="en-US" dirty="0" smtClean="0"/>
              <a:t>Service Provider Training</a:t>
            </a:r>
            <a:endParaRPr lang="en-US" dirty="0"/>
          </a:p>
        </p:txBody>
      </p:sp>
    </p:spTree>
    <p:extLst>
      <p:ext uri="{BB962C8B-B14F-4D97-AF65-F5344CB8AC3E}">
        <p14:creationId xmlns:p14="http://schemas.microsoft.com/office/powerpoint/2010/main" val="3121656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Begin</a:t>
            </a:r>
            <a:endParaRPr lang="en-US" dirty="0"/>
          </a:p>
        </p:txBody>
      </p:sp>
      <p:sp>
        <p:nvSpPr>
          <p:cNvPr id="3" name="Content Placeholder 2"/>
          <p:cNvSpPr>
            <a:spLocks noGrp="1"/>
          </p:cNvSpPr>
          <p:nvPr>
            <p:ph idx="1"/>
          </p:nvPr>
        </p:nvSpPr>
        <p:spPr>
          <a:xfrm>
            <a:off x="337351" y="1207008"/>
            <a:ext cx="7288400" cy="5025116"/>
          </a:xfrm>
        </p:spPr>
        <p:txBody>
          <a:bodyPr/>
          <a:lstStyle/>
          <a:p>
            <a:pPr marL="342900" indent="-342900">
              <a:buFont typeface="Arial" panose="020B0604020202020204" pitchFamily="34" charset="0"/>
              <a:buChar char="•"/>
            </a:pPr>
            <a:r>
              <a:rPr lang="en-US" dirty="0"/>
              <a:t>Determine the invoice frequency</a:t>
            </a:r>
          </a:p>
          <a:p>
            <a:pPr marL="514350" lvl="1" indent="-342900">
              <a:buFont typeface="Arial" panose="020B0604020202020204" pitchFamily="34" charset="0"/>
              <a:buChar char="•"/>
            </a:pPr>
            <a:r>
              <a:rPr lang="en-US" sz="2800" dirty="0">
                <a:solidFill>
                  <a:prstClr val="black">
                    <a:lumMod val="65000"/>
                    <a:lumOff val="35000"/>
                  </a:prstClr>
                </a:solidFill>
              </a:rPr>
              <a:t>E.g., Monthly, bi-monthly, quarterly, one-time, etc.</a:t>
            </a:r>
            <a:endParaRPr lang="en-US" sz="2800" dirty="0"/>
          </a:p>
          <a:p>
            <a:pPr marL="342900" indent="-342900">
              <a:buFont typeface="Arial" panose="020B0604020202020204" pitchFamily="34" charset="0"/>
              <a:buChar char="•"/>
            </a:pPr>
            <a:r>
              <a:rPr lang="en-US" dirty="0"/>
              <a:t>Watch the </a:t>
            </a:r>
            <a:r>
              <a:rPr lang="en-US" dirty="0" smtClean="0"/>
              <a:t>SPI </a:t>
            </a:r>
            <a:r>
              <a:rPr lang="en-US" dirty="0"/>
              <a:t>form walk-through videos in the </a:t>
            </a:r>
            <a:r>
              <a:rPr lang="en-US" dirty="0">
                <a:hlinkClick r:id="rId2"/>
              </a:rPr>
              <a:t>Online Learning Library</a:t>
            </a:r>
            <a:r>
              <a:rPr lang="en-US" dirty="0" smtClean="0"/>
              <a:t>.</a:t>
            </a:r>
            <a:endParaRPr lang="en-US" dirty="0"/>
          </a:p>
        </p:txBody>
      </p:sp>
      <p:pic>
        <p:nvPicPr>
          <p:cNvPr id="5" name="Picture Placeholder 5"/>
          <p:cNvPicPr>
            <a:picLocks noChangeAspect="1"/>
          </p:cNvPicPr>
          <p:nvPr/>
        </p:nvPicPr>
        <p:blipFill>
          <a:blip r:embed="rId3">
            <a:extLst>
              <a:ext uri="{28A0092B-C50C-407E-A947-70E740481C1C}">
                <a14:useLocalDpi xmlns:a14="http://schemas.microsoft.com/office/drawing/2010/main" val="0"/>
              </a:ext>
            </a:extLst>
          </a:blip>
          <a:srcRect t="65" b="65"/>
          <a:stretch>
            <a:fillRect/>
          </a:stretch>
        </p:blipFill>
        <p:spPr>
          <a:xfrm>
            <a:off x="6755054" y="699516"/>
            <a:ext cx="5730244" cy="5722797"/>
          </a:xfrm>
          <a:prstGeom prst="rect">
            <a:avLst/>
          </a:prstGeom>
        </p:spPr>
      </p:pic>
      <p:sp>
        <p:nvSpPr>
          <p:cNvPr id="4" name="Rectangle 3"/>
          <p:cNvSpPr/>
          <p:nvPr/>
        </p:nvSpPr>
        <p:spPr>
          <a:xfrm>
            <a:off x="138835"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96177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Filing FCC Form 498 for Service Providers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941549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sz="3500" dirty="0" smtClean="0"/>
              <a:t>FCC Form 498 for Service Providers – How do I File?</a:t>
            </a:r>
            <a:endParaRPr lang="en-US" sz="3500" dirty="0"/>
          </a:p>
        </p:txBody>
      </p:sp>
      <p:sp>
        <p:nvSpPr>
          <p:cNvPr id="3" name="Content Placeholder 2"/>
          <p:cNvSpPr>
            <a:spLocks noGrp="1"/>
          </p:cNvSpPr>
          <p:nvPr>
            <p:ph idx="1"/>
          </p:nvPr>
        </p:nvSpPr>
        <p:spPr>
          <a:xfrm>
            <a:off x="337351" y="1207008"/>
            <a:ext cx="10959645" cy="5025116"/>
          </a:xfrm>
        </p:spPr>
        <p:txBody>
          <a:bodyPr/>
          <a:lstStyle/>
          <a:p>
            <a:pPr marL="342900" indent="-342900">
              <a:buFont typeface="Arial" panose="020B0604020202020204" pitchFamily="34" charset="0"/>
              <a:buChar char="•"/>
            </a:pPr>
            <a:r>
              <a:rPr lang="en-US" sz="2400" dirty="0"/>
              <a:t>To receive a Service Provider Identification Number (SPIN), also known as a service provider 498 ID, service providers must file the FCC Form 498 (Service Provider and Billed Entity Identification Number and General Contact Information Form) in the </a:t>
            </a:r>
            <a:r>
              <a:rPr lang="en-US" sz="2400" u="sng" dirty="0">
                <a:hlinkClick r:id="rId2"/>
              </a:rPr>
              <a:t>E-File System</a:t>
            </a:r>
            <a:r>
              <a:rPr lang="en-US" sz="2400" dirty="0"/>
              <a:t>. </a:t>
            </a:r>
          </a:p>
          <a:p>
            <a:pPr marL="971550" lvl="2" indent="-342900">
              <a:spcBef>
                <a:spcPts val="1000"/>
              </a:spcBef>
              <a:buFont typeface="Arial" panose="020B0604020202020204" pitchFamily="34" charset="0"/>
              <a:buChar char="•"/>
            </a:pPr>
            <a:r>
              <a:rPr lang="en-US" sz="2400" dirty="0"/>
              <a:t>Provide the required information.</a:t>
            </a:r>
          </a:p>
          <a:p>
            <a:pPr marL="971550" lvl="2" indent="-342900">
              <a:spcBef>
                <a:spcPts val="1000"/>
              </a:spcBef>
              <a:buFont typeface="Arial" panose="020B0604020202020204" pitchFamily="34" charset="0"/>
              <a:buChar char="•"/>
            </a:pPr>
            <a:r>
              <a:rPr lang="en-US" sz="2400" dirty="0"/>
              <a:t>Complete and certify the form.</a:t>
            </a:r>
          </a:p>
          <a:p>
            <a:pPr marL="342900" lvl="1" indent="-342900">
              <a:buClr>
                <a:srgbClr val="004AD4"/>
              </a:buClr>
              <a:buFont typeface="Arial" panose="020B0604020202020204" pitchFamily="34" charset="0"/>
              <a:buChar char="•"/>
            </a:pPr>
            <a:r>
              <a:rPr lang="en-US" dirty="0"/>
              <a:t>Your company officer can start, complete, submit, certify, modify, and deactivate FCC Forms </a:t>
            </a:r>
            <a:r>
              <a:rPr lang="en-US" dirty="0" smtClean="0"/>
              <a:t>498.</a:t>
            </a:r>
          </a:p>
          <a:p>
            <a:pPr marL="342900" lvl="1" indent="-342900">
              <a:buClr>
                <a:srgbClr val="004AD4"/>
              </a:buClr>
              <a:buFont typeface="Arial" panose="020B0604020202020204" pitchFamily="34" charset="0"/>
              <a:buChar char="•"/>
            </a:pPr>
            <a:r>
              <a:rPr lang="en-US" dirty="0" smtClean="0"/>
              <a:t>Your </a:t>
            </a:r>
            <a:r>
              <a:rPr lang="en-US" dirty="0"/>
              <a:t>general contact or E-rate contact can complete but not certify the </a:t>
            </a:r>
            <a:r>
              <a:rPr lang="en-US" dirty="0" smtClean="0"/>
              <a:t>form.</a:t>
            </a:r>
          </a:p>
          <a:p>
            <a:pPr marL="342900" lvl="1" indent="-342900">
              <a:buClr>
                <a:srgbClr val="004AD4"/>
              </a:buClr>
              <a:buFont typeface="Arial" panose="020B0604020202020204" pitchFamily="34" charset="0"/>
              <a:buChar char="•"/>
            </a:pPr>
            <a:r>
              <a:rPr lang="en-US" dirty="0" smtClean="0"/>
              <a:t>You </a:t>
            </a:r>
            <a:r>
              <a:rPr lang="en-US" dirty="0"/>
              <a:t>must update the form if any of your information </a:t>
            </a:r>
            <a:r>
              <a:rPr lang="en-US" dirty="0" smtClean="0"/>
              <a:t>changes.</a:t>
            </a:r>
          </a:p>
          <a:p>
            <a:pPr marL="342900" lvl="1" indent="-342900">
              <a:buClr>
                <a:srgbClr val="004AD4"/>
              </a:buClr>
              <a:buFont typeface="Arial" panose="020B0604020202020204" pitchFamily="34" charset="0"/>
              <a:buChar char="•"/>
            </a:pPr>
            <a:r>
              <a:rPr lang="en-US" dirty="0" smtClean="0"/>
              <a:t>Need </a:t>
            </a:r>
            <a:r>
              <a:rPr lang="en-US" dirty="0"/>
              <a:t>help?  Call USAC at 888-641-8722 and choose option 4 (contributors</a:t>
            </a:r>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24590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21208"/>
            <a:ext cx="12067434" cy="685800"/>
          </a:xfrm>
        </p:spPr>
        <p:txBody>
          <a:bodyPr/>
          <a:lstStyle/>
          <a:p>
            <a:r>
              <a:rPr lang="en-US" sz="3500" dirty="0" smtClean="0"/>
              <a:t>FCC Form 498 for Service Providers</a:t>
            </a:r>
            <a:endParaRPr lang="en-US" sz="3500" dirty="0"/>
          </a:p>
        </p:txBody>
      </p:sp>
      <p:sp>
        <p:nvSpPr>
          <p:cNvPr id="3" name="Content Placeholder 2"/>
          <p:cNvSpPr>
            <a:spLocks noGrp="1"/>
          </p:cNvSpPr>
          <p:nvPr>
            <p:ph idx="1"/>
          </p:nvPr>
        </p:nvSpPr>
        <p:spPr>
          <a:xfrm>
            <a:off x="337351" y="1207008"/>
            <a:ext cx="10967958" cy="5025116"/>
          </a:xfrm>
        </p:spPr>
        <p:txBody>
          <a:bodyPr/>
          <a:lstStyle/>
          <a:p>
            <a:pPr>
              <a:buFont typeface="Arial" panose="020B0604020202020204" pitchFamily="34" charset="0"/>
              <a:buChar char="•"/>
            </a:pPr>
            <a:r>
              <a:rPr lang="en-US" dirty="0"/>
              <a:t>Once the FCC Form 498/SPIN ID is approved, USAC will provide the following:</a:t>
            </a:r>
          </a:p>
          <a:p>
            <a:pPr lvl="1">
              <a:buFont typeface="Arial" panose="020B0604020202020204" pitchFamily="34" charset="0"/>
              <a:buChar char="•"/>
            </a:pPr>
            <a:r>
              <a:rPr lang="en-US" sz="2800" dirty="0"/>
              <a:t>Set up </a:t>
            </a:r>
            <a:r>
              <a:rPr lang="en-US" sz="2800" dirty="0" smtClean="0"/>
              <a:t>a </a:t>
            </a:r>
            <a:r>
              <a:rPr lang="en-US" sz="2800" dirty="0"/>
              <a:t>user name and password in order to access the E-file system to allow:</a:t>
            </a:r>
          </a:p>
          <a:p>
            <a:pPr lvl="2">
              <a:buFont typeface="Arial" panose="020B0604020202020204" pitchFamily="34" charset="0"/>
              <a:buChar char="•"/>
            </a:pPr>
            <a:r>
              <a:rPr lang="en-US" sz="2800" dirty="0"/>
              <a:t>Updates to your FCC Form 498 online</a:t>
            </a:r>
          </a:p>
          <a:p>
            <a:pPr lvl="2">
              <a:buFont typeface="Arial" panose="020B0604020202020204" pitchFamily="34" charset="0"/>
              <a:buChar char="•"/>
            </a:pPr>
            <a:r>
              <a:rPr lang="en-US" sz="2800" dirty="0"/>
              <a:t>Set up permissions for other users in your company</a:t>
            </a:r>
          </a:p>
          <a:p>
            <a:pPr lvl="2">
              <a:buFont typeface="Arial" panose="020B0604020202020204" pitchFamily="34" charset="0"/>
              <a:buChar char="•"/>
            </a:pPr>
            <a:r>
              <a:rPr lang="en-US" sz="2800" dirty="0"/>
              <a:t>Set up access rights to view and approve certain applicant-filed forms and form attachments  </a:t>
            </a:r>
          </a:p>
          <a:p>
            <a:pPr lvl="2">
              <a:buFont typeface="Arial" panose="020B0604020202020204" pitchFamily="34" charset="0"/>
              <a:buChar char="•"/>
            </a:pP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87482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When to File Invoices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92314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File Invoices</a:t>
            </a:r>
            <a:endParaRPr lang="en-US" dirty="0"/>
          </a:p>
        </p:txBody>
      </p:sp>
      <p:sp>
        <p:nvSpPr>
          <p:cNvPr id="3" name="Content Placeholder 2"/>
          <p:cNvSpPr>
            <a:spLocks noGrp="1"/>
          </p:cNvSpPr>
          <p:nvPr>
            <p:ph idx="1"/>
          </p:nvPr>
        </p:nvSpPr>
        <p:spPr>
          <a:xfrm>
            <a:off x="0" y="1108493"/>
            <a:ext cx="7874996" cy="5280056"/>
          </a:xfrm>
        </p:spPr>
        <p:txBody>
          <a:bodyPr>
            <a:normAutofit/>
          </a:bodyPr>
          <a:lstStyle/>
          <a:p>
            <a:pPr>
              <a:buFont typeface="Arial" panose="020B0604020202020204" pitchFamily="34" charset="0"/>
              <a:buChar char="•"/>
            </a:pPr>
            <a:r>
              <a:rPr lang="en-US" sz="3000" dirty="0"/>
              <a:t>The invoice deadline is:</a:t>
            </a:r>
          </a:p>
          <a:p>
            <a:pPr lvl="1">
              <a:buFont typeface="Arial" panose="020B0604020202020204" pitchFamily="34" charset="0"/>
              <a:buChar char="•"/>
            </a:pPr>
            <a:r>
              <a:rPr lang="en-US" sz="3000" dirty="0"/>
              <a:t>120 days after the last date to receive service or 120 days after the date of the FCC Form 486 Notification Letter, whichever is later</a:t>
            </a:r>
            <a:r>
              <a:rPr lang="en-US" sz="3000" dirty="0" smtClean="0"/>
              <a:t>.</a:t>
            </a:r>
          </a:p>
          <a:p>
            <a:pPr lvl="1">
              <a:buFont typeface="Arial" panose="020B0604020202020204" pitchFamily="34" charset="0"/>
              <a:buChar char="•"/>
            </a:pPr>
            <a:r>
              <a:rPr lang="en-US" sz="3000" dirty="0"/>
              <a:t>If the calculated deadline falls on a weekend or federal holiday, the deadline is 11:59 PM ET on the following business day</a:t>
            </a:r>
            <a:r>
              <a:rPr lang="en-US" sz="3000" dirty="0" smtClean="0"/>
              <a:t>.</a:t>
            </a:r>
            <a:endParaRPr lang="en-US" sz="2800" dirty="0" smtClean="0"/>
          </a:p>
          <a:p>
            <a:pPr lvl="1">
              <a:buFont typeface="Arial" panose="020B0604020202020204" pitchFamily="34" charset="0"/>
              <a:buChar char="•"/>
            </a:pPr>
            <a:endParaRPr lang="en-US" sz="2800" dirty="0"/>
          </a:p>
          <a:p>
            <a:endParaRPr lang="en-US" dirty="0"/>
          </a:p>
        </p:txBody>
      </p:sp>
      <p:pic>
        <p:nvPicPr>
          <p:cNvPr id="5" name="Picture Placeholder 5"/>
          <p:cNvPicPr>
            <a:picLocks noChangeAspect="1"/>
          </p:cNvPicPr>
          <p:nvPr/>
        </p:nvPicPr>
        <p:blipFill>
          <a:blip r:embed="rId2" cstate="print">
            <a:extLst>
              <a:ext uri="{28A0092B-C50C-407E-A947-70E740481C1C}">
                <a14:useLocalDpi xmlns:a14="http://schemas.microsoft.com/office/drawing/2010/main" val="0"/>
              </a:ext>
            </a:extLst>
          </a:blip>
          <a:srcRect t="15" b="15"/>
          <a:stretch>
            <a:fillRect/>
          </a:stretch>
        </p:blipFill>
        <p:spPr>
          <a:xfrm>
            <a:off x="8089441" y="1042416"/>
            <a:ext cx="4102559" cy="4097226"/>
          </a:xfrm>
          <a:prstGeom prst="rect">
            <a:avLst/>
          </a:prstGeom>
        </p:spPr>
      </p:pic>
      <p:sp>
        <p:nvSpPr>
          <p:cNvPr id="6" name="Rectangle 5"/>
          <p:cNvSpPr/>
          <p:nvPr/>
        </p:nvSpPr>
        <p:spPr>
          <a:xfrm>
            <a:off x="0" y="650546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77765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a:t>
            </a:r>
            <a:r>
              <a:rPr lang="en-US" dirty="0"/>
              <a:t>File Invoices</a:t>
            </a:r>
          </a:p>
        </p:txBody>
      </p:sp>
      <p:sp>
        <p:nvSpPr>
          <p:cNvPr id="3" name="Content Placeholder 2"/>
          <p:cNvSpPr>
            <a:spLocks noGrp="1"/>
          </p:cNvSpPr>
          <p:nvPr>
            <p:ph idx="1"/>
          </p:nvPr>
        </p:nvSpPr>
        <p:spPr>
          <a:xfrm>
            <a:off x="337351" y="1207008"/>
            <a:ext cx="7874996" cy="5025116"/>
          </a:xfrm>
        </p:spPr>
        <p:txBody>
          <a:bodyPr>
            <a:normAutofit/>
          </a:bodyPr>
          <a:lstStyle/>
          <a:p>
            <a:pPr>
              <a:buFont typeface="Arial" panose="020B0604020202020204" pitchFamily="34" charset="0"/>
              <a:buChar char="•"/>
            </a:pPr>
            <a:r>
              <a:rPr lang="en-US" dirty="0"/>
              <a:t>File after services are delivered and paid </a:t>
            </a:r>
          </a:p>
          <a:p>
            <a:pPr lvl="1">
              <a:buFont typeface="Arial" panose="020B0604020202020204" pitchFamily="34" charset="0"/>
              <a:buChar char="•"/>
            </a:pPr>
            <a:r>
              <a:rPr lang="en-US" sz="2800" dirty="0"/>
              <a:t>Applicants – pay in full for services first</a:t>
            </a:r>
          </a:p>
          <a:p>
            <a:pPr lvl="1">
              <a:buFont typeface="Arial" panose="020B0604020202020204" pitchFamily="34" charset="0"/>
              <a:buChar char="•"/>
            </a:pPr>
            <a:r>
              <a:rPr lang="en-US" sz="2800" dirty="0"/>
              <a:t>Service providers – bill applicants for their non-discount share first</a:t>
            </a:r>
          </a:p>
          <a:p>
            <a:pPr>
              <a:buFont typeface="Arial" panose="020B0604020202020204" pitchFamily="34" charset="0"/>
              <a:buChar char="•"/>
            </a:pPr>
            <a:r>
              <a:rPr lang="en-US" dirty="0"/>
              <a:t>You can choose the frequency </a:t>
            </a:r>
          </a:p>
          <a:p>
            <a:pPr>
              <a:buFont typeface="Arial" panose="020B0604020202020204" pitchFamily="34" charset="0"/>
              <a:buChar char="•"/>
            </a:pPr>
            <a:r>
              <a:rPr lang="en-US" dirty="0"/>
              <a:t>File before the invoice deadline</a:t>
            </a:r>
          </a:p>
          <a:p>
            <a:pPr lvl="1">
              <a:buFont typeface="Arial" panose="020B0604020202020204" pitchFamily="34" charset="0"/>
              <a:buChar char="•"/>
            </a:pPr>
            <a:r>
              <a:rPr lang="en-US" sz="2800" dirty="0"/>
              <a:t>Generally, October 28 for recurring services</a:t>
            </a:r>
          </a:p>
          <a:p>
            <a:pPr lvl="1">
              <a:buFont typeface="Arial" panose="020B0604020202020204" pitchFamily="34" charset="0"/>
              <a:buChar char="•"/>
            </a:pPr>
            <a:r>
              <a:rPr lang="en-US" sz="2800" dirty="0"/>
              <a:t>Generally, January 28 for non-recurring services</a:t>
            </a:r>
          </a:p>
          <a:p>
            <a:pPr lvl="1">
              <a:buFont typeface="Arial" panose="020B0604020202020204" pitchFamily="34" charset="0"/>
              <a:buChar char="•"/>
            </a:pPr>
            <a:endParaRPr lang="en-US" sz="2800" dirty="0"/>
          </a:p>
          <a:p>
            <a:endParaRPr lang="en-US" dirty="0"/>
          </a:p>
        </p:txBody>
      </p:sp>
      <p:pic>
        <p:nvPicPr>
          <p:cNvPr id="5" name="Picture Placeholder 5"/>
          <p:cNvPicPr>
            <a:picLocks noChangeAspect="1"/>
          </p:cNvPicPr>
          <p:nvPr/>
        </p:nvPicPr>
        <p:blipFill>
          <a:blip r:embed="rId2" cstate="print">
            <a:extLst>
              <a:ext uri="{28A0092B-C50C-407E-A947-70E740481C1C}">
                <a14:useLocalDpi xmlns:a14="http://schemas.microsoft.com/office/drawing/2010/main" val="0"/>
              </a:ext>
            </a:extLst>
          </a:blip>
          <a:srcRect t="15" b="15"/>
          <a:stretch>
            <a:fillRect/>
          </a:stretch>
        </p:blipFill>
        <p:spPr>
          <a:xfrm>
            <a:off x="8017329" y="1346633"/>
            <a:ext cx="4174671" cy="4169244"/>
          </a:xfrm>
          <a:prstGeom prst="rect">
            <a:avLst/>
          </a:prstGeom>
        </p:spPr>
      </p:pic>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81448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a:t>
            </a:r>
            <a:r>
              <a:rPr lang="en-US" dirty="0"/>
              <a:t>File Invoices</a:t>
            </a:r>
          </a:p>
        </p:txBody>
      </p:sp>
      <p:sp>
        <p:nvSpPr>
          <p:cNvPr id="3" name="Content Placeholder 2"/>
          <p:cNvSpPr>
            <a:spLocks noGrp="1"/>
          </p:cNvSpPr>
          <p:nvPr>
            <p:ph idx="1"/>
          </p:nvPr>
        </p:nvSpPr>
        <p:spPr>
          <a:xfrm>
            <a:off x="337351" y="1042416"/>
            <a:ext cx="10980506" cy="4865988"/>
          </a:xfrm>
        </p:spPr>
        <p:txBody>
          <a:bodyPr>
            <a:noAutofit/>
          </a:bodyPr>
          <a:lstStyle/>
          <a:p>
            <a:pPr>
              <a:buFont typeface="Arial" panose="020B0604020202020204" pitchFamily="34" charset="0"/>
              <a:buChar char="•"/>
            </a:pPr>
            <a:r>
              <a:rPr lang="en-US" dirty="0"/>
              <a:t>Invoice deadline extension requests</a:t>
            </a:r>
          </a:p>
          <a:p>
            <a:pPr lvl="1">
              <a:buFont typeface="Arial" panose="020B0604020202020204" pitchFamily="34" charset="0"/>
              <a:buChar char="•"/>
            </a:pPr>
            <a:r>
              <a:rPr lang="en-US" sz="2800" dirty="0"/>
              <a:t>File requests for FY2016 and later funding years in EPC.</a:t>
            </a:r>
          </a:p>
          <a:p>
            <a:pPr lvl="2">
              <a:buFont typeface="Arial" panose="020B0604020202020204" pitchFamily="34" charset="0"/>
              <a:buChar char="•"/>
            </a:pPr>
            <a:r>
              <a:rPr lang="en-US" sz="2800" dirty="0"/>
              <a:t>Service providers locate their SPIN under </a:t>
            </a:r>
            <a:r>
              <a:rPr lang="en-US" sz="2800" b="1" dirty="0"/>
              <a:t>Records</a:t>
            </a:r>
            <a:r>
              <a:rPr lang="en-US" sz="2800" dirty="0"/>
              <a:t> and choose </a:t>
            </a:r>
            <a:r>
              <a:rPr lang="en-US" sz="2800" b="1" dirty="0"/>
              <a:t>Invoice Deadline Date Extension Requests</a:t>
            </a:r>
            <a:r>
              <a:rPr lang="en-US" sz="2800" dirty="0"/>
              <a:t> from the </a:t>
            </a:r>
            <a:r>
              <a:rPr lang="en-US" sz="2800" b="1" dirty="0"/>
              <a:t>Related Actions</a:t>
            </a:r>
            <a:r>
              <a:rPr lang="en-US" sz="2800" dirty="0"/>
              <a:t> menu.</a:t>
            </a:r>
          </a:p>
          <a:p>
            <a:pPr lvl="1">
              <a:buFont typeface="Arial" panose="020B0604020202020204" pitchFamily="34" charset="0"/>
              <a:buChar char="•"/>
            </a:pPr>
            <a:r>
              <a:rPr lang="en-US" sz="2800" dirty="0" smtClean="0"/>
              <a:t>File </a:t>
            </a:r>
            <a:r>
              <a:rPr lang="en-US" sz="2800" dirty="0"/>
              <a:t>requests for FY2015 and previous funding years </a:t>
            </a:r>
          </a:p>
          <a:p>
            <a:pPr lvl="2">
              <a:buFont typeface="Arial" panose="020B0604020202020204" pitchFamily="34" charset="0"/>
              <a:buChar char="•"/>
            </a:pPr>
            <a:r>
              <a:rPr lang="en-US" sz="2800" dirty="0"/>
              <a:t>Service providers log in to the </a:t>
            </a:r>
            <a:r>
              <a:rPr lang="en-US" sz="2800" dirty="0">
                <a:hlinkClick r:id="rId2"/>
              </a:rPr>
              <a:t>E-File System</a:t>
            </a:r>
            <a:r>
              <a:rPr lang="en-US" sz="2800" dirty="0"/>
              <a:t> and choose the 472 BEAR Form.</a:t>
            </a:r>
          </a:p>
          <a:p>
            <a:pPr lvl="1">
              <a:buFont typeface="Arial" panose="020B0604020202020204" pitchFamily="34" charset="0"/>
              <a:buChar char="•"/>
            </a:pPr>
            <a:endParaRPr lang="en-US" sz="2800" dirty="0"/>
          </a:p>
          <a:p>
            <a:endParaRPr lang="en-US" dirty="0"/>
          </a:p>
        </p:txBody>
      </p:sp>
      <p:sp>
        <p:nvSpPr>
          <p:cNvPr id="4" name="Rectangle 3"/>
          <p:cNvSpPr/>
          <p:nvPr/>
        </p:nvSpPr>
        <p:spPr>
          <a:xfrm>
            <a:off x="0" y="6594204"/>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14431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a:t>
            </a:r>
            <a:r>
              <a:rPr lang="en-US" dirty="0"/>
              <a:t>File Invoices</a:t>
            </a:r>
          </a:p>
        </p:txBody>
      </p:sp>
      <p:sp>
        <p:nvSpPr>
          <p:cNvPr id="3" name="Content Placeholder 2"/>
          <p:cNvSpPr>
            <a:spLocks noGrp="1"/>
          </p:cNvSpPr>
          <p:nvPr>
            <p:ph idx="1"/>
          </p:nvPr>
        </p:nvSpPr>
        <p:spPr>
          <a:xfrm>
            <a:off x="337351" y="1042416"/>
            <a:ext cx="10980506" cy="4865988"/>
          </a:xfrm>
        </p:spPr>
        <p:txBody>
          <a:bodyPr>
            <a:noAutofit/>
          </a:bodyPr>
          <a:lstStyle/>
          <a:p>
            <a:pPr>
              <a:buFont typeface="Arial" panose="020B0604020202020204" pitchFamily="34" charset="0"/>
              <a:buChar char="•"/>
            </a:pPr>
            <a:r>
              <a:rPr lang="en-US" dirty="0"/>
              <a:t>Invoice deadline extension requests </a:t>
            </a:r>
            <a:r>
              <a:rPr lang="en-US" b="1" dirty="0"/>
              <a:t>must be </a:t>
            </a:r>
            <a:r>
              <a:rPr lang="en-US" b="1" dirty="0" smtClean="0"/>
              <a:t>filed </a:t>
            </a:r>
            <a:r>
              <a:rPr lang="en-US" b="1" u="sng" dirty="0" smtClean="0"/>
              <a:t>ON OR BEFORE </a:t>
            </a:r>
            <a:r>
              <a:rPr lang="en-US" b="1" dirty="0" smtClean="0"/>
              <a:t>the </a:t>
            </a:r>
            <a:r>
              <a:rPr lang="en-US" b="1" dirty="0"/>
              <a:t>invoice deadline date</a:t>
            </a:r>
            <a:r>
              <a:rPr lang="en-US" dirty="0" smtClean="0"/>
              <a:t>.</a:t>
            </a:r>
            <a:endParaRPr lang="en-US" dirty="0"/>
          </a:p>
          <a:p>
            <a:pPr>
              <a:buFont typeface="Arial" panose="020B0604020202020204" pitchFamily="34" charset="0"/>
              <a:buChar char="•"/>
            </a:pPr>
            <a:r>
              <a:rPr lang="en-US" dirty="0"/>
              <a:t>Filers can receive </a:t>
            </a:r>
            <a:r>
              <a:rPr lang="en-US" u="sng" dirty="0"/>
              <a:t>one</a:t>
            </a:r>
            <a:r>
              <a:rPr lang="en-US" dirty="0"/>
              <a:t> 120-day extension of the time to file.</a:t>
            </a:r>
          </a:p>
          <a:p>
            <a:pPr>
              <a:buFont typeface="Arial" panose="020B0604020202020204" pitchFamily="34" charset="0"/>
              <a:buChar char="•"/>
            </a:pPr>
            <a:r>
              <a:rPr lang="en-US" dirty="0"/>
              <a:t>If applicants or service providers miss the deadline to file an invoice or to request an invoice deadline extension, they must file a request for waiver of the invoice deadline with the FCC.</a:t>
            </a:r>
          </a:p>
          <a:p>
            <a:pPr lvl="1">
              <a:buFont typeface="Arial" panose="020B0604020202020204" pitchFamily="34" charset="0"/>
              <a:buChar char="•"/>
            </a:pPr>
            <a:r>
              <a:rPr lang="en-US" sz="2800" dirty="0"/>
              <a:t>The FCC must grant the waiver request before USAC can process an invoice.</a:t>
            </a:r>
          </a:p>
          <a:p>
            <a:pPr>
              <a:buFont typeface="Arial" panose="020B0604020202020204" pitchFamily="34" charset="0"/>
              <a:buChar char="•"/>
            </a:pPr>
            <a:r>
              <a:rPr lang="en-US" dirty="0"/>
              <a:t>However, if USAC rejects a timely filed invoice, the applicant can appeal that rejection directly to USAC.</a:t>
            </a:r>
          </a:p>
          <a:p>
            <a:pPr lvl="1">
              <a:buFont typeface="Arial" panose="020B0604020202020204" pitchFamily="34" charset="0"/>
              <a:buChar char="•"/>
            </a:pPr>
            <a:endParaRPr lang="en-US" dirty="0"/>
          </a:p>
          <a:p>
            <a:endParaRPr lang="en-US" dirty="0"/>
          </a:p>
        </p:txBody>
      </p:sp>
      <p:sp>
        <p:nvSpPr>
          <p:cNvPr id="4" name="Rectangle 3"/>
          <p:cNvSpPr/>
          <p:nvPr/>
        </p:nvSpPr>
        <p:spPr>
          <a:xfrm>
            <a:off x="0" y="6448010"/>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96921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3">
                                            <p:txEl>
                                              <p:pRg st="3" end="3"/>
                                            </p:txEl>
                                          </p:spTgt>
                                        </p:tgtEl>
                                      </p:cBhvr>
                                    </p:animEffect>
                                    <p:animScale>
                                      <p:cBhvr>
                                        <p:cTn id="20" dur="250" autoRev="1" fill="hold"/>
                                        <p:tgtEl>
                                          <p:spTgt spid="3">
                                            <p:txEl>
                                              <p:pRg st="3" end="3"/>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3">
                                            <p:txEl>
                                              <p:pRg st="4" end="4"/>
                                            </p:txEl>
                                          </p:spTgt>
                                        </p:tgtEl>
                                      </p:cBhvr>
                                    </p:animEffect>
                                    <p:animScale>
                                      <p:cBhvr>
                                        <p:cTn id="25"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Invoice Review</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4098853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560" y="2548361"/>
            <a:ext cx="1827180" cy="1386372"/>
          </a:xfrm>
        </p:spPr>
        <p:txBody>
          <a:bodyPr/>
          <a:lstStyle/>
          <a:p>
            <a:r>
              <a:rPr lang="en-US" dirty="0" smtClean="0"/>
              <a:t>AGENDA</a:t>
            </a:r>
            <a:endParaRPr lang="en-US" dirty="0"/>
          </a:p>
        </p:txBody>
      </p:sp>
      <p:sp>
        <p:nvSpPr>
          <p:cNvPr id="3" name="Content Placeholder 2"/>
          <p:cNvSpPr>
            <a:spLocks noGrp="1"/>
          </p:cNvSpPr>
          <p:nvPr>
            <p:ph idx="1"/>
          </p:nvPr>
        </p:nvSpPr>
        <p:spPr>
          <a:xfrm>
            <a:off x="2984740" y="922636"/>
            <a:ext cx="8635356" cy="5020056"/>
          </a:xfrm>
        </p:spPr>
        <p:txBody>
          <a:bodyPr/>
          <a:lstStyle/>
          <a:p>
            <a:pPr marL="514350" indent="-514350">
              <a:buClr>
                <a:schemeClr val="accent2"/>
              </a:buClr>
              <a:buFont typeface="+mj-lt"/>
              <a:buAutoNum type="arabicPeriod"/>
            </a:pPr>
            <a:r>
              <a:rPr lang="en-US" dirty="0"/>
              <a:t>Preparing for Invoicing </a:t>
            </a:r>
            <a:endParaRPr lang="en-US" dirty="0" smtClean="0"/>
          </a:p>
          <a:p>
            <a:pPr marL="514350" indent="-514350">
              <a:buClr>
                <a:schemeClr val="accent2"/>
              </a:buClr>
              <a:buFont typeface="+mj-lt"/>
              <a:buAutoNum type="arabicPeriod"/>
            </a:pPr>
            <a:r>
              <a:rPr lang="en-US" dirty="0" smtClean="0"/>
              <a:t>Invoicing Methods</a:t>
            </a:r>
          </a:p>
          <a:p>
            <a:pPr marL="514350" indent="-514350">
              <a:buClr>
                <a:schemeClr val="accent2"/>
              </a:buClr>
              <a:buFont typeface="+mj-lt"/>
              <a:buAutoNum type="arabicPeriod"/>
            </a:pPr>
            <a:r>
              <a:rPr lang="en-US" dirty="0" smtClean="0"/>
              <a:t>Before </a:t>
            </a:r>
            <a:r>
              <a:rPr lang="en-US" dirty="0"/>
              <a:t>You </a:t>
            </a:r>
            <a:r>
              <a:rPr lang="en-US" dirty="0" smtClean="0"/>
              <a:t>Begin</a:t>
            </a:r>
          </a:p>
          <a:p>
            <a:pPr marL="514350" indent="-514350">
              <a:buClr>
                <a:schemeClr val="accent2"/>
              </a:buClr>
              <a:buFont typeface="+mj-lt"/>
              <a:buAutoNum type="arabicPeriod"/>
            </a:pPr>
            <a:r>
              <a:rPr lang="en-US" dirty="0" smtClean="0"/>
              <a:t>FCC </a:t>
            </a:r>
            <a:r>
              <a:rPr lang="en-US" dirty="0"/>
              <a:t>Form 498 (Service </a:t>
            </a:r>
            <a:r>
              <a:rPr lang="en-US" dirty="0" smtClean="0"/>
              <a:t>Providers)</a:t>
            </a:r>
          </a:p>
          <a:p>
            <a:pPr marL="514350" indent="-514350">
              <a:buClr>
                <a:schemeClr val="accent2"/>
              </a:buClr>
              <a:buFont typeface="+mj-lt"/>
              <a:buAutoNum type="arabicPeriod"/>
            </a:pPr>
            <a:r>
              <a:rPr lang="en-US" dirty="0" smtClean="0"/>
              <a:t>Electronic Invoicing</a:t>
            </a:r>
          </a:p>
          <a:p>
            <a:pPr marL="514350" indent="-514350">
              <a:buClr>
                <a:schemeClr val="accent2"/>
              </a:buClr>
              <a:buFont typeface="+mj-lt"/>
              <a:buAutoNum type="arabicPeriod"/>
            </a:pPr>
            <a:r>
              <a:rPr lang="en-US" dirty="0" smtClean="0"/>
              <a:t>When </a:t>
            </a:r>
            <a:r>
              <a:rPr lang="en-US" dirty="0"/>
              <a:t>to File / </a:t>
            </a:r>
            <a:r>
              <a:rPr lang="en-US" dirty="0" smtClean="0"/>
              <a:t>Deadlines</a:t>
            </a:r>
          </a:p>
          <a:p>
            <a:pPr marL="514350" indent="-514350">
              <a:buClr>
                <a:schemeClr val="accent2"/>
              </a:buClr>
              <a:buFont typeface="+mj-lt"/>
              <a:buAutoNum type="arabicPeriod"/>
            </a:pPr>
            <a:r>
              <a:rPr lang="en-US" dirty="0" smtClean="0"/>
              <a:t>Invoice </a:t>
            </a:r>
            <a:r>
              <a:rPr lang="en-US" dirty="0"/>
              <a:t>Review </a:t>
            </a:r>
            <a:r>
              <a:rPr lang="en-US" dirty="0" smtClean="0"/>
              <a:t>Process</a:t>
            </a:r>
          </a:p>
          <a:p>
            <a:pPr marL="514350" indent="-514350">
              <a:buClr>
                <a:schemeClr val="accent2"/>
              </a:buClr>
              <a:buFont typeface="+mj-lt"/>
              <a:buAutoNum type="arabicPeriod"/>
            </a:pPr>
            <a:r>
              <a:rPr lang="en-US" dirty="0" smtClean="0"/>
              <a:t>Case </a:t>
            </a:r>
            <a:r>
              <a:rPr lang="en-US" dirty="0"/>
              <a:t>Studies</a:t>
            </a: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47048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3">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3">
                                            <p:txEl>
                                              <p:pRg st="4" end="4"/>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3">
                                            <p:txEl>
                                              <p:pRg st="5" end="5"/>
                                            </p:txEl>
                                          </p:spTgt>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3">
                                            <p:txEl>
                                              <p:pRg st="6" end="6"/>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iterate type="lt">
                                    <p:tmAbs val="25"/>
                                  </p:iterate>
                                  <p:childTnLst>
                                    <p:set>
                                      <p:cBhvr override="childStyle">
                                        <p:cTn id="34" dur="indefinite"/>
                                        <p:tgtEl>
                                          <p:spTgt spid="3">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 Review</a:t>
            </a:r>
            <a:endParaRPr lang="en-US" dirty="0"/>
          </a:p>
        </p:txBody>
      </p:sp>
      <p:sp>
        <p:nvSpPr>
          <p:cNvPr id="3" name="Content Placeholder 2"/>
          <p:cNvSpPr>
            <a:spLocks noGrp="1"/>
          </p:cNvSpPr>
          <p:nvPr>
            <p:ph idx="1"/>
          </p:nvPr>
        </p:nvSpPr>
        <p:spPr>
          <a:xfrm>
            <a:off x="473824" y="1291456"/>
            <a:ext cx="11162799" cy="5025116"/>
          </a:xfrm>
        </p:spPr>
        <p:txBody>
          <a:bodyPr/>
          <a:lstStyle/>
          <a:p>
            <a:pPr marL="0" indent="0">
              <a:buNone/>
            </a:pPr>
            <a:r>
              <a:rPr lang="en-US" dirty="0" smtClean="0"/>
              <a:t>USAC invoice review can involve two steps:</a:t>
            </a:r>
          </a:p>
          <a:p>
            <a:pPr marL="514350" indent="-514350">
              <a:buClr>
                <a:schemeClr val="accent2"/>
              </a:buClr>
              <a:buFont typeface="+mj-lt"/>
              <a:buAutoNum type="arabicPeriod"/>
            </a:pPr>
            <a:r>
              <a:rPr lang="en-US" dirty="0" smtClean="0"/>
              <a:t>Automated Review</a:t>
            </a:r>
          </a:p>
          <a:p>
            <a:pPr marL="514350" indent="-514350">
              <a:buClr>
                <a:schemeClr val="accent2"/>
              </a:buClr>
              <a:buFont typeface="+mj-lt"/>
              <a:buAutoNum type="arabicPeriod"/>
            </a:pPr>
            <a:r>
              <a:rPr lang="en-US" dirty="0" smtClean="0"/>
              <a:t>Manual Review</a:t>
            </a:r>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59703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 Review – Automated Review</a:t>
            </a:r>
            <a:endParaRPr lang="en-US" dirty="0"/>
          </a:p>
        </p:txBody>
      </p:sp>
      <p:sp>
        <p:nvSpPr>
          <p:cNvPr id="3" name="Content Placeholder 2"/>
          <p:cNvSpPr>
            <a:spLocks noGrp="1"/>
          </p:cNvSpPr>
          <p:nvPr>
            <p:ph idx="1"/>
          </p:nvPr>
        </p:nvSpPr>
        <p:spPr>
          <a:xfrm>
            <a:off x="337352" y="1207008"/>
            <a:ext cx="10743514" cy="5025116"/>
          </a:xfrm>
        </p:spPr>
        <p:txBody>
          <a:bodyPr/>
          <a:lstStyle/>
          <a:p>
            <a:pPr marL="457200" indent="-457200">
              <a:buFont typeface="Arial" panose="020B0604020202020204" pitchFamily="34" charset="0"/>
              <a:buChar char="•"/>
            </a:pPr>
            <a:r>
              <a:rPr lang="en-US" dirty="0"/>
              <a:t>All invoices undergo a series of automated reviews.</a:t>
            </a:r>
          </a:p>
          <a:p>
            <a:pPr marL="457200" indent="-457200">
              <a:buFont typeface="Arial" panose="020B0604020202020204" pitchFamily="34" charset="0"/>
              <a:buChar char="•"/>
            </a:pPr>
            <a:r>
              <a:rPr lang="en-US" dirty="0"/>
              <a:t>Line items are automatically rejected if their information (FCC Form 471 number, FRN, discount percentage, available funding, etc.) is incorrect or inconsistent with the approved FRN. </a:t>
            </a:r>
          </a:p>
          <a:p>
            <a:pPr marL="457200" indent="-457200">
              <a:buFont typeface="Arial" panose="020B0604020202020204" pitchFamily="34" charset="0"/>
              <a:buChar char="•"/>
            </a:pPr>
            <a:r>
              <a:rPr lang="en-US" dirty="0"/>
              <a:t>Keep in mind that the online SPI Form has fewer built-in warnings, so accurate data entry is very important. </a:t>
            </a:r>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02165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Data Entry Errors</a:t>
            </a:r>
            <a:endParaRPr lang="en-US" dirty="0"/>
          </a:p>
        </p:txBody>
      </p:sp>
      <p:sp>
        <p:nvSpPr>
          <p:cNvPr id="3" name="Content Placeholder 2"/>
          <p:cNvSpPr>
            <a:spLocks noGrp="1"/>
          </p:cNvSpPr>
          <p:nvPr>
            <p:ph idx="1"/>
          </p:nvPr>
        </p:nvSpPr>
        <p:spPr>
          <a:xfrm>
            <a:off x="337351" y="1207008"/>
            <a:ext cx="10760140" cy="5025116"/>
          </a:xfrm>
        </p:spPr>
        <p:txBody>
          <a:bodyPr>
            <a:normAutofit fontScale="92500"/>
          </a:bodyPr>
          <a:lstStyle/>
          <a:p>
            <a:pPr marL="457200" indent="-457200">
              <a:buFont typeface="Arial" panose="020B0604020202020204" pitchFamily="34" charset="0"/>
              <a:buChar char="•"/>
            </a:pPr>
            <a:r>
              <a:rPr lang="en-US" dirty="0"/>
              <a:t>The FCC Form 471 and/or Funding Request Number (FRN) does not exist in our system.</a:t>
            </a:r>
          </a:p>
          <a:p>
            <a:pPr marL="457200" indent="-457200">
              <a:buFont typeface="Arial" panose="020B0604020202020204" pitchFamily="34" charset="0"/>
              <a:buChar char="•"/>
            </a:pPr>
            <a:r>
              <a:rPr lang="en-US" dirty="0"/>
              <a:t>Your SPIN is not featured on the FRN.</a:t>
            </a:r>
          </a:p>
          <a:p>
            <a:pPr marL="457200" indent="-457200">
              <a:buFont typeface="Arial" panose="020B0604020202020204" pitchFamily="34" charset="0"/>
              <a:buChar char="•"/>
            </a:pPr>
            <a:r>
              <a:rPr lang="en-US" dirty="0"/>
              <a:t>The FRN you entered is not on the FCC Form 471 number you entered.</a:t>
            </a:r>
          </a:p>
          <a:p>
            <a:pPr marL="457200" indent="-457200">
              <a:buFont typeface="Arial" panose="020B0604020202020204" pitchFamily="34" charset="0"/>
              <a:buChar char="•"/>
            </a:pPr>
            <a:r>
              <a:rPr lang="en-US" dirty="0"/>
              <a:t>The entire commitment has already been paid.</a:t>
            </a:r>
          </a:p>
          <a:p>
            <a:pPr marL="457200" indent="-457200">
              <a:buFont typeface="Arial" panose="020B0604020202020204" pitchFamily="34" charset="0"/>
              <a:buChar char="•"/>
            </a:pPr>
            <a:r>
              <a:rPr lang="en-US" dirty="0"/>
              <a:t>The FRN is for the previous funding year.</a:t>
            </a:r>
          </a:p>
          <a:p>
            <a:pPr marL="457200" indent="-457200">
              <a:buFont typeface="Arial" panose="020B0604020202020204" pitchFamily="34" charset="0"/>
              <a:buChar char="•"/>
            </a:pPr>
            <a:r>
              <a:rPr lang="en-US" dirty="0"/>
              <a:t>The line item is or appears to be a duplicate.</a:t>
            </a:r>
          </a:p>
          <a:p>
            <a:pPr marL="628650" lvl="1" indent="-457200">
              <a:buFont typeface="Arial" panose="020B0604020202020204" pitchFamily="34" charset="0"/>
              <a:buChar char="•"/>
            </a:pPr>
            <a:r>
              <a:rPr lang="en-US" sz="2800" dirty="0"/>
              <a:t>This may be because the customer billed date is entered as the service start date in every line item rather than the first date that service was delivered for that line item.</a:t>
            </a: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39456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on Discount Data Entry</a:t>
            </a:r>
            <a:endParaRPr lang="en-US" dirty="0"/>
          </a:p>
        </p:txBody>
      </p:sp>
      <p:sp>
        <p:nvSpPr>
          <p:cNvPr id="3" name="Content Placeholder 2"/>
          <p:cNvSpPr>
            <a:spLocks noGrp="1"/>
          </p:cNvSpPr>
          <p:nvPr>
            <p:ph idx="1"/>
          </p:nvPr>
        </p:nvSpPr>
        <p:spPr>
          <a:xfrm>
            <a:off x="428791" y="1291456"/>
            <a:ext cx="11017834" cy="5025116"/>
          </a:xfrm>
        </p:spPr>
        <p:txBody>
          <a:bodyPr>
            <a:normAutofit/>
          </a:bodyPr>
          <a:lstStyle/>
          <a:p>
            <a:pPr marL="457200" indent="-457200">
              <a:buFont typeface="Arial" panose="020B0604020202020204" pitchFamily="34" charset="0"/>
              <a:buChar char="•"/>
            </a:pPr>
            <a:r>
              <a:rPr lang="en-US" dirty="0"/>
              <a:t>The system does not pre-populate the discount from the FRN record to the online SPI Form.</a:t>
            </a:r>
          </a:p>
          <a:p>
            <a:pPr marL="457200" indent="-457200">
              <a:buFont typeface="Arial" panose="020B0604020202020204" pitchFamily="34" charset="0"/>
              <a:buChar char="•"/>
            </a:pPr>
            <a:r>
              <a:rPr lang="en-US" dirty="0"/>
              <a:t>To complete each line item:</a:t>
            </a:r>
          </a:p>
          <a:p>
            <a:pPr marL="628650" lvl="1" indent="-457200">
              <a:buFont typeface="Arial" panose="020B0604020202020204" pitchFamily="34" charset="0"/>
              <a:buChar char="•"/>
            </a:pPr>
            <a:r>
              <a:rPr lang="en-US" sz="2800" dirty="0"/>
              <a:t>Enter the pre-discount amount.</a:t>
            </a:r>
          </a:p>
          <a:p>
            <a:pPr marL="628650" lvl="1" indent="-457200">
              <a:buFont typeface="Arial" panose="020B0604020202020204" pitchFamily="34" charset="0"/>
              <a:buChar char="•"/>
            </a:pPr>
            <a:r>
              <a:rPr lang="en-US" sz="2800" dirty="0"/>
              <a:t>Enter the discount percentage manually. This entry must be a number between 20 and </a:t>
            </a:r>
            <a:r>
              <a:rPr lang="en-US" sz="2800" dirty="0" smtClean="0"/>
              <a:t>90.</a:t>
            </a:r>
          </a:p>
          <a:p>
            <a:pPr marL="628650" lvl="1" indent="-457200">
              <a:buFont typeface="Arial" panose="020B0604020202020204" pitchFamily="34" charset="0"/>
              <a:buChar char="•"/>
            </a:pPr>
            <a:r>
              <a:rPr lang="en-US" sz="2800" dirty="0" smtClean="0"/>
              <a:t>If </a:t>
            </a:r>
            <a:r>
              <a:rPr lang="en-US" sz="2800" dirty="0"/>
              <a:t>the correct discount is less than 20, enter 20</a:t>
            </a:r>
            <a:r>
              <a:rPr lang="en-US" sz="2800" dirty="0" smtClean="0"/>
              <a:t>. (This will only occur for pre-FY2019 voice services subject to the voice phase-down.</a:t>
            </a:r>
            <a:endParaRPr lang="en-US" sz="2800" dirty="0"/>
          </a:p>
          <a:p>
            <a:pPr marL="628650" lvl="1" indent="-457200">
              <a:buFont typeface="Arial" panose="020B0604020202020204" pitchFamily="34" charset="0"/>
              <a:buChar char="•"/>
            </a:pPr>
            <a:r>
              <a:rPr lang="en-US" sz="2800" dirty="0"/>
              <a:t>Calculate the post-discount amount manually and enter it.</a:t>
            </a: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50921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 Review – Manual Review</a:t>
            </a:r>
            <a:endParaRPr lang="en-US" dirty="0"/>
          </a:p>
        </p:txBody>
      </p:sp>
      <p:sp>
        <p:nvSpPr>
          <p:cNvPr id="3" name="Content Placeholder 2"/>
          <p:cNvSpPr>
            <a:spLocks noGrp="1"/>
          </p:cNvSpPr>
          <p:nvPr>
            <p:ph idx="1"/>
          </p:nvPr>
        </p:nvSpPr>
        <p:spPr/>
        <p:txBody>
          <a:bodyPr>
            <a:normAutofit fontScale="77500" lnSpcReduction="20000"/>
          </a:bodyPr>
          <a:lstStyle/>
          <a:p>
            <a:pPr marL="457200" lvl="1" indent="-457200">
              <a:spcBef>
                <a:spcPts val="1000"/>
              </a:spcBef>
              <a:spcAft>
                <a:spcPts val="0"/>
              </a:spcAft>
              <a:buClr>
                <a:srgbClr val="006FF4"/>
              </a:buClr>
              <a:buFont typeface="Arial" panose="020B0604020202020204" pitchFamily="34" charset="0"/>
              <a:buChar char="•"/>
            </a:pPr>
            <a:r>
              <a:rPr lang="en-US" sz="3300" dirty="0"/>
              <a:t>Some invoices also undergo manual review. These reviews verify, among other things, </a:t>
            </a:r>
            <a:r>
              <a:rPr lang="en-US" sz="3300" dirty="0" smtClean="0"/>
              <a:t>that:</a:t>
            </a:r>
          </a:p>
          <a:p>
            <a:pPr marL="800100" lvl="2" indent="-342900">
              <a:spcBef>
                <a:spcPts val="1000"/>
              </a:spcBef>
              <a:spcAft>
                <a:spcPts val="0"/>
              </a:spcAft>
              <a:buClr>
                <a:schemeClr val="accent2"/>
              </a:buClr>
              <a:buFont typeface="Arial" panose="020B0604020202020204" pitchFamily="34" charset="0"/>
              <a:buChar char="•"/>
            </a:pPr>
            <a:r>
              <a:rPr lang="en-US" sz="3300" dirty="0" smtClean="0"/>
              <a:t>the </a:t>
            </a:r>
            <a:r>
              <a:rPr lang="en-US" sz="3300" dirty="0"/>
              <a:t>customer bills are accurately reflected on the E-rate invoice and discounts are properly </a:t>
            </a:r>
            <a:r>
              <a:rPr lang="en-US" sz="3300" dirty="0" smtClean="0"/>
              <a:t>applied;</a:t>
            </a:r>
          </a:p>
          <a:p>
            <a:pPr marL="800100" lvl="2" indent="-342900">
              <a:spcBef>
                <a:spcPts val="1000"/>
              </a:spcBef>
              <a:spcAft>
                <a:spcPts val="0"/>
              </a:spcAft>
              <a:buClr>
                <a:schemeClr val="accent2"/>
              </a:buClr>
              <a:buFont typeface="Arial" panose="020B0604020202020204" pitchFamily="34" charset="0"/>
              <a:buChar char="•"/>
            </a:pPr>
            <a:r>
              <a:rPr lang="en-US" sz="3300" dirty="0" smtClean="0"/>
              <a:t>the </a:t>
            </a:r>
            <a:r>
              <a:rPr lang="en-US" sz="3300" dirty="0"/>
              <a:t>services are eligible and were approved on the </a:t>
            </a:r>
            <a:r>
              <a:rPr lang="en-US" sz="3300" dirty="0" smtClean="0"/>
              <a:t>FCDL;</a:t>
            </a:r>
          </a:p>
          <a:p>
            <a:pPr marL="800100" lvl="2" indent="-342900">
              <a:spcBef>
                <a:spcPts val="1000"/>
              </a:spcBef>
              <a:spcAft>
                <a:spcPts val="0"/>
              </a:spcAft>
              <a:buClr>
                <a:schemeClr val="accent2"/>
              </a:buClr>
              <a:buFont typeface="Arial" panose="020B0604020202020204" pitchFamily="34" charset="0"/>
              <a:buChar char="•"/>
            </a:pPr>
            <a:r>
              <a:rPr lang="en-US" sz="3300" dirty="0" smtClean="0"/>
              <a:t>It </a:t>
            </a:r>
            <a:r>
              <a:rPr lang="en-US" sz="3300" dirty="0"/>
              <a:t>the services are not on the FCDL, USAC approved a service substitution.</a:t>
            </a:r>
          </a:p>
          <a:p>
            <a:pPr marL="457200" lvl="1" indent="-457200">
              <a:spcBef>
                <a:spcPts val="1000"/>
              </a:spcBef>
              <a:spcAft>
                <a:spcPts val="0"/>
              </a:spcAft>
              <a:buClr>
                <a:srgbClr val="006FF4"/>
              </a:buClr>
              <a:buFont typeface="Arial" panose="020B0604020202020204" pitchFamily="34" charset="0"/>
              <a:buChar char="•"/>
            </a:pPr>
            <a:r>
              <a:rPr lang="en-US" sz="3300" dirty="0"/>
              <a:t>USAC reviewers send questions to the service provider and ask for responses in seven days; one seven-day extension can be granted. </a:t>
            </a:r>
          </a:p>
          <a:p>
            <a:pPr marL="457200" lvl="1" indent="-457200">
              <a:spcBef>
                <a:spcPts val="1000"/>
              </a:spcBef>
              <a:spcAft>
                <a:spcPts val="0"/>
              </a:spcAft>
              <a:buClr>
                <a:srgbClr val="006FF4"/>
              </a:buClr>
              <a:buFont typeface="Arial" panose="020B0604020202020204" pitchFamily="34" charset="0"/>
              <a:buChar char="•"/>
            </a:pPr>
            <a:r>
              <a:rPr lang="en-US" sz="3300" dirty="0"/>
              <a:t>USAC reviews the information provided and makes a disbursement decision.</a:t>
            </a:r>
          </a:p>
          <a:p>
            <a:pPr marL="457200" lvl="1" indent="-457200">
              <a:spcBef>
                <a:spcPts val="1000"/>
              </a:spcBef>
              <a:spcAft>
                <a:spcPts val="0"/>
              </a:spcAft>
              <a:buClr>
                <a:srgbClr val="006FF4"/>
              </a:buClr>
              <a:buFont typeface="Arial" panose="020B0604020202020204" pitchFamily="34" charset="0"/>
              <a:buChar char="•"/>
            </a:pPr>
            <a:r>
              <a:rPr lang="en-US" sz="3300" dirty="0"/>
              <a:t>If payment is rejected, the service provider can resubmit the invoice once the issue has been corrected. </a:t>
            </a: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78134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 Review - Service Certification</a:t>
            </a:r>
            <a:endParaRPr lang="en-US" dirty="0"/>
          </a:p>
        </p:txBody>
      </p:sp>
      <p:sp>
        <p:nvSpPr>
          <p:cNvPr id="3" name="Content Placeholder 2"/>
          <p:cNvSpPr>
            <a:spLocks noGrp="1"/>
          </p:cNvSpPr>
          <p:nvPr>
            <p:ph idx="1"/>
          </p:nvPr>
        </p:nvSpPr>
        <p:spPr/>
        <p:txBody>
          <a:bodyPr>
            <a:normAutofit/>
          </a:bodyPr>
          <a:lstStyle/>
          <a:p>
            <a:pPr marL="457200" lvl="1" indent="-457200">
              <a:spcBef>
                <a:spcPts val="1000"/>
              </a:spcBef>
              <a:spcAft>
                <a:spcPts val="0"/>
              </a:spcAft>
              <a:buClr>
                <a:srgbClr val="006FF4"/>
              </a:buClr>
              <a:buFont typeface="Arial" panose="020B0604020202020204" pitchFamily="34" charset="0"/>
              <a:buChar char="•"/>
            </a:pPr>
            <a:r>
              <a:rPr lang="en-US" sz="2800" dirty="0"/>
              <a:t>Some manual reviews require additional documentation, such </a:t>
            </a:r>
            <a:r>
              <a:rPr lang="en-US" sz="2800" dirty="0" smtClean="0"/>
              <a:t>as:</a:t>
            </a:r>
          </a:p>
          <a:p>
            <a:pPr marL="914400" lvl="2" indent="-457200">
              <a:spcBef>
                <a:spcPts val="1000"/>
              </a:spcBef>
              <a:spcAft>
                <a:spcPts val="0"/>
              </a:spcAft>
              <a:buClr>
                <a:schemeClr val="accent2"/>
              </a:buClr>
              <a:buFont typeface="Arial" panose="020B0604020202020204" pitchFamily="34" charset="0"/>
              <a:buChar char="•"/>
            </a:pPr>
            <a:r>
              <a:rPr lang="en-US" sz="2800" dirty="0" smtClean="0"/>
              <a:t>Proof </a:t>
            </a:r>
            <a:r>
              <a:rPr lang="en-US" sz="2800" dirty="0"/>
              <a:t>that the applicant paid their </a:t>
            </a:r>
            <a:r>
              <a:rPr lang="en-US" sz="2800" dirty="0" smtClean="0"/>
              <a:t>share.</a:t>
            </a:r>
          </a:p>
          <a:p>
            <a:pPr marL="914400" lvl="2" indent="-457200">
              <a:spcBef>
                <a:spcPts val="1000"/>
              </a:spcBef>
              <a:spcAft>
                <a:spcPts val="0"/>
              </a:spcAft>
              <a:buClr>
                <a:schemeClr val="accent2"/>
              </a:buClr>
              <a:buFont typeface="Arial" panose="020B0604020202020204" pitchFamily="34" charset="0"/>
              <a:buChar char="•"/>
            </a:pPr>
            <a:r>
              <a:rPr lang="en-US" sz="2800" dirty="0" smtClean="0"/>
              <a:t>Proof </a:t>
            </a:r>
            <a:r>
              <a:rPr lang="en-US" sz="2800" dirty="0"/>
              <a:t>that the invoiced services were delivered and/or </a:t>
            </a:r>
            <a:r>
              <a:rPr lang="en-US" sz="2800" dirty="0" smtClean="0"/>
              <a:t>installed.</a:t>
            </a:r>
          </a:p>
          <a:p>
            <a:pPr marL="914400" lvl="2" indent="-457200">
              <a:spcBef>
                <a:spcPts val="1000"/>
              </a:spcBef>
              <a:spcAft>
                <a:spcPts val="0"/>
              </a:spcAft>
              <a:buClr>
                <a:schemeClr val="accent2"/>
              </a:buClr>
              <a:buFont typeface="Arial" panose="020B0604020202020204" pitchFamily="34" charset="0"/>
              <a:buChar char="•"/>
            </a:pPr>
            <a:r>
              <a:rPr lang="en-US" sz="2800" dirty="0" smtClean="0"/>
              <a:t>Proof </a:t>
            </a:r>
            <a:r>
              <a:rPr lang="en-US" sz="2800" dirty="0"/>
              <a:t>that progress payments were included in the contract.</a:t>
            </a:r>
          </a:p>
          <a:p>
            <a:pPr marL="457200" lvl="1" indent="-457200">
              <a:spcBef>
                <a:spcPts val="1000"/>
              </a:spcBef>
              <a:spcAft>
                <a:spcPts val="0"/>
              </a:spcAft>
              <a:buClr>
                <a:srgbClr val="006FF4"/>
              </a:buClr>
              <a:buFont typeface="Arial" panose="020B0604020202020204" pitchFamily="34" charset="0"/>
              <a:buChar char="•"/>
            </a:pPr>
            <a:r>
              <a:rPr lang="en-US" sz="2800" dirty="0"/>
              <a:t>USAC reviewers send a Service Certification and instructions to the service provider so that they can forward it to the applicant.</a:t>
            </a:r>
          </a:p>
          <a:p>
            <a:pPr marL="457200" lvl="1" indent="-457200">
              <a:spcBef>
                <a:spcPts val="1000"/>
              </a:spcBef>
              <a:spcAft>
                <a:spcPts val="0"/>
              </a:spcAft>
              <a:buClr>
                <a:srgbClr val="006FF4"/>
              </a:buClr>
              <a:buFont typeface="Arial" panose="020B0604020202020204" pitchFamily="34" charset="0"/>
              <a:buChar char="•"/>
            </a:pPr>
            <a:r>
              <a:rPr lang="en-US" sz="2800" dirty="0"/>
              <a:t>The applicant completes the certification and returns it directly to USAC.</a:t>
            </a:r>
          </a:p>
          <a:p>
            <a:pPr marL="457200" lvl="1" indent="-457200">
              <a:spcBef>
                <a:spcPts val="1000"/>
              </a:spcBef>
              <a:spcAft>
                <a:spcPts val="0"/>
              </a:spcAft>
              <a:buClr>
                <a:srgbClr val="006FF4"/>
              </a:buClr>
              <a:buFont typeface="Arial" panose="020B0604020202020204" pitchFamily="34" charset="0"/>
              <a:buChar char="•"/>
            </a:pPr>
            <a:r>
              <a:rPr lang="en-US" sz="2800" dirty="0"/>
              <a:t>USAC reviews the information provided and makes a decision</a:t>
            </a:r>
          </a:p>
        </p:txBody>
      </p:sp>
      <p:sp>
        <p:nvSpPr>
          <p:cNvPr id="5" name="Rectangle 4"/>
          <p:cNvSpPr/>
          <p:nvPr/>
        </p:nvSpPr>
        <p:spPr>
          <a:xfrm>
            <a:off x="121582"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67698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Invoicing</a:t>
            </a:r>
            <a:endParaRPr lang="en-US" dirty="0">
              <a:solidFill>
                <a:schemeClr val="accent2"/>
              </a:solidFill>
            </a:endParaRPr>
          </a:p>
        </p:txBody>
      </p:sp>
      <p:sp>
        <p:nvSpPr>
          <p:cNvPr id="3" name="Content Placeholder 2"/>
          <p:cNvSpPr>
            <a:spLocks noGrp="1"/>
          </p:cNvSpPr>
          <p:nvPr>
            <p:ph idx="1"/>
          </p:nvPr>
        </p:nvSpPr>
        <p:spPr>
          <a:xfrm>
            <a:off x="337351" y="1207008"/>
            <a:ext cx="10377754" cy="5025116"/>
          </a:xfrm>
        </p:spPr>
        <p:txBody>
          <a:bodyPr>
            <a:normAutofit fontScale="70000" lnSpcReduction="20000"/>
          </a:bodyPr>
          <a:lstStyle/>
          <a:p>
            <a:pPr marL="514350" lvl="1" indent="-514350">
              <a:spcBef>
                <a:spcPts val="1000"/>
              </a:spcBef>
              <a:spcAft>
                <a:spcPts val="0"/>
              </a:spcAft>
              <a:buClr>
                <a:srgbClr val="006FF4"/>
              </a:buClr>
              <a:buFont typeface="+mj-lt"/>
              <a:buAutoNum type="arabicPeriod"/>
            </a:pPr>
            <a:r>
              <a:rPr lang="en-US" sz="3400" dirty="0"/>
              <a:t>Confirm the invoice method the applicant has chosen – ideally, before services start.</a:t>
            </a:r>
          </a:p>
          <a:p>
            <a:pPr marL="514350" lvl="1" indent="-514350">
              <a:spcBef>
                <a:spcPts val="1000"/>
              </a:spcBef>
              <a:spcAft>
                <a:spcPts val="0"/>
              </a:spcAft>
              <a:buClr>
                <a:srgbClr val="006FF4"/>
              </a:buClr>
              <a:buFont typeface="+mj-lt"/>
              <a:buAutoNum type="arabicPeriod"/>
            </a:pPr>
            <a:r>
              <a:rPr lang="en-US" sz="3400" dirty="0"/>
              <a:t>Verify that the information on your current FCC Form 498 – especially bank account information – is correct. USAC does not issue paper checks.</a:t>
            </a:r>
          </a:p>
          <a:p>
            <a:pPr marL="514350" lvl="1" indent="-514350">
              <a:spcBef>
                <a:spcPts val="1000"/>
              </a:spcBef>
              <a:spcAft>
                <a:spcPts val="0"/>
              </a:spcAft>
              <a:buClr>
                <a:srgbClr val="006FF4"/>
              </a:buClr>
              <a:buFont typeface="+mj-lt"/>
              <a:buAutoNum type="arabicPeriod"/>
            </a:pPr>
            <a:r>
              <a:rPr lang="en-US" sz="3400" dirty="0"/>
              <a:t>Gather the documents you will need to complete an invoice correctly: FCDLs, FCC Form 486 Notification Letters, SPIN change approvals, service substitution approvals, customer bills.</a:t>
            </a:r>
          </a:p>
          <a:p>
            <a:pPr marL="514350" lvl="1" indent="-514350">
              <a:spcBef>
                <a:spcPts val="1000"/>
              </a:spcBef>
              <a:spcAft>
                <a:spcPts val="0"/>
              </a:spcAft>
              <a:buClr>
                <a:srgbClr val="006FF4"/>
              </a:buClr>
              <a:buFont typeface="+mj-lt"/>
              <a:buAutoNum type="arabicPeriod"/>
            </a:pPr>
            <a:r>
              <a:rPr lang="en-US" sz="3400" dirty="0"/>
              <a:t>Make sure that the applicant has filed – and USAC has approved – an FCC Form </a:t>
            </a:r>
            <a:r>
              <a:rPr lang="en-US" sz="3400" dirty="0" smtClean="0"/>
              <a:t>486 for the FRN.</a:t>
            </a:r>
            <a:endParaRPr lang="en-US" sz="3400" dirty="0"/>
          </a:p>
          <a:p>
            <a:pPr marL="514350" lvl="1" indent="-514350">
              <a:spcBef>
                <a:spcPts val="1000"/>
              </a:spcBef>
              <a:spcAft>
                <a:spcPts val="0"/>
              </a:spcAft>
              <a:buClr>
                <a:srgbClr val="006FF4"/>
              </a:buClr>
              <a:buFont typeface="+mj-lt"/>
              <a:buAutoNum type="arabicPeriod"/>
            </a:pPr>
            <a:r>
              <a:rPr lang="en-US" sz="3400" dirty="0"/>
              <a:t>Make sure you have certified an FCC Form 473 (SPAC Form) for the appropriate funding year.</a:t>
            </a:r>
          </a:p>
          <a:p>
            <a:pPr marL="514350" lvl="1" indent="-514350">
              <a:spcBef>
                <a:spcPts val="1000"/>
              </a:spcBef>
              <a:spcAft>
                <a:spcPts val="0"/>
              </a:spcAft>
              <a:buClr>
                <a:srgbClr val="006FF4"/>
              </a:buClr>
              <a:buFont typeface="+mj-lt"/>
              <a:buAutoNum type="arabicPeriod"/>
            </a:pPr>
            <a:r>
              <a:rPr lang="en-US" sz="3400" dirty="0"/>
              <a:t>Forward service certifications </a:t>
            </a:r>
            <a:r>
              <a:rPr lang="en-US" sz="3400" b="1" dirty="0"/>
              <a:t>with instructions</a:t>
            </a:r>
            <a:r>
              <a:rPr lang="en-US" sz="3400" dirty="0"/>
              <a:t> to the applicant promptly.</a:t>
            </a:r>
          </a:p>
          <a:p>
            <a:pPr marL="514350" lvl="1" indent="-514350">
              <a:spcBef>
                <a:spcPts val="1000"/>
              </a:spcBef>
              <a:spcAft>
                <a:spcPts val="0"/>
              </a:spcAft>
              <a:buClr>
                <a:srgbClr val="006FF4"/>
              </a:buClr>
              <a:buFont typeface="+mj-lt"/>
              <a:buAutoNum type="arabicPeriod"/>
            </a:pPr>
            <a:r>
              <a:rPr lang="en-US" sz="3400" dirty="0"/>
              <a:t>Check your entries carefully to be sure that they are consistent and accurate.</a:t>
            </a:r>
          </a:p>
          <a:p>
            <a:pPr marL="0" indent="0">
              <a:buNone/>
            </a:pPr>
            <a:endParaRPr lang="en-US" dirty="0"/>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20536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Studies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865890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Similar Line items</a:t>
            </a:r>
            <a:endParaRPr lang="en-US" dirty="0"/>
          </a:p>
        </p:txBody>
      </p:sp>
      <p:sp>
        <p:nvSpPr>
          <p:cNvPr id="3" name="Content Placeholder 2"/>
          <p:cNvSpPr>
            <a:spLocks noGrp="1"/>
          </p:cNvSpPr>
          <p:nvPr>
            <p:ph idx="1"/>
          </p:nvPr>
        </p:nvSpPr>
        <p:spPr>
          <a:xfrm>
            <a:off x="337351" y="1207008"/>
            <a:ext cx="10319565" cy="5025116"/>
          </a:xfrm>
        </p:spPr>
        <p:txBody>
          <a:bodyPr/>
          <a:lstStyle/>
          <a:p>
            <a:pPr marL="342900" indent="-342900">
              <a:buFont typeface="Arial" panose="020B0604020202020204" pitchFamily="34" charset="0"/>
              <a:buChar char="•"/>
            </a:pPr>
            <a:r>
              <a:rPr lang="en-US" dirty="0"/>
              <a:t>Invoice #</a:t>
            </a:r>
            <a:r>
              <a:rPr lang="en-US" dirty="0" smtClean="0"/>
              <a:t>1234567 </a:t>
            </a:r>
            <a:r>
              <a:rPr lang="en-US" dirty="0"/>
              <a:t>was submitted on </a:t>
            </a:r>
            <a:r>
              <a:rPr lang="en-US" dirty="0" smtClean="0"/>
              <a:t>7/1/2019 </a:t>
            </a:r>
            <a:r>
              <a:rPr lang="en-US" dirty="0"/>
              <a:t>for </a:t>
            </a:r>
            <a:r>
              <a:rPr lang="en-US" dirty="0" smtClean="0"/>
              <a:t>$759.00 </a:t>
            </a:r>
            <a:r>
              <a:rPr lang="en-US" dirty="0"/>
              <a:t>for FRN </a:t>
            </a:r>
            <a:r>
              <a:rPr lang="en-US" dirty="0" smtClean="0"/>
              <a:t>190000010 with </a:t>
            </a:r>
            <a:r>
              <a:rPr lang="en-US" dirty="0"/>
              <a:t>a customer billed date of </a:t>
            </a:r>
            <a:r>
              <a:rPr lang="en-US" dirty="0" smtClean="0"/>
              <a:t>7/1/2019.</a:t>
            </a:r>
            <a:endParaRPr lang="en-US" dirty="0"/>
          </a:p>
          <a:p>
            <a:pPr marL="342900" indent="-342900">
              <a:buFont typeface="Arial" panose="020B0604020202020204" pitchFamily="34" charset="0"/>
              <a:buChar char="•"/>
            </a:pPr>
            <a:r>
              <a:rPr lang="en-US" dirty="0"/>
              <a:t>Invoice #</a:t>
            </a:r>
            <a:r>
              <a:rPr lang="en-US" dirty="0" smtClean="0"/>
              <a:t>1234789 </a:t>
            </a:r>
            <a:r>
              <a:rPr lang="en-US" dirty="0"/>
              <a:t>was submitted on </a:t>
            </a:r>
            <a:r>
              <a:rPr lang="en-US" dirty="0" smtClean="0"/>
              <a:t>8/1/2019 </a:t>
            </a:r>
            <a:r>
              <a:rPr lang="en-US" dirty="0"/>
              <a:t>for </a:t>
            </a:r>
            <a:r>
              <a:rPr lang="en-US" dirty="0" smtClean="0"/>
              <a:t>$759.00 </a:t>
            </a:r>
            <a:r>
              <a:rPr lang="en-US" dirty="0"/>
              <a:t>for FRN </a:t>
            </a:r>
            <a:r>
              <a:rPr lang="en-US" dirty="0" smtClean="0"/>
              <a:t>190000010 with </a:t>
            </a:r>
            <a:r>
              <a:rPr lang="en-US" dirty="0"/>
              <a:t>a customer billed date of </a:t>
            </a:r>
            <a:r>
              <a:rPr lang="en-US" dirty="0" smtClean="0"/>
              <a:t>7/1/2019.</a:t>
            </a:r>
          </a:p>
          <a:p>
            <a:pPr marL="0" indent="0">
              <a:buNone/>
            </a:pPr>
            <a:endParaRPr lang="en-US" dirty="0" smtClean="0"/>
          </a:p>
          <a:p>
            <a:pPr marL="0" indent="0">
              <a:buNone/>
            </a:pPr>
            <a:r>
              <a:rPr lang="en-US" b="1" dirty="0" smtClean="0">
                <a:solidFill>
                  <a:schemeClr val="accent2"/>
                </a:solidFill>
              </a:rPr>
              <a:t>Question:</a:t>
            </a:r>
            <a:endParaRPr lang="en-US" b="1" dirty="0">
              <a:solidFill>
                <a:schemeClr val="accent2"/>
              </a:solidFill>
            </a:endParaRPr>
          </a:p>
          <a:p>
            <a:pPr marL="0" indent="0">
              <a:buNone/>
            </a:pPr>
            <a:r>
              <a:rPr lang="en-US" dirty="0" smtClean="0"/>
              <a:t>How </a:t>
            </a:r>
            <a:r>
              <a:rPr lang="en-US" dirty="0"/>
              <a:t>w</a:t>
            </a:r>
            <a:r>
              <a:rPr lang="en-US" dirty="0" smtClean="0"/>
              <a:t>ill USAC process the second invoice?</a:t>
            </a: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296908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Similar Line items</a:t>
            </a:r>
            <a:endParaRPr lang="en-US" dirty="0"/>
          </a:p>
        </p:txBody>
      </p:sp>
      <p:sp>
        <p:nvSpPr>
          <p:cNvPr id="3" name="Content Placeholder 2"/>
          <p:cNvSpPr>
            <a:spLocks noGrp="1"/>
          </p:cNvSpPr>
          <p:nvPr>
            <p:ph idx="1"/>
          </p:nvPr>
        </p:nvSpPr>
        <p:spPr>
          <a:xfrm>
            <a:off x="337351" y="1207008"/>
            <a:ext cx="11026147" cy="5025116"/>
          </a:xfrm>
        </p:spPr>
        <p:txBody>
          <a:bodyPr>
            <a:normAutofit/>
          </a:bodyPr>
          <a:lstStyle/>
          <a:p>
            <a:pPr marL="0" indent="0">
              <a:buNone/>
            </a:pPr>
            <a:r>
              <a:rPr lang="en-US" b="1" dirty="0">
                <a:solidFill>
                  <a:schemeClr val="accent2"/>
                </a:solidFill>
              </a:rPr>
              <a:t>Answer:</a:t>
            </a:r>
          </a:p>
          <a:p>
            <a:pPr marL="342900" indent="-342900">
              <a:buFont typeface="Arial" panose="020B0604020202020204" pitchFamily="34" charset="0"/>
              <a:buChar char="•"/>
            </a:pPr>
            <a:r>
              <a:rPr lang="en-US" dirty="0"/>
              <a:t>USAC’s system will flag the second invoice as a possible duplicate.  To resolve the matter, a further review must be completed. </a:t>
            </a:r>
          </a:p>
          <a:p>
            <a:pPr marL="342900" indent="-342900">
              <a:buFont typeface="Arial" panose="020B0604020202020204" pitchFamily="34" charset="0"/>
              <a:buChar char="•"/>
            </a:pPr>
            <a:r>
              <a:rPr lang="en-US" dirty="0"/>
              <a:t>The invoice reviewer will request documentation to support both invoices and to demonstrate that the second is not a duplicate submission. </a:t>
            </a:r>
          </a:p>
          <a:p>
            <a:pPr marL="0" indent="0">
              <a:buNone/>
            </a:pPr>
            <a:r>
              <a:rPr lang="en-US" b="1" dirty="0" smtClean="0">
                <a:solidFill>
                  <a:schemeClr val="accent2"/>
                </a:solidFill>
              </a:rPr>
              <a:t>To avoid this problem:</a:t>
            </a:r>
            <a:endParaRPr lang="en-US" b="1" dirty="0">
              <a:solidFill>
                <a:schemeClr val="accent2"/>
              </a:solidFill>
            </a:endParaRPr>
          </a:p>
          <a:p>
            <a:pPr marL="342900" indent="-342900">
              <a:buFont typeface="Arial" panose="020B0604020202020204" pitchFamily="34" charset="0"/>
              <a:buChar char="•"/>
            </a:pPr>
            <a:r>
              <a:rPr lang="en-US" dirty="0" smtClean="0"/>
              <a:t>The date on each line item should be the date service started </a:t>
            </a:r>
            <a:r>
              <a:rPr lang="en-US" b="1" dirty="0" smtClean="0"/>
              <a:t>for that line item</a:t>
            </a:r>
            <a:r>
              <a:rPr lang="en-US" dirty="0" smtClean="0"/>
              <a:t>. The second invoice should have shown a customer billed date of 8/1/2019.</a:t>
            </a: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97635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Preparing for Invoicing</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60219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Applicant Share</a:t>
            </a:r>
            <a:endParaRPr lang="en-US" dirty="0"/>
          </a:p>
        </p:txBody>
      </p:sp>
      <p:sp>
        <p:nvSpPr>
          <p:cNvPr id="3" name="Content Placeholder 2"/>
          <p:cNvSpPr>
            <a:spLocks noGrp="1"/>
          </p:cNvSpPr>
          <p:nvPr>
            <p:ph idx="1"/>
          </p:nvPr>
        </p:nvSpPr>
        <p:spPr>
          <a:xfrm>
            <a:off x="337351" y="1207008"/>
            <a:ext cx="4920449" cy="5025116"/>
          </a:xfrm>
        </p:spPr>
        <p:txBody>
          <a:bodyPr>
            <a:normAutofit/>
          </a:bodyPr>
          <a:lstStyle/>
          <a:p>
            <a:pPr marL="342900" indent="-342900">
              <a:buFont typeface="Arial" panose="020B0604020202020204" pitchFamily="34" charset="0"/>
              <a:buChar char="•"/>
            </a:pPr>
            <a:r>
              <a:rPr lang="en-US" dirty="0" smtClean="0"/>
              <a:t>Service provider submits a SPI Form for $800.00. During invoice review, the service provider provides this customer bill.</a:t>
            </a:r>
          </a:p>
          <a:p>
            <a:pPr marL="0" indent="0">
              <a:buNone/>
            </a:pPr>
            <a:r>
              <a:rPr lang="en-US" b="1" dirty="0" smtClean="0">
                <a:solidFill>
                  <a:schemeClr val="accent2"/>
                </a:solidFill>
              </a:rPr>
              <a:t>Question:</a:t>
            </a:r>
            <a:endParaRPr lang="en-US" b="1" dirty="0">
              <a:solidFill>
                <a:schemeClr val="accent2"/>
              </a:solidFill>
            </a:endParaRPr>
          </a:p>
          <a:p>
            <a:pPr marL="0" indent="0">
              <a:buNone/>
            </a:pPr>
            <a:r>
              <a:rPr lang="en-US" dirty="0" smtClean="0"/>
              <a:t>What information is missing from the customer bill?</a:t>
            </a: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pic>
        <p:nvPicPr>
          <p:cNvPr id="11" name="Picture 10"/>
          <p:cNvPicPr>
            <a:picLocks noChangeAspect="1"/>
          </p:cNvPicPr>
          <p:nvPr/>
        </p:nvPicPr>
        <p:blipFill>
          <a:blip r:embed="rId2"/>
          <a:stretch>
            <a:fillRect/>
          </a:stretch>
        </p:blipFill>
        <p:spPr>
          <a:xfrm>
            <a:off x="5559022" y="1042416"/>
            <a:ext cx="5685714" cy="5085714"/>
          </a:xfrm>
          <a:prstGeom prst="rect">
            <a:avLst/>
          </a:prstGeom>
          <a:ln w="25400">
            <a:solidFill>
              <a:schemeClr val="accent1">
                <a:shade val="50000"/>
              </a:schemeClr>
            </a:solidFill>
          </a:ln>
        </p:spPr>
      </p:pic>
    </p:spTree>
    <p:extLst>
      <p:ext uri="{BB962C8B-B14F-4D97-AF65-F5344CB8AC3E}">
        <p14:creationId xmlns:p14="http://schemas.microsoft.com/office/powerpoint/2010/main" val="2642509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Applicant Share</a:t>
            </a:r>
            <a:endParaRPr lang="en-US" dirty="0"/>
          </a:p>
        </p:txBody>
      </p:sp>
      <p:sp>
        <p:nvSpPr>
          <p:cNvPr id="3" name="Content Placeholder 2"/>
          <p:cNvSpPr>
            <a:spLocks noGrp="1"/>
          </p:cNvSpPr>
          <p:nvPr>
            <p:ph idx="1"/>
          </p:nvPr>
        </p:nvSpPr>
        <p:spPr>
          <a:xfrm>
            <a:off x="337351" y="1207008"/>
            <a:ext cx="4920449" cy="5025116"/>
          </a:xfrm>
        </p:spPr>
        <p:txBody>
          <a:bodyPr>
            <a:normAutofit/>
          </a:bodyPr>
          <a:lstStyle/>
          <a:p>
            <a:pPr marL="0" indent="0">
              <a:buNone/>
            </a:pPr>
            <a:r>
              <a:rPr lang="en-US" b="1" dirty="0" smtClean="0">
                <a:solidFill>
                  <a:schemeClr val="accent2"/>
                </a:solidFill>
              </a:rPr>
              <a:t>Answer:</a:t>
            </a:r>
            <a:endParaRPr lang="en-US" dirty="0" smtClean="0"/>
          </a:p>
          <a:p>
            <a:pPr marL="342900" indent="-342900">
              <a:buFont typeface="Arial" panose="020B0604020202020204" pitchFamily="34" charset="0"/>
              <a:buChar char="•"/>
            </a:pPr>
            <a:r>
              <a:rPr lang="en-US" dirty="0" smtClean="0"/>
              <a:t>Applicant discount</a:t>
            </a:r>
          </a:p>
          <a:p>
            <a:pPr marL="342900" indent="-342900">
              <a:buFont typeface="Arial" panose="020B0604020202020204" pitchFamily="34" charset="0"/>
              <a:buChar char="•"/>
            </a:pPr>
            <a:r>
              <a:rPr lang="en-US" dirty="0" smtClean="0"/>
              <a:t>Amount billed to applicant</a:t>
            </a:r>
          </a:p>
          <a:p>
            <a:pPr marL="342900" indent="-342900">
              <a:buFont typeface="Arial" panose="020B0604020202020204" pitchFamily="34" charset="0"/>
              <a:buChar char="•"/>
            </a:pPr>
            <a:r>
              <a:rPr lang="en-US" dirty="0" smtClean="0"/>
              <a:t>Amount to be billed to USAC</a:t>
            </a:r>
          </a:p>
          <a:p>
            <a:pPr marL="0" indent="0">
              <a:buNone/>
            </a:pPr>
            <a:r>
              <a:rPr lang="en-US" b="1" dirty="0" smtClean="0">
                <a:solidFill>
                  <a:schemeClr val="accent2"/>
                </a:solidFill>
              </a:rPr>
              <a:t>To avoid this problem:</a:t>
            </a:r>
            <a:endParaRPr lang="en-US" b="1" dirty="0">
              <a:solidFill>
                <a:schemeClr val="accent2"/>
              </a:solidFill>
            </a:endParaRPr>
          </a:p>
          <a:p>
            <a:pPr marL="0" indent="0">
              <a:buNone/>
            </a:pPr>
            <a:r>
              <a:rPr lang="en-US" dirty="0" smtClean="0"/>
              <a:t>Provide sufficient detail on the customer bill.</a:t>
            </a: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pic>
        <p:nvPicPr>
          <p:cNvPr id="9" name="Picture 8"/>
          <p:cNvPicPr>
            <a:picLocks noChangeAspect="1"/>
          </p:cNvPicPr>
          <p:nvPr/>
        </p:nvPicPr>
        <p:blipFill>
          <a:blip r:embed="rId2"/>
          <a:stretch>
            <a:fillRect/>
          </a:stretch>
        </p:blipFill>
        <p:spPr>
          <a:xfrm>
            <a:off x="5605781" y="1207008"/>
            <a:ext cx="5095238" cy="4761905"/>
          </a:xfrm>
          <a:prstGeom prst="rect">
            <a:avLst/>
          </a:prstGeom>
          <a:ln w="25400">
            <a:solidFill>
              <a:schemeClr val="accent1">
                <a:shade val="50000"/>
              </a:schemeClr>
            </a:solidFill>
          </a:ln>
        </p:spPr>
      </p:pic>
    </p:spTree>
    <p:extLst>
      <p:ext uri="{BB962C8B-B14F-4D97-AF65-F5344CB8AC3E}">
        <p14:creationId xmlns:p14="http://schemas.microsoft.com/office/powerpoint/2010/main" val="16164948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Eligible Services</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Service provider submits an invoice for FRN 2345678 which was approved for Basic Maintenance services.</a:t>
            </a:r>
          </a:p>
          <a:p>
            <a:pPr marL="457200" indent="-457200">
              <a:buFont typeface="Arial" panose="020B0604020202020204" pitchFamily="34" charset="0"/>
              <a:buChar char="•"/>
            </a:pPr>
            <a:r>
              <a:rPr lang="en-US" dirty="0" smtClean="0"/>
              <a:t>The invoice reviewer requests a copy of the customer bill from the service provider. The service provider sends the invoice reviewer a customer bill for Internal </a:t>
            </a:r>
            <a:r>
              <a:rPr lang="en-US" dirty="0"/>
              <a:t>Connections</a:t>
            </a:r>
            <a:r>
              <a:rPr lang="en-US" dirty="0" smtClean="0"/>
              <a:t>.</a:t>
            </a:r>
          </a:p>
          <a:p>
            <a:pPr marL="0" indent="0">
              <a:buNone/>
            </a:pPr>
            <a:endParaRPr lang="en-US" dirty="0" smtClean="0"/>
          </a:p>
          <a:p>
            <a:pPr marL="0" indent="0">
              <a:buNone/>
            </a:pPr>
            <a:r>
              <a:rPr lang="en-US" b="1" dirty="0">
                <a:solidFill>
                  <a:schemeClr val="accent2"/>
                </a:solidFill>
              </a:rPr>
              <a:t>Question:</a:t>
            </a:r>
          </a:p>
          <a:p>
            <a:pPr marL="0" indent="0">
              <a:buNone/>
            </a:pPr>
            <a:r>
              <a:rPr lang="en-US" dirty="0"/>
              <a:t>What will USAC do?</a:t>
            </a:r>
          </a:p>
          <a:p>
            <a:pPr marL="0" indent="0">
              <a:buNone/>
            </a:pPr>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8844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4" end="4"/>
                                            </p:txEl>
                                          </p:spTgt>
                                        </p:tgtEl>
                                      </p:cBhvr>
                                    </p:animEffect>
                                    <p:animScale>
                                      <p:cBhvr>
                                        <p:cTn id="22"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Services not approved on FRN</a:t>
            </a:r>
            <a:endParaRPr lang="en-US" dirty="0"/>
          </a:p>
        </p:txBody>
      </p:sp>
      <p:sp>
        <p:nvSpPr>
          <p:cNvPr id="3" name="Content Placeholder 2"/>
          <p:cNvSpPr>
            <a:spLocks noGrp="1"/>
          </p:cNvSpPr>
          <p:nvPr>
            <p:ph idx="1"/>
          </p:nvPr>
        </p:nvSpPr>
        <p:spPr>
          <a:xfrm>
            <a:off x="337351" y="1150206"/>
            <a:ext cx="10967958" cy="5025116"/>
          </a:xfrm>
        </p:spPr>
        <p:txBody>
          <a:bodyPr>
            <a:normAutofit lnSpcReduction="10000"/>
          </a:bodyPr>
          <a:lstStyle/>
          <a:p>
            <a:pPr marL="0" indent="0">
              <a:buNone/>
            </a:pPr>
            <a:r>
              <a:rPr lang="en-US" b="1" dirty="0">
                <a:solidFill>
                  <a:schemeClr val="accent2"/>
                </a:solidFill>
              </a:rPr>
              <a:t>Answer:</a:t>
            </a:r>
          </a:p>
          <a:p>
            <a:pPr marL="0" indent="0">
              <a:buNone/>
            </a:pPr>
            <a:r>
              <a:rPr lang="en-US" dirty="0" smtClean="0"/>
              <a:t>The invoice reviewer will deny the invoice. Although </a:t>
            </a:r>
            <a:r>
              <a:rPr lang="en-US" dirty="0"/>
              <a:t>Internal Connections </a:t>
            </a:r>
            <a:r>
              <a:rPr lang="en-US" dirty="0" smtClean="0"/>
              <a:t>can be eligible </a:t>
            </a:r>
            <a:r>
              <a:rPr lang="en-US" dirty="0"/>
              <a:t>services, the FRN was not approved for Internal </a:t>
            </a:r>
            <a:r>
              <a:rPr lang="en-US" dirty="0" smtClean="0"/>
              <a:t>Connections.</a:t>
            </a:r>
          </a:p>
          <a:p>
            <a:pPr marL="0" indent="0">
              <a:buNone/>
            </a:pPr>
            <a:r>
              <a:rPr lang="en-US" b="1" dirty="0">
                <a:solidFill>
                  <a:schemeClr val="accent2"/>
                </a:solidFill>
              </a:rPr>
              <a:t>To avoid this problem:</a:t>
            </a:r>
          </a:p>
          <a:p>
            <a:pPr marL="342900" indent="-342900">
              <a:buFont typeface="Arial" panose="020B0604020202020204" pitchFamily="34" charset="0"/>
              <a:buChar char="•"/>
            </a:pPr>
            <a:r>
              <a:rPr lang="en-US" dirty="0"/>
              <a:t>C</a:t>
            </a:r>
            <a:r>
              <a:rPr lang="en-US" dirty="0" smtClean="0"/>
              <a:t>heck to make sure you have provided the correct customer bill and invoiced for the correct FRN. If you provided the wrong bill or invoiced for the wrong FRN, submit a new, corrected invoice.</a:t>
            </a:r>
          </a:p>
          <a:p>
            <a:pPr marL="342900" indent="-342900">
              <a:buFont typeface="Arial" panose="020B0604020202020204" pitchFamily="34" charset="0"/>
              <a:buChar char="•"/>
            </a:pPr>
            <a:r>
              <a:rPr lang="en-US" dirty="0" smtClean="0"/>
              <a:t>If the services are truly Basic Maintenance services and were competitively bid as Basic Maintenance services, you or the applicant can file an appeal to correct the service type on the FRN.</a:t>
            </a:r>
            <a:endParaRPr lang="en-US" dirty="0"/>
          </a:p>
          <a:p>
            <a:pPr marL="0" indent="0">
              <a:buNone/>
            </a:pPr>
            <a:endParaRPr lang="en-US" dirty="0" smtClean="0"/>
          </a:p>
          <a:p>
            <a:pPr marL="0" indent="0">
              <a:buNone/>
            </a:pPr>
            <a:endParaRPr lang="en-US" dirty="0"/>
          </a:p>
          <a:p>
            <a:pPr marL="0" indent="0">
              <a:buNone/>
            </a:pPr>
            <a:endParaRPr lang="en-US" b="1" dirty="0"/>
          </a:p>
          <a:p>
            <a:pPr marL="0" indent="0">
              <a:buNone/>
            </a:pPr>
            <a:endParaRPr lang="en-US" dirty="0"/>
          </a:p>
          <a:p>
            <a:pPr marL="0" indent="0">
              <a:buNone/>
            </a:pPr>
            <a:endParaRPr lang="en-US" sz="1400" dirty="0"/>
          </a:p>
          <a:p>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417997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Service Certification</a:t>
            </a:r>
            <a:endParaRPr lang="en-US" dirty="0"/>
          </a:p>
        </p:txBody>
      </p:sp>
      <p:sp>
        <p:nvSpPr>
          <p:cNvPr id="3" name="Content Placeholder 2"/>
          <p:cNvSpPr>
            <a:spLocks noGrp="1"/>
          </p:cNvSpPr>
          <p:nvPr>
            <p:ph idx="1"/>
          </p:nvPr>
        </p:nvSpPr>
        <p:spPr>
          <a:xfrm>
            <a:off x="337351" y="1207008"/>
            <a:ext cx="10826642" cy="5025116"/>
          </a:xfrm>
        </p:spPr>
        <p:txBody>
          <a:bodyPr>
            <a:normAutofit lnSpcReduction="10000"/>
          </a:bodyPr>
          <a:lstStyle/>
          <a:p>
            <a:pPr marL="457200" indent="-457200">
              <a:buFont typeface="Arial" panose="020B0604020202020204" pitchFamily="34" charset="0"/>
              <a:buChar char="•"/>
            </a:pPr>
            <a:r>
              <a:rPr lang="en-US" dirty="0" smtClean="0"/>
              <a:t>USAC receives an invoice for a router which includes installation.</a:t>
            </a:r>
          </a:p>
          <a:p>
            <a:pPr marL="457200" indent="-457200">
              <a:buFont typeface="Arial" panose="020B0604020202020204" pitchFamily="34" charset="0"/>
              <a:buChar char="•"/>
            </a:pPr>
            <a:r>
              <a:rPr lang="en-US" dirty="0" smtClean="0"/>
              <a:t>The invoice reviewer sends a service certification to the service provider to verify that the router was delivered and installed. Since the verification must come directly from the applicant, the service provider is instructed to forward the entire message, including the service certification and the instructions for completing it, to the applicant.</a:t>
            </a:r>
          </a:p>
          <a:p>
            <a:pPr marL="457200" indent="-457200">
              <a:buFont typeface="Arial" panose="020B0604020202020204" pitchFamily="34" charset="0"/>
              <a:buChar char="•"/>
            </a:pPr>
            <a:r>
              <a:rPr lang="en-US" dirty="0" smtClean="0"/>
              <a:t>The service provider takes no action.</a:t>
            </a:r>
          </a:p>
          <a:p>
            <a:pPr marL="0" indent="0">
              <a:buNone/>
            </a:pPr>
            <a:r>
              <a:rPr lang="en-US" b="1" dirty="0">
                <a:solidFill>
                  <a:schemeClr val="accent2"/>
                </a:solidFill>
              </a:rPr>
              <a:t>Question:</a:t>
            </a:r>
          </a:p>
          <a:p>
            <a:pPr marL="0" indent="0">
              <a:buNone/>
            </a:pPr>
            <a:r>
              <a:rPr lang="en-US" dirty="0" smtClean="0"/>
              <a:t>What will USAC do?</a:t>
            </a:r>
            <a:endParaRPr lang="en-US" dirty="0"/>
          </a:p>
          <a:p>
            <a:pPr marL="0" indent="0">
              <a:buNone/>
            </a:pPr>
            <a:endParaRPr lang="en-US" dirty="0" smtClean="0"/>
          </a:p>
          <a:p>
            <a:pPr marL="0" indent="0">
              <a:buNone/>
            </a:pP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53564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 Service Certification</a:t>
            </a:r>
            <a:endParaRPr lang="en-US" dirty="0"/>
          </a:p>
        </p:txBody>
      </p:sp>
      <p:sp>
        <p:nvSpPr>
          <p:cNvPr id="3" name="Content Placeholder 2"/>
          <p:cNvSpPr>
            <a:spLocks noGrp="1"/>
          </p:cNvSpPr>
          <p:nvPr>
            <p:ph idx="1"/>
          </p:nvPr>
        </p:nvSpPr>
        <p:spPr>
          <a:xfrm>
            <a:off x="337351" y="1207008"/>
            <a:ext cx="10618824" cy="5025116"/>
          </a:xfrm>
        </p:spPr>
        <p:txBody>
          <a:bodyPr>
            <a:normAutofit lnSpcReduction="10000"/>
          </a:bodyPr>
          <a:lstStyle/>
          <a:p>
            <a:pPr marL="0" indent="0">
              <a:buNone/>
            </a:pPr>
            <a:r>
              <a:rPr lang="en-US" b="1" dirty="0">
                <a:solidFill>
                  <a:schemeClr val="accent2"/>
                </a:solidFill>
              </a:rPr>
              <a:t>Answer:</a:t>
            </a:r>
          </a:p>
          <a:p>
            <a:pPr marL="457200" indent="-457200">
              <a:buFont typeface="Arial" panose="020B0604020202020204" pitchFamily="34" charset="0"/>
              <a:buChar char="•"/>
            </a:pPr>
            <a:r>
              <a:rPr lang="en-US" dirty="0" smtClean="0"/>
              <a:t>The </a:t>
            </a:r>
            <a:r>
              <a:rPr lang="en-US" dirty="0"/>
              <a:t>invoice reviewer </a:t>
            </a:r>
            <a:r>
              <a:rPr lang="en-US" dirty="0" smtClean="0"/>
              <a:t>will likely deny </a:t>
            </a:r>
            <a:r>
              <a:rPr lang="en-US" dirty="0"/>
              <a:t>the invoice </a:t>
            </a:r>
            <a:r>
              <a:rPr lang="en-US" dirty="0" smtClean="0"/>
              <a:t>after seven days without a response from the applicant.</a:t>
            </a:r>
            <a:endParaRPr lang="en-US" dirty="0"/>
          </a:p>
          <a:p>
            <a:pPr marL="0" indent="0">
              <a:buNone/>
            </a:pPr>
            <a:r>
              <a:rPr lang="en-US" b="1" dirty="0">
                <a:solidFill>
                  <a:schemeClr val="accent2"/>
                </a:solidFill>
              </a:rPr>
              <a:t>To avoid this problem:</a:t>
            </a:r>
          </a:p>
          <a:p>
            <a:pPr marL="342900" indent="-342900">
              <a:buFont typeface="Arial" panose="020B0604020202020204" pitchFamily="34" charset="0"/>
              <a:buChar char="•"/>
            </a:pPr>
            <a:r>
              <a:rPr lang="en-US" dirty="0" smtClean="0"/>
              <a:t>The service provider should immediately forward the entire email – the service certification and the instructions – to the applicant.</a:t>
            </a:r>
          </a:p>
          <a:p>
            <a:pPr marL="342900" indent="-342900">
              <a:buFont typeface="Arial" panose="020B0604020202020204" pitchFamily="34" charset="0"/>
              <a:buChar char="•"/>
            </a:pPr>
            <a:r>
              <a:rPr lang="en-US" dirty="0" smtClean="0"/>
              <a:t>It would be a good idea for the service provider to check in with the applicant before seven days have elapsed to make sure that the applicant has responded. If the applicant needs more time, the service provider can contact the invoice reviewer and ask for a seven-day extension.</a:t>
            </a:r>
            <a:endParaRPr lang="en-US" dirty="0"/>
          </a:p>
        </p:txBody>
      </p:sp>
      <p:sp>
        <p:nvSpPr>
          <p:cNvPr id="4" name="Rectangle 3"/>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46243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down)">
                                      <p:cBhvr>
                                        <p:cTn id="55" dur="580">
                                          <p:stCondLst>
                                            <p:cond delay="0"/>
                                          </p:stCondLst>
                                        </p:cTn>
                                        <p:tgtEl>
                                          <p:spTgt spid="3">
                                            <p:txEl>
                                              <p:pRg st="4" end="4"/>
                                            </p:txEl>
                                          </p:spTgt>
                                        </p:tgtEl>
                                      </p:cBhvr>
                                    </p:animEffect>
                                    <p:anim calcmode="lin" valueType="num">
                                      <p:cBhvr>
                                        <p:cTn id="5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4" end="4"/>
                                            </p:txEl>
                                          </p:spTgt>
                                        </p:tgtEl>
                                      </p:cBhvr>
                                      <p:to x="100000" y="60000"/>
                                    </p:animScale>
                                    <p:animScale>
                                      <p:cBhvr>
                                        <p:cTn id="62" dur="166" decel="50000">
                                          <p:stCondLst>
                                            <p:cond delay="676"/>
                                          </p:stCondLst>
                                        </p:cTn>
                                        <p:tgtEl>
                                          <p:spTgt spid="3">
                                            <p:txEl>
                                              <p:pRg st="4" end="4"/>
                                            </p:txEl>
                                          </p:spTgt>
                                        </p:tgtEl>
                                      </p:cBhvr>
                                      <p:to x="100000" y="100000"/>
                                    </p:animScale>
                                    <p:animScale>
                                      <p:cBhvr>
                                        <p:cTn id="63" dur="26">
                                          <p:stCondLst>
                                            <p:cond delay="1312"/>
                                          </p:stCondLst>
                                        </p:cTn>
                                        <p:tgtEl>
                                          <p:spTgt spid="3">
                                            <p:txEl>
                                              <p:pRg st="4" end="4"/>
                                            </p:txEl>
                                          </p:spTgt>
                                        </p:tgtEl>
                                      </p:cBhvr>
                                      <p:to x="100000" y="80000"/>
                                    </p:animScale>
                                    <p:animScale>
                                      <p:cBhvr>
                                        <p:cTn id="64" dur="166" decel="50000">
                                          <p:stCondLst>
                                            <p:cond delay="1338"/>
                                          </p:stCondLst>
                                        </p:cTn>
                                        <p:tgtEl>
                                          <p:spTgt spid="3">
                                            <p:txEl>
                                              <p:pRg st="4" end="4"/>
                                            </p:txEl>
                                          </p:spTgt>
                                        </p:tgtEl>
                                      </p:cBhvr>
                                      <p:to x="100000" y="100000"/>
                                    </p:animScale>
                                    <p:animScale>
                                      <p:cBhvr>
                                        <p:cTn id="65" dur="26">
                                          <p:stCondLst>
                                            <p:cond delay="1642"/>
                                          </p:stCondLst>
                                        </p:cTn>
                                        <p:tgtEl>
                                          <p:spTgt spid="3">
                                            <p:txEl>
                                              <p:pRg st="4" end="4"/>
                                            </p:txEl>
                                          </p:spTgt>
                                        </p:tgtEl>
                                      </p:cBhvr>
                                      <p:to x="100000" y="90000"/>
                                    </p:animScale>
                                    <p:animScale>
                                      <p:cBhvr>
                                        <p:cTn id="66" dur="166" decel="50000">
                                          <p:stCondLst>
                                            <p:cond delay="1668"/>
                                          </p:stCondLst>
                                        </p:cTn>
                                        <p:tgtEl>
                                          <p:spTgt spid="3">
                                            <p:txEl>
                                              <p:pRg st="4" end="4"/>
                                            </p:txEl>
                                          </p:spTgt>
                                        </p:tgtEl>
                                      </p:cBhvr>
                                      <p:to x="100000" y="100000"/>
                                    </p:animScale>
                                    <p:animScale>
                                      <p:cBhvr>
                                        <p:cTn id="67" dur="26">
                                          <p:stCondLst>
                                            <p:cond delay="1808"/>
                                          </p:stCondLst>
                                        </p:cTn>
                                        <p:tgtEl>
                                          <p:spTgt spid="3">
                                            <p:txEl>
                                              <p:pRg st="4" end="4"/>
                                            </p:txEl>
                                          </p:spTgt>
                                        </p:tgtEl>
                                      </p:cBhvr>
                                      <p:to x="100000" y="95000"/>
                                    </p:animScale>
                                    <p:animScale>
                                      <p:cBhvr>
                                        <p:cTn id="6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5249" y="2901461"/>
            <a:ext cx="4800600" cy="677108"/>
          </a:xfrm>
          <a:prstGeom prst="rect">
            <a:avLst/>
          </a:prstGeom>
          <a:noFill/>
        </p:spPr>
        <p:txBody>
          <a:bodyPr wrap="square" rtlCol="0">
            <a:spAutoFit/>
          </a:bodyPr>
          <a:lstStyle/>
          <a:p>
            <a:pPr algn="ctr"/>
            <a:r>
              <a:rPr lang="en-US" sz="3800" b="1" dirty="0" smtClean="0">
                <a:solidFill>
                  <a:schemeClr val="accent2"/>
                </a:solidFill>
                <a:latin typeface="Source Sans Pro" panose="020B0503030403020204"/>
              </a:rPr>
              <a:t>Questions?</a:t>
            </a:r>
            <a:endParaRPr lang="en-US" sz="3800" b="1" dirty="0">
              <a:solidFill>
                <a:schemeClr val="accent2"/>
              </a:solidFill>
              <a:latin typeface="Source Sans Pro" panose="020B0503030403020204"/>
            </a:endParaRPr>
          </a:p>
        </p:txBody>
      </p:sp>
      <p:sp>
        <p:nvSpPr>
          <p:cNvPr id="4" name="Rectangle 3"/>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sz="1300" kern="0" dirty="0">
              <a:solidFill>
                <a:srgbClr val="0059B7"/>
              </a:solidFill>
              <a:latin typeface="Source Sans Pro" panose="020B0503030403020204"/>
              <a:cs typeface="SourceSansPro-Light"/>
              <a:sym typeface="Arial"/>
            </a:endParaRPr>
          </a:p>
        </p:txBody>
      </p:sp>
    </p:spTree>
    <p:extLst>
      <p:ext uri="{BB962C8B-B14F-4D97-AF65-F5344CB8AC3E}">
        <p14:creationId xmlns:p14="http://schemas.microsoft.com/office/powerpoint/2010/main" val="17834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37427"/>
            <a:ext cx="3485249" cy="220573"/>
          </a:xfrm>
          <a:prstGeom prst="rect">
            <a:avLst/>
          </a:prstGeom>
        </p:spPr>
        <p:txBody>
          <a:bodyPr wrap="none">
            <a:spAutoFit/>
          </a:bodyPr>
          <a:lstStyle/>
          <a:p>
            <a:pPr marL="12700" lvl="0">
              <a:lnSpc>
                <a:spcPts val="969"/>
              </a:lnSpc>
            </a:pPr>
            <a:r>
              <a:rPr lang="de-DE" sz="1300" kern="0" dirty="0">
                <a:solidFill>
                  <a:prstClr val="white"/>
                </a:solidFill>
                <a:latin typeface="Source Sans Pro" charset="0"/>
                <a:sym typeface="Arial"/>
              </a:rPr>
              <a:t>© 2019 </a:t>
            </a:r>
            <a:r>
              <a:rPr lang="en-US" sz="1300" kern="0" dirty="0">
                <a:solidFill>
                  <a:prstClr val="white"/>
                </a:solidFill>
                <a:latin typeface="Source Sans Pro" charset="0"/>
                <a:sym typeface="Arial"/>
              </a:rPr>
              <a:t>Universal Service Administrative Co.</a:t>
            </a:r>
            <a:endParaRPr lang="en-US" sz="1300" kern="0" dirty="0">
              <a:solidFill>
                <a:prstClr val="white"/>
              </a:solidFill>
              <a:latin typeface="SourceSansPro-Light"/>
              <a:cs typeface="SourceSansPro-Light"/>
              <a:sym typeface="Arial"/>
            </a:endParaRPr>
          </a:p>
        </p:txBody>
      </p:sp>
    </p:spTree>
    <p:extLst>
      <p:ext uri="{BB962C8B-B14F-4D97-AF65-F5344CB8AC3E}">
        <p14:creationId xmlns:p14="http://schemas.microsoft.com/office/powerpoint/2010/main" val="1344822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Preparing for Invoicing</a:t>
            </a:r>
            <a:endParaRPr lang="en-US" dirty="0"/>
          </a:p>
        </p:txBody>
      </p:sp>
      <p:sp>
        <p:nvSpPr>
          <p:cNvPr id="5" name="Content Placeholder 4"/>
          <p:cNvSpPr>
            <a:spLocks noGrp="1"/>
          </p:cNvSpPr>
          <p:nvPr>
            <p:ph idx="1"/>
          </p:nvPr>
        </p:nvSpPr>
        <p:spPr>
          <a:xfrm>
            <a:off x="337351" y="1198695"/>
            <a:ext cx="10477507" cy="5025116"/>
          </a:xfrm>
        </p:spPr>
        <p:txBody>
          <a:bodyPr/>
          <a:lstStyle/>
          <a:p>
            <a:pPr>
              <a:buFont typeface="Arial" panose="020B0604020202020204" pitchFamily="34" charset="0"/>
              <a:buChar char="•"/>
            </a:pPr>
            <a:r>
              <a:rPr lang="en-US" dirty="0"/>
              <a:t>The applicant and service provider </a:t>
            </a:r>
            <a:r>
              <a:rPr lang="en-US" b="1" dirty="0"/>
              <a:t>receive an FCDL </a:t>
            </a:r>
            <a:r>
              <a:rPr lang="en-US" dirty="0"/>
              <a:t>with a positive commitment.</a:t>
            </a:r>
          </a:p>
          <a:p>
            <a:pPr>
              <a:buFont typeface="Arial" panose="020B0604020202020204" pitchFamily="34" charset="0"/>
              <a:buChar char="•"/>
            </a:pPr>
            <a:r>
              <a:rPr lang="en-US" dirty="0"/>
              <a:t>The applicant </a:t>
            </a:r>
            <a:r>
              <a:rPr lang="en-US" b="1" dirty="0"/>
              <a:t>certifies an FCC Form 486 </a:t>
            </a:r>
            <a:r>
              <a:rPr lang="en-US" dirty="0"/>
              <a:t>and establishes the actual service start date for FRN(s).</a:t>
            </a:r>
          </a:p>
          <a:p>
            <a:pPr>
              <a:buFont typeface="Arial" panose="020B0604020202020204" pitchFamily="34" charset="0"/>
              <a:buChar char="•"/>
            </a:pPr>
            <a:r>
              <a:rPr lang="en-US" dirty="0"/>
              <a:t>USAC reviews and approves the FCC Form 486.</a:t>
            </a:r>
          </a:p>
          <a:p>
            <a:pPr>
              <a:buFont typeface="Arial" panose="020B0604020202020204" pitchFamily="34" charset="0"/>
              <a:buChar char="•"/>
            </a:pPr>
            <a:r>
              <a:rPr lang="en-US" dirty="0"/>
              <a:t>The service provider </a:t>
            </a:r>
            <a:r>
              <a:rPr lang="en-US" b="1" dirty="0"/>
              <a:t>certifies an FCC Form 473 </a:t>
            </a:r>
            <a:r>
              <a:rPr lang="en-US" dirty="0"/>
              <a:t>(SPAC Form) for each SPIN that will be featured on an invoice for that funding year.</a:t>
            </a:r>
          </a:p>
          <a:p>
            <a:pPr marL="0" indent="0">
              <a:buNone/>
            </a:pPr>
            <a:endParaRPr lang="en-US" dirty="0"/>
          </a:p>
        </p:txBody>
      </p:sp>
      <p:sp>
        <p:nvSpPr>
          <p:cNvPr id="3" name="Rectangle 2"/>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95148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1" end="1"/>
                                            </p:txEl>
                                          </p:spTgt>
                                        </p:tgtEl>
                                      </p:cBhvr>
                                    </p:animEffect>
                                    <p:animScale>
                                      <p:cBhvr>
                                        <p:cTn id="12" dur="250" autoRev="1" fill="hold"/>
                                        <p:tgtEl>
                                          <p:spTgt spid="5">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2" end="2"/>
                                            </p:txEl>
                                          </p:spTgt>
                                        </p:tgtEl>
                                      </p:cBhvr>
                                    </p:animEffect>
                                    <p:animScale>
                                      <p:cBhvr>
                                        <p:cTn id="17" dur="250" autoRev="1" fill="hold"/>
                                        <p:tgtEl>
                                          <p:spTgt spid="5">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3" end="3"/>
                                            </p:txEl>
                                          </p:spTgt>
                                        </p:tgtEl>
                                      </p:cBhvr>
                                    </p:animEffect>
                                    <p:animScale>
                                      <p:cBhvr>
                                        <p:cTn id="22" dur="250" autoRev="1" fill="hold"/>
                                        <p:tgtEl>
                                          <p:spTgt spid="5">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Invoicing Methods</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300394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Invoicing Methods</a:t>
            </a:r>
            <a:endParaRPr lang="en-US" dirty="0"/>
          </a:p>
        </p:txBody>
      </p:sp>
      <p:sp>
        <p:nvSpPr>
          <p:cNvPr id="3" name="Content Placeholder 2"/>
          <p:cNvSpPr>
            <a:spLocks noGrp="1"/>
          </p:cNvSpPr>
          <p:nvPr>
            <p:ph idx="1"/>
          </p:nvPr>
        </p:nvSpPr>
        <p:spPr>
          <a:xfrm>
            <a:off x="337351" y="1207008"/>
            <a:ext cx="11153034" cy="518275"/>
          </a:xfrm>
        </p:spPr>
        <p:txBody>
          <a:bodyPr/>
          <a:lstStyle/>
          <a:p>
            <a:pPr marL="0" indent="0">
              <a:buNone/>
            </a:pPr>
            <a:r>
              <a:rPr lang="en-US" dirty="0" smtClean="0"/>
              <a:t>There are two methods to invoice USAC:</a:t>
            </a:r>
          </a:p>
        </p:txBody>
      </p:sp>
      <p:sp>
        <p:nvSpPr>
          <p:cNvPr id="5" name="TextBox 4"/>
          <p:cNvSpPr txBox="1"/>
          <p:nvPr/>
        </p:nvSpPr>
        <p:spPr>
          <a:xfrm>
            <a:off x="465827" y="2173856"/>
            <a:ext cx="4451230" cy="2677656"/>
          </a:xfrm>
          <a:prstGeom prst="rect">
            <a:avLst/>
          </a:prstGeom>
          <a:noFill/>
        </p:spPr>
        <p:txBody>
          <a:bodyPr wrap="square" rtlCol="0">
            <a:spAutoFit/>
          </a:bodyPr>
          <a:lstStyle/>
          <a:p>
            <a:pPr marL="514350" lvl="0" indent="-514350">
              <a:spcBef>
                <a:spcPts val="1000"/>
              </a:spcBef>
              <a:spcAft>
                <a:spcPts val="300"/>
              </a:spcAft>
              <a:buClr>
                <a:srgbClr val="006FF4"/>
              </a:buClr>
              <a:buFont typeface="Wingdings" panose="05000000000000000000" pitchFamily="2" charset="2"/>
              <a:buAutoNum type="arabicPeriod"/>
            </a:pPr>
            <a:r>
              <a:rPr lang="en-US" sz="2800" u="sng" dirty="0">
                <a:solidFill>
                  <a:prstClr val="black">
                    <a:lumMod val="65000"/>
                    <a:lumOff val="35000"/>
                  </a:prstClr>
                </a:solidFill>
                <a:latin typeface="Source Sans Pro" charset="0"/>
              </a:rPr>
              <a:t>Applicant</a:t>
            </a:r>
          </a:p>
          <a:p>
            <a:pPr marL="685800" lvl="1" indent="-228600">
              <a:spcBef>
                <a:spcPts val="500"/>
              </a:spcBef>
              <a:spcAft>
                <a:spcPts val="300"/>
              </a:spcAft>
              <a:buClr>
                <a:srgbClr val="FE5000"/>
              </a:buClr>
              <a:buFont typeface="Wingdings" panose="05000000000000000000" pitchFamily="2" charset="2"/>
              <a:buChar char="§"/>
            </a:pPr>
            <a:r>
              <a:rPr lang="en-US" sz="2400" dirty="0">
                <a:solidFill>
                  <a:prstClr val="black">
                    <a:lumMod val="65000"/>
                    <a:lumOff val="35000"/>
                  </a:prstClr>
                </a:solidFill>
                <a:latin typeface="Source Sans Pro" charset="0"/>
              </a:rPr>
              <a:t>FCC Form 472</a:t>
            </a:r>
          </a:p>
          <a:p>
            <a:pPr marL="685800" lvl="1" indent="-228600">
              <a:spcBef>
                <a:spcPts val="500"/>
              </a:spcBef>
              <a:spcAft>
                <a:spcPts val="300"/>
              </a:spcAft>
              <a:buClr>
                <a:srgbClr val="FE5000"/>
              </a:buClr>
              <a:buFont typeface="Wingdings" panose="05000000000000000000" pitchFamily="2" charset="2"/>
              <a:buChar char="§"/>
            </a:pPr>
            <a:r>
              <a:rPr lang="en-US" sz="2400" dirty="0">
                <a:solidFill>
                  <a:prstClr val="black">
                    <a:lumMod val="65000"/>
                    <a:lumOff val="35000"/>
                  </a:prstClr>
                </a:solidFill>
                <a:latin typeface="Source Sans Pro" charset="0"/>
              </a:rPr>
              <a:t>Billed Entity Applicant Reimbursement (BEAR) Form</a:t>
            </a:r>
          </a:p>
          <a:p>
            <a:pPr marL="685800" lvl="1" indent="-228600">
              <a:spcBef>
                <a:spcPts val="500"/>
              </a:spcBef>
              <a:spcAft>
                <a:spcPts val="300"/>
              </a:spcAft>
              <a:buClr>
                <a:srgbClr val="FE5000"/>
              </a:buClr>
              <a:buFont typeface="Wingdings" panose="05000000000000000000" pitchFamily="2" charset="2"/>
              <a:buChar char="§"/>
            </a:pPr>
            <a:r>
              <a:rPr lang="en-US" sz="2400" dirty="0">
                <a:solidFill>
                  <a:prstClr val="black">
                    <a:lumMod val="65000"/>
                    <a:lumOff val="35000"/>
                  </a:prstClr>
                </a:solidFill>
                <a:latin typeface="Source Sans Pro" charset="0"/>
              </a:rPr>
              <a:t>Filed online</a:t>
            </a:r>
          </a:p>
        </p:txBody>
      </p:sp>
      <p:sp>
        <p:nvSpPr>
          <p:cNvPr id="6" name="TextBox 5"/>
          <p:cNvSpPr txBox="1"/>
          <p:nvPr/>
        </p:nvSpPr>
        <p:spPr>
          <a:xfrm>
            <a:off x="6418053" y="2173855"/>
            <a:ext cx="3985403" cy="2677656"/>
          </a:xfrm>
          <a:prstGeom prst="rect">
            <a:avLst/>
          </a:prstGeom>
          <a:noFill/>
        </p:spPr>
        <p:txBody>
          <a:bodyPr wrap="square" rtlCol="0">
            <a:spAutoFit/>
          </a:bodyPr>
          <a:lstStyle/>
          <a:p>
            <a:pPr marL="514350" lvl="0" indent="-514350">
              <a:spcBef>
                <a:spcPts val="1000"/>
              </a:spcBef>
              <a:spcAft>
                <a:spcPts val="300"/>
              </a:spcAft>
              <a:buClr>
                <a:srgbClr val="006FF4"/>
              </a:buClr>
              <a:buFont typeface="+mj-lt"/>
              <a:buAutoNum type="arabicPeriod" startAt="2"/>
            </a:pPr>
            <a:r>
              <a:rPr lang="en-US" sz="2800" u="sng" dirty="0" smtClean="0">
                <a:solidFill>
                  <a:prstClr val="black">
                    <a:lumMod val="65000"/>
                    <a:lumOff val="35000"/>
                  </a:prstClr>
                </a:solidFill>
                <a:latin typeface="Source Sans Pro" charset="0"/>
              </a:rPr>
              <a:t>Service Provider</a:t>
            </a:r>
            <a:endParaRPr lang="en-US" sz="2800" u="sng" dirty="0">
              <a:solidFill>
                <a:prstClr val="black">
                  <a:lumMod val="65000"/>
                  <a:lumOff val="35000"/>
                </a:prstClr>
              </a:solidFill>
              <a:latin typeface="Source Sans Pro" charset="0"/>
            </a:endParaRPr>
          </a:p>
          <a:p>
            <a:pPr marL="685800" lvl="1" indent="-228600">
              <a:spcBef>
                <a:spcPts val="500"/>
              </a:spcBef>
              <a:spcAft>
                <a:spcPts val="300"/>
              </a:spcAft>
              <a:buClr>
                <a:srgbClr val="FE5000"/>
              </a:buClr>
              <a:buFont typeface="Wingdings" panose="05000000000000000000" pitchFamily="2" charset="2"/>
              <a:buChar char="§"/>
            </a:pPr>
            <a:r>
              <a:rPr lang="en-US" sz="2400" dirty="0">
                <a:solidFill>
                  <a:prstClr val="black">
                    <a:lumMod val="65000"/>
                    <a:lumOff val="35000"/>
                  </a:prstClr>
                </a:solidFill>
                <a:latin typeface="Source Sans Pro" charset="0"/>
              </a:rPr>
              <a:t>FCC Form </a:t>
            </a:r>
            <a:r>
              <a:rPr lang="en-US" sz="2400" dirty="0" smtClean="0">
                <a:solidFill>
                  <a:prstClr val="black">
                    <a:lumMod val="65000"/>
                    <a:lumOff val="35000"/>
                  </a:prstClr>
                </a:solidFill>
                <a:latin typeface="Source Sans Pro" charset="0"/>
              </a:rPr>
              <a:t>474</a:t>
            </a:r>
            <a:endParaRPr lang="en-US" sz="2400" dirty="0">
              <a:solidFill>
                <a:prstClr val="black">
                  <a:lumMod val="65000"/>
                  <a:lumOff val="35000"/>
                </a:prstClr>
              </a:solidFill>
              <a:latin typeface="Source Sans Pro" charset="0"/>
            </a:endParaRPr>
          </a:p>
          <a:p>
            <a:pPr marL="685800" lvl="1" indent="-228600">
              <a:spcBef>
                <a:spcPts val="500"/>
              </a:spcBef>
              <a:spcAft>
                <a:spcPts val="300"/>
              </a:spcAft>
              <a:buClr>
                <a:srgbClr val="FE5000"/>
              </a:buClr>
              <a:buFont typeface="Wingdings" panose="05000000000000000000" pitchFamily="2" charset="2"/>
              <a:buChar char="§"/>
            </a:pPr>
            <a:r>
              <a:rPr lang="en-US" sz="2400" dirty="0" smtClean="0">
                <a:solidFill>
                  <a:prstClr val="black">
                    <a:lumMod val="65000"/>
                    <a:lumOff val="35000"/>
                  </a:prstClr>
                </a:solidFill>
                <a:latin typeface="Source Sans Pro" charset="0"/>
              </a:rPr>
              <a:t>Service Provider Invoice (SPI) </a:t>
            </a:r>
            <a:r>
              <a:rPr lang="en-US" sz="2400" dirty="0">
                <a:solidFill>
                  <a:prstClr val="black">
                    <a:lumMod val="65000"/>
                    <a:lumOff val="35000"/>
                  </a:prstClr>
                </a:solidFill>
                <a:latin typeface="Source Sans Pro" charset="0"/>
              </a:rPr>
              <a:t>Form</a:t>
            </a:r>
          </a:p>
          <a:p>
            <a:pPr marL="685800" lvl="1" indent="-228600">
              <a:spcBef>
                <a:spcPts val="500"/>
              </a:spcBef>
              <a:spcAft>
                <a:spcPts val="300"/>
              </a:spcAft>
              <a:buClr>
                <a:srgbClr val="FE5000"/>
              </a:buClr>
              <a:buFont typeface="Wingdings" panose="05000000000000000000" pitchFamily="2" charset="2"/>
              <a:buChar char="§"/>
            </a:pPr>
            <a:r>
              <a:rPr lang="en-US" sz="2400" dirty="0">
                <a:solidFill>
                  <a:prstClr val="black">
                    <a:lumMod val="65000"/>
                    <a:lumOff val="35000"/>
                  </a:prstClr>
                </a:solidFill>
                <a:latin typeface="Source Sans Pro" charset="0"/>
              </a:rPr>
              <a:t>Filed </a:t>
            </a:r>
            <a:r>
              <a:rPr lang="en-US" sz="2400" dirty="0" smtClean="0">
                <a:solidFill>
                  <a:prstClr val="black">
                    <a:lumMod val="65000"/>
                    <a:lumOff val="35000"/>
                  </a:prstClr>
                </a:solidFill>
                <a:latin typeface="Source Sans Pro" charset="0"/>
              </a:rPr>
              <a:t>online or electronically</a:t>
            </a:r>
            <a:endParaRPr lang="en-US" sz="2400" dirty="0">
              <a:solidFill>
                <a:prstClr val="black">
                  <a:lumMod val="65000"/>
                  <a:lumOff val="35000"/>
                </a:prstClr>
              </a:solidFill>
              <a:latin typeface="Source Sans Pro" charset="0"/>
            </a:endParaRPr>
          </a:p>
        </p:txBody>
      </p:sp>
      <p:sp>
        <p:nvSpPr>
          <p:cNvPr id="7" name="Rectangle 6"/>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115987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circle(in)">
                                      <p:cBhvr>
                                        <p:cTn id="21" dur="2000"/>
                                        <p:tgtEl>
                                          <p:spTgt spid="6">
                                            <p:txEl>
                                              <p:pRg st="0" end="0"/>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circle(in)">
                                      <p:cBhvr>
                                        <p:cTn id="24" dur="2000"/>
                                        <p:tgtEl>
                                          <p:spTgt spid="6">
                                            <p:txEl>
                                              <p:pRg st="1" end="1"/>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circle(in)">
                                      <p:cBhvr>
                                        <p:cTn id="27" dur="2000"/>
                                        <p:tgtEl>
                                          <p:spTgt spid="6">
                                            <p:txEl>
                                              <p:pRg st="2" end="2"/>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circle(in)">
                                      <p:cBhvr>
                                        <p:cTn id="30"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Invoicing Methods</a:t>
            </a:r>
            <a:endParaRPr lang="en-US" dirty="0"/>
          </a:p>
        </p:txBody>
      </p:sp>
      <p:sp>
        <p:nvSpPr>
          <p:cNvPr id="3" name="Content Placeholder 2"/>
          <p:cNvSpPr>
            <a:spLocks noGrp="1"/>
          </p:cNvSpPr>
          <p:nvPr>
            <p:ph idx="1"/>
          </p:nvPr>
        </p:nvSpPr>
        <p:spPr>
          <a:xfrm>
            <a:off x="337351" y="1207008"/>
            <a:ext cx="10660387" cy="5025116"/>
          </a:xfrm>
        </p:spPr>
        <p:txBody>
          <a:bodyPr/>
          <a:lstStyle/>
          <a:p>
            <a:pPr marL="0" indent="0">
              <a:buNone/>
            </a:pPr>
            <a:r>
              <a:rPr lang="en-US" dirty="0"/>
              <a:t>Invoice method (BEAR or SPI) is the </a:t>
            </a:r>
            <a:r>
              <a:rPr lang="en-US" b="1" u="sng" dirty="0"/>
              <a:t>applicant’s choice</a:t>
            </a:r>
            <a:r>
              <a:rPr lang="en-US" b="1" dirty="0"/>
              <a:t>.</a:t>
            </a:r>
          </a:p>
          <a:p>
            <a:pPr marL="457200" indent="-457200">
              <a:buFont typeface="Arial" panose="020B0604020202020204" pitchFamily="34" charset="0"/>
              <a:buChar char="•"/>
            </a:pPr>
            <a:r>
              <a:rPr lang="en-US" dirty="0"/>
              <a:t>Service providers and applicants should have this discussion as early as possible – ideally, before the applicant certifies the FCC Form 471.</a:t>
            </a:r>
          </a:p>
          <a:p>
            <a:pPr marL="457200" indent="-457200">
              <a:buFont typeface="Arial" panose="020B0604020202020204" pitchFamily="34" charset="0"/>
              <a:buChar char="•"/>
            </a:pPr>
            <a:r>
              <a:rPr lang="en-US" dirty="0"/>
              <a:t>Once the invoice method is set for a Funding Request Number (FRN), it cannot be changed.</a:t>
            </a:r>
          </a:p>
          <a:p>
            <a:pPr marL="628650" lvl="1" indent="-457200">
              <a:buFont typeface="Arial" panose="020B0604020202020204" pitchFamily="34" charset="0"/>
              <a:buChar char="•"/>
            </a:pPr>
            <a:r>
              <a:rPr lang="en-US" sz="2800" dirty="0"/>
              <a:t>The invoice method is FRN-specific.</a:t>
            </a:r>
          </a:p>
          <a:p>
            <a:endParaRPr lang="en-US" dirty="0"/>
          </a:p>
        </p:txBody>
      </p:sp>
      <p:sp>
        <p:nvSpPr>
          <p:cNvPr id="5" name="Rectangle 4"/>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303166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Before You Begin</a:t>
            </a:r>
            <a:endParaRPr lang="en-US" dirty="0"/>
          </a:p>
        </p:txBody>
      </p:sp>
      <p:sp>
        <p:nvSpPr>
          <p:cNvPr id="5" name="Rectangle 4"/>
          <p:cNvSpPr/>
          <p:nvPr/>
        </p:nvSpPr>
        <p:spPr>
          <a:xfrm>
            <a:off x="0" y="6500902"/>
            <a:ext cx="3476080" cy="220573"/>
          </a:xfrm>
          <a:prstGeom prst="rect">
            <a:avLst/>
          </a:prstGeom>
        </p:spPr>
        <p:txBody>
          <a:bodyPr wrap="none">
            <a:spAutoFit/>
          </a:bodyPr>
          <a:lstStyle/>
          <a:p>
            <a:pPr marL="12700">
              <a:lnSpc>
                <a:spcPts val="969"/>
              </a:lnSpc>
            </a:pPr>
            <a:r>
              <a:rPr lang="de-DE" sz="1300" dirty="0">
                <a:solidFill>
                  <a:srgbClr val="0062FF"/>
                </a:solidFill>
                <a:latin typeface="Source Sans Pro" panose="020B0503030403020204"/>
              </a:rPr>
              <a:t>© 2019 </a:t>
            </a:r>
            <a:r>
              <a:rPr lang="en-US" sz="1300" dirty="0">
                <a:solidFill>
                  <a:srgbClr val="0062FF"/>
                </a:solidFill>
                <a:latin typeface="Source Sans Pro" panose="020B0503030403020204"/>
              </a:rPr>
              <a:t>Universal Service </a:t>
            </a:r>
            <a:r>
              <a:rPr lang="en-US" sz="1300" dirty="0">
                <a:solidFill>
                  <a:srgbClr val="0051FF"/>
                </a:solidFill>
                <a:latin typeface="Source Sans Pro" panose="020B0503030403020204"/>
              </a:rPr>
              <a:t>Administrative</a:t>
            </a:r>
            <a:r>
              <a:rPr lang="en-US" sz="1300" dirty="0">
                <a:solidFill>
                  <a:srgbClr val="0062FF"/>
                </a:solidFill>
                <a:latin typeface="Source Sans Pro" panose="020B0503030403020204"/>
              </a:rPr>
              <a:t> Co.</a:t>
            </a:r>
            <a:endParaRPr lang="en-US" sz="1300" dirty="0">
              <a:solidFill>
                <a:srgbClr val="0059B7"/>
              </a:solidFill>
              <a:latin typeface="Source Sans Pro" panose="020B0503030403020204"/>
              <a:cs typeface="SourceSansPro-Light"/>
            </a:endParaRPr>
          </a:p>
        </p:txBody>
      </p:sp>
    </p:spTree>
    <p:extLst>
      <p:ext uri="{BB962C8B-B14F-4D97-AF65-F5344CB8AC3E}">
        <p14:creationId xmlns:p14="http://schemas.microsoft.com/office/powerpoint/2010/main" val="240597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Begin</a:t>
            </a:r>
            <a:endParaRPr lang="en-US" dirty="0"/>
          </a:p>
        </p:txBody>
      </p:sp>
      <p:sp>
        <p:nvSpPr>
          <p:cNvPr id="3" name="Content Placeholder 2"/>
          <p:cNvSpPr>
            <a:spLocks noGrp="1"/>
          </p:cNvSpPr>
          <p:nvPr>
            <p:ph idx="1"/>
          </p:nvPr>
        </p:nvSpPr>
        <p:spPr>
          <a:xfrm>
            <a:off x="337351" y="1207008"/>
            <a:ext cx="7288400" cy="5025116"/>
          </a:xfrm>
        </p:spPr>
        <p:txBody>
          <a:bodyPr/>
          <a:lstStyle/>
          <a:p>
            <a:pPr marL="342900" indent="-342900">
              <a:buFont typeface="Arial" panose="020B0604020202020204" pitchFamily="34" charset="0"/>
              <a:buChar char="•"/>
            </a:pPr>
            <a:r>
              <a:rPr lang="en-US" sz="2400" dirty="0"/>
              <a:t>Verify that all the prerequisites are in place. </a:t>
            </a:r>
          </a:p>
          <a:p>
            <a:pPr marL="514350" lvl="1" indent="-342900">
              <a:buFont typeface="Arial" panose="020B0604020202020204" pitchFamily="34" charset="0"/>
              <a:buChar char="•"/>
            </a:pPr>
            <a:r>
              <a:rPr lang="en-US" dirty="0"/>
              <a:t>E.g., FCDL has been issued, FCC Form 486 has been filed, FCC Form 473 has been submitted, FCC Form 498 was approved, etc. </a:t>
            </a:r>
          </a:p>
          <a:p>
            <a:pPr marL="342900" indent="-342900">
              <a:buFont typeface="Arial" panose="020B0604020202020204" pitchFamily="34" charset="0"/>
              <a:buChar char="•"/>
            </a:pPr>
            <a:r>
              <a:rPr lang="en-US" sz="2400" dirty="0"/>
              <a:t>Have the </a:t>
            </a:r>
            <a:r>
              <a:rPr lang="en-US" sz="2400" b="1" dirty="0"/>
              <a:t>BEAR/SPI discussion. </a:t>
            </a:r>
            <a:r>
              <a:rPr lang="en-US" sz="2400" dirty="0"/>
              <a:t>Who will be filing invoices with USAC? </a:t>
            </a:r>
            <a:endParaRPr lang="en-US" sz="2400" b="1" dirty="0"/>
          </a:p>
          <a:p>
            <a:pPr marL="342900" indent="-342900">
              <a:buFont typeface="Arial" panose="020B0604020202020204" pitchFamily="34" charset="0"/>
              <a:buChar char="•"/>
            </a:pPr>
            <a:r>
              <a:rPr lang="en-US" sz="2400" dirty="0"/>
              <a:t>Make sure that you have the most recent commitment information from either the FCDL or the RFCDL, including discount rate, approved cost of service, FCC Form 471 number, FRN, service substitution, etc.</a:t>
            </a:r>
          </a:p>
          <a:p>
            <a:endParaRPr lang="en-US" dirty="0"/>
          </a:p>
        </p:txBody>
      </p:sp>
      <p:pic>
        <p:nvPicPr>
          <p:cNvPr id="5" name="Picture Placeholder 5"/>
          <p:cNvPicPr>
            <a:picLocks noChangeAspect="1"/>
          </p:cNvPicPr>
          <p:nvPr/>
        </p:nvPicPr>
        <p:blipFill>
          <a:blip r:embed="rId2">
            <a:extLst>
              <a:ext uri="{28A0092B-C50C-407E-A947-70E740481C1C}">
                <a14:useLocalDpi xmlns:a14="http://schemas.microsoft.com/office/drawing/2010/main" val="0"/>
              </a:ext>
            </a:extLst>
          </a:blip>
          <a:srcRect t="65" b="65"/>
          <a:stretch>
            <a:fillRect/>
          </a:stretch>
        </p:blipFill>
        <p:spPr>
          <a:xfrm>
            <a:off x="6755054" y="699516"/>
            <a:ext cx="5730244" cy="5722797"/>
          </a:xfrm>
          <a:prstGeom prst="rect">
            <a:avLst/>
          </a:prstGeom>
        </p:spPr>
      </p:pic>
      <p:sp>
        <p:nvSpPr>
          <p:cNvPr id="6" name="Rectangle 5"/>
          <p:cNvSpPr/>
          <p:nvPr/>
        </p:nvSpPr>
        <p:spPr>
          <a:xfrm>
            <a:off x="0" y="6565612"/>
            <a:ext cx="3425938" cy="292388"/>
          </a:xfrm>
          <a:prstGeom prst="rect">
            <a:avLst/>
          </a:prstGeom>
        </p:spPr>
        <p:txBody>
          <a:bodyPr wrap="none">
            <a:spAutoFit/>
          </a:bodyPr>
          <a:lstStyle/>
          <a:p>
            <a:r>
              <a:rPr lang="de-DE" sz="1300" kern="0" dirty="0">
                <a:solidFill>
                  <a:srgbClr val="0062FF"/>
                </a:solidFill>
                <a:latin typeface="Source Sans Pro" panose="020B0503030403020204"/>
                <a:sym typeface="Arial"/>
              </a:rPr>
              <a:t>© 2019 </a:t>
            </a:r>
            <a:r>
              <a:rPr lang="en-US" sz="1300" kern="0" dirty="0">
                <a:solidFill>
                  <a:srgbClr val="0062FF"/>
                </a:solidFill>
                <a:latin typeface="Source Sans Pro" panose="020B0503030403020204"/>
                <a:sym typeface="Arial"/>
              </a:rPr>
              <a:t>Universal Service Administrative Co</a:t>
            </a:r>
            <a:endParaRPr lang="en-US" dirty="0"/>
          </a:p>
        </p:txBody>
      </p:sp>
    </p:spTree>
    <p:extLst>
      <p:ext uri="{BB962C8B-B14F-4D97-AF65-F5344CB8AC3E}">
        <p14:creationId xmlns:p14="http://schemas.microsoft.com/office/powerpoint/2010/main" val="279609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C_PPT_Template_16-9_v2019-05-29.potx [Read-Only]" id="{CE539B10-8CD5-4822-A3CB-7328AB6F49E8}" vid="{77273886-D9C9-4FDC-AA06-E011077DF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ing this PowerPoint Template.pptx" id="{604AF341-2BDE-40A4-B2A7-CE68F4054375}" vid="{2E93A4C1-8742-43E7-A663-7A518AC6ED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USAC_PPT_Template_16-9_v2019-05-29</Template>
  <TotalTime>1487</TotalTime>
  <Words>2151</Words>
  <Application>Microsoft Office PowerPoint</Application>
  <PresentationFormat>Widescreen</PresentationFormat>
  <Paragraphs>221</Paragraphs>
  <Slides>37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LucidaGrande</vt:lpstr>
      <vt:lpstr>Source Sans Pro</vt:lpstr>
      <vt:lpstr>Source Sans Pro Light</vt:lpstr>
      <vt:lpstr>SourceSansPro-Light</vt:lpstr>
      <vt:lpstr>Wingdings</vt:lpstr>
      <vt:lpstr>1_Office Theme</vt:lpstr>
      <vt:lpstr>Office Theme</vt:lpstr>
      <vt:lpstr>Beginner Invoicing</vt:lpstr>
      <vt:lpstr>AGENDA</vt:lpstr>
      <vt:lpstr>Preparing for Invoicing</vt:lpstr>
      <vt:lpstr>Preparing for Invoicing</vt:lpstr>
      <vt:lpstr>Invoicing Methods</vt:lpstr>
      <vt:lpstr>Invoicing Methods</vt:lpstr>
      <vt:lpstr>Invoicing Methods</vt:lpstr>
      <vt:lpstr>Before You Begin</vt:lpstr>
      <vt:lpstr>Before You Begin</vt:lpstr>
      <vt:lpstr>Before You Begin</vt:lpstr>
      <vt:lpstr>Filing FCC Form 498 for Service Providers</vt:lpstr>
      <vt:lpstr>FCC Form 498 for Service Providers – How do I File?</vt:lpstr>
      <vt:lpstr>FCC Form 498 for Service Providers</vt:lpstr>
      <vt:lpstr>When to File Invoices</vt:lpstr>
      <vt:lpstr>When to File Invoices</vt:lpstr>
      <vt:lpstr>When to File Invoices</vt:lpstr>
      <vt:lpstr>When to File Invoices</vt:lpstr>
      <vt:lpstr>When to File Invoices</vt:lpstr>
      <vt:lpstr>Invoice Review</vt:lpstr>
      <vt:lpstr>Invoice Review</vt:lpstr>
      <vt:lpstr>Invoice Review – Automated Review</vt:lpstr>
      <vt:lpstr>Common Data Entry Errors</vt:lpstr>
      <vt:lpstr>Note on Discount Data Entry</vt:lpstr>
      <vt:lpstr>Invoice Review – Manual Review</vt:lpstr>
      <vt:lpstr>Invoice Review - Service Certification</vt:lpstr>
      <vt:lpstr>Tips for Invoicing</vt:lpstr>
      <vt:lpstr>Case Studies</vt:lpstr>
      <vt:lpstr>Case Studies: Similar Line items</vt:lpstr>
      <vt:lpstr>Case Studies: Similar Line items</vt:lpstr>
      <vt:lpstr>Case Studies: Applicant Share</vt:lpstr>
      <vt:lpstr>Case Studies: Applicant Share</vt:lpstr>
      <vt:lpstr>Case Studies: Eligible Services</vt:lpstr>
      <vt:lpstr>Case Studies: Services not approved on FRN</vt:lpstr>
      <vt:lpstr>Case Studies: Service Certification</vt:lpstr>
      <vt:lpstr>Case Studies: Service Certification</vt:lpstr>
      <vt:lpstr>PowerPoint Presentation</vt:lpstr>
      <vt:lpstr>PowerPoint Presentation</vt:lpstr>
    </vt:vector>
  </TitlesOfParts>
  <Company>USAC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Invoicing</dc:title>
  <dc:creator>Amelia Zohore</dc:creator>
  <cp:lastModifiedBy>Ginna Melendez</cp:lastModifiedBy>
  <cp:revision>40</cp:revision>
  <dcterms:created xsi:type="dcterms:W3CDTF">2019-06-11T18:53:46Z</dcterms:created>
  <dcterms:modified xsi:type="dcterms:W3CDTF">2019-08-02T19:22:59Z</dcterms:modified>
</cp:coreProperties>
</file>