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9"/>
  </p:notesMasterIdLst>
  <p:sldIdLst>
    <p:sldId id="256" r:id="rId2"/>
    <p:sldId id="347" r:id="rId3"/>
    <p:sldId id="307" r:id="rId4"/>
    <p:sldId id="258" r:id="rId5"/>
    <p:sldId id="259" r:id="rId6"/>
    <p:sldId id="308" r:id="rId7"/>
    <p:sldId id="260" r:id="rId8"/>
    <p:sldId id="261" r:id="rId9"/>
    <p:sldId id="262" r:id="rId10"/>
    <p:sldId id="309" r:id="rId11"/>
    <p:sldId id="263" r:id="rId12"/>
    <p:sldId id="264" r:id="rId13"/>
    <p:sldId id="265" r:id="rId14"/>
    <p:sldId id="310" r:id="rId15"/>
    <p:sldId id="266" r:id="rId16"/>
    <p:sldId id="267" r:id="rId17"/>
    <p:sldId id="311" r:id="rId18"/>
    <p:sldId id="270" r:id="rId19"/>
    <p:sldId id="271" r:id="rId20"/>
    <p:sldId id="312" r:id="rId21"/>
    <p:sldId id="272" r:id="rId22"/>
    <p:sldId id="273" r:id="rId23"/>
    <p:sldId id="313" r:id="rId24"/>
    <p:sldId id="319" r:id="rId25"/>
    <p:sldId id="277" r:id="rId26"/>
    <p:sldId id="314" r:id="rId27"/>
    <p:sldId id="315" r:id="rId28"/>
    <p:sldId id="316" r:id="rId29"/>
    <p:sldId id="317" r:id="rId30"/>
    <p:sldId id="318" r:id="rId31"/>
    <p:sldId id="320" r:id="rId32"/>
    <p:sldId id="321" r:id="rId33"/>
    <p:sldId id="322" r:id="rId34"/>
    <p:sldId id="323" r:id="rId35"/>
    <p:sldId id="324" r:id="rId36"/>
    <p:sldId id="325" r:id="rId37"/>
    <p:sldId id="281" r:id="rId38"/>
    <p:sldId id="326" r:id="rId39"/>
    <p:sldId id="327" r:id="rId40"/>
    <p:sldId id="328" r:id="rId41"/>
    <p:sldId id="329" r:id="rId42"/>
    <p:sldId id="330" r:id="rId43"/>
    <p:sldId id="331" r:id="rId44"/>
    <p:sldId id="332" r:id="rId45"/>
    <p:sldId id="333" r:id="rId46"/>
    <p:sldId id="334" r:id="rId47"/>
    <p:sldId id="335" r:id="rId48"/>
    <p:sldId id="336" r:id="rId49"/>
    <p:sldId id="342" r:id="rId50"/>
    <p:sldId id="282" r:id="rId51"/>
    <p:sldId id="337" r:id="rId52"/>
    <p:sldId id="338" r:id="rId53"/>
    <p:sldId id="339" r:id="rId54"/>
    <p:sldId id="340" r:id="rId55"/>
    <p:sldId id="341" r:id="rId56"/>
    <p:sldId id="343" r:id="rId57"/>
    <p:sldId id="299" r:id="rId58"/>
    <p:sldId id="301" r:id="rId59"/>
    <p:sldId id="302" r:id="rId60"/>
    <p:sldId id="303" r:id="rId61"/>
    <p:sldId id="344" r:id="rId62"/>
    <p:sldId id="304" r:id="rId63"/>
    <p:sldId id="345" r:id="rId64"/>
    <p:sldId id="305" r:id="rId65"/>
    <p:sldId id="346" r:id="rId66"/>
    <p:sldId id="348" r:id="rId67"/>
    <p:sldId id="306"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49" autoAdjust="0"/>
  </p:normalViewPr>
  <p:slideViewPr>
    <p:cSldViewPr snapToGrid="0">
      <p:cViewPr varScale="1">
        <p:scale>
          <a:sx n="115" d="100"/>
          <a:sy n="115" d="100"/>
        </p:scale>
        <p:origin x="318"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2ED298-B2C5-4131-B5F4-755EAA7B2CD9}" type="datetimeFigureOut">
              <a:rPr lang="en-US" smtClean="0"/>
              <a:t>9/30/2019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CBC6B-B860-4FF9-BBBB-BE10A7D101D4}" type="slidenum">
              <a:rPr lang="en-US" smtClean="0"/>
              <a:t>‹#›</a:t>
            </a:fld>
            <a:endParaRPr lang="en-US"/>
          </a:p>
        </p:txBody>
      </p:sp>
    </p:spTree>
    <p:extLst>
      <p:ext uri="{BB962C8B-B14F-4D97-AF65-F5344CB8AC3E}">
        <p14:creationId xmlns:p14="http://schemas.microsoft.com/office/powerpoint/2010/main" val="3896768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a:t>
            </a:fld>
            <a:endParaRPr lang="en-US"/>
          </a:p>
        </p:txBody>
      </p:sp>
    </p:spTree>
    <p:extLst>
      <p:ext uri="{BB962C8B-B14F-4D97-AF65-F5344CB8AC3E}">
        <p14:creationId xmlns:p14="http://schemas.microsoft.com/office/powerpoint/2010/main" val="2106886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CBC6B-B860-4FF9-BBBB-BE10A7D101D4}" type="slidenum">
              <a:rPr lang="en-US" smtClean="0"/>
              <a:t>59</a:t>
            </a:fld>
            <a:endParaRPr lang="en-US"/>
          </a:p>
        </p:txBody>
      </p:sp>
    </p:spTree>
    <p:extLst>
      <p:ext uri="{BB962C8B-B14F-4D97-AF65-F5344CB8AC3E}">
        <p14:creationId xmlns:p14="http://schemas.microsoft.com/office/powerpoint/2010/main" val="2688627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CBC6B-B860-4FF9-BBBB-BE10A7D101D4}" type="slidenum">
              <a:rPr lang="en-US" smtClean="0"/>
              <a:t>60</a:t>
            </a:fld>
            <a:endParaRPr lang="en-US"/>
          </a:p>
        </p:txBody>
      </p:sp>
    </p:spTree>
    <p:extLst>
      <p:ext uri="{BB962C8B-B14F-4D97-AF65-F5344CB8AC3E}">
        <p14:creationId xmlns:p14="http://schemas.microsoft.com/office/powerpoint/2010/main" val="121802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61</a:t>
            </a:fld>
            <a:endParaRPr lang="en-US"/>
          </a:p>
        </p:txBody>
      </p:sp>
    </p:spTree>
    <p:extLst>
      <p:ext uri="{BB962C8B-B14F-4D97-AF65-F5344CB8AC3E}">
        <p14:creationId xmlns:p14="http://schemas.microsoft.com/office/powerpoint/2010/main" val="2656118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CBC6B-B860-4FF9-BBBB-BE10A7D101D4}" type="slidenum">
              <a:rPr lang="en-US" smtClean="0"/>
              <a:t>62</a:t>
            </a:fld>
            <a:endParaRPr lang="en-US"/>
          </a:p>
        </p:txBody>
      </p:sp>
    </p:spTree>
    <p:extLst>
      <p:ext uri="{BB962C8B-B14F-4D97-AF65-F5344CB8AC3E}">
        <p14:creationId xmlns:p14="http://schemas.microsoft.com/office/powerpoint/2010/main" val="4219569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CBC6B-B860-4FF9-BBBB-BE10A7D101D4}" type="slidenum">
              <a:rPr lang="en-US" smtClean="0"/>
              <a:t>63</a:t>
            </a:fld>
            <a:endParaRPr lang="en-US"/>
          </a:p>
        </p:txBody>
      </p:sp>
    </p:spTree>
    <p:extLst>
      <p:ext uri="{BB962C8B-B14F-4D97-AF65-F5344CB8AC3E}">
        <p14:creationId xmlns:p14="http://schemas.microsoft.com/office/powerpoint/2010/main" val="2196616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CBC6B-B860-4FF9-BBBB-BE10A7D101D4}" type="slidenum">
              <a:rPr lang="en-US" smtClean="0"/>
              <a:t>64</a:t>
            </a:fld>
            <a:endParaRPr lang="en-US"/>
          </a:p>
        </p:txBody>
      </p:sp>
    </p:spTree>
    <p:extLst>
      <p:ext uri="{BB962C8B-B14F-4D97-AF65-F5344CB8AC3E}">
        <p14:creationId xmlns:p14="http://schemas.microsoft.com/office/powerpoint/2010/main" val="1419778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CBC6B-B860-4FF9-BBBB-BE10A7D101D4}" type="slidenum">
              <a:rPr lang="en-US" smtClean="0"/>
              <a:t>65</a:t>
            </a:fld>
            <a:endParaRPr lang="en-US"/>
          </a:p>
        </p:txBody>
      </p:sp>
    </p:spTree>
    <p:extLst>
      <p:ext uri="{BB962C8B-B14F-4D97-AF65-F5344CB8AC3E}">
        <p14:creationId xmlns:p14="http://schemas.microsoft.com/office/powerpoint/2010/main" val="182321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6</a:t>
            </a:fld>
            <a:endParaRPr lang="en-US"/>
          </a:p>
        </p:txBody>
      </p:sp>
    </p:spTree>
    <p:extLst>
      <p:ext uri="{BB962C8B-B14F-4D97-AF65-F5344CB8AC3E}">
        <p14:creationId xmlns:p14="http://schemas.microsoft.com/office/powerpoint/2010/main" val="743166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10</a:t>
            </a:fld>
            <a:endParaRPr lang="en-US"/>
          </a:p>
        </p:txBody>
      </p:sp>
    </p:spTree>
    <p:extLst>
      <p:ext uri="{BB962C8B-B14F-4D97-AF65-F5344CB8AC3E}">
        <p14:creationId xmlns:p14="http://schemas.microsoft.com/office/powerpoint/2010/main" val="2254114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14</a:t>
            </a:fld>
            <a:endParaRPr lang="en-US"/>
          </a:p>
        </p:txBody>
      </p:sp>
    </p:spTree>
    <p:extLst>
      <p:ext uri="{BB962C8B-B14F-4D97-AF65-F5344CB8AC3E}">
        <p14:creationId xmlns:p14="http://schemas.microsoft.com/office/powerpoint/2010/main" val="3436492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17</a:t>
            </a:fld>
            <a:endParaRPr lang="en-US"/>
          </a:p>
        </p:txBody>
      </p:sp>
    </p:spTree>
    <p:extLst>
      <p:ext uri="{BB962C8B-B14F-4D97-AF65-F5344CB8AC3E}">
        <p14:creationId xmlns:p14="http://schemas.microsoft.com/office/powerpoint/2010/main" val="2180419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23</a:t>
            </a:fld>
            <a:endParaRPr lang="en-US"/>
          </a:p>
        </p:txBody>
      </p:sp>
    </p:spTree>
    <p:extLst>
      <p:ext uri="{BB962C8B-B14F-4D97-AF65-F5344CB8AC3E}">
        <p14:creationId xmlns:p14="http://schemas.microsoft.com/office/powerpoint/2010/main" val="3327745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36</a:t>
            </a:fld>
            <a:endParaRPr lang="en-US"/>
          </a:p>
        </p:txBody>
      </p:sp>
    </p:spTree>
    <p:extLst>
      <p:ext uri="{BB962C8B-B14F-4D97-AF65-F5344CB8AC3E}">
        <p14:creationId xmlns:p14="http://schemas.microsoft.com/office/powerpoint/2010/main" val="4004440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56</a:t>
            </a:fld>
            <a:endParaRPr lang="en-US"/>
          </a:p>
        </p:txBody>
      </p:sp>
    </p:spTree>
    <p:extLst>
      <p:ext uri="{BB962C8B-B14F-4D97-AF65-F5344CB8AC3E}">
        <p14:creationId xmlns:p14="http://schemas.microsoft.com/office/powerpoint/2010/main" val="543029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CBC6B-B860-4FF9-BBBB-BE10A7D101D4}" type="slidenum">
              <a:rPr lang="en-US" smtClean="0"/>
              <a:t>58</a:t>
            </a:fld>
            <a:endParaRPr lang="en-US"/>
          </a:p>
        </p:txBody>
      </p:sp>
    </p:spTree>
    <p:extLst>
      <p:ext uri="{BB962C8B-B14F-4D97-AF65-F5344CB8AC3E}">
        <p14:creationId xmlns:p14="http://schemas.microsoft.com/office/powerpoint/2010/main" val="416708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Children In Library">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3" name="Rectangle 2"/>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3"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4"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4521362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328" y="356615"/>
            <a:ext cx="11506306" cy="685800"/>
          </a:xfrm>
        </p:spPr>
        <p:txBody>
          <a:bodyPr/>
          <a:lstStyle>
            <a:lvl1pPr>
              <a:defRPr baseline="0"/>
            </a:lvl1pPr>
          </a:lstStyle>
          <a:p>
            <a:r>
              <a:rPr lang="en-US" dirty="0" smtClean="0"/>
              <a:t>Click to Edit Title</a:t>
            </a:r>
            <a:endParaRPr lang="en-US" dirty="0"/>
          </a:p>
        </p:txBody>
      </p:sp>
      <p:sp>
        <p:nvSpPr>
          <p:cNvPr id="5" name="Text Placeholder 2"/>
          <p:cNvSpPr>
            <a:spLocks noGrp="1"/>
          </p:cNvSpPr>
          <p:nvPr>
            <p:ph idx="1" hasCustomPrompt="1"/>
          </p:nvPr>
        </p:nvSpPr>
        <p:spPr>
          <a:xfrm>
            <a:off x="337351" y="1191869"/>
            <a:ext cx="6268524" cy="5026583"/>
          </a:xfrm>
          <a:prstGeom prst="rect">
            <a:avLst/>
          </a:prstGeom>
        </p:spPr>
        <p:txBody>
          <a:bodyPr vert="horz" lIns="91440" tIns="45720" rIns="91440" bIns="45720" rtlCol="0">
            <a:norm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First level</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Fifth level</a:t>
            </a:r>
            <a:endPar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endParaRPr>
          </a:p>
        </p:txBody>
      </p:sp>
      <p:sp>
        <p:nvSpPr>
          <p:cNvPr id="6" name="Picture Placeholder 16"/>
          <p:cNvSpPr>
            <a:spLocks noGrp="1"/>
          </p:cNvSpPr>
          <p:nvPr>
            <p:ph type="pic" sz="quarter" idx="12" hasCustomPrompt="1"/>
          </p:nvPr>
        </p:nvSpPr>
        <p:spPr>
          <a:xfrm>
            <a:off x="6814457" y="1191868"/>
            <a:ext cx="5029200" cy="5026583"/>
          </a:xfrm>
        </p:spPr>
        <p:txBody>
          <a:bodyPr/>
          <a:lstStyle>
            <a:lvl1pPr marL="0" marR="0" indent="0"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None/>
              <a:tabLst/>
              <a:defRPr baseline="0"/>
            </a:lvl1pPr>
          </a:lstStyle>
          <a:p>
            <a:pPr marL="0" marR="0" lvl="0" indent="0"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None/>
              <a:tabLst/>
              <a:defRPr/>
            </a:pPr>
            <a:r>
              <a:rPr lang="en-US" dirty="0" smtClean="0"/>
              <a:t>Use this layout when you need both bulleted text and a space for images, SmartArt, or charts.</a:t>
            </a:r>
          </a:p>
        </p:txBody>
      </p:sp>
      <p:sp>
        <p:nvSpPr>
          <p:cNvPr id="8"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
        <p:nvSpPr>
          <p:cNvPr id="9"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Tree>
    <p:extLst>
      <p:ext uri="{BB962C8B-B14F-4D97-AF65-F5344CB8AC3E}">
        <p14:creationId xmlns:p14="http://schemas.microsoft.com/office/powerpoint/2010/main" val="13072116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337351" y="2011680"/>
            <a:ext cx="11503152" cy="1618488"/>
          </a:xfrm>
        </p:spPr>
        <p:txBody>
          <a:bodyPr/>
          <a:lstStyle>
            <a:lvl1pPr marL="0" indent="0">
              <a:buNone/>
              <a:defRPr baseline="0"/>
            </a:lvl1pPr>
          </a:lstStyle>
          <a:p>
            <a:r>
              <a:rPr lang="en-US" dirty="0" smtClean="0"/>
              <a:t>Use this layout for large format images, SmartArt, or charts; delete this text box prior to applying your content.</a:t>
            </a:r>
            <a:endParaRPr lang="en-US" dirty="0"/>
          </a:p>
        </p:txBody>
      </p:sp>
      <p:sp>
        <p:nvSpPr>
          <p:cNvPr id="3"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4"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21059201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351" y="356616"/>
            <a:ext cx="5760720" cy="682440"/>
          </a:xfrm>
        </p:spPr>
        <p:txBody>
          <a:bodyPr>
            <a:noAutofit/>
          </a:bodyPr>
          <a:lstStyle>
            <a:lvl1pPr>
              <a:defRPr sz="2800"/>
            </a:lvl1pPr>
          </a:lstStyle>
          <a:p>
            <a:r>
              <a:rPr kumimoji="0" lang="en-US" sz="3800" b="1" i="0" u="none" strike="noStrike" kern="1200" cap="none" spc="0" normalizeH="0" baseline="0" noProof="0" dirty="0" smtClean="0">
                <a:ln>
                  <a:noFill/>
                </a:ln>
                <a:solidFill>
                  <a:srgbClr val="004AD4"/>
                </a:solidFill>
                <a:effectLst/>
                <a:uLnTx/>
                <a:uFillTx/>
                <a:latin typeface="Source Sans Pro" charset="0"/>
                <a:ea typeface="Source Sans Pro" charset="0"/>
              </a:rPr>
              <a:t>Click to Edit Title</a:t>
            </a:r>
            <a:endParaRPr lang="en-US" dirty="0"/>
          </a:p>
        </p:txBody>
      </p:sp>
      <p:sp>
        <p:nvSpPr>
          <p:cNvPr id="3" name="Content Placeholder 2"/>
          <p:cNvSpPr>
            <a:spLocks noGrp="1"/>
          </p:cNvSpPr>
          <p:nvPr>
            <p:ph idx="1" hasCustomPrompt="1"/>
          </p:nvPr>
        </p:nvSpPr>
        <p:spPr>
          <a:xfrm>
            <a:off x="337351" y="1207008"/>
            <a:ext cx="4959296" cy="5012817"/>
          </a:xfrm>
        </p:spPr>
        <p:txBody>
          <a:bodyPr>
            <a:no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sz="2400" baseline="0"/>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sz="2000"/>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First level</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Fifth level</a:t>
            </a:r>
            <a:endPar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5"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6"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3417382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12" name="object 5"/>
          <p:cNvSpPr txBox="1">
            <a:spLocks noGrp="1"/>
          </p:cNvSpPr>
          <p:nvPr>
            <p:ph type="title" hasCustomPrompt="1"/>
          </p:nvPr>
        </p:nvSpPr>
        <p:spPr>
          <a:xfrm>
            <a:off x="307187" y="2136339"/>
            <a:ext cx="3981350" cy="2585323"/>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r>
              <a:rPr sz="4200" b="0" spc="-70" dirty="0" smtClean="0">
                <a:solidFill>
                  <a:srgbClr val="FFFFFF"/>
                </a:solidFill>
                <a:latin typeface="Source Sans Pro"/>
                <a:cs typeface="Source Sans Pro"/>
              </a:rPr>
              <a:t>.”</a:t>
            </a:r>
            <a:r>
              <a:rPr lang="en-US" sz="4200" b="0" spc="-70" dirty="0" smtClean="0">
                <a:solidFill>
                  <a:srgbClr val="FFFFFF"/>
                </a:solidFill>
                <a:latin typeface="Source Sans Pro"/>
                <a:cs typeface="Source Sans Pro"/>
              </a:rPr>
              <a:t> (Ensure quote is vertically centered)</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Tree>
    <p:extLst>
      <p:ext uri="{BB962C8B-B14F-4D97-AF65-F5344CB8AC3E}">
        <p14:creationId xmlns:p14="http://schemas.microsoft.com/office/powerpoint/2010/main" val="26726639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317191"/>
            <a:ext cx="2862262" cy="4855009"/>
          </a:xfrm>
        </p:spPr>
        <p:txBody>
          <a:bodyPr>
            <a:normAutofit/>
          </a:bodyPr>
          <a:lstStyle>
            <a:lvl1pPr marL="0" indent="0">
              <a:buNone/>
              <a:defRPr sz="2400" baseline="0"/>
            </a:lvl1pPr>
          </a:lstStyle>
          <a:p>
            <a:pPr lvl="0"/>
            <a:r>
              <a:rPr lang="en-US" dirty="0" smtClean="0"/>
              <a:t>Use this layout for slides containing images, SmartArt, or charts that require maximum real estate but still need supporting text. Consider using a truncated title.</a:t>
            </a:r>
          </a:p>
        </p:txBody>
      </p:sp>
      <p:sp>
        <p:nvSpPr>
          <p:cNvPr id="12" name="Title 1"/>
          <p:cNvSpPr>
            <a:spLocks noGrp="1"/>
          </p:cNvSpPr>
          <p:nvPr>
            <p:ph type="title" hasCustomPrompt="1"/>
          </p:nvPr>
        </p:nvSpPr>
        <p:spPr>
          <a:xfrm>
            <a:off x="337350" y="356616"/>
            <a:ext cx="2862072" cy="685800"/>
          </a:xfrm>
        </p:spPr>
        <p:txBody>
          <a:bodyPr>
            <a:normAutofit/>
          </a:bodyPr>
          <a:lstStyle>
            <a:lvl1pPr>
              <a:defRPr sz="2800" baseline="0"/>
            </a:lvl1pPr>
          </a:lstStyle>
          <a:p>
            <a:r>
              <a:rPr lang="en-US" dirty="0" smtClean="0"/>
              <a:t>Click to Edit Title</a:t>
            </a:r>
            <a:endParaRPr lang="en-US" dirty="0"/>
          </a:p>
        </p:txBody>
      </p:sp>
      <p:sp>
        <p:nvSpPr>
          <p:cNvPr id="3" name="Table Placeholder 2"/>
          <p:cNvSpPr>
            <a:spLocks noGrp="1"/>
          </p:cNvSpPr>
          <p:nvPr>
            <p:ph type="tbl" sz="quarter" idx="11"/>
          </p:nvPr>
        </p:nvSpPr>
        <p:spPr>
          <a:xfrm>
            <a:off x="3412444" y="356616"/>
            <a:ext cx="8431213" cy="5815584"/>
          </a:xfrm>
        </p:spPr>
        <p:txBody>
          <a:bodyPr/>
          <a:lstStyle/>
          <a:p>
            <a:r>
              <a:rPr lang="en-US" smtClean="0"/>
              <a:t>Click icon to add table</a:t>
            </a:r>
            <a:endParaRPr lang="en-US" dirty="0"/>
          </a:p>
        </p:txBody>
      </p:sp>
      <p:sp>
        <p:nvSpPr>
          <p:cNvPr id="5" name="Footer Placeholder 1"/>
          <p:cNvSpPr>
            <a:spLocks noGrp="1"/>
          </p:cNvSpPr>
          <p:nvPr>
            <p:ph type="ftr" sz="quarter" idx="12"/>
          </p:nvPr>
        </p:nvSpPr>
        <p:spPr>
          <a:xfrm>
            <a:off x="337351" y="6356350"/>
            <a:ext cx="4114800" cy="365125"/>
          </a:xfrm>
        </p:spPr>
        <p:txBody>
          <a:bodyPr/>
          <a:lstStyle/>
          <a:p>
            <a:r>
              <a:rPr lang="en-US" dirty="0" smtClean="0"/>
              <a:t>©2019 Universal Service Administrative Co.</a:t>
            </a:r>
            <a:endParaRPr lang="en-US" dirty="0"/>
          </a:p>
        </p:txBody>
      </p:sp>
      <p:sp>
        <p:nvSpPr>
          <p:cNvPr id="6" name="Slide Number Placeholder 6"/>
          <p:cNvSpPr>
            <a:spLocks noGrp="1"/>
          </p:cNvSpPr>
          <p:nvPr>
            <p:ph type="sldNum" sz="quarter" idx="13"/>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5660097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37351" y="356616"/>
            <a:ext cx="11506306" cy="685800"/>
          </a:xfrm>
        </p:spPr>
        <p:txBody>
          <a:bodyPr anchor="t" anchorCtr="0">
            <a:noAutofit/>
          </a:bodyPr>
          <a:lstStyle>
            <a:lvl1pPr>
              <a:defRPr sz="3800" baseline="0"/>
            </a:lvl1pPr>
          </a:lstStyle>
          <a:p>
            <a:r>
              <a:rPr lang="en-US" dirty="0" smtClean="0"/>
              <a:t>Click to Edit Title</a:t>
            </a:r>
            <a:endParaRPr lang="en-US" dirty="0"/>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l="1679" r="46075"/>
          <a:stretch/>
        </p:blipFill>
        <p:spPr>
          <a:xfrm>
            <a:off x="4849469" y="1136540"/>
            <a:ext cx="6994188" cy="5219810"/>
          </a:xfrm>
          <a:prstGeom prst="rect">
            <a:avLst/>
          </a:prstGeom>
        </p:spPr>
      </p:pic>
      <p:sp>
        <p:nvSpPr>
          <p:cNvPr id="7" name="Text Placeholder 2"/>
          <p:cNvSpPr>
            <a:spLocks noGrp="1"/>
          </p:cNvSpPr>
          <p:nvPr>
            <p:ph type="body" sz="quarter" idx="10" hasCustomPrompt="1"/>
          </p:nvPr>
        </p:nvSpPr>
        <p:spPr>
          <a:xfrm>
            <a:off x="338137" y="1317191"/>
            <a:ext cx="4511331" cy="4855009"/>
          </a:xfrm>
        </p:spPr>
        <p:txBody>
          <a:bodyPr>
            <a:normAutofit/>
          </a:bodyPr>
          <a:lstStyle>
            <a:lvl1pPr marL="0" indent="0">
              <a:buNone/>
              <a:defRPr sz="2400" baseline="0"/>
            </a:lvl1pPr>
          </a:lstStyle>
          <a:p>
            <a:pPr lvl="0"/>
            <a:r>
              <a:rPr lang="en-US" dirty="0" smtClean="0"/>
              <a:t>Use this layout for slides that require the use of a U.S. map. This section can contain accompanying text. </a:t>
            </a:r>
          </a:p>
        </p:txBody>
      </p:sp>
      <p:sp>
        <p:nvSpPr>
          <p:cNvPr id="5" name="Footer Placeholder 1"/>
          <p:cNvSpPr>
            <a:spLocks noGrp="1"/>
          </p:cNvSpPr>
          <p:nvPr>
            <p:ph type="ftr" sz="quarter" idx="11"/>
          </p:nvPr>
        </p:nvSpPr>
        <p:spPr>
          <a:xfrm>
            <a:off x="337351" y="6356350"/>
            <a:ext cx="4114800" cy="365125"/>
          </a:xfrm>
        </p:spPr>
        <p:txBody>
          <a:bodyPr/>
          <a:lstStyle/>
          <a:p>
            <a:r>
              <a:rPr lang="en-US" dirty="0" smtClean="0"/>
              <a:t>©2019 Universal Service Administrative Co.</a:t>
            </a:r>
            <a:endParaRPr lang="en-US" dirty="0"/>
          </a:p>
        </p:txBody>
      </p:sp>
      <p:sp>
        <p:nvSpPr>
          <p:cNvPr id="6" name="Slide Number Placeholder 6"/>
          <p:cNvSpPr>
            <a:spLocks noGrp="1"/>
          </p:cNvSpPr>
          <p:nvPr>
            <p:ph type="sldNum" sz="quarter" idx="12"/>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35072933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371650" y="1381328"/>
            <a:ext cx="3474720" cy="4790872"/>
          </a:xfrm>
          <a:ln>
            <a:solidFill>
              <a:schemeClr val="bg1">
                <a:lumMod val="50000"/>
              </a:schemeClr>
            </a:solidFill>
          </a:ln>
        </p:spPr>
        <p:txBody>
          <a:bodyPr anchor="t" anchorCtr="0">
            <a:noAutofit/>
          </a:bodyPr>
          <a:lstStyle>
            <a:lvl1pPr marL="0" indent="0">
              <a:buNone/>
              <a:defRPr sz="2400" baseline="0"/>
            </a:lvl1pPr>
          </a:lstStyle>
          <a:p>
            <a:pPr lvl="0"/>
            <a:r>
              <a:rPr lang="en-US" dirty="0" smtClean="0"/>
              <a:t>Click to Edit text</a:t>
            </a:r>
          </a:p>
        </p:txBody>
      </p:sp>
      <p:sp>
        <p:nvSpPr>
          <p:cNvPr id="12" name="Title 1"/>
          <p:cNvSpPr>
            <a:spLocks noGrp="1"/>
          </p:cNvSpPr>
          <p:nvPr>
            <p:ph type="title" hasCustomPrompt="1"/>
          </p:nvPr>
        </p:nvSpPr>
        <p:spPr>
          <a:xfrm>
            <a:off x="337350" y="347473"/>
            <a:ext cx="3474720" cy="907396"/>
          </a:xfrm>
          <a:ln>
            <a:solidFill>
              <a:schemeClr val="bg1">
                <a:lumMod val="50000"/>
              </a:schemeClr>
            </a:solidFill>
          </a:ln>
        </p:spPr>
        <p:txBody>
          <a:bodyPr anchor="t" anchorCtr="0">
            <a:noAutofit/>
          </a:bodyPr>
          <a:lstStyle>
            <a:lvl1pPr>
              <a:defRPr sz="2800"/>
            </a:lvl1pPr>
          </a:lstStyle>
          <a:p>
            <a:r>
              <a:rPr lang="en-US" dirty="0" smtClean="0"/>
              <a:t>Click to Edit Title of Paragraph</a:t>
            </a:r>
            <a:endParaRPr lang="en-US" dirty="0"/>
          </a:p>
        </p:txBody>
      </p:sp>
      <p:sp>
        <p:nvSpPr>
          <p:cNvPr id="6" name="Text Placeholder 2"/>
          <p:cNvSpPr>
            <a:spLocks noGrp="1"/>
          </p:cNvSpPr>
          <p:nvPr>
            <p:ph type="body" sz="quarter" idx="11" hasCustomPrompt="1"/>
          </p:nvPr>
        </p:nvSpPr>
        <p:spPr>
          <a:xfrm>
            <a:off x="4348837" y="1405712"/>
            <a:ext cx="3477958" cy="4790872"/>
          </a:xfrm>
          <a:ln>
            <a:solidFill>
              <a:schemeClr val="bg1">
                <a:lumMod val="50000"/>
              </a:schemeClr>
            </a:solidFill>
          </a:ln>
        </p:spPr>
        <p:txBody>
          <a:bodyPr anchor="t" anchorCtr="0">
            <a:noAutofit/>
          </a:bodyPr>
          <a:lstStyle>
            <a:lvl1pPr marL="0" indent="0">
              <a:buNone/>
              <a:defRPr sz="2400" baseline="0"/>
            </a:lvl1pPr>
          </a:lstStyle>
          <a:p>
            <a:pPr lvl="0"/>
            <a:r>
              <a:rPr lang="en-US" dirty="0" smtClean="0"/>
              <a:t>Click to Edit text</a:t>
            </a:r>
          </a:p>
        </p:txBody>
      </p:sp>
      <p:sp>
        <p:nvSpPr>
          <p:cNvPr id="7" name="Title 1"/>
          <p:cNvSpPr txBox="1">
            <a:spLocks/>
          </p:cNvSpPr>
          <p:nvPr userDrawn="1"/>
        </p:nvSpPr>
        <p:spPr>
          <a:xfrm>
            <a:off x="4347970" y="347473"/>
            <a:ext cx="3478826" cy="907396"/>
          </a:xfrm>
          <a:prstGeom prst="rect">
            <a:avLst/>
          </a:prstGeom>
          <a:ln>
            <a:solidFill>
              <a:schemeClr val="bg1">
                <a:lumMod val="50000"/>
              </a:schemeClr>
            </a:solidFill>
          </a:ln>
        </p:spPr>
        <p:txBody>
          <a:bodyPr vert="horz" lIns="91440" tIns="45720" rIns="91440" bIns="45720" rtlCol="0" anchor="t" anchorCtr="0">
            <a:noAutofit/>
          </a:bodyPr>
          <a:lstStyle>
            <a:lvl1pPr>
              <a:lnSpc>
                <a:spcPct val="90000"/>
              </a:lnSpc>
              <a:spcBef>
                <a:spcPct val="0"/>
              </a:spcBef>
              <a:buNone/>
              <a:defRPr sz="2800" b="1" i="0" baseline="0">
                <a:solidFill>
                  <a:srgbClr val="004AD4"/>
                </a:solidFill>
                <a:latin typeface="Source Sans Pro" charset="0"/>
                <a:ea typeface="Source Sans Pro" charset="0"/>
                <a:cs typeface="Source Sans Pro" charset="0"/>
              </a:defRPr>
            </a:lvl1pPr>
          </a:lstStyle>
          <a:p>
            <a:pPr lvl="0"/>
            <a:r>
              <a:rPr lang="en-US" dirty="0" smtClean="0"/>
              <a:t>Click to Edit Title of Paragraph</a:t>
            </a:r>
            <a:endParaRPr lang="en-US" dirty="0"/>
          </a:p>
        </p:txBody>
      </p:sp>
      <p:sp>
        <p:nvSpPr>
          <p:cNvPr id="14" name="Text Placeholder 2"/>
          <p:cNvSpPr>
            <a:spLocks noGrp="1"/>
          </p:cNvSpPr>
          <p:nvPr>
            <p:ph type="body" sz="quarter" idx="12" hasCustomPrompt="1"/>
          </p:nvPr>
        </p:nvSpPr>
        <p:spPr>
          <a:xfrm>
            <a:off x="338216" y="1405712"/>
            <a:ext cx="3474720" cy="4790872"/>
          </a:xfrm>
          <a:ln>
            <a:solidFill>
              <a:schemeClr val="bg1">
                <a:lumMod val="50000"/>
              </a:schemeClr>
            </a:solidFill>
          </a:ln>
        </p:spPr>
        <p:txBody>
          <a:bodyPr anchor="t" anchorCtr="0">
            <a:noAutofit/>
          </a:bodyPr>
          <a:lstStyle>
            <a:lvl1pPr marL="0" indent="0">
              <a:buNone/>
              <a:defRPr sz="2400" baseline="0"/>
            </a:lvl1pPr>
          </a:lstStyle>
          <a:p>
            <a:pPr lvl="0"/>
            <a:r>
              <a:rPr lang="en-US" dirty="0" smtClean="0"/>
              <a:t>If you need to include more than a few bullets worth of information, consider using an image or simple phrase as provocation and speak to the content you want to write. If you must use more than a few bullets, consider splitting the content between two or more slides. </a:t>
            </a:r>
          </a:p>
        </p:txBody>
      </p:sp>
      <p:sp>
        <p:nvSpPr>
          <p:cNvPr id="15" name="Title 1"/>
          <p:cNvSpPr txBox="1">
            <a:spLocks/>
          </p:cNvSpPr>
          <p:nvPr userDrawn="1"/>
        </p:nvSpPr>
        <p:spPr>
          <a:xfrm>
            <a:off x="8370784" y="347473"/>
            <a:ext cx="3474720" cy="907396"/>
          </a:xfrm>
          <a:prstGeom prst="rect">
            <a:avLst/>
          </a:prstGeom>
          <a:ln>
            <a:solidFill>
              <a:schemeClr val="bg1">
                <a:lumMod val="50000"/>
              </a:schemeClr>
            </a:solidFill>
          </a:ln>
        </p:spPr>
        <p:txBody>
          <a:bodyPr vert="horz" lIns="91440" tIns="45720" rIns="91440" bIns="45720" rtlCol="0" anchor="t" anchorCtr="0">
            <a:noAutofit/>
          </a:bodyPr>
          <a:lstStyle>
            <a:defPPr>
              <a:defRPr lang="en-US"/>
            </a:defPPr>
            <a:lvl1pPr lvl="0">
              <a:lnSpc>
                <a:spcPct val="90000"/>
              </a:lnSpc>
              <a:spcBef>
                <a:spcPct val="0"/>
              </a:spcBef>
              <a:buNone/>
              <a:defRPr sz="2800" b="1" i="0" baseline="0">
                <a:solidFill>
                  <a:srgbClr val="004AD4"/>
                </a:solidFill>
                <a:latin typeface="Source Sans Pro" charset="0"/>
                <a:ea typeface="Source Sans Pro" charset="0"/>
                <a:cs typeface="Source Sans Pro" charset="0"/>
              </a:defRPr>
            </a:lvl1pPr>
          </a:lstStyle>
          <a:p>
            <a:pPr lvl="0"/>
            <a:r>
              <a:rPr lang="en-US" dirty="0" smtClean="0"/>
              <a:t>Click to Edit Title of Paragraph</a:t>
            </a:r>
            <a:endParaRPr lang="en-US" dirty="0"/>
          </a:p>
        </p:txBody>
      </p:sp>
      <p:cxnSp>
        <p:nvCxnSpPr>
          <p:cNvPr id="16" name="Straight Connector 15"/>
          <p:cNvCxnSpPr/>
          <p:nvPr userDrawn="1"/>
        </p:nvCxnSpPr>
        <p:spPr>
          <a:xfrm>
            <a:off x="4074316"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00568"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Footer Placeholder 1"/>
          <p:cNvSpPr>
            <a:spLocks noGrp="1"/>
          </p:cNvSpPr>
          <p:nvPr>
            <p:ph type="ftr" sz="quarter" idx="13"/>
          </p:nvPr>
        </p:nvSpPr>
        <p:spPr>
          <a:xfrm>
            <a:off x="337351" y="6356350"/>
            <a:ext cx="4114800" cy="365125"/>
          </a:xfrm>
        </p:spPr>
        <p:txBody>
          <a:bodyPr/>
          <a:lstStyle/>
          <a:p>
            <a:r>
              <a:rPr lang="en-US" dirty="0" smtClean="0"/>
              <a:t>©2019 Universal Service Administrative Co.</a:t>
            </a:r>
            <a:endParaRPr lang="en-US" dirty="0"/>
          </a:p>
        </p:txBody>
      </p:sp>
      <p:sp>
        <p:nvSpPr>
          <p:cNvPr id="11" name="Slide Number Placeholder 6"/>
          <p:cNvSpPr>
            <a:spLocks noGrp="1"/>
          </p:cNvSpPr>
          <p:nvPr>
            <p:ph type="sldNum" sz="quarter" idx="14"/>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3134481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6320681" y="1400783"/>
            <a:ext cx="5559552" cy="4795801"/>
          </a:xfrm>
          <a:ln>
            <a:solidFill>
              <a:schemeClr val="bg1">
                <a:lumMod val="50000"/>
              </a:schemeClr>
            </a:solidFill>
          </a:ln>
        </p:spPr>
        <p:txBody>
          <a:bodyPr anchor="t" anchorCtr="0">
            <a:noAutofit/>
          </a:bodyPr>
          <a:lstStyle>
            <a:lvl1pPr marL="0" indent="0">
              <a:buNone/>
              <a:defRPr sz="2400" baseline="0"/>
            </a:lvl1pPr>
          </a:lstStyle>
          <a:p>
            <a:pPr lvl="0"/>
            <a:r>
              <a:rPr lang="en-US" dirty="0" smtClean="0"/>
              <a:t>Click to Edit Text</a:t>
            </a:r>
          </a:p>
        </p:txBody>
      </p:sp>
      <p:sp>
        <p:nvSpPr>
          <p:cNvPr id="12" name="Title 1"/>
          <p:cNvSpPr>
            <a:spLocks noGrp="1"/>
          </p:cNvSpPr>
          <p:nvPr>
            <p:ph type="title" hasCustomPrompt="1"/>
          </p:nvPr>
        </p:nvSpPr>
        <p:spPr>
          <a:xfrm>
            <a:off x="337351" y="347472"/>
            <a:ext cx="5561052" cy="905256"/>
          </a:xfrm>
          <a:ln>
            <a:solidFill>
              <a:schemeClr val="bg1">
                <a:lumMod val="50000"/>
              </a:schemeClr>
            </a:solidFill>
          </a:ln>
        </p:spPr>
        <p:txBody>
          <a:bodyPr anchor="t" anchorCtr="0">
            <a:noAutofit/>
          </a:bodyPr>
          <a:lstStyle>
            <a:lvl1pPr>
              <a:defRPr sz="2800"/>
            </a:lvl1pPr>
          </a:lstStyle>
          <a:p>
            <a:r>
              <a:rPr lang="en-US" dirty="0" smtClean="0"/>
              <a:t>Click to Edit Title of Paragraph</a:t>
            </a:r>
            <a:endParaRPr lang="en-US" dirty="0"/>
          </a:p>
        </p:txBody>
      </p:sp>
      <p:sp>
        <p:nvSpPr>
          <p:cNvPr id="14" name="Text Placeholder 2"/>
          <p:cNvSpPr>
            <a:spLocks noGrp="1"/>
          </p:cNvSpPr>
          <p:nvPr>
            <p:ph type="body" sz="quarter" idx="12" hasCustomPrompt="1"/>
          </p:nvPr>
        </p:nvSpPr>
        <p:spPr>
          <a:xfrm>
            <a:off x="338216" y="1400783"/>
            <a:ext cx="5559664" cy="4795801"/>
          </a:xfrm>
          <a:ln>
            <a:solidFill>
              <a:schemeClr val="bg1">
                <a:lumMod val="50000"/>
              </a:schemeClr>
            </a:solidFill>
          </a:ln>
        </p:spPr>
        <p:txBody>
          <a:bodyPr anchor="t" anchorCtr="0">
            <a:noAutofit/>
          </a:bodyPr>
          <a:lstStyle>
            <a:lvl1pPr marL="0" indent="0">
              <a:buNone/>
              <a:defRPr sz="2400" baseline="0"/>
            </a:lvl1pPr>
          </a:lstStyle>
          <a:p>
            <a:pPr lvl="0"/>
            <a:r>
              <a:rPr lang="en-US" dirty="0" smtClean="0"/>
              <a:t>If you need to write more than a few bullets worth of information, consider using an image or simple phrase as provocation and speaking to the content you want to write. If you must use more than a few bullets, consider splitting the content between two or more slides. </a:t>
            </a:r>
          </a:p>
        </p:txBody>
      </p:sp>
      <p:sp>
        <p:nvSpPr>
          <p:cNvPr id="15" name="Title 1"/>
          <p:cNvSpPr txBox="1">
            <a:spLocks/>
          </p:cNvSpPr>
          <p:nvPr userDrawn="1"/>
        </p:nvSpPr>
        <p:spPr>
          <a:xfrm>
            <a:off x="6312311" y="347472"/>
            <a:ext cx="5559552" cy="905256"/>
          </a:xfrm>
          <a:prstGeom prst="rect">
            <a:avLst/>
          </a:prstGeom>
          <a:ln>
            <a:solidFill>
              <a:schemeClr val="bg1">
                <a:lumMod val="50000"/>
              </a:schemeClr>
            </a:solidFill>
          </a:ln>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Click to Edit Title of Paragraph</a:t>
            </a:r>
            <a:endParaRPr lang="en-US" dirty="0"/>
          </a:p>
        </p:txBody>
      </p:sp>
      <p:cxnSp>
        <p:nvCxnSpPr>
          <p:cNvPr id="16" name="Straight Connector 15"/>
          <p:cNvCxnSpPr/>
          <p:nvPr userDrawn="1"/>
        </p:nvCxnSpPr>
        <p:spPr>
          <a:xfrm>
            <a:off x="6096000"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Footer Placeholder 1"/>
          <p:cNvSpPr>
            <a:spLocks noGrp="1"/>
          </p:cNvSpPr>
          <p:nvPr>
            <p:ph type="ftr" sz="quarter" idx="13"/>
          </p:nvPr>
        </p:nvSpPr>
        <p:spPr>
          <a:xfrm>
            <a:off x="337351" y="6356350"/>
            <a:ext cx="4114800" cy="365125"/>
          </a:xfrm>
        </p:spPr>
        <p:txBody>
          <a:bodyPr/>
          <a:lstStyle/>
          <a:p>
            <a:r>
              <a:rPr lang="en-US" dirty="0" smtClean="0"/>
              <a:t>©2019 Universal Service Administrative Co.</a:t>
            </a:r>
            <a:endParaRPr lang="en-US" dirty="0"/>
          </a:p>
        </p:txBody>
      </p:sp>
      <p:sp>
        <p:nvSpPr>
          <p:cNvPr id="9"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64808262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3"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8937729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3698" y="6363"/>
            <a:ext cx="12195698" cy="6851637"/>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109270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Rural Downtown">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426"/>
          <a:stretch/>
        </p:blipFill>
        <p:spPr>
          <a:xfrm>
            <a:off x="0" y="70936"/>
            <a:ext cx="12192000" cy="6890696"/>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7998291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32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 name="Footer Placeholder 1"/>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061422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Farmer Annd Boy In Fie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651" r="-1" b="6189"/>
          <a:stretch/>
        </p:blipFill>
        <p:spPr>
          <a:xfrm>
            <a:off x="0" y="70934"/>
            <a:ext cx="12192000" cy="6902890"/>
          </a:xfrm>
          <a:prstGeom prst="rect">
            <a:avLst/>
          </a:prstGeom>
        </p:spPr>
      </p:pic>
      <p:sp>
        <p:nvSpPr>
          <p:cNvPr id="11" name="Rectangle 10"/>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2"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3"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7560580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Mother Daughter On Table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366"/>
          <a:stretch/>
        </p:blipFill>
        <p:spPr>
          <a:xfrm>
            <a:off x="1" y="72597"/>
            <a:ext cx="12192000" cy="6895132"/>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6140582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Mother Child In Clinic">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4985" b="203"/>
          <a:stretch/>
        </p:blipFill>
        <p:spPr>
          <a:xfrm>
            <a:off x="-1" y="70932"/>
            <a:ext cx="12192001" cy="6908092"/>
          </a:xfrm>
          <a:prstGeom prst="rect">
            <a:avLst/>
          </a:prstGeom>
        </p:spPr>
      </p:pic>
      <p:sp>
        <p:nvSpPr>
          <p:cNvPr id="7" name="Rectangle 6"/>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8"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8805956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tudents On Computers">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0" y="70938"/>
            <a:ext cx="12192000" cy="6902886"/>
          </a:xfrm>
          <a:prstGeom prst="rect">
            <a:avLst/>
          </a:prstGeom>
        </p:spPr>
      </p:pic>
      <p:sp>
        <p:nvSpPr>
          <p:cNvPr id="10" name="Rectangle 9"/>
          <p:cNvSpPr/>
          <p:nvPr userDrawn="1"/>
        </p:nvSpPr>
        <p:spPr>
          <a:xfrm>
            <a:off x="9144"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3937975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Farmer On Table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283"/>
          <a:stretch/>
        </p:blipFill>
        <p:spPr>
          <a:xfrm>
            <a:off x="-3100" y="70937"/>
            <a:ext cx="12195100" cy="6902888"/>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0005555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157560" y="2548361"/>
            <a:ext cx="1633492" cy="1386372"/>
          </a:xfrm>
        </p:spPr>
        <p:txBody>
          <a:bodyPr anchor="ctr" anchorCtr="0">
            <a:noAutofit/>
          </a:bodyPr>
          <a:lstStyle>
            <a:lvl1pPr>
              <a:defRPr sz="2800"/>
            </a:lvl1pPr>
          </a:lstStyle>
          <a:p>
            <a:r>
              <a:rPr lang="en-US" dirty="0" smtClean="0"/>
              <a:t>Agenda</a:t>
            </a:r>
            <a:endParaRPr lang="en-US" dirty="0"/>
          </a:p>
        </p:txBody>
      </p:sp>
      <p:sp>
        <p:nvSpPr>
          <p:cNvPr id="6" name="Content Placeholder 2"/>
          <p:cNvSpPr>
            <a:spLocks noGrp="1"/>
          </p:cNvSpPr>
          <p:nvPr>
            <p:ph idx="1" hasCustomPrompt="1"/>
          </p:nvPr>
        </p:nvSpPr>
        <p:spPr>
          <a:xfrm>
            <a:off x="3208301" y="731519"/>
            <a:ext cx="8635356" cy="5020056"/>
          </a:xfrm>
        </p:spPr>
        <p:txBody>
          <a:bodyPr anchor="ctr" anchorCtr="0">
            <a:normAutofit/>
          </a:bodyPr>
          <a:lstStyle>
            <a:lvl1pPr>
              <a:defRPr baseline="0"/>
            </a:lvl1pPr>
            <a:lvl2pPr>
              <a:defRPr baseline="0"/>
            </a:lvl2pPr>
            <a:lvl4pPr>
              <a:defRPr baseline="0"/>
            </a:lvl4pPr>
            <a:lvl5pPr>
              <a:defRPr/>
            </a:lvl5pPr>
          </a:lstStyle>
          <a:p>
            <a:pPr lvl="0"/>
            <a:r>
              <a:rPr lang="en-US" dirty="0" smtClean="0"/>
              <a:t>Use this layout for your agenda</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0"/>
          </p:nvPr>
        </p:nvSpPr>
        <p:spPr/>
        <p:txBody>
          <a:bodyPr/>
          <a:lstStyle/>
          <a:p>
            <a:r>
              <a:rPr lang="en-US" smtClean="0"/>
              <a:t>©2019 Universal Service Administrative Co.</a:t>
            </a:r>
            <a:endParaRPr lang="en-US" dirty="0"/>
          </a:p>
        </p:txBody>
      </p:sp>
      <p:sp>
        <p:nvSpPr>
          <p:cNvPr id="7" name="Slide Number Placeholder 6"/>
          <p:cNvSpPr>
            <a:spLocks noGrp="1"/>
          </p:cNvSpPr>
          <p:nvPr>
            <p:ph type="sldNum" sz="quarter" idx="11"/>
          </p:nvPr>
        </p:nvSpPr>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427576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351" y="356616"/>
            <a:ext cx="11506306" cy="685800"/>
          </a:xfrm>
        </p:spPr>
        <p:txBody>
          <a:bodyPr/>
          <a:lstStyle>
            <a:lvl1pPr>
              <a:defRPr baseline="0"/>
            </a:lvl1pPr>
          </a:lstStyle>
          <a:p>
            <a:r>
              <a:rPr lang="en-US" dirty="0" smtClean="0"/>
              <a:t>Click to Edit Title</a:t>
            </a:r>
            <a:endParaRPr lang="en-US" dirty="0"/>
          </a:p>
        </p:txBody>
      </p:sp>
      <p:sp>
        <p:nvSpPr>
          <p:cNvPr id="5" name="Text Placeholder 2"/>
          <p:cNvSpPr>
            <a:spLocks noGrp="1"/>
          </p:cNvSpPr>
          <p:nvPr>
            <p:ph idx="1" hasCustomPrompt="1"/>
          </p:nvPr>
        </p:nvSpPr>
        <p:spPr>
          <a:xfrm>
            <a:off x="337351" y="1207008"/>
            <a:ext cx="11506306" cy="5025116"/>
          </a:xfrm>
          <a:prstGeom prst="rect">
            <a:avLst/>
          </a:prstGeom>
        </p:spPr>
        <p:txBody>
          <a:bodyPr vert="horz" lIns="91440" tIns="45720" rIns="91440" bIns="45720" rtlCol="0">
            <a:norm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baseline="0"/>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Use this layout for bulleted content</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Fifth level</a:t>
            </a:r>
            <a:endPar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endParaRPr>
          </a:p>
        </p:txBody>
      </p:sp>
      <p:sp>
        <p:nvSpPr>
          <p:cNvPr id="4" name="Footer Placeholder 1"/>
          <p:cNvSpPr>
            <a:spLocks noGrp="1"/>
          </p:cNvSpPr>
          <p:nvPr>
            <p:ph type="ftr" sz="quarter" idx="10"/>
          </p:nvPr>
        </p:nvSpPr>
        <p:spPr>
          <a:xfrm>
            <a:off x="337351" y="6356350"/>
            <a:ext cx="4114800" cy="365125"/>
          </a:xfrm>
        </p:spPr>
        <p:txBody>
          <a:bodyPr/>
          <a:lstStyle/>
          <a:p>
            <a:r>
              <a:rPr lang="en-US" smtClean="0"/>
              <a:t>©2019 Universal Service Administrative Co.</a:t>
            </a:r>
            <a:endParaRPr lang="en-US" dirty="0"/>
          </a:p>
        </p:txBody>
      </p:sp>
      <p:sp>
        <p:nvSpPr>
          <p:cNvPr id="6"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9893528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354390"/>
            <a:ext cx="11506306" cy="682440"/>
          </a:xfrm>
          <a:prstGeom prst="rect">
            <a:avLst/>
          </a:prstGeom>
        </p:spPr>
        <p:txBody>
          <a:bodyPr vert="horz" lIns="91440" tIns="45720" rIns="91440" bIns="45720" rtlCol="0" anchor="t" anchorCtr="0">
            <a:noAutofit/>
          </a:bodyPr>
          <a:lstStyle/>
          <a:p>
            <a:r>
              <a:rPr lang="en-US" dirty="0" smtClean="0"/>
              <a:t>Click to Edit Title</a:t>
            </a:r>
            <a:endParaRPr lang="en-US" dirty="0"/>
          </a:p>
        </p:txBody>
      </p:sp>
      <p:sp>
        <p:nvSpPr>
          <p:cNvPr id="3" name="Text Placeholder 2"/>
          <p:cNvSpPr>
            <a:spLocks noGrp="1"/>
          </p:cNvSpPr>
          <p:nvPr>
            <p:ph type="body" idx="1"/>
          </p:nvPr>
        </p:nvSpPr>
        <p:spPr>
          <a:xfrm>
            <a:off x="337351" y="1209625"/>
            <a:ext cx="11506306" cy="506925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bk object 16"/>
          <p:cNvSpPr/>
          <p:nvPr userDrawn="1"/>
        </p:nvSpPr>
        <p:spPr>
          <a:xfrm>
            <a:off x="0" y="1763"/>
            <a:ext cx="12192000"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a:p>
        </p:txBody>
      </p:sp>
      <p:sp>
        <p:nvSpPr>
          <p:cNvPr id="4" name="Footer Placeholder 3"/>
          <p:cNvSpPr>
            <a:spLocks noGrp="1"/>
          </p:cNvSpPr>
          <p:nvPr>
            <p:ph type="ftr" sz="quarter" idx="3"/>
          </p:nvPr>
        </p:nvSpPr>
        <p:spPr>
          <a:xfrm>
            <a:off x="337351" y="6356350"/>
            <a:ext cx="4114800" cy="365125"/>
          </a:xfrm>
          <a:prstGeom prst="rect">
            <a:avLst/>
          </a:prstGeom>
        </p:spPr>
        <p:txBody>
          <a:bodyPr vert="horz" lIns="91440" tIns="45720" rIns="91440" bIns="45720" rtlCol="0" anchor="ctr"/>
          <a:lstStyle>
            <a:lvl1pPr algn="l">
              <a:defRPr sz="1050">
                <a:solidFill>
                  <a:srgbClr val="004AD4"/>
                </a:solidFill>
                <a:latin typeface="Source Sans Pro Light" panose="020B0403030403020204" pitchFamily="34" charset="0"/>
                <a:ea typeface="Source Sans Pro Light" panose="020B0403030403020204" pitchFamily="34" charset="0"/>
              </a:defRPr>
            </a:lvl1pPr>
          </a:lstStyle>
          <a:p>
            <a:r>
              <a:rPr lang="en-US" smtClean="0"/>
              <a:t>©2019 Universal Service Administrative Co.</a:t>
            </a:r>
            <a:endParaRPr lang="en-US" dirty="0"/>
          </a:p>
        </p:txBody>
      </p:sp>
      <p:sp>
        <p:nvSpPr>
          <p:cNvPr id="5" name="Slide Number Placeholder 4"/>
          <p:cNvSpPr>
            <a:spLocks noGrp="1"/>
          </p:cNvSpPr>
          <p:nvPr>
            <p:ph type="sldNum" sz="quarter" idx="4"/>
          </p:nvPr>
        </p:nvSpPr>
        <p:spPr>
          <a:xfrm>
            <a:off x="9100457" y="6356350"/>
            <a:ext cx="2743200" cy="365125"/>
          </a:xfrm>
          <a:prstGeom prst="rect">
            <a:avLst/>
          </a:prstGeom>
        </p:spPr>
        <p:txBody>
          <a:bodyPr vert="horz" lIns="91440" tIns="45720" rIns="91440" bIns="45720" rtlCol="0" anchor="ctr"/>
          <a:lstStyle>
            <a:lvl1pPr algn="r">
              <a:defRPr sz="1200">
                <a:solidFill>
                  <a:srgbClr val="004AD4"/>
                </a:solidFill>
                <a:latin typeface="Source Sans Pro Light" panose="020B0403030403020204" pitchFamily="34" charset="0"/>
                <a:ea typeface="Source Sans Pro Light" panose="020B0403030403020204" pitchFamily="34" charset="0"/>
              </a:defRPr>
            </a:lvl1pPr>
          </a:lstStyle>
          <a:p>
            <a:fld id="{2E44E29E-5F89-45D9-B49E-36D1BB64814D}" type="slidenum">
              <a:rPr lang="en-US" smtClean="0"/>
              <a:pPr/>
              <a:t>‹#›</a:t>
            </a:fld>
            <a:endParaRPr lang="en-US"/>
          </a:p>
        </p:txBody>
      </p:sp>
    </p:spTree>
    <p:extLst>
      <p:ext uri="{BB962C8B-B14F-4D97-AF65-F5344CB8AC3E}">
        <p14:creationId xmlns:p14="http://schemas.microsoft.com/office/powerpoint/2010/main" val="706896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7" r:id="rId14"/>
    <p:sldLayoutId id="2147483679" r:id="rId15"/>
    <p:sldLayoutId id="2147483682" r:id="rId16"/>
    <p:sldLayoutId id="2147483683" r:id="rId17"/>
    <p:sldLayoutId id="2147483685" r:id="rId18"/>
    <p:sldLayoutId id="2147483684" r:id="rId19"/>
    <p:sldLayoutId id="2147483686" r:id="rId2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800" b="1" i="0" kern="1200" baseline="0">
          <a:solidFill>
            <a:srgbClr val="004AD4"/>
          </a:solidFill>
          <a:latin typeface="Source Sans Pro" charset="0"/>
          <a:ea typeface="Source Sans Pro" charset="0"/>
          <a:cs typeface="Source Sans Pro" charset="0"/>
        </a:defRPr>
      </a:lvl1pPr>
    </p:titleStyle>
    <p:bodyStyle>
      <a:lvl1pPr marL="227013" indent="-227013" algn="l" defTabSz="914400" rtl="0" eaLnBrk="1" latinLnBrk="0" hangingPunct="1">
        <a:lnSpc>
          <a:spcPct val="100000"/>
        </a:lnSpc>
        <a:spcBef>
          <a:spcPts val="1000"/>
        </a:spcBef>
        <a:spcAft>
          <a:spcPts val="300"/>
        </a:spcAft>
        <a:buClr>
          <a:srgbClr val="006FF4"/>
        </a:buClr>
        <a:buFont typeface="Wingdings" panose="05000000000000000000" pitchFamily="2" charset="2"/>
        <a:buChar char="§"/>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Wingdings" panose="05000000000000000000" pitchFamily="2" charset="2"/>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hyperlink" Target="https://www.usac.org/about/about/program-integrity/default.aspx"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hyperlink" Target="https://www.usac.org/sl/tools/reference-area.aspx#s" TargetMode="External"/><Relationship Id="rId4" Type="http://schemas.openxmlformats.org/officeDocument/2006/relationships/hyperlink" Target="https://www.usac.org/about/about/program-integrity/findings/common-audit-sl.aspx"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hyperlink" Target="https://www.usac.org/about/about/program-integrity/pqa.aspx"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1" y="1247498"/>
            <a:ext cx="9143999" cy="2387600"/>
          </a:xfrm>
        </p:spPr>
        <p:txBody>
          <a:bodyPr/>
          <a:lstStyle/>
          <a:p>
            <a:r>
              <a:rPr lang="en-US" sz="3800" dirty="0" smtClean="0"/>
              <a:t>Audits</a:t>
            </a:r>
            <a:endParaRPr lang="en-US" sz="3800" dirty="0"/>
          </a:p>
        </p:txBody>
      </p:sp>
      <p:sp>
        <p:nvSpPr>
          <p:cNvPr id="5" name="Subtitle 4"/>
          <p:cNvSpPr>
            <a:spLocks noGrp="1"/>
          </p:cNvSpPr>
          <p:nvPr>
            <p:ph type="subTitle" idx="1"/>
          </p:nvPr>
        </p:nvSpPr>
        <p:spPr/>
        <p:txBody>
          <a:bodyPr/>
          <a:lstStyle/>
          <a:p>
            <a:r>
              <a:rPr lang="en-US" dirty="0" smtClean="0"/>
              <a:t>2019 Applicant Training</a:t>
            </a:r>
          </a:p>
        </p:txBody>
      </p:sp>
    </p:spTree>
    <p:extLst>
      <p:ext uri="{BB962C8B-B14F-4D97-AF65-F5344CB8AC3E}">
        <p14:creationId xmlns:p14="http://schemas.microsoft.com/office/powerpoint/2010/main" val="3121656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10442" y="1040221"/>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smtClean="0"/>
              <a:t>Beneficiary and Contributor Audit Program (BCAP)</a:t>
            </a:r>
            <a:endParaRPr lang="en-US" sz="2800"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4204593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50" y="342760"/>
            <a:ext cx="12159450" cy="685800"/>
          </a:xfrm>
        </p:spPr>
        <p:txBody>
          <a:bodyPr/>
          <a:lstStyle/>
          <a:p>
            <a:pPr>
              <a:spcBef>
                <a:spcPts val="1000"/>
              </a:spcBef>
            </a:pPr>
            <a:r>
              <a:rPr lang="en-US" dirty="0"/>
              <a:t>Beneficiary and Contributor Audit Program (BCAP) </a:t>
            </a:r>
            <a:br>
              <a:rPr lang="en-US" dirty="0"/>
            </a:br>
            <a:endParaRPr lang="en-US" dirty="0"/>
          </a:p>
        </p:txBody>
      </p:sp>
      <p:sp>
        <p:nvSpPr>
          <p:cNvPr id="3" name="Content Placeholder 2"/>
          <p:cNvSpPr>
            <a:spLocks noGrp="1"/>
          </p:cNvSpPr>
          <p:nvPr>
            <p:ph idx="1"/>
          </p:nvPr>
        </p:nvSpPr>
        <p:spPr>
          <a:xfrm>
            <a:off x="184950" y="685660"/>
            <a:ext cx="11009523" cy="5129785"/>
          </a:xfrm>
        </p:spPr>
        <p:txBody>
          <a:bodyPr>
            <a:noAutofit/>
          </a:bodyPr>
          <a:lstStyle/>
          <a:p>
            <a:pPr marL="457200" lvl="1" indent="0">
              <a:buNone/>
            </a:pPr>
            <a:endParaRPr lang="en-US" sz="2800" dirty="0"/>
          </a:p>
          <a:p>
            <a:r>
              <a:rPr lang="en-US" dirty="0"/>
              <a:t>Most audits performed for the current or preceding funding year</a:t>
            </a:r>
          </a:p>
          <a:p>
            <a:pPr lvl="1"/>
            <a:r>
              <a:rPr lang="en-US" sz="2800" dirty="0"/>
              <a:t>e.g., Audits announced may cover either FY 2018 or </a:t>
            </a:r>
            <a:r>
              <a:rPr lang="en-US" sz="2800" dirty="0" smtClean="0"/>
              <a:t>2019</a:t>
            </a:r>
            <a:endParaRPr lang="en-US" dirty="0" smtClean="0"/>
          </a:p>
          <a:p>
            <a:r>
              <a:rPr lang="en-US" dirty="0"/>
              <a:t>Most audits are “limited reviews” that place a heavier focus on rules with a history of </a:t>
            </a:r>
            <a:r>
              <a:rPr lang="en-US" dirty="0" smtClean="0"/>
              <a:t>non-compliance</a:t>
            </a:r>
          </a:p>
          <a:p>
            <a:r>
              <a:rPr lang="en-US" dirty="0" smtClean="0"/>
              <a:t>Audits </a:t>
            </a:r>
            <a:r>
              <a:rPr lang="en-US" dirty="0"/>
              <a:t>are </a:t>
            </a:r>
            <a:r>
              <a:rPr lang="en-US" dirty="0" smtClean="0"/>
              <a:t>random or based on data analytics</a:t>
            </a:r>
            <a:endParaRPr lang="en-US" sz="2800" dirty="0"/>
          </a:p>
          <a:p>
            <a:pPr marL="0" indent="0">
              <a:buNone/>
            </a:pPr>
            <a:endParaRPr lang="en-US" altLang="en-US" sz="2000" dirty="0">
              <a:solidFill>
                <a:schemeClr val="tx1"/>
              </a:solidFill>
            </a:endParaRPr>
          </a:p>
          <a:p>
            <a:endParaRPr lang="en-US" sz="2000" dirty="0"/>
          </a:p>
          <a:p>
            <a:endParaRPr lang="en-US" sz="2000" dirty="0"/>
          </a:p>
          <a:p>
            <a:pPr marL="457200" lvl="1" indent="0">
              <a:buNone/>
            </a:pPr>
            <a:endParaRPr lang="en-US" sz="2600" dirty="0"/>
          </a:p>
          <a:p>
            <a:pPr marL="457200" lvl="1" indent="0">
              <a:buNone/>
            </a:pPr>
            <a:endParaRPr lang="en-US" sz="2600" dirty="0"/>
          </a:p>
          <a:p>
            <a:pPr marL="0" indent="0">
              <a:buNone/>
            </a:pPr>
            <a:endParaRPr lang="en-US" altLang="en-US" dirty="0"/>
          </a:p>
          <a:p>
            <a:endParaRPr lang="en-US" dirty="0"/>
          </a:p>
          <a:p>
            <a:pPr lvl="4" indent="-457200" defTabSz="1066800">
              <a:spcBef>
                <a:spcPts val="0"/>
              </a:spcBef>
              <a:buFont typeface="Courier New" panose="02070309020205020404" pitchFamily="49" charset="0"/>
              <a:buChar char="o"/>
              <a:defRPr/>
            </a:pPr>
            <a:endParaRPr lang="en-US" sz="2800" dirty="0"/>
          </a:p>
          <a:p>
            <a:pPr lvl="1">
              <a:buFont typeface="Arial" panose="020B0604020202020204" pitchFamily="34" charset="0"/>
              <a:buChar char="•"/>
            </a:pPr>
            <a:endParaRPr lang="en-US" sz="2800"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407797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a:t>Beneficiary and Contributor Audit Program (BCAP) </a:t>
            </a:r>
          </a:p>
        </p:txBody>
      </p:sp>
      <p:sp>
        <p:nvSpPr>
          <p:cNvPr id="3" name="Content Placeholder 2"/>
          <p:cNvSpPr>
            <a:spLocks noGrp="1"/>
          </p:cNvSpPr>
          <p:nvPr>
            <p:ph idx="1"/>
          </p:nvPr>
        </p:nvSpPr>
        <p:spPr>
          <a:xfrm>
            <a:off x="198805" y="1180961"/>
            <a:ext cx="11466723" cy="5711838"/>
          </a:xfrm>
        </p:spPr>
        <p:txBody>
          <a:bodyPr>
            <a:noAutofit/>
          </a:bodyPr>
          <a:lstStyle/>
          <a:p>
            <a:r>
              <a:rPr lang="en-US" dirty="0"/>
              <a:t>Common audit findings are shared with the Schools &amp; Libraries </a:t>
            </a:r>
            <a:r>
              <a:rPr lang="en-US" dirty="0" smtClean="0"/>
              <a:t>Program </a:t>
            </a:r>
            <a:r>
              <a:rPr lang="en-US" dirty="0"/>
              <a:t>so that action plans for ensuring applicant and service provider success can be developed.</a:t>
            </a:r>
          </a:p>
          <a:p>
            <a:endParaRPr lang="en-US" dirty="0"/>
          </a:p>
          <a:p>
            <a:r>
              <a:rPr lang="en-US" dirty="0"/>
              <a:t>Audits look for the root causes of non-compliance so that </a:t>
            </a:r>
            <a:r>
              <a:rPr lang="en-US" dirty="0" smtClean="0"/>
              <a:t>the Schools </a:t>
            </a:r>
            <a:r>
              <a:rPr lang="en-US" dirty="0"/>
              <a:t>&amp; Libraries Program outreach efforts can address the cause rather than just the result.</a:t>
            </a: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014627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2408831" cy="685800"/>
          </a:xfrm>
        </p:spPr>
        <p:txBody>
          <a:bodyPr/>
          <a:lstStyle/>
          <a:p>
            <a:pPr lvl="0">
              <a:spcBef>
                <a:spcPts val="1000"/>
              </a:spcBef>
              <a:buClr>
                <a:srgbClr val="004AD4"/>
              </a:buClr>
            </a:pPr>
            <a:r>
              <a:rPr lang="en-US" dirty="0"/>
              <a:t>Beneficiary and Contributor Audit Program (BCAP) </a:t>
            </a:r>
          </a:p>
        </p:txBody>
      </p:sp>
      <p:sp>
        <p:nvSpPr>
          <p:cNvPr id="3" name="Content Placeholder 2"/>
          <p:cNvSpPr>
            <a:spLocks noGrp="1"/>
          </p:cNvSpPr>
          <p:nvPr>
            <p:ph idx="1"/>
          </p:nvPr>
        </p:nvSpPr>
        <p:spPr>
          <a:xfrm>
            <a:off x="198805" y="1180961"/>
            <a:ext cx="11466723" cy="5711838"/>
          </a:xfrm>
        </p:spPr>
        <p:txBody>
          <a:bodyPr>
            <a:noAutofit/>
          </a:bodyPr>
          <a:lstStyle/>
          <a:p>
            <a:pPr marL="0" indent="0">
              <a:buNone/>
            </a:pPr>
            <a:r>
              <a:rPr lang="en-US" b="1" dirty="0" smtClean="0"/>
              <a:t>What is the process?</a:t>
            </a: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pic>
        <p:nvPicPr>
          <p:cNvPr id="5"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264" y="2263325"/>
            <a:ext cx="7969118" cy="93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Callout 1 5"/>
          <p:cNvSpPr/>
          <p:nvPr/>
        </p:nvSpPr>
        <p:spPr>
          <a:xfrm rot="5400000">
            <a:off x="5697646" y="2892203"/>
            <a:ext cx="946354" cy="3048000"/>
          </a:xfrm>
          <a:prstGeom prst="borderCallout1">
            <a:avLst>
              <a:gd name="adj1" fmla="val 31669"/>
              <a:gd name="adj2" fmla="val 725"/>
              <a:gd name="adj3" fmla="val 54431"/>
              <a:gd name="adj4" fmla="val -116503"/>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a:latin typeface="Source Sans Pro" panose="020B0503030403020204"/>
              </a:rPr>
              <a:t>May not be required on every audit</a:t>
            </a:r>
          </a:p>
        </p:txBody>
      </p:sp>
      <p:sp>
        <p:nvSpPr>
          <p:cNvPr id="7" name="Rectangle 6"/>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4089102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10442" y="1040221"/>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smtClean="0"/>
              <a:t>Planning</a:t>
            </a:r>
            <a:endParaRPr lang="en-US" sz="2800"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765200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335973"/>
            <a:ext cx="11506306" cy="685800"/>
          </a:xfrm>
        </p:spPr>
        <p:txBody>
          <a:bodyPr/>
          <a:lstStyle/>
          <a:p>
            <a:pPr lvl="0">
              <a:spcBef>
                <a:spcPts val="1000"/>
              </a:spcBef>
              <a:buClr>
                <a:srgbClr val="004AD4"/>
              </a:buClr>
            </a:pPr>
            <a:r>
              <a:rPr lang="en-US" dirty="0" smtClean="0"/>
              <a:t>Planning</a:t>
            </a:r>
            <a:endParaRPr lang="en-US" dirty="0"/>
          </a:p>
        </p:txBody>
      </p:sp>
      <p:sp>
        <p:nvSpPr>
          <p:cNvPr id="3" name="Content Placeholder 2"/>
          <p:cNvSpPr>
            <a:spLocks noGrp="1"/>
          </p:cNvSpPr>
          <p:nvPr>
            <p:ph idx="1"/>
          </p:nvPr>
        </p:nvSpPr>
        <p:spPr>
          <a:xfrm>
            <a:off x="198805" y="678873"/>
            <a:ext cx="10257206" cy="5320144"/>
          </a:xfrm>
        </p:spPr>
        <p:txBody>
          <a:bodyPr>
            <a:noAutofit/>
          </a:bodyPr>
          <a:lstStyle/>
          <a:p>
            <a:pPr marL="0" indent="0">
              <a:buNone/>
            </a:pPr>
            <a:endParaRPr lang="en-US" altLang="en-US" dirty="0"/>
          </a:p>
          <a:p>
            <a:r>
              <a:rPr lang="en-US" dirty="0"/>
              <a:t>The audit team will call to announce the audit</a:t>
            </a:r>
            <a:endParaRPr lang="en-US" sz="1450" dirty="0"/>
          </a:p>
          <a:p>
            <a:pPr lvl="1"/>
            <a:r>
              <a:rPr lang="en-US" dirty="0"/>
              <a:t>Call is made to a senior officer (Superintendent, Principal, CEO, etc.)</a:t>
            </a:r>
            <a:endParaRPr lang="en-US" sz="1450" dirty="0"/>
          </a:p>
          <a:p>
            <a:r>
              <a:rPr lang="en-US" dirty="0"/>
              <a:t>An audit announcement package will be emailed to you</a:t>
            </a:r>
            <a:endParaRPr lang="en-US" sz="1450" dirty="0"/>
          </a:p>
          <a:p>
            <a:pPr lvl="1"/>
            <a:r>
              <a:rPr lang="en-US" dirty="0"/>
              <a:t>Includes request for information (two-week turnaround requested)</a:t>
            </a:r>
            <a:endParaRPr lang="en-US" sz="1450" dirty="0"/>
          </a:p>
          <a:p>
            <a:pPr lvl="1"/>
            <a:r>
              <a:rPr lang="en-US" dirty="0"/>
              <a:t>Includes an internal control questionnaire</a:t>
            </a:r>
            <a:endParaRPr lang="en-US" sz="1450" dirty="0"/>
          </a:p>
          <a:p>
            <a:pPr lvl="1"/>
            <a:r>
              <a:rPr lang="en-US" dirty="0"/>
              <a:t>Includes a process interview questionnaire</a:t>
            </a:r>
            <a:endParaRPr lang="en-US" sz="1450" dirty="0"/>
          </a:p>
          <a:p>
            <a:r>
              <a:rPr lang="en-US" dirty="0"/>
              <a:t>The audit team will conduct an entrance conference</a:t>
            </a:r>
            <a:endParaRPr lang="en-US" sz="1450" dirty="0"/>
          </a:p>
          <a:p>
            <a:endParaRPr lang="en-US" sz="20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669284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Planning</a:t>
            </a:r>
            <a:endParaRPr lang="en-US" dirty="0"/>
          </a:p>
        </p:txBody>
      </p:sp>
      <p:sp>
        <p:nvSpPr>
          <p:cNvPr id="3" name="Content Placeholder 2"/>
          <p:cNvSpPr>
            <a:spLocks noGrp="1"/>
          </p:cNvSpPr>
          <p:nvPr>
            <p:ph idx="1"/>
          </p:nvPr>
        </p:nvSpPr>
        <p:spPr>
          <a:xfrm>
            <a:off x="198805" y="1180961"/>
            <a:ext cx="11466723" cy="5711838"/>
          </a:xfrm>
        </p:spPr>
        <p:txBody>
          <a:bodyPr>
            <a:noAutofit/>
          </a:bodyPr>
          <a:lstStyle/>
          <a:p>
            <a:pPr marL="0" indent="0">
              <a:buNone/>
            </a:pPr>
            <a:r>
              <a:rPr lang="en-US" b="1" dirty="0"/>
              <a:t>You Have Been Selected for an Audit… Now What?</a:t>
            </a:r>
          </a:p>
          <a:p>
            <a:r>
              <a:rPr lang="en-US" dirty="0"/>
              <a:t>The audit team will notify the service providers about the audit</a:t>
            </a:r>
            <a:endParaRPr lang="en-US" sz="1450" dirty="0"/>
          </a:p>
          <a:p>
            <a:pPr lvl="1"/>
            <a:r>
              <a:rPr lang="en-US" dirty="0"/>
              <a:t>The auditors routinely request assistance from service providers to help lessen the burden on the beneficiaries</a:t>
            </a:r>
            <a:endParaRPr lang="en-US" sz="1450" dirty="0"/>
          </a:p>
          <a:p>
            <a:pPr lvl="2"/>
            <a:r>
              <a:rPr lang="en-US" sz="2400" dirty="0"/>
              <a:t>Reconcile Service Provider Invoices (SPI) to the bills</a:t>
            </a:r>
            <a:endParaRPr lang="en-US" sz="1400" dirty="0"/>
          </a:p>
          <a:p>
            <a:pPr lvl="2"/>
            <a:r>
              <a:rPr lang="en-US" sz="2400" dirty="0"/>
              <a:t>Identify eligible services on the bills</a:t>
            </a:r>
            <a:endParaRPr lang="en-US" sz="1400" dirty="0"/>
          </a:p>
          <a:p>
            <a:pPr lvl="2"/>
            <a:r>
              <a:rPr lang="en-US" sz="2400" dirty="0"/>
              <a:t>Explain differences between services delivered, billed, contracted for, and/or requested in the FCC Form 471</a:t>
            </a:r>
            <a:endParaRPr lang="en-US" sz="1400" dirty="0"/>
          </a:p>
          <a:p>
            <a:pPr lvl="0"/>
            <a:r>
              <a:rPr lang="en-US" dirty="0"/>
              <a:t>The auditors obtain FCC Forms, SPIs and BEARs from the Schools and Libraries Program (SLP</a:t>
            </a:r>
            <a:r>
              <a:rPr lang="en-US" dirty="0" smtClean="0"/>
              <a:t>)</a:t>
            </a:r>
            <a:r>
              <a:rPr lang="en-US" dirty="0"/>
              <a:t/>
            </a:r>
            <a:br>
              <a:rPr lang="en-US" dirty="0"/>
            </a:br>
            <a:endParaRPr lang="en-US" sz="32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478978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10442" y="1040221"/>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smtClean="0"/>
              <a:t>Testing</a:t>
            </a:r>
            <a:endParaRPr lang="en-US" sz="2800"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56595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Testing</a:t>
            </a:r>
            <a:endParaRPr lang="en-US" dirty="0"/>
          </a:p>
        </p:txBody>
      </p:sp>
      <p:sp>
        <p:nvSpPr>
          <p:cNvPr id="3" name="Content Placeholder 2"/>
          <p:cNvSpPr>
            <a:spLocks noGrp="1"/>
          </p:cNvSpPr>
          <p:nvPr>
            <p:ph idx="1"/>
          </p:nvPr>
        </p:nvSpPr>
        <p:spPr>
          <a:xfrm>
            <a:off x="198805" y="1180961"/>
            <a:ext cx="11993193" cy="5267049"/>
          </a:xfrm>
        </p:spPr>
        <p:txBody>
          <a:bodyPr>
            <a:noAutofit/>
          </a:bodyPr>
          <a:lstStyle/>
          <a:p>
            <a:r>
              <a:rPr lang="en-US" dirty="0"/>
              <a:t>Audits are required to be performed in accordance with Generally Accepted Government Auditing Standards (</a:t>
            </a:r>
            <a:r>
              <a:rPr lang="en-US" b="1" dirty="0"/>
              <a:t>GAGAS</a:t>
            </a:r>
            <a:r>
              <a:rPr lang="en-US" dirty="0"/>
              <a:t>)</a:t>
            </a:r>
          </a:p>
          <a:p>
            <a:pPr lvl="1"/>
            <a:r>
              <a:rPr lang="en-US" dirty="0"/>
              <a:t>47 C.F.R. § 54.702(n)</a:t>
            </a:r>
          </a:p>
          <a:p>
            <a:r>
              <a:rPr lang="en-US" dirty="0"/>
              <a:t>GAGAS requires auditors to obtain sufficient, appropriate evidence to form conclusions on audit results and findings</a:t>
            </a:r>
          </a:p>
          <a:p>
            <a:pPr lvl="1"/>
            <a:r>
              <a:rPr lang="en-US" dirty="0"/>
              <a:t>Government Auditing Standards, GAO-18-568G, ¶ 8.06 (2018 Revision)</a:t>
            </a:r>
          </a:p>
          <a:p>
            <a:r>
              <a:rPr lang="en-US" dirty="0"/>
              <a:t>GAGAS requires the auditors to obtain an understanding of the </a:t>
            </a:r>
            <a:r>
              <a:rPr lang="en-US" dirty="0" smtClean="0"/>
              <a:t>Beneficiary’s </a:t>
            </a:r>
            <a:r>
              <a:rPr lang="en-US" dirty="0"/>
              <a:t>internal controls and auditors may modify audit procedures based on the auditors’ assessment of internal controls</a:t>
            </a:r>
          </a:p>
          <a:p>
            <a:pPr lvl="1"/>
            <a:r>
              <a:rPr lang="en-US" dirty="0"/>
              <a:t>Government Auditing Standards, GAO-18-568G, ¶¶ 8.40 and 8.50 (2018 Revision)</a:t>
            </a: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819809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Testing</a:t>
            </a:r>
            <a:endParaRPr lang="en-US" dirty="0"/>
          </a:p>
        </p:txBody>
      </p:sp>
      <p:sp>
        <p:nvSpPr>
          <p:cNvPr id="3" name="Content Placeholder 2"/>
          <p:cNvSpPr>
            <a:spLocks noGrp="1"/>
          </p:cNvSpPr>
          <p:nvPr>
            <p:ph idx="1"/>
          </p:nvPr>
        </p:nvSpPr>
        <p:spPr>
          <a:xfrm>
            <a:off x="441257" y="1157962"/>
            <a:ext cx="11508287" cy="5267049"/>
          </a:xfrm>
        </p:spPr>
        <p:txBody>
          <a:bodyPr>
            <a:noAutofit/>
          </a:bodyPr>
          <a:lstStyle/>
          <a:p>
            <a:pPr marL="0" indent="0">
              <a:buNone/>
            </a:pPr>
            <a:r>
              <a:rPr lang="en-US" b="1" dirty="0"/>
              <a:t>Site Visits</a:t>
            </a:r>
          </a:p>
          <a:p>
            <a:r>
              <a:rPr lang="en-US" dirty="0"/>
              <a:t>Site visits are often performed between the middle and end of the </a:t>
            </a:r>
            <a:r>
              <a:rPr lang="en-US" dirty="0" smtClean="0"/>
              <a:t>audit</a:t>
            </a:r>
            <a:endParaRPr lang="en-US" dirty="0"/>
          </a:p>
          <a:p>
            <a:r>
              <a:rPr lang="en-US" dirty="0"/>
              <a:t>A site visit usually spans 2-5 business days</a:t>
            </a:r>
          </a:p>
          <a:p>
            <a:pPr lvl="1"/>
            <a:r>
              <a:rPr lang="en-US" sz="2800" dirty="0"/>
              <a:t>The majority of testing is performed in USAC’s offices</a:t>
            </a:r>
          </a:p>
          <a:p>
            <a:r>
              <a:rPr lang="en-US" dirty="0"/>
              <a:t>If a site visit is necessary, the </a:t>
            </a:r>
            <a:r>
              <a:rPr lang="en-US" dirty="0" smtClean="0"/>
              <a:t>Beneficiary </a:t>
            </a:r>
            <a:r>
              <a:rPr lang="en-US" dirty="0"/>
              <a:t>will be notified</a:t>
            </a:r>
          </a:p>
          <a:p>
            <a:r>
              <a:rPr lang="en-US" dirty="0"/>
              <a:t>The auditor will coordinate with the </a:t>
            </a:r>
            <a:r>
              <a:rPr lang="en-US" dirty="0" smtClean="0"/>
              <a:t>Beneficiary </a:t>
            </a:r>
            <a:r>
              <a:rPr lang="en-US" dirty="0"/>
              <a:t>on the timing and locations to be visited</a:t>
            </a:r>
          </a:p>
          <a:p>
            <a:pPr marL="914400" lvl="2" indent="0">
              <a:buClr>
                <a:srgbClr val="0000FF"/>
              </a:buClr>
              <a:buSzPct val="12000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128658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560" y="2548361"/>
            <a:ext cx="1827180" cy="1386372"/>
          </a:xfrm>
        </p:spPr>
        <p:txBody>
          <a:bodyPr/>
          <a:lstStyle/>
          <a:p>
            <a:r>
              <a:rPr lang="en-US" dirty="0"/>
              <a:t>AGENDA</a:t>
            </a:r>
          </a:p>
        </p:txBody>
      </p:sp>
      <p:sp>
        <p:nvSpPr>
          <p:cNvPr id="3" name="Content Placeholder 2"/>
          <p:cNvSpPr>
            <a:spLocks noGrp="1"/>
          </p:cNvSpPr>
          <p:nvPr>
            <p:ph idx="1"/>
          </p:nvPr>
        </p:nvSpPr>
        <p:spPr>
          <a:xfrm>
            <a:off x="3425938" y="1009722"/>
            <a:ext cx="8635356" cy="5020056"/>
          </a:xfrm>
        </p:spPr>
        <p:txBody>
          <a:bodyPr>
            <a:normAutofit lnSpcReduction="10000"/>
          </a:bodyPr>
          <a:lstStyle/>
          <a:p>
            <a:pPr marL="514350" indent="-514350">
              <a:buClr>
                <a:schemeClr val="accent2"/>
              </a:buClr>
              <a:buFont typeface="+mj-lt"/>
              <a:buAutoNum type="arabicPeriod"/>
            </a:pPr>
            <a:r>
              <a:rPr lang="en-US" dirty="0" smtClean="0"/>
              <a:t>Program Integrity</a:t>
            </a:r>
            <a:endParaRPr lang="en-US" dirty="0"/>
          </a:p>
          <a:p>
            <a:pPr marL="514350" indent="-514350">
              <a:buClr>
                <a:schemeClr val="accent2"/>
              </a:buClr>
              <a:buFont typeface="+mj-lt"/>
              <a:buAutoNum type="arabicPeriod"/>
            </a:pPr>
            <a:r>
              <a:rPr lang="en-US" dirty="0" smtClean="0"/>
              <a:t>Payment Quality Assurance (PQA)</a:t>
            </a:r>
            <a:endParaRPr lang="en-US" dirty="0"/>
          </a:p>
          <a:p>
            <a:pPr marL="514350" indent="-514350">
              <a:buClr>
                <a:schemeClr val="accent2"/>
              </a:buClr>
              <a:buFont typeface="+mj-lt"/>
              <a:buAutoNum type="arabicPeriod"/>
            </a:pPr>
            <a:r>
              <a:rPr lang="en-US" dirty="0"/>
              <a:t>Beneficiary and Contributor Audit Program (</a:t>
            </a:r>
            <a:r>
              <a:rPr lang="en-US" dirty="0" smtClean="0"/>
              <a:t>BCAP)</a:t>
            </a:r>
          </a:p>
          <a:p>
            <a:pPr marL="514350" indent="-514350">
              <a:buClr>
                <a:schemeClr val="accent2"/>
              </a:buClr>
              <a:buFont typeface="+mj-lt"/>
              <a:buAutoNum type="arabicPeriod"/>
            </a:pPr>
            <a:r>
              <a:rPr lang="en-US" dirty="0" smtClean="0"/>
              <a:t>Planning</a:t>
            </a:r>
          </a:p>
          <a:p>
            <a:pPr marL="514350" indent="-514350">
              <a:buClr>
                <a:schemeClr val="accent2"/>
              </a:buClr>
              <a:buFont typeface="+mj-lt"/>
              <a:buAutoNum type="arabicPeriod"/>
            </a:pPr>
            <a:r>
              <a:rPr lang="en-US" dirty="0" smtClean="0"/>
              <a:t>Testing</a:t>
            </a:r>
            <a:endParaRPr lang="en-US" dirty="0"/>
          </a:p>
          <a:p>
            <a:pPr marL="514350" indent="-514350">
              <a:buClr>
                <a:schemeClr val="accent2"/>
              </a:buClr>
              <a:buFont typeface="+mj-lt"/>
              <a:buAutoNum type="arabicPeriod"/>
            </a:pPr>
            <a:r>
              <a:rPr lang="en-US" dirty="0" smtClean="0"/>
              <a:t>Sufficient Documentation</a:t>
            </a:r>
          </a:p>
          <a:p>
            <a:pPr marL="514350" indent="-514350">
              <a:buClr>
                <a:schemeClr val="accent2"/>
              </a:buClr>
              <a:buFont typeface="+mj-lt"/>
              <a:buAutoNum type="arabicPeriod"/>
            </a:pPr>
            <a:r>
              <a:rPr lang="en-US" dirty="0" smtClean="0"/>
              <a:t>Avoiding Pitfalls</a:t>
            </a:r>
          </a:p>
          <a:p>
            <a:pPr marL="514350" indent="-514350">
              <a:buClr>
                <a:schemeClr val="accent2"/>
              </a:buClr>
              <a:buFont typeface="+mj-lt"/>
              <a:buAutoNum type="arabicPeriod"/>
            </a:pPr>
            <a:r>
              <a:rPr lang="en-US" dirty="0" smtClean="0"/>
              <a:t>Reporting</a:t>
            </a:r>
          </a:p>
          <a:p>
            <a:pPr marL="514350" indent="-514350">
              <a:buClr>
                <a:schemeClr val="accent2"/>
              </a:buClr>
              <a:buFont typeface="+mj-lt"/>
              <a:buAutoNum type="arabicPeriod"/>
            </a:pPr>
            <a:r>
              <a:rPr lang="en-US" dirty="0" smtClean="0"/>
              <a:t>Post-Audit</a:t>
            </a:r>
            <a:endParaRPr lang="en-US" dirty="0"/>
          </a:p>
          <a:p>
            <a:endParaRPr lang="en-US" dirty="0"/>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762807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Testing</a:t>
            </a:r>
            <a:endParaRPr lang="en-US" dirty="0"/>
          </a:p>
        </p:txBody>
      </p:sp>
      <p:sp>
        <p:nvSpPr>
          <p:cNvPr id="3" name="Content Placeholder 2"/>
          <p:cNvSpPr>
            <a:spLocks noGrp="1"/>
          </p:cNvSpPr>
          <p:nvPr>
            <p:ph idx="1"/>
          </p:nvPr>
        </p:nvSpPr>
        <p:spPr>
          <a:xfrm>
            <a:off x="441258" y="1157962"/>
            <a:ext cx="11064942" cy="5267049"/>
          </a:xfrm>
        </p:spPr>
        <p:txBody>
          <a:bodyPr>
            <a:noAutofit/>
          </a:bodyPr>
          <a:lstStyle/>
          <a:p>
            <a:pPr marL="0" indent="0">
              <a:buNone/>
            </a:pPr>
            <a:r>
              <a:rPr lang="en-US" b="1" dirty="0"/>
              <a:t>Purpose of the Site Visits</a:t>
            </a:r>
          </a:p>
          <a:p>
            <a:r>
              <a:rPr lang="en-US" dirty="0"/>
              <a:t>Discuss questions developed during review of documentation provided</a:t>
            </a:r>
            <a:endParaRPr lang="en-US" sz="1450" dirty="0"/>
          </a:p>
          <a:p>
            <a:r>
              <a:rPr lang="en-US" dirty="0"/>
              <a:t>Obtain additional documentation, if necessary</a:t>
            </a:r>
            <a:endParaRPr lang="en-US" sz="1450" dirty="0"/>
          </a:p>
          <a:p>
            <a:r>
              <a:rPr lang="en-US" dirty="0"/>
              <a:t>Perform a physical inventory of equipment</a:t>
            </a:r>
            <a:endParaRPr lang="en-US" sz="1450" dirty="0"/>
          </a:p>
          <a:p>
            <a:r>
              <a:rPr lang="en-US" dirty="0"/>
              <a:t>Determine whether Beneficiary has equipment to make effective use </a:t>
            </a:r>
            <a:r>
              <a:rPr lang="en-US" dirty="0" smtClean="0"/>
              <a:t>of </a:t>
            </a:r>
            <a:r>
              <a:rPr lang="en-US" dirty="0" err="1" smtClean="0"/>
              <a:t>E-rate</a:t>
            </a:r>
            <a:r>
              <a:rPr lang="en-US" dirty="0" smtClean="0"/>
              <a:t> </a:t>
            </a:r>
            <a:r>
              <a:rPr lang="en-US" dirty="0"/>
              <a:t>supported services</a:t>
            </a:r>
            <a:endParaRPr lang="en-US" sz="1450" dirty="0"/>
          </a:p>
          <a:p>
            <a:r>
              <a:rPr lang="en-US" dirty="0"/>
              <a:t>Obtain an understanding of how services are </a:t>
            </a:r>
            <a:r>
              <a:rPr lang="en-US" dirty="0" smtClean="0"/>
              <a:t>used</a:t>
            </a:r>
            <a:r>
              <a:rPr lang="en-US" dirty="0"/>
              <a:t/>
            </a:r>
            <a:br>
              <a:rPr lang="en-US" dirty="0"/>
            </a:b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571451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Testing</a:t>
            </a:r>
            <a:endParaRPr lang="en-US" dirty="0"/>
          </a:p>
        </p:txBody>
      </p:sp>
      <p:sp>
        <p:nvSpPr>
          <p:cNvPr id="3" name="Content Placeholder 2"/>
          <p:cNvSpPr>
            <a:spLocks noGrp="1"/>
          </p:cNvSpPr>
          <p:nvPr>
            <p:ph idx="1"/>
          </p:nvPr>
        </p:nvSpPr>
        <p:spPr>
          <a:xfrm>
            <a:off x="441257" y="1180961"/>
            <a:ext cx="11508287" cy="5267049"/>
          </a:xfrm>
        </p:spPr>
        <p:txBody>
          <a:bodyPr>
            <a:noAutofit/>
          </a:bodyPr>
          <a:lstStyle/>
          <a:p>
            <a:pPr marL="0" indent="0">
              <a:buNone/>
            </a:pPr>
            <a:r>
              <a:rPr lang="en-US" b="1" dirty="0"/>
              <a:t>Sampling</a:t>
            </a:r>
          </a:p>
          <a:p>
            <a:r>
              <a:rPr lang="en-US" dirty="0"/>
              <a:t>The auditor may select samples of documentation to be provided</a:t>
            </a:r>
          </a:p>
          <a:p>
            <a:pPr lvl="1"/>
            <a:r>
              <a:rPr lang="en-US" dirty="0"/>
              <a:t>Service provider bills, including proof of payment, etc.</a:t>
            </a:r>
          </a:p>
          <a:p>
            <a:pPr lvl="1"/>
            <a:r>
              <a:rPr lang="en-US" dirty="0"/>
              <a:t>Category 2 equipment for </a:t>
            </a:r>
            <a:r>
              <a:rPr lang="en-US" dirty="0" smtClean="0"/>
              <a:t>inventory and observation during site </a:t>
            </a:r>
            <a:r>
              <a:rPr lang="en-US" dirty="0"/>
              <a:t>visits</a:t>
            </a:r>
          </a:p>
          <a:p>
            <a:pPr lvl="1"/>
            <a:r>
              <a:rPr lang="en-US" dirty="0"/>
              <a:t>For consortia, a sample of the consortium’s members to ensure members’ compliance</a:t>
            </a:r>
            <a:endParaRPr lang="en-US" sz="1600" dirty="0"/>
          </a:p>
          <a:p>
            <a:pPr marL="914400" lvl="2" indent="0">
              <a:buClr>
                <a:srgbClr val="0000FF"/>
              </a:buClr>
              <a:buSzPct val="12000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914400" lvl="2" indent="0">
              <a:buClr>
                <a:srgbClr val="0000FF"/>
              </a:buClr>
              <a:buSzPct val="12000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666958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Testing</a:t>
            </a:r>
            <a:endParaRPr lang="en-US" dirty="0"/>
          </a:p>
        </p:txBody>
      </p:sp>
      <p:sp>
        <p:nvSpPr>
          <p:cNvPr id="3" name="Content Placeholder 2"/>
          <p:cNvSpPr>
            <a:spLocks noGrp="1"/>
          </p:cNvSpPr>
          <p:nvPr>
            <p:ph idx="1"/>
          </p:nvPr>
        </p:nvSpPr>
        <p:spPr>
          <a:xfrm>
            <a:off x="441257" y="1180961"/>
            <a:ext cx="11508287" cy="5267049"/>
          </a:xfrm>
        </p:spPr>
        <p:txBody>
          <a:bodyPr>
            <a:noAutofit/>
          </a:bodyPr>
          <a:lstStyle/>
          <a:p>
            <a:pPr marL="0" indent="0">
              <a:buNone/>
            </a:pPr>
            <a:r>
              <a:rPr lang="en-US" b="1" dirty="0"/>
              <a:t>What is Sufficient Documentation?</a:t>
            </a:r>
          </a:p>
          <a:p>
            <a:r>
              <a:rPr lang="en-US" dirty="0"/>
              <a:t>The following slides provide examples of documentation examined during an audit</a:t>
            </a:r>
          </a:p>
          <a:p>
            <a:pPr lvl="1"/>
            <a:r>
              <a:rPr lang="en-US" sz="2800" dirty="0"/>
              <a:t>The examples are not all-inclusive</a:t>
            </a:r>
          </a:p>
          <a:p>
            <a:r>
              <a:rPr lang="en-US" dirty="0"/>
              <a:t>Additional documentation may be requested throughout the audit process</a:t>
            </a:r>
          </a:p>
          <a:p>
            <a:pPr marL="914400" lvl="2" indent="0">
              <a:buClr>
                <a:srgbClr val="0000FF"/>
              </a:buClr>
              <a:buSzPct val="12000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391508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10442" y="1040221"/>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smtClean="0"/>
              <a:t>Sufficient Documentation</a:t>
            </a:r>
            <a:endParaRPr lang="en-US" sz="2800"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332327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Sufficient Documentation</a:t>
            </a:r>
            <a:endParaRPr lang="en-US" dirty="0"/>
          </a:p>
        </p:txBody>
      </p:sp>
      <p:sp>
        <p:nvSpPr>
          <p:cNvPr id="3" name="Content Placeholder 2"/>
          <p:cNvSpPr>
            <a:spLocks noGrp="1"/>
          </p:cNvSpPr>
          <p:nvPr>
            <p:ph idx="1"/>
          </p:nvPr>
        </p:nvSpPr>
        <p:spPr>
          <a:xfrm>
            <a:off x="198804" y="1180961"/>
            <a:ext cx="11535995" cy="5559437"/>
          </a:xfrm>
        </p:spPr>
        <p:txBody>
          <a:bodyPr>
            <a:noAutofit/>
          </a:bodyPr>
          <a:lstStyle/>
          <a:p>
            <a:pPr marL="0" indent="0">
              <a:buNone/>
            </a:pPr>
            <a:r>
              <a:rPr lang="en-US" b="1" dirty="0"/>
              <a:t>Competitive Bidding</a:t>
            </a:r>
          </a:p>
          <a:p>
            <a:pPr lvl="0"/>
            <a:r>
              <a:rPr lang="en-US" dirty="0"/>
              <a:t>Requests for Proposals, if applicable</a:t>
            </a:r>
            <a:endParaRPr lang="en-US" sz="1200" dirty="0"/>
          </a:p>
          <a:p>
            <a:pPr lvl="0"/>
            <a:r>
              <a:rPr lang="en-US" dirty="0"/>
              <a:t>Copies of bids received (winning AND losing, including disqualified bids)</a:t>
            </a:r>
            <a:endParaRPr lang="en-US" sz="1200" dirty="0"/>
          </a:p>
          <a:p>
            <a:pPr lvl="0"/>
            <a:r>
              <a:rPr lang="en-US" dirty="0"/>
              <a:t>Documentation supporting the selection of the service provider</a:t>
            </a:r>
            <a:endParaRPr lang="en-US" sz="1200" dirty="0"/>
          </a:p>
          <a:p>
            <a:pPr lvl="1"/>
            <a:r>
              <a:rPr lang="en-US" dirty="0"/>
              <a:t>E.g., individual evaluation score sheets, summary score sheets, bid meeting notes, meeting sign-in sheets, etc.</a:t>
            </a:r>
            <a:endParaRPr lang="en-US" sz="1200" dirty="0"/>
          </a:p>
          <a:p>
            <a:pPr lvl="2"/>
            <a:r>
              <a:rPr lang="en-US" dirty="0"/>
              <a:t>This documentation is crucial to demonstrate whether the selected service provider was the most cost-effective</a:t>
            </a:r>
            <a:endParaRPr lang="en-US" sz="1200" dirty="0"/>
          </a:p>
          <a:p>
            <a:pPr lvl="0"/>
            <a:r>
              <a:rPr lang="en-US" dirty="0"/>
              <a:t>Correspondence with potential bidders, if </a:t>
            </a:r>
            <a:r>
              <a:rPr lang="en-US" dirty="0" smtClean="0"/>
              <a:t>any</a:t>
            </a:r>
            <a:r>
              <a:rPr lang="en-US" dirty="0"/>
              <a:t/>
            </a:r>
            <a:br>
              <a:rPr lang="en-US" dirty="0"/>
            </a:br>
            <a:endParaRPr lang="en-US" dirty="0">
              <a:solidFill>
                <a:schemeClr val="tx1"/>
              </a:solidFill>
            </a:endParaRPr>
          </a:p>
          <a:p>
            <a:pPr lvl="1">
              <a:buClr>
                <a:srgbClr val="0000FF"/>
              </a:buClr>
              <a:buSzPct val="120000"/>
            </a:pPr>
            <a:endParaRPr lang="en-US" sz="20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0277613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Sufficient Documentation</a:t>
            </a:r>
            <a:endParaRPr lang="en-US" dirty="0"/>
          </a:p>
        </p:txBody>
      </p:sp>
      <p:sp>
        <p:nvSpPr>
          <p:cNvPr id="3" name="Content Placeholder 2"/>
          <p:cNvSpPr>
            <a:spLocks noGrp="1"/>
          </p:cNvSpPr>
          <p:nvPr>
            <p:ph idx="1"/>
          </p:nvPr>
        </p:nvSpPr>
        <p:spPr>
          <a:xfrm>
            <a:off x="198804" y="1180961"/>
            <a:ext cx="11535995" cy="5559437"/>
          </a:xfrm>
        </p:spPr>
        <p:txBody>
          <a:bodyPr>
            <a:noAutofit/>
          </a:bodyPr>
          <a:lstStyle/>
          <a:p>
            <a:pPr marL="0" indent="0">
              <a:buNone/>
            </a:pPr>
            <a:r>
              <a:rPr lang="en-US" b="1" dirty="0"/>
              <a:t>Eligibility for Schools, School Districts, or Consortia Containing Schools or School Districts</a:t>
            </a:r>
          </a:p>
          <a:p>
            <a:pPr lvl="0"/>
            <a:r>
              <a:rPr lang="en-US" dirty="0"/>
              <a:t>Evidence location is providing elementary or secondary education.</a:t>
            </a:r>
            <a:endParaRPr lang="en-US" sz="1100" dirty="0"/>
          </a:p>
          <a:p>
            <a:pPr lvl="1"/>
            <a:r>
              <a:rPr lang="en-US" dirty="0"/>
              <a:t>May be evident if school(s) is recognized on the State’s Department of Education (DOE) website</a:t>
            </a:r>
            <a:endParaRPr lang="en-US" sz="1050" dirty="0"/>
          </a:p>
          <a:p>
            <a:pPr lvl="1"/>
            <a:r>
              <a:rPr lang="en-US" dirty="0"/>
              <a:t>If the school is not identified on the Department of Education (DOE) website, the Beneficiary may provide:</a:t>
            </a:r>
            <a:endParaRPr lang="en-US" sz="1050" dirty="0"/>
          </a:p>
          <a:p>
            <a:pPr lvl="2"/>
            <a:r>
              <a:rPr lang="en-US" dirty="0"/>
              <a:t>A letter from the DOE</a:t>
            </a:r>
            <a:endParaRPr lang="en-US" sz="1050" dirty="0"/>
          </a:p>
          <a:p>
            <a:pPr lvl="2"/>
            <a:r>
              <a:rPr lang="en-US" dirty="0"/>
              <a:t>Other support, such as certification of accreditation or school </a:t>
            </a:r>
            <a:r>
              <a:rPr lang="en-US" dirty="0" smtClean="0"/>
              <a:t>charter</a:t>
            </a:r>
            <a:r>
              <a:rPr lang="en-US" dirty="0"/>
              <a:t/>
            </a:r>
            <a:br>
              <a:rPr lang="en-US" dirty="0"/>
            </a:br>
            <a:endParaRPr lang="en-US" dirty="0">
              <a:solidFill>
                <a:schemeClr val="tx1"/>
              </a:solidFill>
            </a:endParaRPr>
          </a:p>
          <a:p>
            <a:pPr lvl="1">
              <a:buClr>
                <a:srgbClr val="0000FF"/>
              </a:buClr>
              <a:buSzPct val="120000"/>
            </a:pPr>
            <a:endParaRPr lang="en-US" sz="20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068778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Sufficient Documentation</a:t>
            </a:r>
            <a:endParaRPr lang="en-US" dirty="0"/>
          </a:p>
        </p:txBody>
      </p:sp>
      <p:sp>
        <p:nvSpPr>
          <p:cNvPr id="3" name="Content Placeholder 2"/>
          <p:cNvSpPr>
            <a:spLocks noGrp="1"/>
          </p:cNvSpPr>
          <p:nvPr>
            <p:ph idx="1"/>
          </p:nvPr>
        </p:nvSpPr>
        <p:spPr>
          <a:xfrm>
            <a:off x="198804" y="1180961"/>
            <a:ext cx="11535995" cy="5559437"/>
          </a:xfrm>
        </p:spPr>
        <p:txBody>
          <a:bodyPr>
            <a:noAutofit/>
          </a:bodyPr>
          <a:lstStyle/>
          <a:p>
            <a:pPr marL="0" indent="0">
              <a:buNone/>
            </a:pPr>
            <a:r>
              <a:rPr lang="en-US" b="1" dirty="0"/>
              <a:t>Eligibility for Schools, School Districts, or Consortia Containing Schools or School Districts</a:t>
            </a:r>
          </a:p>
          <a:p>
            <a:pPr lvl="0"/>
            <a:r>
              <a:rPr lang="en-US" dirty="0"/>
              <a:t>A network diagram, or other documentation, demonstrating Non-Instructional Facilities receiving Category 2 funds are essential for the transmission of data to educational buildings</a:t>
            </a:r>
            <a:endParaRPr lang="en-US" sz="1100" dirty="0"/>
          </a:p>
          <a:p>
            <a:pPr lvl="0"/>
            <a:r>
              <a:rPr lang="en-US" dirty="0"/>
              <a:t>Documentation demonstrating residential schools serve unique populations, such as schools on tribal lands, as required by the FCC’s Sixth Report &amp; Order</a:t>
            </a:r>
            <a:endParaRPr lang="en-US" sz="1100" dirty="0"/>
          </a:p>
          <a:p>
            <a:pPr marL="457200" lvl="1" indent="0">
              <a:buClr>
                <a:srgbClr val="0000FF"/>
              </a:buClr>
              <a:buSzPct val="120000"/>
              <a:buNone/>
            </a:pPr>
            <a:endParaRPr lang="en-US" dirty="0">
              <a:solidFill>
                <a:schemeClr val="tx1"/>
              </a:solidFill>
            </a:endParaRPr>
          </a:p>
          <a:p>
            <a:pPr lvl="1">
              <a:buClr>
                <a:srgbClr val="0000FF"/>
              </a:buClr>
              <a:buSzPct val="120000"/>
            </a:pPr>
            <a:endParaRPr lang="en-US" sz="20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8745693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Sufficient Documentation</a:t>
            </a:r>
            <a:endParaRPr lang="en-US" dirty="0"/>
          </a:p>
        </p:txBody>
      </p:sp>
      <p:sp>
        <p:nvSpPr>
          <p:cNvPr id="3" name="Content Placeholder 2"/>
          <p:cNvSpPr>
            <a:spLocks noGrp="1"/>
          </p:cNvSpPr>
          <p:nvPr>
            <p:ph idx="1"/>
          </p:nvPr>
        </p:nvSpPr>
        <p:spPr>
          <a:xfrm>
            <a:off x="198804" y="1180961"/>
            <a:ext cx="11535995" cy="5559437"/>
          </a:xfrm>
        </p:spPr>
        <p:txBody>
          <a:bodyPr>
            <a:noAutofit/>
          </a:bodyPr>
          <a:lstStyle/>
          <a:p>
            <a:pPr marL="0" indent="0">
              <a:buNone/>
            </a:pPr>
            <a:r>
              <a:rPr lang="en-US" b="1" dirty="0"/>
              <a:t>Eligibility for Libraries or Consortia Containing Libraries</a:t>
            </a:r>
          </a:p>
          <a:p>
            <a:pPr lvl="0"/>
            <a:r>
              <a:rPr lang="en-US" dirty="0"/>
              <a:t>Documentation demonstrating the library is eligible in accordance with the Library Services &amp; Technology Act (LSTA)</a:t>
            </a:r>
            <a:endParaRPr lang="en-US" sz="1100" dirty="0"/>
          </a:p>
          <a:p>
            <a:pPr lvl="0"/>
            <a:r>
              <a:rPr lang="en-US" dirty="0"/>
              <a:t>Documentation demonstrating the library’s budget is separate and independent of a school</a:t>
            </a:r>
            <a:endParaRPr lang="en-US" sz="1100" dirty="0"/>
          </a:p>
          <a:p>
            <a:pPr lvl="1"/>
            <a:r>
              <a:rPr lang="en-US" dirty="0"/>
              <a:t>If a budget is not available, documentation demonstrating the library’s sources of revenue are independent of a </a:t>
            </a:r>
            <a:r>
              <a:rPr lang="en-US" dirty="0" smtClean="0"/>
              <a:t>school</a:t>
            </a:r>
            <a:r>
              <a:rPr lang="en-US" dirty="0"/>
              <a:t/>
            </a:r>
            <a:br>
              <a:rPr lang="en-US" dirty="0"/>
            </a:b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921958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Sufficient Documentation</a:t>
            </a:r>
            <a:endParaRPr lang="en-US" dirty="0"/>
          </a:p>
        </p:txBody>
      </p:sp>
      <p:sp>
        <p:nvSpPr>
          <p:cNvPr id="3" name="Content Placeholder 2"/>
          <p:cNvSpPr>
            <a:spLocks noGrp="1"/>
          </p:cNvSpPr>
          <p:nvPr>
            <p:ph idx="1"/>
          </p:nvPr>
        </p:nvSpPr>
        <p:spPr>
          <a:xfrm>
            <a:off x="198804" y="1180961"/>
            <a:ext cx="11535995" cy="5559437"/>
          </a:xfrm>
        </p:spPr>
        <p:txBody>
          <a:bodyPr>
            <a:noAutofit/>
          </a:bodyPr>
          <a:lstStyle/>
          <a:p>
            <a:pPr marL="0" indent="0">
              <a:buNone/>
            </a:pPr>
            <a:r>
              <a:rPr lang="en-US" b="1" dirty="0"/>
              <a:t>Category 2 Budgets</a:t>
            </a:r>
          </a:p>
          <a:p>
            <a:pPr lvl="0"/>
            <a:r>
              <a:rPr lang="en-US" dirty="0"/>
              <a:t>For schools, school districts, and consortia containing schools or school districts, student enrollment reports supporting the number of students listed in the FCC Form 471</a:t>
            </a:r>
            <a:endParaRPr lang="en-US" sz="1100" dirty="0"/>
          </a:p>
          <a:p>
            <a:pPr lvl="1"/>
            <a:r>
              <a:rPr lang="en-US" dirty="0"/>
              <a:t>If enrollment data is not the same as amounts used for the discount rate calculation, ensure you maintain reliable documentation for the number of full and part-time students identified in the enrollment.</a:t>
            </a:r>
            <a:endParaRPr lang="en-US" sz="1100" dirty="0"/>
          </a:p>
          <a:p>
            <a:pPr lvl="0"/>
            <a:r>
              <a:rPr lang="en-US" dirty="0"/>
              <a:t>For libraries and consortia containing libraries, square footage floor plans as submitted to the </a:t>
            </a:r>
            <a:r>
              <a:rPr lang="en-US" dirty="0" smtClean="0"/>
              <a:t>LSTA</a:t>
            </a:r>
            <a:r>
              <a:rPr lang="en-US" dirty="0"/>
              <a:t/>
            </a:r>
            <a:br>
              <a:rPr lang="en-US" dirty="0"/>
            </a:br>
            <a:endParaRPr lang="en-US" dirty="0">
              <a:solidFill>
                <a:schemeClr val="tx1"/>
              </a:solidFill>
            </a:endParaRPr>
          </a:p>
          <a:p>
            <a:pPr lvl="1">
              <a:buClr>
                <a:srgbClr val="0000FF"/>
              </a:buClr>
              <a:buSzPct val="120000"/>
            </a:pPr>
            <a:endParaRPr lang="en-US" sz="20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984262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Sufficient Documentation</a:t>
            </a:r>
            <a:endParaRPr lang="en-US" dirty="0"/>
          </a:p>
        </p:txBody>
      </p:sp>
      <p:sp>
        <p:nvSpPr>
          <p:cNvPr id="3" name="Content Placeholder 2"/>
          <p:cNvSpPr>
            <a:spLocks noGrp="1"/>
          </p:cNvSpPr>
          <p:nvPr>
            <p:ph idx="1"/>
          </p:nvPr>
        </p:nvSpPr>
        <p:spPr>
          <a:xfrm>
            <a:off x="198804" y="1180961"/>
            <a:ext cx="11535995" cy="5559437"/>
          </a:xfrm>
        </p:spPr>
        <p:txBody>
          <a:bodyPr>
            <a:noAutofit/>
          </a:bodyPr>
          <a:lstStyle/>
          <a:p>
            <a:pPr marL="0" indent="0">
              <a:buNone/>
            </a:pPr>
            <a:r>
              <a:rPr lang="en-US" b="1" dirty="0"/>
              <a:t>Discount Calculations</a:t>
            </a:r>
          </a:p>
          <a:p>
            <a:pPr lvl="0"/>
            <a:r>
              <a:rPr lang="en-US" dirty="0"/>
              <a:t>Documentation supporting the enrollment data and NSLP eligibility listed in the FCC Form 471</a:t>
            </a:r>
            <a:endParaRPr lang="en-US" sz="1100" dirty="0"/>
          </a:p>
          <a:p>
            <a:pPr lvl="1"/>
            <a:r>
              <a:rPr lang="en-US" dirty="0"/>
              <a:t>Do not rely on the State to maintain the NSLP </a:t>
            </a:r>
            <a:r>
              <a:rPr lang="en-US" dirty="0" smtClean="0"/>
              <a:t>data</a:t>
            </a:r>
            <a:r>
              <a:rPr lang="en-US" dirty="0"/>
              <a:t/>
            </a:r>
            <a:br>
              <a:rPr lang="en-US" dirty="0"/>
            </a:br>
            <a:endParaRPr lang="en-US" dirty="0">
              <a:solidFill>
                <a:schemeClr val="tx1"/>
              </a:solidFill>
            </a:endParaRPr>
          </a:p>
          <a:p>
            <a:pPr lvl="1">
              <a:buClr>
                <a:srgbClr val="0000FF"/>
              </a:buClr>
              <a:buSzPct val="120000"/>
            </a:pPr>
            <a:endParaRPr lang="en-US" sz="20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179345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10442" y="1040221"/>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smtClean="0"/>
              <a:t>Program Integrity</a:t>
            </a:r>
            <a:endParaRPr lang="en-US" sz="2800"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4292438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Sufficient Documentation</a:t>
            </a:r>
            <a:endParaRPr lang="en-US" dirty="0"/>
          </a:p>
        </p:txBody>
      </p:sp>
      <p:sp>
        <p:nvSpPr>
          <p:cNvPr id="3" name="Content Placeholder 2"/>
          <p:cNvSpPr>
            <a:spLocks noGrp="1"/>
          </p:cNvSpPr>
          <p:nvPr>
            <p:ph idx="1"/>
          </p:nvPr>
        </p:nvSpPr>
        <p:spPr>
          <a:xfrm>
            <a:off x="198804" y="1180961"/>
            <a:ext cx="11535995" cy="5559437"/>
          </a:xfrm>
        </p:spPr>
        <p:txBody>
          <a:bodyPr>
            <a:noAutofit/>
          </a:bodyPr>
          <a:lstStyle/>
          <a:p>
            <a:pPr marL="0" indent="0">
              <a:buNone/>
            </a:pPr>
            <a:r>
              <a:rPr lang="en-US" b="1" dirty="0"/>
              <a:t>Category 2 Equipment</a:t>
            </a:r>
          </a:p>
          <a:p>
            <a:pPr lvl="0"/>
            <a:r>
              <a:rPr lang="en-US" dirty="0"/>
              <a:t>Fixed Asset Listing (FAL), including the model, installation date, and location of the equipment</a:t>
            </a:r>
            <a:endParaRPr lang="en-US" sz="1100" dirty="0"/>
          </a:p>
          <a:p>
            <a:pPr lvl="0"/>
            <a:r>
              <a:rPr lang="en-US" dirty="0"/>
              <a:t>Delivery receipts, if available</a:t>
            </a:r>
            <a:endParaRPr lang="en-US" sz="1100" dirty="0"/>
          </a:p>
          <a:p>
            <a:pPr lvl="0"/>
            <a:r>
              <a:rPr lang="en-US" dirty="0"/>
              <a:t>Floor plans for wiring and cable drops</a:t>
            </a:r>
            <a:endParaRPr lang="en-US" sz="1100" dirty="0"/>
          </a:p>
          <a:p>
            <a:pPr lvl="0"/>
            <a:r>
              <a:rPr lang="en-US" dirty="0"/>
              <a:t>If equipment has been uninstalled or removed, documentation demonstrating why and current location</a:t>
            </a:r>
            <a:endParaRPr lang="en-US" sz="1100" dirty="0"/>
          </a:p>
          <a:p>
            <a:pPr marL="0" indent="0">
              <a:buNone/>
            </a:pPr>
            <a:r>
              <a:rPr lang="en-US" dirty="0"/>
              <a:t/>
            </a:r>
            <a:br>
              <a:rPr lang="en-US" dirty="0"/>
            </a:br>
            <a:endParaRPr lang="en-US" dirty="0">
              <a:solidFill>
                <a:schemeClr val="tx1"/>
              </a:solidFill>
            </a:endParaRPr>
          </a:p>
          <a:p>
            <a:pPr lvl="1">
              <a:buClr>
                <a:srgbClr val="0000FF"/>
              </a:buClr>
              <a:buSzPct val="120000"/>
            </a:pPr>
            <a:endParaRPr lang="en-US" sz="20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0943923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Sufficient Documentation</a:t>
            </a:r>
            <a:endParaRPr lang="en-US" dirty="0"/>
          </a:p>
        </p:txBody>
      </p:sp>
      <p:sp>
        <p:nvSpPr>
          <p:cNvPr id="3" name="Content Placeholder 2"/>
          <p:cNvSpPr>
            <a:spLocks noGrp="1"/>
          </p:cNvSpPr>
          <p:nvPr>
            <p:ph idx="1"/>
          </p:nvPr>
        </p:nvSpPr>
        <p:spPr>
          <a:xfrm>
            <a:off x="198804" y="1180961"/>
            <a:ext cx="11535995" cy="5559437"/>
          </a:xfrm>
        </p:spPr>
        <p:txBody>
          <a:bodyPr>
            <a:noAutofit/>
          </a:bodyPr>
          <a:lstStyle/>
          <a:p>
            <a:pPr marL="0" indent="0">
              <a:buNone/>
            </a:pPr>
            <a:r>
              <a:rPr lang="en-US" b="1" dirty="0"/>
              <a:t>Basic Maintenance of Internal Connections</a:t>
            </a:r>
          </a:p>
          <a:p>
            <a:pPr lvl="1"/>
            <a:r>
              <a:rPr lang="en-US" dirty="0"/>
              <a:t>Contract, including the list of equipment to be maintained with BMIC funds</a:t>
            </a:r>
            <a:endParaRPr lang="en-US" sz="1050" dirty="0"/>
          </a:p>
          <a:p>
            <a:pPr lvl="1"/>
            <a:r>
              <a:rPr lang="en-US" dirty="0"/>
              <a:t>FAL, including the model and location of the equipment maintained</a:t>
            </a:r>
            <a:endParaRPr lang="en-US" sz="1050" dirty="0"/>
          </a:p>
          <a:p>
            <a:pPr lvl="1"/>
            <a:r>
              <a:rPr lang="en-US" dirty="0"/>
              <a:t>Documentation, such as maintenance logs, demonstrating actual maintenance was performed</a:t>
            </a:r>
            <a:endParaRPr lang="en-US" sz="1050" dirty="0"/>
          </a:p>
          <a:p>
            <a:pPr lvl="2"/>
            <a:r>
              <a:rPr lang="en-US" dirty="0"/>
              <a:t>Records must be adequate for the auditor to determine the allocation of </a:t>
            </a:r>
            <a:r>
              <a:rPr lang="en-US" b="1" u="heavy" dirty="0"/>
              <a:t>actual </a:t>
            </a:r>
            <a:r>
              <a:rPr lang="en-US" dirty="0"/>
              <a:t>services performed on eligible versus ineligible </a:t>
            </a:r>
            <a:r>
              <a:rPr lang="en-US" dirty="0" smtClean="0"/>
              <a:t>equipment</a:t>
            </a:r>
            <a:endParaRPr lang="en-US" dirty="0">
              <a:solidFill>
                <a:schemeClr val="tx1"/>
              </a:solidFill>
            </a:endParaRPr>
          </a:p>
          <a:p>
            <a:pPr lvl="1">
              <a:buClr>
                <a:srgbClr val="0000FF"/>
              </a:buClr>
              <a:buSzPct val="120000"/>
            </a:pPr>
            <a:endParaRPr lang="en-US" sz="20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41741446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Sufficient Documentation</a:t>
            </a:r>
            <a:endParaRPr lang="en-US" dirty="0"/>
          </a:p>
        </p:txBody>
      </p:sp>
      <p:sp>
        <p:nvSpPr>
          <p:cNvPr id="3" name="Content Placeholder 2"/>
          <p:cNvSpPr>
            <a:spLocks noGrp="1"/>
          </p:cNvSpPr>
          <p:nvPr>
            <p:ph idx="1"/>
          </p:nvPr>
        </p:nvSpPr>
        <p:spPr>
          <a:xfrm>
            <a:off x="198804" y="1180961"/>
            <a:ext cx="11535995" cy="5559437"/>
          </a:xfrm>
        </p:spPr>
        <p:txBody>
          <a:bodyPr>
            <a:noAutofit/>
          </a:bodyPr>
          <a:lstStyle/>
          <a:p>
            <a:pPr marL="0" indent="0">
              <a:buNone/>
            </a:pPr>
            <a:r>
              <a:rPr lang="en-US" b="1" dirty="0" smtClean="0"/>
              <a:t>CIPA</a:t>
            </a:r>
            <a:endParaRPr lang="en-US" b="1" dirty="0"/>
          </a:p>
          <a:p>
            <a:pPr lvl="0"/>
            <a:r>
              <a:rPr lang="en-US" dirty="0"/>
              <a:t>Documentation demonstrating an Internet filter was in place during the funding year audited</a:t>
            </a:r>
            <a:endParaRPr lang="en-US" sz="1100" dirty="0"/>
          </a:p>
          <a:p>
            <a:pPr lvl="1"/>
            <a:r>
              <a:rPr lang="en-US" dirty="0"/>
              <a:t>Copy of the filter log</a:t>
            </a:r>
            <a:endParaRPr lang="en-US" sz="1100" dirty="0"/>
          </a:p>
          <a:p>
            <a:pPr lvl="1"/>
            <a:r>
              <a:rPr lang="en-US" dirty="0"/>
              <a:t>Service provider bills for the purchase and/or renewal of the filter along with proof of payment</a:t>
            </a:r>
            <a:endParaRPr lang="en-US" sz="1100" dirty="0"/>
          </a:p>
          <a:p>
            <a:pPr lvl="0"/>
            <a:r>
              <a:rPr lang="en-US" dirty="0"/>
              <a:t>Copy of the Internet Safety Policy (ISP), or Acceptable Use Policy (AUP)</a:t>
            </a:r>
            <a:endParaRPr lang="en-US" sz="1100" dirty="0"/>
          </a:p>
          <a:p>
            <a:pPr marL="0" indent="0">
              <a:buNone/>
            </a:pPr>
            <a:r>
              <a:rPr lang="en-US" dirty="0"/>
              <a:t/>
            </a:r>
            <a:br>
              <a:rPr lang="en-US" dirty="0"/>
            </a:br>
            <a:endParaRPr lang="en-US" dirty="0">
              <a:solidFill>
                <a:schemeClr val="tx1"/>
              </a:solidFill>
            </a:endParaRPr>
          </a:p>
          <a:p>
            <a:pPr lvl="1">
              <a:buClr>
                <a:srgbClr val="0000FF"/>
              </a:buClr>
              <a:buSzPct val="120000"/>
            </a:pPr>
            <a:endParaRPr lang="en-US" sz="20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6222848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Sufficient Documentation</a:t>
            </a:r>
            <a:endParaRPr lang="en-US" dirty="0"/>
          </a:p>
        </p:txBody>
      </p:sp>
      <p:sp>
        <p:nvSpPr>
          <p:cNvPr id="3" name="Content Placeholder 2"/>
          <p:cNvSpPr>
            <a:spLocks noGrp="1"/>
          </p:cNvSpPr>
          <p:nvPr>
            <p:ph idx="1"/>
          </p:nvPr>
        </p:nvSpPr>
        <p:spPr>
          <a:xfrm>
            <a:off x="198804" y="1180961"/>
            <a:ext cx="11535995" cy="5559437"/>
          </a:xfrm>
        </p:spPr>
        <p:txBody>
          <a:bodyPr>
            <a:noAutofit/>
          </a:bodyPr>
          <a:lstStyle/>
          <a:p>
            <a:pPr marL="0" indent="0">
              <a:buNone/>
            </a:pPr>
            <a:r>
              <a:rPr lang="en-US" b="1" dirty="0"/>
              <a:t>CIPA</a:t>
            </a:r>
          </a:p>
          <a:p>
            <a:pPr lvl="0"/>
            <a:r>
              <a:rPr lang="en-US" dirty="0"/>
              <a:t>Documentation demonstrating a public hearing was held to discuss the ISP or AUP with the public</a:t>
            </a:r>
            <a:endParaRPr lang="en-US" sz="1100" dirty="0"/>
          </a:p>
          <a:p>
            <a:pPr lvl="1"/>
            <a:r>
              <a:rPr lang="en-US" dirty="0"/>
              <a:t>E.g., Meeting minutes</a:t>
            </a:r>
            <a:endParaRPr lang="en-US" sz="1100" dirty="0"/>
          </a:p>
          <a:p>
            <a:pPr lvl="0"/>
            <a:r>
              <a:rPr lang="en-US" dirty="0"/>
              <a:t>Documentation demonstrating a public notice was posted prior to the public hearing to discuss the ISP or AUP</a:t>
            </a:r>
            <a:endParaRPr lang="en-US" sz="1100" dirty="0"/>
          </a:p>
          <a:p>
            <a:pPr lvl="1"/>
            <a:r>
              <a:rPr lang="en-US" dirty="0"/>
              <a:t>The public notice should specifically state the ISP or AUP will be discussed</a:t>
            </a:r>
            <a:endParaRPr lang="en-US" sz="1100" dirty="0"/>
          </a:p>
          <a:p>
            <a:pPr marL="0" indent="0">
              <a:buNone/>
            </a:pPr>
            <a:r>
              <a:rPr lang="en-US" dirty="0"/>
              <a:t/>
            </a:r>
            <a:br>
              <a:rPr lang="en-US" dirty="0"/>
            </a:br>
            <a:endParaRPr lang="en-US" dirty="0">
              <a:solidFill>
                <a:schemeClr val="tx1"/>
              </a:solidFill>
            </a:endParaRPr>
          </a:p>
          <a:p>
            <a:pPr lvl="1">
              <a:buClr>
                <a:srgbClr val="0000FF"/>
              </a:buClr>
              <a:buSzPct val="120000"/>
            </a:pPr>
            <a:endParaRPr lang="en-US" sz="20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759341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Sufficient Documentation</a:t>
            </a:r>
            <a:endParaRPr lang="en-US" dirty="0"/>
          </a:p>
        </p:txBody>
      </p:sp>
      <p:sp>
        <p:nvSpPr>
          <p:cNvPr id="3" name="Content Placeholder 2"/>
          <p:cNvSpPr>
            <a:spLocks noGrp="1"/>
          </p:cNvSpPr>
          <p:nvPr>
            <p:ph idx="1"/>
          </p:nvPr>
        </p:nvSpPr>
        <p:spPr>
          <a:xfrm>
            <a:off x="198804" y="1180961"/>
            <a:ext cx="11535995" cy="5559437"/>
          </a:xfrm>
        </p:spPr>
        <p:txBody>
          <a:bodyPr>
            <a:noAutofit/>
          </a:bodyPr>
          <a:lstStyle/>
          <a:p>
            <a:pPr marL="0" indent="0">
              <a:buNone/>
            </a:pPr>
            <a:r>
              <a:rPr lang="en-US" b="1" dirty="0"/>
              <a:t>Sufficient Resources</a:t>
            </a:r>
          </a:p>
          <a:p>
            <a:pPr lvl="0"/>
            <a:r>
              <a:rPr lang="en-US" dirty="0"/>
              <a:t>If the Beneficiary’s non-discount share has not been paid in- full, copy of the budget demonstrating funds have been budgeted to pay the non-discount share</a:t>
            </a:r>
            <a:endParaRPr lang="en-US" sz="1100" dirty="0"/>
          </a:p>
          <a:p>
            <a:pPr lvl="0"/>
            <a:r>
              <a:rPr lang="en-US" dirty="0"/>
              <a:t>Documentation demonstrating training has been provided to personnel to properly use the services</a:t>
            </a:r>
            <a:endParaRPr lang="en-US" sz="1100" dirty="0"/>
          </a:p>
          <a:p>
            <a:pPr lvl="0"/>
            <a:r>
              <a:rPr lang="en-US" dirty="0"/>
              <a:t>Documentation demonstrating appropriate equipment and software have been secured to use the </a:t>
            </a:r>
            <a:r>
              <a:rPr lang="en-US" dirty="0" smtClean="0"/>
              <a:t>services</a:t>
            </a:r>
            <a:endParaRPr lang="en-US" dirty="0">
              <a:solidFill>
                <a:schemeClr val="tx1"/>
              </a:solidFill>
            </a:endParaRPr>
          </a:p>
          <a:p>
            <a:pPr lvl="1">
              <a:buClr>
                <a:srgbClr val="0000FF"/>
              </a:buClr>
              <a:buSzPct val="120000"/>
            </a:pPr>
            <a:endParaRPr lang="en-US" sz="20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7629475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4" y="495161"/>
            <a:ext cx="11993195" cy="685800"/>
          </a:xfrm>
        </p:spPr>
        <p:txBody>
          <a:bodyPr/>
          <a:lstStyle/>
          <a:p>
            <a:pPr lvl="0">
              <a:spcBef>
                <a:spcPts val="1000"/>
              </a:spcBef>
              <a:buClr>
                <a:srgbClr val="004AD4"/>
              </a:buClr>
            </a:pPr>
            <a:r>
              <a:rPr lang="en-US" dirty="0" smtClean="0"/>
              <a:t>Sufficient Documentation</a:t>
            </a:r>
            <a:endParaRPr lang="en-US" dirty="0"/>
          </a:p>
        </p:txBody>
      </p:sp>
      <p:sp>
        <p:nvSpPr>
          <p:cNvPr id="3" name="Content Placeholder 2"/>
          <p:cNvSpPr>
            <a:spLocks noGrp="1"/>
          </p:cNvSpPr>
          <p:nvPr>
            <p:ph idx="1"/>
          </p:nvPr>
        </p:nvSpPr>
        <p:spPr>
          <a:xfrm>
            <a:off x="198804" y="1180961"/>
            <a:ext cx="11535995" cy="5559437"/>
          </a:xfrm>
        </p:spPr>
        <p:txBody>
          <a:bodyPr>
            <a:noAutofit/>
          </a:bodyPr>
          <a:lstStyle/>
          <a:p>
            <a:pPr marL="0" indent="0">
              <a:buNone/>
            </a:pPr>
            <a:r>
              <a:rPr lang="en-US" b="1" dirty="0"/>
              <a:t>Services Received</a:t>
            </a:r>
            <a:endParaRPr lang="en-US" sz="1100" dirty="0"/>
          </a:p>
          <a:p>
            <a:pPr lvl="0"/>
            <a:r>
              <a:rPr lang="en-US" dirty="0"/>
              <a:t>Copies of service provider bills</a:t>
            </a:r>
            <a:endParaRPr lang="en-US" sz="1100" dirty="0"/>
          </a:p>
          <a:p>
            <a:pPr lvl="0"/>
            <a:r>
              <a:rPr lang="en-US" dirty="0"/>
              <a:t>Proof that the Beneficiary’s non-discount share has been paid</a:t>
            </a:r>
            <a:endParaRPr lang="en-US" sz="1100" dirty="0"/>
          </a:p>
          <a:p>
            <a:pPr lvl="1"/>
            <a:r>
              <a:rPr lang="en-US" dirty="0"/>
              <a:t>E.g., Cancelled checks, bank statements, accounts payable history</a:t>
            </a:r>
            <a:endParaRPr lang="en-US" sz="1100" dirty="0"/>
          </a:p>
          <a:p>
            <a:pPr lvl="0"/>
            <a:r>
              <a:rPr lang="en-US" dirty="0"/>
              <a:t>Reconciliation between the eligible services billed and the services invoiced on the BEAR</a:t>
            </a:r>
            <a:endParaRPr lang="en-US" sz="1100" dirty="0"/>
          </a:p>
          <a:p>
            <a:pPr lvl="0"/>
            <a:r>
              <a:rPr lang="en-US" dirty="0"/>
              <a:t>Documentation demonstrating the reimbursement or credit for the funded services has been received</a:t>
            </a:r>
            <a:endParaRPr lang="en-US" sz="1100" dirty="0"/>
          </a:p>
          <a:p>
            <a:pPr lvl="1">
              <a:buClr>
                <a:srgbClr val="0000FF"/>
              </a:buClr>
              <a:buSzPct val="120000"/>
            </a:pPr>
            <a:endParaRPr lang="en-US" dirty="0">
              <a:solidFill>
                <a:schemeClr val="tx1"/>
              </a:solidFill>
            </a:endParaRPr>
          </a:p>
          <a:p>
            <a:pPr lvl="1">
              <a:buClr>
                <a:srgbClr val="0000FF"/>
              </a:buClr>
              <a:buSzPct val="120000"/>
            </a:pPr>
            <a:endParaRPr lang="en-US" sz="20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5222576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10442" y="1040221"/>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smtClean="0"/>
              <a:t>Avoiding Pitfalls</a:t>
            </a:r>
            <a:endParaRPr lang="en-US" sz="2800"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239649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3" y="390882"/>
            <a:ext cx="11993195" cy="685800"/>
          </a:xfrm>
        </p:spPr>
        <p:txBody>
          <a:bodyPr/>
          <a:lstStyle/>
          <a:p>
            <a:pPr lvl="0">
              <a:spcBef>
                <a:spcPts val="1000"/>
              </a:spcBef>
              <a:buClr>
                <a:srgbClr val="004AD4"/>
              </a:buClr>
            </a:pPr>
            <a:r>
              <a:rPr lang="en-US" dirty="0" smtClean="0"/>
              <a:t>Competitive Bidding Pitfalls</a:t>
            </a:r>
            <a:endParaRPr lang="en-US" dirty="0"/>
          </a:p>
        </p:txBody>
      </p:sp>
      <p:sp>
        <p:nvSpPr>
          <p:cNvPr id="3" name="Content Placeholder 2"/>
          <p:cNvSpPr>
            <a:spLocks noGrp="1"/>
          </p:cNvSpPr>
          <p:nvPr>
            <p:ph idx="1"/>
          </p:nvPr>
        </p:nvSpPr>
        <p:spPr>
          <a:xfrm>
            <a:off x="198803" y="1059041"/>
            <a:ext cx="11993195" cy="5388969"/>
          </a:xfrm>
        </p:spPr>
        <p:txBody>
          <a:bodyPr>
            <a:noAutofit/>
          </a:bodyPr>
          <a:lstStyle/>
          <a:p>
            <a:pPr marL="0" indent="0">
              <a:buNone/>
            </a:pPr>
            <a:r>
              <a:rPr lang="en-US" b="1" dirty="0"/>
              <a:t>I completed a bid evaluation matrix explaining why I selected a more expensive solution, so why did the audit identify a finding?</a:t>
            </a:r>
            <a:endParaRPr lang="en-US" sz="1200" dirty="0"/>
          </a:p>
          <a:p>
            <a:endParaRPr lang="en-US" sz="1200" dirty="0"/>
          </a:p>
          <a:p>
            <a:r>
              <a:rPr lang="en-US" dirty="0"/>
              <a:t>“All bids submitted for eligible products and services will be carefully considered, with price being the primary factor….” 47 C.F.R. § 54.503(c)(2)(ii)(B</a:t>
            </a:r>
            <a:r>
              <a:rPr lang="en-US" dirty="0" smtClean="0"/>
              <a:t>)</a:t>
            </a:r>
            <a:endParaRPr lang="en-US" sz="1200" dirty="0"/>
          </a:p>
          <a:p>
            <a:pPr lvl="1"/>
            <a:r>
              <a:rPr lang="en-US" dirty="0"/>
              <a:t>The audit may have identified:</a:t>
            </a:r>
            <a:endParaRPr lang="en-US" sz="1400" dirty="0"/>
          </a:p>
          <a:p>
            <a:pPr lvl="1"/>
            <a:r>
              <a:rPr lang="en-US" dirty="0"/>
              <a:t>The price criterion in the matrix was not the most heavily weighted.</a:t>
            </a:r>
            <a:endParaRPr lang="en-US" sz="1400" dirty="0"/>
          </a:p>
          <a:p>
            <a:pPr lvl="1"/>
            <a:r>
              <a:rPr lang="en-US" dirty="0"/>
              <a:t>The services evaluated in the price criterion included ineligible services.</a:t>
            </a:r>
            <a:endParaRPr lang="en-US" sz="1400" dirty="0"/>
          </a:p>
          <a:p>
            <a:pPr lvl="1">
              <a:buClr>
                <a:srgbClr val="0000FF"/>
              </a:buClr>
              <a:buSzPct val="120000"/>
            </a:pPr>
            <a:endParaRPr lang="en-US" dirty="0">
              <a:solidFill>
                <a:schemeClr val="tx1"/>
              </a:solidFill>
            </a:endParaRPr>
          </a:p>
          <a:p>
            <a:pPr lvl="1">
              <a:buClr>
                <a:srgbClr val="0000FF"/>
              </a:buClr>
              <a:buSzPct val="120000"/>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8454451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3" y="390882"/>
            <a:ext cx="11993195" cy="685800"/>
          </a:xfrm>
        </p:spPr>
        <p:txBody>
          <a:bodyPr/>
          <a:lstStyle/>
          <a:p>
            <a:pPr lvl="0">
              <a:spcBef>
                <a:spcPts val="1000"/>
              </a:spcBef>
              <a:buClr>
                <a:srgbClr val="004AD4"/>
              </a:buClr>
            </a:pPr>
            <a:r>
              <a:rPr lang="en-US" dirty="0" smtClean="0"/>
              <a:t>Competitive Bidding Pitfalls</a:t>
            </a:r>
            <a:endParaRPr lang="en-US" dirty="0"/>
          </a:p>
        </p:txBody>
      </p:sp>
      <p:sp>
        <p:nvSpPr>
          <p:cNvPr id="3" name="Content Placeholder 2"/>
          <p:cNvSpPr>
            <a:spLocks noGrp="1"/>
          </p:cNvSpPr>
          <p:nvPr>
            <p:ph idx="1"/>
          </p:nvPr>
        </p:nvSpPr>
        <p:spPr>
          <a:xfrm>
            <a:off x="198803" y="1059041"/>
            <a:ext cx="11993195" cy="5388969"/>
          </a:xfrm>
        </p:spPr>
        <p:txBody>
          <a:bodyPr>
            <a:noAutofit/>
          </a:bodyPr>
          <a:lstStyle/>
          <a:p>
            <a:pPr lvl="0"/>
            <a:r>
              <a:rPr lang="en-US" sz="2400" dirty="0"/>
              <a:t>How do I avoid this finding?</a:t>
            </a:r>
            <a:endParaRPr lang="en-US" sz="1100" dirty="0"/>
          </a:p>
          <a:p>
            <a:pPr lvl="1"/>
            <a:r>
              <a:rPr lang="en-US" sz="2000" dirty="0"/>
              <a:t>Ensure only the price of eligible services is the most heavily weighted factor</a:t>
            </a:r>
            <a:r>
              <a:rPr lang="en-US" sz="2000" dirty="0" smtClean="0"/>
              <a:t>.</a:t>
            </a:r>
            <a:endParaRPr lang="en-US" sz="1100" dirty="0"/>
          </a:p>
          <a:p>
            <a:r>
              <a:rPr lang="en-US" sz="2400" b="1" dirty="0"/>
              <a:t>Example</a:t>
            </a:r>
            <a:endParaRPr lang="en-US" sz="1100" dirty="0"/>
          </a:p>
          <a:p>
            <a:pPr lvl="1"/>
            <a:r>
              <a:rPr lang="en-US" sz="2000" dirty="0"/>
              <a:t>Beneficiary completed a bid evaluation matrix with criteria weighted 30 for price, 30 for prior experience, 30 for completeness of bid, and 10 for geographic locale.</a:t>
            </a:r>
            <a:endParaRPr lang="en-US" sz="1000" dirty="0"/>
          </a:p>
          <a:p>
            <a:pPr lvl="1"/>
            <a:r>
              <a:rPr lang="en-US" sz="2000" dirty="0"/>
              <a:t>Service Provider A (winning bid) quoted $10,000, which included $2,000 in ineligible services, and was awarded 25 points for price and Service Provider B quoted $9,000 (all eligible) and was awarded 30 points for price.</a:t>
            </a:r>
            <a:endParaRPr lang="en-US" sz="1000" dirty="0"/>
          </a:p>
          <a:p>
            <a:pPr lvl="1"/>
            <a:r>
              <a:rPr lang="en-US" sz="2000" dirty="0"/>
              <a:t>A commitment adjustment was recommended for the entire FRN and recovery recommended for all funds </a:t>
            </a:r>
            <a:r>
              <a:rPr lang="en-US" sz="2000" dirty="0" smtClean="0"/>
              <a:t>disbursed for two reasons.</a:t>
            </a:r>
          </a:p>
          <a:p>
            <a:pPr lvl="2"/>
            <a:r>
              <a:rPr lang="en-US" dirty="0" smtClean="0"/>
              <a:t>Price was not the primary factor (i.e., price was weighted the same as other criterion).</a:t>
            </a:r>
          </a:p>
          <a:p>
            <a:pPr lvl="2"/>
            <a:r>
              <a:rPr lang="en-US" dirty="0" smtClean="0"/>
              <a:t>Even if price had been weighted higher, Service Provider B received a more favorable score in the price criterion even though its price for </a:t>
            </a:r>
            <a:r>
              <a:rPr lang="en-US" b="1" u="sng" dirty="0" smtClean="0"/>
              <a:t>eligible</a:t>
            </a:r>
            <a:r>
              <a:rPr lang="en-US" dirty="0" smtClean="0"/>
              <a:t> services was more expensive.</a:t>
            </a:r>
            <a:r>
              <a:rPr lang="en-US" dirty="0"/>
              <a:t/>
            </a:r>
            <a:br>
              <a:rPr lang="en-US" dirty="0"/>
            </a:br>
            <a:endParaRPr lang="en-US" dirty="0">
              <a:solidFill>
                <a:schemeClr val="tx1"/>
              </a:solidFill>
            </a:endParaRPr>
          </a:p>
          <a:p>
            <a:pPr lvl="1">
              <a:buClr>
                <a:srgbClr val="0000FF"/>
              </a:buClr>
              <a:buSzPct val="120000"/>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9593833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3" y="390882"/>
            <a:ext cx="11993195" cy="685800"/>
          </a:xfrm>
        </p:spPr>
        <p:txBody>
          <a:bodyPr/>
          <a:lstStyle/>
          <a:p>
            <a:pPr lvl="0">
              <a:spcBef>
                <a:spcPts val="1000"/>
              </a:spcBef>
              <a:buClr>
                <a:srgbClr val="004AD4"/>
              </a:buClr>
            </a:pPr>
            <a:r>
              <a:rPr lang="en-US" dirty="0" smtClean="0"/>
              <a:t>Competitive Bidding Pitfalls</a:t>
            </a:r>
            <a:endParaRPr lang="en-US" dirty="0"/>
          </a:p>
        </p:txBody>
      </p:sp>
      <p:sp>
        <p:nvSpPr>
          <p:cNvPr id="3" name="Content Placeholder 2"/>
          <p:cNvSpPr>
            <a:spLocks noGrp="1"/>
          </p:cNvSpPr>
          <p:nvPr>
            <p:ph idx="1"/>
          </p:nvPr>
        </p:nvSpPr>
        <p:spPr>
          <a:xfrm>
            <a:off x="198803" y="1059041"/>
            <a:ext cx="11993195" cy="5388969"/>
          </a:xfrm>
        </p:spPr>
        <p:txBody>
          <a:bodyPr>
            <a:noAutofit/>
          </a:bodyPr>
          <a:lstStyle/>
          <a:p>
            <a:pPr marL="0" indent="0">
              <a:buNone/>
            </a:pPr>
            <a:r>
              <a:rPr lang="en-US" b="1" dirty="0"/>
              <a:t>I completed a bid evaluation matrix with price of eligible services as the primary factor, so why did the audit identify a finding?</a:t>
            </a:r>
            <a:endParaRPr lang="en-US" sz="1200" dirty="0"/>
          </a:p>
          <a:p>
            <a:r>
              <a:rPr lang="en-US" b="1" dirty="0"/>
              <a:t> </a:t>
            </a:r>
            <a:r>
              <a:rPr lang="en-US" dirty="0" smtClean="0"/>
              <a:t>“[</a:t>
            </a:r>
            <a:r>
              <a:rPr lang="en-US" dirty="0"/>
              <a:t>A]n eligible school, library, or consortium that includes an eligible school or library shall seek competitive bids, pursuant to the requirements established in this subpart, for all services eligible for support….” 47 C.F.R. § 54.503(b</a:t>
            </a:r>
            <a:r>
              <a:rPr lang="en-US" dirty="0" smtClean="0"/>
              <a:t>)</a:t>
            </a:r>
          </a:p>
          <a:p>
            <a:pPr marL="0" indent="0">
              <a:buNone/>
            </a:pPr>
            <a:endParaRPr lang="en-US" sz="1200" dirty="0"/>
          </a:p>
          <a:p>
            <a:pPr lvl="1"/>
            <a:r>
              <a:rPr lang="en-US" dirty="0"/>
              <a:t>The audit may have </a:t>
            </a:r>
            <a:r>
              <a:rPr lang="en-US" dirty="0" smtClean="0"/>
              <a:t>identified:</a:t>
            </a:r>
            <a:endParaRPr lang="en-US" sz="1400" dirty="0"/>
          </a:p>
          <a:p>
            <a:pPr lvl="1"/>
            <a:endParaRPr lang="en-US" sz="1400" dirty="0"/>
          </a:p>
          <a:p>
            <a:pPr marL="457200" lvl="1" indent="0">
              <a:buNone/>
            </a:pPr>
            <a:r>
              <a:rPr lang="en-US" dirty="0" smtClean="0"/>
              <a:t>1. Beneficiary </a:t>
            </a:r>
            <a:r>
              <a:rPr lang="en-US" dirty="0"/>
              <a:t>selected a Service Provider providing broadband speed in excess of the maximum speed requested in the FCC Form 470</a:t>
            </a:r>
            <a:r>
              <a:rPr lang="en-US" dirty="0" smtClean="0"/>
              <a:t>.</a:t>
            </a:r>
            <a:r>
              <a:rPr lang="en-US" dirty="0"/>
              <a:t/>
            </a:r>
            <a:br>
              <a:rPr lang="en-US" dirty="0"/>
            </a:br>
            <a:endParaRPr lang="en-US" sz="2400" dirty="0">
              <a:solidFill>
                <a:schemeClr val="tx1"/>
              </a:solidFill>
            </a:endParaRPr>
          </a:p>
          <a:p>
            <a:pPr lvl="1">
              <a:buClr>
                <a:srgbClr val="0000FF"/>
              </a:buClr>
              <a:buSzPct val="120000"/>
            </a:pPr>
            <a:endParaRPr lang="en-US" dirty="0">
              <a:solidFill>
                <a:schemeClr val="tx1"/>
              </a:solidFill>
            </a:endParaRPr>
          </a:p>
          <a:p>
            <a:pPr lvl="1">
              <a:buClr>
                <a:srgbClr val="0000FF"/>
              </a:buClr>
              <a:buSzPct val="120000"/>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396093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86" y="294631"/>
            <a:ext cx="12866031" cy="685800"/>
          </a:xfrm>
        </p:spPr>
        <p:txBody>
          <a:bodyPr/>
          <a:lstStyle/>
          <a:p>
            <a:pPr lvl="0">
              <a:spcBef>
                <a:spcPts val="1000"/>
              </a:spcBef>
            </a:pPr>
            <a:r>
              <a:rPr lang="en-US" dirty="0"/>
              <a:t>Audits and Assessments Help Assure Program Integrity </a:t>
            </a:r>
            <a:br>
              <a:rPr lang="en-US" dirty="0"/>
            </a:br>
            <a:endParaRPr lang="en-US" dirty="0"/>
          </a:p>
        </p:txBody>
      </p:sp>
      <p:sp>
        <p:nvSpPr>
          <p:cNvPr id="3" name="Content Placeholder 2"/>
          <p:cNvSpPr>
            <a:spLocks noGrp="1"/>
          </p:cNvSpPr>
          <p:nvPr>
            <p:ph idx="1"/>
          </p:nvPr>
        </p:nvSpPr>
        <p:spPr>
          <a:xfrm>
            <a:off x="387926" y="1582022"/>
            <a:ext cx="10735965" cy="4865988"/>
          </a:xfrm>
        </p:spPr>
        <p:txBody>
          <a:bodyPr>
            <a:noAutofit/>
          </a:bodyPr>
          <a:lstStyle/>
          <a:p>
            <a:r>
              <a:rPr lang="en-US" dirty="0">
                <a:latin typeface="Source Sans Pro" panose="020B0503030403020204"/>
              </a:rPr>
              <a:t>Demonstrates to Congress, USAC, FCC, and other stakeholders that funds are used correctly</a:t>
            </a:r>
          </a:p>
          <a:p>
            <a:r>
              <a:rPr lang="en-US" dirty="0">
                <a:latin typeface="Source Sans Pro" panose="020B0503030403020204"/>
              </a:rPr>
              <a:t>Addresses federal law requirements for the FCC</a:t>
            </a:r>
          </a:p>
          <a:p>
            <a:pPr lvl="1"/>
            <a:r>
              <a:rPr lang="en-US" sz="2800" i="1" dirty="0">
                <a:latin typeface="Source Sans Pro" panose="020B0503030403020204"/>
              </a:rPr>
              <a:t>IPERIA – Improper Payments Elimination and Recovery Improvement Act of 2012</a:t>
            </a:r>
            <a:endParaRPr lang="en-US" sz="2800" dirty="0">
              <a:latin typeface="Source Sans Pro" panose="020B0503030403020204"/>
            </a:endParaRPr>
          </a:p>
          <a:p>
            <a:pPr lvl="2"/>
            <a:r>
              <a:rPr lang="en-US" sz="2800" dirty="0">
                <a:latin typeface="Source Sans Pro" panose="020B0503030403020204"/>
              </a:rPr>
              <a:t>Requires agencies to reduce improper payments made to the wrong entity, in the wrong amount, for the wrong reason. </a:t>
            </a: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42063743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3" y="390882"/>
            <a:ext cx="11993195" cy="685800"/>
          </a:xfrm>
        </p:spPr>
        <p:txBody>
          <a:bodyPr/>
          <a:lstStyle/>
          <a:p>
            <a:pPr lvl="0">
              <a:spcBef>
                <a:spcPts val="1000"/>
              </a:spcBef>
              <a:buClr>
                <a:srgbClr val="004AD4"/>
              </a:buClr>
            </a:pPr>
            <a:r>
              <a:rPr lang="en-US" dirty="0" smtClean="0"/>
              <a:t>Competitive Bidding Pitfalls</a:t>
            </a:r>
            <a:endParaRPr lang="en-US" dirty="0"/>
          </a:p>
        </p:txBody>
      </p:sp>
      <p:sp>
        <p:nvSpPr>
          <p:cNvPr id="3" name="Content Placeholder 2"/>
          <p:cNvSpPr>
            <a:spLocks noGrp="1"/>
          </p:cNvSpPr>
          <p:nvPr>
            <p:ph idx="1"/>
          </p:nvPr>
        </p:nvSpPr>
        <p:spPr>
          <a:xfrm>
            <a:off x="198803" y="1059041"/>
            <a:ext cx="11993195" cy="5388969"/>
          </a:xfrm>
        </p:spPr>
        <p:txBody>
          <a:bodyPr>
            <a:noAutofit/>
          </a:bodyPr>
          <a:lstStyle/>
          <a:p>
            <a:pPr lvl="0"/>
            <a:r>
              <a:rPr lang="en-US" dirty="0"/>
              <a:t>How do I avoid this finding?</a:t>
            </a:r>
            <a:endParaRPr lang="en-US" sz="1200" dirty="0"/>
          </a:p>
          <a:p>
            <a:pPr lvl="1"/>
            <a:r>
              <a:rPr lang="en-US" dirty="0"/>
              <a:t>Ensure you select a service that was requested in the FCC Form 470 and RFP</a:t>
            </a:r>
            <a:r>
              <a:rPr lang="en-US" dirty="0" smtClean="0"/>
              <a:t>.</a:t>
            </a:r>
            <a:endParaRPr lang="en-US" sz="1200" dirty="0"/>
          </a:p>
          <a:p>
            <a:pPr marL="0" indent="0">
              <a:buNone/>
            </a:pPr>
            <a:r>
              <a:rPr lang="en-US" b="1" dirty="0"/>
              <a:t>Example</a:t>
            </a:r>
            <a:endParaRPr lang="en-US" sz="1200" dirty="0"/>
          </a:p>
          <a:p>
            <a:pPr lvl="1"/>
            <a:r>
              <a:rPr lang="en-US" dirty="0"/>
              <a:t>Beneficiary requested Internet access with a minimum speed of 50 Mbps and a maximum speed of 200 Mbps in its FCC Form 470.</a:t>
            </a:r>
            <a:endParaRPr lang="en-US" sz="1100" dirty="0"/>
          </a:p>
          <a:p>
            <a:pPr lvl="1"/>
            <a:r>
              <a:rPr lang="en-US" dirty="0"/>
              <a:t>Service Provider A offered Internet access with optional bandwidth speeds up to </a:t>
            </a:r>
            <a:r>
              <a:rPr lang="en-US" dirty="0" smtClean="0"/>
              <a:t>1 </a:t>
            </a:r>
            <a:r>
              <a:rPr lang="en-US" dirty="0" err="1" smtClean="0"/>
              <a:t>Gbps</a:t>
            </a:r>
            <a:r>
              <a:rPr lang="en-US" dirty="0"/>
              <a:t>.</a:t>
            </a:r>
            <a:endParaRPr lang="en-US" sz="1100" dirty="0"/>
          </a:p>
          <a:p>
            <a:pPr lvl="1"/>
            <a:r>
              <a:rPr lang="en-US" dirty="0"/>
              <a:t>The Beneficiary selected Service Provider A after determining it to be the most cost-effective at 200 Mbps but chose the </a:t>
            </a:r>
            <a:r>
              <a:rPr lang="en-US" dirty="0" smtClean="0"/>
              <a:t>1 </a:t>
            </a:r>
            <a:r>
              <a:rPr lang="en-US" dirty="0" err="1" smtClean="0"/>
              <a:t>Gbps</a:t>
            </a:r>
            <a:r>
              <a:rPr lang="en-US" dirty="0" smtClean="0"/>
              <a:t> </a:t>
            </a:r>
            <a:r>
              <a:rPr lang="en-US" dirty="0"/>
              <a:t>option.</a:t>
            </a:r>
            <a:endParaRPr lang="en-US" sz="1100" dirty="0"/>
          </a:p>
          <a:p>
            <a:pPr lvl="1"/>
            <a:r>
              <a:rPr lang="en-US" dirty="0"/>
              <a:t>A commitment adjustment was recommended for the entire FRN and recovery recommended for all funds disbursed due to the </a:t>
            </a:r>
            <a:r>
              <a:rPr lang="en-US" dirty="0" smtClean="0"/>
              <a:t>1 </a:t>
            </a:r>
            <a:r>
              <a:rPr lang="en-US" dirty="0" err="1" smtClean="0"/>
              <a:t>Gbps</a:t>
            </a:r>
            <a:r>
              <a:rPr lang="en-US" dirty="0" smtClean="0"/>
              <a:t> </a:t>
            </a:r>
            <a:r>
              <a:rPr lang="en-US" dirty="0"/>
              <a:t>never being subject to an open competitive bidding </a:t>
            </a:r>
            <a:r>
              <a:rPr lang="en-US" dirty="0" smtClean="0"/>
              <a:t>process</a:t>
            </a:r>
            <a:r>
              <a:rPr lang="en-US" dirty="0"/>
              <a:t/>
            </a:r>
            <a:br>
              <a:rPr lang="en-US" dirty="0"/>
            </a:br>
            <a:endParaRPr lang="en-US" sz="2400" dirty="0">
              <a:solidFill>
                <a:schemeClr val="tx1"/>
              </a:solidFill>
            </a:endParaRPr>
          </a:p>
          <a:p>
            <a:pPr lvl="1">
              <a:buClr>
                <a:srgbClr val="0000FF"/>
              </a:buClr>
              <a:buSzPct val="120000"/>
            </a:pPr>
            <a:endParaRPr lang="en-US" dirty="0">
              <a:solidFill>
                <a:schemeClr val="tx1"/>
              </a:solidFill>
            </a:endParaRPr>
          </a:p>
          <a:p>
            <a:pPr lvl="1">
              <a:buClr>
                <a:srgbClr val="0000FF"/>
              </a:buClr>
              <a:buSzPct val="120000"/>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2901890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3" y="390882"/>
            <a:ext cx="11993195" cy="685800"/>
          </a:xfrm>
        </p:spPr>
        <p:txBody>
          <a:bodyPr/>
          <a:lstStyle/>
          <a:p>
            <a:pPr lvl="0">
              <a:spcBef>
                <a:spcPts val="1000"/>
              </a:spcBef>
              <a:buClr>
                <a:srgbClr val="004AD4"/>
              </a:buClr>
            </a:pPr>
            <a:r>
              <a:rPr lang="en-US" dirty="0" smtClean="0"/>
              <a:t>Competitive Bidding Pitfalls</a:t>
            </a:r>
            <a:endParaRPr lang="en-US" dirty="0"/>
          </a:p>
        </p:txBody>
      </p:sp>
      <p:sp>
        <p:nvSpPr>
          <p:cNvPr id="3" name="Content Placeholder 2"/>
          <p:cNvSpPr>
            <a:spLocks noGrp="1"/>
          </p:cNvSpPr>
          <p:nvPr>
            <p:ph idx="1"/>
          </p:nvPr>
        </p:nvSpPr>
        <p:spPr>
          <a:xfrm>
            <a:off x="198803" y="1059041"/>
            <a:ext cx="11993195" cy="5388969"/>
          </a:xfrm>
        </p:spPr>
        <p:txBody>
          <a:bodyPr>
            <a:noAutofit/>
          </a:bodyPr>
          <a:lstStyle/>
          <a:p>
            <a:pPr marL="0" indent="0">
              <a:buNone/>
            </a:pPr>
            <a:r>
              <a:rPr lang="en-US" b="1" dirty="0"/>
              <a:t>I completed a bid evaluation matrix with price of eligible services as the primary factor and selected a service requested in the FCC Form 470, so why did the audit identify a finding?</a:t>
            </a:r>
            <a:endParaRPr lang="en-US" sz="1200" dirty="0"/>
          </a:p>
          <a:p>
            <a:r>
              <a:rPr lang="en-US" dirty="0" smtClean="0"/>
              <a:t>“</a:t>
            </a:r>
            <a:r>
              <a:rPr lang="en-US" dirty="0"/>
              <a:t>Except as exempted by 54.503(e), all bids submitted to a school, library, or consortium seeking eligible services were carefully considered and the most cost-effective bid was selected….” 47 C.F.R. § 54.504(a)(1)(</a:t>
            </a:r>
            <a:r>
              <a:rPr lang="en-US" dirty="0" smtClean="0"/>
              <a:t>ix)</a:t>
            </a:r>
          </a:p>
          <a:p>
            <a:pPr lvl="1"/>
            <a:r>
              <a:rPr lang="en-US" dirty="0" smtClean="0"/>
              <a:t>The </a:t>
            </a:r>
            <a:r>
              <a:rPr lang="en-US" dirty="0"/>
              <a:t>audit may have </a:t>
            </a:r>
            <a:r>
              <a:rPr lang="en-US" dirty="0" smtClean="0"/>
              <a:t>identified:</a:t>
            </a:r>
            <a:endParaRPr lang="en-US" sz="600" dirty="0"/>
          </a:p>
          <a:p>
            <a:pPr marL="914400" lvl="1" indent="-457200">
              <a:buAutoNum type="arabicPeriod"/>
            </a:pPr>
            <a:r>
              <a:rPr lang="en-US" dirty="0" smtClean="0"/>
              <a:t>Beneficiary </a:t>
            </a:r>
            <a:r>
              <a:rPr lang="en-US" dirty="0"/>
              <a:t>considered non-cost factors when evaluating the </a:t>
            </a:r>
            <a:r>
              <a:rPr lang="en-US" dirty="0" smtClean="0"/>
              <a:t>price.</a:t>
            </a:r>
            <a:endParaRPr lang="en-US" sz="1200" dirty="0"/>
          </a:p>
          <a:p>
            <a:pPr marL="914400" lvl="1" indent="-457200">
              <a:buAutoNum type="arabicPeriod"/>
            </a:pPr>
            <a:r>
              <a:rPr lang="en-US" dirty="0" smtClean="0"/>
              <a:t>Beneficiary’s </a:t>
            </a:r>
            <a:r>
              <a:rPr lang="en-US" dirty="0"/>
              <a:t>bid evaluation did not adequately demonstrate the evaluation of non-cost factors</a:t>
            </a:r>
            <a:r>
              <a:rPr lang="en-US" dirty="0" smtClean="0"/>
              <a:t>.</a:t>
            </a:r>
            <a:r>
              <a:rPr lang="en-US" dirty="0"/>
              <a:t/>
            </a:r>
            <a:br>
              <a:rPr lang="en-US" dirty="0"/>
            </a:br>
            <a:endParaRPr lang="en-US" dirty="0">
              <a:solidFill>
                <a:schemeClr val="tx1"/>
              </a:solidFill>
            </a:endParaRPr>
          </a:p>
          <a:p>
            <a:pPr lvl="1">
              <a:buClr>
                <a:srgbClr val="0000FF"/>
              </a:buClr>
              <a:buSzPct val="120000"/>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1217989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3" y="390882"/>
            <a:ext cx="11993195" cy="685800"/>
          </a:xfrm>
        </p:spPr>
        <p:txBody>
          <a:bodyPr/>
          <a:lstStyle/>
          <a:p>
            <a:pPr lvl="0">
              <a:spcBef>
                <a:spcPts val="1000"/>
              </a:spcBef>
              <a:buClr>
                <a:srgbClr val="004AD4"/>
              </a:buClr>
            </a:pPr>
            <a:r>
              <a:rPr lang="en-US" dirty="0" smtClean="0"/>
              <a:t>Competitive Bidding Pitfalls</a:t>
            </a:r>
            <a:endParaRPr lang="en-US" dirty="0"/>
          </a:p>
        </p:txBody>
      </p:sp>
      <p:sp>
        <p:nvSpPr>
          <p:cNvPr id="3" name="Content Placeholder 2"/>
          <p:cNvSpPr>
            <a:spLocks noGrp="1"/>
          </p:cNvSpPr>
          <p:nvPr>
            <p:ph idx="1"/>
          </p:nvPr>
        </p:nvSpPr>
        <p:spPr>
          <a:xfrm>
            <a:off x="198803" y="1059041"/>
            <a:ext cx="11993195" cy="5388969"/>
          </a:xfrm>
        </p:spPr>
        <p:txBody>
          <a:bodyPr>
            <a:noAutofit/>
          </a:bodyPr>
          <a:lstStyle/>
          <a:p>
            <a:pPr lvl="0"/>
            <a:r>
              <a:rPr lang="en-US" dirty="0"/>
              <a:t>How do I avoid this finding?</a:t>
            </a:r>
            <a:endParaRPr lang="en-US" sz="1200" dirty="0"/>
          </a:p>
          <a:p>
            <a:pPr lvl="1"/>
            <a:r>
              <a:rPr lang="en-US" dirty="0"/>
              <a:t>Ensure documentation demonstrates that non-cost factors were adequately evaluated and that non-cost factors do not influence the price criterion</a:t>
            </a:r>
            <a:r>
              <a:rPr lang="en-US" dirty="0" smtClean="0"/>
              <a:t>.</a:t>
            </a:r>
            <a:endParaRPr lang="en-US" sz="1200" dirty="0"/>
          </a:p>
          <a:p>
            <a:r>
              <a:rPr lang="en-US" b="1" dirty="0"/>
              <a:t>Example</a:t>
            </a:r>
            <a:endParaRPr lang="en-US" sz="1200" dirty="0"/>
          </a:p>
          <a:p>
            <a:pPr lvl="1"/>
            <a:r>
              <a:rPr lang="en-US" sz="2000" dirty="0"/>
              <a:t>Beneficiary requested 100 wireless access points (WAP) in its FCC Form 470</a:t>
            </a:r>
            <a:r>
              <a:rPr lang="en-US" dirty="0"/>
              <a:t>.</a:t>
            </a:r>
            <a:endParaRPr lang="en-US" sz="1100" dirty="0"/>
          </a:p>
          <a:p>
            <a:pPr lvl="1"/>
            <a:r>
              <a:rPr lang="en-US" sz="2000" dirty="0"/>
              <a:t>Service Provider A quoted $50,000 for 100 WAPs and Service Provider B quoted $40,000 for 100 WAPs.</a:t>
            </a:r>
            <a:endParaRPr lang="en-US" sz="1100" dirty="0"/>
          </a:p>
          <a:p>
            <a:pPr lvl="1"/>
            <a:r>
              <a:rPr lang="en-US" sz="2000" dirty="0"/>
              <a:t>Beneficiary concluded that Service Provider B’s WAPs were inferior and it would need nearly double the WAPs to cover the Beneficiary’s location.</a:t>
            </a:r>
            <a:endParaRPr lang="en-US" sz="1100" dirty="0"/>
          </a:p>
          <a:p>
            <a:pPr lvl="1"/>
            <a:r>
              <a:rPr lang="en-US" sz="2000" dirty="0"/>
              <a:t>Beneficiary doubled the cost of Service Provider B’s quote and awarded Service Provider A </a:t>
            </a:r>
            <a:r>
              <a:rPr lang="en-US" sz="2000" dirty="0" smtClean="0"/>
              <a:t>more </a:t>
            </a:r>
            <a:r>
              <a:rPr lang="en-US" sz="2000" dirty="0"/>
              <a:t>favorable score in the price criterion.</a:t>
            </a:r>
            <a:endParaRPr lang="en-US" sz="1100" dirty="0"/>
          </a:p>
          <a:p>
            <a:pPr lvl="1"/>
            <a:r>
              <a:rPr lang="en-US" sz="2000" dirty="0"/>
              <a:t>Beneficiary’s non-cost factors did not indicate Service Provider B offered an inferior product</a:t>
            </a:r>
            <a:r>
              <a:rPr lang="en-US" sz="2000" dirty="0" smtClean="0"/>
              <a:t>.</a:t>
            </a:r>
            <a:endParaRPr lang="en-US" sz="2400" dirty="0">
              <a:solidFill>
                <a:schemeClr val="tx1"/>
              </a:solidFill>
            </a:endParaRPr>
          </a:p>
          <a:p>
            <a:pPr lvl="1">
              <a:buClr>
                <a:srgbClr val="0000FF"/>
              </a:buClr>
              <a:buSzPct val="120000"/>
            </a:pPr>
            <a:endParaRPr lang="en-US" dirty="0">
              <a:solidFill>
                <a:schemeClr val="tx1"/>
              </a:solidFill>
            </a:endParaRPr>
          </a:p>
          <a:p>
            <a:pPr lvl="1">
              <a:buClr>
                <a:srgbClr val="0000FF"/>
              </a:buClr>
              <a:buSzPct val="120000"/>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9725838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3" y="390882"/>
            <a:ext cx="11993195" cy="685800"/>
          </a:xfrm>
        </p:spPr>
        <p:txBody>
          <a:bodyPr/>
          <a:lstStyle/>
          <a:p>
            <a:pPr lvl="0">
              <a:spcBef>
                <a:spcPts val="1000"/>
              </a:spcBef>
              <a:buClr>
                <a:srgbClr val="004AD4"/>
              </a:buClr>
            </a:pPr>
            <a:r>
              <a:rPr lang="en-US" dirty="0" smtClean="0"/>
              <a:t>Sufficient Resources Pitfalls</a:t>
            </a:r>
            <a:endParaRPr lang="en-US" dirty="0"/>
          </a:p>
        </p:txBody>
      </p:sp>
      <p:sp>
        <p:nvSpPr>
          <p:cNvPr id="3" name="Content Placeholder 2"/>
          <p:cNvSpPr>
            <a:spLocks noGrp="1"/>
          </p:cNvSpPr>
          <p:nvPr>
            <p:ph idx="1"/>
          </p:nvPr>
        </p:nvSpPr>
        <p:spPr>
          <a:xfrm>
            <a:off x="198803" y="1059041"/>
            <a:ext cx="11993195" cy="5388969"/>
          </a:xfrm>
        </p:spPr>
        <p:txBody>
          <a:bodyPr>
            <a:noAutofit/>
          </a:bodyPr>
          <a:lstStyle/>
          <a:p>
            <a:pPr marL="0" indent="0">
              <a:buNone/>
            </a:pPr>
            <a:r>
              <a:rPr lang="en-US" b="1" dirty="0"/>
              <a:t>I received the equipment I requested in the FCC Form 471, so why did the audit identify a finding?</a:t>
            </a:r>
            <a:endParaRPr lang="en-US" sz="1200" dirty="0"/>
          </a:p>
          <a:p>
            <a:r>
              <a:rPr lang="en-US" dirty="0" smtClean="0"/>
              <a:t>“</a:t>
            </a:r>
            <a:r>
              <a:rPr lang="en-US" dirty="0"/>
              <a:t>The services the school, library, or consortium purchases at discounts will be used primarily for educational purposes….” 47 C.F.R. § 54.504(a)(1)(</a:t>
            </a:r>
            <a:r>
              <a:rPr lang="en-US" dirty="0" smtClean="0"/>
              <a:t>v)</a:t>
            </a:r>
            <a:endParaRPr lang="en-US" sz="1050" dirty="0"/>
          </a:p>
          <a:p>
            <a:pPr lvl="1"/>
            <a:r>
              <a:rPr lang="en-US" dirty="0" smtClean="0"/>
              <a:t>The </a:t>
            </a:r>
            <a:r>
              <a:rPr lang="en-US" dirty="0"/>
              <a:t>audit may have </a:t>
            </a:r>
            <a:r>
              <a:rPr lang="en-US" dirty="0" smtClean="0"/>
              <a:t>identified:</a:t>
            </a:r>
            <a:endParaRPr lang="en-US" sz="600" dirty="0"/>
          </a:p>
          <a:p>
            <a:pPr marL="457200" lvl="1" indent="0">
              <a:buNone/>
            </a:pPr>
            <a:r>
              <a:rPr lang="en-US" dirty="0" smtClean="0"/>
              <a:t>1. Equipment </a:t>
            </a:r>
            <a:r>
              <a:rPr lang="en-US" dirty="0"/>
              <a:t>was delivered to the Beneficiary but remained in boxes at the Beneficiary’s central office during the audit</a:t>
            </a:r>
            <a:r>
              <a:rPr lang="en-US" dirty="0" smtClean="0"/>
              <a:t>.</a:t>
            </a:r>
            <a:r>
              <a:rPr lang="en-US" dirty="0"/>
              <a:t/>
            </a:r>
            <a:br>
              <a:rPr lang="en-US" dirty="0"/>
            </a:br>
            <a:endParaRPr lang="en-US" dirty="0">
              <a:solidFill>
                <a:schemeClr val="tx1"/>
              </a:solidFill>
            </a:endParaRPr>
          </a:p>
          <a:p>
            <a:pPr lvl="1">
              <a:buClr>
                <a:srgbClr val="0000FF"/>
              </a:buClr>
              <a:buSzPct val="120000"/>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2338926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3" y="390882"/>
            <a:ext cx="11993195" cy="685800"/>
          </a:xfrm>
        </p:spPr>
        <p:txBody>
          <a:bodyPr/>
          <a:lstStyle/>
          <a:p>
            <a:pPr lvl="0">
              <a:spcBef>
                <a:spcPts val="1000"/>
              </a:spcBef>
              <a:buClr>
                <a:srgbClr val="004AD4"/>
              </a:buClr>
            </a:pPr>
            <a:r>
              <a:rPr lang="en-US" dirty="0" smtClean="0"/>
              <a:t>Sufficient Resources Pitfalls</a:t>
            </a:r>
            <a:endParaRPr lang="en-US" dirty="0"/>
          </a:p>
        </p:txBody>
      </p:sp>
      <p:sp>
        <p:nvSpPr>
          <p:cNvPr id="3" name="Content Placeholder 2"/>
          <p:cNvSpPr>
            <a:spLocks noGrp="1"/>
          </p:cNvSpPr>
          <p:nvPr>
            <p:ph idx="1"/>
          </p:nvPr>
        </p:nvSpPr>
        <p:spPr>
          <a:xfrm>
            <a:off x="198803" y="1059041"/>
            <a:ext cx="11993195" cy="5388969"/>
          </a:xfrm>
        </p:spPr>
        <p:txBody>
          <a:bodyPr>
            <a:noAutofit/>
          </a:bodyPr>
          <a:lstStyle/>
          <a:p>
            <a:pPr marL="0" lvl="0" indent="0">
              <a:buNone/>
            </a:pPr>
            <a:r>
              <a:rPr lang="en-US" dirty="0"/>
              <a:t>How do I avoid this finding?</a:t>
            </a:r>
            <a:endParaRPr lang="en-US" sz="1200" dirty="0"/>
          </a:p>
          <a:p>
            <a:pPr lvl="1"/>
            <a:r>
              <a:rPr lang="en-US" dirty="0"/>
              <a:t>Ensure you have the funds, personnel, and/or vendors available to install equipment and services delivered</a:t>
            </a:r>
            <a:r>
              <a:rPr lang="en-US" dirty="0" smtClean="0"/>
              <a:t>.</a:t>
            </a:r>
            <a:endParaRPr lang="en-US" sz="1200" dirty="0"/>
          </a:p>
          <a:p>
            <a:r>
              <a:rPr lang="en-US" b="1" dirty="0"/>
              <a:t>Example</a:t>
            </a:r>
            <a:endParaRPr lang="en-US" sz="1200" dirty="0"/>
          </a:p>
          <a:p>
            <a:pPr lvl="1"/>
            <a:r>
              <a:rPr lang="en-US" dirty="0"/>
              <a:t>Beneficiary purchased three wireless access points (WAPs)</a:t>
            </a:r>
            <a:r>
              <a:rPr lang="en-US" sz="2600" dirty="0"/>
              <a:t>.</a:t>
            </a:r>
            <a:endParaRPr lang="en-US" sz="1100" dirty="0"/>
          </a:p>
          <a:p>
            <a:pPr lvl="1"/>
            <a:r>
              <a:rPr lang="en-US" dirty="0"/>
              <a:t>During the audit site visit, the WAPs were still in boxes on a shelf at the Beneficiary’s central office.</a:t>
            </a:r>
            <a:endParaRPr lang="en-US" sz="1100" dirty="0"/>
          </a:p>
          <a:p>
            <a:pPr lvl="1"/>
            <a:r>
              <a:rPr lang="en-US" dirty="0"/>
              <a:t>Beneficiary had not contracted with a vendor to install the </a:t>
            </a:r>
            <a:r>
              <a:rPr lang="en-US" dirty="0" smtClean="0"/>
              <a:t>equipment</a:t>
            </a:r>
            <a:r>
              <a:rPr lang="en-US" dirty="0"/>
              <a:t/>
            </a:r>
            <a:br>
              <a:rPr lang="en-US" dirty="0"/>
            </a:br>
            <a:endParaRPr lang="en-US" dirty="0">
              <a:solidFill>
                <a:schemeClr val="tx1"/>
              </a:solidFill>
            </a:endParaRPr>
          </a:p>
          <a:p>
            <a:pPr lvl="1">
              <a:buClr>
                <a:srgbClr val="0000FF"/>
              </a:buClr>
              <a:buSzPct val="120000"/>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3696586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3" y="390882"/>
            <a:ext cx="11993195" cy="685800"/>
          </a:xfrm>
        </p:spPr>
        <p:txBody>
          <a:bodyPr/>
          <a:lstStyle/>
          <a:p>
            <a:pPr lvl="0">
              <a:spcBef>
                <a:spcPts val="1000"/>
              </a:spcBef>
              <a:buClr>
                <a:srgbClr val="004AD4"/>
              </a:buClr>
            </a:pPr>
            <a:r>
              <a:rPr lang="en-US" dirty="0" smtClean="0"/>
              <a:t>Sufficient Resources Pitfalls</a:t>
            </a:r>
            <a:endParaRPr lang="en-US" dirty="0"/>
          </a:p>
        </p:txBody>
      </p:sp>
      <p:sp>
        <p:nvSpPr>
          <p:cNvPr id="3" name="Content Placeholder 2"/>
          <p:cNvSpPr>
            <a:spLocks noGrp="1"/>
          </p:cNvSpPr>
          <p:nvPr>
            <p:ph idx="1"/>
          </p:nvPr>
        </p:nvSpPr>
        <p:spPr>
          <a:xfrm>
            <a:off x="198803" y="1059041"/>
            <a:ext cx="11993195" cy="5388969"/>
          </a:xfrm>
        </p:spPr>
        <p:txBody>
          <a:bodyPr>
            <a:noAutofit/>
          </a:bodyPr>
          <a:lstStyle/>
          <a:p>
            <a:pPr marL="0" indent="0">
              <a:buNone/>
            </a:pPr>
            <a:r>
              <a:rPr lang="en-US" b="1" dirty="0" smtClean="0"/>
              <a:t>I </a:t>
            </a:r>
            <a:r>
              <a:rPr lang="en-US" b="1" dirty="0"/>
              <a:t>received the services I requested in the FCC Form 471 and the services were installed, so why did the audit identify a finding?</a:t>
            </a:r>
            <a:endParaRPr lang="en-US" sz="1200" dirty="0"/>
          </a:p>
          <a:p>
            <a:r>
              <a:rPr lang="en-US" dirty="0" smtClean="0"/>
              <a:t>“</a:t>
            </a:r>
            <a:r>
              <a:rPr lang="en-US" dirty="0"/>
              <a:t>The entities listed on the FCC Form 471 application have secured access to all of the resources, including computers, training, software, maintenance, internal connections, and electrical connections, necessary to make effective use of the services purchased.” 47 C.F.R. § 54.504(a)(1)(</a:t>
            </a:r>
            <a:r>
              <a:rPr lang="en-US" dirty="0" smtClean="0"/>
              <a:t>iii)</a:t>
            </a:r>
            <a:endParaRPr lang="en-US" sz="1050" dirty="0"/>
          </a:p>
          <a:p>
            <a:pPr lvl="1"/>
            <a:r>
              <a:rPr lang="en-US" dirty="0" smtClean="0"/>
              <a:t>The </a:t>
            </a:r>
            <a:r>
              <a:rPr lang="en-US" dirty="0"/>
              <a:t>audit may have </a:t>
            </a:r>
            <a:r>
              <a:rPr lang="en-US" dirty="0" smtClean="0"/>
              <a:t>identified:</a:t>
            </a:r>
            <a:endParaRPr lang="en-US" sz="600" dirty="0"/>
          </a:p>
          <a:p>
            <a:pPr marL="457200" lvl="1" indent="0">
              <a:buNone/>
            </a:pPr>
            <a:r>
              <a:rPr lang="en-US" dirty="0" smtClean="0"/>
              <a:t>1. Services </a:t>
            </a:r>
            <a:r>
              <a:rPr lang="en-US" dirty="0"/>
              <a:t>were delivered to the Beneficiary and installed, but the Beneficiary did not secure the equipment to utilize the services</a:t>
            </a:r>
            <a:r>
              <a:rPr lang="en-US" dirty="0" smtClean="0"/>
              <a:t>.</a:t>
            </a:r>
            <a:r>
              <a:rPr lang="en-US" dirty="0"/>
              <a:t/>
            </a:r>
            <a:br>
              <a:rPr lang="en-US" dirty="0"/>
            </a:br>
            <a:endParaRPr lang="en-US" dirty="0">
              <a:solidFill>
                <a:schemeClr val="tx1"/>
              </a:solidFill>
            </a:endParaRPr>
          </a:p>
          <a:p>
            <a:pPr lvl="1">
              <a:buClr>
                <a:srgbClr val="0000FF"/>
              </a:buClr>
              <a:buSzPct val="120000"/>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1740906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3" y="390882"/>
            <a:ext cx="11993195" cy="685800"/>
          </a:xfrm>
        </p:spPr>
        <p:txBody>
          <a:bodyPr/>
          <a:lstStyle/>
          <a:p>
            <a:pPr lvl="0">
              <a:spcBef>
                <a:spcPts val="1000"/>
              </a:spcBef>
              <a:buClr>
                <a:srgbClr val="004AD4"/>
              </a:buClr>
            </a:pPr>
            <a:r>
              <a:rPr lang="en-US" dirty="0" smtClean="0"/>
              <a:t>Sufficient Resources Pitfalls</a:t>
            </a:r>
            <a:endParaRPr lang="en-US" dirty="0"/>
          </a:p>
        </p:txBody>
      </p:sp>
      <p:sp>
        <p:nvSpPr>
          <p:cNvPr id="3" name="Content Placeholder 2"/>
          <p:cNvSpPr>
            <a:spLocks noGrp="1"/>
          </p:cNvSpPr>
          <p:nvPr>
            <p:ph idx="1"/>
          </p:nvPr>
        </p:nvSpPr>
        <p:spPr>
          <a:xfrm>
            <a:off x="198803" y="1059041"/>
            <a:ext cx="11993195" cy="5388969"/>
          </a:xfrm>
        </p:spPr>
        <p:txBody>
          <a:bodyPr>
            <a:noAutofit/>
          </a:bodyPr>
          <a:lstStyle/>
          <a:p>
            <a:pPr lvl="0"/>
            <a:r>
              <a:rPr lang="en-US" dirty="0" smtClean="0"/>
              <a:t>How </a:t>
            </a:r>
            <a:r>
              <a:rPr lang="en-US" dirty="0"/>
              <a:t>do I avoid this finding?</a:t>
            </a:r>
            <a:endParaRPr lang="en-US" sz="1200" dirty="0"/>
          </a:p>
          <a:p>
            <a:pPr lvl="1"/>
            <a:r>
              <a:rPr lang="en-US" dirty="0"/>
              <a:t>Ensure you have the resources to utilize the services and equipment delivered and installed</a:t>
            </a:r>
            <a:r>
              <a:rPr lang="en-US" dirty="0" smtClean="0"/>
              <a:t>.</a:t>
            </a:r>
            <a:endParaRPr lang="en-US" sz="1200" dirty="0"/>
          </a:p>
          <a:p>
            <a:r>
              <a:rPr lang="en-US" b="1" dirty="0"/>
              <a:t>Example</a:t>
            </a:r>
            <a:endParaRPr lang="en-US" sz="1200" dirty="0"/>
          </a:p>
          <a:p>
            <a:pPr lvl="1"/>
            <a:r>
              <a:rPr lang="en-US" dirty="0"/>
              <a:t>Beneficiary received a dedicated Internet access circuit to use for a new Distance Learning program</a:t>
            </a:r>
            <a:r>
              <a:rPr lang="en-US" sz="2600" dirty="0"/>
              <a:t>.</a:t>
            </a:r>
            <a:endParaRPr lang="en-US" sz="1100" dirty="0"/>
          </a:p>
          <a:p>
            <a:pPr lvl="1"/>
            <a:r>
              <a:rPr lang="en-US" dirty="0"/>
              <a:t>The Beneficiary never purchased the video conferencing equipment to </a:t>
            </a:r>
            <a:r>
              <a:rPr lang="en-US" dirty="0" smtClean="0"/>
              <a:t>use the dedicated circuit.</a:t>
            </a:r>
            <a:endParaRPr lang="en-US" sz="1100" dirty="0"/>
          </a:p>
          <a:p>
            <a:pPr lvl="1"/>
            <a:r>
              <a:rPr lang="en-US" dirty="0" smtClean="0"/>
              <a:t>The </a:t>
            </a:r>
            <a:r>
              <a:rPr lang="en-US" dirty="0"/>
              <a:t>Distance Learning program never got started and the circuit remained idle</a:t>
            </a:r>
            <a:endParaRPr lang="en-US" dirty="0">
              <a:solidFill>
                <a:schemeClr val="tx1"/>
              </a:solidFill>
            </a:endParaRPr>
          </a:p>
          <a:p>
            <a:pPr lvl="1">
              <a:buClr>
                <a:srgbClr val="0000FF"/>
              </a:buClr>
              <a:buSzPct val="120000"/>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6405454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3" y="390882"/>
            <a:ext cx="11993195" cy="685800"/>
          </a:xfrm>
        </p:spPr>
        <p:txBody>
          <a:bodyPr/>
          <a:lstStyle/>
          <a:p>
            <a:pPr lvl="0">
              <a:spcBef>
                <a:spcPts val="1000"/>
              </a:spcBef>
              <a:buClr>
                <a:srgbClr val="004AD4"/>
              </a:buClr>
            </a:pPr>
            <a:r>
              <a:rPr lang="en-US" dirty="0" smtClean="0"/>
              <a:t>Sufficient Resources Pitfalls</a:t>
            </a:r>
            <a:endParaRPr lang="en-US" dirty="0"/>
          </a:p>
        </p:txBody>
      </p:sp>
      <p:sp>
        <p:nvSpPr>
          <p:cNvPr id="3" name="Content Placeholder 2"/>
          <p:cNvSpPr>
            <a:spLocks noGrp="1"/>
          </p:cNvSpPr>
          <p:nvPr>
            <p:ph idx="1"/>
          </p:nvPr>
        </p:nvSpPr>
        <p:spPr>
          <a:xfrm>
            <a:off x="198803" y="1059041"/>
            <a:ext cx="11993195" cy="5388969"/>
          </a:xfrm>
        </p:spPr>
        <p:txBody>
          <a:bodyPr>
            <a:noAutofit/>
          </a:bodyPr>
          <a:lstStyle/>
          <a:p>
            <a:pPr marL="0" indent="0">
              <a:buNone/>
            </a:pPr>
            <a:r>
              <a:rPr lang="en-US" b="1" dirty="0"/>
              <a:t>I received the equipment I requested in the FCC Form 471, the equipment was installed, and I utilized the equipment, so why did the audit identify a finding?</a:t>
            </a:r>
            <a:endParaRPr lang="en-US" sz="1200" dirty="0"/>
          </a:p>
          <a:p>
            <a:r>
              <a:rPr lang="en-US" dirty="0" smtClean="0"/>
              <a:t>“</a:t>
            </a:r>
            <a:r>
              <a:rPr lang="en-US" dirty="0"/>
              <a:t>The entities listed on the FCC Form 471 application have secured access to all of the resources, including computers, training, software, maintenance, internal connections, and electrical connections, necessary to make effective use of the services purchased.” 47 C.F.R. § 54.504(a)(1)(</a:t>
            </a:r>
            <a:r>
              <a:rPr lang="en-US" dirty="0" smtClean="0"/>
              <a:t>iii)</a:t>
            </a:r>
            <a:endParaRPr lang="en-US" sz="1050" dirty="0"/>
          </a:p>
          <a:p>
            <a:pPr lvl="1"/>
            <a:r>
              <a:rPr lang="en-US" dirty="0" smtClean="0"/>
              <a:t>The </a:t>
            </a:r>
            <a:r>
              <a:rPr lang="en-US" dirty="0"/>
              <a:t>audit may have </a:t>
            </a:r>
            <a:r>
              <a:rPr lang="en-US" dirty="0" smtClean="0"/>
              <a:t>identified:</a:t>
            </a:r>
            <a:endParaRPr lang="en-US" sz="600" dirty="0"/>
          </a:p>
          <a:p>
            <a:pPr marL="457200" lvl="1" indent="0">
              <a:buNone/>
            </a:pPr>
            <a:r>
              <a:rPr lang="en-US" dirty="0" smtClean="0"/>
              <a:t>1. Beneficiary’s </a:t>
            </a:r>
            <a:r>
              <a:rPr lang="en-US" dirty="0"/>
              <a:t>lack of maintenance contributed to equipment </a:t>
            </a:r>
            <a:r>
              <a:rPr lang="en-US" dirty="0" smtClean="0"/>
              <a:t>failing</a:t>
            </a:r>
            <a:r>
              <a:rPr lang="en-US" dirty="0"/>
              <a:t>.</a:t>
            </a:r>
            <a:br>
              <a:rPr lang="en-US" dirty="0"/>
            </a:br>
            <a:endParaRPr lang="en-US" dirty="0">
              <a:solidFill>
                <a:schemeClr val="tx1"/>
              </a:solidFill>
            </a:endParaRPr>
          </a:p>
          <a:p>
            <a:pPr lvl="1">
              <a:buClr>
                <a:srgbClr val="0000FF"/>
              </a:buClr>
              <a:buSzPct val="120000"/>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1408548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3" y="390882"/>
            <a:ext cx="11993195" cy="685800"/>
          </a:xfrm>
        </p:spPr>
        <p:txBody>
          <a:bodyPr/>
          <a:lstStyle/>
          <a:p>
            <a:pPr lvl="0">
              <a:spcBef>
                <a:spcPts val="1000"/>
              </a:spcBef>
              <a:buClr>
                <a:srgbClr val="004AD4"/>
              </a:buClr>
            </a:pPr>
            <a:r>
              <a:rPr lang="en-US" dirty="0" smtClean="0"/>
              <a:t>Sufficient Resources Pitfalls</a:t>
            </a:r>
            <a:endParaRPr lang="en-US" dirty="0"/>
          </a:p>
        </p:txBody>
      </p:sp>
      <p:sp>
        <p:nvSpPr>
          <p:cNvPr id="3" name="Content Placeholder 2"/>
          <p:cNvSpPr>
            <a:spLocks noGrp="1"/>
          </p:cNvSpPr>
          <p:nvPr>
            <p:ph idx="1"/>
          </p:nvPr>
        </p:nvSpPr>
        <p:spPr>
          <a:xfrm>
            <a:off x="198803" y="1059041"/>
            <a:ext cx="11993195" cy="5388969"/>
          </a:xfrm>
        </p:spPr>
        <p:txBody>
          <a:bodyPr>
            <a:noAutofit/>
          </a:bodyPr>
          <a:lstStyle/>
          <a:p>
            <a:pPr lvl="0"/>
            <a:r>
              <a:rPr lang="en-US" dirty="0"/>
              <a:t>How do I avoid this finding?</a:t>
            </a:r>
            <a:endParaRPr lang="en-US" sz="1200" dirty="0"/>
          </a:p>
          <a:p>
            <a:pPr lvl="1"/>
            <a:r>
              <a:rPr lang="en-US" dirty="0"/>
              <a:t>Ensure you have the resources for the upkeep of equipment and services</a:t>
            </a:r>
            <a:r>
              <a:rPr lang="en-US" dirty="0" smtClean="0"/>
              <a:t>.</a:t>
            </a:r>
            <a:endParaRPr lang="en-US" sz="1200" dirty="0"/>
          </a:p>
          <a:p>
            <a:pPr marL="0" indent="0">
              <a:buNone/>
            </a:pPr>
            <a:r>
              <a:rPr lang="en-US" b="1" dirty="0"/>
              <a:t>Example</a:t>
            </a:r>
            <a:endParaRPr lang="en-US" sz="1200" dirty="0"/>
          </a:p>
          <a:p>
            <a:pPr lvl="1"/>
            <a:r>
              <a:rPr lang="en-US" dirty="0"/>
              <a:t>Beneficiary purchased switches.</a:t>
            </a:r>
            <a:endParaRPr lang="en-US" sz="1100" dirty="0"/>
          </a:p>
          <a:p>
            <a:pPr lvl="1"/>
            <a:r>
              <a:rPr lang="en-US" dirty="0"/>
              <a:t>In one of the Beneficiary’s network closets, the building had maintenance deficiencies that permitted a switch to get wet and malfunction</a:t>
            </a:r>
            <a:r>
              <a:rPr lang="en-US" dirty="0" smtClean="0"/>
              <a:t>.  The switch became inoperable and remained inoperable at the time the audit was performed.</a:t>
            </a:r>
            <a:endParaRPr lang="en-US" sz="1100" dirty="0"/>
          </a:p>
          <a:p>
            <a:pPr lvl="1"/>
            <a:r>
              <a:rPr lang="en-US" dirty="0"/>
              <a:t>The Beneficiary did not provide maintenance on or purchase maintenance for the switch</a:t>
            </a:r>
            <a:r>
              <a:rPr lang="en-US" dirty="0" smtClean="0"/>
              <a:t>.</a:t>
            </a:r>
            <a:r>
              <a:rPr lang="en-US" dirty="0"/>
              <a:t/>
            </a:r>
            <a:br>
              <a:rPr lang="en-US" dirty="0"/>
            </a:br>
            <a:endParaRPr lang="en-US" dirty="0">
              <a:solidFill>
                <a:schemeClr val="tx1"/>
              </a:solidFill>
            </a:endParaRPr>
          </a:p>
          <a:p>
            <a:pPr lvl="1">
              <a:buClr>
                <a:srgbClr val="0000FF"/>
              </a:buClr>
              <a:buSzPct val="120000"/>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3543555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236081"/>
            <a:ext cx="11993195" cy="685800"/>
          </a:xfrm>
        </p:spPr>
        <p:txBody>
          <a:bodyPr/>
          <a:lstStyle/>
          <a:p>
            <a:pPr lvl="0">
              <a:spcBef>
                <a:spcPts val="1000"/>
              </a:spcBef>
              <a:buClr>
                <a:srgbClr val="004AD4"/>
              </a:buClr>
            </a:pPr>
            <a:r>
              <a:rPr lang="en-US" dirty="0" smtClean="0"/>
              <a:t>Invoicing Pitfalls</a:t>
            </a:r>
            <a:endParaRPr lang="en-US" dirty="0"/>
          </a:p>
        </p:txBody>
      </p:sp>
      <p:sp>
        <p:nvSpPr>
          <p:cNvPr id="3" name="Content Placeholder 2"/>
          <p:cNvSpPr>
            <a:spLocks noGrp="1"/>
          </p:cNvSpPr>
          <p:nvPr>
            <p:ph idx="1"/>
          </p:nvPr>
        </p:nvSpPr>
        <p:spPr>
          <a:xfrm>
            <a:off x="198804" y="921881"/>
            <a:ext cx="11993195" cy="5388969"/>
          </a:xfrm>
        </p:spPr>
        <p:txBody>
          <a:bodyPr>
            <a:noAutofit/>
          </a:bodyPr>
          <a:lstStyle/>
          <a:p>
            <a:pPr marL="0" indent="0">
              <a:buNone/>
            </a:pPr>
            <a:r>
              <a:rPr lang="en-US" b="1" dirty="0"/>
              <a:t>I invoiced SLP the amount that was committed in the FCDL, so why did the audit identify a finding?</a:t>
            </a:r>
            <a:endParaRPr lang="en-US" sz="1200" dirty="0"/>
          </a:p>
          <a:p>
            <a:r>
              <a:rPr lang="en-US" dirty="0" smtClean="0"/>
              <a:t>“</a:t>
            </a:r>
            <a:r>
              <a:rPr lang="en-US" b="1" dirty="0"/>
              <a:t>Column (12) – Total (Undiscounted) Amount for Service per FRN.</a:t>
            </a:r>
            <a:r>
              <a:rPr lang="en-US" dirty="0"/>
              <a:t> The total undiscounted amount represents the full cost of the services delivered on this FRN for the period indicated.” Schools and Libraries (</a:t>
            </a:r>
            <a:r>
              <a:rPr lang="en-US" dirty="0" err="1"/>
              <a:t>E-rate</a:t>
            </a:r>
            <a:r>
              <a:rPr lang="en-US" dirty="0"/>
              <a:t>) Program FCC Form 472 (BEAR) User Guide, at </a:t>
            </a:r>
            <a:r>
              <a:rPr lang="en-US" dirty="0" smtClean="0"/>
              <a:t>17</a:t>
            </a:r>
            <a:endParaRPr lang="en-US" sz="1100" dirty="0"/>
          </a:p>
          <a:p>
            <a:pPr lvl="1"/>
            <a:r>
              <a:rPr lang="en-US" dirty="0" smtClean="0"/>
              <a:t>The </a:t>
            </a:r>
            <a:r>
              <a:rPr lang="en-US" dirty="0"/>
              <a:t>audit may have </a:t>
            </a:r>
            <a:r>
              <a:rPr lang="en-US" dirty="0" smtClean="0"/>
              <a:t>identified:</a:t>
            </a:r>
            <a:endParaRPr lang="en-US" sz="650" dirty="0"/>
          </a:p>
          <a:p>
            <a:pPr marL="914400" lvl="1" indent="-457200">
              <a:buAutoNum type="arabicPeriod"/>
            </a:pPr>
            <a:r>
              <a:rPr lang="en-US" dirty="0" smtClean="0"/>
              <a:t>The  </a:t>
            </a:r>
            <a:r>
              <a:rPr lang="en-US" dirty="0"/>
              <a:t>recurring and/or non-recurring amounts billed were less than the recurring and/or non-recurring amounts requested in the FCC Form </a:t>
            </a:r>
            <a:r>
              <a:rPr lang="en-US" dirty="0" smtClean="0"/>
              <a:t>471.</a:t>
            </a:r>
          </a:p>
          <a:p>
            <a:pPr marL="914400" lvl="1" indent="-457200">
              <a:buAutoNum type="arabicPeriod"/>
            </a:pPr>
            <a:r>
              <a:rPr lang="en-US" dirty="0" smtClean="0"/>
              <a:t>The </a:t>
            </a:r>
            <a:r>
              <a:rPr lang="en-US" dirty="0"/>
              <a:t>actual service period for delivery of service was less than the service period requested in the FCC Form </a:t>
            </a:r>
            <a:r>
              <a:rPr lang="en-US" dirty="0" smtClean="0"/>
              <a:t>471.</a:t>
            </a:r>
            <a:endParaRPr lang="en-US" sz="1250" dirty="0"/>
          </a:p>
          <a:p>
            <a:pPr marL="914400" lvl="1" indent="-457200">
              <a:buAutoNum type="arabicPeriod"/>
            </a:pPr>
            <a:r>
              <a:rPr lang="en-US" dirty="0" smtClean="0"/>
              <a:t>Certain </a:t>
            </a:r>
            <a:r>
              <a:rPr lang="en-US" dirty="0"/>
              <a:t>services in the bill were not eligible.</a:t>
            </a:r>
            <a:endParaRPr lang="en-US" sz="1250" dirty="0"/>
          </a:p>
          <a:p>
            <a:pPr marL="1600200" lvl="4" indent="0" defTabSz="1066800">
              <a:spcBef>
                <a:spcPts val="0"/>
              </a:spcBef>
              <a:buNone/>
              <a:defRPr/>
            </a:pPr>
            <a:endParaRPr lang="en-US" sz="2800" dirty="0"/>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906211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51" y="437000"/>
            <a:ext cx="11506306" cy="685800"/>
          </a:xfrm>
        </p:spPr>
        <p:txBody>
          <a:bodyPr/>
          <a:lstStyle/>
          <a:p>
            <a:pPr lvl="0">
              <a:spcBef>
                <a:spcPts val="1000"/>
              </a:spcBef>
            </a:pPr>
            <a:r>
              <a:rPr lang="en-US" dirty="0" smtClean="0"/>
              <a:t>Methods of Assuring Program Integrity</a:t>
            </a:r>
            <a:endParaRPr lang="en-US" dirty="0"/>
          </a:p>
        </p:txBody>
      </p:sp>
      <p:sp>
        <p:nvSpPr>
          <p:cNvPr id="3" name="Content Placeholder 2"/>
          <p:cNvSpPr>
            <a:spLocks noGrp="1"/>
          </p:cNvSpPr>
          <p:nvPr>
            <p:ph idx="1"/>
          </p:nvPr>
        </p:nvSpPr>
        <p:spPr>
          <a:xfrm>
            <a:off x="337351" y="1180961"/>
            <a:ext cx="10980506" cy="4865988"/>
          </a:xfrm>
        </p:spPr>
        <p:txBody>
          <a:bodyPr>
            <a:noAutofit/>
          </a:bodyPr>
          <a:lstStyle/>
          <a:p>
            <a:pPr marL="0" indent="0">
              <a:buNone/>
            </a:pPr>
            <a:r>
              <a:rPr lang="en-US" b="1" dirty="0"/>
              <a:t>BCAP (Beneficiary and Contributor Audit Program) </a:t>
            </a:r>
          </a:p>
          <a:p>
            <a:r>
              <a:rPr lang="en-US" dirty="0"/>
              <a:t>Designed to assess compliance with FCC rules and identify and recover overpayments via audits</a:t>
            </a:r>
          </a:p>
          <a:p>
            <a:pPr lvl="1"/>
            <a:r>
              <a:rPr lang="en-US" sz="2800" dirty="0"/>
              <a:t>Performed by internal USAC staff or outside audit </a:t>
            </a:r>
            <a:r>
              <a:rPr lang="en-US" sz="2800" dirty="0" smtClean="0"/>
              <a:t>firms</a:t>
            </a:r>
            <a:endParaRPr lang="en-US" sz="2800" dirty="0"/>
          </a:p>
          <a:p>
            <a:pPr marL="0" indent="0">
              <a:buNone/>
            </a:pPr>
            <a:r>
              <a:rPr lang="en-US" b="1" dirty="0"/>
              <a:t>PQA (Payment Quality Assurance Program) </a:t>
            </a:r>
          </a:p>
          <a:p>
            <a:r>
              <a:rPr lang="en-US" dirty="0"/>
              <a:t>Designed to assess estimated rates of improper payments via assessments, not audits</a:t>
            </a:r>
          </a:p>
          <a:p>
            <a:pPr lvl="1"/>
            <a:r>
              <a:rPr lang="en-US" sz="2800" dirty="0"/>
              <a:t>Performed by internal USAC staff</a:t>
            </a: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8503392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236081"/>
            <a:ext cx="11993195" cy="685800"/>
          </a:xfrm>
        </p:spPr>
        <p:txBody>
          <a:bodyPr/>
          <a:lstStyle/>
          <a:p>
            <a:pPr lvl="0">
              <a:spcBef>
                <a:spcPts val="1000"/>
              </a:spcBef>
              <a:buClr>
                <a:srgbClr val="004AD4"/>
              </a:buClr>
            </a:pPr>
            <a:r>
              <a:rPr lang="en-US" dirty="0" smtClean="0"/>
              <a:t>Invoicing Pitfalls</a:t>
            </a:r>
            <a:endParaRPr lang="en-US" dirty="0"/>
          </a:p>
        </p:txBody>
      </p:sp>
      <p:sp>
        <p:nvSpPr>
          <p:cNvPr id="3" name="Content Placeholder 2"/>
          <p:cNvSpPr>
            <a:spLocks noGrp="1"/>
          </p:cNvSpPr>
          <p:nvPr>
            <p:ph idx="1"/>
          </p:nvPr>
        </p:nvSpPr>
        <p:spPr>
          <a:xfrm>
            <a:off x="198804" y="921881"/>
            <a:ext cx="11993195" cy="5388969"/>
          </a:xfrm>
        </p:spPr>
        <p:txBody>
          <a:bodyPr>
            <a:noAutofit/>
          </a:bodyPr>
          <a:lstStyle/>
          <a:p>
            <a:pPr lvl="0"/>
            <a:r>
              <a:rPr lang="en-US" dirty="0"/>
              <a:t>How do I avoid this finding?</a:t>
            </a:r>
            <a:endParaRPr lang="en-US" sz="1200" dirty="0"/>
          </a:p>
          <a:p>
            <a:pPr lvl="1"/>
            <a:r>
              <a:rPr lang="en-US" dirty="0"/>
              <a:t>Maintain reconciliations</a:t>
            </a:r>
            <a:endParaRPr lang="en-US" sz="1100" dirty="0"/>
          </a:p>
          <a:p>
            <a:pPr lvl="2"/>
            <a:r>
              <a:rPr lang="en-US" dirty="0"/>
              <a:t>Reconciliations should be prepared any time the amount invoiced to SLP is not the exact amount billed to the </a:t>
            </a:r>
            <a:r>
              <a:rPr lang="en-US" dirty="0" smtClean="0"/>
              <a:t>beneficiary</a:t>
            </a:r>
            <a:endParaRPr lang="en-US" sz="1200" dirty="0"/>
          </a:p>
          <a:p>
            <a:r>
              <a:rPr lang="en-US" b="1" dirty="0"/>
              <a:t>Example</a:t>
            </a:r>
            <a:endParaRPr lang="en-US" sz="1200" dirty="0"/>
          </a:p>
          <a:p>
            <a:pPr lvl="1"/>
            <a:r>
              <a:rPr lang="en-US" dirty="0"/>
              <a:t>Beneficiary requested and SLP committed funds for Internet access services to 10 schools within the school district for 12 months at a discounted cost of $1,000/month per school ($120,000).</a:t>
            </a:r>
            <a:endParaRPr lang="en-US" sz="1100" dirty="0"/>
          </a:p>
          <a:p>
            <a:pPr lvl="1"/>
            <a:r>
              <a:rPr lang="en-US" dirty="0"/>
              <a:t>Service Provider delivered Internet access to 7 schools for 12 months at a discounted cost of $1,000/month ($84,000).</a:t>
            </a:r>
            <a:endParaRPr lang="en-US" sz="1100" dirty="0"/>
          </a:p>
          <a:p>
            <a:pPr lvl="1"/>
            <a:r>
              <a:rPr lang="en-US" dirty="0"/>
              <a:t>Beneficiary invoiced SLP for $120,000 resulting in an over-invoicing finding of $36,000</a:t>
            </a:r>
            <a:r>
              <a:rPr lang="en-US" dirty="0" smtClean="0"/>
              <a:t>.</a:t>
            </a:r>
            <a:endParaRPr lang="en-US" sz="3200" dirty="0"/>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2556465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236081"/>
            <a:ext cx="11993195" cy="685800"/>
          </a:xfrm>
        </p:spPr>
        <p:txBody>
          <a:bodyPr/>
          <a:lstStyle/>
          <a:p>
            <a:pPr lvl="0">
              <a:spcBef>
                <a:spcPts val="1000"/>
              </a:spcBef>
              <a:buClr>
                <a:srgbClr val="004AD4"/>
              </a:buClr>
            </a:pPr>
            <a:r>
              <a:rPr lang="en-US" dirty="0" smtClean="0"/>
              <a:t>Invoicing Pitfalls</a:t>
            </a:r>
            <a:endParaRPr lang="en-US" dirty="0"/>
          </a:p>
        </p:txBody>
      </p:sp>
      <p:sp>
        <p:nvSpPr>
          <p:cNvPr id="3" name="Content Placeholder 2"/>
          <p:cNvSpPr>
            <a:spLocks noGrp="1"/>
          </p:cNvSpPr>
          <p:nvPr>
            <p:ph idx="1"/>
          </p:nvPr>
        </p:nvSpPr>
        <p:spPr>
          <a:xfrm>
            <a:off x="198804" y="921881"/>
            <a:ext cx="11993195" cy="5388969"/>
          </a:xfrm>
        </p:spPr>
        <p:txBody>
          <a:bodyPr>
            <a:noAutofit/>
          </a:bodyPr>
          <a:lstStyle/>
          <a:p>
            <a:pPr marL="0" indent="0">
              <a:buNone/>
            </a:pPr>
            <a:r>
              <a:rPr lang="en-US" b="1" dirty="0"/>
              <a:t>I invoiced SLP for the amount that was billed to the beneficiary, so why did the audit identify a finding?</a:t>
            </a:r>
            <a:endParaRPr lang="en-US" sz="1100" dirty="0"/>
          </a:p>
          <a:p>
            <a:r>
              <a:rPr lang="en-US" dirty="0" smtClean="0"/>
              <a:t>“</a:t>
            </a:r>
            <a:r>
              <a:rPr lang="en-US" b="1" dirty="0"/>
              <a:t>Column (12) – Total (Undiscounted) Amount for Service per FRN.</a:t>
            </a:r>
            <a:r>
              <a:rPr lang="en-US" dirty="0"/>
              <a:t> …You must deduct charges for any ineligible services, or for eligible services delivered for ineligible recipients or used for ineligible purposes.” Schools and Libraries (</a:t>
            </a:r>
            <a:r>
              <a:rPr lang="en-US" dirty="0" err="1"/>
              <a:t>E-rate</a:t>
            </a:r>
            <a:r>
              <a:rPr lang="en-US" dirty="0"/>
              <a:t>) Program FCC Form 472 (BEAR) User Guide, at </a:t>
            </a:r>
            <a:r>
              <a:rPr lang="en-US" dirty="0" smtClean="0"/>
              <a:t>17</a:t>
            </a:r>
            <a:endParaRPr lang="en-US" sz="1100" dirty="0"/>
          </a:p>
          <a:p>
            <a:pPr lvl="1"/>
            <a:r>
              <a:rPr lang="en-US" dirty="0" smtClean="0"/>
              <a:t>The </a:t>
            </a:r>
            <a:r>
              <a:rPr lang="en-US" dirty="0"/>
              <a:t>audit may have </a:t>
            </a:r>
            <a:r>
              <a:rPr lang="en-US" dirty="0" smtClean="0"/>
              <a:t>identified:</a:t>
            </a:r>
            <a:endParaRPr lang="en-US" sz="500" dirty="0"/>
          </a:p>
          <a:p>
            <a:pPr lvl="1"/>
            <a:r>
              <a:rPr lang="en-US" dirty="0" smtClean="0"/>
              <a:t>1. Equipment </a:t>
            </a:r>
            <a:r>
              <a:rPr lang="en-US" dirty="0"/>
              <a:t>and/or services were delivered to ineligible </a:t>
            </a:r>
            <a:r>
              <a:rPr lang="en-US" dirty="0" smtClean="0"/>
              <a:t>locations.</a:t>
            </a:r>
          </a:p>
          <a:p>
            <a:pPr lvl="1"/>
            <a:r>
              <a:rPr lang="en-US" dirty="0" smtClean="0"/>
              <a:t>2. Equipment </a:t>
            </a:r>
            <a:r>
              <a:rPr lang="en-US" dirty="0"/>
              <a:t>and/or services were delivered to locations containing ineligible students</a:t>
            </a:r>
            <a:r>
              <a:rPr lang="en-US" dirty="0" smtClean="0"/>
              <a:t>.</a:t>
            </a:r>
            <a:endParaRPr lang="en-US" sz="2800" dirty="0"/>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smtClean="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6763103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236081"/>
            <a:ext cx="11993195" cy="685800"/>
          </a:xfrm>
        </p:spPr>
        <p:txBody>
          <a:bodyPr/>
          <a:lstStyle/>
          <a:p>
            <a:pPr lvl="0">
              <a:spcBef>
                <a:spcPts val="1000"/>
              </a:spcBef>
              <a:buClr>
                <a:srgbClr val="004AD4"/>
              </a:buClr>
            </a:pPr>
            <a:r>
              <a:rPr lang="en-US" dirty="0" smtClean="0"/>
              <a:t>Invoicing Pitfalls</a:t>
            </a:r>
            <a:endParaRPr lang="en-US" dirty="0"/>
          </a:p>
        </p:txBody>
      </p:sp>
      <p:sp>
        <p:nvSpPr>
          <p:cNvPr id="3" name="Content Placeholder 2"/>
          <p:cNvSpPr>
            <a:spLocks noGrp="1"/>
          </p:cNvSpPr>
          <p:nvPr>
            <p:ph idx="1"/>
          </p:nvPr>
        </p:nvSpPr>
        <p:spPr>
          <a:xfrm>
            <a:off x="198804" y="921881"/>
            <a:ext cx="11993195" cy="5388969"/>
          </a:xfrm>
        </p:spPr>
        <p:txBody>
          <a:bodyPr>
            <a:noAutofit/>
          </a:bodyPr>
          <a:lstStyle/>
          <a:p>
            <a:pPr lvl="0"/>
            <a:r>
              <a:rPr lang="en-US" dirty="0"/>
              <a:t>How do I avoid this finding?</a:t>
            </a:r>
            <a:endParaRPr lang="en-US" sz="1200" dirty="0"/>
          </a:p>
          <a:p>
            <a:pPr lvl="1"/>
            <a:r>
              <a:rPr lang="en-US" dirty="0"/>
              <a:t>Compare billed services and amounts to the FCDL amount and FCC Form 471.</a:t>
            </a:r>
            <a:endParaRPr lang="en-US" sz="1200" dirty="0"/>
          </a:p>
          <a:p>
            <a:pPr lvl="2"/>
            <a:r>
              <a:rPr lang="en-US" dirty="0"/>
              <a:t>If the billed costs do not equal pre-discounted costs identified in the FCDL, the FCC Form 471 may not have requested certain services, locations, and/or services for some students.</a:t>
            </a:r>
            <a:endParaRPr lang="en-US" sz="1100" dirty="0"/>
          </a:p>
          <a:p>
            <a:pPr marL="0" indent="0">
              <a:buNone/>
            </a:pPr>
            <a:r>
              <a:rPr lang="en-US" b="1" dirty="0" smtClean="0"/>
              <a:t>Example</a:t>
            </a:r>
            <a:endParaRPr lang="en-US" sz="1200" dirty="0"/>
          </a:p>
          <a:p>
            <a:pPr lvl="1"/>
            <a:r>
              <a:rPr lang="en-US" dirty="0"/>
              <a:t>FCC Form 471 identified </a:t>
            </a:r>
            <a:r>
              <a:rPr lang="en-US" dirty="0" smtClean="0"/>
              <a:t>9,000 </a:t>
            </a:r>
            <a:r>
              <a:rPr lang="en-US" dirty="0"/>
              <a:t>eligible </a:t>
            </a:r>
            <a:r>
              <a:rPr lang="en-US" dirty="0" smtClean="0"/>
              <a:t>students and 1,000 ineligible students.</a:t>
            </a:r>
            <a:endParaRPr lang="en-US" sz="1200" dirty="0"/>
          </a:p>
          <a:p>
            <a:pPr lvl="1"/>
            <a:r>
              <a:rPr lang="en-US" dirty="0"/>
              <a:t>FCDL committed funds for 12 months at a pre-discounted cost of $216,000, which </a:t>
            </a:r>
            <a:r>
              <a:rPr lang="en-US" dirty="0" smtClean="0"/>
              <a:t>was based on </a:t>
            </a:r>
            <a:r>
              <a:rPr lang="en-US" dirty="0"/>
              <a:t>$</a:t>
            </a:r>
            <a:r>
              <a:rPr lang="en-US" dirty="0" smtClean="0"/>
              <a:t>20,000/month </a:t>
            </a:r>
            <a:r>
              <a:rPr lang="en-US" dirty="0"/>
              <a:t>* </a:t>
            </a:r>
            <a:r>
              <a:rPr lang="en-US" dirty="0" smtClean="0"/>
              <a:t>12 months </a:t>
            </a:r>
            <a:r>
              <a:rPr lang="en-US" dirty="0"/>
              <a:t>(or $240,000</a:t>
            </a:r>
            <a:r>
              <a:rPr lang="en-US" dirty="0" smtClean="0"/>
              <a:t>) * 90% (9,000/10,000).</a:t>
            </a:r>
            <a:endParaRPr lang="en-US" sz="1200" dirty="0"/>
          </a:p>
          <a:p>
            <a:pPr lvl="1"/>
            <a:r>
              <a:rPr lang="en-US" dirty="0" smtClean="0"/>
              <a:t>Service </a:t>
            </a:r>
            <a:r>
              <a:rPr lang="en-US" dirty="0"/>
              <a:t>Provider billed beneficiary and invoiced SLP for Internet access </a:t>
            </a:r>
            <a:r>
              <a:rPr lang="en-US" dirty="0" smtClean="0"/>
              <a:t>for </a:t>
            </a:r>
            <a:r>
              <a:rPr lang="en-US" dirty="0"/>
              <a:t>one month at a pre-discounted cost of $20,000.</a:t>
            </a:r>
            <a:endParaRPr lang="en-US" sz="1200" dirty="0"/>
          </a:p>
          <a:p>
            <a:pPr lvl="1"/>
            <a:r>
              <a:rPr lang="en-US" dirty="0" smtClean="0"/>
              <a:t>Service </a:t>
            </a:r>
            <a:r>
              <a:rPr lang="en-US" dirty="0"/>
              <a:t>Provider over-invoiced SLP for pre-discounted costs of $2,000 ($20,000 * (1,000 / 10,000</a:t>
            </a:r>
            <a:r>
              <a:rPr lang="en-US" dirty="0" smtClean="0"/>
              <a:t>)) by not allocating and removing the ineligible students.</a:t>
            </a:r>
            <a:endParaRPr lang="en-US" sz="2800" dirty="0"/>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7898846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236081"/>
            <a:ext cx="11993195" cy="685800"/>
          </a:xfrm>
        </p:spPr>
        <p:txBody>
          <a:bodyPr/>
          <a:lstStyle/>
          <a:p>
            <a:pPr lvl="0">
              <a:spcBef>
                <a:spcPts val="1000"/>
              </a:spcBef>
              <a:buClr>
                <a:srgbClr val="004AD4"/>
              </a:buClr>
            </a:pPr>
            <a:r>
              <a:rPr lang="en-US" dirty="0" smtClean="0"/>
              <a:t>Invoicing Pitfalls</a:t>
            </a:r>
            <a:endParaRPr lang="en-US" dirty="0"/>
          </a:p>
        </p:txBody>
      </p:sp>
      <p:sp>
        <p:nvSpPr>
          <p:cNvPr id="3" name="Content Placeholder 2"/>
          <p:cNvSpPr>
            <a:spLocks noGrp="1"/>
          </p:cNvSpPr>
          <p:nvPr>
            <p:ph idx="1"/>
          </p:nvPr>
        </p:nvSpPr>
        <p:spPr>
          <a:xfrm>
            <a:off x="198804" y="921881"/>
            <a:ext cx="11993195" cy="5388969"/>
          </a:xfrm>
        </p:spPr>
        <p:txBody>
          <a:bodyPr>
            <a:noAutofit/>
          </a:bodyPr>
          <a:lstStyle/>
          <a:p>
            <a:pPr marL="0" indent="0">
              <a:buNone/>
            </a:pPr>
            <a:r>
              <a:rPr lang="en-US" b="1" dirty="0"/>
              <a:t>I invoiced SLP for the amount identified in my reconciliation, so why did the audit identify a finding?</a:t>
            </a:r>
            <a:endParaRPr lang="en-US" sz="1100" dirty="0"/>
          </a:p>
          <a:p>
            <a:r>
              <a:rPr lang="en-US" dirty="0" smtClean="0"/>
              <a:t>“</a:t>
            </a:r>
            <a:r>
              <a:rPr lang="en-US" dirty="0"/>
              <a:t>All supported services are listed in the Eligible Services List as updated annually…” 47 C.F.R. § </a:t>
            </a:r>
            <a:r>
              <a:rPr lang="en-US" dirty="0" smtClean="0"/>
              <a:t>54.502(a)</a:t>
            </a:r>
            <a:endParaRPr lang="en-US" sz="1050" dirty="0"/>
          </a:p>
          <a:p>
            <a:pPr lvl="1"/>
            <a:r>
              <a:rPr lang="en-US" dirty="0" smtClean="0"/>
              <a:t>USAC </a:t>
            </a:r>
            <a:r>
              <a:rPr lang="en-US" dirty="0"/>
              <a:t>may grant a request to substitute a service or product for one identified on the FCC Form 471. 47 C.F.R. § </a:t>
            </a:r>
            <a:r>
              <a:rPr lang="en-US" dirty="0" smtClean="0"/>
              <a:t>54.504(d)</a:t>
            </a:r>
          </a:p>
          <a:p>
            <a:pPr marL="457200" lvl="1" indent="0">
              <a:buNone/>
            </a:pPr>
            <a:endParaRPr lang="en-US" sz="600" dirty="0"/>
          </a:p>
          <a:p>
            <a:pPr lvl="1"/>
            <a:r>
              <a:rPr lang="en-US" dirty="0" smtClean="0"/>
              <a:t>The </a:t>
            </a:r>
            <a:r>
              <a:rPr lang="en-US" dirty="0"/>
              <a:t>audit may have identified:</a:t>
            </a:r>
            <a:endParaRPr lang="en-US" sz="1000" dirty="0"/>
          </a:p>
          <a:p>
            <a:pPr lvl="2"/>
            <a:r>
              <a:rPr lang="en-US" dirty="0" smtClean="0"/>
              <a:t>1. A </a:t>
            </a:r>
            <a:r>
              <a:rPr lang="en-US" dirty="0"/>
              <a:t>portion of the equipment or services were not on the Schools &amp; Libraries Program Eligible Services </a:t>
            </a:r>
            <a:r>
              <a:rPr lang="en-US" dirty="0" smtClean="0"/>
              <a:t>List.</a:t>
            </a:r>
            <a:endParaRPr lang="en-US" sz="1200" dirty="0"/>
          </a:p>
          <a:p>
            <a:pPr lvl="2"/>
            <a:r>
              <a:rPr lang="en-US" dirty="0" smtClean="0"/>
              <a:t>2. A portion </a:t>
            </a:r>
            <a:r>
              <a:rPr lang="en-US" dirty="0"/>
              <a:t>of the equipment or services were not requested in the FCC Form 471</a:t>
            </a:r>
            <a:r>
              <a:rPr lang="en-US" dirty="0" smtClean="0"/>
              <a:t>.</a:t>
            </a:r>
            <a:r>
              <a:rPr lang="en-US" dirty="0"/>
              <a:t/>
            </a:r>
            <a:br>
              <a:rPr lang="en-US" dirty="0"/>
            </a:br>
            <a:endParaRPr lang="en-US" sz="3200" dirty="0"/>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8413129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236081"/>
            <a:ext cx="11993195" cy="685800"/>
          </a:xfrm>
        </p:spPr>
        <p:txBody>
          <a:bodyPr/>
          <a:lstStyle/>
          <a:p>
            <a:pPr lvl="0">
              <a:spcBef>
                <a:spcPts val="1000"/>
              </a:spcBef>
              <a:buClr>
                <a:srgbClr val="004AD4"/>
              </a:buClr>
            </a:pPr>
            <a:r>
              <a:rPr lang="en-US" dirty="0" smtClean="0"/>
              <a:t>Invoicing Pitfalls</a:t>
            </a:r>
            <a:endParaRPr lang="en-US" dirty="0"/>
          </a:p>
        </p:txBody>
      </p:sp>
      <p:sp>
        <p:nvSpPr>
          <p:cNvPr id="3" name="Content Placeholder 2"/>
          <p:cNvSpPr>
            <a:spLocks noGrp="1"/>
          </p:cNvSpPr>
          <p:nvPr>
            <p:ph idx="1"/>
          </p:nvPr>
        </p:nvSpPr>
        <p:spPr>
          <a:xfrm>
            <a:off x="198804" y="921881"/>
            <a:ext cx="11993195" cy="5388969"/>
          </a:xfrm>
        </p:spPr>
        <p:txBody>
          <a:bodyPr>
            <a:noAutofit/>
          </a:bodyPr>
          <a:lstStyle/>
          <a:p>
            <a:pPr lvl="0"/>
            <a:r>
              <a:rPr lang="en-US" dirty="0"/>
              <a:t>How do I avoid this finding?</a:t>
            </a:r>
            <a:endParaRPr lang="en-US" sz="1400" dirty="0"/>
          </a:p>
          <a:p>
            <a:pPr lvl="1"/>
            <a:r>
              <a:rPr lang="en-US" dirty="0"/>
              <a:t>Ensure bills and reconciliations identify the specific service provided.</a:t>
            </a:r>
            <a:endParaRPr lang="en-US" sz="1200" dirty="0"/>
          </a:p>
          <a:p>
            <a:pPr lvl="2"/>
            <a:r>
              <a:rPr lang="en-US" dirty="0"/>
              <a:t>Contracts may be used to identify services if contract terms (service period, rates, etc.) agree </a:t>
            </a:r>
            <a:r>
              <a:rPr lang="en-US" dirty="0" smtClean="0"/>
              <a:t>with </a:t>
            </a:r>
            <a:r>
              <a:rPr lang="en-US" dirty="0"/>
              <a:t>the bills.</a:t>
            </a:r>
            <a:endParaRPr lang="en-US" sz="1400" dirty="0"/>
          </a:p>
          <a:p>
            <a:pPr marL="0" indent="0">
              <a:buNone/>
            </a:pPr>
            <a:r>
              <a:rPr lang="en-US" b="1" dirty="0"/>
              <a:t>Example</a:t>
            </a:r>
            <a:endParaRPr lang="en-US" sz="1400" dirty="0"/>
          </a:p>
          <a:p>
            <a:pPr lvl="1"/>
            <a:r>
              <a:rPr lang="en-US" sz="2000" dirty="0"/>
              <a:t>Service Provider billed beneficiary for “monthly telecommunications charge” at a pre-discounted cost of $50,000 and invoiced SLP at a pre-discounted cost of $40,000.</a:t>
            </a:r>
            <a:endParaRPr lang="en-US" sz="1100" dirty="0"/>
          </a:p>
          <a:p>
            <a:pPr lvl="1"/>
            <a:r>
              <a:rPr lang="en-US" sz="2000" dirty="0"/>
              <a:t>Service Provider provided reconciliation identifying “eligible contracted recurring services” of $40,000.</a:t>
            </a:r>
            <a:endParaRPr lang="en-US" sz="1100" dirty="0"/>
          </a:p>
          <a:p>
            <a:pPr lvl="1"/>
            <a:r>
              <a:rPr lang="en-US" sz="2000" dirty="0"/>
              <a:t>Contract provided by Service Provider identified “ISDN/PRI” services at a monthly rate of $45,000.</a:t>
            </a:r>
            <a:endParaRPr lang="en-US" sz="1100" dirty="0"/>
          </a:p>
          <a:p>
            <a:pPr lvl="1"/>
            <a:r>
              <a:rPr lang="en-US" sz="2000" dirty="0"/>
              <a:t>Since contract terms did not agree to the bill, auditor could not conclude that the contract was for the SLP approved services.</a:t>
            </a:r>
            <a:endParaRPr lang="en-US" sz="1100" dirty="0"/>
          </a:p>
          <a:p>
            <a:pPr lvl="1"/>
            <a:r>
              <a:rPr lang="en-US" sz="2000" dirty="0"/>
              <a:t>Service Provider, therefore, over-invoiced SLP for pre-discounted costs of $40,000</a:t>
            </a:r>
            <a:r>
              <a:rPr lang="en-US" sz="2000" dirty="0" smtClean="0"/>
              <a:t>.</a:t>
            </a:r>
            <a:r>
              <a:rPr lang="en-US" dirty="0"/>
              <a:t/>
            </a:r>
            <a:br>
              <a:rPr lang="en-US" dirty="0"/>
            </a:br>
            <a:endParaRPr lang="en-US" sz="3200" dirty="0"/>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6951374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236081"/>
            <a:ext cx="11993195" cy="685800"/>
          </a:xfrm>
        </p:spPr>
        <p:txBody>
          <a:bodyPr/>
          <a:lstStyle/>
          <a:p>
            <a:pPr lvl="0">
              <a:spcBef>
                <a:spcPts val="1000"/>
              </a:spcBef>
              <a:buClr>
                <a:srgbClr val="004AD4"/>
              </a:buClr>
            </a:pPr>
            <a:r>
              <a:rPr lang="en-US" dirty="0" smtClean="0"/>
              <a:t>Invoicing Pitfalls</a:t>
            </a:r>
            <a:endParaRPr lang="en-US" dirty="0"/>
          </a:p>
        </p:txBody>
      </p:sp>
      <p:sp>
        <p:nvSpPr>
          <p:cNvPr id="3" name="Content Placeholder 2"/>
          <p:cNvSpPr>
            <a:spLocks noGrp="1"/>
          </p:cNvSpPr>
          <p:nvPr>
            <p:ph idx="1"/>
          </p:nvPr>
        </p:nvSpPr>
        <p:spPr>
          <a:xfrm>
            <a:off x="198804" y="921881"/>
            <a:ext cx="11993195" cy="5388969"/>
          </a:xfrm>
        </p:spPr>
        <p:txBody>
          <a:bodyPr>
            <a:noAutofit/>
          </a:bodyPr>
          <a:lstStyle/>
          <a:p>
            <a:pPr lvl="0"/>
            <a:r>
              <a:rPr lang="en-US" dirty="0" smtClean="0"/>
              <a:t>Other </a:t>
            </a:r>
            <a:r>
              <a:rPr lang="en-US" dirty="0"/>
              <a:t>invoicing pitfalls to be aware of:</a:t>
            </a:r>
            <a:endParaRPr lang="en-US" sz="1200" dirty="0"/>
          </a:p>
          <a:p>
            <a:pPr lvl="1"/>
            <a:r>
              <a:rPr lang="en-US" dirty="0"/>
              <a:t>Invoicing under incorrect FRN</a:t>
            </a:r>
            <a:endParaRPr lang="en-US" sz="1100" dirty="0"/>
          </a:p>
          <a:p>
            <a:pPr lvl="1"/>
            <a:r>
              <a:rPr lang="en-US" dirty="0"/>
              <a:t>Applying incorrect discount rate to invoice</a:t>
            </a:r>
            <a:endParaRPr lang="en-US" sz="1100" dirty="0"/>
          </a:p>
          <a:p>
            <a:pPr lvl="1"/>
            <a:r>
              <a:rPr lang="en-US" dirty="0"/>
              <a:t>Invoicing for amounts billed that are in excess of the contracted </a:t>
            </a:r>
            <a:r>
              <a:rPr lang="en-US" dirty="0" smtClean="0"/>
              <a:t>amounts</a:t>
            </a:r>
            <a:endParaRPr lang="en-US" sz="1200" dirty="0"/>
          </a:p>
          <a:p>
            <a:pPr lvl="0"/>
            <a:r>
              <a:rPr lang="en-US" dirty="0"/>
              <a:t>Communication with the Service Provider may be necessary to understand the services billed</a:t>
            </a:r>
            <a:r>
              <a:rPr lang="en-US" dirty="0" smtClean="0"/>
              <a:t>.</a:t>
            </a:r>
            <a:endParaRPr lang="en-US" sz="7200" dirty="0"/>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lvl="4" indent="-457200" defTabSz="1066800">
              <a:spcBef>
                <a:spcPts val="0"/>
              </a:spcBef>
              <a:buFont typeface="Courier New" panose="02070309020205020404" pitchFamily="49" charset="0"/>
              <a:buChar char="o"/>
              <a:defRPr/>
            </a:pP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0209605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10442" y="1040221"/>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smtClean="0"/>
              <a:t>Reporting</a:t>
            </a:r>
            <a:endParaRPr lang="en-US" sz="2800"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39831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467661"/>
            <a:ext cx="11993195" cy="685800"/>
          </a:xfrm>
        </p:spPr>
        <p:txBody>
          <a:bodyPr/>
          <a:lstStyle/>
          <a:p>
            <a:pPr lvl="0">
              <a:spcBef>
                <a:spcPts val="1000"/>
              </a:spcBef>
              <a:buClr>
                <a:srgbClr val="004AD4"/>
              </a:buClr>
            </a:pPr>
            <a:r>
              <a:rPr lang="en-US" dirty="0" smtClean="0"/>
              <a:t>Reporting</a:t>
            </a:r>
            <a:endParaRPr lang="en-US" dirty="0"/>
          </a:p>
        </p:txBody>
      </p:sp>
      <p:sp>
        <p:nvSpPr>
          <p:cNvPr id="3" name="Content Placeholder 2"/>
          <p:cNvSpPr>
            <a:spLocks noGrp="1"/>
          </p:cNvSpPr>
          <p:nvPr>
            <p:ph idx="1"/>
          </p:nvPr>
        </p:nvSpPr>
        <p:spPr>
          <a:xfrm>
            <a:off x="365759" y="1153461"/>
            <a:ext cx="11034445" cy="5294549"/>
          </a:xfrm>
        </p:spPr>
        <p:txBody>
          <a:bodyPr>
            <a:noAutofit/>
          </a:bodyPr>
          <a:lstStyle/>
          <a:p>
            <a:r>
              <a:rPr lang="en-US" dirty="0" smtClean="0"/>
              <a:t>A </a:t>
            </a:r>
            <a:r>
              <a:rPr lang="en-US" b="1" dirty="0" smtClean="0"/>
              <a:t>finding</a:t>
            </a:r>
            <a:r>
              <a:rPr lang="en-US" dirty="0" smtClean="0"/>
              <a:t> is a condition that shows evidence of noncompliance with FCC rules and SLP requirements</a:t>
            </a:r>
          </a:p>
          <a:p>
            <a:r>
              <a:rPr lang="en-US" dirty="0" smtClean="0"/>
              <a:t>An </a:t>
            </a:r>
            <a:r>
              <a:rPr lang="en-US" b="1" dirty="0"/>
              <a:t>other matter </a:t>
            </a:r>
            <a:r>
              <a:rPr lang="en-US" dirty="0"/>
              <a:t>is a condition that does not necessarily constitute a rule violation but warrants the </a:t>
            </a:r>
            <a:r>
              <a:rPr lang="en-US" dirty="0" smtClean="0"/>
              <a:t>Beneficiary </a:t>
            </a:r>
            <a:r>
              <a:rPr lang="en-US" dirty="0"/>
              <a:t>and SLP management’s attention</a:t>
            </a:r>
          </a:p>
          <a:p>
            <a:r>
              <a:rPr lang="en-US" dirty="0"/>
              <a:t>An exit conference is conducted to discuss the audit results and any findings or other matters</a:t>
            </a:r>
          </a:p>
          <a:p>
            <a:pPr lvl="1"/>
            <a:r>
              <a:rPr lang="en-US" dirty="0"/>
              <a:t>Findings and other matters will be communicated throughout the audit as they </a:t>
            </a:r>
            <a:r>
              <a:rPr lang="en-US" dirty="0" smtClean="0"/>
              <a:t>arise</a:t>
            </a:r>
            <a:endParaRPr lang="en-US" sz="2400" dirty="0">
              <a:solidFill>
                <a:schemeClr val="tx1"/>
              </a:solidFill>
            </a:endParaRPr>
          </a:p>
          <a:p>
            <a:pPr marL="457200" lvl="1" indent="0">
              <a:buNone/>
            </a:pPr>
            <a:endParaRPr lang="en-US"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2823003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330501"/>
            <a:ext cx="11993195" cy="685800"/>
          </a:xfrm>
        </p:spPr>
        <p:txBody>
          <a:bodyPr/>
          <a:lstStyle/>
          <a:p>
            <a:pPr lvl="0">
              <a:spcBef>
                <a:spcPts val="1000"/>
              </a:spcBef>
              <a:buClr>
                <a:srgbClr val="004AD4"/>
              </a:buClr>
            </a:pPr>
            <a:r>
              <a:rPr lang="en-US" dirty="0" smtClean="0"/>
              <a:t>Reporting</a:t>
            </a:r>
            <a:endParaRPr lang="en-US" dirty="0"/>
          </a:p>
        </p:txBody>
      </p:sp>
      <p:sp>
        <p:nvSpPr>
          <p:cNvPr id="3" name="Content Placeholder 2"/>
          <p:cNvSpPr>
            <a:spLocks noGrp="1"/>
          </p:cNvSpPr>
          <p:nvPr>
            <p:ph idx="1"/>
          </p:nvPr>
        </p:nvSpPr>
        <p:spPr>
          <a:xfrm>
            <a:off x="350519" y="1084881"/>
            <a:ext cx="11034445" cy="5294549"/>
          </a:xfrm>
        </p:spPr>
        <p:txBody>
          <a:bodyPr>
            <a:noAutofit/>
          </a:bodyPr>
          <a:lstStyle/>
          <a:p>
            <a:pPr marL="0" indent="0">
              <a:buNone/>
            </a:pPr>
            <a:r>
              <a:rPr lang="en-US" b="1" dirty="0" smtClean="0"/>
              <a:t>Audit Findings</a:t>
            </a:r>
          </a:p>
          <a:p>
            <a:pPr marL="257175" indent="-257175"/>
            <a:r>
              <a:rPr lang="en-US" dirty="0" smtClean="0"/>
              <a:t>All </a:t>
            </a:r>
            <a:r>
              <a:rPr lang="en-US" dirty="0"/>
              <a:t>draft audit findings are reviewed by Audit and Assurance Division management before they are sent to the </a:t>
            </a:r>
            <a:r>
              <a:rPr lang="en-US" dirty="0" smtClean="0"/>
              <a:t>Beneficiary</a:t>
            </a:r>
            <a:endParaRPr lang="en-US" dirty="0"/>
          </a:p>
          <a:p>
            <a:pPr marL="257175" indent="-257175"/>
            <a:r>
              <a:rPr lang="en-US" dirty="0"/>
              <a:t>All draft audit findings are provided to the Beneficiary and Service Provider, </a:t>
            </a:r>
            <a:r>
              <a:rPr lang="en-US" dirty="0" smtClean="0"/>
              <a:t>if </a:t>
            </a:r>
            <a:r>
              <a:rPr lang="en-US" dirty="0"/>
              <a:t>necessary, to obtain a written response</a:t>
            </a:r>
          </a:p>
          <a:p>
            <a:pPr marL="257175" indent="-257175"/>
            <a:r>
              <a:rPr lang="en-US" dirty="0" smtClean="0"/>
              <a:t>All </a:t>
            </a:r>
            <a:r>
              <a:rPr lang="en-US" dirty="0"/>
              <a:t>draft audit findings are provided to SLP, with the </a:t>
            </a:r>
            <a:r>
              <a:rPr lang="en-US" dirty="0" smtClean="0"/>
              <a:t>Beneficiary’s </a:t>
            </a:r>
            <a:r>
              <a:rPr lang="en-US" dirty="0"/>
              <a:t>response, to obtain a written response</a:t>
            </a:r>
          </a:p>
          <a:p>
            <a:pPr marL="257175" indent="-257175"/>
            <a:r>
              <a:rPr lang="en-US" dirty="0"/>
              <a:t>SLP seeks recovery and/or takes other corrective </a:t>
            </a:r>
            <a:r>
              <a:rPr lang="en-US" dirty="0" smtClean="0"/>
              <a:t>action after delivery of the final audit report to the Beneficiary</a:t>
            </a:r>
            <a:endParaRPr lang="en-US" dirty="0"/>
          </a:p>
          <a:p>
            <a:pPr marL="257175" indent="-257175"/>
            <a:endParaRPr lang="en-US" dirty="0"/>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400" dirty="0"/>
          </a:p>
          <a:p>
            <a:pPr marL="457200" lvl="1" indent="0">
              <a:buNone/>
            </a:pPr>
            <a:endParaRPr lang="en-US" dirty="0"/>
          </a:p>
          <a:p>
            <a:pPr marL="457200" lvl="1" indent="0">
              <a:buNone/>
            </a:pPr>
            <a:endParaRPr lang="en-US" dirty="0"/>
          </a:p>
          <a:p>
            <a:pPr lvl="4" indent="-457200" defTabSz="1066800">
              <a:spcBef>
                <a:spcPts val="0"/>
              </a:spcBef>
              <a:buFont typeface="Courier New" panose="02070309020205020404" pitchFamily="49" charset="0"/>
              <a:buChar char="o"/>
              <a:defRPr/>
            </a:pPr>
            <a:endParaRPr lang="en-US" sz="2400" dirty="0"/>
          </a:p>
          <a:p>
            <a:pPr lvl="4" indent="-457200" defTabSz="1066800">
              <a:spcBef>
                <a:spcPts val="0"/>
              </a:spcBef>
              <a:buFont typeface="Courier New" panose="02070309020205020404" pitchFamily="49" charset="0"/>
              <a:buChar char="o"/>
              <a:defRPr/>
            </a:pPr>
            <a:endParaRPr lang="en-US" sz="2400" dirty="0"/>
          </a:p>
          <a:p>
            <a:pPr marL="457200" lvl="1" indent="0">
              <a:buNone/>
            </a:pPr>
            <a:endParaRPr lang="en-US" dirty="0"/>
          </a:p>
          <a:p>
            <a:pPr marL="457200" lvl="1" indent="0">
              <a:buNone/>
            </a:pPr>
            <a:endParaRPr lang="en-US" sz="1600" dirty="0"/>
          </a:p>
          <a:p>
            <a:pPr marL="0" indent="0">
              <a:buNone/>
            </a:pPr>
            <a:endParaRPr lang="en-US" altLang="en-US" sz="2000" dirty="0"/>
          </a:p>
          <a:p>
            <a:endParaRPr lang="en-US" sz="2000" dirty="0"/>
          </a:p>
          <a:p>
            <a:endParaRPr lang="en-US" sz="2000" dirty="0"/>
          </a:p>
          <a:p>
            <a:endParaRPr lang="en-US" sz="2000" dirty="0"/>
          </a:p>
          <a:p>
            <a:pPr marL="457200" lvl="1" indent="0">
              <a:buNone/>
            </a:pPr>
            <a:endParaRPr lang="en-US" sz="1600" dirty="0"/>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42763237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330501"/>
            <a:ext cx="11993195" cy="685800"/>
          </a:xfrm>
        </p:spPr>
        <p:txBody>
          <a:bodyPr/>
          <a:lstStyle/>
          <a:p>
            <a:pPr lvl="0">
              <a:spcBef>
                <a:spcPts val="1000"/>
              </a:spcBef>
              <a:buClr>
                <a:srgbClr val="004AD4"/>
              </a:buClr>
            </a:pPr>
            <a:r>
              <a:rPr lang="en-US" dirty="0" smtClean="0"/>
              <a:t>Reporting</a:t>
            </a:r>
            <a:endParaRPr lang="en-US" dirty="0"/>
          </a:p>
        </p:txBody>
      </p:sp>
      <p:sp>
        <p:nvSpPr>
          <p:cNvPr id="3" name="Content Placeholder 2"/>
          <p:cNvSpPr>
            <a:spLocks noGrp="1"/>
          </p:cNvSpPr>
          <p:nvPr>
            <p:ph idx="1"/>
          </p:nvPr>
        </p:nvSpPr>
        <p:spPr>
          <a:xfrm>
            <a:off x="350519" y="1084881"/>
            <a:ext cx="11034445" cy="5294549"/>
          </a:xfrm>
        </p:spPr>
        <p:txBody>
          <a:bodyPr>
            <a:noAutofit/>
          </a:bodyPr>
          <a:lstStyle/>
          <a:p>
            <a:pPr marL="0" indent="0">
              <a:buNone/>
            </a:pPr>
            <a:r>
              <a:rPr lang="en-US" b="1" dirty="0" smtClean="0"/>
              <a:t>Audit Reports</a:t>
            </a:r>
          </a:p>
          <a:p>
            <a:pPr marL="257175" indent="-257175"/>
            <a:r>
              <a:rPr lang="en-US" dirty="0"/>
              <a:t>The quality assurance review process is time consuming (approximately two months)</a:t>
            </a:r>
          </a:p>
          <a:p>
            <a:pPr marL="257175" indent="-257175"/>
            <a:r>
              <a:rPr lang="en-US" dirty="0"/>
              <a:t>The auditors may be asked </a:t>
            </a:r>
            <a:r>
              <a:rPr lang="en-US" dirty="0" smtClean="0"/>
              <a:t>by the quality assurance reviewers for </a:t>
            </a:r>
            <a:r>
              <a:rPr lang="en-US" dirty="0"/>
              <a:t>additional information, which may require the auditors to conduct follow-up with the </a:t>
            </a:r>
            <a:r>
              <a:rPr lang="en-US" dirty="0" smtClean="0"/>
              <a:t>Beneficiary</a:t>
            </a:r>
            <a:endParaRPr lang="en-US" dirty="0"/>
          </a:p>
          <a:p>
            <a:pPr marL="257175" indent="-257175"/>
            <a:r>
              <a:rPr lang="en-US" dirty="0"/>
              <a:t>When the review process is complete, the </a:t>
            </a:r>
            <a:r>
              <a:rPr lang="en-US" dirty="0" smtClean="0"/>
              <a:t>Beneficiary will </a:t>
            </a:r>
            <a:r>
              <a:rPr lang="en-US" dirty="0"/>
              <a:t>receive the audit report, which contains all findings and other matters with the Schools &amp; Libraries Program responses</a:t>
            </a:r>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400" dirty="0"/>
          </a:p>
          <a:p>
            <a:pPr marL="457200" lvl="1" indent="0">
              <a:buNone/>
            </a:pPr>
            <a:endParaRPr lang="en-US" dirty="0"/>
          </a:p>
          <a:p>
            <a:pPr marL="457200" lvl="1" indent="0">
              <a:buNone/>
            </a:pPr>
            <a:endParaRPr lang="en-US" dirty="0"/>
          </a:p>
          <a:p>
            <a:pPr lvl="4" indent="-457200" defTabSz="1066800">
              <a:spcBef>
                <a:spcPts val="0"/>
              </a:spcBef>
              <a:buFont typeface="Courier New" panose="02070309020205020404" pitchFamily="49" charset="0"/>
              <a:buChar char="o"/>
              <a:defRPr/>
            </a:pPr>
            <a:endParaRPr lang="en-US" sz="2400" dirty="0"/>
          </a:p>
          <a:p>
            <a:pPr lvl="4" indent="-457200" defTabSz="1066800">
              <a:spcBef>
                <a:spcPts val="0"/>
              </a:spcBef>
              <a:buFont typeface="Courier New" panose="02070309020205020404" pitchFamily="49" charset="0"/>
              <a:buChar char="o"/>
              <a:defRPr/>
            </a:pPr>
            <a:endParaRPr lang="en-US" sz="2400" dirty="0"/>
          </a:p>
          <a:p>
            <a:pPr marL="457200" lvl="1" indent="0">
              <a:buNone/>
            </a:pPr>
            <a:endParaRPr lang="en-US" dirty="0"/>
          </a:p>
          <a:p>
            <a:pPr marL="457200" lvl="1" indent="0">
              <a:buNone/>
            </a:pPr>
            <a:endParaRPr lang="en-US" sz="1600" dirty="0"/>
          </a:p>
          <a:p>
            <a:pPr marL="0" indent="0">
              <a:buNone/>
            </a:pPr>
            <a:endParaRPr lang="en-US" altLang="en-US" sz="2000" dirty="0"/>
          </a:p>
          <a:p>
            <a:endParaRPr lang="en-US" sz="2000" dirty="0"/>
          </a:p>
          <a:p>
            <a:endParaRPr lang="en-US" sz="2000" dirty="0"/>
          </a:p>
          <a:p>
            <a:endParaRPr lang="en-US" sz="2000" dirty="0"/>
          </a:p>
          <a:p>
            <a:pPr marL="457200" lvl="1" indent="0">
              <a:buNone/>
            </a:pPr>
            <a:endParaRPr lang="en-US" sz="1600" dirty="0"/>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755150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10442" y="1040221"/>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smtClean="0"/>
              <a:t>Payment Quality Assurance (PQA)</a:t>
            </a:r>
            <a:endParaRPr lang="en-US" sz="2800"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891455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330501"/>
            <a:ext cx="11993195" cy="685800"/>
          </a:xfrm>
        </p:spPr>
        <p:txBody>
          <a:bodyPr/>
          <a:lstStyle/>
          <a:p>
            <a:pPr lvl="0">
              <a:spcBef>
                <a:spcPts val="1000"/>
              </a:spcBef>
              <a:buClr>
                <a:srgbClr val="004AD4"/>
              </a:buClr>
            </a:pPr>
            <a:r>
              <a:rPr lang="en-US" dirty="0" smtClean="0"/>
              <a:t>Reporting</a:t>
            </a:r>
            <a:endParaRPr lang="en-US" dirty="0"/>
          </a:p>
        </p:txBody>
      </p:sp>
      <p:sp>
        <p:nvSpPr>
          <p:cNvPr id="3" name="Content Placeholder 2"/>
          <p:cNvSpPr>
            <a:spLocks noGrp="1"/>
          </p:cNvSpPr>
          <p:nvPr>
            <p:ph idx="1"/>
          </p:nvPr>
        </p:nvSpPr>
        <p:spPr>
          <a:xfrm>
            <a:off x="350519" y="1084881"/>
            <a:ext cx="10805161" cy="5294549"/>
          </a:xfrm>
        </p:spPr>
        <p:txBody>
          <a:bodyPr>
            <a:noAutofit/>
          </a:bodyPr>
          <a:lstStyle/>
          <a:p>
            <a:pPr marL="0" indent="0">
              <a:buNone/>
            </a:pPr>
            <a:r>
              <a:rPr lang="en-US" b="1" dirty="0" smtClean="0"/>
              <a:t>Audit Reports</a:t>
            </a:r>
          </a:p>
          <a:p>
            <a:pPr marL="257175" indent="-257175"/>
            <a:r>
              <a:rPr lang="en-US" dirty="0"/>
              <a:t>If SLP seeks recovery of funds, SLP will send a Commitment Adjustment (COMAD), or a Recovery of the Improperly Disbursed Funds (RIDF) letter</a:t>
            </a:r>
          </a:p>
          <a:p>
            <a:pPr marL="715962" lvl="1" indent="-257175"/>
            <a:r>
              <a:rPr lang="en-US" sz="2800" dirty="0"/>
              <a:t>The </a:t>
            </a:r>
            <a:r>
              <a:rPr lang="en-US" sz="2800" dirty="0" smtClean="0"/>
              <a:t>Beneficiary has </a:t>
            </a:r>
            <a:r>
              <a:rPr lang="en-US" sz="2800" dirty="0"/>
              <a:t>a right to appeal the COMAD or RIDF</a:t>
            </a:r>
            <a:r>
              <a:rPr lang="en-US" sz="2800" dirty="0" smtClean="0"/>
              <a:t>.</a:t>
            </a:r>
          </a:p>
          <a:p>
            <a:pPr marL="1173162" lvl="2" indent="-257175"/>
            <a:r>
              <a:rPr lang="en-US" dirty="0" smtClean="0"/>
              <a:t>Appeal must be filed within 60 days from the date of the COMAD or RIDF notice.</a:t>
            </a:r>
            <a:endParaRPr lang="en-US" dirty="0"/>
          </a:p>
          <a:p>
            <a:pPr marL="257175" indent="-257175"/>
            <a:r>
              <a:rPr lang="en-US" dirty="0"/>
              <a:t>Once the final audit report is delivered, the Audit and Assurance Division is not involved in the corrective action.</a:t>
            </a:r>
          </a:p>
          <a:p>
            <a:pPr marL="715962" lvl="1" indent="-257175"/>
            <a:r>
              <a:rPr lang="en-US" sz="2800" dirty="0"/>
              <a:t>AAD must maintain its independence from management decisions</a:t>
            </a:r>
          </a:p>
          <a:p>
            <a:pPr marL="257175" indent="-257175"/>
            <a:endParaRPr lang="en-US" dirty="0"/>
          </a:p>
          <a:p>
            <a:pPr marL="457200" lvl="1" indent="0">
              <a:buNone/>
            </a:pPr>
            <a:endParaRPr lang="en-US" dirty="0"/>
          </a:p>
          <a:p>
            <a:pPr marL="457200" lvl="1" indent="0">
              <a:buNone/>
            </a:pPr>
            <a:endParaRPr lang="en-US" dirty="0"/>
          </a:p>
          <a:p>
            <a:pPr lvl="4" indent="-457200" defTabSz="1066800">
              <a:spcBef>
                <a:spcPts val="0"/>
              </a:spcBef>
              <a:buFont typeface="Courier New" panose="02070309020205020404" pitchFamily="49" charset="0"/>
              <a:buChar char="o"/>
              <a:defRPr/>
            </a:pPr>
            <a:endParaRPr lang="en-US" sz="2400" dirty="0"/>
          </a:p>
          <a:p>
            <a:pPr lvl="4" indent="-457200" defTabSz="1066800">
              <a:spcBef>
                <a:spcPts val="0"/>
              </a:spcBef>
              <a:buFont typeface="Courier New" panose="02070309020205020404" pitchFamily="49" charset="0"/>
              <a:buChar char="o"/>
              <a:defRPr/>
            </a:pPr>
            <a:endParaRPr lang="en-US" sz="2400" dirty="0"/>
          </a:p>
          <a:p>
            <a:pPr marL="457200" lvl="1" indent="0">
              <a:buNone/>
            </a:pPr>
            <a:endParaRPr lang="en-US" dirty="0"/>
          </a:p>
          <a:p>
            <a:pPr marL="457200" lvl="1" indent="0">
              <a:buNone/>
            </a:pPr>
            <a:endParaRPr lang="en-US" sz="1600" dirty="0"/>
          </a:p>
          <a:p>
            <a:pPr marL="0" indent="0">
              <a:buNone/>
            </a:pPr>
            <a:endParaRPr lang="en-US" altLang="en-US" sz="2000" dirty="0"/>
          </a:p>
          <a:p>
            <a:endParaRPr lang="en-US" sz="2000" dirty="0"/>
          </a:p>
          <a:p>
            <a:endParaRPr lang="en-US" sz="2000" dirty="0"/>
          </a:p>
          <a:p>
            <a:endParaRPr lang="en-US" sz="2000" dirty="0"/>
          </a:p>
          <a:p>
            <a:pPr marL="457200" lvl="1" indent="0">
              <a:buNone/>
            </a:pPr>
            <a:endParaRPr lang="en-US" sz="1600" dirty="0"/>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8041435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10442" y="1040221"/>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smtClean="0"/>
              <a:t>Post-Audit</a:t>
            </a:r>
            <a:endParaRPr lang="en-US" sz="2800"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42516243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330501"/>
            <a:ext cx="11993195" cy="685800"/>
          </a:xfrm>
        </p:spPr>
        <p:txBody>
          <a:bodyPr/>
          <a:lstStyle/>
          <a:p>
            <a:pPr lvl="0">
              <a:spcBef>
                <a:spcPts val="1000"/>
              </a:spcBef>
              <a:buClr>
                <a:srgbClr val="004AD4"/>
              </a:buClr>
            </a:pPr>
            <a:r>
              <a:rPr lang="en-US" dirty="0" smtClean="0"/>
              <a:t>Post-Audit</a:t>
            </a:r>
            <a:endParaRPr lang="en-US" dirty="0"/>
          </a:p>
        </p:txBody>
      </p:sp>
      <p:sp>
        <p:nvSpPr>
          <p:cNvPr id="3" name="Content Placeholder 2"/>
          <p:cNvSpPr>
            <a:spLocks noGrp="1"/>
          </p:cNvSpPr>
          <p:nvPr>
            <p:ph idx="1"/>
          </p:nvPr>
        </p:nvSpPr>
        <p:spPr>
          <a:xfrm>
            <a:off x="350519" y="1084881"/>
            <a:ext cx="9601201" cy="5294549"/>
          </a:xfrm>
        </p:spPr>
        <p:txBody>
          <a:bodyPr>
            <a:noAutofit/>
          </a:bodyPr>
          <a:lstStyle/>
          <a:p>
            <a:pPr marL="0" indent="0">
              <a:buNone/>
            </a:pPr>
            <a:r>
              <a:rPr lang="en-US" b="1" dirty="0"/>
              <a:t>Survey Provided</a:t>
            </a:r>
          </a:p>
          <a:p>
            <a:pPr lvl="0"/>
            <a:r>
              <a:rPr lang="en-US" dirty="0"/>
              <a:t>We are soliciting information to improve the audit process</a:t>
            </a:r>
          </a:p>
          <a:p>
            <a:pPr lvl="0"/>
            <a:r>
              <a:rPr lang="en-US" dirty="0"/>
              <a:t>We ask questions on auditor professionalism</a:t>
            </a:r>
          </a:p>
          <a:p>
            <a:pPr lvl="0"/>
            <a:r>
              <a:rPr lang="en-US" dirty="0"/>
              <a:t>Request feedback on suggestions to smooth audit burden and to improve communications</a:t>
            </a:r>
          </a:p>
          <a:p>
            <a:pPr lvl="0"/>
            <a:r>
              <a:rPr lang="en-US" dirty="0"/>
              <a:t>Survey results are compiled and shared with USAC Executive Leadership and Board of Directors</a:t>
            </a:r>
          </a:p>
          <a:p>
            <a:pPr lvl="0"/>
            <a:r>
              <a:rPr lang="en-US" dirty="0"/>
              <a:t>We also ask questions on USAC Outreach efforts</a:t>
            </a:r>
          </a:p>
          <a:p>
            <a:pPr marL="457200" lvl="1" indent="0">
              <a:buNone/>
            </a:pPr>
            <a:endParaRPr lang="en-US" sz="2800" dirty="0"/>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800" dirty="0"/>
          </a:p>
          <a:p>
            <a:pPr marL="457200" lvl="1" indent="0">
              <a:buNone/>
            </a:pPr>
            <a:endParaRPr lang="en-US" sz="2800" dirty="0"/>
          </a:p>
          <a:p>
            <a:pPr marL="457200" lvl="1" indent="0">
              <a:buNone/>
            </a:pPr>
            <a:endParaRPr lang="en-US" sz="1600" dirty="0"/>
          </a:p>
          <a:p>
            <a:pPr marL="0" indent="0">
              <a:buNone/>
            </a:pPr>
            <a:endParaRPr lang="en-US" altLang="en-US" sz="2000" dirty="0"/>
          </a:p>
          <a:p>
            <a:endParaRPr lang="en-US" sz="2000" dirty="0"/>
          </a:p>
          <a:p>
            <a:endParaRPr lang="en-US" sz="2000" dirty="0"/>
          </a:p>
          <a:p>
            <a:endParaRPr lang="en-US" sz="2000" dirty="0"/>
          </a:p>
          <a:p>
            <a:pPr marL="457200" lvl="1" indent="0">
              <a:buNone/>
            </a:pPr>
            <a:endParaRPr lang="en-US" sz="1600" dirty="0"/>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5557537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330501"/>
            <a:ext cx="11993195" cy="685800"/>
          </a:xfrm>
        </p:spPr>
        <p:txBody>
          <a:bodyPr/>
          <a:lstStyle/>
          <a:p>
            <a:pPr lvl="0">
              <a:spcBef>
                <a:spcPts val="1000"/>
              </a:spcBef>
              <a:buClr>
                <a:srgbClr val="004AD4"/>
              </a:buClr>
            </a:pPr>
            <a:r>
              <a:rPr lang="en-US" dirty="0" smtClean="0"/>
              <a:t>Post-Audit</a:t>
            </a:r>
            <a:endParaRPr lang="en-US" dirty="0"/>
          </a:p>
        </p:txBody>
      </p:sp>
      <p:sp>
        <p:nvSpPr>
          <p:cNvPr id="3" name="Content Placeholder 2"/>
          <p:cNvSpPr>
            <a:spLocks noGrp="1"/>
          </p:cNvSpPr>
          <p:nvPr>
            <p:ph idx="1"/>
          </p:nvPr>
        </p:nvSpPr>
        <p:spPr>
          <a:xfrm>
            <a:off x="350519" y="1084881"/>
            <a:ext cx="9601201" cy="5294549"/>
          </a:xfrm>
        </p:spPr>
        <p:txBody>
          <a:bodyPr>
            <a:noAutofit/>
          </a:bodyPr>
          <a:lstStyle/>
          <a:p>
            <a:r>
              <a:rPr lang="en-US" b="1" dirty="0"/>
              <a:t>What Can a Beneficiary Do to Ensure Success?</a:t>
            </a:r>
            <a:endParaRPr lang="en-US" sz="1200" dirty="0"/>
          </a:p>
          <a:p>
            <a:pPr lvl="0"/>
            <a:r>
              <a:rPr lang="en-US" dirty="0"/>
              <a:t>Provide complete documentation and respond to requests timely</a:t>
            </a:r>
            <a:endParaRPr lang="en-US" sz="1200" dirty="0"/>
          </a:p>
          <a:p>
            <a:pPr lvl="1"/>
            <a:r>
              <a:rPr lang="en-US" dirty="0"/>
              <a:t>Use EPC for documentation</a:t>
            </a:r>
            <a:endParaRPr lang="en-US" sz="1200" dirty="0"/>
          </a:p>
          <a:p>
            <a:pPr lvl="2"/>
            <a:r>
              <a:rPr lang="en-US" dirty="0" smtClean="0"/>
              <a:t>However</a:t>
            </a:r>
            <a:r>
              <a:rPr lang="en-US" dirty="0"/>
              <a:t>, do not rely solely on EPC. Beneficiary is still ultimately responsible for providing documentation.</a:t>
            </a:r>
            <a:endParaRPr lang="en-US" sz="1000" dirty="0"/>
          </a:p>
          <a:p>
            <a:pPr lvl="1"/>
            <a:r>
              <a:rPr lang="en-US" dirty="0"/>
              <a:t>If the Beneficiary does not believe complete documentation is available, inform the auditor immediately so that alternative procedures can be discussed</a:t>
            </a:r>
            <a:endParaRPr lang="en-US" sz="1200" dirty="0"/>
          </a:p>
          <a:p>
            <a:pPr lvl="1"/>
            <a:r>
              <a:rPr lang="en-US" dirty="0"/>
              <a:t>Ensure the individuals with the appropriate knowledge are available</a:t>
            </a:r>
            <a:endParaRPr lang="en-US" sz="1200" dirty="0"/>
          </a:p>
          <a:p>
            <a:pPr lvl="0"/>
            <a:r>
              <a:rPr lang="en-US" dirty="0"/>
              <a:t>Seek assistance from service providers</a:t>
            </a:r>
            <a:endParaRPr lang="en-US" sz="1200" dirty="0"/>
          </a:p>
          <a:p>
            <a:pPr lvl="1"/>
            <a:r>
              <a:rPr lang="en-US" dirty="0"/>
              <a:t>Audit and Assurance Division notifies service providers of the </a:t>
            </a:r>
            <a:r>
              <a:rPr lang="en-US" dirty="0" smtClean="0"/>
              <a:t>audit</a:t>
            </a:r>
            <a:endParaRPr lang="en-US" sz="2800" dirty="0"/>
          </a:p>
          <a:p>
            <a:pPr lvl="4" indent="-457200" defTabSz="1066800">
              <a:spcBef>
                <a:spcPts val="0"/>
              </a:spcBef>
              <a:buFont typeface="Courier New" panose="02070309020205020404" pitchFamily="49" charset="0"/>
              <a:buChar char="o"/>
              <a:defRPr/>
            </a:pPr>
            <a:endParaRPr lang="en-US" sz="2800" dirty="0"/>
          </a:p>
          <a:p>
            <a:pPr lvl="4" indent="-457200" defTabSz="1066800">
              <a:spcBef>
                <a:spcPts val="0"/>
              </a:spcBef>
              <a:buFont typeface="Courier New" panose="02070309020205020404" pitchFamily="49" charset="0"/>
              <a:buChar char="o"/>
              <a:defRPr/>
            </a:pPr>
            <a:endParaRPr lang="en-US" sz="2800" dirty="0"/>
          </a:p>
          <a:p>
            <a:pPr marL="457200" lvl="1" indent="0">
              <a:buNone/>
            </a:pPr>
            <a:endParaRPr lang="en-US" sz="2800" dirty="0"/>
          </a:p>
          <a:p>
            <a:pPr marL="457200" lvl="1" indent="0">
              <a:buNone/>
            </a:pPr>
            <a:endParaRPr lang="en-US" sz="1600" dirty="0"/>
          </a:p>
          <a:p>
            <a:pPr marL="0" indent="0">
              <a:buNone/>
            </a:pPr>
            <a:endParaRPr lang="en-US" altLang="en-US" sz="2000" dirty="0"/>
          </a:p>
          <a:p>
            <a:endParaRPr lang="en-US" sz="2000" dirty="0"/>
          </a:p>
          <a:p>
            <a:endParaRPr lang="en-US" sz="2000" dirty="0"/>
          </a:p>
          <a:p>
            <a:endParaRPr lang="en-US" sz="2000" dirty="0"/>
          </a:p>
          <a:p>
            <a:pPr marL="457200" lvl="1" indent="0">
              <a:buNone/>
            </a:pPr>
            <a:endParaRPr lang="en-US" sz="1600" dirty="0"/>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24181654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330501"/>
            <a:ext cx="11993195" cy="685800"/>
          </a:xfrm>
        </p:spPr>
        <p:txBody>
          <a:bodyPr/>
          <a:lstStyle/>
          <a:p>
            <a:pPr lvl="0">
              <a:spcBef>
                <a:spcPts val="1000"/>
              </a:spcBef>
              <a:buClr>
                <a:srgbClr val="004AD4"/>
              </a:buClr>
            </a:pPr>
            <a:r>
              <a:rPr lang="en-US" dirty="0" smtClean="0"/>
              <a:t>Tips for Success</a:t>
            </a:r>
            <a:endParaRPr lang="en-US" dirty="0"/>
          </a:p>
        </p:txBody>
      </p:sp>
      <p:sp>
        <p:nvSpPr>
          <p:cNvPr id="3" name="Content Placeholder 2"/>
          <p:cNvSpPr>
            <a:spLocks noGrp="1"/>
          </p:cNvSpPr>
          <p:nvPr>
            <p:ph idx="1"/>
          </p:nvPr>
        </p:nvSpPr>
        <p:spPr>
          <a:xfrm>
            <a:off x="350519" y="1084881"/>
            <a:ext cx="9052561" cy="5294549"/>
          </a:xfrm>
        </p:spPr>
        <p:txBody>
          <a:bodyPr>
            <a:noAutofit/>
          </a:bodyPr>
          <a:lstStyle/>
          <a:p>
            <a:pPr marL="257175" indent="-257175"/>
            <a:r>
              <a:rPr lang="en-US" dirty="0"/>
              <a:t>Provide complete documentation</a:t>
            </a:r>
          </a:p>
          <a:p>
            <a:pPr marL="715962" lvl="1" indent="-257175"/>
            <a:r>
              <a:rPr lang="en-US" sz="2800" dirty="0"/>
              <a:t>If the </a:t>
            </a:r>
            <a:r>
              <a:rPr lang="en-US" sz="2800" dirty="0" smtClean="0"/>
              <a:t>Beneficiary </a:t>
            </a:r>
            <a:r>
              <a:rPr lang="en-US" sz="2800" dirty="0"/>
              <a:t>does not believe complete documentation is available, inform the auditor immediately so that alternative procedures can be discussed</a:t>
            </a:r>
          </a:p>
          <a:p>
            <a:pPr marL="257175" indent="-257175"/>
            <a:r>
              <a:rPr lang="en-US" dirty="0"/>
              <a:t>Ensure the individuals with the appropriate knowledge are available</a:t>
            </a:r>
          </a:p>
          <a:p>
            <a:pPr marL="457200" lvl="1" indent="0">
              <a:buNone/>
            </a:pPr>
            <a:endParaRPr lang="en-US" sz="2800" dirty="0"/>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800" dirty="0"/>
          </a:p>
          <a:p>
            <a:pPr lvl="4" indent="-457200" defTabSz="1066800">
              <a:spcBef>
                <a:spcPts val="0"/>
              </a:spcBef>
              <a:buFont typeface="Courier New" panose="02070309020205020404" pitchFamily="49" charset="0"/>
              <a:buChar char="o"/>
              <a:defRPr/>
            </a:pPr>
            <a:endParaRPr lang="en-US" sz="2800" dirty="0"/>
          </a:p>
          <a:p>
            <a:pPr marL="457200" lvl="1" indent="0">
              <a:buNone/>
            </a:pPr>
            <a:endParaRPr lang="en-US" sz="2800" dirty="0"/>
          </a:p>
          <a:p>
            <a:pPr marL="457200" lvl="1" indent="0">
              <a:buNone/>
            </a:pPr>
            <a:endParaRPr lang="en-US" sz="1600" dirty="0"/>
          </a:p>
          <a:p>
            <a:pPr marL="0" indent="0">
              <a:buNone/>
            </a:pPr>
            <a:endParaRPr lang="en-US" altLang="en-US" sz="2000" dirty="0"/>
          </a:p>
          <a:p>
            <a:endParaRPr lang="en-US" sz="2000" dirty="0"/>
          </a:p>
          <a:p>
            <a:endParaRPr lang="en-US" sz="2000" dirty="0"/>
          </a:p>
          <a:p>
            <a:endParaRPr lang="en-US" sz="2000" dirty="0"/>
          </a:p>
          <a:p>
            <a:pPr marL="457200" lvl="1" indent="0">
              <a:buNone/>
            </a:pPr>
            <a:endParaRPr lang="en-US" sz="1600" dirty="0"/>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40965729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5" y="330501"/>
            <a:ext cx="11993195" cy="685800"/>
          </a:xfrm>
        </p:spPr>
        <p:txBody>
          <a:bodyPr/>
          <a:lstStyle/>
          <a:p>
            <a:pPr lvl="0">
              <a:spcBef>
                <a:spcPts val="1000"/>
              </a:spcBef>
              <a:buClr>
                <a:srgbClr val="004AD4"/>
              </a:buClr>
            </a:pPr>
            <a:r>
              <a:rPr lang="en-US" dirty="0" smtClean="0"/>
              <a:t>Additional Resources</a:t>
            </a:r>
            <a:endParaRPr lang="en-US" dirty="0"/>
          </a:p>
        </p:txBody>
      </p:sp>
      <p:sp>
        <p:nvSpPr>
          <p:cNvPr id="3" name="Content Placeholder 2"/>
          <p:cNvSpPr>
            <a:spLocks noGrp="1"/>
          </p:cNvSpPr>
          <p:nvPr>
            <p:ph idx="1"/>
          </p:nvPr>
        </p:nvSpPr>
        <p:spPr>
          <a:xfrm>
            <a:off x="350519" y="1084881"/>
            <a:ext cx="9052561" cy="5294549"/>
          </a:xfrm>
        </p:spPr>
        <p:txBody>
          <a:bodyPr>
            <a:noAutofit/>
          </a:bodyPr>
          <a:lstStyle/>
          <a:p>
            <a:r>
              <a:rPr lang="en-US" u="sng" dirty="0">
                <a:hlinkClick r:id="rId3"/>
              </a:rPr>
              <a:t>Information regarding audits</a:t>
            </a:r>
            <a:r>
              <a:rPr lang="en-US" dirty="0"/>
              <a:t> is located on USAC’s website </a:t>
            </a:r>
            <a:endParaRPr lang="en-US" sz="1450" dirty="0"/>
          </a:p>
          <a:p>
            <a:r>
              <a:rPr lang="en-US" dirty="0"/>
              <a:t>Example of common audit findings in the Schools and Libraries Program are located on the </a:t>
            </a:r>
            <a:r>
              <a:rPr lang="en-US" u="sng" dirty="0">
                <a:hlinkClick r:id="rId4"/>
              </a:rPr>
              <a:t>Common Audit Findings: Schools and Libraries Program</a:t>
            </a:r>
            <a:r>
              <a:rPr lang="en-US" dirty="0"/>
              <a:t> page </a:t>
            </a:r>
            <a:endParaRPr lang="en-US" sz="1450" dirty="0"/>
          </a:p>
          <a:p>
            <a:r>
              <a:rPr lang="en-US" dirty="0"/>
              <a:t>Samples and examples of various documents are listed alphabetically on USAC’s website in the </a:t>
            </a:r>
            <a:r>
              <a:rPr lang="en-US" u="sng" dirty="0">
                <a:hlinkClick r:id="rId5"/>
              </a:rPr>
              <a:t>Reference Area</a:t>
            </a:r>
            <a:r>
              <a:rPr lang="en-US" dirty="0"/>
              <a:t>. </a:t>
            </a:r>
            <a:br>
              <a:rPr lang="en-US" dirty="0"/>
            </a:br>
            <a:endParaRPr lang="en-US" sz="2800" dirty="0"/>
          </a:p>
          <a:p>
            <a:pPr marL="457200" lvl="1" indent="0">
              <a:buNone/>
            </a:pPr>
            <a:endParaRPr lang="en-US" sz="2800" dirty="0"/>
          </a:p>
          <a:p>
            <a:pPr lvl="4" indent="-457200" defTabSz="1066800">
              <a:spcBef>
                <a:spcPts val="0"/>
              </a:spcBef>
              <a:buFont typeface="Courier New" panose="02070309020205020404" pitchFamily="49" charset="0"/>
              <a:buChar char="o"/>
              <a:defRPr/>
            </a:pPr>
            <a:endParaRPr lang="en-US" sz="2800" dirty="0"/>
          </a:p>
          <a:p>
            <a:pPr lvl="4" indent="-457200" defTabSz="1066800">
              <a:spcBef>
                <a:spcPts val="0"/>
              </a:spcBef>
              <a:buFont typeface="Courier New" panose="02070309020205020404" pitchFamily="49" charset="0"/>
              <a:buChar char="o"/>
              <a:defRPr/>
            </a:pPr>
            <a:endParaRPr lang="en-US" sz="2800" dirty="0"/>
          </a:p>
          <a:p>
            <a:pPr marL="457200" lvl="1" indent="0">
              <a:buNone/>
            </a:pPr>
            <a:endParaRPr lang="en-US" sz="2800" dirty="0"/>
          </a:p>
          <a:p>
            <a:pPr marL="457200" lvl="1" indent="0">
              <a:buNone/>
            </a:pPr>
            <a:endParaRPr lang="en-US" sz="1600" dirty="0"/>
          </a:p>
          <a:p>
            <a:pPr marL="0" indent="0">
              <a:buNone/>
            </a:pPr>
            <a:endParaRPr lang="en-US" altLang="en-US" sz="2000" dirty="0"/>
          </a:p>
          <a:p>
            <a:endParaRPr lang="en-US" sz="2000" dirty="0"/>
          </a:p>
          <a:p>
            <a:endParaRPr lang="en-US" sz="2000" dirty="0"/>
          </a:p>
          <a:p>
            <a:endParaRPr lang="en-US" sz="2000" dirty="0"/>
          </a:p>
          <a:p>
            <a:pPr marL="457200" lvl="1" indent="0">
              <a:buNone/>
            </a:pPr>
            <a:endParaRPr lang="en-US" sz="1600" dirty="0"/>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a:p>
            <a:pPr lvl="2">
              <a:buClr>
                <a:srgbClr val="0000FF"/>
              </a:buClr>
              <a:buSzPct val="120000"/>
            </a:pPr>
            <a:endParaRPr lang="en-US" sz="16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36106491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191" y="85343"/>
            <a:ext cx="12179935" cy="6772909"/>
          </a:xfrm>
          <a:custGeom>
            <a:avLst/>
            <a:gdLst/>
            <a:ahLst/>
            <a:cxnLst/>
            <a:rect l="l" t="t" r="r" b="b"/>
            <a:pathLst>
              <a:path w="12179935" h="6772909">
                <a:moveTo>
                  <a:pt x="0" y="6772656"/>
                </a:moveTo>
                <a:lnTo>
                  <a:pt x="12179503" y="6772656"/>
                </a:lnTo>
                <a:lnTo>
                  <a:pt x="12179503" y="0"/>
                </a:lnTo>
                <a:lnTo>
                  <a:pt x="0" y="0"/>
                </a:lnTo>
                <a:lnTo>
                  <a:pt x="0" y="6772656"/>
                </a:lnTo>
                <a:close/>
              </a:path>
            </a:pathLst>
          </a:custGeom>
          <a:solidFill>
            <a:srgbClr val="595958">
              <a:alpha val="79998"/>
            </a:srgbClr>
          </a:solidFill>
        </p:spPr>
        <p:txBody>
          <a:bodyPr wrap="square" lIns="0" tIns="0" rIns="0" bIns="0" rtlCol="0"/>
          <a:lstStyle/>
          <a:p>
            <a:endParaRPr dirty="0"/>
          </a:p>
        </p:txBody>
      </p:sp>
      <p:sp>
        <p:nvSpPr>
          <p:cNvPr id="3" name="object 3"/>
          <p:cNvSpPr txBox="1">
            <a:spLocks noGrp="1"/>
          </p:cNvSpPr>
          <p:nvPr>
            <p:ph type="title"/>
          </p:nvPr>
        </p:nvSpPr>
        <p:spPr>
          <a:xfrm>
            <a:off x="4562082" y="2345279"/>
            <a:ext cx="3054350" cy="615553"/>
          </a:xfrm>
          <a:prstGeom prst="rect">
            <a:avLst/>
          </a:prstGeom>
        </p:spPr>
        <p:txBody>
          <a:bodyPr vert="horz" wrap="square" lIns="0" tIns="0" rIns="0" bIns="0" rtlCol="0">
            <a:spAutoFit/>
          </a:bodyPr>
          <a:lstStyle/>
          <a:p>
            <a:pPr marL="12700">
              <a:lnSpc>
                <a:spcPct val="100000"/>
              </a:lnSpc>
            </a:pPr>
            <a:r>
              <a:rPr sz="4000" spc="-5" dirty="0">
                <a:solidFill>
                  <a:srgbClr val="FFFFFF"/>
                </a:solidFill>
              </a:rPr>
              <a:t>Q</a:t>
            </a:r>
            <a:r>
              <a:rPr lang="en-US" sz="4000" spc="-5" dirty="0">
                <a:solidFill>
                  <a:srgbClr val="FFFFFF"/>
                </a:solidFill>
              </a:rPr>
              <a:t>UESTIONS?</a:t>
            </a:r>
            <a:endParaRPr sz="4000" dirty="0"/>
          </a:p>
        </p:txBody>
      </p:sp>
      <p:sp>
        <p:nvSpPr>
          <p:cNvPr id="4" name="object 4"/>
          <p:cNvSpPr txBox="1"/>
          <p:nvPr/>
        </p:nvSpPr>
        <p:spPr>
          <a:xfrm>
            <a:off x="428283" y="6469824"/>
            <a:ext cx="1879600" cy="123111"/>
          </a:xfrm>
          <a:prstGeom prst="rect">
            <a:avLst/>
          </a:prstGeom>
        </p:spPr>
        <p:txBody>
          <a:bodyPr vert="horz" wrap="square" lIns="0" tIns="0" rIns="0" bIns="0" rtlCol="0">
            <a:spAutoFit/>
          </a:bodyPr>
          <a:lstStyle/>
          <a:p>
            <a:pPr marL="12700">
              <a:lnSpc>
                <a:spcPct val="100000"/>
              </a:lnSpc>
            </a:pPr>
            <a:r>
              <a:rPr sz="800" dirty="0">
                <a:solidFill>
                  <a:srgbClr val="FFFFFF"/>
                </a:solidFill>
                <a:latin typeface="Source Sans Pro"/>
                <a:cs typeface="Source Sans Pro"/>
              </a:rPr>
              <a:t>© </a:t>
            </a:r>
            <a:r>
              <a:rPr sz="800" spc="-5" dirty="0" smtClean="0">
                <a:solidFill>
                  <a:srgbClr val="FFFFFF"/>
                </a:solidFill>
                <a:latin typeface="Source Sans Pro"/>
                <a:cs typeface="Source Sans Pro"/>
              </a:rPr>
              <a:t>201</a:t>
            </a:r>
            <a:r>
              <a:rPr lang="en-US" sz="800" spc="-5" dirty="0">
                <a:solidFill>
                  <a:srgbClr val="FFFFFF"/>
                </a:solidFill>
                <a:latin typeface="Source Sans Pro"/>
                <a:cs typeface="Source Sans Pro"/>
              </a:rPr>
              <a:t>9</a:t>
            </a:r>
            <a:r>
              <a:rPr sz="800" spc="-5" dirty="0" smtClean="0">
                <a:solidFill>
                  <a:srgbClr val="FFFFFF"/>
                </a:solidFill>
                <a:latin typeface="Source Sans Pro"/>
                <a:cs typeface="Source Sans Pro"/>
              </a:rPr>
              <a:t> </a:t>
            </a:r>
            <a:r>
              <a:rPr sz="800" spc="-5" dirty="0">
                <a:solidFill>
                  <a:srgbClr val="FFFFFF"/>
                </a:solidFill>
                <a:latin typeface="Source Sans Pro"/>
                <a:cs typeface="Source Sans Pro"/>
              </a:rPr>
              <a:t>Universal Service Administrative</a:t>
            </a:r>
            <a:r>
              <a:rPr sz="800" spc="45" dirty="0">
                <a:solidFill>
                  <a:srgbClr val="FFFFFF"/>
                </a:solidFill>
                <a:latin typeface="Source Sans Pro"/>
                <a:cs typeface="Source Sans Pro"/>
              </a:rPr>
              <a:t> </a:t>
            </a:r>
            <a:r>
              <a:rPr sz="800" spc="-5" dirty="0">
                <a:solidFill>
                  <a:srgbClr val="FFFFFF"/>
                </a:solidFill>
                <a:latin typeface="Source Sans Pro"/>
                <a:cs typeface="Source Sans Pro"/>
              </a:rPr>
              <a:t>Co.</a:t>
            </a:r>
            <a:endParaRPr sz="800" dirty="0">
              <a:latin typeface="Source Sans Pro"/>
              <a:cs typeface="Source Sans Pro"/>
            </a:endParaRPr>
          </a:p>
        </p:txBody>
      </p:sp>
    </p:spTree>
    <p:extLst>
      <p:ext uri="{BB962C8B-B14F-4D97-AF65-F5344CB8AC3E}">
        <p14:creationId xmlns:p14="http://schemas.microsoft.com/office/powerpoint/2010/main" val="10995256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981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50" y="342760"/>
            <a:ext cx="11506306" cy="685800"/>
          </a:xfrm>
        </p:spPr>
        <p:txBody>
          <a:bodyPr/>
          <a:lstStyle/>
          <a:p>
            <a:pPr lvl="0">
              <a:spcBef>
                <a:spcPts val="1000"/>
              </a:spcBef>
            </a:pPr>
            <a:r>
              <a:rPr lang="en-US" dirty="0" smtClean="0"/>
              <a:t>Product Quality Assurance (PQA)</a:t>
            </a:r>
            <a:endParaRPr lang="en-US" dirty="0"/>
          </a:p>
        </p:txBody>
      </p:sp>
      <p:sp>
        <p:nvSpPr>
          <p:cNvPr id="3" name="Content Placeholder 2"/>
          <p:cNvSpPr>
            <a:spLocks noGrp="1"/>
          </p:cNvSpPr>
          <p:nvPr>
            <p:ph idx="1"/>
          </p:nvPr>
        </p:nvSpPr>
        <p:spPr>
          <a:xfrm>
            <a:off x="184950" y="1028560"/>
            <a:ext cx="12007050" cy="6383621"/>
          </a:xfrm>
        </p:spPr>
        <p:txBody>
          <a:bodyPr>
            <a:noAutofit/>
          </a:bodyPr>
          <a:lstStyle/>
          <a:p>
            <a:pPr marL="0" indent="0">
              <a:buNone/>
            </a:pPr>
            <a:r>
              <a:rPr lang="en-US" b="1" dirty="0"/>
              <a:t>Assessment </a:t>
            </a:r>
            <a:r>
              <a:rPr lang="en-US" b="1" dirty="0" smtClean="0"/>
              <a:t>Facts</a:t>
            </a:r>
            <a:endParaRPr lang="en-US" b="1" dirty="0"/>
          </a:p>
          <a:p>
            <a:pPr marL="342900" indent="-342900">
              <a:spcBef>
                <a:spcPct val="0"/>
              </a:spcBef>
              <a:spcAft>
                <a:spcPts val="600"/>
              </a:spcAft>
              <a:defRPr/>
            </a:pPr>
            <a:r>
              <a:rPr lang="en-US" dirty="0"/>
              <a:t>The PQA program enables USAC to provide the Federal Communications Commission (FCC) with information about improper payments to program beneficiaries, as required by the Improper Payments Elimination and Recovery Improvement Act of 2012 (IPERIA). </a:t>
            </a:r>
          </a:p>
          <a:p>
            <a:pPr lvl="1">
              <a:spcBef>
                <a:spcPts val="1200"/>
              </a:spcBef>
            </a:pPr>
            <a:r>
              <a:rPr lang="en-US" dirty="0"/>
              <a:t>IPERIA requires federal agencies to review the programs and activities it administers and identify those that may be susceptible to significant improper payments.</a:t>
            </a:r>
          </a:p>
          <a:p>
            <a:pPr lvl="1">
              <a:spcBef>
                <a:spcPts val="1200"/>
              </a:spcBef>
            </a:pPr>
            <a:r>
              <a:rPr lang="en-US" dirty="0"/>
              <a:t>Per IPERIA, an Improper Payment is defined as “any payment that should not have been made or that was made in an incorrect </a:t>
            </a:r>
            <a:r>
              <a:rPr lang="en-US" dirty="0" smtClean="0"/>
              <a:t>amount…, and… </a:t>
            </a:r>
            <a:r>
              <a:rPr lang="en-US" dirty="0"/>
              <a:t>includes any payment </a:t>
            </a:r>
            <a:r>
              <a:rPr lang="en-US" dirty="0" smtClean="0"/>
              <a:t>to an </a:t>
            </a:r>
            <a:r>
              <a:rPr lang="en-US" dirty="0"/>
              <a:t>ineligible recipient, any payment for an ineligible </a:t>
            </a:r>
            <a:r>
              <a:rPr lang="en-US" dirty="0" smtClean="0"/>
              <a:t>good or service</a:t>
            </a:r>
            <a:r>
              <a:rPr lang="en-US" dirty="0"/>
              <a:t>, any duplicate payment, </a:t>
            </a:r>
            <a:r>
              <a:rPr lang="en-US" dirty="0" smtClean="0"/>
              <a:t>any payment </a:t>
            </a:r>
            <a:r>
              <a:rPr lang="en-US" dirty="0"/>
              <a:t>for </a:t>
            </a:r>
            <a:r>
              <a:rPr lang="en-US" dirty="0" smtClean="0"/>
              <a:t>a good or service </a:t>
            </a:r>
            <a:r>
              <a:rPr lang="en-US" dirty="0"/>
              <a:t>not </a:t>
            </a:r>
            <a:r>
              <a:rPr lang="en-US" dirty="0" smtClean="0"/>
              <a:t>received…, and any payment that does not account for credit for applicable discounts.”</a:t>
            </a:r>
            <a:endParaRPr lang="en-US" dirty="0"/>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lvl="4" indent="-457200" defTabSz="1066800">
              <a:spcBef>
                <a:spcPts val="0"/>
              </a:spcBef>
              <a:buFont typeface="Courier New" panose="02070309020205020404" pitchFamily="49" charset="0"/>
              <a:buChar char="o"/>
              <a:defRPr/>
            </a:pPr>
            <a:endParaRPr lang="en-US" sz="1600" dirty="0">
              <a:solidFill>
                <a:schemeClr val="tx1"/>
              </a:solidFill>
            </a:endParaRPr>
          </a:p>
          <a:p>
            <a:pPr lvl="1">
              <a:buFont typeface="Arial" panose="020B0604020202020204" pitchFamily="34" charset="0"/>
              <a:buChar char="•"/>
            </a:pPr>
            <a:endParaRPr lang="en-US"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550593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50" y="342760"/>
            <a:ext cx="11506306" cy="685800"/>
          </a:xfrm>
        </p:spPr>
        <p:txBody>
          <a:bodyPr/>
          <a:lstStyle/>
          <a:p>
            <a:pPr lvl="0">
              <a:spcBef>
                <a:spcPts val="1000"/>
              </a:spcBef>
            </a:pPr>
            <a:r>
              <a:rPr lang="en-US" dirty="0" smtClean="0"/>
              <a:t>Payment Quality Assurance (PQA)</a:t>
            </a:r>
            <a:endParaRPr lang="en-US" dirty="0"/>
          </a:p>
        </p:txBody>
      </p:sp>
      <p:sp>
        <p:nvSpPr>
          <p:cNvPr id="3" name="Content Placeholder 2"/>
          <p:cNvSpPr>
            <a:spLocks noGrp="1"/>
          </p:cNvSpPr>
          <p:nvPr>
            <p:ph idx="1"/>
          </p:nvPr>
        </p:nvSpPr>
        <p:spPr>
          <a:xfrm>
            <a:off x="184950" y="1050063"/>
            <a:ext cx="12007050" cy="5544141"/>
          </a:xfrm>
        </p:spPr>
        <p:txBody>
          <a:bodyPr>
            <a:noAutofit/>
          </a:bodyPr>
          <a:lstStyle/>
          <a:p>
            <a:pPr marL="0" indent="0">
              <a:buNone/>
            </a:pPr>
            <a:r>
              <a:rPr lang="en-US" b="1" dirty="0"/>
              <a:t>Assessment </a:t>
            </a:r>
            <a:r>
              <a:rPr lang="en-US" b="1" dirty="0" smtClean="0"/>
              <a:t>Facts</a:t>
            </a:r>
            <a:endParaRPr lang="en-US" sz="800" dirty="0"/>
          </a:p>
          <a:p>
            <a:pPr marL="342900" indent="-342900">
              <a:spcBef>
                <a:spcPct val="0"/>
              </a:spcBef>
              <a:spcAft>
                <a:spcPts val="600"/>
              </a:spcAft>
              <a:defRPr/>
            </a:pPr>
            <a:r>
              <a:rPr lang="en-US" sz="2600" dirty="0"/>
              <a:t>Under the PQA program, USAC assesses specific payments made to select beneficiaries and service providers in all four programs to determine if these payments were made in accordance with FCC rules. Using results of these assessments, USAC calculates estimates of improper payment rates and provides this information to the FCC to be included in the FCC’s Agency Financial Report (AFR</a:t>
            </a:r>
            <a:r>
              <a:rPr lang="en-US" sz="2600" dirty="0" smtClean="0"/>
              <a:t>).</a:t>
            </a:r>
            <a:endParaRPr lang="en-US" sz="2600" dirty="0"/>
          </a:p>
          <a:p>
            <a:pPr marL="342900" indent="-342900">
              <a:spcBef>
                <a:spcPct val="0"/>
              </a:spcBef>
              <a:spcAft>
                <a:spcPts val="600"/>
              </a:spcAft>
              <a:defRPr/>
            </a:pPr>
            <a:r>
              <a:rPr lang="en-US" sz="2600" dirty="0"/>
              <a:t>The PQA assessments are completed each </a:t>
            </a:r>
            <a:r>
              <a:rPr lang="en-US" sz="2600" i="1" dirty="0"/>
              <a:t>fiscal</a:t>
            </a:r>
            <a:r>
              <a:rPr lang="en-US" sz="2600" dirty="0"/>
              <a:t> year (October 1 through September 30).  A number of Program disbursements, or cases, are selected each year for review</a:t>
            </a:r>
            <a:r>
              <a:rPr lang="en-US" sz="2600" dirty="0" smtClean="0"/>
              <a:t>.</a:t>
            </a:r>
            <a:endParaRPr lang="en-US" sz="2600" dirty="0"/>
          </a:p>
          <a:p>
            <a:pPr marL="342900" indent="-342900">
              <a:spcBef>
                <a:spcPct val="0"/>
              </a:spcBef>
              <a:spcAft>
                <a:spcPts val="600"/>
              </a:spcAft>
              <a:defRPr/>
            </a:pPr>
            <a:r>
              <a:rPr lang="en-US" sz="2600" dirty="0"/>
              <a:t>An independent statistician selects a statistically valid sample of current year disbursements in accordance with IPERIA. </a:t>
            </a:r>
          </a:p>
          <a:p>
            <a:pPr marL="457200" lvl="1" indent="0">
              <a:buNone/>
            </a:pPr>
            <a:endParaRPr lang="en-US" sz="2600" dirty="0"/>
          </a:p>
          <a:p>
            <a:pPr marL="457200" lvl="1" indent="0">
              <a:buNone/>
            </a:pPr>
            <a:endParaRPr lang="en-US" sz="2600" dirty="0"/>
          </a:p>
          <a:p>
            <a:pPr marL="0" indent="0">
              <a:buNone/>
            </a:pPr>
            <a:endParaRPr lang="en-US" altLang="en-US" dirty="0"/>
          </a:p>
          <a:p>
            <a:endParaRPr lang="en-US" dirty="0"/>
          </a:p>
          <a:p>
            <a:pPr lvl="4" indent="-457200" defTabSz="1066800">
              <a:spcBef>
                <a:spcPts val="0"/>
              </a:spcBef>
              <a:buFont typeface="Courier New" panose="02070309020205020404" pitchFamily="49" charset="0"/>
              <a:buChar char="o"/>
              <a:defRPr/>
            </a:pPr>
            <a:endParaRPr lang="en-US" sz="2800" dirty="0"/>
          </a:p>
          <a:p>
            <a:pPr lvl="1">
              <a:buFont typeface="Arial" panose="020B0604020202020204" pitchFamily="34" charset="0"/>
              <a:buChar char="•"/>
            </a:pPr>
            <a:endParaRPr lang="en-US" sz="2800"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006433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50" y="342760"/>
            <a:ext cx="11506306" cy="685800"/>
          </a:xfrm>
        </p:spPr>
        <p:txBody>
          <a:bodyPr/>
          <a:lstStyle/>
          <a:p>
            <a:pPr lvl="0">
              <a:spcBef>
                <a:spcPts val="1000"/>
              </a:spcBef>
            </a:pPr>
            <a:r>
              <a:rPr lang="en-US" dirty="0" smtClean="0"/>
              <a:t>Payment Quality Assurance</a:t>
            </a:r>
            <a:endParaRPr lang="en-US" dirty="0"/>
          </a:p>
        </p:txBody>
      </p:sp>
      <p:sp>
        <p:nvSpPr>
          <p:cNvPr id="3" name="Content Placeholder 2"/>
          <p:cNvSpPr>
            <a:spLocks noGrp="1"/>
          </p:cNvSpPr>
          <p:nvPr>
            <p:ph idx="1"/>
          </p:nvPr>
        </p:nvSpPr>
        <p:spPr>
          <a:xfrm>
            <a:off x="184950" y="1227290"/>
            <a:ext cx="8654250" cy="5544141"/>
          </a:xfrm>
        </p:spPr>
        <p:txBody>
          <a:bodyPr>
            <a:noAutofit/>
          </a:bodyPr>
          <a:lstStyle/>
          <a:p>
            <a:pPr>
              <a:buClr>
                <a:srgbClr val="0000FF"/>
              </a:buClr>
              <a:buSzPct val="120000"/>
            </a:pPr>
            <a:r>
              <a:rPr lang="en-US" dirty="0">
                <a:latin typeface="Source Sans Pro" panose="020B0503030403020204"/>
              </a:rPr>
              <a:t>Assessments may occur simultaneously with audits</a:t>
            </a:r>
          </a:p>
          <a:p>
            <a:pPr>
              <a:buClr>
                <a:srgbClr val="0000FF"/>
              </a:buClr>
              <a:buSzPct val="120000"/>
            </a:pPr>
            <a:r>
              <a:rPr lang="en-US" dirty="0">
                <a:latin typeface="Source Sans Pro" panose="020B0503030403020204"/>
              </a:rPr>
              <a:t>Requests certifications of compliance with Lowest Corresponding Price</a:t>
            </a:r>
          </a:p>
          <a:p>
            <a:pPr>
              <a:buClr>
                <a:srgbClr val="0000FF"/>
              </a:buClr>
              <a:buSzPct val="120000"/>
            </a:pPr>
            <a:r>
              <a:rPr lang="en-US" dirty="0" smtClean="0">
                <a:latin typeface="Source Sans Pro" panose="020B0503030403020204"/>
              </a:rPr>
              <a:t>Visit the </a:t>
            </a:r>
            <a:r>
              <a:rPr lang="en-US" dirty="0" smtClean="0">
                <a:latin typeface="Source Sans Pro" panose="020B0503030403020204"/>
                <a:hlinkClick r:id="rId2"/>
              </a:rPr>
              <a:t>PQA Program</a:t>
            </a:r>
            <a:r>
              <a:rPr lang="en-US" dirty="0" smtClean="0">
                <a:latin typeface="Source Sans Pro" panose="020B0503030403020204"/>
              </a:rPr>
              <a:t> page for more </a:t>
            </a:r>
            <a:r>
              <a:rPr lang="en-US" dirty="0">
                <a:latin typeface="Source Sans Pro" panose="020B0503030403020204"/>
              </a:rPr>
              <a:t>information</a:t>
            </a:r>
          </a:p>
          <a:p>
            <a:pPr lvl="4" indent="-457200" defTabSz="1066800">
              <a:spcBef>
                <a:spcPts val="0"/>
              </a:spcBef>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pPr marL="457200" lvl="1" indent="0">
              <a:buNone/>
            </a:pPr>
            <a:endParaRPr lang="en-US" sz="2600" dirty="0"/>
          </a:p>
          <a:p>
            <a:pPr marL="457200" lvl="1" indent="0">
              <a:buNone/>
            </a:pPr>
            <a:endParaRPr lang="en-US" sz="2600" dirty="0"/>
          </a:p>
          <a:p>
            <a:pPr marL="0" indent="0">
              <a:buNone/>
            </a:pPr>
            <a:endParaRPr lang="en-US" altLang="en-US" dirty="0"/>
          </a:p>
          <a:p>
            <a:endParaRPr lang="en-US" dirty="0"/>
          </a:p>
          <a:p>
            <a:pPr lvl="4" indent="-457200" defTabSz="1066800">
              <a:spcBef>
                <a:spcPts val="0"/>
              </a:spcBef>
              <a:buFont typeface="Courier New" panose="02070309020205020404" pitchFamily="49" charset="0"/>
              <a:buChar char="o"/>
              <a:defRPr/>
            </a:pPr>
            <a:endParaRPr lang="en-US" sz="2800" dirty="0"/>
          </a:p>
          <a:p>
            <a:pPr lvl="1">
              <a:buFont typeface="Arial" panose="020B0604020202020204" pitchFamily="34" charset="0"/>
              <a:buChar char="•"/>
            </a:pPr>
            <a:endParaRPr lang="en-US" sz="2800" dirty="0"/>
          </a:p>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121654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C_PPT_Template_16-9_v2019-05-29.potx [Read-Only]" id="{CE539B10-8CD5-4822-A3CB-7328AB6F49E8}" vid="{77273886-D9C9-4FDC-AA06-E011077DFF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USAC_PPT_Template_16-9_v2019-05-29</Template>
  <TotalTime>586</TotalTime>
  <Words>4721</Words>
  <Application>Microsoft Office PowerPoint</Application>
  <PresentationFormat>Widescreen</PresentationFormat>
  <Paragraphs>2054</Paragraphs>
  <Slides>67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Calibri</vt:lpstr>
      <vt:lpstr>Courier New</vt:lpstr>
      <vt:lpstr>Source Sans Pro</vt:lpstr>
      <vt:lpstr>Source Sans Pro Light</vt:lpstr>
      <vt:lpstr>SourceSansPro-Light</vt:lpstr>
      <vt:lpstr>Wingdings</vt:lpstr>
      <vt:lpstr>1_Office Theme</vt:lpstr>
      <vt:lpstr>Audits</vt:lpstr>
      <vt:lpstr>AGENDA</vt:lpstr>
      <vt:lpstr>PowerPoint Presentation</vt:lpstr>
      <vt:lpstr>Audits and Assessments Help Assure Program Integrity  </vt:lpstr>
      <vt:lpstr>Methods of Assuring Program Integrity</vt:lpstr>
      <vt:lpstr>PowerPoint Presentation</vt:lpstr>
      <vt:lpstr>Product Quality Assurance (PQA)</vt:lpstr>
      <vt:lpstr>Payment Quality Assurance (PQA)</vt:lpstr>
      <vt:lpstr>Payment Quality Assurance</vt:lpstr>
      <vt:lpstr>PowerPoint Presentation</vt:lpstr>
      <vt:lpstr>Beneficiary and Contributor Audit Program (BCAP)  </vt:lpstr>
      <vt:lpstr>Beneficiary and Contributor Audit Program (BCAP) </vt:lpstr>
      <vt:lpstr>Beneficiary and Contributor Audit Program (BCAP) </vt:lpstr>
      <vt:lpstr>PowerPoint Presentation</vt:lpstr>
      <vt:lpstr>Planning</vt:lpstr>
      <vt:lpstr>Planning</vt:lpstr>
      <vt:lpstr>PowerPoint Presentation</vt:lpstr>
      <vt:lpstr>Testing</vt:lpstr>
      <vt:lpstr>Testing</vt:lpstr>
      <vt:lpstr>Testing</vt:lpstr>
      <vt:lpstr>Testing</vt:lpstr>
      <vt:lpstr>Testing</vt:lpstr>
      <vt:lpstr>PowerPoint Presentation</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Sufficient Documentation</vt:lpstr>
      <vt:lpstr>PowerPoint Presentation</vt:lpstr>
      <vt:lpstr>Competitive Bidding Pitfalls</vt:lpstr>
      <vt:lpstr>Competitive Bidding Pitfalls</vt:lpstr>
      <vt:lpstr>Competitive Bidding Pitfalls</vt:lpstr>
      <vt:lpstr>Competitive Bidding Pitfalls</vt:lpstr>
      <vt:lpstr>Competitive Bidding Pitfalls</vt:lpstr>
      <vt:lpstr>Competitive Bidding Pitfalls</vt:lpstr>
      <vt:lpstr>Sufficient Resources Pitfalls</vt:lpstr>
      <vt:lpstr>Sufficient Resources Pitfalls</vt:lpstr>
      <vt:lpstr>Sufficient Resources Pitfalls</vt:lpstr>
      <vt:lpstr>Sufficient Resources Pitfalls</vt:lpstr>
      <vt:lpstr>Sufficient Resources Pitfalls</vt:lpstr>
      <vt:lpstr>Sufficient Resources Pitfalls</vt:lpstr>
      <vt:lpstr>Invoicing Pitfalls</vt:lpstr>
      <vt:lpstr>Invoicing Pitfalls</vt:lpstr>
      <vt:lpstr>Invoicing Pitfalls</vt:lpstr>
      <vt:lpstr>Invoicing Pitfalls</vt:lpstr>
      <vt:lpstr>Invoicing Pitfalls</vt:lpstr>
      <vt:lpstr>Invoicing Pitfalls</vt:lpstr>
      <vt:lpstr>Invoicing Pitfalls</vt:lpstr>
      <vt:lpstr>PowerPoint Presentation</vt:lpstr>
      <vt:lpstr>Reporting</vt:lpstr>
      <vt:lpstr>Reporting</vt:lpstr>
      <vt:lpstr>Reporting</vt:lpstr>
      <vt:lpstr>Reporting</vt:lpstr>
      <vt:lpstr>PowerPoint Presentation</vt:lpstr>
      <vt:lpstr>Post-Audit</vt:lpstr>
      <vt:lpstr>Post-Audit</vt:lpstr>
      <vt:lpstr>Tips for Success</vt:lpstr>
      <vt:lpstr>Additional Resources</vt:lpstr>
      <vt:lpstr>QUESTIONS?</vt:lpstr>
      <vt:lpstr>PowerPoint Presentation</vt:lpstr>
    </vt:vector>
  </TitlesOfParts>
  <Company>USAC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Audit &amp; Assessment Processes</dc:title>
  <dc:creator>Amelia Zohore</dc:creator>
  <cp:lastModifiedBy>Ginna Melendez</cp:lastModifiedBy>
  <cp:revision>45</cp:revision>
  <dcterms:created xsi:type="dcterms:W3CDTF">2019-07-02T15:00:13Z</dcterms:created>
  <dcterms:modified xsi:type="dcterms:W3CDTF">2019-09-30T20:17:53Z</dcterms:modified>
</cp:coreProperties>
</file>