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0" r:id="rId34"/>
    <p:sldId id="291" r:id="rId35"/>
    <p:sldId id="292" r:id="rId36"/>
    <p:sldId id="293" r:id="rId37"/>
    <p:sldId id="294" r:id="rId38"/>
    <p:sldId id="296" r:id="rId39"/>
    <p:sldId id="297" r:id="rId40"/>
    <p:sldId id="298" r:id="rId41"/>
    <p:sldId id="299" r:id="rId42"/>
    <p:sldId id="300" r:id="rId43"/>
    <p:sldId id="301" r:id="rId44"/>
    <p:sldId id="302" r:id="rId45"/>
    <p:sldId id="303" r:id="rId46"/>
    <p:sldId id="304" r:id="rId47"/>
    <p:sldId id="305" r:id="rId48"/>
    <p:sldId id="30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49" autoAdjust="0"/>
  </p:normalViewPr>
  <p:slideViewPr>
    <p:cSldViewPr snapToGrid="0">
      <p:cViewPr varScale="1">
        <p:scale>
          <a:sx n="118" d="100"/>
          <a:sy n="118" d="100"/>
        </p:scale>
        <p:origin x="114"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ED298-B2C5-4131-B5F4-755EAA7B2CD9}"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CBC6B-B860-4FF9-BBBB-BE10A7D101D4}" type="slidenum">
              <a:rPr lang="en-US" smtClean="0"/>
              <a:t>‹#›</a:t>
            </a:fld>
            <a:endParaRPr lang="en-US"/>
          </a:p>
        </p:txBody>
      </p:sp>
    </p:spTree>
    <p:extLst>
      <p:ext uri="{BB962C8B-B14F-4D97-AF65-F5344CB8AC3E}">
        <p14:creationId xmlns:p14="http://schemas.microsoft.com/office/powerpoint/2010/main" val="389676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23</a:t>
            </a:fld>
            <a:endParaRPr lang="en-US"/>
          </a:p>
        </p:txBody>
      </p:sp>
    </p:spTree>
    <p:extLst>
      <p:ext uri="{BB962C8B-B14F-4D97-AF65-F5344CB8AC3E}">
        <p14:creationId xmlns:p14="http://schemas.microsoft.com/office/powerpoint/2010/main" val="390779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42</a:t>
            </a:fld>
            <a:endParaRPr lang="en-US"/>
          </a:p>
        </p:txBody>
      </p:sp>
    </p:spTree>
    <p:extLst>
      <p:ext uri="{BB962C8B-B14F-4D97-AF65-F5344CB8AC3E}">
        <p14:creationId xmlns:p14="http://schemas.microsoft.com/office/powerpoint/2010/main" val="289887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43</a:t>
            </a:fld>
            <a:endParaRPr lang="en-US"/>
          </a:p>
        </p:txBody>
      </p:sp>
    </p:spTree>
    <p:extLst>
      <p:ext uri="{BB962C8B-B14F-4D97-AF65-F5344CB8AC3E}">
        <p14:creationId xmlns:p14="http://schemas.microsoft.com/office/powerpoint/2010/main" val="41670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44</a:t>
            </a:fld>
            <a:endParaRPr lang="en-US"/>
          </a:p>
        </p:txBody>
      </p:sp>
    </p:spTree>
    <p:extLst>
      <p:ext uri="{BB962C8B-B14F-4D97-AF65-F5344CB8AC3E}">
        <p14:creationId xmlns:p14="http://schemas.microsoft.com/office/powerpoint/2010/main" val="2688627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45</a:t>
            </a:fld>
            <a:endParaRPr lang="en-US"/>
          </a:p>
        </p:txBody>
      </p:sp>
    </p:spTree>
    <p:extLst>
      <p:ext uri="{BB962C8B-B14F-4D97-AF65-F5344CB8AC3E}">
        <p14:creationId xmlns:p14="http://schemas.microsoft.com/office/powerpoint/2010/main" val="12180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46</a:t>
            </a:fld>
            <a:endParaRPr lang="en-US"/>
          </a:p>
        </p:txBody>
      </p:sp>
    </p:spTree>
    <p:extLst>
      <p:ext uri="{BB962C8B-B14F-4D97-AF65-F5344CB8AC3E}">
        <p14:creationId xmlns:p14="http://schemas.microsoft.com/office/powerpoint/2010/main" val="421956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47</a:t>
            </a:fld>
            <a:endParaRPr lang="en-US"/>
          </a:p>
        </p:txBody>
      </p:sp>
    </p:spTree>
    <p:extLst>
      <p:ext uri="{BB962C8B-B14F-4D97-AF65-F5344CB8AC3E}">
        <p14:creationId xmlns:p14="http://schemas.microsoft.com/office/powerpoint/2010/main" val="1419778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3" name="Rectangle 2"/>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452136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56615"/>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191869"/>
            <a:ext cx="6268524" cy="5026583"/>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6" name="Picture Placeholder 16"/>
          <p:cNvSpPr>
            <a:spLocks noGrp="1"/>
          </p:cNvSpPr>
          <p:nvPr>
            <p:ph type="pic" sz="quarter" idx="12" hasCustomPrompt="1"/>
          </p:nvPr>
        </p:nvSpPr>
        <p:spPr>
          <a:xfrm>
            <a:off x="6814457" y="1191868"/>
            <a:ext cx="5029200" cy="5026583"/>
          </a:xfrm>
        </p:spPr>
        <p:txBody>
          <a:bodyPr/>
          <a:lstStyle>
            <a:lvl1pPr marL="0" marR="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a:pPr>
            <a:r>
              <a:rPr lang="en-US" dirty="0" smtClean="0"/>
              <a:t>Use this layout when you need both bulleted text and a space for images, SmartArt, or charts.</a:t>
            </a:r>
          </a:p>
        </p:txBody>
      </p:sp>
      <p:sp>
        <p:nvSpPr>
          <p:cNvPr id="8"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
        <p:nvSpPr>
          <p:cNvPr id="9"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Tree>
    <p:extLst>
      <p:ext uri="{BB962C8B-B14F-4D97-AF65-F5344CB8AC3E}">
        <p14:creationId xmlns:p14="http://schemas.microsoft.com/office/powerpoint/2010/main" val="13072116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37351" y="2011680"/>
            <a:ext cx="11503152" cy="1618488"/>
          </a:xfrm>
        </p:spPr>
        <p:txBody>
          <a:bodyPr/>
          <a:lstStyle>
            <a:lvl1pPr marL="0" indent="0">
              <a:buNone/>
              <a:defRPr baseline="0"/>
            </a:lvl1pPr>
          </a:lstStyle>
          <a:p>
            <a:r>
              <a:rPr lang="en-US" dirty="0" smtClean="0"/>
              <a:t>Use this layout for large format images, SmartArt, or charts; delete this text box prior to applying your content.</a:t>
            </a:r>
            <a:endParaRPr lang="en-US" dirty="0"/>
          </a:p>
        </p:txBody>
      </p:sp>
      <p:sp>
        <p:nvSpPr>
          <p:cNvPr id="3"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4"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21059201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5760720" cy="682440"/>
          </a:xfrm>
        </p:spPr>
        <p:txBody>
          <a:bodyPr>
            <a:noAutofit/>
          </a:bodyPr>
          <a:lstStyle>
            <a:lvl1pPr>
              <a:defRPr sz="2800"/>
            </a:lvl1pPr>
          </a:lstStyle>
          <a:p>
            <a:r>
              <a:rPr kumimoji="0" lang="en-US" sz="3800" b="1" i="0" u="none" strike="noStrike" kern="1200" cap="none" spc="0" normalizeH="0" baseline="0" noProof="0" dirty="0" smtClean="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337351" y="1207008"/>
            <a:ext cx="4959296" cy="5012817"/>
          </a:xfrm>
        </p:spPr>
        <p:txBody>
          <a:bodyPr>
            <a:no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sz="2400"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sz="2000"/>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5"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417382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hasCustomPrompt="1"/>
          </p:nvPr>
        </p:nvSpPr>
        <p:spPr>
          <a:xfrm>
            <a:off x="307187" y="2136339"/>
            <a:ext cx="3981350" cy="2585323"/>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r>
              <a:rPr sz="4200" b="0" spc="-70" dirty="0" smtClean="0">
                <a:solidFill>
                  <a:srgbClr val="FFFFFF"/>
                </a:solidFill>
                <a:latin typeface="Source Sans Pro"/>
                <a:cs typeface="Source Sans Pro"/>
              </a:rPr>
              <a:t>.”</a:t>
            </a:r>
            <a:r>
              <a:rPr lang="en-US" sz="4200" b="0" spc="-70" dirty="0" smtClean="0">
                <a:solidFill>
                  <a:srgbClr val="FFFFFF"/>
                </a:solidFill>
                <a:latin typeface="Source Sans Pro"/>
                <a:cs typeface="Source Sans Pro"/>
              </a:rPr>
              <a:t> (Ensure quote is vertically centered)</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26726639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317191"/>
            <a:ext cx="2862262" cy="4855009"/>
          </a:xfrm>
        </p:spPr>
        <p:txBody>
          <a:bodyPr>
            <a:normAutofit/>
          </a:bodyPr>
          <a:lstStyle>
            <a:lvl1pPr marL="0" indent="0">
              <a:buNone/>
              <a:defRPr sz="2400" baseline="0"/>
            </a:lvl1pPr>
          </a:lstStyle>
          <a:p>
            <a:pPr lvl="0"/>
            <a:r>
              <a:rPr lang="en-US" dirty="0" smtClean="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337350" y="356616"/>
            <a:ext cx="2862072" cy="685800"/>
          </a:xfrm>
        </p:spPr>
        <p:txBody>
          <a:bodyPr>
            <a:normAutofit/>
          </a:bodyPr>
          <a:lstStyle>
            <a:lvl1pPr>
              <a:defRPr sz="2800" baseline="0"/>
            </a:lvl1pPr>
          </a:lstStyle>
          <a:p>
            <a:r>
              <a:rPr lang="en-US" dirty="0" smtClean="0"/>
              <a:t>Click to Edit Title</a:t>
            </a:r>
            <a:endParaRPr lang="en-US" dirty="0"/>
          </a:p>
        </p:txBody>
      </p:sp>
      <p:sp>
        <p:nvSpPr>
          <p:cNvPr id="3" name="Table Placeholder 2"/>
          <p:cNvSpPr>
            <a:spLocks noGrp="1"/>
          </p:cNvSpPr>
          <p:nvPr>
            <p:ph type="tbl" sz="quarter" idx="11"/>
          </p:nvPr>
        </p:nvSpPr>
        <p:spPr>
          <a:xfrm>
            <a:off x="3412444" y="356616"/>
            <a:ext cx="8431213" cy="5815584"/>
          </a:xfrm>
        </p:spPr>
        <p:txBody>
          <a:bodyPr/>
          <a:lstStyle/>
          <a:p>
            <a:r>
              <a:rPr lang="en-US" smtClean="0"/>
              <a:t>Click icon to add table</a:t>
            </a:r>
            <a:endParaRPr lang="en-US" dirty="0"/>
          </a:p>
        </p:txBody>
      </p:sp>
      <p:sp>
        <p:nvSpPr>
          <p:cNvPr id="5" name="Footer Placeholder 1"/>
          <p:cNvSpPr>
            <a:spLocks noGrp="1"/>
          </p:cNvSpPr>
          <p:nvPr>
            <p:ph type="ftr" sz="quarter" idx="12"/>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3"/>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5660097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7351" y="356616"/>
            <a:ext cx="11506306" cy="685800"/>
          </a:xfrm>
        </p:spPr>
        <p:txBody>
          <a:bodyPr anchor="t" anchorCtr="0">
            <a:noAutofit/>
          </a:bodyPr>
          <a:lstStyle>
            <a:lvl1pPr>
              <a:defRPr sz="3800" baseline="0"/>
            </a:lvl1pPr>
          </a:lstStyle>
          <a:p>
            <a:r>
              <a:rPr lang="en-US" dirty="0" smtClean="0"/>
              <a:t>Click to Edit Title</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4849469" y="1136540"/>
            <a:ext cx="6994188" cy="5219810"/>
          </a:xfrm>
          <a:prstGeom prst="rect">
            <a:avLst/>
          </a:prstGeom>
        </p:spPr>
      </p:pic>
      <p:sp>
        <p:nvSpPr>
          <p:cNvPr id="7" name="Text Placeholder 2"/>
          <p:cNvSpPr>
            <a:spLocks noGrp="1"/>
          </p:cNvSpPr>
          <p:nvPr>
            <p:ph type="body" sz="quarter" idx="10" hasCustomPrompt="1"/>
          </p:nvPr>
        </p:nvSpPr>
        <p:spPr>
          <a:xfrm>
            <a:off x="338137" y="1317191"/>
            <a:ext cx="4511331" cy="4855009"/>
          </a:xfrm>
        </p:spPr>
        <p:txBody>
          <a:bodyPr>
            <a:normAutofit/>
          </a:bodyPr>
          <a:lstStyle>
            <a:lvl1pPr marL="0" indent="0">
              <a:buNone/>
              <a:defRPr sz="2400" baseline="0"/>
            </a:lvl1pPr>
          </a:lstStyle>
          <a:p>
            <a:pPr lvl="0"/>
            <a:r>
              <a:rPr lang="en-US" dirty="0" smtClean="0"/>
              <a:t>Use this layout for slides that require the use of a U.S. map. This section can contain accompanying text. </a:t>
            </a:r>
          </a:p>
        </p:txBody>
      </p:sp>
      <p:sp>
        <p:nvSpPr>
          <p:cNvPr id="5" name="Footer Placeholder 1"/>
          <p:cNvSpPr>
            <a:spLocks noGrp="1"/>
          </p:cNvSpPr>
          <p:nvPr>
            <p:ph type="ftr" sz="quarter" idx="11"/>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2"/>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35072933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371650" y="1381328"/>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0" y="347473"/>
            <a:ext cx="3474720" cy="90739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348837" y="1405712"/>
            <a:ext cx="3477958"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347970" y="347473"/>
            <a:ext cx="3478826" cy="907396"/>
          </a:xfrm>
          <a:prstGeom prst="rect">
            <a:avLst/>
          </a:prstGeom>
          <a:ln>
            <a:solidFill>
              <a:schemeClr val="bg1">
                <a:lumMod val="50000"/>
              </a:schemeClr>
            </a:solidFill>
          </a:ln>
        </p:spPr>
        <p:txBody>
          <a:bodyPr vert="horz" lIns="91440" tIns="45720" rIns="91440" bIns="4572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5712"/>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8370784" y="347473"/>
            <a:ext cx="3474720" cy="907396"/>
          </a:xfrm>
          <a:prstGeom prst="rect">
            <a:avLst/>
          </a:prstGeom>
          <a:ln>
            <a:solidFill>
              <a:schemeClr val="bg1">
                <a:lumMod val="50000"/>
              </a:schemeClr>
            </a:solidFill>
          </a:ln>
        </p:spPr>
        <p:txBody>
          <a:bodyPr vert="horz" lIns="91440" tIns="45720" rIns="91440" bIns="4572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cxnSp>
        <p:nvCxnSpPr>
          <p:cNvPr id="16" name="Straight Connector 15"/>
          <p:cNvCxnSpPr/>
          <p:nvPr userDrawn="1"/>
        </p:nvCxnSpPr>
        <p:spPr>
          <a:xfrm>
            <a:off x="407431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00568"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11" name="Slide Number Placeholder 6"/>
          <p:cNvSpPr>
            <a:spLocks noGrp="1"/>
          </p:cNvSpPr>
          <p:nvPr>
            <p:ph type="sldNum" sz="quarter" idx="14"/>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134481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320681" y="1400783"/>
            <a:ext cx="5559552"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347472"/>
            <a:ext cx="5561052" cy="90525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0783"/>
            <a:ext cx="5559664"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6312311" y="347472"/>
            <a:ext cx="5559552" cy="905256"/>
          </a:xfrm>
          <a:prstGeom prst="rect">
            <a:avLst/>
          </a:prstGeom>
          <a:ln>
            <a:solidFill>
              <a:schemeClr val="bg1">
                <a:lumMod val="50000"/>
              </a:schemeClr>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6096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9"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6480826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3"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8937729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3698" y="6363"/>
            <a:ext cx="12195698"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0927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99829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51" r="-1" b="6189"/>
          <a:stretch/>
        </p:blipFill>
        <p:spPr>
          <a:xfrm>
            <a:off x="0" y="70934"/>
            <a:ext cx="12192000" cy="6902890"/>
          </a:xfrm>
          <a:prstGeom prst="rect">
            <a:avLst/>
          </a:prstGeom>
        </p:spPr>
      </p:pic>
      <p:sp>
        <p:nvSpPr>
          <p:cNvPr id="11" name="Rectangle 10"/>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2"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56058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366"/>
          <a:stretch/>
        </p:blipFill>
        <p:spPr>
          <a:xfrm>
            <a:off x="1" y="72597"/>
            <a:ext cx="12192000" cy="6895132"/>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140582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b="203"/>
          <a:stretch/>
        </p:blipFill>
        <p:spPr>
          <a:xfrm>
            <a:off x="-1" y="70932"/>
            <a:ext cx="12192001" cy="6908092"/>
          </a:xfrm>
          <a:prstGeom prst="rect">
            <a:avLst/>
          </a:prstGeom>
        </p:spPr>
      </p:pic>
      <p:sp>
        <p:nvSpPr>
          <p:cNvPr id="7" name="Rectangle 6"/>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8"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805956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0" y="70938"/>
            <a:ext cx="12192000" cy="6902886"/>
          </a:xfrm>
          <a:prstGeom prst="rect">
            <a:avLst/>
          </a:prstGeom>
        </p:spPr>
      </p:pic>
      <p:sp>
        <p:nvSpPr>
          <p:cNvPr id="10" name="Rectangle 9"/>
          <p:cNvSpPr/>
          <p:nvPr userDrawn="1"/>
        </p:nvSpPr>
        <p:spPr>
          <a:xfrm>
            <a:off x="9144"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3937975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3100" y="70937"/>
            <a:ext cx="12195100" cy="6902888"/>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0005555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7560" y="2548361"/>
            <a:ext cx="1633492" cy="1386372"/>
          </a:xfrm>
        </p:spPr>
        <p:txBody>
          <a:bodyPr anchor="ctr" anchorCtr="0">
            <a:noAutofit/>
          </a:bodyPr>
          <a:lstStyle>
            <a:lvl1pPr>
              <a:defRPr sz="2800"/>
            </a:lvl1pPr>
          </a:lstStyle>
          <a:p>
            <a:r>
              <a:rPr lang="en-US" dirty="0" smtClean="0"/>
              <a:t>Agenda</a:t>
            </a:r>
            <a:endParaRPr lang="en-US" dirty="0"/>
          </a:p>
        </p:txBody>
      </p:sp>
      <p:sp>
        <p:nvSpPr>
          <p:cNvPr id="6" name="Content Placeholder 2"/>
          <p:cNvSpPr>
            <a:spLocks noGrp="1"/>
          </p:cNvSpPr>
          <p:nvPr>
            <p:ph idx="1" hasCustomPrompt="1"/>
          </p:nvPr>
        </p:nvSpPr>
        <p:spPr>
          <a:xfrm>
            <a:off x="3208301" y="731519"/>
            <a:ext cx="8635356" cy="5020056"/>
          </a:xfrm>
        </p:spPr>
        <p:txBody>
          <a:bodyPr anchor="ctr" anchorCtr="0">
            <a:normAutofit/>
          </a:bodyPr>
          <a:lstStyle>
            <a:lvl1pPr>
              <a:defRPr baseline="0"/>
            </a:lvl1pPr>
            <a:lvl2pPr>
              <a:defRPr baseline="0"/>
            </a:lvl2pPr>
            <a:lvl4pPr>
              <a:defRPr baseline="0"/>
            </a:lvl4pPr>
            <a:lvl5pPr>
              <a:defRPr/>
            </a:lvl5pPr>
          </a:lstStyle>
          <a:p>
            <a:pPr lvl="0"/>
            <a:r>
              <a:rPr lang="en-US" dirty="0" smtClean="0"/>
              <a:t>Use this layout for your agenda</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0"/>
          </p:nvPr>
        </p:nvSpPr>
        <p:spPr/>
        <p:txBody>
          <a:bodyPr/>
          <a:lstStyle/>
          <a:p>
            <a:r>
              <a:rPr lang="en-US" smtClean="0"/>
              <a:t>©2019 Universal Service Administrative Co.</a:t>
            </a:r>
            <a:endParaRPr lang="en-US" dirty="0"/>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427576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207008"/>
            <a:ext cx="11506306" cy="5025116"/>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Use this layout for bulleted content</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4" name="Footer Placeholder 1"/>
          <p:cNvSpPr>
            <a:spLocks noGrp="1"/>
          </p:cNvSpPr>
          <p:nvPr>
            <p:ph type="ftr" sz="quarter" idx="10"/>
          </p:nvPr>
        </p:nvSpPr>
        <p:spPr>
          <a:xfrm>
            <a:off x="337351" y="6356350"/>
            <a:ext cx="4114800" cy="365125"/>
          </a:xfrm>
        </p:spPr>
        <p:txBody>
          <a:bodyPr/>
          <a:lstStyle/>
          <a:p>
            <a:r>
              <a:rPr lang="en-US"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989352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354390"/>
            <a:ext cx="11506306" cy="68244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
        <p:nvSpPr>
          <p:cNvPr id="3" name="Text Placeholder 2"/>
          <p:cNvSpPr>
            <a:spLocks noGrp="1"/>
          </p:cNvSpPr>
          <p:nvPr>
            <p:ph type="body" idx="1"/>
          </p:nvPr>
        </p:nvSpPr>
        <p:spPr>
          <a:xfrm>
            <a:off x="337351" y="1209625"/>
            <a:ext cx="11506306" cy="50692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bk object 16"/>
          <p:cNvSpPr/>
          <p:nvPr userDrawn="1"/>
        </p:nvSpPr>
        <p:spPr>
          <a:xfrm>
            <a:off x="0" y="1763"/>
            <a:ext cx="12192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
        <p:nvSpPr>
          <p:cNvPr id="4" name="Footer Placeholder 3"/>
          <p:cNvSpPr>
            <a:spLocks noGrp="1"/>
          </p:cNvSpPr>
          <p:nvPr>
            <p:ph type="ftr" sz="quarter" idx="3"/>
          </p:nvPr>
        </p:nvSpPr>
        <p:spPr>
          <a:xfrm>
            <a:off x="337351" y="6356350"/>
            <a:ext cx="4114800" cy="365125"/>
          </a:xfrm>
          <a:prstGeom prst="rect">
            <a:avLst/>
          </a:prstGeom>
        </p:spPr>
        <p:txBody>
          <a:bodyPr vert="horz" lIns="91440" tIns="45720" rIns="91440" bIns="45720" rtlCol="0" anchor="ctr"/>
          <a:lstStyle>
            <a:lvl1pPr algn="l">
              <a:defRPr sz="1050">
                <a:solidFill>
                  <a:srgbClr val="004AD4"/>
                </a:solidFill>
                <a:latin typeface="Source Sans Pro Light" panose="020B0403030403020204" pitchFamily="34" charset="0"/>
                <a:ea typeface="Source Sans Pro Light" panose="020B0403030403020204" pitchFamily="34" charset="0"/>
              </a:defRPr>
            </a:lvl1pPr>
          </a:lstStyle>
          <a:p>
            <a:r>
              <a:rPr lang="en-US" smtClean="0"/>
              <a:t>©2019 Universal Service Administrative Co.</a:t>
            </a:r>
            <a:endParaRPr lang="en-US" dirty="0"/>
          </a:p>
        </p:txBody>
      </p:sp>
      <p:sp>
        <p:nvSpPr>
          <p:cNvPr id="5" name="Slide Number Placeholder 4"/>
          <p:cNvSpPr>
            <a:spLocks noGrp="1"/>
          </p:cNvSpPr>
          <p:nvPr>
            <p:ph type="sldNum" sz="quarter" idx="4"/>
          </p:nvPr>
        </p:nvSpPr>
        <p:spPr>
          <a:xfrm>
            <a:off x="9100457" y="6356350"/>
            <a:ext cx="2743200" cy="365125"/>
          </a:xfrm>
          <a:prstGeom prst="rect">
            <a:avLst/>
          </a:prstGeom>
        </p:spPr>
        <p:txBody>
          <a:bodyPr vert="horz" lIns="91440" tIns="45720" rIns="91440" bIns="45720" rtlCol="0" anchor="ctr"/>
          <a:lstStyle>
            <a:lvl1pPr algn="r">
              <a:defRPr sz="12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a:p>
        </p:txBody>
      </p:sp>
    </p:spTree>
    <p:extLst>
      <p:ext uri="{BB962C8B-B14F-4D97-AF65-F5344CB8AC3E}">
        <p14:creationId xmlns:p14="http://schemas.microsoft.com/office/powerpoint/2010/main" val="70689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79" r:id="rId15"/>
    <p:sldLayoutId id="2147483682" r:id="rId16"/>
    <p:sldLayoutId id="2147483683" r:id="rId17"/>
    <p:sldLayoutId id="2147483685" r:id="rId18"/>
    <p:sldLayoutId id="2147483684" r:id="rId1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800" b="1" i="0" kern="1200" baseline="0">
          <a:solidFill>
            <a:srgbClr val="004AD4"/>
          </a:solidFill>
          <a:latin typeface="Source Sans Pro" charset="0"/>
          <a:ea typeface="Source Sans Pro" charset="0"/>
          <a:cs typeface="Source Sans Pro" charset="0"/>
        </a:defRPr>
      </a:lvl1pPr>
    </p:titleStyle>
    <p:bodyStyle>
      <a:lvl1pPr marL="227013" indent="-227013" algn="l" defTabSz="914400" rtl="0" eaLnBrk="1" latinLnBrk="0" hangingPunct="1">
        <a:lnSpc>
          <a:spcPct val="100000"/>
        </a:lnSpc>
        <a:spcBef>
          <a:spcPts val="1000"/>
        </a:spcBef>
        <a:spcAft>
          <a:spcPts val="300"/>
        </a:spcAft>
        <a:buClr>
          <a:srgbClr val="006FF4"/>
        </a:buClr>
        <a:buFont typeface="Wingdings" panose="05000000000000000000" pitchFamily="2" charset="2"/>
        <a:buChar char="§"/>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Wingdings" panose="05000000000000000000" pitchFamily="2" charset="2"/>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www.usac.org/about/about/program-integrity/pqa.aspx"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1" y="1247498"/>
            <a:ext cx="9143999" cy="2387600"/>
          </a:xfrm>
        </p:spPr>
        <p:txBody>
          <a:bodyPr/>
          <a:lstStyle/>
          <a:p>
            <a:r>
              <a:rPr lang="en-US" sz="3800" dirty="0" smtClean="0"/>
              <a:t>Audits</a:t>
            </a:r>
            <a:endParaRPr lang="en-US" sz="3800" dirty="0"/>
          </a:p>
        </p:txBody>
      </p:sp>
      <p:sp>
        <p:nvSpPr>
          <p:cNvPr id="5" name="Subtitle 4"/>
          <p:cNvSpPr>
            <a:spLocks noGrp="1"/>
          </p:cNvSpPr>
          <p:nvPr>
            <p:ph type="subTitle" idx="1"/>
          </p:nvPr>
        </p:nvSpPr>
        <p:spPr/>
        <p:txBody>
          <a:bodyPr/>
          <a:lstStyle/>
          <a:p>
            <a:r>
              <a:rPr lang="en-US" dirty="0" smtClean="0"/>
              <a:t>2019 Service Provider Training</a:t>
            </a:r>
          </a:p>
        </p:txBody>
      </p:sp>
    </p:spTree>
    <p:extLst>
      <p:ext uri="{BB962C8B-B14F-4D97-AF65-F5344CB8AC3E}">
        <p14:creationId xmlns:p14="http://schemas.microsoft.com/office/powerpoint/2010/main" val="3121656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35973"/>
            <a:ext cx="11506306" cy="685800"/>
          </a:xfrm>
        </p:spPr>
        <p:txBody>
          <a:bodyPr/>
          <a:lstStyle/>
          <a:p>
            <a:pPr lvl="0">
              <a:spcBef>
                <a:spcPts val="1000"/>
              </a:spcBef>
              <a:buClr>
                <a:srgbClr val="004AD4"/>
              </a:buClr>
            </a:pPr>
            <a:r>
              <a:rPr lang="en-US" dirty="0" smtClean="0"/>
              <a:t>Planning</a:t>
            </a:r>
            <a:endParaRPr lang="en-US" dirty="0"/>
          </a:p>
        </p:txBody>
      </p:sp>
      <p:sp>
        <p:nvSpPr>
          <p:cNvPr id="3" name="Content Placeholder 2"/>
          <p:cNvSpPr>
            <a:spLocks noGrp="1"/>
          </p:cNvSpPr>
          <p:nvPr>
            <p:ph idx="1"/>
          </p:nvPr>
        </p:nvSpPr>
        <p:spPr>
          <a:xfrm>
            <a:off x="198805" y="678873"/>
            <a:ext cx="10257206" cy="5320144"/>
          </a:xfrm>
        </p:spPr>
        <p:txBody>
          <a:bodyPr>
            <a:noAutofit/>
          </a:bodyPr>
          <a:lstStyle/>
          <a:p>
            <a:pPr marL="0" indent="0">
              <a:buNone/>
            </a:pPr>
            <a:endParaRPr lang="en-US" altLang="en-US" dirty="0"/>
          </a:p>
          <a:p>
            <a:pPr>
              <a:buClr>
                <a:srgbClr val="0000FF"/>
              </a:buClr>
              <a:buSzPct val="120000"/>
            </a:pPr>
            <a:r>
              <a:rPr lang="en-US" dirty="0"/>
              <a:t>Service Providers are notified by phone and email with:</a:t>
            </a:r>
          </a:p>
          <a:p>
            <a:pPr lvl="1">
              <a:buClr>
                <a:schemeClr val="accent2"/>
              </a:buClr>
              <a:buSzPct val="120000"/>
            </a:pPr>
            <a:r>
              <a:rPr lang="en-US" sz="2800" dirty="0"/>
              <a:t>Announcement letter </a:t>
            </a:r>
            <a:endParaRPr lang="en-US" sz="2800" dirty="0" smtClean="0"/>
          </a:p>
          <a:p>
            <a:pPr lvl="1">
              <a:buClr>
                <a:schemeClr val="accent2"/>
              </a:buClr>
              <a:buSzPct val="120000"/>
            </a:pPr>
            <a:r>
              <a:rPr lang="en-US" sz="2800" dirty="0" smtClean="0"/>
              <a:t>List </a:t>
            </a:r>
            <a:r>
              <a:rPr lang="en-US" sz="2800" dirty="0"/>
              <a:t>of documents </a:t>
            </a:r>
            <a:r>
              <a:rPr lang="en-US" sz="2800" dirty="0" smtClean="0"/>
              <a:t>requested</a:t>
            </a:r>
          </a:p>
          <a:p>
            <a:pPr lvl="2">
              <a:buClr>
                <a:schemeClr val="accent2"/>
              </a:buClr>
              <a:buSzPct val="120000"/>
              <a:buFont typeface="Courier New" panose="02070309020205020404" pitchFamily="49" charset="0"/>
              <a:buChar char="o"/>
            </a:pPr>
            <a:r>
              <a:rPr lang="en-US" sz="2400" dirty="0" smtClean="0"/>
              <a:t>2 </a:t>
            </a:r>
            <a:r>
              <a:rPr lang="en-US" sz="2400" dirty="0"/>
              <a:t>week turnaround </a:t>
            </a:r>
            <a:r>
              <a:rPr lang="en-US" sz="2400" dirty="0" smtClean="0"/>
              <a:t>requested</a:t>
            </a:r>
          </a:p>
          <a:p>
            <a:pPr lvl="1">
              <a:buClr>
                <a:schemeClr val="accent2"/>
              </a:buClr>
              <a:buSzPct val="120000"/>
            </a:pPr>
            <a:r>
              <a:rPr lang="en-US" sz="2800" dirty="0"/>
              <a:t>Internal control / process interview </a:t>
            </a:r>
            <a:r>
              <a:rPr lang="en-US" sz="2800" dirty="0" smtClean="0"/>
              <a:t>questionnaires</a:t>
            </a:r>
            <a:endParaRPr lang="en-US" dirty="0"/>
          </a:p>
          <a:p>
            <a:pPr>
              <a:buClr>
                <a:srgbClr val="0000FF"/>
              </a:buClr>
              <a:buSzPct val="120000"/>
            </a:pPr>
            <a:r>
              <a:rPr lang="en-US" dirty="0" smtClean="0"/>
              <a:t>Entrance </a:t>
            </a:r>
            <a:r>
              <a:rPr lang="en-US" dirty="0"/>
              <a:t>conference to discuss audit details</a:t>
            </a:r>
          </a:p>
          <a:p>
            <a:pPr lvl="1">
              <a:buClr>
                <a:schemeClr val="accent2"/>
              </a:buClr>
              <a:buSzPct val="120000"/>
            </a:pPr>
            <a:r>
              <a:rPr lang="en-US" sz="2800" dirty="0"/>
              <a:t>Auditors </a:t>
            </a:r>
            <a:r>
              <a:rPr lang="en-US" sz="2800" dirty="0" smtClean="0"/>
              <a:t>involved</a:t>
            </a:r>
          </a:p>
          <a:p>
            <a:pPr lvl="1">
              <a:buClr>
                <a:schemeClr val="accent2"/>
              </a:buClr>
              <a:buSzPct val="120000"/>
            </a:pPr>
            <a:r>
              <a:rPr lang="en-US" sz="2800" dirty="0" smtClean="0"/>
              <a:t>FRNs included</a:t>
            </a:r>
          </a:p>
          <a:p>
            <a:pPr lvl="1">
              <a:buClr>
                <a:schemeClr val="accent2"/>
              </a:buClr>
              <a:buSzPct val="120000"/>
            </a:pPr>
            <a:r>
              <a:rPr lang="en-US" sz="2800" dirty="0" smtClean="0"/>
              <a:t>Duration </a:t>
            </a:r>
            <a:r>
              <a:rPr lang="en-US" sz="2800" dirty="0"/>
              <a:t>of audit</a:t>
            </a:r>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669284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Planning</a:t>
            </a:r>
            <a:endParaRPr lang="en-US" dirty="0"/>
          </a:p>
        </p:txBody>
      </p:sp>
      <p:sp>
        <p:nvSpPr>
          <p:cNvPr id="3" name="Content Placeholder 2"/>
          <p:cNvSpPr>
            <a:spLocks noGrp="1"/>
          </p:cNvSpPr>
          <p:nvPr>
            <p:ph idx="1"/>
          </p:nvPr>
        </p:nvSpPr>
        <p:spPr>
          <a:xfrm>
            <a:off x="198805" y="1180961"/>
            <a:ext cx="11466723" cy="5711838"/>
          </a:xfrm>
        </p:spPr>
        <p:txBody>
          <a:bodyPr>
            <a:noAutofit/>
          </a:bodyPr>
          <a:lstStyle/>
          <a:p>
            <a:pPr marL="0" indent="0">
              <a:buClr>
                <a:srgbClr val="0000FF"/>
              </a:buClr>
              <a:buSzPct val="120000"/>
              <a:buNone/>
            </a:pPr>
            <a:r>
              <a:rPr lang="en-US" b="1" dirty="0"/>
              <a:t>Beneficiary Involvement in a Service Provider </a:t>
            </a:r>
            <a:r>
              <a:rPr lang="en-US" b="1" dirty="0" smtClean="0"/>
              <a:t>Audit</a:t>
            </a:r>
            <a:endParaRPr lang="en-US" sz="2400" dirty="0">
              <a:solidFill>
                <a:schemeClr val="tx1"/>
              </a:solidFill>
            </a:endParaRPr>
          </a:p>
          <a:p>
            <a:pPr>
              <a:spcBef>
                <a:spcPts val="0"/>
              </a:spcBef>
              <a:buClr>
                <a:srgbClr val="0000FF"/>
              </a:buClr>
              <a:buSzPct val="120000"/>
            </a:pPr>
            <a:r>
              <a:rPr lang="en-US" dirty="0"/>
              <a:t>May need beneficiary assistance to demonstrate compliance and lessen burden on the Service Provider</a:t>
            </a:r>
          </a:p>
          <a:p>
            <a:pPr lvl="1">
              <a:buClr>
                <a:schemeClr val="accent2"/>
              </a:buClr>
              <a:buSzPct val="120000"/>
            </a:pPr>
            <a:r>
              <a:rPr lang="en-US" sz="2800" dirty="0"/>
              <a:t>Reconcile Billed Entity Application Reimbursement Form (BEAR) to the </a:t>
            </a:r>
            <a:r>
              <a:rPr lang="en-US" sz="2800" dirty="0" smtClean="0"/>
              <a:t>bills</a:t>
            </a:r>
          </a:p>
          <a:p>
            <a:pPr lvl="1">
              <a:buClr>
                <a:schemeClr val="accent2"/>
              </a:buClr>
              <a:buSzPct val="120000"/>
            </a:pPr>
            <a:r>
              <a:rPr lang="en-US" sz="2800" dirty="0" smtClean="0"/>
              <a:t>Demonstrate </a:t>
            </a:r>
            <a:r>
              <a:rPr lang="en-US" sz="2800" dirty="0"/>
              <a:t>payment of non-discounted </a:t>
            </a:r>
            <a:r>
              <a:rPr lang="en-US" sz="2800" dirty="0" smtClean="0"/>
              <a:t>share</a:t>
            </a:r>
          </a:p>
          <a:p>
            <a:pPr lvl="1">
              <a:buClr>
                <a:schemeClr val="accent2"/>
              </a:buClr>
              <a:buSzPct val="120000"/>
            </a:pPr>
            <a:r>
              <a:rPr lang="en-US" sz="2800" dirty="0" smtClean="0"/>
              <a:t>Identify </a:t>
            </a:r>
            <a:r>
              <a:rPr lang="en-US" sz="2800" dirty="0"/>
              <a:t>location of equipment (fixed asset listing)</a:t>
            </a:r>
          </a:p>
          <a:p>
            <a:pPr lvl="2">
              <a:buClr>
                <a:schemeClr val="accent2"/>
              </a:buClr>
              <a:buSzPct val="120000"/>
              <a:buFont typeface="Courier New" panose="02070309020205020404" pitchFamily="49" charset="0"/>
              <a:buChar char="o"/>
            </a:pPr>
            <a:r>
              <a:rPr lang="en-US" sz="2800" dirty="0"/>
              <a:t>Physical inventory (site </a:t>
            </a:r>
            <a:r>
              <a:rPr lang="en-US" sz="2800" dirty="0" smtClean="0"/>
              <a:t>visit)</a:t>
            </a:r>
          </a:p>
          <a:p>
            <a:pPr lvl="2">
              <a:buClr>
                <a:schemeClr val="accent2"/>
              </a:buClr>
              <a:buSzPct val="120000"/>
              <a:buFont typeface="Courier New" panose="02070309020205020404" pitchFamily="49" charset="0"/>
              <a:buChar char="o"/>
            </a:pPr>
            <a:r>
              <a:rPr lang="en-US" sz="2800" dirty="0" smtClean="0"/>
              <a:t>Equipment/services </a:t>
            </a:r>
            <a:r>
              <a:rPr lang="en-US" sz="2800" dirty="0"/>
              <a:t>timely delivered to eligible locations and is operational</a:t>
            </a:r>
          </a:p>
          <a:p>
            <a:pPr lvl="4" indent="-457200" defTabSz="1066800">
              <a:spcBef>
                <a:spcPts val="0"/>
              </a:spcBef>
              <a:buFont typeface="Courier New" panose="02070309020205020404" pitchFamily="49" charset="0"/>
              <a:buChar char="o"/>
              <a:defRPr/>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478978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Planning</a:t>
            </a:r>
            <a:endParaRPr lang="en-US" dirty="0"/>
          </a:p>
        </p:txBody>
      </p:sp>
      <p:sp>
        <p:nvSpPr>
          <p:cNvPr id="3" name="Content Placeholder 2"/>
          <p:cNvSpPr>
            <a:spLocks noGrp="1"/>
          </p:cNvSpPr>
          <p:nvPr>
            <p:ph idx="1"/>
          </p:nvPr>
        </p:nvSpPr>
        <p:spPr>
          <a:xfrm>
            <a:off x="198806" y="1180961"/>
            <a:ext cx="11161922" cy="4970457"/>
          </a:xfrm>
        </p:spPr>
        <p:txBody>
          <a:bodyPr>
            <a:noAutofit/>
          </a:bodyPr>
          <a:lstStyle/>
          <a:p>
            <a:pPr marL="0" indent="0">
              <a:buClr>
                <a:srgbClr val="0000FF"/>
              </a:buClr>
              <a:buSzPct val="120000"/>
              <a:buNone/>
            </a:pPr>
            <a:r>
              <a:rPr lang="en-US" b="1" dirty="0"/>
              <a:t>Service Provider Assistance Needed in Beneficiary </a:t>
            </a:r>
            <a:r>
              <a:rPr lang="en-US" b="1" dirty="0" smtClean="0"/>
              <a:t>Audit</a:t>
            </a:r>
            <a:endParaRPr lang="en-US" dirty="0"/>
          </a:p>
          <a:p>
            <a:pPr>
              <a:buClr>
                <a:srgbClr val="0000FF"/>
              </a:buClr>
              <a:buSzPct val="120000"/>
            </a:pPr>
            <a:r>
              <a:rPr lang="en-US" dirty="0"/>
              <a:t>May need service provider assistance to demonstrate compliance</a:t>
            </a:r>
          </a:p>
          <a:p>
            <a:pPr lvl="1">
              <a:buClr>
                <a:schemeClr val="accent2"/>
              </a:buClr>
              <a:buSzPct val="120000"/>
            </a:pPr>
            <a:r>
              <a:rPr lang="en-US" sz="2800" dirty="0"/>
              <a:t>Reconcile Service Provider Invoices (SPI) to the </a:t>
            </a:r>
            <a:r>
              <a:rPr lang="en-US" sz="2800" dirty="0" smtClean="0"/>
              <a:t>bills</a:t>
            </a:r>
          </a:p>
          <a:p>
            <a:pPr lvl="1">
              <a:buClr>
                <a:schemeClr val="accent2"/>
              </a:buClr>
              <a:buSzPct val="120000"/>
            </a:pPr>
            <a:r>
              <a:rPr lang="en-US" sz="2800" dirty="0" smtClean="0"/>
              <a:t>Identify </a:t>
            </a:r>
            <a:r>
              <a:rPr lang="en-US" sz="2800" dirty="0"/>
              <a:t>eligible services on the </a:t>
            </a:r>
            <a:r>
              <a:rPr lang="en-US" sz="2800" dirty="0" smtClean="0"/>
              <a:t>bills</a:t>
            </a:r>
          </a:p>
          <a:p>
            <a:pPr lvl="1">
              <a:buClr>
                <a:schemeClr val="accent2"/>
              </a:buClr>
              <a:buSzPct val="120000"/>
            </a:pPr>
            <a:r>
              <a:rPr lang="en-US" sz="2800" dirty="0" smtClean="0"/>
              <a:t>Explain </a:t>
            </a:r>
            <a:r>
              <a:rPr lang="en-US" sz="2800" dirty="0"/>
              <a:t>differences between services delivered, billed, contracted for, and/or requested in the FCC Form 471</a:t>
            </a:r>
          </a:p>
          <a:p>
            <a:pPr marL="0" indent="0">
              <a:buNone/>
            </a:pPr>
            <a:endParaRPr lang="en-US" altLang="en-US" sz="2000" dirty="0">
              <a:solidFill>
                <a:schemeClr val="tx1"/>
              </a:solidFill>
            </a:endParaRPr>
          </a:p>
          <a:p>
            <a:pPr lvl="4" indent="-457200" defTabSz="1066800">
              <a:spcBef>
                <a:spcPts val="0"/>
              </a:spcBef>
              <a:buFont typeface="Courier New" panose="02070309020205020404" pitchFamily="49" charset="0"/>
              <a:buChar char="o"/>
              <a:defRPr/>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5775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Planning</a:t>
            </a:r>
            <a:endParaRPr lang="en-US" dirty="0"/>
          </a:p>
        </p:txBody>
      </p:sp>
      <p:sp>
        <p:nvSpPr>
          <p:cNvPr id="3" name="Content Placeholder 2"/>
          <p:cNvSpPr>
            <a:spLocks noGrp="1"/>
          </p:cNvSpPr>
          <p:nvPr>
            <p:ph idx="1"/>
          </p:nvPr>
        </p:nvSpPr>
        <p:spPr>
          <a:xfrm>
            <a:off x="198806" y="1180961"/>
            <a:ext cx="11161922" cy="4970457"/>
          </a:xfrm>
        </p:spPr>
        <p:txBody>
          <a:bodyPr>
            <a:noAutofit/>
          </a:bodyPr>
          <a:lstStyle/>
          <a:p>
            <a:pPr marL="0" indent="0">
              <a:buClr>
                <a:srgbClr val="0000FF"/>
              </a:buClr>
              <a:buSzPct val="120000"/>
              <a:buNone/>
            </a:pPr>
            <a:r>
              <a:rPr lang="en-US" b="1" dirty="0" smtClean="0"/>
              <a:t>Requests for Documentation</a:t>
            </a:r>
            <a:endParaRPr lang="en-US" dirty="0"/>
          </a:p>
          <a:p>
            <a:r>
              <a:rPr lang="en-US" dirty="0"/>
              <a:t>The auditors obtain FCC Forms, SPIs and BEARs from the Schools and Libraries Program (SLP)</a:t>
            </a:r>
          </a:p>
          <a:p>
            <a:r>
              <a:rPr lang="en-US" dirty="0"/>
              <a:t>The list of documents requested from the Service Providers include items needed to demonstrate compliance with FCC rules that may not be obtained or maintained by SLP</a:t>
            </a: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750913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Testing</a:t>
            </a:r>
            <a:endParaRPr lang="en-US" dirty="0"/>
          </a:p>
        </p:txBody>
      </p:sp>
      <p:sp>
        <p:nvSpPr>
          <p:cNvPr id="3" name="Content Placeholder 2"/>
          <p:cNvSpPr>
            <a:spLocks noGrp="1"/>
          </p:cNvSpPr>
          <p:nvPr>
            <p:ph idx="1"/>
          </p:nvPr>
        </p:nvSpPr>
        <p:spPr>
          <a:xfrm>
            <a:off x="198805" y="1180961"/>
            <a:ext cx="11993193" cy="5267049"/>
          </a:xfrm>
        </p:spPr>
        <p:txBody>
          <a:bodyPr>
            <a:noAutofit/>
          </a:bodyPr>
          <a:lstStyle/>
          <a:p>
            <a:r>
              <a:rPr lang="en-US" dirty="0"/>
              <a:t>Audits are required to be performed in accordance with Generally Accepted Government Auditing Standards (</a:t>
            </a:r>
            <a:r>
              <a:rPr lang="en-US" b="1" dirty="0"/>
              <a:t>GAGAS</a:t>
            </a:r>
            <a:r>
              <a:rPr lang="en-US" dirty="0"/>
              <a:t>)</a:t>
            </a:r>
          </a:p>
          <a:p>
            <a:pPr lvl="1"/>
            <a:r>
              <a:rPr lang="en-US" dirty="0"/>
              <a:t>47 C.F.R. § 54.702(n)</a:t>
            </a:r>
          </a:p>
          <a:p>
            <a:r>
              <a:rPr lang="en-US" dirty="0"/>
              <a:t>GAGAS requires auditors to obtain sufficient, appropriate evidence to form conclusions on audit results and findings</a:t>
            </a:r>
          </a:p>
          <a:p>
            <a:pPr lvl="1"/>
            <a:r>
              <a:rPr lang="en-US" dirty="0"/>
              <a:t>Government Auditing Standards, GAO-18-568G, ¶ 8.06 (2018 Revision)</a:t>
            </a:r>
          </a:p>
          <a:p>
            <a:r>
              <a:rPr lang="en-US" dirty="0"/>
              <a:t>GAGAS requires the auditors to obtain an understanding of the Service Provider’s internal controls and auditors may modify audit procedures based on the auditors’ assessment of internal controls</a:t>
            </a:r>
          </a:p>
          <a:p>
            <a:pPr lvl="1"/>
            <a:r>
              <a:rPr lang="en-US" dirty="0"/>
              <a:t>Government Auditing Standards, GAO-18-568G, ¶¶ 8.40 and 8.50 (2018 Revision)</a:t>
            </a: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819809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Testing</a:t>
            </a:r>
            <a:endParaRPr lang="en-US" dirty="0"/>
          </a:p>
        </p:txBody>
      </p:sp>
      <p:sp>
        <p:nvSpPr>
          <p:cNvPr id="3" name="Content Placeholder 2"/>
          <p:cNvSpPr>
            <a:spLocks noGrp="1"/>
          </p:cNvSpPr>
          <p:nvPr>
            <p:ph idx="1"/>
          </p:nvPr>
        </p:nvSpPr>
        <p:spPr>
          <a:xfrm>
            <a:off x="441257" y="1157962"/>
            <a:ext cx="11508287" cy="5267049"/>
          </a:xfrm>
        </p:spPr>
        <p:txBody>
          <a:bodyPr>
            <a:noAutofit/>
          </a:bodyPr>
          <a:lstStyle/>
          <a:p>
            <a:pPr marL="0" indent="0">
              <a:buNone/>
            </a:pPr>
            <a:r>
              <a:rPr lang="en-US" b="1" dirty="0"/>
              <a:t>Site Visits</a:t>
            </a:r>
          </a:p>
          <a:p>
            <a:r>
              <a:rPr lang="en-US" dirty="0"/>
              <a:t>Site visits are often performed between the middle and end of the audit at beneficiary locations</a:t>
            </a:r>
          </a:p>
          <a:p>
            <a:r>
              <a:rPr lang="en-US" dirty="0"/>
              <a:t>A site visit usually spans 2-5 business days</a:t>
            </a:r>
          </a:p>
          <a:p>
            <a:pPr lvl="1"/>
            <a:r>
              <a:rPr lang="en-US" sz="2800" dirty="0"/>
              <a:t>The majority of testing is performed in USAC’s offices</a:t>
            </a:r>
          </a:p>
          <a:p>
            <a:r>
              <a:rPr lang="en-US" dirty="0"/>
              <a:t>If a site visit is necessary, the beneficiary will be notified</a:t>
            </a:r>
          </a:p>
          <a:p>
            <a:r>
              <a:rPr lang="en-US" dirty="0"/>
              <a:t>The auditor will coordinate with the beneficiary on the timing and locations to be visited</a:t>
            </a:r>
          </a:p>
          <a:p>
            <a:pPr marL="914400" lvl="2" indent="0">
              <a:buClr>
                <a:srgbClr val="0000FF"/>
              </a:buClr>
              <a:buSzPct val="12000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128658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Testing</a:t>
            </a:r>
            <a:endParaRPr lang="en-US" dirty="0"/>
          </a:p>
        </p:txBody>
      </p:sp>
      <p:sp>
        <p:nvSpPr>
          <p:cNvPr id="3" name="Content Placeholder 2"/>
          <p:cNvSpPr>
            <a:spLocks noGrp="1"/>
          </p:cNvSpPr>
          <p:nvPr>
            <p:ph idx="1"/>
          </p:nvPr>
        </p:nvSpPr>
        <p:spPr>
          <a:xfrm>
            <a:off x="441257" y="1180961"/>
            <a:ext cx="11508287" cy="5267049"/>
          </a:xfrm>
        </p:spPr>
        <p:txBody>
          <a:bodyPr>
            <a:noAutofit/>
          </a:bodyPr>
          <a:lstStyle/>
          <a:p>
            <a:pPr marL="0" indent="0">
              <a:buNone/>
            </a:pPr>
            <a:r>
              <a:rPr lang="en-US" b="1" dirty="0"/>
              <a:t>Sampling</a:t>
            </a:r>
          </a:p>
          <a:p>
            <a:r>
              <a:rPr lang="en-US" dirty="0"/>
              <a:t>The auditor may select samples of documentation to be provided</a:t>
            </a:r>
          </a:p>
          <a:p>
            <a:pPr lvl="1"/>
            <a:r>
              <a:rPr lang="en-US" dirty="0"/>
              <a:t>Service provider bills, including proof of payment, etc.</a:t>
            </a:r>
          </a:p>
          <a:p>
            <a:pPr lvl="1"/>
            <a:r>
              <a:rPr lang="en-US" dirty="0"/>
              <a:t>Category 2 equipment for site visits</a:t>
            </a:r>
          </a:p>
          <a:p>
            <a:pPr lvl="1"/>
            <a:r>
              <a:rPr lang="en-US" dirty="0"/>
              <a:t>Other commercial customers for testing of compliance with Lowest Corresponding Price rule</a:t>
            </a:r>
          </a:p>
          <a:p>
            <a:pPr marL="914400" lvl="2" indent="0">
              <a:buClr>
                <a:srgbClr val="0000FF"/>
              </a:buClr>
              <a:buSzPct val="12000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914400" lvl="2" indent="0">
              <a:buClr>
                <a:srgbClr val="0000FF"/>
              </a:buClr>
              <a:buSzPct val="12000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666958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Testing</a:t>
            </a:r>
            <a:endParaRPr lang="en-US" dirty="0"/>
          </a:p>
        </p:txBody>
      </p:sp>
      <p:sp>
        <p:nvSpPr>
          <p:cNvPr id="3" name="Content Placeholder 2"/>
          <p:cNvSpPr>
            <a:spLocks noGrp="1"/>
          </p:cNvSpPr>
          <p:nvPr>
            <p:ph idx="1"/>
          </p:nvPr>
        </p:nvSpPr>
        <p:spPr>
          <a:xfrm>
            <a:off x="441257" y="1180961"/>
            <a:ext cx="11508287" cy="5267049"/>
          </a:xfrm>
        </p:spPr>
        <p:txBody>
          <a:bodyPr>
            <a:noAutofit/>
          </a:bodyPr>
          <a:lstStyle/>
          <a:p>
            <a:pPr marL="0" indent="0">
              <a:buNone/>
            </a:pPr>
            <a:r>
              <a:rPr lang="en-US" b="1" dirty="0"/>
              <a:t>What is Sufficient Documentation?</a:t>
            </a:r>
          </a:p>
          <a:p>
            <a:r>
              <a:rPr lang="en-US" dirty="0"/>
              <a:t>The following slides provide examples of documentation examined during an audit</a:t>
            </a:r>
          </a:p>
          <a:p>
            <a:pPr lvl="1"/>
            <a:r>
              <a:rPr lang="en-US" sz="2800" dirty="0"/>
              <a:t>The examples are not all-inclusive</a:t>
            </a:r>
          </a:p>
          <a:p>
            <a:r>
              <a:rPr lang="en-US" dirty="0"/>
              <a:t>Additional documentation may be requested throughout the audit process</a:t>
            </a:r>
          </a:p>
          <a:p>
            <a:pPr marL="914400" lvl="2" indent="0">
              <a:buClr>
                <a:srgbClr val="0000FF"/>
              </a:buClr>
              <a:buSzPct val="12000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391508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442644" y="1609663"/>
            <a:ext cx="4617036" cy="3909199"/>
          </a:xfrm>
        </p:spPr>
        <p:txBody>
          <a:bodyPr>
            <a:noAutofit/>
          </a:bodyPr>
          <a:lstStyle/>
          <a:p>
            <a:pPr marL="0" indent="0">
              <a:buClr>
                <a:srgbClr val="0000FF"/>
              </a:buClr>
              <a:buSzPct val="120000"/>
              <a:buNone/>
            </a:pPr>
            <a:r>
              <a:rPr lang="en-US" b="1" dirty="0"/>
              <a:t>Services and Equipment Delivered</a:t>
            </a:r>
            <a:endParaRPr lang="en-US" dirty="0"/>
          </a:p>
          <a:p>
            <a:pPr>
              <a:buClr>
                <a:srgbClr val="0000FF"/>
              </a:buClr>
              <a:buSzPct val="120000"/>
            </a:pPr>
            <a:r>
              <a:rPr lang="en-US" dirty="0"/>
              <a:t>Circuit utilization reports</a:t>
            </a:r>
          </a:p>
          <a:p>
            <a:pPr>
              <a:buClr>
                <a:srgbClr val="0000FF"/>
              </a:buClr>
              <a:buSzPct val="120000"/>
            </a:pPr>
            <a:r>
              <a:rPr lang="en-US" dirty="0"/>
              <a:t>“Ping” reports</a:t>
            </a:r>
          </a:p>
          <a:p>
            <a:pPr>
              <a:buClr>
                <a:srgbClr val="0000FF"/>
              </a:buClr>
              <a:buSzPct val="120000"/>
            </a:pPr>
            <a:r>
              <a:rPr lang="en-US" dirty="0"/>
              <a:t>Network designs</a:t>
            </a:r>
          </a:p>
          <a:p>
            <a:pPr>
              <a:buClr>
                <a:srgbClr val="0000FF"/>
              </a:buClr>
              <a:buSzPct val="120000"/>
            </a:pPr>
            <a:r>
              <a:rPr lang="en-US" dirty="0"/>
              <a:t>Delivery tickets</a:t>
            </a:r>
          </a:p>
          <a:p>
            <a:pPr marL="914400" lvl="2" indent="0">
              <a:buClr>
                <a:srgbClr val="0000FF"/>
              </a:buClr>
              <a:buSzPct val="12000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pic>
        <p:nvPicPr>
          <p:cNvPr id="5" name="Picture 2" descr="Image result for circuit util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480" y="284337"/>
            <a:ext cx="4456950" cy="28914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network ping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480" y="3263694"/>
            <a:ext cx="4456950" cy="336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546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335963" y="1180961"/>
            <a:ext cx="11200715" cy="4793119"/>
          </a:xfrm>
        </p:spPr>
        <p:txBody>
          <a:bodyPr>
            <a:noAutofit/>
          </a:bodyPr>
          <a:lstStyle/>
          <a:p>
            <a:pPr marL="0" indent="0">
              <a:buClr>
                <a:srgbClr val="0000FF"/>
              </a:buClr>
              <a:buSzPct val="120000"/>
              <a:buNone/>
            </a:pPr>
            <a:r>
              <a:rPr lang="en-US" b="1" dirty="0"/>
              <a:t>Basic Maintenance of Internal Connections</a:t>
            </a:r>
            <a:endParaRPr lang="en-US" dirty="0"/>
          </a:p>
          <a:p>
            <a:pPr>
              <a:buClr>
                <a:srgbClr val="0000FF"/>
              </a:buClr>
              <a:buSzPct val="120000"/>
            </a:pPr>
            <a:r>
              <a:rPr lang="en-US" dirty="0"/>
              <a:t>“[R]</a:t>
            </a:r>
            <a:r>
              <a:rPr lang="en-US" dirty="0" err="1"/>
              <a:t>eimbursements</a:t>
            </a:r>
            <a:r>
              <a:rPr lang="en-US" dirty="0"/>
              <a:t> for BMIC will be paid only for actual work performed or for hours of labor actually used.” </a:t>
            </a:r>
            <a:r>
              <a:rPr lang="en-US" i="1" dirty="0"/>
              <a:t>BMIC Clarification Order, DA 10-2355, para. 4 (Dec. 15, 2010)</a:t>
            </a:r>
          </a:p>
          <a:p>
            <a:pPr>
              <a:buClr>
                <a:srgbClr val="0000FF"/>
              </a:buClr>
              <a:buSzPct val="120000"/>
            </a:pPr>
            <a:r>
              <a:rPr lang="en-US" dirty="0"/>
              <a:t>Documentation of </a:t>
            </a:r>
            <a:r>
              <a:rPr lang="en-US" b="1" u="sng" dirty="0">
                <a:solidFill>
                  <a:schemeClr val="accent2"/>
                </a:solidFill>
              </a:rPr>
              <a:t>actual</a:t>
            </a:r>
            <a:r>
              <a:rPr lang="en-US" dirty="0">
                <a:solidFill>
                  <a:schemeClr val="accent2"/>
                </a:solidFill>
              </a:rPr>
              <a:t> </a:t>
            </a:r>
            <a:r>
              <a:rPr lang="en-US" dirty="0"/>
              <a:t>services performed</a:t>
            </a:r>
          </a:p>
          <a:p>
            <a:pPr lvl="1">
              <a:buClr>
                <a:schemeClr val="accent2"/>
              </a:buClr>
              <a:buSzPct val="120000"/>
            </a:pPr>
            <a:r>
              <a:rPr lang="en-US" sz="2800" dirty="0"/>
              <a:t>Actual </a:t>
            </a:r>
            <a:r>
              <a:rPr lang="en-US" sz="2800" dirty="0" smtClean="0"/>
              <a:t>hours</a:t>
            </a:r>
          </a:p>
          <a:p>
            <a:pPr lvl="1">
              <a:buClr>
                <a:schemeClr val="accent2"/>
              </a:buClr>
              <a:buSzPct val="120000"/>
            </a:pPr>
            <a:r>
              <a:rPr lang="en-US" sz="2800" dirty="0" smtClean="0"/>
              <a:t>Actual </a:t>
            </a:r>
            <a:r>
              <a:rPr lang="en-US" sz="2800" dirty="0"/>
              <a:t>services on eligible equipment</a:t>
            </a: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914400" lvl="2" indent="0">
              <a:buClr>
                <a:srgbClr val="0000FF"/>
              </a:buClr>
              <a:buSzPct val="12000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pic>
        <p:nvPicPr>
          <p:cNvPr id="7" name="Picture 8" descr="Image result for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302" y="3925045"/>
            <a:ext cx="406853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8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86" y="294631"/>
            <a:ext cx="12866031" cy="685800"/>
          </a:xfrm>
        </p:spPr>
        <p:txBody>
          <a:bodyPr/>
          <a:lstStyle/>
          <a:p>
            <a:pPr lvl="0">
              <a:spcBef>
                <a:spcPts val="1000"/>
              </a:spcBef>
            </a:pPr>
            <a:r>
              <a:rPr lang="en-US" dirty="0"/>
              <a:t>Audits and Assessments Help Assure Program Integrity </a:t>
            </a:r>
            <a:br>
              <a:rPr lang="en-US" dirty="0"/>
            </a:br>
            <a:endParaRPr lang="en-US" dirty="0"/>
          </a:p>
        </p:txBody>
      </p:sp>
      <p:sp>
        <p:nvSpPr>
          <p:cNvPr id="3" name="Content Placeholder 2"/>
          <p:cNvSpPr>
            <a:spLocks noGrp="1"/>
          </p:cNvSpPr>
          <p:nvPr>
            <p:ph idx="1"/>
          </p:nvPr>
        </p:nvSpPr>
        <p:spPr>
          <a:xfrm>
            <a:off x="387926" y="1582022"/>
            <a:ext cx="10735965" cy="4865988"/>
          </a:xfrm>
        </p:spPr>
        <p:txBody>
          <a:bodyPr>
            <a:noAutofit/>
          </a:bodyPr>
          <a:lstStyle/>
          <a:p>
            <a:r>
              <a:rPr lang="en-US" dirty="0">
                <a:latin typeface="Source Sans Pro" panose="020B0503030403020204"/>
              </a:rPr>
              <a:t>Demonstrates to Congress, USAC, FCC, and other stakeholders that funds are used correctly</a:t>
            </a:r>
          </a:p>
          <a:p>
            <a:r>
              <a:rPr lang="en-US" dirty="0">
                <a:latin typeface="Source Sans Pro" panose="020B0503030403020204"/>
              </a:rPr>
              <a:t>Addresses federal law requirements for the FCC</a:t>
            </a:r>
          </a:p>
          <a:p>
            <a:pPr lvl="1"/>
            <a:r>
              <a:rPr lang="en-US" sz="2800" i="1" dirty="0">
                <a:latin typeface="Source Sans Pro" panose="020B0503030403020204"/>
              </a:rPr>
              <a:t>IPERIA – Improper Payments Elimination and Recovery Improvement Act of 2012</a:t>
            </a:r>
            <a:endParaRPr lang="en-US" sz="2800" dirty="0">
              <a:latin typeface="Source Sans Pro" panose="020B0503030403020204"/>
            </a:endParaRPr>
          </a:p>
          <a:p>
            <a:pPr lvl="2"/>
            <a:r>
              <a:rPr lang="en-US" sz="2800" dirty="0">
                <a:latin typeface="Source Sans Pro" panose="020B0503030403020204"/>
              </a:rPr>
              <a:t>Requires agencies to reduce improper payments made to the wrong entity, in the wrong amount, for the wrong reason. </a:t>
            </a: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4206374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335963" y="1180961"/>
            <a:ext cx="11200715" cy="1760359"/>
          </a:xfrm>
        </p:spPr>
        <p:txBody>
          <a:bodyPr>
            <a:noAutofit/>
          </a:bodyPr>
          <a:lstStyle/>
          <a:p>
            <a:pPr marL="0" indent="0">
              <a:buClr>
                <a:srgbClr val="0000FF"/>
              </a:buClr>
              <a:buSzPct val="120000"/>
              <a:buNone/>
            </a:pPr>
            <a:r>
              <a:rPr lang="en-US" b="1" dirty="0"/>
              <a:t>Basic Maintenance of Internal Connections</a:t>
            </a:r>
            <a:endParaRPr lang="en-US" dirty="0"/>
          </a:p>
          <a:p>
            <a:pPr>
              <a:buClr>
                <a:srgbClr val="0000FF"/>
              </a:buClr>
              <a:buSzPct val="120000"/>
            </a:pPr>
            <a:r>
              <a:rPr lang="en-US" dirty="0"/>
              <a:t>Documentation of actual services performed may include (but is not limited to) the following:</a:t>
            </a: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914400" lvl="2" indent="0">
              <a:buClr>
                <a:srgbClr val="0000FF"/>
              </a:buClr>
              <a:buSzPct val="12000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
        <p:nvSpPr>
          <p:cNvPr id="5" name="TextBox 4"/>
          <p:cNvSpPr txBox="1"/>
          <p:nvPr/>
        </p:nvSpPr>
        <p:spPr>
          <a:xfrm>
            <a:off x="187438" y="2732901"/>
            <a:ext cx="6477000" cy="3354765"/>
          </a:xfrm>
          <a:prstGeom prst="rect">
            <a:avLst/>
          </a:prstGeom>
          <a:noFill/>
        </p:spPr>
        <p:txBody>
          <a:bodyPr wrap="square" rtlCol="0">
            <a:spAutoFit/>
          </a:bodyPr>
          <a:lstStyle/>
          <a:p>
            <a:pPr marL="914400" lvl="1" indent="-457200">
              <a:buClr>
                <a:schemeClr val="accent2"/>
              </a:buClr>
              <a:buSzPct val="120000"/>
              <a:buFont typeface="Wingdings" panose="05000000000000000000" pitchFamily="2" charset="2"/>
              <a:buChar char="§"/>
            </a:pPr>
            <a:r>
              <a:rPr lang="en-US" sz="2800" dirty="0">
                <a:solidFill>
                  <a:schemeClr val="tx1">
                    <a:lumMod val="65000"/>
                    <a:lumOff val="35000"/>
                  </a:schemeClr>
                </a:solidFill>
                <a:latin typeface="Source Sans Pro" panose="020B0503030403020204"/>
              </a:rPr>
              <a:t>Maintenance </a:t>
            </a:r>
            <a:r>
              <a:rPr lang="en-US" sz="2800" dirty="0" smtClean="0">
                <a:solidFill>
                  <a:schemeClr val="tx1">
                    <a:lumMod val="65000"/>
                    <a:lumOff val="35000"/>
                  </a:schemeClr>
                </a:solidFill>
                <a:latin typeface="Source Sans Pro" panose="020B0503030403020204"/>
              </a:rPr>
              <a:t>logs</a:t>
            </a:r>
          </a:p>
          <a:p>
            <a:pPr marL="914400" lvl="1" indent="-457200">
              <a:buClr>
                <a:schemeClr val="accent2"/>
              </a:buClr>
              <a:buSzPct val="120000"/>
              <a:buFont typeface="Wingdings" panose="05000000000000000000" pitchFamily="2" charset="2"/>
              <a:buChar char="§"/>
            </a:pPr>
            <a:r>
              <a:rPr lang="en-US" sz="2800" dirty="0" smtClean="0">
                <a:solidFill>
                  <a:schemeClr val="tx1">
                    <a:lumMod val="65000"/>
                    <a:lumOff val="35000"/>
                  </a:schemeClr>
                </a:solidFill>
                <a:latin typeface="Source Sans Pro" panose="020B0503030403020204"/>
              </a:rPr>
              <a:t>Detailed </a:t>
            </a:r>
            <a:r>
              <a:rPr lang="en-US" sz="2800" dirty="0">
                <a:solidFill>
                  <a:schemeClr val="tx1">
                    <a:lumMod val="65000"/>
                    <a:lumOff val="35000"/>
                  </a:schemeClr>
                </a:solidFill>
                <a:latin typeface="Source Sans Pro" panose="020B0503030403020204"/>
              </a:rPr>
              <a:t>bills to the beneficiary with services </a:t>
            </a:r>
            <a:r>
              <a:rPr lang="en-US" sz="2800" dirty="0" smtClean="0">
                <a:solidFill>
                  <a:schemeClr val="tx1">
                    <a:lumMod val="65000"/>
                    <a:lumOff val="35000"/>
                  </a:schemeClr>
                </a:solidFill>
                <a:latin typeface="Source Sans Pro" panose="020B0503030403020204"/>
              </a:rPr>
              <a:t>explained</a:t>
            </a:r>
          </a:p>
          <a:p>
            <a:pPr marL="914400" lvl="1" indent="-457200">
              <a:buClr>
                <a:schemeClr val="accent2"/>
              </a:buClr>
              <a:buSzPct val="120000"/>
              <a:buFont typeface="Wingdings" panose="05000000000000000000" pitchFamily="2" charset="2"/>
              <a:buChar char="§"/>
            </a:pPr>
            <a:r>
              <a:rPr lang="en-US" sz="2800" dirty="0" smtClean="0">
                <a:solidFill>
                  <a:schemeClr val="tx1">
                    <a:lumMod val="65000"/>
                    <a:lumOff val="35000"/>
                  </a:schemeClr>
                </a:solidFill>
                <a:latin typeface="Source Sans Pro" panose="020B0503030403020204"/>
              </a:rPr>
              <a:t>Routine </a:t>
            </a:r>
            <a:r>
              <a:rPr lang="en-US" sz="2800" dirty="0">
                <a:solidFill>
                  <a:schemeClr val="tx1">
                    <a:lumMod val="65000"/>
                    <a:lumOff val="35000"/>
                  </a:schemeClr>
                </a:solidFill>
                <a:latin typeface="Source Sans Pro" panose="020B0503030403020204"/>
              </a:rPr>
              <a:t>maintenance service </a:t>
            </a:r>
            <a:r>
              <a:rPr lang="en-US" sz="2800" dirty="0" smtClean="0">
                <a:solidFill>
                  <a:schemeClr val="tx1">
                    <a:lumMod val="65000"/>
                    <a:lumOff val="35000"/>
                  </a:schemeClr>
                </a:solidFill>
                <a:latin typeface="Source Sans Pro" panose="020B0503030403020204"/>
              </a:rPr>
              <a:t>schedules</a:t>
            </a:r>
          </a:p>
          <a:p>
            <a:pPr marL="914400" lvl="1" indent="-457200">
              <a:buClr>
                <a:schemeClr val="accent2"/>
              </a:buClr>
              <a:buSzPct val="120000"/>
              <a:buFont typeface="Wingdings" panose="05000000000000000000" pitchFamily="2" charset="2"/>
              <a:buChar char="§"/>
            </a:pPr>
            <a:r>
              <a:rPr lang="en-US" sz="2800" dirty="0" smtClean="0">
                <a:solidFill>
                  <a:schemeClr val="tx1">
                    <a:lumMod val="65000"/>
                    <a:lumOff val="35000"/>
                  </a:schemeClr>
                </a:solidFill>
                <a:latin typeface="Source Sans Pro" panose="020B0503030403020204"/>
              </a:rPr>
              <a:t>Service </a:t>
            </a:r>
            <a:r>
              <a:rPr lang="en-US" sz="2800" dirty="0">
                <a:solidFill>
                  <a:schemeClr val="tx1">
                    <a:lumMod val="65000"/>
                    <a:lumOff val="35000"/>
                  </a:schemeClr>
                </a:solidFill>
                <a:latin typeface="Source Sans Pro" panose="020B0503030403020204"/>
              </a:rPr>
              <a:t>tickets and </a:t>
            </a:r>
            <a:r>
              <a:rPr lang="en-US" sz="2800" dirty="0" smtClean="0">
                <a:solidFill>
                  <a:schemeClr val="tx1">
                    <a:lumMod val="65000"/>
                    <a:lumOff val="35000"/>
                  </a:schemeClr>
                </a:solidFill>
                <a:latin typeface="Source Sans Pro" panose="020B0503030403020204"/>
              </a:rPr>
              <a:t>responses</a:t>
            </a:r>
          </a:p>
          <a:p>
            <a:pPr marL="914400" lvl="1" indent="-457200">
              <a:buClr>
                <a:schemeClr val="accent2"/>
              </a:buClr>
              <a:buSzPct val="120000"/>
              <a:buFont typeface="Wingdings" panose="05000000000000000000" pitchFamily="2" charset="2"/>
              <a:buChar char="§"/>
            </a:pPr>
            <a:r>
              <a:rPr lang="en-US" sz="2800" dirty="0" smtClean="0">
                <a:solidFill>
                  <a:schemeClr val="tx1">
                    <a:lumMod val="65000"/>
                    <a:lumOff val="35000"/>
                  </a:schemeClr>
                </a:solidFill>
                <a:latin typeface="Source Sans Pro" panose="020B0503030403020204"/>
              </a:rPr>
              <a:t>Work </a:t>
            </a:r>
            <a:r>
              <a:rPr lang="en-US" sz="2800" dirty="0">
                <a:solidFill>
                  <a:schemeClr val="tx1">
                    <a:lumMod val="65000"/>
                    <a:lumOff val="35000"/>
                  </a:schemeClr>
                </a:solidFill>
                <a:latin typeface="Source Sans Pro" panose="020B0503030403020204"/>
              </a:rPr>
              <a:t>orders</a:t>
            </a:r>
          </a:p>
          <a:p>
            <a:pPr lvl="4" indent="-457200" defTabSz="1066800">
              <a:spcAft>
                <a:spcPts val="300"/>
              </a:spcAft>
              <a:buFont typeface="Courier New" panose="02070309020205020404" pitchFamily="49" charset="0"/>
              <a:buChar char="o"/>
              <a:defRPr/>
            </a:pPr>
            <a:endParaRPr lang="en-US" sz="1600" dirty="0">
              <a:solidFill>
                <a:schemeClr val="tx1">
                  <a:lumMod val="65000"/>
                  <a:lumOff val="35000"/>
                </a:schemeClr>
              </a:solidFill>
            </a:endParaRPr>
          </a:p>
        </p:txBody>
      </p:sp>
      <p:pic>
        <p:nvPicPr>
          <p:cNvPr id="8" name="Picture 7"/>
          <p:cNvPicPr>
            <a:picLocks noChangeAspect="1"/>
          </p:cNvPicPr>
          <p:nvPr/>
        </p:nvPicPr>
        <p:blipFill>
          <a:blip r:embed="rId2"/>
          <a:stretch>
            <a:fillRect/>
          </a:stretch>
        </p:blipFill>
        <p:spPr>
          <a:xfrm>
            <a:off x="6385560" y="2599810"/>
            <a:ext cx="4695211" cy="3239695"/>
          </a:xfrm>
          <a:prstGeom prst="rect">
            <a:avLst/>
          </a:prstGeom>
        </p:spPr>
      </p:pic>
    </p:spTree>
    <p:extLst>
      <p:ext uri="{BB962C8B-B14F-4D97-AF65-F5344CB8AC3E}">
        <p14:creationId xmlns:p14="http://schemas.microsoft.com/office/powerpoint/2010/main" val="4120116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4" y="1180961"/>
            <a:ext cx="11535995" cy="5559437"/>
          </a:xfrm>
        </p:spPr>
        <p:txBody>
          <a:bodyPr>
            <a:noAutofit/>
          </a:bodyPr>
          <a:lstStyle/>
          <a:p>
            <a:pPr marL="0" indent="0">
              <a:buClr>
                <a:srgbClr val="0000FF"/>
              </a:buClr>
              <a:buSzPct val="120000"/>
              <a:buNone/>
            </a:pPr>
            <a:r>
              <a:rPr lang="en-US" b="1" dirty="0" smtClean="0"/>
              <a:t>Service </a:t>
            </a:r>
            <a:r>
              <a:rPr lang="en-US" b="1" dirty="0"/>
              <a:t>Provider Invoices (SPI) Include Only Eligible Services</a:t>
            </a:r>
            <a:endParaRPr lang="en-US" dirty="0"/>
          </a:p>
          <a:p>
            <a:pPr>
              <a:buClr>
                <a:srgbClr val="0000FF"/>
              </a:buClr>
              <a:buSzPct val="120000"/>
            </a:pPr>
            <a:r>
              <a:rPr lang="en-US" sz="2400" dirty="0"/>
              <a:t>Reconciliations of the SPIs to the Service Provider’s bills </a:t>
            </a:r>
          </a:p>
          <a:p>
            <a:pPr>
              <a:buClr>
                <a:srgbClr val="0000FF"/>
              </a:buClr>
              <a:buSzPct val="120000"/>
            </a:pPr>
            <a:r>
              <a:rPr lang="en-US" sz="2400" dirty="0"/>
              <a:t>If service description on bill is not descriptive or sufficiently detailed, contract or other documentation explaining the services</a:t>
            </a:r>
          </a:p>
          <a:p>
            <a:pPr lvl="1">
              <a:buClr>
                <a:schemeClr val="accent2"/>
              </a:buClr>
              <a:buSzPct val="120000"/>
            </a:pPr>
            <a:r>
              <a:rPr lang="en-US" dirty="0"/>
              <a:t>Be aware that if the contract terms do not agree to the bill terms, the auditor may not be able to rely on the contract for the service description</a:t>
            </a:r>
          </a:p>
          <a:p>
            <a:pPr>
              <a:buClr>
                <a:srgbClr val="0000FF"/>
              </a:buClr>
              <a:buSzPct val="120000"/>
            </a:pPr>
            <a:r>
              <a:rPr lang="en-US" sz="2400" dirty="0"/>
              <a:t>Documentation demonstrating services invoiced to SLP are only for services requested on the FCC Form 471 and committed to by SLP in the FCDL</a:t>
            </a:r>
          </a:p>
          <a:p>
            <a:pPr lvl="1">
              <a:buClr>
                <a:schemeClr val="accent2"/>
              </a:buClr>
              <a:buSzPct val="120000"/>
            </a:pPr>
            <a:r>
              <a:rPr lang="en-US" dirty="0"/>
              <a:t>May require coordination with the beneficiary</a:t>
            </a:r>
          </a:p>
          <a:p>
            <a:pPr lvl="1">
              <a:buClr>
                <a:srgbClr val="0000FF"/>
              </a:buClr>
              <a:buSzPct val="120000"/>
            </a:pP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068778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4" y="1180961"/>
            <a:ext cx="8640396" cy="5559437"/>
          </a:xfrm>
        </p:spPr>
        <p:txBody>
          <a:bodyPr>
            <a:noAutofit/>
          </a:bodyPr>
          <a:lstStyle/>
          <a:p>
            <a:pPr marL="0" indent="0">
              <a:buClr>
                <a:srgbClr val="0000FF"/>
              </a:buClr>
              <a:buSzPct val="120000"/>
              <a:buNone/>
            </a:pPr>
            <a:r>
              <a:rPr lang="en-US" b="1" dirty="0"/>
              <a:t>Rebates and Free Services</a:t>
            </a:r>
            <a:endParaRPr lang="en-US" dirty="0"/>
          </a:p>
          <a:p>
            <a:pPr>
              <a:buClr>
                <a:srgbClr val="0000FF"/>
              </a:buClr>
              <a:buSzPct val="120000"/>
            </a:pPr>
            <a:r>
              <a:rPr lang="en-US" dirty="0"/>
              <a:t>Evidence beneficiary paid non-discounted portion</a:t>
            </a:r>
          </a:p>
          <a:p>
            <a:pPr lvl="1">
              <a:buClr>
                <a:schemeClr val="accent2"/>
              </a:buClr>
              <a:buSzPct val="120000"/>
            </a:pPr>
            <a:r>
              <a:rPr lang="en-US" sz="2600" dirty="0"/>
              <a:t>E.g., copies of checks, accounts receivable details, bank </a:t>
            </a:r>
            <a:r>
              <a:rPr lang="en-US" sz="2600" dirty="0" smtClean="0"/>
              <a:t>statements</a:t>
            </a:r>
          </a:p>
          <a:p>
            <a:pPr lvl="1">
              <a:buClr>
                <a:schemeClr val="accent2"/>
              </a:buClr>
              <a:buSzPct val="120000"/>
            </a:pPr>
            <a:r>
              <a:rPr lang="en-US" sz="2600" dirty="0" smtClean="0"/>
              <a:t>Rebates </a:t>
            </a:r>
            <a:r>
              <a:rPr lang="en-US" sz="2600" dirty="0"/>
              <a:t>and free services could include:</a:t>
            </a:r>
          </a:p>
          <a:p>
            <a:pPr lvl="2">
              <a:buClr>
                <a:schemeClr val="accent2"/>
              </a:buClr>
              <a:buSzPct val="120000"/>
              <a:buFont typeface="Courier New" panose="02070309020205020404" pitchFamily="49" charset="0"/>
              <a:buChar char="o"/>
            </a:pPr>
            <a:r>
              <a:rPr lang="en-US" sz="2400" dirty="0"/>
              <a:t>Additional services and equipment at no </a:t>
            </a:r>
            <a:r>
              <a:rPr lang="en-US" sz="2400" dirty="0" smtClean="0"/>
              <a:t>cost</a:t>
            </a:r>
          </a:p>
          <a:p>
            <a:pPr lvl="2">
              <a:buClr>
                <a:schemeClr val="accent2"/>
              </a:buClr>
              <a:buSzPct val="120000"/>
              <a:buFont typeface="Courier New" panose="02070309020205020404" pitchFamily="49" charset="0"/>
              <a:buChar char="o"/>
            </a:pPr>
            <a:r>
              <a:rPr lang="en-US" sz="2400" dirty="0" smtClean="0"/>
              <a:t>Service </a:t>
            </a:r>
            <a:r>
              <a:rPr lang="en-US" sz="2400" dirty="0"/>
              <a:t>and equipment upgrades for more expensive models at no additional </a:t>
            </a:r>
            <a:r>
              <a:rPr lang="en-US" sz="2400" dirty="0" smtClean="0"/>
              <a:t>charge</a:t>
            </a:r>
          </a:p>
          <a:p>
            <a:pPr lvl="2">
              <a:buClr>
                <a:schemeClr val="accent2"/>
              </a:buClr>
              <a:buSzPct val="120000"/>
              <a:buFont typeface="Courier New" panose="02070309020205020404" pitchFamily="49" charset="0"/>
              <a:buChar char="o"/>
            </a:pPr>
            <a:r>
              <a:rPr lang="en-US" sz="2400" dirty="0" smtClean="0"/>
              <a:t>Downward </a:t>
            </a:r>
            <a:r>
              <a:rPr lang="en-US" sz="2400" dirty="0"/>
              <a:t>adjust the price per unit for changes in quantities to stay within the Schools &amp; Libraries Program (SLP) committed amounts</a:t>
            </a:r>
          </a:p>
          <a:p>
            <a:pPr marL="457200" lvl="1" indent="0">
              <a:buNone/>
            </a:pPr>
            <a:endParaRPr lang="en-US" dirty="0">
              <a:solidFill>
                <a:schemeClr val="tx1"/>
              </a:solidFill>
            </a:endParaRPr>
          </a:p>
          <a:p>
            <a:pPr lvl="1">
              <a:buClr>
                <a:srgbClr val="0000FF"/>
              </a:buClr>
              <a:buSzPct val="120000"/>
            </a:pP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pic>
        <p:nvPicPr>
          <p:cNvPr id="5" name="Picture 4"/>
          <p:cNvPicPr>
            <a:picLocks noChangeAspect="1"/>
          </p:cNvPicPr>
          <p:nvPr/>
        </p:nvPicPr>
        <p:blipFill>
          <a:blip r:embed="rId2"/>
          <a:stretch>
            <a:fillRect/>
          </a:stretch>
        </p:blipFill>
        <p:spPr>
          <a:xfrm>
            <a:off x="9486239" y="691887"/>
            <a:ext cx="2538697" cy="2081732"/>
          </a:xfrm>
          <a:prstGeom prst="rect">
            <a:avLst/>
          </a:prstGeom>
        </p:spPr>
      </p:pic>
    </p:spTree>
    <p:extLst>
      <p:ext uri="{BB962C8B-B14F-4D97-AF65-F5344CB8AC3E}">
        <p14:creationId xmlns:p14="http://schemas.microsoft.com/office/powerpoint/2010/main" val="1403090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5" y="1059041"/>
            <a:ext cx="11718875" cy="5388969"/>
          </a:xfrm>
        </p:spPr>
        <p:txBody>
          <a:bodyPr>
            <a:noAutofit/>
          </a:bodyPr>
          <a:lstStyle/>
          <a:p>
            <a:pPr marL="0" indent="0">
              <a:buClr>
                <a:srgbClr val="0000FF"/>
              </a:buClr>
              <a:buSzPct val="120000"/>
              <a:buNone/>
            </a:pPr>
            <a:r>
              <a:rPr lang="en-US" b="1" dirty="0"/>
              <a:t>Beneficiaries Charged No Higher Than Lowest Corresponding Price</a:t>
            </a:r>
            <a:endParaRPr lang="en-US" dirty="0"/>
          </a:p>
          <a:p>
            <a:pPr>
              <a:buClr>
                <a:srgbClr val="0000FF"/>
              </a:buClr>
              <a:buSzPct val="120000"/>
            </a:pPr>
            <a:r>
              <a:rPr lang="en-US" dirty="0"/>
              <a:t>Price lists, price guides, tariffs, etc.</a:t>
            </a:r>
          </a:p>
          <a:p>
            <a:pPr lvl="1">
              <a:buClr>
                <a:schemeClr val="accent2"/>
              </a:buClr>
              <a:buSzPct val="120000"/>
              <a:buFont typeface="Courier New" panose="02070309020205020404" pitchFamily="49" charset="0"/>
              <a:buChar char="o"/>
            </a:pPr>
            <a:r>
              <a:rPr lang="en-US" dirty="0"/>
              <a:t>Be aware that the auditor will only be able to rely on these as sufficient evidence if the beneficiaries and all similarly situated non-residential customers are priced in accordance with these documents</a:t>
            </a:r>
          </a:p>
          <a:p>
            <a:pPr>
              <a:buClr>
                <a:srgbClr val="0000FF"/>
              </a:buClr>
              <a:buSzPct val="120000"/>
            </a:pPr>
            <a:r>
              <a:rPr lang="en-US" dirty="0"/>
              <a:t>Customer lists or sales reports for similar equipment or services provided to similarly situated non-residential customers</a:t>
            </a:r>
          </a:p>
          <a:p>
            <a:pPr>
              <a:buClr>
                <a:srgbClr val="0000FF"/>
              </a:buClr>
              <a:buSzPct val="120000"/>
            </a:pPr>
            <a:r>
              <a:rPr lang="en-US" dirty="0"/>
              <a:t>Copies of bills for the similarly situated non-residential customers</a:t>
            </a:r>
          </a:p>
          <a:p>
            <a:pPr>
              <a:buClr>
                <a:srgbClr val="0000FF"/>
              </a:buClr>
              <a:buSzPct val="120000"/>
            </a:pPr>
            <a:r>
              <a:rPr lang="en-US" dirty="0"/>
              <a:t>If prices are based on a percent of MSRP, documentation demonstrating beneficiaries’ percent discounts are the same or higher than similarly situated non-residential customers</a:t>
            </a:r>
          </a:p>
          <a:p>
            <a:pPr lvl="1">
              <a:buClr>
                <a:srgbClr val="0000FF"/>
              </a:buClr>
              <a:buSzPct val="120000"/>
            </a:pP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70080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5" y="1059041"/>
            <a:ext cx="11505515" cy="5388969"/>
          </a:xfrm>
        </p:spPr>
        <p:txBody>
          <a:bodyPr>
            <a:noAutofit/>
          </a:bodyPr>
          <a:lstStyle/>
          <a:p>
            <a:pPr marL="0" indent="0">
              <a:buClr>
                <a:srgbClr val="0000FF"/>
              </a:buClr>
              <a:buSzPct val="120000"/>
              <a:buNone/>
            </a:pPr>
            <a:r>
              <a:rPr lang="en-US" b="1" dirty="0"/>
              <a:t>Beneficiaries Charged No Higher Than Lowest Corresponding Price</a:t>
            </a:r>
            <a:endParaRPr lang="en-US" dirty="0"/>
          </a:p>
          <a:p>
            <a:pPr>
              <a:buClr>
                <a:srgbClr val="0000FF"/>
              </a:buClr>
              <a:buSzPct val="120000"/>
            </a:pPr>
            <a:r>
              <a:rPr lang="en-US" dirty="0"/>
              <a:t>If the Service Provider represents there are no other similarly situated non-residential customers, must provide evidence supporting this assertion, such as (but not limited to)</a:t>
            </a:r>
          </a:p>
          <a:p>
            <a:pPr lvl="1">
              <a:buClr>
                <a:schemeClr val="accent2"/>
              </a:buClr>
              <a:buSzPct val="120000"/>
            </a:pPr>
            <a:r>
              <a:rPr lang="en-US" sz="2800" dirty="0"/>
              <a:t>Sales reports demonstrating similar equipment or services were not </a:t>
            </a:r>
            <a:r>
              <a:rPr lang="en-US" sz="2800" dirty="0" smtClean="0"/>
              <a:t>sold</a:t>
            </a:r>
          </a:p>
          <a:p>
            <a:pPr lvl="1">
              <a:buClr>
                <a:schemeClr val="accent2"/>
              </a:buClr>
              <a:buSzPct val="120000"/>
            </a:pPr>
            <a:r>
              <a:rPr lang="en-US" sz="2800" dirty="0" smtClean="0"/>
              <a:t>Customer </a:t>
            </a:r>
            <a:r>
              <a:rPr lang="en-US" sz="2800" dirty="0"/>
              <a:t>demographics for non-residential customers that purchased similar equipment or </a:t>
            </a:r>
            <a:r>
              <a:rPr lang="en-US" sz="2800" dirty="0" smtClean="0"/>
              <a:t>services</a:t>
            </a:r>
          </a:p>
          <a:p>
            <a:pPr lvl="1">
              <a:buClr>
                <a:schemeClr val="accent2"/>
              </a:buClr>
              <a:buSzPct val="120000"/>
            </a:pPr>
            <a:r>
              <a:rPr lang="en-US" sz="2800" dirty="0" smtClean="0"/>
              <a:t>Contractual terms</a:t>
            </a:r>
          </a:p>
          <a:p>
            <a:pPr lvl="1">
              <a:buClr>
                <a:schemeClr val="accent2"/>
              </a:buClr>
              <a:buSzPct val="120000"/>
            </a:pPr>
            <a:r>
              <a:rPr lang="en-US" sz="2800" dirty="0" smtClean="0"/>
              <a:t>Etc</a:t>
            </a:r>
            <a:r>
              <a:rPr lang="en-US" sz="2800" dirty="0"/>
              <a:t>.</a:t>
            </a:r>
          </a:p>
          <a:p>
            <a:pPr lvl="1">
              <a:buClr>
                <a:srgbClr val="0000FF"/>
              </a:buClr>
              <a:buSzPct val="120000"/>
            </a:pP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319652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2" y="373241"/>
            <a:ext cx="11993195" cy="685800"/>
          </a:xfrm>
        </p:spPr>
        <p:txBody>
          <a:bodyPr/>
          <a:lstStyle/>
          <a:p>
            <a:pPr lvl="0">
              <a:spcBef>
                <a:spcPts val="1000"/>
              </a:spcBef>
              <a:buClr>
                <a:srgbClr val="004AD4"/>
              </a:buClr>
            </a:pPr>
            <a:r>
              <a:rPr lang="en-US" dirty="0" smtClean="0"/>
              <a:t>Invoicing Pitfalls</a:t>
            </a:r>
            <a:endParaRPr lang="en-US" dirty="0"/>
          </a:p>
        </p:txBody>
      </p:sp>
      <p:sp>
        <p:nvSpPr>
          <p:cNvPr id="3" name="Content Placeholder 2"/>
          <p:cNvSpPr>
            <a:spLocks noGrp="1"/>
          </p:cNvSpPr>
          <p:nvPr>
            <p:ph idx="1"/>
          </p:nvPr>
        </p:nvSpPr>
        <p:spPr>
          <a:xfrm>
            <a:off x="198803" y="1059041"/>
            <a:ext cx="11993195" cy="5388969"/>
          </a:xfrm>
        </p:spPr>
        <p:txBody>
          <a:bodyPr>
            <a:noAutofit/>
          </a:bodyPr>
          <a:lstStyle/>
          <a:p>
            <a:pPr marL="0" indent="0">
              <a:buClr>
                <a:srgbClr val="0000FF"/>
              </a:buClr>
              <a:buSzPct val="120000"/>
              <a:buNone/>
            </a:pPr>
            <a:r>
              <a:rPr lang="en-US" b="1" dirty="0" smtClean="0"/>
              <a:t>I invoiced SLP the amount that was committed in the FCDL, so why did the audit identify a finding?</a:t>
            </a:r>
            <a:endParaRPr lang="en-US" dirty="0"/>
          </a:p>
          <a:p>
            <a:pPr lvl="1">
              <a:buClr>
                <a:srgbClr val="0000FF"/>
              </a:buClr>
              <a:buSzPct val="120000"/>
            </a:pPr>
            <a:r>
              <a:rPr lang="en-US" sz="2800" dirty="0"/>
              <a:t>The amount committed is based on the services and amounts requested by the beneficiary but may not represent the actual services and amounts billed to the beneficiary</a:t>
            </a:r>
            <a:r>
              <a:rPr lang="en-US" sz="2800" dirty="0" smtClean="0"/>
              <a:t>.</a:t>
            </a:r>
            <a:endParaRPr lang="en-US" sz="2800" dirty="0"/>
          </a:p>
          <a:p>
            <a:pPr lvl="2">
              <a:buClr>
                <a:schemeClr val="accent2"/>
              </a:buClr>
              <a:buSzPct val="120000"/>
            </a:pPr>
            <a:r>
              <a:rPr lang="en-US" sz="2800" dirty="0"/>
              <a:t>The audit may have identified:</a:t>
            </a:r>
          </a:p>
          <a:p>
            <a:pPr marL="1371600" lvl="2" indent="-457200">
              <a:buClr>
                <a:schemeClr val="accent2"/>
              </a:buClr>
              <a:buSzPct val="120000"/>
              <a:buFont typeface="+mj-lt"/>
              <a:buAutoNum type="arabicPeriod"/>
            </a:pPr>
            <a:r>
              <a:rPr lang="en-US" sz="2500" dirty="0"/>
              <a:t>The recurring and/or non-recurring amounts billed were less than the recurring and/or non-recurring amounts requested in the FCC Form </a:t>
            </a:r>
            <a:r>
              <a:rPr lang="en-US" sz="2500" dirty="0" smtClean="0"/>
              <a:t>471.</a:t>
            </a:r>
          </a:p>
          <a:p>
            <a:pPr marL="1371600" lvl="2" indent="-457200">
              <a:buClr>
                <a:schemeClr val="accent2"/>
              </a:buClr>
              <a:buSzPct val="120000"/>
              <a:buFont typeface="+mj-lt"/>
              <a:buAutoNum type="arabicPeriod"/>
            </a:pPr>
            <a:r>
              <a:rPr lang="en-US" sz="2500" dirty="0" smtClean="0"/>
              <a:t>The </a:t>
            </a:r>
            <a:r>
              <a:rPr lang="en-US" sz="2500" dirty="0"/>
              <a:t>actual service period for delivery of service was less than the service period requested in the FCC Form </a:t>
            </a:r>
            <a:r>
              <a:rPr lang="en-US" sz="2500" dirty="0" smtClean="0"/>
              <a:t>471.</a:t>
            </a:r>
          </a:p>
          <a:p>
            <a:pPr marL="1371600" lvl="2" indent="-457200">
              <a:buClr>
                <a:schemeClr val="accent2"/>
              </a:buClr>
              <a:buSzPct val="120000"/>
              <a:buFont typeface="+mj-lt"/>
              <a:buAutoNum type="arabicPeriod"/>
            </a:pPr>
            <a:r>
              <a:rPr lang="en-US" sz="2500" dirty="0" smtClean="0"/>
              <a:t>Certain </a:t>
            </a:r>
            <a:r>
              <a:rPr lang="en-US" sz="2500" dirty="0"/>
              <a:t>services in the bill were not eligible.</a:t>
            </a:r>
          </a:p>
          <a:p>
            <a:pPr lvl="1">
              <a:buClr>
                <a:srgbClr val="0000FF"/>
              </a:buClr>
              <a:buSzPct val="120000"/>
            </a:pPr>
            <a:endParaRPr lang="en-US" sz="2000" dirty="0">
              <a:solidFill>
                <a:schemeClr val="tx1"/>
              </a:solidFill>
            </a:endParaRPr>
          </a:p>
          <a:p>
            <a:pPr lvl="1">
              <a:buClr>
                <a:srgbClr val="0000FF"/>
              </a:buClr>
              <a:buSzPct val="120000"/>
            </a:pP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845445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236081"/>
            <a:ext cx="11993195" cy="685800"/>
          </a:xfrm>
        </p:spPr>
        <p:txBody>
          <a:bodyPr/>
          <a:lstStyle/>
          <a:p>
            <a:pPr lvl="0">
              <a:spcBef>
                <a:spcPts val="1000"/>
              </a:spcBef>
              <a:buClr>
                <a:srgbClr val="004AD4"/>
              </a:buClr>
            </a:pPr>
            <a:r>
              <a:rPr lang="en-US" dirty="0" smtClean="0"/>
              <a:t>Invoicing Pitfalls</a:t>
            </a:r>
            <a:endParaRPr lang="en-US" dirty="0"/>
          </a:p>
        </p:txBody>
      </p:sp>
      <p:sp>
        <p:nvSpPr>
          <p:cNvPr id="3" name="Content Placeholder 2"/>
          <p:cNvSpPr>
            <a:spLocks noGrp="1"/>
          </p:cNvSpPr>
          <p:nvPr>
            <p:ph idx="1"/>
          </p:nvPr>
        </p:nvSpPr>
        <p:spPr>
          <a:xfrm>
            <a:off x="198804" y="921881"/>
            <a:ext cx="11993195" cy="5388969"/>
          </a:xfrm>
        </p:spPr>
        <p:txBody>
          <a:bodyPr>
            <a:noAutofit/>
          </a:bodyPr>
          <a:lstStyle/>
          <a:p>
            <a:pPr>
              <a:buClr>
                <a:srgbClr val="0000FF"/>
              </a:buClr>
              <a:buSzPct val="120000"/>
            </a:pPr>
            <a:r>
              <a:rPr lang="en-US" sz="2600" dirty="0"/>
              <a:t>How do I avoid this finding?</a:t>
            </a:r>
          </a:p>
          <a:p>
            <a:pPr lvl="1">
              <a:buClr>
                <a:schemeClr val="accent2"/>
              </a:buClr>
              <a:buSzPct val="120000"/>
            </a:pPr>
            <a:r>
              <a:rPr lang="en-US" sz="2600" dirty="0"/>
              <a:t>Maintain reconciliations</a:t>
            </a:r>
          </a:p>
          <a:p>
            <a:pPr lvl="2">
              <a:buClr>
                <a:schemeClr val="accent2"/>
              </a:buClr>
              <a:buSzPct val="120000"/>
              <a:buFont typeface="Courier New" panose="02070309020205020404" pitchFamily="49" charset="0"/>
              <a:buChar char="o"/>
            </a:pPr>
            <a:r>
              <a:rPr lang="en-US" sz="2600" dirty="0" smtClean="0"/>
              <a:t>Reconciliations </a:t>
            </a:r>
            <a:r>
              <a:rPr lang="en-US" sz="2600" dirty="0"/>
              <a:t>should be prepared any time the amount invoiced to SLP is not the exact amount billed to the </a:t>
            </a:r>
            <a:r>
              <a:rPr lang="en-US" sz="2600" dirty="0" smtClean="0"/>
              <a:t>beneficiary</a:t>
            </a:r>
            <a:endParaRPr lang="en-US" sz="2600" dirty="0"/>
          </a:p>
          <a:p>
            <a:pPr marL="228600" lvl="2" indent="0">
              <a:buClr>
                <a:srgbClr val="0000FF"/>
              </a:buClr>
              <a:buSzPct val="120000"/>
              <a:buNone/>
            </a:pPr>
            <a:r>
              <a:rPr lang="en-US" sz="2600" b="1" dirty="0"/>
              <a:t>Example</a:t>
            </a:r>
          </a:p>
          <a:p>
            <a:pPr lvl="1">
              <a:buClr>
                <a:srgbClr val="0000FF"/>
              </a:buClr>
              <a:buSzPct val="120000"/>
            </a:pPr>
            <a:r>
              <a:rPr lang="en-US" sz="2600" dirty="0"/>
              <a:t>Beneficiary requested and SLP committed funds for Internet access services to 10 schools within the school district for 12 months at a discounted cost of $1,000/month per school ($120,000).</a:t>
            </a:r>
          </a:p>
          <a:p>
            <a:pPr lvl="1">
              <a:buClr>
                <a:srgbClr val="0000FF"/>
              </a:buClr>
              <a:buSzPct val="120000"/>
            </a:pPr>
            <a:r>
              <a:rPr lang="en-US" sz="2600" dirty="0"/>
              <a:t>Service Provider delivered Internet access to 7 schools for 12 months at a discounted cost of $1,000/month ($84,000).</a:t>
            </a:r>
          </a:p>
          <a:p>
            <a:pPr lvl="1">
              <a:buClr>
                <a:srgbClr val="0000FF"/>
              </a:buClr>
              <a:buSzPct val="120000"/>
            </a:pPr>
            <a:r>
              <a:rPr lang="en-US" sz="2600" dirty="0"/>
              <a:t>Service Provider invoiced SLP for $120,000 resulting in an over-invoicing finding of $36,000.</a:t>
            </a:r>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255646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19901"/>
            <a:ext cx="11993195" cy="685800"/>
          </a:xfrm>
        </p:spPr>
        <p:txBody>
          <a:bodyPr/>
          <a:lstStyle/>
          <a:p>
            <a:pPr lvl="0">
              <a:spcBef>
                <a:spcPts val="1000"/>
              </a:spcBef>
              <a:buClr>
                <a:srgbClr val="004AD4"/>
              </a:buClr>
            </a:pPr>
            <a:r>
              <a:rPr lang="en-US" dirty="0" smtClean="0"/>
              <a:t>Invoicing Pitfalls</a:t>
            </a:r>
            <a:endParaRPr lang="en-US" dirty="0"/>
          </a:p>
        </p:txBody>
      </p:sp>
      <p:sp>
        <p:nvSpPr>
          <p:cNvPr id="3" name="Content Placeholder 2"/>
          <p:cNvSpPr>
            <a:spLocks noGrp="1"/>
          </p:cNvSpPr>
          <p:nvPr>
            <p:ph idx="1"/>
          </p:nvPr>
        </p:nvSpPr>
        <p:spPr>
          <a:xfrm>
            <a:off x="235877" y="1005701"/>
            <a:ext cx="11521440" cy="5388969"/>
          </a:xfrm>
        </p:spPr>
        <p:txBody>
          <a:bodyPr>
            <a:noAutofit/>
          </a:bodyPr>
          <a:lstStyle/>
          <a:p>
            <a:pPr marL="0" indent="0">
              <a:buClr>
                <a:srgbClr val="0000FF"/>
              </a:buClr>
              <a:buSzPct val="120000"/>
              <a:buNone/>
            </a:pPr>
            <a:r>
              <a:rPr lang="en-US" b="1" dirty="0"/>
              <a:t>I invoiced SLP for the amount that was billed to the beneficiary, so why did the audit identify a finding</a:t>
            </a:r>
            <a:r>
              <a:rPr lang="en-US" b="1" dirty="0" smtClean="0"/>
              <a:t>?</a:t>
            </a:r>
          </a:p>
          <a:p>
            <a:pPr lvl="1">
              <a:buClr>
                <a:srgbClr val="004AD4"/>
              </a:buClr>
              <a:buSzPct val="120000"/>
            </a:pPr>
            <a:r>
              <a:rPr lang="en-US" sz="2800" dirty="0" smtClean="0"/>
              <a:t>SLP </a:t>
            </a:r>
            <a:r>
              <a:rPr lang="en-US" sz="2800" dirty="0"/>
              <a:t>can only be invoiced for equipment and services delivered to eligible students and locations that are requested in the FCC Form </a:t>
            </a:r>
            <a:r>
              <a:rPr lang="en-US" sz="2800" dirty="0" smtClean="0"/>
              <a:t>471.</a:t>
            </a:r>
          </a:p>
          <a:p>
            <a:pPr lvl="2">
              <a:buClr>
                <a:schemeClr val="accent2"/>
              </a:buClr>
              <a:buSzPct val="120000"/>
            </a:pPr>
            <a:r>
              <a:rPr lang="en-US" sz="2800" dirty="0" smtClean="0"/>
              <a:t>The </a:t>
            </a:r>
            <a:r>
              <a:rPr lang="en-US" sz="2800" dirty="0"/>
              <a:t>audit may have identified:</a:t>
            </a:r>
          </a:p>
          <a:p>
            <a:pPr marL="1371600" lvl="2" indent="-457200">
              <a:buClr>
                <a:srgbClr val="EF8739"/>
              </a:buClr>
              <a:buSzPct val="120000"/>
              <a:buFont typeface="+mj-lt"/>
              <a:buAutoNum type="arabicPeriod"/>
            </a:pPr>
            <a:r>
              <a:rPr lang="en-US" sz="2400" dirty="0"/>
              <a:t>Equipment and/or services were delivered to ineligible </a:t>
            </a:r>
            <a:r>
              <a:rPr lang="en-US" sz="2400" dirty="0" smtClean="0"/>
              <a:t>locations.</a:t>
            </a:r>
          </a:p>
          <a:p>
            <a:pPr marL="1371600" lvl="2" indent="-457200">
              <a:buClr>
                <a:srgbClr val="EF8739"/>
              </a:buClr>
              <a:buSzPct val="120000"/>
              <a:buFont typeface="+mj-lt"/>
              <a:buAutoNum type="arabicPeriod"/>
            </a:pPr>
            <a:r>
              <a:rPr lang="en-US" sz="2400" dirty="0" smtClean="0"/>
              <a:t>Equipment </a:t>
            </a:r>
            <a:r>
              <a:rPr lang="en-US" sz="2400" dirty="0"/>
              <a:t>and/or services were delivered to locations containing ineligible students.</a:t>
            </a:r>
          </a:p>
          <a:p>
            <a:pPr marL="1371600" lvl="2" indent="-457200">
              <a:buClr>
                <a:srgbClr val="0000FF"/>
              </a:buClr>
              <a:buSzPct val="120000"/>
              <a:buFont typeface="+mj-lt"/>
              <a:buAutoNum type="arabicPeriod"/>
            </a:pP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4255026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59491"/>
            <a:ext cx="11993195" cy="685800"/>
          </a:xfrm>
        </p:spPr>
        <p:txBody>
          <a:bodyPr/>
          <a:lstStyle/>
          <a:p>
            <a:pPr lvl="0">
              <a:spcBef>
                <a:spcPts val="1000"/>
              </a:spcBef>
              <a:buClr>
                <a:srgbClr val="004AD4"/>
              </a:buClr>
            </a:pPr>
            <a:r>
              <a:rPr lang="en-US" dirty="0" smtClean="0"/>
              <a:t>Invoicing Pitfalls</a:t>
            </a:r>
            <a:endParaRPr lang="en-US" dirty="0"/>
          </a:p>
        </p:txBody>
      </p:sp>
      <p:sp>
        <p:nvSpPr>
          <p:cNvPr id="3" name="Content Placeholder 2"/>
          <p:cNvSpPr>
            <a:spLocks noGrp="1"/>
          </p:cNvSpPr>
          <p:nvPr>
            <p:ph idx="1"/>
          </p:nvPr>
        </p:nvSpPr>
        <p:spPr>
          <a:xfrm>
            <a:off x="198805" y="1045291"/>
            <a:ext cx="11505516" cy="5402719"/>
          </a:xfrm>
        </p:spPr>
        <p:txBody>
          <a:bodyPr>
            <a:noAutofit/>
          </a:bodyPr>
          <a:lstStyle/>
          <a:p>
            <a:pPr>
              <a:buClr>
                <a:srgbClr val="0000FF"/>
              </a:buClr>
              <a:buSzPct val="120000"/>
            </a:pPr>
            <a:r>
              <a:rPr lang="en-US" sz="2400" dirty="0"/>
              <a:t>How do I avoid this finding?</a:t>
            </a:r>
          </a:p>
          <a:p>
            <a:pPr lvl="1">
              <a:buClr>
                <a:schemeClr val="accent2"/>
              </a:buClr>
              <a:buSzPct val="120000"/>
            </a:pPr>
            <a:r>
              <a:rPr lang="en-US" sz="2200" dirty="0"/>
              <a:t>Compare billed services and amounts to the FCDL amount and FCC Form 471.</a:t>
            </a:r>
          </a:p>
          <a:p>
            <a:pPr lvl="2">
              <a:buClr>
                <a:schemeClr val="accent2"/>
              </a:buClr>
              <a:buSzPct val="120000"/>
              <a:buFont typeface="Courier New" panose="02070309020205020404" pitchFamily="49" charset="0"/>
              <a:buChar char="o"/>
            </a:pPr>
            <a:r>
              <a:rPr lang="en-US" sz="2200" dirty="0" smtClean="0"/>
              <a:t>If the billed costs do not equal pre-discounted costs identified in the FCDL, the FCC Form 471 may not have requested certain services, locations, and/or services for some students.</a:t>
            </a:r>
            <a:endParaRPr lang="en-US" sz="2200" dirty="0"/>
          </a:p>
          <a:p>
            <a:pPr marL="228600" lvl="2" indent="0">
              <a:buClr>
                <a:srgbClr val="0000FF"/>
              </a:buClr>
              <a:buSzPct val="120000"/>
              <a:buNone/>
            </a:pPr>
            <a:r>
              <a:rPr lang="en-US" sz="2400" b="1" dirty="0" smtClean="0"/>
              <a:t>Example</a:t>
            </a:r>
            <a:endParaRPr lang="en-US" sz="2400" b="1" dirty="0"/>
          </a:p>
          <a:p>
            <a:pPr lvl="1">
              <a:buClr>
                <a:srgbClr val="0000FF"/>
              </a:buClr>
              <a:buSzPct val="120000"/>
            </a:pPr>
            <a:r>
              <a:rPr lang="en-US" sz="2200" dirty="0"/>
              <a:t>Service Provider billed beneficiary and invoiced SLP for Internet access at a school district of 10,000 students for one month at a pre-discounted cost of $20,000.</a:t>
            </a:r>
          </a:p>
          <a:p>
            <a:pPr lvl="1">
              <a:buClr>
                <a:srgbClr val="0000FF"/>
              </a:buClr>
              <a:buSzPct val="120000"/>
            </a:pPr>
            <a:r>
              <a:rPr lang="en-US" sz="2200" dirty="0"/>
              <a:t>FCDL committed funds for 12 months at a pre-discounted cost of $216,000, which is less than $20,000 * 12 (or $240,000).</a:t>
            </a:r>
          </a:p>
          <a:p>
            <a:pPr lvl="1">
              <a:buClr>
                <a:srgbClr val="0000FF"/>
              </a:buClr>
              <a:buSzPct val="120000"/>
            </a:pPr>
            <a:r>
              <a:rPr lang="en-US" sz="2200" dirty="0"/>
              <a:t>FCC Form 471 identified only 9,000 eligible students.</a:t>
            </a:r>
          </a:p>
          <a:p>
            <a:pPr lvl="1">
              <a:buClr>
                <a:srgbClr val="0000FF"/>
              </a:buClr>
              <a:buSzPct val="120000"/>
            </a:pPr>
            <a:r>
              <a:rPr lang="en-US" sz="2200" dirty="0"/>
              <a:t>Service Provider over-invoiced SLP for pre-discounted costs of $2,000 ($20,000 * (1,000 / 10,000)).</a:t>
            </a:r>
          </a:p>
          <a:p>
            <a:pPr lvl="1">
              <a:buClr>
                <a:srgbClr val="0000FF"/>
              </a:buClr>
              <a:buSzPct val="120000"/>
            </a:pPr>
            <a:endParaRPr lang="en-US" sz="2600" dirty="0"/>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732524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411341"/>
            <a:ext cx="11993195" cy="685800"/>
          </a:xfrm>
        </p:spPr>
        <p:txBody>
          <a:bodyPr/>
          <a:lstStyle/>
          <a:p>
            <a:pPr lvl="0">
              <a:spcBef>
                <a:spcPts val="1000"/>
              </a:spcBef>
              <a:buClr>
                <a:srgbClr val="004AD4"/>
              </a:buClr>
            </a:pPr>
            <a:r>
              <a:rPr lang="en-US" dirty="0" smtClean="0"/>
              <a:t>Invoicing Pitfalls</a:t>
            </a:r>
            <a:endParaRPr lang="en-US" dirty="0"/>
          </a:p>
        </p:txBody>
      </p:sp>
      <p:sp>
        <p:nvSpPr>
          <p:cNvPr id="3" name="Content Placeholder 2"/>
          <p:cNvSpPr>
            <a:spLocks noGrp="1"/>
          </p:cNvSpPr>
          <p:nvPr>
            <p:ph idx="1"/>
          </p:nvPr>
        </p:nvSpPr>
        <p:spPr>
          <a:xfrm>
            <a:off x="198805" y="1320810"/>
            <a:ext cx="11521440" cy="5388969"/>
          </a:xfrm>
        </p:spPr>
        <p:txBody>
          <a:bodyPr>
            <a:noAutofit/>
          </a:bodyPr>
          <a:lstStyle/>
          <a:p>
            <a:pPr marL="0" indent="0">
              <a:buClr>
                <a:srgbClr val="0000FF"/>
              </a:buClr>
              <a:buSzPct val="120000"/>
              <a:buNone/>
            </a:pPr>
            <a:r>
              <a:rPr lang="en-US" b="1" dirty="0"/>
              <a:t>I invoiced SLP for the amount identified in my reconciliation, so why did the audit identify a finding?</a:t>
            </a:r>
          </a:p>
          <a:p>
            <a:pPr lvl="1">
              <a:buClr>
                <a:srgbClr val="004AD4"/>
              </a:buClr>
              <a:buSzPct val="120000"/>
            </a:pPr>
            <a:r>
              <a:rPr lang="en-US" sz="2800" dirty="0"/>
              <a:t>SLP can only be invoiced for eligible equipment and services billed to the beneficiary that were requested in the FCC Form 471</a:t>
            </a:r>
            <a:r>
              <a:rPr lang="en-US" sz="2800" dirty="0" smtClean="0"/>
              <a:t>.</a:t>
            </a:r>
            <a:endParaRPr lang="en-US" sz="2800" dirty="0"/>
          </a:p>
          <a:p>
            <a:pPr lvl="2">
              <a:buClr>
                <a:schemeClr val="accent2"/>
              </a:buClr>
              <a:buSzPct val="120000"/>
            </a:pPr>
            <a:r>
              <a:rPr lang="en-US" sz="2800" dirty="0" smtClean="0"/>
              <a:t>The </a:t>
            </a:r>
            <a:r>
              <a:rPr lang="en-US" sz="2800" dirty="0"/>
              <a:t>audit may have identified:</a:t>
            </a:r>
          </a:p>
          <a:p>
            <a:pPr marL="1371600" lvl="2" indent="-457200">
              <a:buClr>
                <a:srgbClr val="EA7116"/>
              </a:buClr>
              <a:buSzPct val="120000"/>
              <a:buFont typeface="+mj-lt"/>
              <a:buAutoNum type="arabicPeriod"/>
            </a:pPr>
            <a:r>
              <a:rPr lang="en-US" sz="2400" dirty="0"/>
              <a:t>A portion of the equipment or services were not on the Schools &amp; Libraries Program Eligible Services </a:t>
            </a:r>
            <a:r>
              <a:rPr lang="en-US" sz="2400" dirty="0" smtClean="0"/>
              <a:t>List.</a:t>
            </a:r>
          </a:p>
          <a:p>
            <a:pPr marL="1371600" lvl="2" indent="-457200">
              <a:buClr>
                <a:srgbClr val="EA7116"/>
              </a:buClr>
              <a:buSzPct val="120000"/>
              <a:buFont typeface="+mj-lt"/>
              <a:buAutoNum type="arabicPeriod"/>
            </a:pPr>
            <a:r>
              <a:rPr lang="en-US" sz="2400" dirty="0" smtClean="0"/>
              <a:t>A </a:t>
            </a:r>
            <a:r>
              <a:rPr lang="en-US" sz="2400" dirty="0"/>
              <a:t>portion of the equipment or services were not requested in the FCC Form 471.</a:t>
            </a:r>
          </a:p>
          <a:p>
            <a:pPr marL="1371600" lvl="2" indent="-457200">
              <a:buClr>
                <a:srgbClr val="0000FF"/>
              </a:buClr>
              <a:buSzPct val="120000"/>
              <a:buFont typeface="+mj-lt"/>
              <a:buAutoNum type="arabicPeriod"/>
            </a:pPr>
            <a:endParaRPr lang="en-US" sz="2800" dirty="0"/>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645011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51" y="437000"/>
            <a:ext cx="11506306" cy="685800"/>
          </a:xfrm>
        </p:spPr>
        <p:txBody>
          <a:bodyPr/>
          <a:lstStyle/>
          <a:p>
            <a:pPr lvl="0">
              <a:spcBef>
                <a:spcPts val="1000"/>
              </a:spcBef>
            </a:pPr>
            <a:r>
              <a:rPr lang="en-US" dirty="0" smtClean="0"/>
              <a:t>Methods for Assuring Program Integrity</a:t>
            </a:r>
            <a:endParaRPr lang="en-US" dirty="0"/>
          </a:p>
        </p:txBody>
      </p:sp>
      <p:sp>
        <p:nvSpPr>
          <p:cNvPr id="3" name="Content Placeholder 2"/>
          <p:cNvSpPr>
            <a:spLocks noGrp="1"/>
          </p:cNvSpPr>
          <p:nvPr>
            <p:ph idx="1"/>
          </p:nvPr>
        </p:nvSpPr>
        <p:spPr>
          <a:xfrm>
            <a:off x="337351" y="1180961"/>
            <a:ext cx="10980506" cy="4865988"/>
          </a:xfrm>
        </p:spPr>
        <p:txBody>
          <a:bodyPr>
            <a:noAutofit/>
          </a:bodyPr>
          <a:lstStyle/>
          <a:p>
            <a:pPr marL="0" indent="0">
              <a:buNone/>
            </a:pPr>
            <a:r>
              <a:rPr lang="en-US" b="1" dirty="0"/>
              <a:t>BCAP (Beneficiary and Contributor Audit Program) </a:t>
            </a:r>
          </a:p>
          <a:p>
            <a:r>
              <a:rPr lang="en-US" dirty="0"/>
              <a:t>Designed to assess compliance with FCC rules and identify and recover overpayments via audits</a:t>
            </a:r>
          </a:p>
          <a:p>
            <a:pPr lvl="1"/>
            <a:r>
              <a:rPr lang="en-US" sz="2800" dirty="0"/>
              <a:t>Performed by internal USAC staff or outside audit firm</a:t>
            </a:r>
          </a:p>
          <a:p>
            <a:pPr marL="0" indent="0">
              <a:buNone/>
            </a:pPr>
            <a:r>
              <a:rPr lang="en-US" b="1" dirty="0"/>
              <a:t>PQA (Payment Quality Assurance Program) </a:t>
            </a:r>
          </a:p>
          <a:p>
            <a:r>
              <a:rPr lang="en-US" dirty="0"/>
              <a:t>Designed to assess estimated rates of improper payments via assessments, not audits</a:t>
            </a:r>
          </a:p>
          <a:p>
            <a:pPr lvl="1"/>
            <a:r>
              <a:rPr lang="en-US" sz="2800" dirty="0"/>
              <a:t>Performed by internal USAC staff</a:t>
            </a: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850339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213297"/>
            <a:ext cx="11993195" cy="685800"/>
          </a:xfrm>
        </p:spPr>
        <p:txBody>
          <a:bodyPr/>
          <a:lstStyle/>
          <a:p>
            <a:pPr lvl="0">
              <a:spcBef>
                <a:spcPts val="1000"/>
              </a:spcBef>
              <a:buClr>
                <a:srgbClr val="004AD4"/>
              </a:buClr>
            </a:pPr>
            <a:r>
              <a:rPr lang="en-US" dirty="0" smtClean="0"/>
              <a:t>Invoicing Pitfalls</a:t>
            </a:r>
            <a:endParaRPr lang="en-US" dirty="0"/>
          </a:p>
        </p:txBody>
      </p:sp>
      <p:sp>
        <p:nvSpPr>
          <p:cNvPr id="3" name="Content Placeholder 2"/>
          <p:cNvSpPr>
            <a:spLocks noGrp="1"/>
          </p:cNvSpPr>
          <p:nvPr>
            <p:ph idx="1"/>
          </p:nvPr>
        </p:nvSpPr>
        <p:spPr>
          <a:xfrm>
            <a:off x="198804" y="899097"/>
            <a:ext cx="11993195" cy="5695107"/>
          </a:xfrm>
        </p:spPr>
        <p:txBody>
          <a:bodyPr>
            <a:noAutofit/>
          </a:bodyPr>
          <a:lstStyle/>
          <a:p>
            <a:pPr>
              <a:buClr>
                <a:srgbClr val="0000FF"/>
              </a:buClr>
              <a:buSzPct val="120000"/>
            </a:pPr>
            <a:r>
              <a:rPr lang="en-US" sz="2400" dirty="0"/>
              <a:t>How do I avoid this finding?</a:t>
            </a:r>
          </a:p>
          <a:p>
            <a:pPr lvl="1">
              <a:buClr>
                <a:schemeClr val="accent2"/>
              </a:buClr>
              <a:buSzPct val="120000"/>
            </a:pPr>
            <a:r>
              <a:rPr lang="en-US" dirty="0"/>
              <a:t>Ensure bills and reconciliations identify the specific service </a:t>
            </a:r>
            <a:r>
              <a:rPr lang="en-US" dirty="0" smtClean="0"/>
              <a:t>provided.</a:t>
            </a:r>
          </a:p>
          <a:p>
            <a:pPr lvl="2">
              <a:buClr>
                <a:schemeClr val="accent2"/>
              </a:buClr>
              <a:buSzPct val="120000"/>
              <a:buFont typeface="Courier New" panose="02070309020205020404" pitchFamily="49" charset="0"/>
              <a:buChar char="o"/>
            </a:pPr>
            <a:r>
              <a:rPr lang="en-US" sz="2200" dirty="0" smtClean="0"/>
              <a:t>Contracts </a:t>
            </a:r>
            <a:r>
              <a:rPr lang="en-US" sz="2200" dirty="0"/>
              <a:t>may be used to identify services if contract terms (service period, rates, etc.) agree to the bills</a:t>
            </a:r>
            <a:r>
              <a:rPr lang="en-US" sz="2200" dirty="0" smtClean="0"/>
              <a:t>.</a:t>
            </a:r>
            <a:endParaRPr lang="en-US" sz="2200" dirty="0"/>
          </a:p>
          <a:p>
            <a:pPr marL="228600" lvl="2" indent="0">
              <a:buClr>
                <a:srgbClr val="0000FF"/>
              </a:buClr>
              <a:buSzPct val="120000"/>
              <a:buNone/>
            </a:pPr>
            <a:r>
              <a:rPr lang="en-US" sz="2400" b="1" dirty="0" smtClean="0"/>
              <a:t>Example</a:t>
            </a:r>
            <a:endParaRPr lang="en-US" sz="2400" b="1" dirty="0"/>
          </a:p>
          <a:p>
            <a:pPr lvl="1">
              <a:buClr>
                <a:srgbClr val="0000FF"/>
              </a:buClr>
              <a:buSzPct val="120000"/>
            </a:pPr>
            <a:r>
              <a:rPr lang="en-US" sz="2200" dirty="0"/>
              <a:t>Service Provider billed beneficiary for “monthly telecommunications charge” at a pre-discounted cost of $50,000 and invoiced SLP at a pre-discounted cost of $40,000.</a:t>
            </a:r>
          </a:p>
          <a:p>
            <a:pPr lvl="1">
              <a:buClr>
                <a:srgbClr val="0000FF"/>
              </a:buClr>
              <a:buSzPct val="120000"/>
            </a:pPr>
            <a:r>
              <a:rPr lang="en-US" sz="2200" dirty="0"/>
              <a:t>Service Provider provided reconciliation identifying “eligible contracted recurring services” of $40,000.</a:t>
            </a:r>
          </a:p>
          <a:p>
            <a:pPr lvl="1">
              <a:buClr>
                <a:srgbClr val="0000FF"/>
              </a:buClr>
              <a:buSzPct val="120000"/>
            </a:pPr>
            <a:r>
              <a:rPr lang="en-US" sz="2200" dirty="0"/>
              <a:t>Contract provided by Service Provider identified “ISDN/PRI” services at a monthly rate of $45,000.</a:t>
            </a:r>
          </a:p>
          <a:p>
            <a:pPr lvl="1">
              <a:buClr>
                <a:srgbClr val="0000FF"/>
              </a:buClr>
              <a:buSzPct val="120000"/>
            </a:pPr>
            <a:r>
              <a:rPr lang="en-US" sz="2200" dirty="0"/>
              <a:t>Since contract terms did not agree to the bill, auditor could not conclude that the contract was for the SLP approved services.</a:t>
            </a:r>
          </a:p>
          <a:p>
            <a:pPr lvl="1">
              <a:buClr>
                <a:srgbClr val="0000FF"/>
              </a:buClr>
              <a:buSzPct val="120000"/>
            </a:pPr>
            <a:r>
              <a:rPr lang="en-US" sz="2200" dirty="0"/>
              <a:t>Service Provider, therefore, over-invoiced SLP for pre-discounted costs of $40,000.</a:t>
            </a:r>
          </a:p>
          <a:p>
            <a:pPr lvl="1">
              <a:buClr>
                <a:srgbClr val="0000FF"/>
              </a:buClr>
              <a:buSzPct val="120000"/>
            </a:pPr>
            <a:endParaRPr lang="en-US" sz="2000" dirty="0"/>
          </a:p>
          <a:p>
            <a:pPr lvl="1">
              <a:buClr>
                <a:srgbClr val="0000FF"/>
              </a:buClr>
              <a:buSzPct val="120000"/>
            </a:pPr>
            <a:endParaRPr lang="en-US" sz="2200" dirty="0"/>
          </a:p>
          <a:p>
            <a:pPr lvl="1">
              <a:buClr>
                <a:srgbClr val="0000FF"/>
              </a:buClr>
              <a:buSzPct val="120000"/>
            </a:pPr>
            <a:endParaRPr lang="en-US" sz="2600" dirty="0"/>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594204"/>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612532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2" y="505685"/>
            <a:ext cx="11993195" cy="685800"/>
          </a:xfrm>
        </p:spPr>
        <p:txBody>
          <a:bodyPr/>
          <a:lstStyle/>
          <a:p>
            <a:pPr lvl="0">
              <a:spcBef>
                <a:spcPts val="1000"/>
              </a:spcBef>
              <a:buClr>
                <a:srgbClr val="004AD4"/>
              </a:buClr>
            </a:pPr>
            <a:r>
              <a:rPr lang="en-US" dirty="0" smtClean="0"/>
              <a:t>Invoicing Pitfalls</a:t>
            </a:r>
            <a:endParaRPr lang="en-US" dirty="0"/>
          </a:p>
        </p:txBody>
      </p:sp>
      <p:sp>
        <p:nvSpPr>
          <p:cNvPr id="3" name="Content Placeholder 2"/>
          <p:cNvSpPr>
            <a:spLocks noGrp="1"/>
          </p:cNvSpPr>
          <p:nvPr>
            <p:ph idx="1"/>
          </p:nvPr>
        </p:nvSpPr>
        <p:spPr>
          <a:xfrm>
            <a:off x="198803" y="1252382"/>
            <a:ext cx="11124517" cy="5695107"/>
          </a:xfrm>
        </p:spPr>
        <p:txBody>
          <a:bodyPr>
            <a:noAutofit/>
          </a:bodyPr>
          <a:lstStyle/>
          <a:p>
            <a:pPr>
              <a:buClr>
                <a:srgbClr val="0000FF"/>
              </a:buClr>
              <a:buSzPct val="120000"/>
            </a:pPr>
            <a:r>
              <a:rPr lang="en-US" dirty="0"/>
              <a:t>Other invoicing pitfalls to be aware of:</a:t>
            </a:r>
          </a:p>
          <a:p>
            <a:pPr lvl="1">
              <a:buClr>
                <a:schemeClr val="accent2"/>
              </a:buClr>
              <a:buSzPct val="120000"/>
            </a:pPr>
            <a:r>
              <a:rPr lang="en-US" sz="2800" dirty="0"/>
              <a:t>Invoicing under incorrect </a:t>
            </a:r>
            <a:r>
              <a:rPr lang="en-US" sz="2800" dirty="0" smtClean="0"/>
              <a:t>FRN</a:t>
            </a:r>
          </a:p>
          <a:p>
            <a:pPr lvl="1">
              <a:buClr>
                <a:schemeClr val="accent2"/>
              </a:buClr>
              <a:buSzPct val="120000"/>
            </a:pPr>
            <a:r>
              <a:rPr lang="en-US" sz="2800" dirty="0" smtClean="0"/>
              <a:t>Applying </a:t>
            </a:r>
            <a:r>
              <a:rPr lang="en-US" sz="2800" dirty="0"/>
              <a:t>incorrect discount rate to </a:t>
            </a:r>
            <a:r>
              <a:rPr lang="en-US" sz="2800" dirty="0" smtClean="0"/>
              <a:t>invoice</a:t>
            </a:r>
          </a:p>
          <a:p>
            <a:pPr lvl="1">
              <a:buClr>
                <a:schemeClr val="accent2"/>
              </a:buClr>
              <a:buSzPct val="120000"/>
            </a:pPr>
            <a:r>
              <a:rPr lang="en-US" sz="2800" dirty="0" smtClean="0"/>
              <a:t>Invoicing </a:t>
            </a:r>
            <a:r>
              <a:rPr lang="en-US" sz="2800" dirty="0"/>
              <a:t>for amounts billed that are in excess of the contracted amounts</a:t>
            </a:r>
          </a:p>
          <a:p>
            <a:pPr lvl="1">
              <a:buClr>
                <a:srgbClr val="0000FF"/>
              </a:buClr>
              <a:buSzPct val="120000"/>
            </a:pPr>
            <a:endParaRPr lang="en-US" sz="2800" dirty="0"/>
          </a:p>
          <a:p>
            <a:pPr>
              <a:buClr>
                <a:srgbClr val="0000FF"/>
              </a:buClr>
              <a:buSzPct val="120000"/>
            </a:pPr>
            <a:r>
              <a:rPr lang="en-US" dirty="0"/>
              <a:t>Communication with the beneficiary may be necessary to understand services, locations, or eligible students requested in the FCC Form 471.</a:t>
            </a:r>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1">
              <a:buClr>
                <a:srgbClr val="0000FF"/>
              </a:buClr>
              <a:buSzPct val="120000"/>
            </a:pPr>
            <a:endParaRPr lang="en-US" sz="2800" dirty="0"/>
          </a:p>
          <a:p>
            <a:pPr lvl="1">
              <a:buClr>
                <a:srgbClr val="0000FF"/>
              </a:buClr>
              <a:buSzPct val="120000"/>
            </a:pPr>
            <a:endParaRPr lang="en-US" sz="2600" dirty="0"/>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594204"/>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019159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2" y="505685"/>
            <a:ext cx="11993195" cy="685800"/>
          </a:xfrm>
        </p:spPr>
        <p:txBody>
          <a:bodyPr/>
          <a:lstStyle/>
          <a:p>
            <a:pPr lvl="0">
              <a:spcBef>
                <a:spcPts val="1000"/>
              </a:spcBef>
              <a:buClr>
                <a:srgbClr val="004AD4"/>
              </a:buClr>
            </a:pPr>
            <a:r>
              <a:rPr lang="en-US" dirty="0" smtClean="0"/>
              <a:t>Lowest Corresponding Price Pitfalls</a:t>
            </a:r>
            <a:endParaRPr lang="en-US" dirty="0"/>
          </a:p>
        </p:txBody>
      </p:sp>
      <p:sp>
        <p:nvSpPr>
          <p:cNvPr id="3" name="Content Placeholder 2"/>
          <p:cNvSpPr>
            <a:spLocks noGrp="1"/>
          </p:cNvSpPr>
          <p:nvPr>
            <p:ph idx="1"/>
          </p:nvPr>
        </p:nvSpPr>
        <p:spPr>
          <a:xfrm>
            <a:off x="198802" y="1191485"/>
            <a:ext cx="11734118" cy="5011258"/>
          </a:xfrm>
        </p:spPr>
        <p:txBody>
          <a:bodyPr>
            <a:noAutofit/>
          </a:bodyPr>
          <a:lstStyle/>
          <a:p>
            <a:pPr marL="0" indent="0">
              <a:buClr>
                <a:srgbClr val="0000FF"/>
              </a:buClr>
              <a:buSzPct val="120000"/>
              <a:buNone/>
            </a:pPr>
            <a:r>
              <a:rPr lang="en-US" b="1" dirty="0"/>
              <a:t>I was selected as the service provider following a competitive bidding process and billed the beneficiary in accordance with the quote in my bid, so why did the audit identify </a:t>
            </a:r>
            <a:r>
              <a:rPr lang="en-US" b="1" dirty="0" smtClean="0"/>
              <a:t>an </a:t>
            </a:r>
            <a:r>
              <a:rPr lang="en-US" b="1" dirty="0"/>
              <a:t>LCP finding?</a:t>
            </a:r>
          </a:p>
          <a:p>
            <a:pPr lvl="1">
              <a:buClr>
                <a:srgbClr val="004AD4"/>
              </a:buClr>
              <a:buSzPct val="120000"/>
            </a:pPr>
            <a:r>
              <a:rPr lang="en-US" sz="2600" dirty="0"/>
              <a:t>“Lowest corresponding price is the lowest price that a service provider charges to non-residential customers who are similarly situated to a particular school, library, or library consortium for similar services.” 47 C.F.R. § </a:t>
            </a:r>
            <a:r>
              <a:rPr lang="en-US" sz="2600" dirty="0" smtClean="0"/>
              <a:t>54.500</a:t>
            </a:r>
          </a:p>
          <a:p>
            <a:pPr lvl="2">
              <a:buClr>
                <a:schemeClr val="accent2"/>
              </a:buClr>
              <a:buSzPct val="120000"/>
            </a:pPr>
            <a:r>
              <a:rPr lang="en-US" sz="2800" dirty="0" smtClean="0"/>
              <a:t>The audit may have identified:</a:t>
            </a:r>
          </a:p>
          <a:p>
            <a:pPr marL="1428750" lvl="2" indent="-514350">
              <a:buClr>
                <a:schemeClr val="accent2"/>
              </a:buClr>
              <a:buSzPct val="120000"/>
              <a:buFont typeface="+mj-lt"/>
              <a:buAutoNum type="arabicPeriod"/>
            </a:pPr>
            <a:r>
              <a:rPr lang="en-US" sz="2400" dirty="0" smtClean="0"/>
              <a:t>The Service Provider did not quote the beneficiary its LCP.</a:t>
            </a:r>
          </a:p>
          <a:p>
            <a:pPr marL="1885950" lvl="3" indent="-514350">
              <a:buClr>
                <a:schemeClr val="accent2"/>
              </a:buClr>
              <a:buSzPct val="120000"/>
              <a:buFont typeface="+mj-lt"/>
              <a:buAutoNum type="romanLcPeriod"/>
            </a:pPr>
            <a:r>
              <a:rPr lang="en-US" sz="2200" dirty="0" smtClean="0"/>
              <a:t>The LCP rule is separate from and unrelated to competitive bidding rules.</a:t>
            </a:r>
          </a:p>
          <a:p>
            <a:pPr marL="1885950" lvl="3" indent="-514350">
              <a:buClr>
                <a:schemeClr val="accent2"/>
              </a:buClr>
              <a:buSzPct val="120000"/>
              <a:buFont typeface="+mj-lt"/>
              <a:buAutoNum type="romanLcPeriod"/>
            </a:pPr>
            <a:r>
              <a:rPr lang="en-US" sz="2200" dirty="0" smtClean="0"/>
              <a:t>Even if a service provider submits an LCP-compliant bid, actual charges must also be LCP compliant.</a:t>
            </a: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1">
              <a:buClr>
                <a:srgbClr val="0000FF"/>
              </a:buClr>
              <a:buSzPct val="120000"/>
            </a:pPr>
            <a:endParaRPr lang="en-US" sz="2800" dirty="0"/>
          </a:p>
          <a:p>
            <a:pPr lvl="1">
              <a:buClr>
                <a:srgbClr val="0000FF"/>
              </a:buClr>
              <a:buSzPct val="120000"/>
            </a:pPr>
            <a:endParaRPr lang="en-US" sz="2600" dirty="0"/>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594204"/>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951991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191851"/>
            <a:ext cx="11993195" cy="685800"/>
          </a:xfrm>
        </p:spPr>
        <p:txBody>
          <a:bodyPr/>
          <a:lstStyle/>
          <a:p>
            <a:pPr lvl="0">
              <a:spcBef>
                <a:spcPts val="1000"/>
              </a:spcBef>
              <a:buClr>
                <a:srgbClr val="004AD4"/>
              </a:buClr>
            </a:pPr>
            <a:r>
              <a:rPr lang="en-US" dirty="0"/>
              <a:t>Lowest Corresponding Price Pitfalls</a:t>
            </a:r>
          </a:p>
        </p:txBody>
      </p:sp>
      <p:sp>
        <p:nvSpPr>
          <p:cNvPr id="3" name="Content Placeholder 2"/>
          <p:cNvSpPr>
            <a:spLocks noGrp="1"/>
          </p:cNvSpPr>
          <p:nvPr>
            <p:ph idx="1"/>
          </p:nvPr>
        </p:nvSpPr>
        <p:spPr>
          <a:xfrm>
            <a:off x="198804" y="877651"/>
            <a:ext cx="11840795" cy="5402719"/>
          </a:xfrm>
        </p:spPr>
        <p:txBody>
          <a:bodyPr>
            <a:noAutofit/>
          </a:bodyPr>
          <a:lstStyle/>
          <a:p>
            <a:pPr>
              <a:buClr>
                <a:srgbClr val="0000FF"/>
              </a:buClr>
              <a:buSzPct val="120000"/>
            </a:pPr>
            <a:r>
              <a:rPr lang="en-US" dirty="0"/>
              <a:t>How do I avoid this finding?</a:t>
            </a:r>
          </a:p>
          <a:p>
            <a:pPr lvl="1">
              <a:buClr>
                <a:schemeClr val="accent2"/>
              </a:buClr>
              <a:buSzPct val="120000"/>
            </a:pPr>
            <a:r>
              <a:rPr lang="en-US" sz="2600" dirty="0"/>
              <a:t>Ensure there are formal policies and procedures in place for determining the lowest corresponding price.</a:t>
            </a:r>
          </a:p>
          <a:p>
            <a:pPr lvl="2">
              <a:buClr>
                <a:schemeClr val="accent2"/>
              </a:buClr>
              <a:buSzPct val="120000"/>
              <a:buFont typeface="Courier New" panose="02070309020205020404" pitchFamily="49" charset="0"/>
              <a:buChar char="o"/>
            </a:pPr>
            <a:r>
              <a:rPr lang="en-US" sz="2400" dirty="0"/>
              <a:t>Employees should be adequately trained on the policies and procedures.</a:t>
            </a:r>
          </a:p>
          <a:p>
            <a:pPr marL="228600" lvl="2" indent="0">
              <a:buClr>
                <a:srgbClr val="0000FF"/>
              </a:buClr>
              <a:buSzPct val="120000"/>
              <a:buNone/>
            </a:pPr>
            <a:r>
              <a:rPr lang="en-US" sz="2800" b="1" dirty="0" smtClean="0"/>
              <a:t>Example</a:t>
            </a:r>
            <a:endParaRPr lang="en-US" sz="2800" b="1" dirty="0"/>
          </a:p>
          <a:p>
            <a:pPr lvl="1">
              <a:buClr>
                <a:srgbClr val="0000FF"/>
              </a:buClr>
              <a:buSzPct val="120000"/>
            </a:pPr>
            <a:r>
              <a:rPr lang="en-US" sz="2600" dirty="0"/>
              <a:t>Service Provider billed the beneficiary $5,000 for a switch.</a:t>
            </a:r>
          </a:p>
          <a:p>
            <a:pPr lvl="1">
              <a:buClr>
                <a:srgbClr val="0000FF"/>
              </a:buClr>
              <a:buSzPct val="120000"/>
            </a:pPr>
            <a:r>
              <a:rPr lang="en-US" sz="2600" dirty="0"/>
              <a:t>Service Provider </a:t>
            </a:r>
            <a:r>
              <a:rPr lang="en-US" sz="2600" dirty="0" smtClean="0"/>
              <a:t>could </a:t>
            </a:r>
            <a:r>
              <a:rPr lang="en-US" sz="2600" dirty="0"/>
              <a:t>not demonstrate its lowest corresponding price.</a:t>
            </a:r>
          </a:p>
          <a:p>
            <a:pPr lvl="1">
              <a:buClr>
                <a:srgbClr val="0000FF"/>
              </a:buClr>
              <a:buSzPct val="120000"/>
            </a:pPr>
            <a:r>
              <a:rPr lang="en-US" sz="2600" dirty="0"/>
              <a:t>Service Provider’s non-compliance resulted in recommended recovery of the discounted portion of the pre-discounted $5,000</a:t>
            </a:r>
            <a:r>
              <a:rPr lang="en-US" sz="2600" dirty="0" smtClean="0"/>
              <a:t>.</a:t>
            </a:r>
          </a:p>
          <a:p>
            <a:pPr lvl="1">
              <a:buClr>
                <a:srgbClr val="0000FF"/>
              </a:buClr>
              <a:buSzPct val="120000"/>
            </a:pPr>
            <a:r>
              <a:rPr lang="en-US" sz="2600" dirty="0" smtClean="0"/>
              <a:t>Having policies and procedures in place to compare the cost to prices charged to other similarly situated non-residential customers may have helped the Service Provider avoid this finding.</a:t>
            </a:r>
            <a:endParaRPr lang="en-US" sz="2600" dirty="0"/>
          </a:p>
          <a:p>
            <a:pPr lvl="1">
              <a:buClr>
                <a:srgbClr val="0000FF"/>
              </a:buClr>
              <a:buSzPct val="120000"/>
            </a:pPr>
            <a:endParaRPr lang="en-US" sz="2600" dirty="0"/>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833146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74" y="203139"/>
            <a:ext cx="11993195" cy="685800"/>
          </a:xfrm>
        </p:spPr>
        <p:txBody>
          <a:bodyPr/>
          <a:lstStyle/>
          <a:p>
            <a:pPr lvl="0">
              <a:spcBef>
                <a:spcPts val="1000"/>
              </a:spcBef>
              <a:buClr>
                <a:srgbClr val="004AD4"/>
              </a:buClr>
            </a:pPr>
            <a:r>
              <a:rPr lang="en-US" dirty="0" smtClean="0"/>
              <a:t>Lowest Corresponding Price Pitfalls</a:t>
            </a:r>
            <a:endParaRPr lang="en-US" dirty="0"/>
          </a:p>
        </p:txBody>
      </p:sp>
      <p:sp>
        <p:nvSpPr>
          <p:cNvPr id="3" name="Content Placeholder 2"/>
          <p:cNvSpPr>
            <a:spLocks noGrp="1"/>
          </p:cNvSpPr>
          <p:nvPr>
            <p:ph idx="1"/>
          </p:nvPr>
        </p:nvSpPr>
        <p:spPr>
          <a:xfrm>
            <a:off x="250320" y="773029"/>
            <a:ext cx="11459795" cy="5402719"/>
          </a:xfrm>
        </p:spPr>
        <p:txBody>
          <a:bodyPr>
            <a:noAutofit/>
          </a:bodyPr>
          <a:lstStyle/>
          <a:p>
            <a:pPr marL="0" indent="0">
              <a:buClr>
                <a:srgbClr val="0000FF"/>
              </a:buClr>
              <a:buSzPct val="120000"/>
              <a:buNone/>
            </a:pPr>
            <a:r>
              <a:rPr lang="en-US" b="1" dirty="0"/>
              <a:t>I billed the beneficiary and invoiced SLP for the amount agreed upon in the beneficiary’s contract, so why did the audit identify </a:t>
            </a:r>
            <a:r>
              <a:rPr lang="en-US" b="1" dirty="0" smtClean="0"/>
              <a:t>an </a:t>
            </a:r>
            <a:r>
              <a:rPr lang="en-US" b="1" dirty="0"/>
              <a:t>LCP finding?</a:t>
            </a:r>
          </a:p>
          <a:p>
            <a:pPr lvl="1">
              <a:buClr>
                <a:srgbClr val="004AD4"/>
              </a:buClr>
              <a:buSzPct val="120000"/>
            </a:pPr>
            <a:r>
              <a:rPr lang="en-US" sz="2600" dirty="0" smtClean="0"/>
              <a:t>“Providers of eligible services shall not submit bids for or charge schools, school districts, libraries, library consortia, or consortia including any of these entities a price above the lowest corresponding price for supported services, unless the Commission, with respect to interstate services or the state commission with respect to intrastate services, finds that the lowest corresponding price is not compensatory.” </a:t>
            </a:r>
            <a:r>
              <a:rPr lang="en-US" sz="2600" dirty="0"/>
              <a:t>47 C.F.R. § </a:t>
            </a:r>
            <a:r>
              <a:rPr lang="en-US" sz="2600" dirty="0" smtClean="0"/>
              <a:t>54.511(b)</a:t>
            </a:r>
            <a:endParaRPr lang="en-US" sz="2800" b="1" dirty="0" smtClean="0"/>
          </a:p>
          <a:p>
            <a:pPr lvl="2">
              <a:buClr>
                <a:schemeClr val="accent2"/>
              </a:buClr>
              <a:buSzPct val="120000"/>
            </a:pPr>
            <a:r>
              <a:rPr lang="en-US" sz="2800" dirty="0" smtClean="0"/>
              <a:t>The audit may have identified:</a:t>
            </a:r>
            <a:endParaRPr lang="en-US" sz="2800" dirty="0" smtClean="0"/>
          </a:p>
          <a:p>
            <a:pPr marL="1428750" lvl="2" indent="-514350">
              <a:buClr>
                <a:schemeClr val="accent2"/>
              </a:buClr>
              <a:buSzPct val="120000"/>
              <a:buFont typeface="+mj-lt"/>
              <a:buAutoNum type="arabicPeriod"/>
            </a:pPr>
            <a:r>
              <a:rPr lang="en-US" sz="2400" dirty="0"/>
              <a:t>The Service Provider’s other similarly situated non-residential customers were charged less for the same service.</a:t>
            </a:r>
          </a:p>
          <a:p>
            <a:pPr marL="1428750" lvl="2" indent="-514350">
              <a:buClr>
                <a:schemeClr val="accent2"/>
              </a:buClr>
              <a:buSzPct val="120000"/>
              <a:buFont typeface="+mj-lt"/>
              <a:buAutoNum type="arabicPeriod"/>
            </a:pPr>
            <a:endParaRPr lang="en-US" sz="2200" dirty="0"/>
          </a:p>
          <a:p>
            <a:pPr marL="457200" lvl="1" indent="0">
              <a:buClr>
                <a:srgbClr val="0000FF"/>
              </a:buClr>
              <a:buSzPct val="120000"/>
              <a:buNone/>
            </a:pPr>
            <a:endParaRPr lang="en-US" sz="2600" dirty="0"/>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819353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03" y="306151"/>
            <a:ext cx="11993195" cy="685800"/>
          </a:xfrm>
        </p:spPr>
        <p:txBody>
          <a:bodyPr/>
          <a:lstStyle/>
          <a:p>
            <a:pPr lvl="0">
              <a:spcBef>
                <a:spcPts val="1000"/>
              </a:spcBef>
              <a:buClr>
                <a:srgbClr val="004AD4"/>
              </a:buClr>
            </a:pPr>
            <a:r>
              <a:rPr lang="en-US" dirty="0" smtClean="0"/>
              <a:t>Lowest Corresponding Price Pitfalls</a:t>
            </a:r>
            <a:endParaRPr lang="en-US" dirty="0"/>
          </a:p>
        </p:txBody>
      </p:sp>
      <p:sp>
        <p:nvSpPr>
          <p:cNvPr id="3" name="Content Placeholder 2"/>
          <p:cNvSpPr>
            <a:spLocks noGrp="1"/>
          </p:cNvSpPr>
          <p:nvPr>
            <p:ph idx="1"/>
          </p:nvPr>
        </p:nvSpPr>
        <p:spPr>
          <a:xfrm>
            <a:off x="198804" y="877651"/>
            <a:ext cx="11840795" cy="5402719"/>
          </a:xfrm>
        </p:spPr>
        <p:txBody>
          <a:bodyPr>
            <a:noAutofit/>
          </a:bodyPr>
          <a:lstStyle/>
          <a:p>
            <a:pPr>
              <a:buClr>
                <a:srgbClr val="0000FF"/>
              </a:buClr>
              <a:buSzPct val="120000"/>
            </a:pPr>
            <a:r>
              <a:rPr lang="en-US" dirty="0"/>
              <a:t>How do I avoid this finding?</a:t>
            </a:r>
          </a:p>
          <a:p>
            <a:pPr lvl="1">
              <a:buClr>
                <a:schemeClr val="accent2"/>
              </a:buClr>
              <a:buSzPct val="120000"/>
            </a:pPr>
            <a:r>
              <a:rPr lang="en-US" sz="2600" dirty="0"/>
              <a:t>Identify similarly situated non-residential customers receiving similar services and compare prices charged.</a:t>
            </a:r>
          </a:p>
          <a:p>
            <a:pPr lvl="2">
              <a:buClr>
                <a:schemeClr val="accent2"/>
              </a:buClr>
              <a:buSzPct val="120000"/>
              <a:buFont typeface="Courier New" panose="02070309020205020404" pitchFamily="49" charset="0"/>
              <a:buChar char="o"/>
            </a:pPr>
            <a:r>
              <a:rPr lang="en-US" sz="2400" dirty="0"/>
              <a:t>“[The Commission] will establish a rebuttable presumption that rates offered within the previous three years are still compensatory.” First Report and Order, FCC 97-157, para. 489</a:t>
            </a:r>
          </a:p>
          <a:p>
            <a:pPr marL="228600" lvl="2" indent="0">
              <a:buClr>
                <a:srgbClr val="0000FF"/>
              </a:buClr>
              <a:buSzPct val="120000"/>
              <a:buNone/>
            </a:pPr>
            <a:r>
              <a:rPr lang="en-US" sz="2800" b="1" dirty="0" smtClean="0"/>
              <a:t>Example</a:t>
            </a:r>
            <a:endParaRPr lang="en-US" sz="2800" b="1" dirty="0"/>
          </a:p>
          <a:p>
            <a:pPr lvl="1">
              <a:buClr>
                <a:srgbClr val="0000FF"/>
              </a:buClr>
              <a:buSzPct val="120000"/>
            </a:pPr>
            <a:r>
              <a:rPr lang="en-US" sz="2600" dirty="0"/>
              <a:t>Service Provider billed the beneficiary $5,000 for a switch.</a:t>
            </a:r>
          </a:p>
          <a:p>
            <a:pPr lvl="1">
              <a:buClr>
                <a:srgbClr val="0000FF"/>
              </a:buClr>
              <a:buSzPct val="120000"/>
            </a:pPr>
            <a:r>
              <a:rPr lang="en-US" sz="2600" dirty="0"/>
              <a:t>The auditor sampled other customers and identified a similarly situated non-residential customer that was charged $4,500 for the same switch.</a:t>
            </a:r>
          </a:p>
          <a:p>
            <a:pPr lvl="1">
              <a:buClr>
                <a:srgbClr val="0000FF"/>
              </a:buClr>
              <a:buSzPct val="120000"/>
            </a:pPr>
            <a:r>
              <a:rPr lang="en-US" sz="2600" dirty="0"/>
              <a:t>Service Provider over-billed the beneficiary and over-invoiced SLP at a pre-discounted cost of $500.</a:t>
            </a:r>
          </a:p>
          <a:p>
            <a:pPr lvl="1">
              <a:buClr>
                <a:srgbClr val="0000FF"/>
              </a:buClr>
              <a:buSzPct val="120000"/>
            </a:pPr>
            <a:endParaRPr lang="en-US" sz="2600" dirty="0"/>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801116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499353"/>
            <a:ext cx="11993195" cy="685800"/>
          </a:xfrm>
        </p:spPr>
        <p:txBody>
          <a:bodyPr/>
          <a:lstStyle/>
          <a:p>
            <a:pPr lvl="0">
              <a:spcBef>
                <a:spcPts val="1000"/>
              </a:spcBef>
              <a:buClr>
                <a:srgbClr val="004AD4"/>
              </a:buClr>
            </a:pPr>
            <a:r>
              <a:rPr lang="en-US" dirty="0" smtClean="0"/>
              <a:t>Lowest Corresponding Price Pitfalls</a:t>
            </a:r>
            <a:endParaRPr lang="en-US" dirty="0"/>
          </a:p>
        </p:txBody>
      </p:sp>
      <p:sp>
        <p:nvSpPr>
          <p:cNvPr id="3" name="Content Placeholder 2"/>
          <p:cNvSpPr>
            <a:spLocks noGrp="1"/>
          </p:cNvSpPr>
          <p:nvPr>
            <p:ph idx="1"/>
          </p:nvPr>
        </p:nvSpPr>
        <p:spPr>
          <a:xfrm>
            <a:off x="198805" y="1185153"/>
            <a:ext cx="11459795" cy="5402719"/>
          </a:xfrm>
        </p:spPr>
        <p:txBody>
          <a:bodyPr>
            <a:noAutofit/>
          </a:bodyPr>
          <a:lstStyle/>
          <a:p>
            <a:pPr marL="0" indent="0">
              <a:buClr>
                <a:srgbClr val="0000FF"/>
              </a:buClr>
              <a:buSzPct val="120000"/>
              <a:buNone/>
            </a:pPr>
            <a:r>
              <a:rPr lang="en-US" b="1" dirty="0"/>
              <a:t>I billed the beneficiary higher than another non-residential customer but they were not similarly situated, so why did the audit identify a LCP finding?</a:t>
            </a:r>
          </a:p>
          <a:p>
            <a:pPr lvl="1">
              <a:buClr>
                <a:srgbClr val="004AD4"/>
              </a:buClr>
              <a:buSzPct val="120000"/>
            </a:pPr>
            <a:r>
              <a:rPr lang="en-US" sz="2600" dirty="0"/>
              <a:t>“Service providers may request higher rates if they can show that the lowest corresponding price is not compensatory, because the relevant [beneficiary] is not similarly situated to… the customer paying the lowest corresponding price.” 47 C.F.R. § 54.504(c)(2)</a:t>
            </a:r>
          </a:p>
          <a:p>
            <a:pPr lvl="2">
              <a:buClr>
                <a:srgbClr val="ED8B41"/>
              </a:buClr>
              <a:buSzPct val="120000"/>
            </a:pPr>
            <a:r>
              <a:rPr lang="en-US" sz="2800" dirty="0"/>
              <a:t>The audit may have </a:t>
            </a:r>
            <a:r>
              <a:rPr lang="en-US" sz="2800" dirty="0" smtClean="0"/>
              <a:t>identified:</a:t>
            </a:r>
          </a:p>
          <a:p>
            <a:pPr marL="1371600" lvl="2" indent="-457200">
              <a:buClr>
                <a:srgbClr val="ED8B41"/>
              </a:buClr>
              <a:buSzPct val="120000"/>
              <a:buFont typeface="+mj-lt"/>
              <a:buAutoNum type="arabicPeriod"/>
            </a:pPr>
            <a:r>
              <a:rPr lang="en-US" sz="2400" dirty="0" smtClean="0"/>
              <a:t>The </a:t>
            </a:r>
            <a:r>
              <a:rPr lang="en-US" sz="2400" dirty="0"/>
              <a:t>Service Provider did not demonstrate how the non-residential customer was not similarly </a:t>
            </a:r>
            <a:r>
              <a:rPr lang="en-US" sz="2400" dirty="0" smtClean="0"/>
              <a:t>situated.</a:t>
            </a:r>
          </a:p>
          <a:p>
            <a:pPr marL="1371600" lvl="2" indent="-457200">
              <a:buClr>
                <a:srgbClr val="ED8B41"/>
              </a:buClr>
              <a:buSzPct val="120000"/>
              <a:buFont typeface="+mj-lt"/>
              <a:buAutoNum type="arabicPeriod"/>
            </a:pPr>
            <a:r>
              <a:rPr lang="en-US" sz="2400" dirty="0" smtClean="0"/>
              <a:t>The </a:t>
            </a:r>
            <a:r>
              <a:rPr lang="en-US" sz="2400" dirty="0"/>
              <a:t>Service Provider did not provide the auditor with other customer documentation.</a:t>
            </a:r>
          </a:p>
          <a:p>
            <a:pPr marL="1428750" lvl="2" indent="-514350">
              <a:buClr>
                <a:schemeClr val="accent2"/>
              </a:buClr>
              <a:buSzPct val="120000"/>
              <a:buFont typeface="+mj-lt"/>
              <a:buAutoNum type="arabicPeriod"/>
            </a:pPr>
            <a:endParaRPr lang="en-US" sz="2400" dirty="0"/>
          </a:p>
          <a:p>
            <a:pPr marL="457200" lvl="1" indent="0">
              <a:buClr>
                <a:srgbClr val="0000FF"/>
              </a:buClr>
              <a:buSzPct val="120000"/>
              <a:buNone/>
            </a:pPr>
            <a:endParaRPr lang="en-US" dirty="0"/>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499116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183347"/>
            <a:ext cx="11993195" cy="685800"/>
          </a:xfrm>
        </p:spPr>
        <p:txBody>
          <a:bodyPr/>
          <a:lstStyle/>
          <a:p>
            <a:pPr lvl="0">
              <a:spcBef>
                <a:spcPts val="1000"/>
              </a:spcBef>
              <a:buClr>
                <a:srgbClr val="004AD4"/>
              </a:buClr>
            </a:pPr>
            <a:r>
              <a:rPr lang="en-US" dirty="0" smtClean="0"/>
              <a:t>Lowest Corresponding Price Pitfalls</a:t>
            </a:r>
            <a:endParaRPr lang="en-US" dirty="0"/>
          </a:p>
        </p:txBody>
      </p:sp>
      <p:sp>
        <p:nvSpPr>
          <p:cNvPr id="3" name="Content Placeholder 2"/>
          <p:cNvSpPr>
            <a:spLocks noGrp="1"/>
          </p:cNvSpPr>
          <p:nvPr>
            <p:ph idx="1"/>
          </p:nvPr>
        </p:nvSpPr>
        <p:spPr>
          <a:xfrm>
            <a:off x="198805" y="710011"/>
            <a:ext cx="11673840" cy="5294549"/>
          </a:xfrm>
        </p:spPr>
        <p:txBody>
          <a:bodyPr>
            <a:noAutofit/>
          </a:bodyPr>
          <a:lstStyle/>
          <a:p>
            <a:pPr>
              <a:buClr>
                <a:srgbClr val="0000FF"/>
              </a:buClr>
              <a:buSzPct val="120000"/>
            </a:pPr>
            <a:r>
              <a:rPr lang="en-US" sz="2600" dirty="0"/>
              <a:t>How do I avoid this finding?</a:t>
            </a:r>
          </a:p>
          <a:p>
            <a:pPr lvl="1">
              <a:buClr>
                <a:schemeClr val="accent2"/>
              </a:buClr>
              <a:buSzPct val="120000"/>
            </a:pPr>
            <a:r>
              <a:rPr lang="en-US" dirty="0"/>
              <a:t>Provide documentation demonstrating customer demographics, service descriptions, sales terms, etc.</a:t>
            </a:r>
          </a:p>
          <a:p>
            <a:pPr lvl="2">
              <a:buClr>
                <a:schemeClr val="accent2"/>
              </a:buClr>
              <a:buSzPct val="120000"/>
              <a:buFont typeface="Courier New" panose="02070309020205020404" pitchFamily="49" charset="0"/>
              <a:buChar char="o"/>
            </a:pPr>
            <a:r>
              <a:rPr lang="en-US" dirty="0"/>
              <a:t>Documentation may include customer lists of non-residential customers receiving similar services, sales reports, “ping” reports demonstrating customers connected, bills to customers, etc</a:t>
            </a:r>
            <a:r>
              <a:rPr lang="en-US" dirty="0" smtClean="0"/>
              <a:t>.</a:t>
            </a:r>
            <a:endParaRPr lang="en-US" dirty="0"/>
          </a:p>
          <a:p>
            <a:pPr marL="228600" lvl="2" indent="0">
              <a:buClr>
                <a:srgbClr val="0000FF"/>
              </a:buClr>
              <a:buSzPct val="120000"/>
              <a:buNone/>
            </a:pPr>
            <a:r>
              <a:rPr lang="en-US" sz="2600" b="1" dirty="0" smtClean="0"/>
              <a:t>Example #1</a:t>
            </a:r>
            <a:endParaRPr lang="en-US" sz="2600" b="1" dirty="0"/>
          </a:p>
          <a:p>
            <a:pPr lvl="1">
              <a:buClr>
                <a:srgbClr val="0000FF"/>
              </a:buClr>
              <a:buSzPct val="120000"/>
            </a:pPr>
            <a:r>
              <a:rPr lang="en-US" sz="2000" dirty="0"/>
              <a:t>Service Provider billed the beneficiary $10,000 for telecommunications services.</a:t>
            </a:r>
          </a:p>
          <a:p>
            <a:pPr lvl="1">
              <a:buClr>
                <a:srgbClr val="0000FF"/>
              </a:buClr>
              <a:buSzPct val="120000"/>
            </a:pPr>
            <a:r>
              <a:rPr lang="en-US" sz="2000" dirty="0"/>
              <a:t>The auditor identified a non-residential customer that was charged $8,000 for a similar service.</a:t>
            </a:r>
          </a:p>
          <a:p>
            <a:pPr lvl="1">
              <a:buClr>
                <a:srgbClr val="0000FF"/>
              </a:buClr>
              <a:buSzPct val="120000"/>
            </a:pPr>
            <a:r>
              <a:rPr lang="en-US" sz="2000" dirty="0"/>
              <a:t>The Service Provider asserted that </a:t>
            </a:r>
            <a:r>
              <a:rPr lang="en-US" sz="2000" dirty="0" smtClean="0"/>
              <a:t>the services at issue are not similar and/or the contracts were negotiated under very different conditions.</a:t>
            </a:r>
            <a:endParaRPr lang="en-US" sz="2000" dirty="0"/>
          </a:p>
          <a:p>
            <a:pPr lvl="1">
              <a:buClr>
                <a:srgbClr val="0000FF"/>
              </a:buClr>
              <a:buSzPct val="120000"/>
            </a:pPr>
            <a:r>
              <a:rPr lang="en-US" sz="2000" dirty="0"/>
              <a:t>The Service Provider did not provide the other customer’s documentation to determine how the service was delivered.</a:t>
            </a:r>
          </a:p>
          <a:p>
            <a:pPr lvl="1">
              <a:buClr>
                <a:srgbClr val="0000FF"/>
              </a:buClr>
              <a:buSzPct val="120000"/>
            </a:pPr>
            <a:r>
              <a:rPr lang="en-US" sz="2000" dirty="0"/>
              <a:t>Service Provider’s non-compliance resulted in recommended recovery of the discounted portion of the pre-discounted $2,000 difference.</a:t>
            </a:r>
          </a:p>
          <a:p>
            <a:pPr lvl="1">
              <a:buClr>
                <a:srgbClr val="0000FF"/>
              </a:buClr>
              <a:buSzPct val="120000"/>
            </a:pPr>
            <a:endParaRPr lang="en-US" sz="2600" dirty="0"/>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7789787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89430"/>
            <a:ext cx="11993195" cy="685800"/>
          </a:xfrm>
        </p:spPr>
        <p:txBody>
          <a:bodyPr/>
          <a:lstStyle/>
          <a:p>
            <a:pPr lvl="0">
              <a:spcBef>
                <a:spcPts val="1000"/>
              </a:spcBef>
              <a:buClr>
                <a:srgbClr val="004AD4"/>
              </a:buClr>
            </a:pPr>
            <a:r>
              <a:rPr lang="en-US" dirty="0" smtClean="0"/>
              <a:t>Lowest Corresponding Price Pitfalls</a:t>
            </a:r>
            <a:endParaRPr lang="en-US" dirty="0"/>
          </a:p>
        </p:txBody>
      </p:sp>
      <p:sp>
        <p:nvSpPr>
          <p:cNvPr id="3" name="Content Placeholder 2"/>
          <p:cNvSpPr>
            <a:spLocks noGrp="1"/>
          </p:cNvSpPr>
          <p:nvPr>
            <p:ph idx="1"/>
          </p:nvPr>
        </p:nvSpPr>
        <p:spPr>
          <a:xfrm>
            <a:off x="198805" y="1011304"/>
            <a:ext cx="11719560" cy="5294549"/>
          </a:xfrm>
        </p:spPr>
        <p:txBody>
          <a:bodyPr>
            <a:noAutofit/>
          </a:bodyPr>
          <a:lstStyle/>
          <a:p>
            <a:pPr marL="228600" lvl="2" indent="0">
              <a:buClr>
                <a:srgbClr val="0000FF"/>
              </a:buClr>
              <a:buSzPct val="120000"/>
              <a:buNone/>
            </a:pPr>
            <a:r>
              <a:rPr lang="en-US" sz="2600" b="1" dirty="0" smtClean="0"/>
              <a:t>Example #2</a:t>
            </a:r>
            <a:endParaRPr lang="en-US" sz="2600" b="1" dirty="0"/>
          </a:p>
          <a:p>
            <a:pPr lvl="1">
              <a:buClr>
                <a:srgbClr val="0000FF"/>
              </a:buClr>
              <a:buSzPct val="120000"/>
            </a:pPr>
            <a:r>
              <a:rPr lang="en-US" sz="2500" dirty="0"/>
              <a:t>Service Provider billed the beneficiary $3,000 for Internet access services.</a:t>
            </a:r>
          </a:p>
          <a:p>
            <a:pPr lvl="1">
              <a:buClr>
                <a:srgbClr val="0000FF"/>
              </a:buClr>
              <a:buSzPct val="120000"/>
            </a:pPr>
            <a:r>
              <a:rPr lang="en-US" sz="2500" dirty="0"/>
              <a:t>The auditor sampled other customers and identified a non-residential customer that was charged $2,000 for the same service.</a:t>
            </a:r>
          </a:p>
          <a:p>
            <a:pPr lvl="1">
              <a:buClr>
                <a:srgbClr val="0000FF"/>
              </a:buClr>
              <a:buSzPct val="120000"/>
            </a:pPr>
            <a:r>
              <a:rPr lang="en-US" sz="2500" dirty="0"/>
              <a:t>The Service Provider asserted that the beneficiary and other customer were not similarly situated because they were not in a comparable sales area as the other customer was in a test market.</a:t>
            </a:r>
          </a:p>
          <a:p>
            <a:pPr lvl="1">
              <a:buClr>
                <a:srgbClr val="0000FF"/>
              </a:buClr>
              <a:buSzPct val="120000"/>
            </a:pPr>
            <a:r>
              <a:rPr lang="en-US" sz="2500" dirty="0"/>
              <a:t>The Service Provider did not provide its customer list nor did it provide documentation portraying its sales area.</a:t>
            </a:r>
          </a:p>
          <a:p>
            <a:pPr lvl="1">
              <a:buClr>
                <a:srgbClr val="0000FF"/>
              </a:buClr>
              <a:buSzPct val="120000"/>
            </a:pPr>
            <a:r>
              <a:rPr lang="en-US" sz="2500" dirty="0"/>
              <a:t>Service Provider’s non-compliance resulted in recommended recovery of the discounted portion of the pre-discounted $1,000 difference.</a:t>
            </a:r>
          </a:p>
          <a:p>
            <a:pPr lvl="1">
              <a:buClr>
                <a:srgbClr val="0000FF"/>
              </a:buClr>
              <a:buSzPct val="120000"/>
            </a:pPr>
            <a:endParaRPr lang="en-US" sz="2500" dirty="0"/>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55861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177381"/>
            <a:ext cx="11993195" cy="685800"/>
          </a:xfrm>
        </p:spPr>
        <p:txBody>
          <a:bodyPr/>
          <a:lstStyle/>
          <a:p>
            <a:pPr lvl="0">
              <a:spcBef>
                <a:spcPts val="1000"/>
              </a:spcBef>
              <a:buClr>
                <a:srgbClr val="004AD4"/>
              </a:buClr>
            </a:pPr>
            <a:r>
              <a:rPr lang="en-US" dirty="0" smtClean="0"/>
              <a:t>Lack of or Inadequate Documentation Pitfalls</a:t>
            </a:r>
            <a:endParaRPr lang="en-US" dirty="0"/>
          </a:p>
        </p:txBody>
      </p:sp>
      <p:sp>
        <p:nvSpPr>
          <p:cNvPr id="3" name="Content Placeholder 2"/>
          <p:cNvSpPr>
            <a:spLocks noGrp="1"/>
          </p:cNvSpPr>
          <p:nvPr>
            <p:ph idx="1"/>
          </p:nvPr>
        </p:nvSpPr>
        <p:spPr>
          <a:xfrm>
            <a:off x="108652" y="734392"/>
            <a:ext cx="11459795" cy="5402719"/>
          </a:xfrm>
        </p:spPr>
        <p:txBody>
          <a:bodyPr>
            <a:noAutofit/>
          </a:bodyPr>
          <a:lstStyle/>
          <a:p>
            <a:pPr marL="0" indent="0">
              <a:buClr>
                <a:srgbClr val="0000FF"/>
              </a:buClr>
              <a:buSzPct val="120000"/>
              <a:buNone/>
            </a:pPr>
            <a:r>
              <a:rPr lang="en-US" b="1" dirty="0"/>
              <a:t>I explained to the auditor that the “credit applied” balance on the bill represented the beneficiary’s payment of its non-discounted portion, so why did the audit identify an inadequate documentation finding?</a:t>
            </a:r>
          </a:p>
          <a:p>
            <a:pPr lvl="1">
              <a:buClr>
                <a:srgbClr val="004AD4"/>
              </a:buClr>
              <a:buSzPct val="120000"/>
            </a:pPr>
            <a:r>
              <a:rPr lang="en-US" sz="2600" dirty="0" smtClean="0"/>
              <a:t>Audits must be performed in accordance with GAGAS (</a:t>
            </a:r>
            <a:r>
              <a:rPr lang="en-US" dirty="0"/>
              <a:t>47 C.F.R. § 54.702(n</a:t>
            </a:r>
            <a:r>
              <a:rPr lang="en-US" dirty="0" smtClean="0"/>
              <a:t>)), which requires auditors to obtain sufficient evidence to form conclusions (</a:t>
            </a:r>
            <a:r>
              <a:rPr lang="en-US" dirty="0"/>
              <a:t>Government Auditing Standards, GAO-18-568G, ¶ 8.06 (2018 Revision</a:t>
            </a:r>
            <a:r>
              <a:rPr lang="en-US" dirty="0" smtClean="0"/>
              <a:t>)).</a:t>
            </a:r>
            <a:endParaRPr lang="en-US" b="1" dirty="0" smtClean="0"/>
          </a:p>
          <a:p>
            <a:pPr lvl="2">
              <a:buClr>
                <a:schemeClr val="accent2"/>
              </a:buClr>
              <a:buSzPct val="120000"/>
            </a:pPr>
            <a:r>
              <a:rPr lang="en-US" sz="2400" dirty="0" smtClean="0"/>
              <a:t>The audit may have identified:</a:t>
            </a:r>
          </a:p>
          <a:p>
            <a:pPr marL="1371600" lvl="2" indent="-457200">
              <a:buClr>
                <a:schemeClr val="accent2"/>
              </a:buClr>
              <a:buSzPct val="120000"/>
              <a:buFont typeface="+mj-lt"/>
              <a:buAutoNum type="arabicPeriod"/>
            </a:pPr>
            <a:r>
              <a:rPr lang="en-US" sz="2200" dirty="0" smtClean="0"/>
              <a:t>The </a:t>
            </a:r>
            <a:r>
              <a:rPr lang="en-US" sz="2200" dirty="0"/>
              <a:t>auditor did not obtain sufficient, appropriate evidence to form a conclusion on the audit results, as required by GAGAS.</a:t>
            </a:r>
          </a:p>
          <a:p>
            <a:pPr lvl="3">
              <a:buClr>
                <a:schemeClr val="accent2"/>
              </a:buClr>
              <a:buSzPct val="120000"/>
              <a:buFont typeface="Courier New" panose="02070309020205020404" pitchFamily="49" charset="0"/>
              <a:buChar char="o"/>
            </a:pPr>
            <a:r>
              <a:rPr lang="en-US" sz="2000" dirty="0"/>
              <a:t>The auditor could not determine whether the </a:t>
            </a:r>
            <a:r>
              <a:rPr lang="en-US" sz="2000" dirty="0" smtClean="0"/>
              <a:t>“credit </a:t>
            </a:r>
            <a:r>
              <a:rPr lang="en-US" sz="2000" dirty="0"/>
              <a:t>applied” represented the beneficiary’s payment versus a rebate, free services, service termination, previous credit memo, etc. </a:t>
            </a:r>
          </a:p>
          <a:p>
            <a:pPr marL="1428750" lvl="2" indent="-514350">
              <a:buClr>
                <a:schemeClr val="accent2"/>
              </a:buClr>
              <a:buSzPct val="120000"/>
              <a:buFont typeface="+mj-lt"/>
              <a:buAutoNum type="arabicPeriod"/>
            </a:pPr>
            <a:endParaRPr lang="en-US" sz="2200" dirty="0"/>
          </a:p>
          <a:p>
            <a:pPr marL="457200" lvl="1" indent="0">
              <a:buClr>
                <a:srgbClr val="0000FF"/>
              </a:buClr>
              <a:buSzPct val="120000"/>
              <a:buNone/>
            </a:pPr>
            <a:endParaRPr lang="en-US" sz="2600" dirty="0"/>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549373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50" y="342760"/>
            <a:ext cx="11506306" cy="685800"/>
          </a:xfrm>
        </p:spPr>
        <p:txBody>
          <a:bodyPr/>
          <a:lstStyle/>
          <a:p>
            <a:pPr lvl="0">
              <a:spcBef>
                <a:spcPts val="1000"/>
              </a:spcBef>
            </a:pPr>
            <a:r>
              <a:rPr lang="en-US" dirty="0" smtClean="0"/>
              <a:t>Product Quality Assurance (PQA)</a:t>
            </a:r>
            <a:endParaRPr lang="en-US" dirty="0"/>
          </a:p>
        </p:txBody>
      </p:sp>
      <p:sp>
        <p:nvSpPr>
          <p:cNvPr id="3" name="Content Placeholder 2"/>
          <p:cNvSpPr>
            <a:spLocks noGrp="1"/>
          </p:cNvSpPr>
          <p:nvPr>
            <p:ph idx="1"/>
          </p:nvPr>
        </p:nvSpPr>
        <p:spPr>
          <a:xfrm>
            <a:off x="184950" y="1028560"/>
            <a:ext cx="12007050" cy="6383621"/>
          </a:xfrm>
        </p:spPr>
        <p:txBody>
          <a:bodyPr>
            <a:noAutofit/>
          </a:bodyPr>
          <a:lstStyle/>
          <a:p>
            <a:pPr marL="0" indent="0">
              <a:buNone/>
            </a:pPr>
            <a:r>
              <a:rPr lang="en-US" b="1" dirty="0"/>
              <a:t>Assessment </a:t>
            </a:r>
            <a:r>
              <a:rPr lang="en-US" b="1" dirty="0" smtClean="0"/>
              <a:t>Facts</a:t>
            </a:r>
            <a:endParaRPr lang="en-US" b="1" dirty="0"/>
          </a:p>
          <a:p>
            <a:pPr marL="342900" indent="-342900">
              <a:spcBef>
                <a:spcPct val="0"/>
              </a:spcBef>
              <a:spcAft>
                <a:spcPts val="600"/>
              </a:spcAft>
              <a:defRPr/>
            </a:pPr>
            <a:r>
              <a:rPr lang="en-US" dirty="0"/>
              <a:t>The PQA program enables USAC to provide the Federal Communications Commission (FCC) with information about improper payments to program beneficiaries, as required by the Improper Payments Elimination and Recovery Improvement Act of 2012 (IPERIA). </a:t>
            </a:r>
          </a:p>
          <a:p>
            <a:pPr lvl="1">
              <a:spcBef>
                <a:spcPts val="1200"/>
              </a:spcBef>
            </a:pPr>
            <a:r>
              <a:rPr lang="en-US" dirty="0"/>
              <a:t>IPERIA requires federal agencies to review the programs and activities it administers and identify those that may be susceptible to significant improper payments.</a:t>
            </a:r>
          </a:p>
          <a:p>
            <a:pPr lvl="1">
              <a:spcBef>
                <a:spcPts val="1200"/>
              </a:spcBef>
            </a:pPr>
            <a:r>
              <a:rPr lang="en-US" dirty="0"/>
              <a:t>Per IPERIA, an Improper Payment is defined as “any payment that should not have been made or that was made in an incorrect amount.  This includes any payment made to ineligible recipient, any payment for an ineligible service, any duplicate payment, and payments for services not rendered.”</a:t>
            </a: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550593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467661"/>
            <a:ext cx="11993195" cy="685800"/>
          </a:xfrm>
        </p:spPr>
        <p:txBody>
          <a:bodyPr/>
          <a:lstStyle/>
          <a:p>
            <a:pPr lvl="0">
              <a:spcBef>
                <a:spcPts val="1000"/>
              </a:spcBef>
              <a:buClr>
                <a:srgbClr val="004AD4"/>
              </a:buClr>
            </a:pPr>
            <a:r>
              <a:rPr lang="en-US" dirty="0" smtClean="0"/>
              <a:t>Lack of or Inadequate Documentation Pitfalls</a:t>
            </a:r>
            <a:endParaRPr lang="en-US" dirty="0"/>
          </a:p>
        </p:txBody>
      </p:sp>
      <p:sp>
        <p:nvSpPr>
          <p:cNvPr id="3" name="Content Placeholder 2"/>
          <p:cNvSpPr>
            <a:spLocks noGrp="1"/>
          </p:cNvSpPr>
          <p:nvPr>
            <p:ph idx="1"/>
          </p:nvPr>
        </p:nvSpPr>
        <p:spPr>
          <a:xfrm>
            <a:off x="198805" y="1153461"/>
            <a:ext cx="12359640" cy="5294549"/>
          </a:xfrm>
        </p:spPr>
        <p:txBody>
          <a:bodyPr>
            <a:noAutofit/>
          </a:bodyPr>
          <a:lstStyle/>
          <a:p>
            <a:pPr>
              <a:buClr>
                <a:srgbClr val="0000FF"/>
              </a:buClr>
              <a:buSzPct val="120000"/>
            </a:pPr>
            <a:r>
              <a:rPr lang="en-US" sz="2600" dirty="0"/>
              <a:t>How do I avoid this finding?</a:t>
            </a:r>
          </a:p>
          <a:p>
            <a:pPr lvl="1">
              <a:buClr>
                <a:schemeClr val="accent2"/>
              </a:buClr>
              <a:buSzPct val="120000"/>
            </a:pPr>
            <a:r>
              <a:rPr lang="en-US" sz="2600" dirty="0"/>
              <a:t>Maintain documentation that corroborates </a:t>
            </a:r>
            <a:r>
              <a:rPr lang="en-US" sz="2600" dirty="0" smtClean="0"/>
              <a:t>explanations</a:t>
            </a:r>
          </a:p>
          <a:p>
            <a:pPr lvl="2">
              <a:buClr>
                <a:schemeClr val="accent2"/>
              </a:buClr>
              <a:buSzPct val="120000"/>
              <a:buFont typeface="Courier New" panose="02070309020205020404" pitchFamily="49" charset="0"/>
              <a:buChar char="o"/>
            </a:pPr>
            <a:r>
              <a:rPr lang="en-US" sz="2400" dirty="0"/>
              <a:t>Remember, to summarize GAGAS, if documentation does not exist, it did not happen.</a:t>
            </a:r>
          </a:p>
          <a:p>
            <a:pPr marL="228600" lvl="2" indent="0">
              <a:buClr>
                <a:srgbClr val="0000FF"/>
              </a:buClr>
              <a:buSzPct val="120000"/>
              <a:buNone/>
            </a:pPr>
            <a:r>
              <a:rPr lang="en-US" sz="2600" b="1" dirty="0" smtClean="0"/>
              <a:t>Example </a:t>
            </a:r>
            <a:endParaRPr lang="en-US" sz="2600" b="1" dirty="0"/>
          </a:p>
          <a:p>
            <a:pPr lvl="1">
              <a:buClr>
                <a:srgbClr val="0000FF"/>
              </a:buClr>
              <a:buSzPct val="120000"/>
            </a:pPr>
            <a:r>
              <a:rPr lang="en-US" dirty="0"/>
              <a:t>Service Provider billed beneficiary and invoiced SLP for Basic Maintenance of Internal Connections at a pre-discounted cost of $100,000.</a:t>
            </a:r>
          </a:p>
          <a:p>
            <a:pPr lvl="1">
              <a:buClr>
                <a:srgbClr val="0000FF"/>
              </a:buClr>
              <a:buSzPct val="120000"/>
            </a:pPr>
            <a:r>
              <a:rPr lang="en-US" dirty="0"/>
              <a:t>Bill included charge for “monthly maintenance” for $100,000.</a:t>
            </a:r>
          </a:p>
          <a:p>
            <a:pPr lvl="1">
              <a:buClr>
                <a:srgbClr val="0000FF"/>
              </a:buClr>
              <a:buSzPct val="120000"/>
            </a:pPr>
            <a:r>
              <a:rPr lang="en-US" dirty="0"/>
              <a:t>No other documentation demonstrating actual equipment served was provided.</a:t>
            </a:r>
          </a:p>
          <a:p>
            <a:pPr lvl="1">
              <a:buClr>
                <a:srgbClr val="0000FF"/>
              </a:buClr>
              <a:buSzPct val="120000"/>
            </a:pPr>
            <a:r>
              <a:rPr lang="en-US" dirty="0"/>
              <a:t>Service Provider lacked adequate documentation to support services provided for a pre-discounted cost of $100,000</a:t>
            </a:r>
          </a:p>
          <a:p>
            <a:pPr lvl="1">
              <a:buClr>
                <a:srgbClr val="0000FF"/>
              </a:buClr>
              <a:buSzPct val="120000"/>
            </a:pPr>
            <a:endParaRPr lang="en-US" sz="2600" dirty="0"/>
          </a:p>
          <a:p>
            <a:pPr lvl="1">
              <a:buClr>
                <a:srgbClr val="0000FF"/>
              </a:buClr>
              <a:buSzPct val="120000"/>
            </a:pPr>
            <a:endParaRPr lang="en-US" sz="2800" dirty="0"/>
          </a:p>
          <a:p>
            <a:pPr lvl="1">
              <a:buClr>
                <a:srgbClr val="0000FF"/>
              </a:buClr>
              <a:buSzPct val="120000"/>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3306352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467661"/>
            <a:ext cx="11993195" cy="685800"/>
          </a:xfrm>
        </p:spPr>
        <p:txBody>
          <a:bodyPr/>
          <a:lstStyle/>
          <a:p>
            <a:pPr lvl="0">
              <a:spcBef>
                <a:spcPts val="1000"/>
              </a:spcBef>
              <a:buClr>
                <a:srgbClr val="004AD4"/>
              </a:buClr>
            </a:pPr>
            <a:r>
              <a:rPr lang="en-US" dirty="0" smtClean="0"/>
              <a:t>Understanding the Audit Results</a:t>
            </a:r>
            <a:endParaRPr lang="en-US" dirty="0"/>
          </a:p>
        </p:txBody>
      </p:sp>
      <p:sp>
        <p:nvSpPr>
          <p:cNvPr id="3" name="Content Placeholder 2"/>
          <p:cNvSpPr>
            <a:spLocks noGrp="1"/>
          </p:cNvSpPr>
          <p:nvPr>
            <p:ph idx="1"/>
          </p:nvPr>
        </p:nvSpPr>
        <p:spPr>
          <a:xfrm>
            <a:off x="365759" y="1153461"/>
            <a:ext cx="11034445" cy="5294549"/>
          </a:xfrm>
        </p:spPr>
        <p:txBody>
          <a:bodyPr>
            <a:noAutofit/>
          </a:bodyPr>
          <a:lstStyle/>
          <a:p>
            <a:r>
              <a:rPr lang="en-US" dirty="0" smtClean="0"/>
              <a:t>A </a:t>
            </a:r>
            <a:r>
              <a:rPr lang="en-US" b="1" dirty="0" smtClean="0"/>
              <a:t>finding</a:t>
            </a:r>
            <a:r>
              <a:rPr lang="en-US" dirty="0" smtClean="0"/>
              <a:t> is a condition that shows evidence of noncompliance with FCC rules and SLP requirements</a:t>
            </a:r>
          </a:p>
          <a:p>
            <a:r>
              <a:rPr lang="en-US" dirty="0" smtClean="0"/>
              <a:t>An </a:t>
            </a:r>
            <a:r>
              <a:rPr lang="en-US" b="1" dirty="0"/>
              <a:t>other matter </a:t>
            </a:r>
            <a:r>
              <a:rPr lang="en-US" dirty="0"/>
              <a:t>is a condition that does not necessarily constitute a rule violation but warrants the Service Provider and SLP management’s attention</a:t>
            </a:r>
          </a:p>
          <a:p>
            <a:r>
              <a:rPr lang="en-US" dirty="0"/>
              <a:t>An exit conference is conducted to discuss the audit results and any findings or other matters</a:t>
            </a:r>
          </a:p>
          <a:p>
            <a:pPr lvl="1"/>
            <a:r>
              <a:rPr lang="en-US" dirty="0"/>
              <a:t>Findings and other matters will be communicated throughout the audit as they arise</a:t>
            </a:r>
          </a:p>
          <a:p>
            <a:r>
              <a:rPr lang="en-US" dirty="0"/>
              <a:t>A survey will be provided to the Service Provider to gather feedback on the audit process and suggest improvements</a:t>
            </a:r>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282300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239061"/>
            <a:ext cx="11993195" cy="685800"/>
          </a:xfrm>
        </p:spPr>
        <p:txBody>
          <a:bodyPr/>
          <a:lstStyle/>
          <a:p>
            <a:pPr lvl="0">
              <a:spcBef>
                <a:spcPts val="1000"/>
              </a:spcBef>
              <a:buClr>
                <a:srgbClr val="004AD4"/>
              </a:buClr>
            </a:pPr>
            <a:r>
              <a:rPr lang="en-US" dirty="0" smtClean="0"/>
              <a:t>Understanding the Audit Results</a:t>
            </a:r>
            <a:endParaRPr lang="en-US" dirty="0"/>
          </a:p>
        </p:txBody>
      </p:sp>
      <p:sp>
        <p:nvSpPr>
          <p:cNvPr id="3" name="Content Placeholder 2"/>
          <p:cNvSpPr>
            <a:spLocks noGrp="1"/>
          </p:cNvSpPr>
          <p:nvPr>
            <p:ph idx="1"/>
          </p:nvPr>
        </p:nvSpPr>
        <p:spPr>
          <a:xfrm>
            <a:off x="335279" y="894381"/>
            <a:ext cx="11034445" cy="5294549"/>
          </a:xfrm>
        </p:spPr>
        <p:txBody>
          <a:bodyPr>
            <a:noAutofit/>
          </a:bodyPr>
          <a:lstStyle/>
          <a:p>
            <a:pPr marL="257175" indent="-257175"/>
            <a:r>
              <a:rPr lang="en-US" dirty="0"/>
              <a:t>If the auditor identifies a potential area of non-compliance:</a:t>
            </a:r>
          </a:p>
          <a:p>
            <a:pPr marL="714375" lvl="1" indent="-257175">
              <a:spcBef>
                <a:spcPts val="1200"/>
              </a:spcBef>
            </a:pPr>
            <a:r>
              <a:rPr lang="en-US" sz="2600" dirty="0"/>
              <a:t>Service provider / beneficiary notified ASAP.</a:t>
            </a:r>
          </a:p>
          <a:p>
            <a:pPr marL="714375" lvl="1" indent="-257175">
              <a:spcBef>
                <a:spcPts val="1200"/>
              </a:spcBef>
            </a:pPr>
            <a:r>
              <a:rPr lang="en-US" sz="2600" dirty="0"/>
              <a:t>Service provider / beneficiary provide additional documentation to demonstrate compliance with FCC rules.</a:t>
            </a:r>
          </a:p>
          <a:p>
            <a:pPr marL="714375" lvl="1" indent="-257175">
              <a:spcBef>
                <a:spcPts val="1200"/>
              </a:spcBef>
            </a:pPr>
            <a:r>
              <a:rPr lang="en-US" sz="2600" dirty="0"/>
              <a:t>Auditor drafts audit report</a:t>
            </a:r>
            <a:r>
              <a:rPr lang="en-US" sz="2800" dirty="0"/>
              <a:t>.</a:t>
            </a:r>
          </a:p>
          <a:p>
            <a:pPr marL="257175" indent="-257175">
              <a:spcBef>
                <a:spcPts val="1200"/>
              </a:spcBef>
            </a:pPr>
            <a:r>
              <a:rPr lang="en-US" dirty="0"/>
              <a:t>Schedule exit conference</a:t>
            </a:r>
          </a:p>
          <a:p>
            <a:pPr marL="714375" lvl="1" indent="-257175">
              <a:spcBef>
                <a:spcPts val="1200"/>
              </a:spcBef>
            </a:pPr>
            <a:r>
              <a:rPr lang="en-US" sz="2600" dirty="0"/>
              <a:t>Discuss all audit findings (and other matters)</a:t>
            </a:r>
          </a:p>
          <a:p>
            <a:pPr marL="714375" lvl="1" indent="-257175">
              <a:spcBef>
                <a:spcPts val="1200"/>
              </a:spcBef>
            </a:pPr>
            <a:r>
              <a:rPr lang="en-US" sz="2600" dirty="0"/>
              <a:t>Service provider / beneficiary provide a response to the audit findings.</a:t>
            </a:r>
          </a:p>
          <a:p>
            <a:pPr marL="714375" lvl="1" indent="-257175">
              <a:spcBef>
                <a:spcPts val="1200"/>
              </a:spcBef>
            </a:pPr>
            <a:r>
              <a:rPr lang="en-US" sz="2600" dirty="0"/>
              <a:t>Post-audit survey</a:t>
            </a:r>
          </a:p>
          <a:p>
            <a:pPr lvl="4" indent="-457200" defTabSz="1066800">
              <a:spcBef>
                <a:spcPts val="0"/>
              </a:spcBef>
              <a:buFont typeface="Courier New" panose="02070309020205020404" pitchFamily="49" charset="0"/>
              <a:buChar char="o"/>
              <a:defRPr/>
            </a:pPr>
            <a:endParaRPr lang="en-US" sz="26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p>
          <a:p>
            <a:pPr marL="457200" lvl="1" indent="0">
              <a:buNone/>
            </a:pPr>
            <a:endParaRPr lang="en-US" dirty="0"/>
          </a:p>
          <a:p>
            <a:pPr marL="457200" lvl="1" indent="0">
              <a:buNone/>
            </a:pPr>
            <a:endParaRPr lang="en-US" dirty="0"/>
          </a:p>
          <a:p>
            <a:pPr lvl="4" indent="-457200" defTabSz="1066800">
              <a:spcBef>
                <a:spcPts val="0"/>
              </a:spcBef>
              <a:buFont typeface="Courier New" panose="02070309020205020404" pitchFamily="49" charset="0"/>
              <a:buChar char="o"/>
              <a:defRPr/>
            </a:pPr>
            <a:endParaRPr lang="en-US" sz="2400" dirty="0"/>
          </a:p>
          <a:p>
            <a:pPr lvl="4" indent="-457200" defTabSz="1066800">
              <a:spcBef>
                <a:spcPts val="0"/>
              </a:spcBef>
              <a:buFont typeface="Courier New" panose="02070309020205020404" pitchFamily="49" charset="0"/>
              <a:buChar char="o"/>
              <a:defRPr/>
            </a:pPr>
            <a:endParaRPr lang="en-US" sz="2400" dirty="0"/>
          </a:p>
          <a:p>
            <a:pPr marL="457200" lvl="1" indent="0">
              <a:buNone/>
            </a:pPr>
            <a:endParaRPr lang="en-US" dirty="0"/>
          </a:p>
          <a:p>
            <a:pPr marL="457200" lvl="1" indent="0">
              <a:buNone/>
            </a:pPr>
            <a:endParaRPr lang="en-US" sz="1600" dirty="0"/>
          </a:p>
          <a:p>
            <a:pPr marL="0" indent="0">
              <a:buNone/>
            </a:pPr>
            <a:endParaRPr lang="en-US" altLang="en-US" sz="2000" dirty="0"/>
          </a:p>
          <a:p>
            <a:endParaRPr lang="en-US" sz="2000" dirty="0"/>
          </a:p>
          <a:p>
            <a:endParaRPr lang="en-US" sz="2000" dirty="0"/>
          </a:p>
          <a:p>
            <a:endParaRPr lang="en-US" sz="2000" dirty="0"/>
          </a:p>
          <a:p>
            <a:pPr marL="457200" lvl="1" indent="0">
              <a:buNone/>
            </a:pPr>
            <a:endParaRPr lang="en-US" sz="1600" dirty="0"/>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4067956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30501"/>
            <a:ext cx="11993195" cy="685800"/>
          </a:xfrm>
        </p:spPr>
        <p:txBody>
          <a:bodyPr/>
          <a:lstStyle/>
          <a:p>
            <a:pPr lvl="0">
              <a:spcBef>
                <a:spcPts val="1000"/>
              </a:spcBef>
              <a:buClr>
                <a:srgbClr val="004AD4"/>
              </a:buClr>
            </a:pPr>
            <a:r>
              <a:rPr lang="en-US" dirty="0" smtClean="0"/>
              <a:t>Reporting</a:t>
            </a:r>
            <a:endParaRPr lang="en-US" dirty="0"/>
          </a:p>
        </p:txBody>
      </p:sp>
      <p:sp>
        <p:nvSpPr>
          <p:cNvPr id="3" name="Content Placeholder 2"/>
          <p:cNvSpPr>
            <a:spLocks noGrp="1"/>
          </p:cNvSpPr>
          <p:nvPr>
            <p:ph idx="1"/>
          </p:nvPr>
        </p:nvSpPr>
        <p:spPr>
          <a:xfrm>
            <a:off x="350519" y="1084881"/>
            <a:ext cx="11034445" cy="5294549"/>
          </a:xfrm>
        </p:spPr>
        <p:txBody>
          <a:bodyPr>
            <a:noAutofit/>
          </a:bodyPr>
          <a:lstStyle/>
          <a:p>
            <a:pPr marL="0" indent="0">
              <a:buNone/>
            </a:pPr>
            <a:r>
              <a:rPr lang="en-US" b="1" dirty="0" smtClean="0"/>
              <a:t>Audit Findings</a:t>
            </a:r>
          </a:p>
          <a:p>
            <a:pPr marL="257175" indent="-257175"/>
            <a:r>
              <a:rPr lang="en-US" dirty="0" smtClean="0"/>
              <a:t>All </a:t>
            </a:r>
            <a:r>
              <a:rPr lang="en-US" dirty="0"/>
              <a:t>draft audit findings are reviewed by Audit and Assurance Division management before they are sent to the Service Provider</a:t>
            </a:r>
          </a:p>
          <a:p>
            <a:pPr marL="257175" indent="-257175"/>
            <a:r>
              <a:rPr lang="en-US" dirty="0"/>
              <a:t>All draft audit findings are provided to the Beneficiary and Service Provider, as necessary, to obtain a written response</a:t>
            </a:r>
          </a:p>
          <a:p>
            <a:pPr marL="715962" lvl="1" indent="-257175"/>
            <a:r>
              <a:rPr lang="en-US" dirty="0"/>
              <a:t>Service Provider response could be applicable in a Service Provider audit as well as in a Beneficiary audit</a:t>
            </a:r>
          </a:p>
          <a:p>
            <a:pPr marL="257175" indent="-257175"/>
            <a:r>
              <a:rPr lang="en-US" dirty="0"/>
              <a:t>All draft audit findings are provided to SLP, with the Service Provider’s response, to obtain a written response</a:t>
            </a:r>
          </a:p>
          <a:p>
            <a:pPr marL="257175" indent="-257175"/>
            <a:r>
              <a:rPr lang="en-US" dirty="0"/>
              <a:t>SLP seeks recovery and/or takes other corrective action</a:t>
            </a:r>
          </a:p>
          <a:p>
            <a:pPr marL="257175" indent="-257175"/>
            <a:endParaRPr lang="en-US" dirty="0"/>
          </a:p>
          <a:p>
            <a:pPr lvl="4" indent="-457200" defTabSz="1066800">
              <a:spcBef>
                <a:spcPts val="0"/>
              </a:spcBef>
              <a:buFont typeface="Courier New" panose="02070309020205020404" pitchFamily="49" charset="0"/>
              <a:buChar char="o"/>
              <a:defRPr/>
            </a:pPr>
            <a:endParaRPr lang="en-US" sz="26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p>
          <a:p>
            <a:pPr marL="457200" lvl="1" indent="0">
              <a:buNone/>
            </a:pPr>
            <a:endParaRPr lang="en-US" dirty="0"/>
          </a:p>
          <a:p>
            <a:pPr marL="457200" lvl="1" indent="0">
              <a:buNone/>
            </a:pPr>
            <a:endParaRPr lang="en-US" dirty="0"/>
          </a:p>
          <a:p>
            <a:pPr lvl="4" indent="-457200" defTabSz="1066800">
              <a:spcBef>
                <a:spcPts val="0"/>
              </a:spcBef>
              <a:buFont typeface="Courier New" panose="02070309020205020404" pitchFamily="49" charset="0"/>
              <a:buChar char="o"/>
              <a:defRPr/>
            </a:pPr>
            <a:endParaRPr lang="en-US" sz="2400" dirty="0"/>
          </a:p>
          <a:p>
            <a:pPr lvl="4" indent="-457200" defTabSz="1066800">
              <a:spcBef>
                <a:spcPts val="0"/>
              </a:spcBef>
              <a:buFont typeface="Courier New" panose="02070309020205020404" pitchFamily="49" charset="0"/>
              <a:buChar char="o"/>
              <a:defRPr/>
            </a:pPr>
            <a:endParaRPr lang="en-US" sz="2400" dirty="0"/>
          </a:p>
          <a:p>
            <a:pPr marL="457200" lvl="1" indent="0">
              <a:buNone/>
            </a:pPr>
            <a:endParaRPr lang="en-US" dirty="0"/>
          </a:p>
          <a:p>
            <a:pPr marL="457200" lvl="1" indent="0">
              <a:buNone/>
            </a:pPr>
            <a:endParaRPr lang="en-US" sz="1600" dirty="0"/>
          </a:p>
          <a:p>
            <a:pPr marL="0" indent="0">
              <a:buNone/>
            </a:pPr>
            <a:endParaRPr lang="en-US" altLang="en-US" sz="2000" dirty="0"/>
          </a:p>
          <a:p>
            <a:endParaRPr lang="en-US" sz="2000" dirty="0"/>
          </a:p>
          <a:p>
            <a:endParaRPr lang="en-US" sz="2000" dirty="0"/>
          </a:p>
          <a:p>
            <a:endParaRPr lang="en-US" sz="2000" dirty="0"/>
          </a:p>
          <a:p>
            <a:pPr marL="457200" lvl="1" indent="0">
              <a:buNone/>
            </a:pPr>
            <a:endParaRPr lang="en-US" sz="1600" dirty="0"/>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42763237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30501"/>
            <a:ext cx="11993195" cy="685800"/>
          </a:xfrm>
        </p:spPr>
        <p:txBody>
          <a:bodyPr/>
          <a:lstStyle/>
          <a:p>
            <a:pPr lvl="0">
              <a:spcBef>
                <a:spcPts val="1000"/>
              </a:spcBef>
              <a:buClr>
                <a:srgbClr val="004AD4"/>
              </a:buClr>
            </a:pPr>
            <a:r>
              <a:rPr lang="en-US" dirty="0" smtClean="0"/>
              <a:t>Reporting</a:t>
            </a:r>
            <a:endParaRPr lang="en-US" dirty="0"/>
          </a:p>
        </p:txBody>
      </p:sp>
      <p:sp>
        <p:nvSpPr>
          <p:cNvPr id="3" name="Content Placeholder 2"/>
          <p:cNvSpPr>
            <a:spLocks noGrp="1"/>
          </p:cNvSpPr>
          <p:nvPr>
            <p:ph idx="1"/>
          </p:nvPr>
        </p:nvSpPr>
        <p:spPr>
          <a:xfrm>
            <a:off x="350519" y="1084881"/>
            <a:ext cx="11034445" cy="5294549"/>
          </a:xfrm>
        </p:spPr>
        <p:txBody>
          <a:bodyPr>
            <a:noAutofit/>
          </a:bodyPr>
          <a:lstStyle/>
          <a:p>
            <a:pPr marL="0" indent="0">
              <a:buNone/>
            </a:pPr>
            <a:r>
              <a:rPr lang="en-US" b="1" dirty="0" smtClean="0"/>
              <a:t>Audit Reports</a:t>
            </a:r>
          </a:p>
          <a:p>
            <a:pPr marL="257175" indent="-257175"/>
            <a:r>
              <a:rPr lang="en-US" dirty="0"/>
              <a:t>The quality assurance review process is time consuming (approximately two months)</a:t>
            </a:r>
          </a:p>
          <a:p>
            <a:pPr marL="257175" indent="-257175"/>
            <a:r>
              <a:rPr lang="en-US" dirty="0"/>
              <a:t>The auditors may be asked for additional information, which may require the auditors to conduct follow-up with the Service Provider</a:t>
            </a:r>
          </a:p>
          <a:p>
            <a:pPr marL="257175" indent="-257175"/>
            <a:r>
              <a:rPr lang="en-US" dirty="0"/>
              <a:t>When the review process is complete, the Service Provider will receive the audit report, which contains all findings and other matters with the Schools &amp; Libraries Program responses</a:t>
            </a:r>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p>
          <a:p>
            <a:pPr marL="457200" lvl="1" indent="0">
              <a:buNone/>
            </a:pPr>
            <a:endParaRPr lang="en-US" dirty="0"/>
          </a:p>
          <a:p>
            <a:pPr marL="457200" lvl="1" indent="0">
              <a:buNone/>
            </a:pPr>
            <a:endParaRPr lang="en-US" dirty="0"/>
          </a:p>
          <a:p>
            <a:pPr lvl="4" indent="-457200" defTabSz="1066800">
              <a:spcBef>
                <a:spcPts val="0"/>
              </a:spcBef>
              <a:buFont typeface="Courier New" panose="02070309020205020404" pitchFamily="49" charset="0"/>
              <a:buChar char="o"/>
              <a:defRPr/>
            </a:pPr>
            <a:endParaRPr lang="en-US" sz="2400" dirty="0"/>
          </a:p>
          <a:p>
            <a:pPr lvl="4" indent="-457200" defTabSz="1066800">
              <a:spcBef>
                <a:spcPts val="0"/>
              </a:spcBef>
              <a:buFont typeface="Courier New" panose="02070309020205020404" pitchFamily="49" charset="0"/>
              <a:buChar char="o"/>
              <a:defRPr/>
            </a:pPr>
            <a:endParaRPr lang="en-US" sz="2400" dirty="0"/>
          </a:p>
          <a:p>
            <a:pPr marL="457200" lvl="1" indent="0">
              <a:buNone/>
            </a:pPr>
            <a:endParaRPr lang="en-US" dirty="0"/>
          </a:p>
          <a:p>
            <a:pPr marL="457200" lvl="1" indent="0">
              <a:buNone/>
            </a:pPr>
            <a:endParaRPr lang="en-US" sz="1600" dirty="0"/>
          </a:p>
          <a:p>
            <a:pPr marL="0" indent="0">
              <a:buNone/>
            </a:pPr>
            <a:endParaRPr lang="en-US" altLang="en-US" sz="2000" dirty="0"/>
          </a:p>
          <a:p>
            <a:endParaRPr lang="en-US" sz="2000" dirty="0"/>
          </a:p>
          <a:p>
            <a:endParaRPr lang="en-US" sz="2000" dirty="0"/>
          </a:p>
          <a:p>
            <a:endParaRPr lang="en-US" sz="2000" dirty="0"/>
          </a:p>
          <a:p>
            <a:pPr marL="457200" lvl="1" indent="0">
              <a:buNone/>
            </a:pPr>
            <a:endParaRPr lang="en-US" sz="1600" dirty="0"/>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755150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30501"/>
            <a:ext cx="11993195" cy="685800"/>
          </a:xfrm>
        </p:spPr>
        <p:txBody>
          <a:bodyPr/>
          <a:lstStyle/>
          <a:p>
            <a:pPr lvl="0">
              <a:spcBef>
                <a:spcPts val="1000"/>
              </a:spcBef>
              <a:buClr>
                <a:srgbClr val="004AD4"/>
              </a:buClr>
            </a:pPr>
            <a:r>
              <a:rPr lang="en-US" dirty="0" smtClean="0"/>
              <a:t>Reporting</a:t>
            </a:r>
            <a:endParaRPr lang="en-US" dirty="0"/>
          </a:p>
        </p:txBody>
      </p:sp>
      <p:sp>
        <p:nvSpPr>
          <p:cNvPr id="3" name="Content Placeholder 2"/>
          <p:cNvSpPr>
            <a:spLocks noGrp="1"/>
          </p:cNvSpPr>
          <p:nvPr>
            <p:ph idx="1"/>
          </p:nvPr>
        </p:nvSpPr>
        <p:spPr>
          <a:xfrm>
            <a:off x="350519" y="1084881"/>
            <a:ext cx="10805161" cy="5294549"/>
          </a:xfrm>
        </p:spPr>
        <p:txBody>
          <a:bodyPr>
            <a:noAutofit/>
          </a:bodyPr>
          <a:lstStyle/>
          <a:p>
            <a:pPr marL="0" indent="0">
              <a:buNone/>
            </a:pPr>
            <a:r>
              <a:rPr lang="en-US" b="1" dirty="0" smtClean="0"/>
              <a:t>Audit Reports</a:t>
            </a:r>
          </a:p>
          <a:p>
            <a:pPr marL="257175" indent="-257175"/>
            <a:r>
              <a:rPr lang="en-US" dirty="0"/>
              <a:t>If SLP seeks recovery of funds, SLP will send a Commitment Adjustment (COMAD), or a Recovery of the Improperly Disbursed Funds (RIDF) letter</a:t>
            </a:r>
          </a:p>
          <a:p>
            <a:pPr marL="715962" lvl="1" indent="-257175"/>
            <a:r>
              <a:rPr lang="en-US" sz="2800" dirty="0"/>
              <a:t>The Service Provider has a right to appeal the COMAD or RIDF.</a:t>
            </a:r>
          </a:p>
          <a:p>
            <a:pPr marL="257175" indent="-257175"/>
            <a:r>
              <a:rPr lang="en-US" dirty="0"/>
              <a:t>Once the final audit report is delivered, the Audit and Assurance Division is not involved in the corrective action.</a:t>
            </a:r>
          </a:p>
          <a:p>
            <a:pPr marL="715962" lvl="1" indent="-257175"/>
            <a:r>
              <a:rPr lang="en-US" sz="2800" dirty="0"/>
              <a:t>AAD must maintain its independence from management decisions</a:t>
            </a:r>
          </a:p>
          <a:p>
            <a:pPr marL="257175" indent="-257175"/>
            <a:endParaRPr lang="en-US" dirty="0"/>
          </a:p>
          <a:p>
            <a:pPr marL="457200" lvl="1" indent="0">
              <a:buNone/>
            </a:pPr>
            <a:endParaRPr lang="en-US" dirty="0"/>
          </a:p>
          <a:p>
            <a:pPr marL="457200" lvl="1" indent="0">
              <a:buNone/>
            </a:pPr>
            <a:endParaRPr lang="en-US" dirty="0"/>
          </a:p>
          <a:p>
            <a:pPr lvl="4" indent="-457200" defTabSz="1066800">
              <a:spcBef>
                <a:spcPts val="0"/>
              </a:spcBef>
              <a:buFont typeface="Courier New" panose="02070309020205020404" pitchFamily="49" charset="0"/>
              <a:buChar char="o"/>
              <a:defRPr/>
            </a:pPr>
            <a:endParaRPr lang="en-US" sz="2400" dirty="0"/>
          </a:p>
          <a:p>
            <a:pPr lvl="4" indent="-457200" defTabSz="1066800">
              <a:spcBef>
                <a:spcPts val="0"/>
              </a:spcBef>
              <a:buFont typeface="Courier New" panose="02070309020205020404" pitchFamily="49" charset="0"/>
              <a:buChar char="o"/>
              <a:defRPr/>
            </a:pPr>
            <a:endParaRPr lang="en-US" sz="2400" dirty="0"/>
          </a:p>
          <a:p>
            <a:pPr marL="457200" lvl="1" indent="0">
              <a:buNone/>
            </a:pPr>
            <a:endParaRPr lang="en-US" dirty="0"/>
          </a:p>
          <a:p>
            <a:pPr marL="457200" lvl="1" indent="0">
              <a:buNone/>
            </a:pPr>
            <a:endParaRPr lang="en-US" sz="1600" dirty="0"/>
          </a:p>
          <a:p>
            <a:pPr marL="0" indent="0">
              <a:buNone/>
            </a:pPr>
            <a:endParaRPr lang="en-US" altLang="en-US" sz="2000" dirty="0"/>
          </a:p>
          <a:p>
            <a:endParaRPr lang="en-US" sz="2000" dirty="0"/>
          </a:p>
          <a:p>
            <a:endParaRPr lang="en-US" sz="2000" dirty="0"/>
          </a:p>
          <a:p>
            <a:endParaRPr lang="en-US" sz="2000" dirty="0"/>
          </a:p>
          <a:p>
            <a:pPr marL="457200" lvl="1" indent="0">
              <a:buNone/>
            </a:pPr>
            <a:endParaRPr lang="en-US" sz="1600" dirty="0"/>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804143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30501"/>
            <a:ext cx="11993195" cy="685800"/>
          </a:xfrm>
        </p:spPr>
        <p:txBody>
          <a:bodyPr/>
          <a:lstStyle/>
          <a:p>
            <a:pPr lvl="0">
              <a:spcBef>
                <a:spcPts val="1000"/>
              </a:spcBef>
              <a:buClr>
                <a:srgbClr val="004AD4"/>
              </a:buClr>
            </a:pPr>
            <a:r>
              <a:rPr lang="en-US" dirty="0" smtClean="0"/>
              <a:t>Tips for Success</a:t>
            </a:r>
            <a:endParaRPr lang="en-US" dirty="0"/>
          </a:p>
        </p:txBody>
      </p:sp>
      <p:sp>
        <p:nvSpPr>
          <p:cNvPr id="3" name="Content Placeholder 2"/>
          <p:cNvSpPr>
            <a:spLocks noGrp="1"/>
          </p:cNvSpPr>
          <p:nvPr>
            <p:ph idx="1"/>
          </p:nvPr>
        </p:nvSpPr>
        <p:spPr>
          <a:xfrm>
            <a:off x="350519" y="1084881"/>
            <a:ext cx="9601201" cy="5294549"/>
          </a:xfrm>
        </p:spPr>
        <p:txBody>
          <a:bodyPr>
            <a:noAutofit/>
          </a:bodyPr>
          <a:lstStyle/>
          <a:p>
            <a:pPr marL="257175" indent="-257175"/>
            <a:r>
              <a:rPr lang="en-US" dirty="0"/>
              <a:t>Review the Funding Commitment Decision Letter (FCDL)</a:t>
            </a:r>
          </a:p>
          <a:p>
            <a:pPr marL="715962" lvl="1" indent="-257175"/>
            <a:r>
              <a:rPr lang="en-US" sz="2800" dirty="0"/>
              <a:t>If the pre-discounted and discounted costs committed in the FCDL are not in agreement with the pre-discounted costs and calculated discounted costs of services to be delivered, contact the Beneficiary</a:t>
            </a:r>
          </a:p>
          <a:p>
            <a:pPr marL="257175" indent="-257175"/>
            <a:r>
              <a:rPr lang="en-US" dirty="0"/>
              <a:t>Maintain supporting documentation for amounts included on the SPI.</a:t>
            </a:r>
          </a:p>
          <a:p>
            <a:pPr marL="457200" lvl="1" indent="0">
              <a:buNone/>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marL="457200" lvl="1" indent="0">
              <a:buNone/>
            </a:pPr>
            <a:endParaRPr lang="en-US" sz="1600" dirty="0"/>
          </a:p>
          <a:p>
            <a:pPr marL="0" indent="0">
              <a:buNone/>
            </a:pPr>
            <a:endParaRPr lang="en-US" altLang="en-US" sz="2000" dirty="0"/>
          </a:p>
          <a:p>
            <a:endParaRPr lang="en-US" sz="2000" dirty="0"/>
          </a:p>
          <a:p>
            <a:endParaRPr lang="en-US" sz="2000" dirty="0"/>
          </a:p>
          <a:p>
            <a:endParaRPr lang="en-US" sz="2000" dirty="0"/>
          </a:p>
          <a:p>
            <a:pPr marL="457200" lvl="1" indent="0">
              <a:buNone/>
            </a:pPr>
            <a:endParaRPr lang="en-US" sz="1600" dirty="0"/>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5557537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30501"/>
            <a:ext cx="11993195" cy="685800"/>
          </a:xfrm>
        </p:spPr>
        <p:txBody>
          <a:bodyPr/>
          <a:lstStyle/>
          <a:p>
            <a:pPr lvl="0">
              <a:spcBef>
                <a:spcPts val="1000"/>
              </a:spcBef>
              <a:buClr>
                <a:srgbClr val="004AD4"/>
              </a:buClr>
            </a:pPr>
            <a:r>
              <a:rPr lang="en-US" dirty="0" smtClean="0"/>
              <a:t>Tips for Success</a:t>
            </a:r>
            <a:endParaRPr lang="en-US" dirty="0"/>
          </a:p>
        </p:txBody>
      </p:sp>
      <p:sp>
        <p:nvSpPr>
          <p:cNvPr id="3" name="Content Placeholder 2"/>
          <p:cNvSpPr>
            <a:spLocks noGrp="1"/>
          </p:cNvSpPr>
          <p:nvPr>
            <p:ph idx="1"/>
          </p:nvPr>
        </p:nvSpPr>
        <p:spPr>
          <a:xfrm>
            <a:off x="350519" y="1084881"/>
            <a:ext cx="9052561" cy="5294549"/>
          </a:xfrm>
        </p:spPr>
        <p:txBody>
          <a:bodyPr>
            <a:noAutofit/>
          </a:bodyPr>
          <a:lstStyle/>
          <a:p>
            <a:pPr marL="257175" indent="-257175"/>
            <a:r>
              <a:rPr lang="en-US" dirty="0"/>
              <a:t>Provide complete documentation</a:t>
            </a:r>
          </a:p>
          <a:p>
            <a:pPr marL="715962" lvl="1" indent="-257175"/>
            <a:r>
              <a:rPr lang="en-US" sz="2800" dirty="0"/>
              <a:t>If the Service Provider does not believe complete documentation is available, inform the auditor immediately so that alternative procedures can be discussed</a:t>
            </a:r>
          </a:p>
          <a:p>
            <a:pPr marL="257175" indent="-257175"/>
            <a:r>
              <a:rPr lang="en-US" dirty="0"/>
              <a:t>Ensure the individuals with the appropriate knowledge are available</a:t>
            </a:r>
          </a:p>
          <a:p>
            <a:pPr marL="457200" lvl="1" indent="0">
              <a:buNone/>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marL="457200" lvl="1" indent="0">
              <a:buNone/>
            </a:pPr>
            <a:endParaRPr lang="en-US" sz="1600" dirty="0"/>
          </a:p>
          <a:p>
            <a:pPr marL="0" indent="0">
              <a:buNone/>
            </a:pPr>
            <a:endParaRPr lang="en-US" altLang="en-US" sz="2000" dirty="0"/>
          </a:p>
          <a:p>
            <a:endParaRPr lang="en-US" sz="2000" dirty="0"/>
          </a:p>
          <a:p>
            <a:endParaRPr lang="en-US" sz="2000" dirty="0"/>
          </a:p>
          <a:p>
            <a:endParaRPr lang="en-US" sz="2000" dirty="0"/>
          </a:p>
          <a:p>
            <a:pPr marL="457200" lvl="1" indent="0">
              <a:buNone/>
            </a:pPr>
            <a:endParaRPr lang="en-US" sz="1600" dirty="0"/>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4096572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981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50" y="342760"/>
            <a:ext cx="11506306" cy="685800"/>
          </a:xfrm>
        </p:spPr>
        <p:txBody>
          <a:bodyPr/>
          <a:lstStyle/>
          <a:p>
            <a:pPr lvl="0">
              <a:spcBef>
                <a:spcPts val="1000"/>
              </a:spcBef>
            </a:pPr>
            <a:r>
              <a:rPr lang="en-US" dirty="0" smtClean="0"/>
              <a:t>Payment Quality Assurance (PQA)</a:t>
            </a:r>
            <a:endParaRPr lang="en-US" dirty="0"/>
          </a:p>
        </p:txBody>
      </p:sp>
      <p:sp>
        <p:nvSpPr>
          <p:cNvPr id="3" name="Content Placeholder 2"/>
          <p:cNvSpPr>
            <a:spLocks noGrp="1"/>
          </p:cNvSpPr>
          <p:nvPr>
            <p:ph idx="1"/>
          </p:nvPr>
        </p:nvSpPr>
        <p:spPr>
          <a:xfrm>
            <a:off x="184950" y="1050063"/>
            <a:ext cx="12007050" cy="5544141"/>
          </a:xfrm>
        </p:spPr>
        <p:txBody>
          <a:bodyPr>
            <a:noAutofit/>
          </a:bodyPr>
          <a:lstStyle/>
          <a:p>
            <a:pPr marL="0" indent="0">
              <a:buNone/>
            </a:pPr>
            <a:r>
              <a:rPr lang="en-US" b="1" dirty="0"/>
              <a:t>Assessment </a:t>
            </a:r>
            <a:r>
              <a:rPr lang="en-US" b="1" dirty="0" smtClean="0"/>
              <a:t>Facts</a:t>
            </a:r>
            <a:endParaRPr lang="en-US" sz="800" dirty="0"/>
          </a:p>
          <a:p>
            <a:pPr marL="342900" indent="-342900">
              <a:spcBef>
                <a:spcPct val="0"/>
              </a:spcBef>
              <a:spcAft>
                <a:spcPts val="600"/>
              </a:spcAft>
              <a:defRPr/>
            </a:pPr>
            <a:r>
              <a:rPr lang="en-US" sz="2600" dirty="0"/>
              <a:t>Under the PQA program, USAC assesses specific payments made to select beneficiaries and service providers in all four programs to determine if these payments were made in accordance with FCC rules. Using results of these assessments, USAC calculates estimates of improper payment rates and provides this information to the FCC to be included in the FCC’s Agency Financial Report (AFR</a:t>
            </a:r>
            <a:r>
              <a:rPr lang="en-US" sz="2600" dirty="0" smtClean="0"/>
              <a:t>).</a:t>
            </a:r>
            <a:endParaRPr lang="en-US" sz="2600" dirty="0"/>
          </a:p>
          <a:p>
            <a:pPr marL="342900" indent="-342900">
              <a:spcBef>
                <a:spcPct val="0"/>
              </a:spcBef>
              <a:spcAft>
                <a:spcPts val="600"/>
              </a:spcAft>
              <a:defRPr/>
            </a:pPr>
            <a:r>
              <a:rPr lang="en-US" sz="2600" dirty="0"/>
              <a:t>The PQA assessments are completed each </a:t>
            </a:r>
            <a:r>
              <a:rPr lang="en-US" sz="2600" i="1" dirty="0"/>
              <a:t>fiscal</a:t>
            </a:r>
            <a:r>
              <a:rPr lang="en-US" sz="2600" dirty="0"/>
              <a:t> year (October 1 through September 30).  A number of Program disbursements, or cases, are selected each year for review</a:t>
            </a:r>
            <a:r>
              <a:rPr lang="en-US" sz="2600" dirty="0" smtClean="0"/>
              <a:t>.</a:t>
            </a:r>
            <a:endParaRPr lang="en-US" sz="2600" dirty="0"/>
          </a:p>
          <a:p>
            <a:pPr marL="342900" indent="-342900">
              <a:spcBef>
                <a:spcPct val="0"/>
              </a:spcBef>
              <a:spcAft>
                <a:spcPts val="600"/>
              </a:spcAft>
              <a:defRPr/>
            </a:pPr>
            <a:r>
              <a:rPr lang="en-US" sz="2600" dirty="0"/>
              <a:t>An independent statistician selects a statistically valid sample of current year disbursements in accordance with IPERIA. </a:t>
            </a:r>
          </a:p>
          <a:p>
            <a:pPr marL="457200" lvl="1" indent="0">
              <a:buNone/>
            </a:pPr>
            <a:endParaRPr lang="en-US" sz="2600" dirty="0"/>
          </a:p>
          <a:p>
            <a:pPr marL="457200" lvl="1" indent="0">
              <a:buNone/>
            </a:pPr>
            <a:endParaRPr lang="en-US" sz="2600" dirty="0"/>
          </a:p>
          <a:p>
            <a:pPr marL="0" indent="0">
              <a:buNone/>
            </a:pPr>
            <a:endParaRPr lang="en-US" altLang="en-US" dirty="0"/>
          </a:p>
          <a:p>
            <a:endParaRPr lang="en-US" dirty="0"/>
          </a:p>
          <a:p>
            <a:pPr lvl="4" indent="-457200" defTabSz="1066800">
              <a:spcBef>
                <a:spcPts val="0"/>
              </a:spcBef>
              <a:buFont typeface="Courier New" panose="02070309020205020404" pitchFamily="49" charset="0"/>
              <a:buChar char="o"/>
              <a:defRPr/>
            </a:pPr>
            <a:endParaRPr lang="en-US" sz="2800" dirty="0"/>
          </a:p>
          <a:p>
            <a:pPr lvl="1">
              <a:buFont typeface="Arial" panose="020B0604020202020204" pitchFamily="34" charset="0"/>
              <a:buChar char="•"/>
            </a:pPr>
            <a:endParaRPr lang="en-US" sz="2800"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006433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50" y="342760"/>
            <a:ext cx="11506306" cy="685800"/>
          </a:xfrm>
        </p:spPr>
        <p:txBody>
          <a:bodyPr/>
          <a:lstStyle/>
          <a:p>
            <a:pPr lvl="0">
              <a:spcBef>
                <a:spcPts val="1000"/>
              </a:spcBef>
            </a:pPr>
            <a:r>
              <a:rPr lang="en-US" dirty="0" smtClean="0"/>
              <a:t>Payment Quality Assurance</a:t>
            </a:r>
            <a:endParaRPr lang="en-US" dirty="0"/>
          </a:p>
        </p:txBody>
      </p:sp>
      <p:sp>
        <p:nvSpPr>
          <p:cNvPr id="3" name="Content Placeholder 2"/>
          <p:cNvSpPr>
            <a:spLocks noGrp="1"/>
          </p:cNvSpPr>
          <p:nvPr>
            <p:ph idx="1"/>
          </p:nvPr>
        </p:nvSpPr>
        <p:spPr>
          <a:xfrm>
            <a:off x="184950" y="1227290"/>
            <a:ext cx="8654250" cy="5544141"/>
          </a:xfrm>
        </p:spPr>
        <p:txBody>
          <a:bodyPr>
            <a:noAutofit/>
          </a:bodyPr>
          <a:lstStyle/>
          <a:p>
            <a:pPr>
              <a:buClr>
                <a:srgbClr val="0000FF"/>
              </a:buClr>
              <a:buSzPct val="120000"/>
            </a:pPr>
            <a:r>
              <a:rPr lang="en-US" dirty="0">
                <a:latin typeface="Source Sans Pro" panose="020B0503030403020204"/>
              </a:rPr>
              <a:t>Assessments may occur simultaneously with audits</a:t>
            </a:r>
          </a:p>
          <a:p>
            <a:pPr>
              <a:buClr>
                <a:srgbClr val="0000FF"/>
              </a:buClr>
              <a:buSzPct val="120000"/>
            </a:pPr>
            <a:r>
              <a:rPr lang="en-US" dirty="0">
                <a:latin typeface="Source Sans Pro" panose="020B0503030403020204"/>
              </a:rPr>
              <a:t>Requests certifications of compliance with Lowest Corresponding Price</a:t>
            </a:r>
          </a:p>
          <a:p>
            <a:pPr>
              <a:buClr>
                <a:srgbClr val="0000FF"/>
              </a:buClr>
              <a:buSzPct val="120000"/>
            </a:pPr>
            <a:r>
              <a:rPr lang="en-US" dirty="0">
                <a:latin typeface="Source Sans Pro" panose="020B0503030403020204"/>
              </a:rPr>
              <a:t>Visit </a:t>
            </a:r>
            <a:r>
              <a:rPr lang="en-US" dirty="0">
                <a:latin typeface="Source Sans Pro" panose="020B0503030403020204"/>
                <a:hlinkClick r:id="rId2"/>
              </a:rPr>
              <a:t>https://www.usac.org/about/about/program-integrity/pqa.aspx</a:t>
            </a:r>
            <a:r>
              <a:rPr lang="en-US" dirty="0">
                <a:latin typeface="Source Sans Pro" panose="020B0503030403020204"/>
              </a:rPr>
              <a:t> for more information</a:t>
            </a: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pPr marL="457200" lvl="1" indent="0">
              <a:buNone/>
            </a:pPr>
            <a:endParaRPr lang="en-US" sz="2600" dirty="0"/>
          </a:p>
          <a:p>
            <a:pPr marL="457200" lvl="1" indent="0">
              <a:buNone/>
            </a:pPr>
            <a:endParaRPr lang="en-US" sz="2600" dirty="0"/>
          </a:p>
          <a:p>
            <a:pPr marL="0" indent="0">
              <a:buNone/>
            </a:pPr>
            <a:endParaRPr lang="en-US" altLang="en-US" dirty="0"/>
          </a:p>
          <a:p>
            <a:endParaRPr lang="en-US" dirty="0"/>
          </a:p>
          <a:p>
            <a:pPr lvl="4" indent="-457200" defTabSz="1066800">
              <a:spcBef>
                <a:spcPts val="0"/>
              </a:spcBef>
              <a:buFont typeface="Courier New" panose="02070309020205020404" pitchFamily="49" charset="0"/>
              <a:buChar char="o"/>
              <a:defRPr/>
            </a:pPr>
            <a:endParaRPr lang="en-US" sz="2800" dirty="0"/>
          </a:p>
          <a:p>
            <a:pPr lvl="1">
              <a:buFont typeface="Arial" panose="020B0604020202020204" pitchFamily="34" charset="0"/>
              <a:buChar char="•"/>
            </a:pPr>
            <a:endParaRPr lang="en-US" sz="2800"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121654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50" y="342760"/>
            <a:ext cx="12159450" cy="685800"/>
          </a:xfrm>
        </p:spPr>
        <p:txBody>
          <a:bodyPr/>
          <a:lstStyle/>
          <a:p>
            <a:pPr>
              <a:spcBef>
                <a:spcPts val="1000"/>
              </a:spcBef>
            </a:pPr>
            <a:r>
              <a:rPr lang="en-US" dirty="0"/>
              <a:t>Beneficiary and Contributor Audit Program (BCAP) </a:t>
            </a:r>
            <a:br>
              <a:rPr lang="en-US" dirty="0"/>
            </a:br>
            <a:endParaRPr lang="en-US" dirty="0"/>
          </a:p>
        </p:txBody>
      </p:sp>
      <p:sp>
        <p:nvSpPr>
          <p:cNvPr id="3" name="Content Placeholder 2"/>
          <p:cNvSpPr>
            <a:spLocks noGrp="1"/>
          </p:cNvSpPr>
          <p:nvPr>
            <p:ph idx="1"/>
          </p:nvPr>
        </p:nvSpPr>
        <p:spPr>
          <a:xfrm>
            <a:off x="184950" y="685660"/>
            <a:ext cx="11009523" cy="5129785"/>
          </a:xfrm>
        </p:spPr>
        <p:txBody>
          <a:bodyPr>
            <a:noAutofit/>
          </a:bodyPr>
          <a:lstStyle/>
          <a:p>
            <a:pPr marL="457200" lvl="1" indent="0">
              <a:buNone/>
            </a:pPr>
            <a:endParaRPr lang="en-US" sz="2800" dirty="0"/>
          </a:p>
          <a:p>
            <a:r>
              <a:rPr lang="en-US" dirty="0"/>
              <a:t>Most audits performed for the current or preceding funding year</a:t>
            </a:r>
          </a:p>
          <a:p>
            <a:pPr lvl="1"/>
            <a:r>
              <a:rPr lang="en-US" sz="2800" dirty="0"/>
              <a:t>e.g., Audits announced may cover either FY 2018 or </a:t>
            </a:r>
            <a:r>
              <a:rPr lang="en-US" sz="2800" dirty="0" smtClean="0"/>
              <a:t>2019</a:t>
            </a:r>
            <a:endParaRPr lang="en-US" dirty="0"/>
          </a:p>
          <a:p>
            <a:r>
              <a:rPr lang="en-US" dirty="0"/>
              <a:t>Audits are </a:t>
            </a:r>
            <a:r>
              <a:rPr lang="en-US" dirty="0" smtClean="0"/>
              <a:t>random or based on data analytics</a:t>
            </a:r>
            <a:endParaRPr lang="en-US" sz="2800" dirty="0"/>
          </a:p>
          <a:p>
            <a:pPr marL="0" indent="0">
              <a:buNone/>
            </a:pPr>
            <a:endParaRPr lang="en-US" altLang="en-US" sz="2000" dirty="0">
              <a:solidFill>
                <a:schemeClr val="tx1"/>
              </a:solidFill>
            </a:endParaRPr>
          </a:p>
          <a:p>
            <a:endParaRPr lang="en-US" sz="2000" dirty="0"/>
          </a:p>
          <a:p>
            <a:endParaRPr lang="en-US" sz="2000" dirty="0"/>
          </a:p>
          <a:p>
            <a:pPr marL="457200" lvl="1" indent="0">
              <a:buNone/>
            </a:pPr>
            <a:endParaRPr lang="en-US" sz="2600" dirty="0"/>
          </a:p>
          <a:p>
            <a:pPr marL="457200" lvl="1" indent="0">
              <a:buNone/>
            </a:pPr>
            <a:endParaRPr lang="en-US" sz="2600" dirty="0"/>
          </a:p>
          <a:p>
            <a:pPr marL="0" indent="0">
              <a:buNone/>
            </a:pPr>
            <a:endParaRPr lang="en-US" altLang="en-US" dirty="0"/>
          </a:p>
          <a:p>
            <a:endParaRPr lang="en-US" dirty="0"/>
          </a:p>
          <a:p>
            <a:pPr lvl="4" indent="-457200" defTabSz="1066800">
              <a:spcBef>
                <a:spcPts val="0"/>
              </a:spcBef>
              <a:buFont typeface="Courier New" panose="02070309020205020404" pitchFamily="49" charset="0"/>
              <a:buChar char="o"/>
              <a:defRPr/>
            </a:pPr>
            <a:endParaRPr lang="en-US" sz="2800" dirty="0"/>
          </a:p>
          <a:p>
            <a:pPr lvl="1">
              <a:buFont typeface="Arial" panose="020B0604020202020204" pitchFamily="34" charset="0"/>
              <a:buChar char="•"/>
            </a:pPr>
            <a:endParaRPr lang="en-US" sz="2800"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407797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a:t>Beneficiary and Contributor Audit Program (BCAP) </a:t>
            </a:r>
          </a:p>
        </p:txBody>
      </p:sp>
      <p:sp>
        <p:nvSpPr>
          <p:cNvPr id="3" name="Content Placeholder 2"/>
          <p:cNvSpPr>
            <a:spLocks noGrp="1"/>
          </p:cNvSpPr>
          <p:nvPr>
            <p:ph idx="1"/>
          </p:nvPr>
        </p:nvSpPr>
        <p:spPr>
          <a:xfrm>
            <a:off x="198805" y="1180961"/>
            <a:ext cx="11466723" cy="5711838"/>
          </a:xfrm>
        </p:spPr>
        <p:txBody>
          <a:bodyPr>
            <a:noAutofit/>
          </a:bodyPr>
          <a:lstStyle/>
          <a:p>
            <a:r>
              <a:rPr lang="en-US" dirty="0"/>
              <a:t>Common audit findings are shared with the Schools &amp; Libraries Division so that action plans for ensuring applicant and service provider success can be developed.</a:t>
            </a:r>
          </a:p>
          <a:p>
            <a:endParaRPr lang="en-US" dirty="0"/>
          </a:p>
          <a:p>
            <a:r>
              <a:rPr lang="en-US" dirty="0"/>
              <a:t>Audits look for the root causes of non-compliance so that Schools &amp; Libraries Program outreach efforts can address the cause rather than just the result.</a:t>
            </a: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014627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2408831" cy="685800"/>
          </a:xfrm>
        </p:spPr>
        <p:txBody>
          <a:bodyPr/>
          <a:lstStyle/>
          <a:p>
            <a:pPr lvl="0">
              <a:spcBef>
                <a:spcPts val="1000"/>
              </a:spcBef>
              <a:buClr>
                <a:srgbClr val="004AD4"/>
              </a:buClr>
            </a:pPr>
            <a:r>
              <a:rPr lang="en-US" dirty="0"/>
              <a:t>Beneficiary and Contributor Audit Program (BCAP) </a:t>
            </a:r>
          </a:p>
        </p:txBody>
      </p:sp>
      <p:sp>
        <p:nvSpPr>
          <p:cNvPr id="3" name="Content Placeholder 2"/>
          <p:cNvSpPr>
            <a:spLocks noGrp="1"/>
          </p:cNvSpPr>
          <p:nvPr>
            <p:ph idx="1"/>
          </p:nvPr>
        </p:nvSpPr>
        <p:spPr>
          <a:xfrm>
            <a:off x="198805" y="1180961"/>
            <a:ext cx="11466723" cy="5711838"/>
          </a:xfrm>
        </p:spPr>
        <p:txBody>
          <a:bodyPr>
            <a:noAutofit/>
          </a:bodyPr>
          <a:lstStyle/>
          <a:p>
            <a:pPr marL="0" indent="0">
              <a:buNone/>
            </a:pPr>
            <a:r>
              <a:rPr lang="en-US" b="1" dirty="0" smtClean="0"/>
              <a:t>What is the process?</a:t>
            </a: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pic>
        <p:nvPicPr>
          <p:cNvPr id="5"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264" y="2263325"/>
            <a:ext cx="7969118" cy="93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1 5"/>
          <p:cNvSpPr/>
          <p:nvPr/>
        </p:nvSpPr>
        <p:spPr>
          <a:xfrm rot="5400000">
            <a:off x="5697646" y="2892203"/>
            <a:ext cx="946354" cy="3048000"/>
          </a:xfrm>
          <a:prstGeom prst="borderCallout1">
            <a:avLst>
              <a:gd name="adj1" fmla="val 31669"/>
              <a:gd name="adj2" fmla="val 725"/>
              <a:gd name="adj3" fmla="val 54431"/>
              <a:gd name="adj4" fmla="val -11650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latin typeface="Source Sans Pro" panose="020B0503030403020204"/>
              </a:rPr>
              <a:t>May not be required on every audit</a:t>
            </a:r>
          </a:p>
        </p:txBody>
      </p:sp>
    </p:spTree>
    <p:extLst>
      <p:ext uri="{BB962C8B-B14F-4D97-AF65-F5344CB8AC3E}">
        <p14:creationId xmlns:p14="http://schemas.microsoft.com/office/powerpoint/2010/main" val="4089102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USAC_PPT_Template_16-9_v2019-05-29</Template>
  <TotalTime>436</TotalTime>
  <Words>3934</Words>
  <Application>Microsoft Office PowerPoint</Application>
  <PresentationFormat>Widescreen</PresentationFormat>
  <Paragraphs>1732</Paragraphs>
  <Slides>48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Courier New</vt:lpstr>
      <vt:lpstr>Source Sans Pro</vt:lpstr>
      <vt:lpstr>Source Sans Pro Light</vt:lpstr>
      <vt:lpstr>Wingdings</vt:lpstr>
      <vt:lpstr>1_Office Theme</vt:lpstr>
      <vt:lpstr>Audits</vt:lpstr>
      <vt:lpstr>Audits and Assessments Help Assure Program Integrity  </vt:lpstr>
      <vt:lpstr>Methods for Assuring Program Integrity</vt:lpstr>
      <vt:lpstr>Product Quality Assurance (PQA)</vt:lpstr>
      <vt:lpstr>Payment Quality Assurance (PQA)</vt:lpstr>
      <vt:lpstr>Payment Quality Assurance</vt:lpstr>
      <vt:lpstr>Beneficiary and Contributor Audit Program (BCAP)  </vt:lpstr>
      <vt:lpstr>Beneficiary and Contributor Audit Program (BCAP) </vt:lpstr>
      <vt:lpstr>Beneficiary and Contributor Audit Program (BCAP) </vt:lpstr>
      <vt:lpstr>Planning</vt:lpstr>
      <vt:lpstr>Planning</vt:lpstr>
      <vt:lpstr>Planning</vt:lpstr>
      <vt:lpstr>Planning</vt:lpstr>
      <vt:lpstr>Testing</vt:lpstr>
      <vt:lpstr>Testing</vt:lpstr>
      <vt:lpstr>Testing</vt:lpstr>
      <vt:lpstr>Testing</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Invoicing Pitfalls</vt:lpstr>
      <vt:lpstr>Invoicing Pitfalls</vt:lpstr>
      <vt:lpstr>Invoicing Pitfalls</vt:lpstr>
      <vt:lpstr>Invoicing Pitfalls</vt:lpstr>
      <vt:lpstr>Invoicing Pitfalls</vt:lpstr>
      <vt:lpstr>Invoicing Pitfalls</vt:lpstr>
      <vt:lpstr>Invoicing Pitfalls</vt:lpstr>
      <vt:lpstr>Lowest Corresponding Price Pitfalls</vt:lpstr>
      <vt:lpstr>Lowest Corresponding Price Pitfalls</vt:lpstr>
      <vt:lpstr>Lowest Corresponding Price Pitfalls</vt:lpstr>
      <vt:lpstr>Lowest Corresponding Price Pitfalls</vt:lpstr>
      <vt:lpstr>Lowest Corresponding Price Pitfalls</vt:lpstr>
      <vt:lpstr>Lowest Corresponding Price Pitfalls</vt:lpstr>
      <vt:lpstr>Lowest Corresponding Price Pitfalls</vt:lpstr>
      <vt:lpstr>Lack of or Inadequate Documentation Pitfalls</vt:lpstr>
      <vt:lpstr>Lack of or Inadequate Documentation Pitfalls</vt:lpstr>
      <vt:lpstr>Understanding the Audit Results</vt:lpstr>
      <vt:lpstr>Understanding the Audit Results</vt:lpstr>
      <vt:lpstr>Reporting</vt:lpstr>
      <vt:lpstr>Reporting</vt:lpstr>
      <vt:lpstr>Reporting</vt:lpstr>
      <vt:lpstr>Tips for Success</vt:lpstr>
      <vt:lpstr>Tips for Success</vt:lpstr>
      <vt:lpstr>PowerPoint Presentation</vt:lpstr>
    </vt:vector>
  </TitlesOfParts>
  <Company>USAC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Audit &amp; Assessment Processes</dc:title>
  <dc:creator>Amelia Zohore</dc:creator>
  <cp:lastModifiedBy>csmith</cp:lastModifiedBy>
  <cp:revision>27</cp:revision>
  <dcterms:created xsi:type="dcterms:W3CDTF">2019-07-02T15:00:13Z</dcterms:created>
  <dcterms:modified xsi:type="dcterms:W3CDTF">2019-08-06T15:08:24Z</dcterms:modified>
</cp:coreProperties>
</file>