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0" r:id="rId28"/>
    <p:sldId id="292" r:id="rId29"/>
    <p:sldId id="294" r:id="rId30"/>
    <p:sldId id="295" r:id="rId31"/>
    <p:sldId id="291" r:id="rId32"/>
    <p:sldId id="293" r:id="rId33"/>
    <p:sldId id="296" r:id="rId34"/>
    <p:sldId id="282" r:id="rId35"/>
    <p:sldId id="283" r:id="rId36"/>
    <p:sldId id="284" r:id="rId37"/>
    <p:sldId id="285" r:id="rId38"/>
    <p:sldId id="286" r:id="rId39"/>
    <p:sldId id="297" r:id="rId40"/>
    <p:sldId id="298" r:id="rId41"/>
    <p:sldId id="299" r:id="rId42"/>
    <p:sldId id="300" r:id="rId43"/>
    <p:sldId id="301" r:id="rId44"/>
    <p:sldId id="287" r:id="rId45"/>
    <p:sldId id="302" r:id="rId46"/>
    <p:sldId id="303" r:id="rId47"/>
    <p:sldId id="28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Noran" initials="JN" lastIdx="15" clrIdx="0">
    <p:extLst>
      <p:ext uri="{19B8F6BF-5375-455C-9EA6-DF929625EA0E}">
        <p15:presenceInfo xmlns:p15="http://schemas.microsoft.com/office/powerpoint/2012/main" userId="S-1-5-21-691950464-754195623-6498272-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3" autoAdjust="0"/>
    <p:restoredTop sz="94649" autoAdjust="0"/>
  </p:normalViewPr>
  <p:slideViewPr>
    <p:cSldViewPr snapToGrid="0">
      <p:cViewPr varScale="1">
        <p:scale>
          <a:sx n="115" d="100"/>
          <a:sy n="115" d="100"/>
        </p:scale>
        <p:origin x="144"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6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17</a:t>
            </a:fld>
            <a:endParaRPr lang="en-US" sz="1200">
              <a:latin typeface="Calibri"/>
              <a:ea typeface="Calibri"/>
              <a:cs typeface="Calibri"/>
              <a:sym typeface="Calibri"/>
            </a:endParaRPr>
          </a:p>
        </p:txBody>
      </p:sp>
    </p:spTree>
    <p:extLst>
      <p:ext uri="{BB962C8B-B14F-4D97-AF65-F5344CB8AC3E}">
        <p14:creationId xmlns:p14="http://schemas.microsoft.com/office/powerpoint/2010/main" val="207766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19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445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98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986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98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81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94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2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99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921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58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750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76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30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2" name="Shape 352"/>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644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94393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4" r:id="rId18"/>
    <p:sldLayoutId id="2147483686"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usac.org/sl/applicants/before-youre-done/service-substitutions.aspx"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Beginner Track </a:t>
            </a:r>
            <a:br>
              <a:rPr lang="en-US" dirty="0" smtClean="0"/>
            </a:br>
            <a:r>
              <a:rPr lang="en-US" dirty="0"/>
              <a:t/>
            </a:r>
            <a:br>
              <a:rPr lang="en-US" dirty="0"/>
            </a:br>
            <a:r>
              <a:rPr lang="en-US" dirty="0" smtClean="0"/>
              <a:t>Application Process </a:t>
            </a:r>
            <a:br>
              <a:rPr lang="en-US" dirty="0" smtClean="0"/>
            </a:br>
            <a:r>
              <a:rPr lang="en-US" dirty="0" smtClean="0"/>
              <a:t>Part 2 (Post-Commitment)</a:t>
            </a:r>
            <a:endParaRPr lang="en-US" dirty="0"/>
          </a:p>
        </p:txBody>
      </p:sp>
      <p:sp>
        <p:nvSpPr>
          <p:cNvPr id="5" name="Subtitle 4"/>
          <p:cNvSpPr>
            <a:spLocks noGrp="1"/>
          </p:cNvSpPr>
          <p:nvPr>
            <p:ph type="subTitle" idx="1"/>
          </p:nvPr>
        </p:nvSpPr>
        <p:spPr/>
        <p:txBody>
          <a:bodyPr/>
          <a:lstStyle/>
          <a:p>
            <a:r>
              <a:rPr lang="en-US" dirty="0" smtClean="0"/>
              <a:t>2019 Applicant Training</a:t>
            </a:r>
            <a:endParaRPr lang="en-US" dirty="0"/>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0" y="299466"/>
            <a:ext cx="11832879" cy="685800"/>
          </a:xfrm>
        </p:spPr>
        <p:txBody>
          <a:bodyPr/>
          <a:lstStyle/>
          <a:p>
            <a:r>
              <a:rPr lang="en-US" dirty="0">
                <a:latin typeface="Source Sans Pro"/>
                <a:ea typeface="Source Sans Pro"/>
                <a:cs typeface="Source Sans Pro"/>
              </a:rPr>
              <a:t>CIPA: Documentation for </a:t>
            </a:r>
            <a:r>
              <a:rPr lang="en-US" dirty="0" smtClean="0">
                <a:latin typeface="Source Sans Pro"/>
                <a:ea typeface="Source Sans Pro"/>
                <a:cs typeface="Source Sans Pro"/>
              </a:rPr>
              <a:t>Technology Protection Measure </a:t>
            </a:r>
            <a:endParaRPr lang="en-US" dirty="0"/>
          </a:p>
        </p:txBody>
      </p:sp>
      <p:sp>
        <p:nvSpPr>
          <p:cNvPr id="6" name="Content Placeholder 5"/>
          <p:cNvSpPr>
            <a:spLocks noGrp="1"/>
          </p:cNvSpPr>
          <p:nvPr>
            <p:ph idx="1"/>
          </p:nvPr>
        </p:nvSpPr>
        <p:spPr>
          <a:xfrm>
            <a:off x="337351" y="1413212"/>
            <a:ext cx="11506306" cy="5025116"/>
          </a:xfrm>
        </p:spPr>
        <p:txBody>
          <a:bodyPr/>
          <a:lstStyle/>
          <a:p>
            <a:pPr marL="461963" indent="-461963">
              <a:spcAft>
                <a:spcPts val="0"/>
              </a:spcAft>
              <a:buFont typeface="Arial" panose="020B0604020202020204" pitchFamily="34" charset="0"/>
              <a:buChar char="•"/>
            </a:pPr>
            <a:r>
              <a:rPr lang="en-US" sz="3200" dirty="0">
                <a:latin typeface="Source Sans Pro"/>
                <a:ea typeface="Source Sans Pro"/>
                <a:cs typeface="Source Sans Pro"/>
              </a:rPr>
              <a:t>A description of the filter.</a:t>
            </a:r>
          </a:p>
          <a:p>
            <a:pPr marL="461963" indent="-461963">
              <a:spcAft>
                <a:spcPts val="0"/>
              </a:spcAft>
              <a:buFont typeface="Arial" panose="020B0604020202020204" pitchFamily="34" charset="0"/>
              <a:buChar char="•"/>
            </a:pPr>
            <a:r>
              <a:rPr lang="en-US" sz="3200" dirty="0">
                <a:latin typeface="Source Sans Pro"/>
                <a:ea typeface="Source Sans Pro"/>
                <a:cs typeface="Source Sans Pro"/>
              </a:rPr>
              <a:t>A report or other documentation on the use of the filter. The documentation should show that the filter was installed and was working during the funding year. For example,</a:t>
            </a:r>
          </a:p>
          <a:p>
            <a:pPr marL="633413" lvl="1" indent="-461963">
              <a:spcAft>
                <a:spcPts val="0"/>
              </a:spcAft>
              <a:buFont typeface="Arial" panose="020B0604020202020204" pitchFamily="34" charset="0"/>
              <a:buChar char="•"/>
            </a:pPr>
            <a:r>
              <a:rPr lang="en-US" sz="2800" dirty="0">
                <a:latin typeface="Source Sans Pro"/>
                <a:ea typeface="Source Sans Pro"/>
                <a:cs typeface="Source Sans Pro"/>
              </a:rPr>
              <a:t>A school that purchased filtered internet access could archive a sampling of reports from the service provider of internet sites blocked, or bills from the service provider verifying that the filter was operational.</a:t>
            </a:r>
          </a:p>
          <a:p>
            <a:pPr marL="633413" lvl="1" indent="-461963">
              <a:spcAft>
                <a:spcPts val="0"/>
              </a:spcAft>
              <a:buFont typeface="Arial" panose="020B0604020202020204" pitchFamily="34" charset="0"/>
              <a:buChar char="•"/>
            </a:pPr>
            <a:r>
              <a:rPr lang="en-US" sz="2800" dirty="0">
                <a:latin typeface="Source Sans Pro"/>
                <a:ea typeface="Source Sans Pro"/>
                <a:cs typeface="Source Sans Pro"/>
              </a:rPr>
              <a:t>If a school purchased its own filter, it could archive logs produced by its IT staff showing the hours the filter was engaged.</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17721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Documentation for Public Notice &amp; Hearing</a:t>
            </a:r>
            <a:endParaRPr lang="en-US" dirty="0"/>
          </a:p>
        </p:txBody>
      </p:sp>
      <p:sp>
        <p:nvSpPr>
          <p:cNvPr id="6" name="Content Placeholder 5"/>
          <p:cNvSpPr>
            <a:spLocks noGrp="1"/>
          </p:cNvSpPr>
          <p:nvPr>
            <p:ph idx="1"/>
          </p:nvPr>
        </p:nvSpPr>
        <p:spPr/>
        <p:txBody>
          <a:bodyPr/>
          <a:lstStyle/>
          <a:p>
            <a:pPr marL="342900" indent="-342900">
              <a:spcAft>
                <a:spcPts val="0"/>
              </a:spcAft>
              <a:buFont typeface="Arial" panose="020B0604020202020204" pitchFamily="34" charset="0"/>
              <a:buChar char="•"/>
            </a:pPr>
            <a:r>
              <a:rPr lang="en-US" dirty="0">
                <a:latin typeface="Source Sans Pro"/>
                <a:ea typeface="Source Sans Pro"/>
                <a:cs typeface="Source Sans Pro"/>
              </a:rPr>
              <a:t>Documentation that the school or library gave public notice and held a public hearing or meeting on the policy. For example:</a:t>
            </a:r>
          </a:p>
          <a:p>
            <a:pPr marL="973137" indent="-457200">
              <a:spcAft>
                <a:spcPts val="0"/>
              </a:spcAft>
              <a:buClr>
                <a:schemeClr val="accent2"/>
              </a:buClr>
              <a:buFont typeface="Arial" panose="020B0604020202020204" pitchFamily="34" charset="0"/>
              <a:buChar char="•"/>
            </a:pPr>
            <a:r>
              <a:rPr lang="en-US" dirty="0">
                <a:latin typeface="Source Sans Pro"/>
                <a:ea typeface="Source Sans Pro"/>
                <a:cs typeface="Source Sans Pro"/>
              </a:rPr>
              <a:t>A copy of a website announcement for a regular school or library board meeting open to the public where the policy will be </a:t>
            </a:r>
            <a:r>
              <a:rPr lang="en-US" dirty="0" smtClean="0">
                <a:latin typeface="Source Sans Pro"/>
                <a:ea typeface="Source Sans Pro"/>
                <a:cs typeface="Source Sans Pro"/>
              </a:rPr>
              <a:t>discussed.</a:t>
            </a:r>
            <a:endParaRPr lang="en-US" dirty="0">
              <a:latin typeface="Source Sans Pro"/>
              <a:ea typeface="Source Sans Pro"/>
              <a:cs typeface="Source Sans Pro"/>
            </a:endParaRPr>
          </a:p>
          <a:p>
            <a:pPr marL="973137" indent="-457200">
              <a:spcAft>
                <a:spcPts val="0"/>
              </a:spcAft>
              <a:buClr>
                <a:schemeClr val="accent2"/>
              </a:buClr>
              <a:buFont typeface="Arial" panose="020B0604020202020204" pitchFamily="34" charset="0"/>
              <a:buChar char="•"/>
            </a:pPr>
            <a:r>
              <a:rPr lang="en-US" dirty="0" smtClean="0">
                <a:latin typeface="Source Sans Pro"/>
                <a:ea typeface="Source Sans Pro"/>
                <a:cs typeface="Source Sans Pro"/>
              </a:rPr>
              <a:t>An </a:t>
            </a:r>
            <a:r>
              <a:rPr lang="en-US" dirty="0">
                <a:latin typeface="Source Sans Pro"/>
                <a:ea typeface="Source Sans Pro"/>
                <a:cs typeface="Source Sans Pro"/>
              </a:rPr>
              <a:t>advertisement in a local newspaper of a county government hearing or meeting where the policy appears as an agenda </a:t>
            </a:r>
            <a:r>
              <a:rPr lang="en-US" dirty="0" smtClean="0">
                <a:latin typeface="Source Sans Pro"/>
                <a:ea typeface="Source Sans Pro"/>
                <a:cs typeface="Source Sans Pro"/>
              </a:rPr>
              <a:t>item.</a:t>
            </a:r>
          </a:p>
          <a:p>
            <a:pPr marL="973137" indent="-457200">
              <a:spcAft>
                <a:spcPts val="0"/>
              </a:spcAft>
              <a:buClr>
                <a:schemeClr val="accent2"/>
              </a:buClr>
              <a:buFont typeface="Arial" panose="020B0604020202020204" pitchFamily="34" charset="0"/>
              <a:buChar char="•"/>
            </a:pPr>
            <a:r>
              <a:rPr lang="en-US" dirty="0" smtClean="0">
                <a:latin typeface="Source Sans Pro"/>
                <a:ea typeface="Source Sans Pro"/>
                <a:cs typeface="Source Sans Pro"/>
              </a:rPr>
              <a:t>A </a:t>
            </a:r>
            <a:r>
              <a:rPr lang="en-US" dirty="0">
                <a:latin typeface="Source Sans Pro"/>
                <a:ea typeface="Source Sans Pro"/>
                <a:cs typeface="Source Sans Pro"/>
              </a:rPr>
              <a:t>copy of the minutes of the hearing or meeting and the date it occurred.</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30679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3050" y="54690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FCC Form 486</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531624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FCC Form 486</a:t>
            </a:r>
          </a:p>
        </p:txBody>
      </p:sp>
      <p:sp>
        <p:nvSpPr>
          <p:cNvPr id="6" name="Content Placeholder 5"/>
          <p:cNvSpPr>
            <a:spLocks noGrp="1"/>
          </p:cNvSpPr>
          <p:nvPr>
            <p:ph idx="1"/>
          </p:nvPr>
        </p:nvSpPr>
        <p:spPr/>
        <p:txBody>
          <a:bodyPr/>
          <a:lstStyle/>
          <a:p>
            <a:pPr marL="0" indent="0">
              <a:spcAft>
                <a:spcPts val="0"/>
              </a:spcAft>
              <a:buNone/>
            </a:pPr>
            <a:r>
              <a:rPr lang="en-US" dirty="0" smtClean="0">
                <a:latin typeface="Source Sans Pro"/>
                <a:ea typeface="Source Sans Pro"/>
                <a:cs typeface="Source Sans Pro"/>
              </a:rPr>
              <a:t>Applicants </a:t>
            </a:r>
            <a:r>
              <a:rPr lang="en-US" dirty="0">
                <a:latin typeface="Source Sans Pro"/>
                <a:ea typeface="Source Sans Pro"/>
                <a:cs typeface="Source Sans Pro"/>
              </a:rPr>
              <a:t>file the FCC Form 486 to</a:t>
            </a:r>
            <a:r>
              <a:rPr lang="en-US" dirty="0">
                <a:solidFill>
                  <a:schemeClr val="dk1"/>
                </a:solidFill>
                <a:latin typeface="Source Sans Pro"/>
                <a:ea typeface="Source Sans Pro"/>
                <a:cs typeface="Source Sans Pro"/>
                <a:sym typeface="Source Sans Pro"/>
              </a:rPr>
              <a:t>:</a:t>
            </a:r>
          </a:p>
          <a:p>
            <a:pPr>
              <a:spcAft>
                <a:spcPts val="0"/>
              </a:spcAft>
            </a:pPr>
            <a:endParaRPr lang="en-US" dirty="0">
              <a:latin typeface="Source Sans Pro"/>
              <a:ea typeface="Source Sans Pro"/>
              <a:cs typeface="Source Sans Pro"/>
            </a:endParaRPr>
          </a:p>
          <a:p>
            <a:pPr>
              <a:spcAft>
                <a:spcPts val="0"/>
              </a:spcAft>
            </a:pPr>
            <a:r>
              <a:rPr lang="en-US" dirty="0">
                <a:latin typeface="Source Sans Pro"/>
                <a:ea typeface="Source Sans Pro"/>
                <a:cs typeface="Source Sans Pro"/>
              </a:rPr>
              <a:t>Notify USAC that </a:t>
            </a:r>
            <a:r>
              <a:rPr lang="en-US" b="1" dirty="0">
                <a:solidFill>
                  <a:schemeClr val="accent2"/>
                </a:solidFill>
                <a:latin typeface="Source Sans Pro"/>
                <a:ea typeface="Source Sans Pro"/>
                <a:cs typeface="Source Sans Pro"/>
              </a:rPr>
              <a:t>s</a:t>
            </a:r>
            <a:r>
              <a:rPr lang="en-US" b="1" dirty="0">
                <a:solidFill>
                  <a:schemeClr val="accent2"/>
                </a:solidFill>
                <a:latin typeface="Source Sans Pro"/>
                <a:ea typeface="Source Sans Pro"/>
                <a:cs typeface="Source Sans Pro"/>
                <a:sym typeface="Source Sans Pro"/>
              </a:rPr>
              <a:t>ervices have started </a:t>
            </a:r>
            <a:r>
              <a:rPr lang="en-US" dirty="0">
                <a:solidFill>
                  <a:schemeClr val="dk1"/>
                </a:solidFill>
                <a:latin typeface="Source Sans Pro"/>
                <a:ea typeface="Source Sans Pro"/>
                <a:cs typeface="Source Sans Pro"/>
                <a:sym typeface="Source Sans Pro"/>
              </a:rPr>
              <a:t>for the Funding Request Numbers (FRNs) listed on the FCC Form 471.</a:t>
            </a:r>
          </a:p>
          <a:p>
            <a:pPr>
              <a:spcAft>
                <a:spcPts val="0"/>
              </a:spcAft>
            </a:pPr>
            <a:endParaRPr lang="en-US" dirty="0">
              <a:solidFill>
                <a:schemeClr val="dk1"/>
              </a:solidFill>
              <a:latin typeface="Source Sans Pro"/>
              <a:ea typeface="Source Sans Pro"/>
              <a:cs typeface="Source Sans Pro"/>
              <a:sym typeface="Source Sans Pro"/>
            </a:endParaRPr>
          </a:p>
          <a:p>
            <a:pPr>
              <a:spcAft>
                <a:spcPts val="0"/>
              </a:spcAft>
            </a:pPr>
            <a:r>
              <a:rPr lang="en-US" dirty="0">
                <a:latin typeface="Source Sans Pro"/>
                <a:ea typeface="Source Sans Pro"/>
                <a:cs typeface="Source Sans Pro"/>
              </a:rPr>
              <a:t>Report the status of compliance of the entities on those FRNs with the </a:t>
            </a:r>
            <a:r>
              <a:rPr lang="en-US" b="1" dirty="0">
                <a:solidFill>
                  <a:schemeClr val="accent2"/>
                </a:solidFill>
                <a:latin typeface="Source Sans Pro"/>
                <a:ea typeface="Source Sans Pro"/>
                <a:cs typeface="Source Sans Pro"/>
              </a:rPr>
              <a:t>Children’s Internet Protection Act (CIPA).</a:t>
            </a: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161456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FCC Form 486: Service Start Date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What is my Service Start Date (SSD)?</a:t>
            </a:r>
          </a:p>
          <a:p>
            <a:pPr lvl="1">
              <a:buFont typeface="Arial" panose="020B0604020202020204" pitchFamily="34" charset="0"/>
              <a:buChar char="•"/>
            </a:pPr>
            <a:r>
              <a:rPr lang="en-US" sz="2800" dirty="0"/>
              <a:t>The first day of the funding year if services start on or before July 1.</a:t>
            </a:r>
            <a:r>
              <a:rPr lang="en-US" sz="2800" baseline="30000" dirty="0"/>
              <a:t>.</a:t>
            </a:r>
            <a:endParaRPr lang="en-US" sz="2800" dirty="0"/>
          </a:p>
          <a:p>
            <a:pPr lvl="1">
              <a:buFont typeface="Arial" panose="020B0604020202020204" pitchFamily="34" charset="0"/>
              <a:buChar char="•"/>
            </a:pPr>
            <a:r>
              <a:rPr lang="en-US" sz="2800" dirty="0"/>
              <a:t>Any day after July 1, but before June 30 of the </a:t>
            </a:r>
            <a:r>
              <a:rPr lang="en-US" sz="2800" dirty="0" smtClean="0"/>
              <a:t>funding </a:t>
            </a:r>
            <a:r>
              <a:rPr lang="en-US" sz="2800" dirty="0"/>
              <a:t>year that services were actually started. For example:</a:t>
            </a:r>
          </a:p>
          <a:p>
            <a:pPr lvl="2">
              <a:buFont typeface="Courier New" panose="02070309020205020404" pitchFamily="49" charset="0"/>
              <a:buChar char="o"/>
            </a:pPr>
            <a:r>
              <a:rPr lang="en-US" sz="2800" dirty="0">
                <a:sym typeface="Source Sans Pro"/>
              </a:rPr>
              <a:t>For installations that started on May 25 before the </a:t>
            </a:r>
            <a:r>
              <a:rPr lang="en-US" sz="2800" dirty="0" smtClean="0">
                <a:sym typeface="Source Sans Pro"/>
              </a:rPr>
              <a:t>funding </a:t>
            </a:r>
            <a:r>
              <a:rPr lang="en-US" sz="2800" dirty="0">
                <a:sym typeface="Source Sans Pro"/>
              </a:rPr>
              <a:t>year, the SSD is July 1 of the funding year.</a:t>
            </a:r>
          </a:p>
          <a:p>
            <a:pPr lvl="2">
              <a:buFont typeface="Courier New" panose="02070309020205020404" pitchFamily="49" charset="0"/>
              <a:buChar char="o"/>
            </a:pPr>
            <a:r>
              <a:rPr lang="en-US" sz="2800" dirty="0">
                <a:sym typeface="Source Sans Pro"/>
              </a:rPr>
              <a:t>For services starting August 7 of the </a:t>
            </a:r>
            <a:r>
              <a:rPr lang="en-US" sz="2800" dirty="0" smtClean="0">
                <a:sym typeface="Source Sans Pro"/>
              </a:rPr>
              <a:t>funding </a:t>
            </a:r>
            <a:r>
              <a:rPr lang="en-US" sz="2800" dirty="0">
                <a:sym typeface="Source Sans Pro"/>
              </a:rPr>
              <a:t>year, the SSD is August 7 of the funding year.</a:t>
            </a:r>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591188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When do I file the FCC Form 486? </a:t>
            </a:r>
          </a:p>
        </p:txBody>
      </p:sp>
      <p:sp>
        <p:nvSpPr>
          <p:cNvPr id="6" name="Content Placeholder 5"/>
          <p:cNvSpPr>
            <a:spLocks noGrp="1"/>
          </p:cNvSpPr>
          <p:nvPr>
            <p:ph idx="1"/>
          </p:nvPr>
        </p:nvSpPr>
        <p:spPr/>
        <p:txBody>
          <a:bodyPr/>
          <a:lstStyle/>
          <a:p>
            <a:pPr>
              <a:spcAft>
                <a:spcPts val="0"/>
              </a:spcAft>
            </a:pPr>
            <a:r>
              <a:rPr lang="en-US" dirty="0">
                <a:latin typeface="Source Sans Pro"/>
                <a:ea typeface="Source Sans Pro"/>
                <a:cs typeface="Source Sans Pro"/>
              </a:rPr>
              <a:t>After USAC issues the Funding Commitment Decision Letter (FCDL) with a positive funding commitment.</a:t>
            </a:r>
          </a:p>
          <a:p>
            <a:pPr>
              <a:spcAft>
                <a:spcPts val="0"/>
              </a:spcAft>
            </a:pPr>
            <a:endParaRPr lang="en-US" b="1" dirty="0">
              <a:latin typeface="Source Sans Pro"/>
              <a:ea typeface="Source Sans Pro"/>
              <a:cs typeface="Source Sans Pro"/>
            </a:endParaRPr>
          </a:p>
          <a:p>
            <a:pPr>
              <a:spcAft>
                <a:spcPts val="0"/>
              </a:spcAft>
            </a:pPr>
            <a:r>
              <a:rPr lang="en-US" dirty="0">
                <a:latin typeface="Source Sans Pro"/>
                <a:ea typeface="Source Sans Pro"/>
                <a:cs typeface="Source Sans Pro"/>
              </a:rPr>
              <a:t>The FCC Form 486 MUST be certified no later than 120 days after the </a:t>
            </a:r>
            <a:r>
              <a:rPr lang="en-US" b="1" dirty="0">
                <a:latin typeface="Source Sans Pro"/>
                <a:ea typeface="Source Sans Pro"/>
                <a:cs typeface="Source Sans Pro"/>
              </a:rPr>
              <a:t>Service Start Date reported on the FCC Form 486 </a:t>
            </a:r>
            <a:r>
              <a:rPr lang="en-US" dirty="0">
                <a:latin typeface="Source Sans Pro"/>
                <a:ea typeface="Source Sans Pro"/>
                <a:cs typeface="Source Sans Pro"/>
              </a:rPr>
              <a:t>or 120 days after the date of the </a:t>
            </a:r>
            <a:r>
              <a:rPr lang="en-US" b="1" dirty="0">
                <a:latin typeface="Source Sans Pro"/>
                <a:ea typeface="Source Sans Pro"/>
                <a:cs typeface="Source Sans Pro"/>
              </a:rPr>
              <a:t>FCDL</a:t>
            </a:r>
            <a:r>
              <a:rPr lang="en-US" dirty="0">
                <a:latin typeface="Source Sans Pro"/>
                <a:ea typeface="Source Sans Pro"/>
                <a:cs typeface="Source Sans Pro"/>
              </a:rPr>
              <a:t>, whichever is later. </a:t>
            </a: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32447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a:t>What if I file the FCC Form 486 late? </a:t>
            </a:r>
          </a:p>
        </p:txBody>
      </p:sp>
      <p:sp>
        <p:nvSpPr>
          <p:cNvPr id="6" name="Content Placeholder 5"/>
          <p:cNvSpPr>
            <a:spLocks noGrp="1"/>
          </p:cNvSpPr>
          <p:nvPr>
            <p:ph idx="1"/>
          </p:nvPr>
        </p:nvSpPr>
        <p:spPr/>
        <p:txBody>
          <a:bodyPr/>
          <a:lstStyle/>
          <a:p>
            <a:pPr marL="0" indent="0">
              <a:spcAft>
                <a:spcPts val="0"/>
              </a:spcAft>
              <a:buNone/>
            </a:pPr>
            <a:r>
              <a:rPr lang="en-US" sz="3200" dirty="0" smtClean="0"/>
              <a:t>If </a:t>
            </a:r>
            <a:r>
              <a:rPr lang="en-US" sz="3200" dirty="0"/>
              <a:t>you miss this deadline, USAC will adjust your service start date to a date 120 days before the date you certified your form, and your funding commitment may be reduced to reflect the reduction in service time.</a:t>
            </a:r>
            <a:endParaRPr lang="en-US" sz="3200" dirty="0" smtClean="0">
              <a:latin typeface="Source Sans Pro"/>
              <a:ea typeface="Source Sans Pro"/>
              <a:cs typeface="Source Sans Pro"/>
            </a:endParaRPr>
          </a:p>
          <a:p>
            <a:pPr marL="0" indent="0">
              <a:spcAft>
                <a:spcPts val="0"/>
              </a:spcAft>
              <a:buNone/>
            </a:pPr>
            <a:endParaRPr lang="en-US" sz="2000" dirty="0">
              <a:latin typeface="Source Sans Pro"/>
              <a:ea typeface="Source Sans Pro"/>
              <a:cs typeface="Source Sans Pro"/>
            </a:endParaRP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72364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4" name="Title 3"/>
          <p:cNvSpPr>
            <a:spLocks noGrp="1"/>
          </p:cNvSpPr>
          <p:nvPr>
            <p:ph type="title"/>
          </p:nvPr>
        </p:nvSpPr>
        <p:spPr/>
        <p:txBody>
          <a:bodyPr/>
          <a:lstStyle/>
          <a:p>
            <a:r>
              <a:rPr lang="en-US" sz="3800" dirty="0"/>
              <a:t>FCC Form 486 Notifications</a:t>
            </a:r>
          </a:p>
        </p:txBody>
      </p:sp>
      <p:sp>
        <p:nvSpPr>
          <p:cNvPr id="275" name="Shape 275"/>
          <p:cNvSpPr txBox="1">
            <a:spLocks noGrp="1"/>
          </p:cNvSpPr>
          <p:nvPr>
            <p:ph idx="1"/>
          </p:nvPr>
        </p:nvSpPr>
        <p:spPr>
          <a:xfrm>
            <a:off x="337351" y="1086241"/>
            <a:ext cx="11506306" cy="5025116"/>
          </a:xfrm>
          <a:prstGeom prst="rect">
            <a:avLst/>
          </a:prstGeom>
          <a:noFill/>
          <a:ln>
            <a:noFill/>
          </a:ln>
        </p:spPr>
        <p:txBody>
          <a:bodyPr lIns="91425" tIns="45700" rIns="91425" bIns="45700" anchor="t" anchorCtr="0">
            <a:noAutofit/>
          </a:bodyPr>
          <a:lstStyle/>
          <a:p>
            <a:pPr marL="342900" indent="-342900">
              <a:buFont typeface="Arial" panose="020B0604020202020204" pitchFamily="34" charset="0"/>
              <a:buChar char="•"/>
            </a:pPr>
            <a:r>
              <a:rPr lang="en-US" sz="3200" dirty="0">
                <a:sym typeface="Source Sans Pro"/>
              </a:rPr>
              <a:t>After submitting the FCC Form 486, you and your service provider will receive two notifications.</a:t>
            </a:r>
          </a:p>
          <a:p>
            <a:pPr lvl="1">
              <a:buFont typeface="Arial" panose="020B0604020202020204" pitchFamily="34" charset="0"/>
              <a:buChar char="•"/>
            </a:pPr>
            <a:r>
              <a:rPr lang="en-US" sz="2800" dirty="0">
                <a:sym typeface="Source Sans Pro"/>
              </a:rPr>
              <a:t>The first notification confirms the form was certified.</a:t>
            </a:r>
          </a:p>
          <a:p>
            <a:pPr lvl="1">
              <a:buFont typeface="Arial" panose="020B0604020202020204" pitchFamily="34" charset="0"/>
              <a:buChar char="•"/>
            </a:pPr>
            <a:r>
              <a:rPr lang="en-US" sz="2800" dirty="0">
                <a:sym typeface="Source Sans Pro"/>
              </a:rPr>
              <a:t>The second notification is your FCC Form 486 Notification Letter, indicating that your form completed review and informing you of the decision.</a:t>
            </a:r>
          </a:p>
          <a:p>
            <a:pPr marL="342900" indent="-342900">
              <a:buFont typeface="Arial" panose="020B0604020202020204" pitchFamily="34" charset="0"/>
              <a:buChar char="•"/>
            </a:pPr>
            <a:r>
              <a:rPr lang="en-US" sz="3200" dirty="0"/>
              <a:t>After USAC has approved your FCC Form 486 and services have started, you or your service provider may begin invoicing USAC for the </a:t>
            </a:r>
            <a:r>
              <a:rPr lang="en-US" sz="3200" dirty="0" smtClean="0"/>
              <a:t>discount amount of the </a:t>
            </a:r>
            <a:r>
              <a:rPr lang="en-US" sz="3200" dirty="0"/>
              <a:t>costs of the approved products or services.</a:t>
            </a:r>
          </a:p>
          <a:p>
            <a:pPr marL="0" indent="0">
              <a:buNone/>
            </a:pPr>
            <a:endParaRPr lang="en-US" sz="3600" dirty="0">
              <a:sym typeface="Source Sans Pro"/>
            </a:endParaRPr>
          </a:p>
          <a:p>
            <a:pPr marL="0" marR="0" lvl="0" indent="0" algn="l" rtl="0">
              <a:spcBef>
                <a:spcPts val="1400"/>
              </a:spcBef>
              <a:spcAft>
                <a:spcPts val="0"/>
              </a:spcAft>
              <a:buClr>
                <a:schemeClr val="dk1"/>
              </a:buClr>
              <a:buSzPct val="100000"/>
              <a:buFont typeface="Arial"/>
              <a:buNone/>
            </a:pPr>
            <a:endParaRPr sz="1800" b="0" i="0" u="none" strike="noStrike" cap="none" dirty="0">
              <a:solidFill>
                <a:schemeClr val="dk1"/>
              </a:solidFill>
              <a:latin typeface="Source Sans Pro"/>
              <a:ea typeface="Source Sans Pro"/>
              <a:cs typeface="Source Sans Pro"/>
              <a:sym typeface="Source Sans Pro"/>
            </a:endParaRP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84991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FCC Forms 486 Urgent Reminder Notification</a:t>
            </a:r>
          </a:p>
        </p:txBody>
      </p:sp>
      <p:sp>
        <p:nvSpPr>
          <p:cNvPr id="3" name="Content Placeholder 2"/>
          <p:cNvSpPr>
            <a:spLocks noGrp="1"/>
          </p:cNvSpPr>
          <p:nvPr>
            <p:ph idx="1"/>
          </p:nvPr>
        </p:nvSpPr>
        <p:spPr>
          <a:xfrm>
            <a:off x="337351" y="1207008"/>
            <a:ext cx="11302199" cy="5025116"/>
          </a:xfrm>
        </p:spPr>
        <p:txBody>
          <a:bodyPr/>
          <a:lstStyle/>
          <a:p>
            <a:pPr>
              <a:buFont typeface="Arial" panose="020B0604020202020204" pitchFamily="34" charset="0"/>
              <a:buChar char="•"/>
            </a:pPr>
            <a:r>
              <a:rPr lang="en-US" dirty="0">
                <a:sym typeface="Source Sans Pro"/>
              </a:rPr>
              <a:t>An urgent reminder letter is issued to applicants that </a:t>
            </a:r>
            <a:r>
              <a:rPr lang="en-US" dirty="0" smtClean="0">
                <a:sym typeface="Source Sans Pro"/>
              </a:rPr>
              <a:t>appear to have missed </a:t>
            </a:r>
            <a:r>
              <a:rPr lang="en-US" dirty="0">
                <a:sym typeface="Source Sans Pro"/>
              </a:rPr>
              <a:t>the deadline to certify based on the service </a:t>
            </a:r>
            <a:r>
              <a:rPr lang="en-US" dirty="0" smtClean="0">
                <a:sym typeface="Source Sans Pro"/>
              </a:rPr>
              <a:t>start </a:t>
            </a:r>
            <a:r>
              <a:rPr lang="en-US" dirty="0">
                <a:sym typeface="Source Sans Pro"/>
              </a:rPr>
              <a:t>date </a:t>
            </a:r>
            <a:r>
              <a:rPr lang="en-US" dirty="0" smtClean="0">
                <a:sym typeface="Source Sans Pro"/>
              </a:rPr>
              <a:t>reported on </a:t>
            </a:r>
            <a:r>
              <a:rPr lang="en-US" dirty="0">
                <a:sym typeface="Source Sans Pro"/>
              </a:rPr>
              <a:t>the FCC Form 471</a:t>
            </a:r>
            <a:r>
              <a:rPr lang="en-US" dirty="0"/>
              <a:t>.</a:t>
            </a:r>
          </a:p>
          <a:p>
            <a:pPr lvl="2">
              <a:buFont typeface="Arial" panose="020B0604020202020204" pitchFamily="34" charset="0"/>
              <a:buChar char="•"/>
            </a:pPr>
            <a:r>
              <a:rPr lang="en-US" sz="2800" dirty="0"/>
              <a:t>The letter is delivered in the EPC News Feed.</a:t>
            </a:r>
          </a:p>
          <a:p>
            <a:pPr lvl="2">
              <a:buFont typeface="Arial" panose="020B0604020202020204" pitchFamily="34" charset="0"/>
              <a:buChar char="•"/>
            </a:pPr>
            <a:r>
              <a:rPr lang="en-US" sz="2800" dirty="0"/>
              <a:t> Applicants have 15 days from the date of the letter to submit and certify the FCC Form 486 without penalty (if the service start date reported on the FCC Form 471 was the actual service start date).</a:t>
            </a:r>
            <a:endParaRPr lang="en-US" sz="2800" dirty="0">
              <a:sym typeface="Source Sans Pro"/>
            </a:endParaRPr>
          </a:p>
          <a:p>
            <a:pPr lvl="2">
              <a:buFont typeface="Arial" panose="020B0604020202020204" pitchFamily="34" charset="0"/>
              <a:buChar char="•"/>
            </a:pPr>
            <a:endParaRPr lang="en-US" sz="2800" dirty="0"/>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827113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56302" y="29511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sz="4000" dirty="0" smtClean="0"/>
              <a:t>Post-commitment Notifications</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993527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7559" y="2548361"/>
            <a:ext cx="1850683" cy="1386372"/>
          </a:xfrm>
        </p:spPr>
        <p:txBody>
          <a:bodyPr/>
          <a:lstStyle/>
          <a:p>
            <a:r>
              <a:rPr lang="en-US" dirty="0"/>
              <a:t>AGENDA</a:t>
            </a:r>
          </a:p>
        </p:txBody>
      </p:sp>
      <p:sp>
        <p:nvSpPr>
          <p:cNvPr id="7" name="Content Placeholder 6"/>
          <p:cNvSpPr>
            <a:spLocks noGrp="1"/>
          </p:cNvSpPr>
          <p:nvPr>
            <p:ph idx="1"/>
          </p:nvPr>
        </p:nvSpPr>
        <p:spPr>
          <a:xfrm>
            <a:off x="3556644" y="960119"/>
            <a:ext cx="8635356" cy="5020056"/>
          </a:xfrm>
        </p:spPr>
        <p:txBody>
          <a:bodyPr/>
          <a:lstStyle/>
          <a:p>
            <a:pPr marL="457200" indent="-457200">
              <a:buClr>
                <a:schemeClr val="accent2"/>
              </a:buClr>
              <a:buFont typeface="+mj-lt"/>
              <a:buAutoNum type="arabicPeriod"/>
            </a:pPr>
            <a:r>
              <a:rPr lang="en-US" dirty="0" smtClean="0"/>
              <a:t>Children’s Internet Protection Act (CIPA)</a:t>
            </a:r>
          </a:p>
          <a:p>
            <a:pPr marL="457200" indent="-457200">
              <a:buClr>
                <a:schemeClr val="accent2"/>
              </a:buClr>
              <a:buFont typeface="+mj-lt"/>
              <a:buAutoNum type="arabicPeriod"/>
            </a:pPr>
            <a:r>
              <a:rPr lang="en-US" dirty="0" smtClean="0"/>
              <a:t>FCC </a:t>
            </a:r>
            <a:r>
              <a:rPr lang="en-US" dirty="0"/>
              <a:t>Form 486 </a:t>
            </a:r>
            <a:endParaRPr lang="en-US" dirty="0" smtClean="0"/>
          </a:p>
          <a:p>
            <a:pPr marL="457200" indent="-457200">
              <a:buClr>
                <a:schemeClr val="accent2"/>
              </a:buClr>
              <a:buFont typeface="+mj-lt"/>
              <a:buAutoNum type="arabicPeriod"/>
            </a:pPr>
            <a:r>
              <a:rPr lang="en-US" dirty="0" smtClean="0"/>
              <a:t>Post-Commitment Notifications</a:t>
            </a:r>
          </a:p>
          <a:p>
            <a:pPr marL="457200" indent="-457200">
              <a:buClr>
                <a:schemeClr val="accent2"/>
              </a:buClr>
              <a:buFont typeface="+mj-lt"/>
              <a:buAutoNum type="arabicPeriod"/>
            </a:pPr>
            <a:r>
              <a:rPr lang="en-US" dirty="0" smtClean="0"/>
              <a:t>Appeals </a:t>
            </a:r>
          </a:p>
          <a:p>
            <a:pPr marL="457200" indent="-457200">
              <a:buClr>
                <a:schemeClr val="accent2"/>
              </a:buClr>
              <a:buFont typeface="+mj-lt"/>
              <a:buAutoNum type="arabicPeriod"/>
            </a:pPr>
            <a:r>
              <a:rPr lang="en-US" smtClean="0"/>
              <a:t>SPIN </a:t>
            </a:r>
            <a:r>
              <a:rPr lang="en-US" dirty="0" smtClean="0"/>
              <a:t>Changes</a:t>
            </a:r>
          </a:p>
          <a:p>
            <a:pPr marL="457200" indent="-457200">
              <a:buClr>
                <a:schemeClr val="accent2"/>
              </a:buClr>
              <a:buFont typeface="+mj-lt"/>
              <a:buAutoNum type="arabicPeriod"/>
            </a:pPr>
            <a:r>
              <a:rPr lang="en-US" dirty="0" smtClean="0"/>
              <a:t>Service Substitutions</a:t>
            </a:r>
          </a:p>
          <a:p>
            <a:pPr marL="457200" indent="-457200">
              <a:buClr>
                <a:schemeClr val="accent2"/>
              </a:buClr>
              <a:buFont typeface="+mj-lt"/>
              <a:buAutoNum type="arabicPeriod"/>
            </a:pPr>
            <a:r>
              <a:rPr lang="en-US" dirty="0" smtClean="0"/>
              <a:t>FCC </a:t>
            </a:r>
            <a:r>
              <a:rPr lang="en-US" dirty="0"/>
              <a:t>Form </a:t>
            </a:r>
            <a:r>
              <a:rPr lang="en-US" dirty="0" smtClean="0"/>
              <a:t>500</a:t>
            </a:r>
          </a:p>
          <a:p>
            <a:pPr marL="457200" indent="-457200">
              <a:buClr>
                <a:schemeClr val="accent2"/>
              </a:buClr>
              <a:buFont typeface="+mj-lt"/>
              <a:buAutoNum type="arabicPeriod"/>
            </a:pPr>
            <a:r>
              <a:rPr lang="en-US" dirty="0" smtClean="0"/>
              <a:t>Case </a:t>
            </a:r>
            <a:r>
              <a:rPr lang="en-US" dirty="0"/>
              <a:t>Studies</a:t>
            </a:r>
          </a:p>
          <a:p>
            <a:pPr marL="0" indent="0">
              <a:buNone/>
            </a:pPr>
            <a:endParaRPr lang="en-US" sz="2400"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5097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Post-commitment Notifications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sym typeface="Source Sans Pro"/>
              </a:rPr>
              <a:t>For FY2016 and forward, all post-commitment decisions are communicated through the Revised Funding Commitment Decision Letter (RFCDL) in EPC:</a:t>
            </a:r>
          </a:p>
          <a:p>
            <a:pPr lvl="1">
              <a:buFont typeface="Arial" panose="020B0604020202020204" pitchFamily="34" charset="0"/>
              <a:buChar char="•"/>
            </a:pPr>
            <a:r>
              <a:rPr lang="en-US" dirty="0">
                <a:sym typeface="Source Sans Pro"/>
              </a:rPr>
              <a:t>Appeals</a:t>
            </a:r>
          </a:p>
          <a:p>
            <a:pPr lvl="1">
              <a:buFont typeface="Arial" panose="020B0604020202020204" pitchFamily="34" charset="0"/>
              <a:buChar char="•"/>
            </a:pPr>
            <a:r>
              <a:rPr lang="en-US" dirty="0">
                <a:sym typeface="Source Sans Pro"/>
              </a:rPr>
              <a:t>SPIN changes</a:t>
            </a:r>
          </a:p>
          <a:p>
            <a:pPr lvl="1">
              <a:buFont typeface="Arial" panose="020B0604020202020204" pitchFamily="34" charset="0"/>
              <a:buChar char="•"/>
            </a:pPr>
            <a:r>
              <a:rPr lang="en-US" dirty="0">
                <a:sym typeface="Source Sans Pro"/>
              </a:rPr>
              <a:t>Service substitutions</a:t>
            </a:r>
          </a:p>
          <a:p>
            <a:pPr lvl="1">
              <a:buFont typeface="Arial" panose="020B0604020202020204" pitchFamily="34" charset="0"/>
              <a:buChar char="•"/>
            </a:pPr>
            <a:r>
              <a:rPr lang="en-US" dirty="0">
                <a:sym typeface="Source Sans Pro"/>
              </a:rPr>
              <a:t>FCC Forms 500</a:t>
            </a:r>
          </a:p>
          <a:p>
            <a:pPr>
              <a:buFont typeface="Arial" panose="020B0604020202020204" pitchFamily="34" charset="0"/>
              <a:buChar char="•"/>
            </a:pPr>
            <a:r>
              <a:rPr lang="en-US" dirty="0" smtClean="0">
                <a:sym typeface="Source Sans Pro"/>
              </a:rPr>
              <a:t>For FY2015 and previous funding years:</a:t>
            </a:r>
          </a:p>
          <a:p>
            <a:pPr lvl="1">
              <a:buFont typeface="Arial" panose="020B0604020202020204" pitchFamily="34" charset="0"/>
              <a:buChar char="•"/>
            </a:pPr>
            <a:r>
              <a:rPr lang="en-US" dirty="0">
                <a:sym typeface="Source Sans Pro"/>
              </a:rPr>
              <a:t>P</a:t>
            </a:r>
            <a:r>
              <a:rPr lang="en-US" dirty="0" smtClean="0">
                <a:sym typeface="Source Sans Pro"/>
              </a:rPr>
              <a:t>aper letters for appeal decisions and FCC Forms 500.</a:t>
            </a:r>
          </a:p>
          <a:p>
            <a:pPr lvl="1">
              <a:buFont typeface="Arial" panose="020B0604020202020204" pitchFamily="34" charset="0"/>
              <a:buChar char="•"/>
            </a:pPr>
            <a:r>
              <a:rPr lang="en-US" dirty="0" smtClean="0">
                <a:sym typeface="Source Sans Pro"/>
              </a:rPr>
              <a:t>Email notifications for SPIN changes and service substitutions.</a:t>
            </a:r>
          </a:p>
          <a:p>
            <a:pPr lvl="1">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705189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09700" y="546901"/>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sz="4000" dirty="0"/>
              <a:t>Appeals</a:t>
            </a:r>
            <a:endParaRPr lang="en-US" sz="28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04431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an appeal?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 appeal is a request for review filed by a program participant who disagrees with a USAC decision.</a:t>
            </a:r>
          </a:p>
          <a:p>
            <a:pPr>
              <a:buFont typeface="Arial" panose="020B0604020202020204" pitchFamily="34" charset="0"/>
              <a:buChar char="•"/>
            </a:pPr>
            <a:r>
              <a:rPr lang="en-US" dirty="0"/>
              <a:t>Program participants – applicants or service providers – can appeal a USAC decision. </a:t>
            </a:r>
          </a:p>
          <a:p>
            <a:pPr>
              <a:buFont typeface="Arial" panose="020B0604020202020204" pitchFamily="34" charset="0"/>
              <a:buChar char="•"/>
            </a:pPr>
            <a:r>
              <a:rPr lang="en-US" dirty="0"/>
              <a:t>Appeals are filed in EPC.</a:t>
            </a:r>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32906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to include in your appeal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Applicant </a:t>
            </a:r>
            <a:r>
              <a:rPr lang="en-US" dirty="0" smtClean="0"/>
              <a:t>(Billed Entity </a:t>
            </a:r>
            <a:r>
              <a:rPr lang="en-US" dirty="0"/>
              <a:t>Number) or service provider (SPIN)</a:t>
            </a:r>
          </a:p>
          <a:p>
            <a:pPr>
              <a:buFont typeface="Arial" panose="020B0604020202020204" pitchFamily="34" charset="0"/>
              <a:buChar char="•"/>
            </a:pPr>
            <a:r>
              <a:rPr lang="en-US" dirty="0"/>
              <a:t>Contact information including name, address, telephone number, and email address of the person who can discuss the appeal with USAC in detail</a:t>
            </a:r>
          </a:p>
          <a:p>
            <a:pPr>
              <a:buFont typeface="Arial" panose="020B0604020202020204" pitchFamily="34" charset="0"/>
              <a:buChar char="•"/>
            </a:pPr>
            <a:r>
              <a:rPr lang="en-US" dirty="0"/>
              <a:t> Nickname for the appeal (to help you identify the appeal)</a:t>
            </a:r>
          </a:p>
          <a:p>
            <a:pPr>
              <a:buFont typeface="Arial" panose="020B0604020202020204" pitchFamily="34" charset="0"/>
              <a:buChar char="•"/>
            </a:pPr>
            <a:r>
              <a:rPr lang="en-US" dirty="0"/>
              <a:t> Funding year for the decision of the appeal </a:t>
            </a:r>
          </a:p>
          <a:p>
            <a:pPr>
              <a:buFont typeface="Arial" panose="020B0604020202020204" pitchFamily="34" charset="0"/>
              <a:buChar char="•"/>
            </a:pPr>
            <a:r>
              <a:rPr lang="en-US" dirty="0"/>
              <a:t> Funding Request Numbers (FRNs) associated with the appeal</a:t>
            </a:r>
          </a:p>
          <a:p>
            <a:pPr>
              <a:buFont typeface="Arial" panose="020B0604020202020204" pitchFamily="34" charset="0"/>
              <a:buChar char="•"/>
            </a:pPr>
            <a:r>
              <a:rPr lang="en-US" dirty="0"/>
              <a:t> The USAC decision that is being appealed</a:t>
            </a:r>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9379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to include in your appeal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narrative that explains precisely what relief is being sought</a:t>
            </a:r>
          </a:p>
          <a:p>
            <a:pPr>
              <a:buFont typeface="Arial" panose="020B0604020202020204" pitchFamily="34" charset="0"/>
              <a:buChar char="•"/>
            </a:pPr>
            <a:r>
              <a:rPr lang="en-US" dirty="0"/>
              <a:t>Documentation of USAC's decision </a:t>
            </a:r>
            <a:r>
              <a:rPr lang="en-US" dirty="0" smtClean="0"/>
              <a:t>(e.g., </a:t>
            </a:r>
            <a:r>
              <a:rPr lang="en-US" dirty="0"/>
              <a:t>a copy of USAC's decision letter)</a:t>
            </a:r>
          </a:p>
          <a:p>
            <a:pPr>
              <a:buFont typeface="Arial" panose="020B0604020202020204" pitchFamily="34" charset="0"/>
              <a:buChar char="•"/>
            </a:pPr>
            <a:r>
              <a:rPr lang="en-US" dirty="0"/>
              <a:t>Supporting documentation such as forms and previous correspondence.</a:t>
            </a:r>
          </a:p>
          <a:p>
            <a:pPr>
              <a:buFont typeface="Arial" panose="020B0604020202020204" pitchFamily="34" charset="0"/>
              <a:buChar char="•"/>
            </a:pPr>
            <a:r>
              <a:rPr lang="en-US" dirty="0"/>
              <a:t>If the program participant fails to submit the missing information to USAC within the time prescribed, USAC will review the appeal with the information on file, which may result in the denial of the appeal. </a:t>
            </a:r>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0585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Granting Appeals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Appeals may be granted under the following limited circumstances:</a:t>
            </a:r>
          </a:p>
          <a:p>
            <a:pPr lvl="1">
              <a:buFont typeface="Arial" panose="020B0604020202020204" pitchFamily="34" charset="0"/>
              <a:buChar char="•"/>
            </a:pPr>
            <a:r>
              <a:rPr lang="en-US" sz="2800" dirty="0"/>
              <a:t>When the appeal makes clear that USAC made an error in its initial review (for example, the PIA reviewer made an error).</a:t>
            </a:r>
          </a:p>
          <a:p>
            <a:pPr lvl="1">
              <a:buFont typeface="Arial" panose="020B0604020202020204" pitchFamily="34" charset="0"/>
              <a:buChar char="•"/>
            </a:pPr>
            <a:r>
              <a:rPr lang="en-US" sz="2800" dirty="0"/>
              <a:t>When the filer provides USAC with new information and/or documentation it did not provide when the original request was made.</a:t>
            </a:r>
          </a:p>
          <a:p>
            <a:pPr lvl="1">
              <a:buFont typeface="Arial" panose="020B0604020202020204" pitchFamily="34" charset="0"/>
              <a:buChar char="•"/>
            </a:pPr>
            <a:r>
              <a:rPr lang="en-US" sz="2800" dirty="0"/>
              <a:t>When USAC receives policy clarification or a new policy impacts the original decision</a:t>
            </a:r>
            <a:r>
              <a:rPr lang="en-US" dirty="0"/>
              <a:t>. </a:t>
            </a:r>
          </a:p>
          <a:p>
            <a:pPr>
              <a:buFont typeface="Arial" panose="020B0604020202020204" pitchFamily="34" charset="0"/>
              <a:buChar char="•"/>
            </a:pPr>
            <a:r>
              <a:rPr lang="en-US" dirty="0"/>
              <a:t>If you are seeking a waiver of an FCC rule, you must file a waiver with the FCC. </a:t>
            </a:r>
          </a:p>
          <a:p>
            <a:pPr lvl="1">
              <a:buFont typeface="Arial" panose="020B0604020202020204" pitchFamily="34" charset="0"/>
              <a:buChar char="•"/>
            </a:pPr>
            <a:r>
              <a:rPr lang="en-US" sz="2800" dirty="0"/>
              <a:t>For example, requests to consider a FCC Forms 471 filed after the window close must be directed to FCC as a window </a:t>
            </a:r>
            <a:r>
              <a:rPr lang="en-US" sz="2800" dirty="0" smtClean="0"/>
              <a:t>waiver request. </a:t>
            </a:r>
            <a:endParaRPr lang="en-US" sz="2800" dirty="0"/>
          </a:p>
          <a:p>
            <a:pPr lvl="1">
              <a:buFont typeface="Arial" panose="020B0604020202020204" pitchFamily="34" charset="0"/>
              <a:buChar char="•"/>
            </a:pPr>
            <a:endParaRPr lang="en-US" dirty="0"/>
          </a:p>
          <a:p>
            <a:pPr>
              <a:buFont typeface="Arial" panose="020B0604020202020204" pitchFamily="34" charset="0"/>
              <a:buChar char="•"/>
            </a:pPr>
            <a:endParaRPr lang="en-US" sz="2400" dirty="0"/>
          </a:p>
          <a:p>
            <a:pPr>
              <a:buFont typeface="Arial" panose="020B0604020202020204" pitchFamily="34" charset="0"/>
              <a:buChar char="•"/>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55146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Appeals Notifications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After filing an appeal, you will receive an Appeal Confirmation Letter.</a:t>
            </a:r>
          </a:p>
          <a:p>
            <a:pPr marL="342900" indent="-342900">
              <a:buFont typeface="Arial" panose="020B0604020202020204" pitchFamily="34" charset="0"/>
              <a:buChar char="•"/>
            </a:pPr>
            <a:r>
              <a:rPr lang="en-US" sz="2400" dirty="0"/>
              <a:t>If an appeal reviewer has questions, they will reach out through EPC. </a:t>
            </a:r>
          </a:p>
          <a:p>
            <a:pPr marL="342900" indent="-342900">
              <a:buFont typeface="Arial" panose="020B0604020202020204" pitchFamily="34" charset="0"/>
              <a:buChar char="•"/>
            </a:pPr>
            <a:r>
              <a:rPr lang="en-US" sz="2400" dirty="0"/>
              <a:t>USAC issues its appeal decision in a Revised Funding Commitment Decision </a:t>
            </a:r>
            <a:r>
              <a:rPr lang="en-US" sz="2400" dirty="0" smtClean="0"/>
              <a:t>Letter (RFCDL).</a:t>
            </a:r>
            <a:endParaRPr lang="en-US" sz="2400" dirty="0"/>
          </a:p>
          <a:p>
            <a:pPr marL="514350" lvl="1" indent="-342900">
              <a:buFont typeface="Arial" panose="020B0604020202020204" pitchFamily="34" charset="0"/>
              <a:buChar char="•"/>
            </a:pPr>
            <a:r>
              <a:rPr lang="en-US" dirty="0"/>
              <a:t>If the applicant or service provider does not agree with the USAC decision in the RFCDL, they can file an appeal with the </a:t>
            </a:r>
            <a:r>
              <a:rPr lang="en-US" dirty="0" smtClean="0"/>
              <a:t>FCC.</a:t>
            </a:r>
            <a:endParaRPr lang="en-US" dirty="0"/>
          </a:p>
          <a:p>
            <a:pPr marL="342900" indent="-342900">
              <a:buFont typeface="Arial" panose="020B0604020202020204" pitchFamily="34" charset="0"/>
              <a:buChar char="•"/>
            </a:pPr>
            <a:endParaRPr lang="en-US" sz="2400" dirty="0"/>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6523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5400" y="857658"/>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smtClean="0"/>
              <a:t>SPIN Changes</a:t>
            </a:r>
            <a:endParaRPr lang="en-US" dirty="0"/>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52891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SPIN Changes</a:t>
            </a:r>
            <a:endParaRPr lang="en-US" dirty="0"/>
          </a:p>
        </p:txBody>
      </p:sp>
      <p:sp>
        <p:nvSpPr>
          <p:cNvPr id="354" name="Shape 354"/>
          <p:cNvSpPr txBox="1">
            <a:spLocks noGrp="1"/>
          </p:cNvSpPr>
          <p:nvPr>
            <p:ph idx="1"/>
          </p:nvPr>
        </p:nvSpPr>
        <p:spPr>
          <a:xfrm>
            <a:off x="337351" y="979932"/>
            <a:ext cx="11854649" cy="502511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dirty="0" smtClean="0"/>
              <a:t>A SPIN change is a change to the Service Provider Identification Number (SPIN) on record for one or more funding requests.</a:t>
            </a:r>
          </a:p>
          <a:p>
            <a:pPr marL="342900" indent="-342900">
              <a:spcAft>
                <a:spcPts val="0"/>
              </a:spcAft>
              <a:buFont typeface="Arial" panose="020B0604020202020204" pitchFamily="34" charset="0"/>
              <a:buChar char="•"/>
            </a:pPr>
            <a:r>
              <a:rPr lang="en-US" dirty="0" smtClean="0">
                <a:sym typeface="Source Sans Pro"/>
              </a:rPr>
              <a:t>There are two types of SPIN changes:</a:t>
            </a:r>
            <a:endParaRPr lang="en-US" dirty="0">
              <a:sym typeface="Source Sans Pro"/>
            </a:endParaRPr>
          </a:p>
          <a:p>
            <a:pPr lvl="1"/>
            <a:r>
              <a:rPr lang="en-US" sz="2800" dirty="0" smtClean="0">
                <a:sym typeface="Source Sans Pro"/>
              </a:rPr>
              <a:t>A </a:t>
            </a:r>
            <a:r>
              <a:rPr lang="en-US" sz="2800" b="1" dirty="0" smtClean="0">
                <a:sym typeface="Source Sans Pro"/>
              </a:rPr>
              <a:t>Corrective SPIN change</a:t>
            </a:r>
            <a:r>
              <a:rPr lang="en-US" sz="2800" dirty="0" smtClean="0">
                <a:sym typeface="Source Sans Pro"/>
              </a:rPr>
              <a:t> generally does not change the service provider, but corrects a data entry error or reflects a merger or acquisition.</a:t>
            </a:r>
          </a:p>
          <a:p>
            <a:pPr lvl="1"/>
            <a:r>
              <a:rPr lang="en-US" sz="2800" dirty="0" smtClean="0">
                <a:sym typeface="Source Sans Pro"/>
              </a:rPr>
              <a:t>An </a:t>
            </a:r>
            <a:r>
              <a:rPr lang="en-US" sz="2800" b="1" dirty="0" smtClean="0">
                <a:sym typeface="Source Sans Pro"/>
              </a:rPr>
              <a:t>Operational SPIN change</a:t>
            </a:r>
            <a:r>
              <a:rPr lang="en-US" sz="2800" dirty="0" smtClean="0">
                <a:sym typeface="Source Sans Pro"/>
              </a:rPr>
              <a:t> is a change to the service provider made by the applicant. Some restrictions apply.</a:t>
            </a:r>
          </a:p>
          <a:p>
            <a:pPr marL="457200" lvl="1" indent="0">
              <a:buNone/>
            </a:pPr>
            <a:endParaRPr lang="en-US" sz="2800" dirty="0" smtClean="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89785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Corrective SPIN Changes</a:t>
            </a:r>
            <a:endParaRPr lang="en-US" dirty="0"/>
          </a:p>
        </p:txBody>
      </p:sp>
      <p:sp>
        <p:nvSpPr>
          <p:cNvPr id="354" name="Shape 354"/>
          <p:cNvSpPr txBox="1">
            <a:spLocks noGrp="1"/>
          </p:cNvSpPr>
          <p:nvPr>
            <p:ph idx="1"/>
          </p:nvPr>
        </p:nvSpPr>
        <p:spPr>
          <a:xfrm>
            <a:off x="337351" y="979932"/>
            <a:ext cx="11854649" cy="502511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dirty="0" smtClean="0"/>
              <a:t>Corrective SPIN changes can be requested because of:</a:t>
            </a:r>
          </a:p>
          <a:p>
            <a:pPr marL="801687" lvl="1" indent="-342900">
              <a:spcAft>
                <a:spcPts val="0"/>
              </a:spcAft>
              <a:buFont typeface="Arial" panose="020B0604020202020204" pitchFamily="34" charset="0"/>
              <a:buChar char="•"/>
            </a:pPr>
            <a:r>
              <a:rPr lang="en-US" dirty="0" smtClean="0"/>
              <a:t>Data entry errors</a:t>
            </a:r>
          </a:p>
          <a:p>
            <a:pPr marL="801687" lvl="1" indent="-342900">
              <a:spcAft>
                <a:spcPts val="0"/>
              </a:spcAft>
              <a:buFont typeface="Arial" panose="020B0604020202020204" pitchFamily="34" charset="0"/>
              <a:buChar char="•"/>
            </a:pPr>
            <a:r>
              <a:rPr lang="en-US" sz="2400" dirty="0" smtClean="0">
                <a:sym typeface="Source Sans Pro"/>
              </a:rPr>
              <a:t>Mergers and acquisitions</a:t>
            </a:r>
          </a:p>
          <a:p>
            <a:pPr marL="801687" lvl="1" indent="-342900">
              <a:spcAft>
                <a:spcPts val="0"/>
              </a:spcAft>
              <a:buFont typeface="Arial" panose="020B0604020202020204" pitchFamily="34" charset="0"/>
              <a:buChar char="•"/>
            </a:pPr>
            <a:r>
              <a:rPr lang="en-US" dirty="0" smtClean="0">
                <a:sym typeface="Source Sans Pro"/>
              </a:rPr>
              <a:t>Other changes not initiated by the applicant</a:t>
            </a:r>
          </a:p>
          <a:p>
            <a:pPr marL="342900" indent="-342900">
              <a:spcAft>
                <a:spcPts val="0"/>
              </a:spcAft>
              <a:buFont typeface="Arial" panose="020B0604020202020204" pitchFamily="34" charset="0"/>
              <a:buChar char="•"/>
            </a:pPr>
            <a:r>
              <a:rPr lang="en-US" sz="2800" dirty="0" smtClean="0">
                <a:sym typeface="Source Sans Pro"/>
              </a:rPr>
              <a:t>When to file:</a:t>
            </a:r>
          </a:p>
          <a:p>
            <a:pPr marL="801687" lvl="1" indent="-342900">
              <a:spcAft>
                <a:spcPts val="0"/>
              </a:spcAft>
              <a:buFont typeface="Arial" panose="020B0604020202020204" pitchFamily="34" charset="0"/>
              <a:buChar char="•"/>
            </a:pPr>
            <a:r>
              <a:rPr lang="en-US" sz="2400" dirty="0" smtClean="0">
                <a:sym typeface="Source Sans Pro"/>
              </a:rPr>
              <a:t>File your request on or before the last date to invoice.</a:t>
            </a:r>
          </a:p>
          <a:p>
            <a:pPr marL="801687" lvl="1" indent="-342900">
              <a:spcAft>
                <a:spcPts val="0"/>
              </a:spcAft>
              <a:buFont typeface="Arial" panose="020B0604020202020204" pitchFamily="34" charset="0"/>
              <a:buChar char="•"/>
            </a:pPr>
            <a:r>
              <a:rPr lang="en-US" dirty="0" smtClean="0">
                <a:sym typeface="Source Sans Pro"/>
              </a:rPr>
              <a:t>Service providers can initiate these requests due to a merger, acquisition, or consolidation as long as the change affects all of their funding requests.</a:t>
            </a:r>
            <a:endParaRPr lang="en-US" sz="2400" dirty="0" smtClean="0">
              <a:sym typeface="Source Sans Pro"/>
            </a:endParaRPr>
          </a:p>
          <a:p>
            <a:pPr marL="801687" lvl="1" indent="-342900">
              <a:spcAft>
                <a:spcPts val="0"/>
              </a:spcAft>
              <a:buFont typeface="Arial" panose="020B0604020202020204" pitchFamily="34" charset="0"/>
              <a:buChar char="•"/>
            </a:pPr>
            <a:r>
              <a:rPr lang="en-US" dirty="0" smtClean="0">
                <a:sym typeface="Source Sans Pro"/>
              </a:rPr>
              <a:t>Corrective </a:t>
            </a:r>
            <a:r>
              <a:rPr lang="en-US" dirty="0">
                <a:sym typeface="Source Sans Pro"/>
              </a:rPr>
              <a:t>SPIN changes can also be made </a:t>
            </a:r>
            <a:r>
              <a:rPr lang="en-US" dirty="0" smtClean="0">
                <a:sym typeface="Source Sans Pro"/>
              </a:rPr>
              <a:t>before commitment </a:t>
            </a:r>
            <a:r>
              <a:rPr lang="en-US" dirty="0">
                <a:sym typeface="Source Sans Pro"/>
              </a:rPr>
              <a:t>by filing a RAL modification or notifying your PIA reviewer.</a:t>
            </a:r>
          </a:p>
          <a:p>
            <a:pPr marL="342900" indent="-342900">
              <a:spcAft>
                <a:spcPts val="0"/>
              </a:spcAft>
              <a:buFont typeface="Arial" panose="020B0604020202020204" pitchFamily="34" charset="0"/>
              <a:buChar char="•"/>
            </a:pPr>
            <a:endParaRPr lang="en-US" sz="2800" dirty="0" smtClean="0">
              <a:sym typeface="Source Sans Pro"/>
            </a:endParaRPr>
          </a:p>
          <a:p>
            <a:pPr marL="457200" lvl="1" indent="0">
              <a:buNone/>
            </a:pPr>
            <a:endParaRPr lang="en-US" sz="2800" dirty="0" smtClean="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2673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01553" y="728870"/>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4000" dirty="0">
                <a:latin typeface="Source Sans Pro"/>
                <a:ea typeface="Source Sans Pro"/>
                <a:cs typeface="Source Sans Pro"/>
              </a:rPr>
              <a:t>Children’s Internet Protection Act (CIPA)</a:t>
            </a: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250348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Operational SPIN Changes</a:t>
            </a:r>
            <a:endParaRPr lang="en-US" dirty="0"/>
          </a:p>
        </p:txBody>
      </p:sp>
      <p:sp>
        <p:nvSpPr>
          <p:cNvPr id="354" name="Shape 354"/>
          <p:cNvSpPr txBox="1">
            <a:spLocks noGrp="1"/>
          </p:cNvSpPr>
          <p:nvPr>
            <p:ph idx="1"/>
          </p:nvPr>
        </p:nvSpPr>
        <p:spPr>
          <a:xfrm>
            <a:off x="337351" y="979932"/>
            <a:ext cx="11854649" cy="502511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dirty="0" smtClean="0"/>
              <a:t>Operational SPIN changes can be requested under the following conditions:</a:t>
            </a:r>
          </a:p>
          <a:p>
            <a:pPr marL="801687" lvl="1" indent="-342900">
              <a:spcAft>
                <a:spcPts val="0"/>
              </a:spcAft>
              <a:buFont typeface="Arial" panose="020B0604020202020204" pitchFamily="34" charset="0"/>
              <a:buChar char="•"/>
            </a:pPr>
            <a:r>
              <a:rPr lang="en-US" dirty="0" smtClean="0"/>
              <a:t>They are allowable under state and local procurement rules.</a:t>
            </a:r>
          </a:p>
          <a:p>
            <a:pPr marL="801687" lvl="1" indent="-342900">
              <a:spcAft>
                <a:spcPts val="0"/>
              </a:spcAft>
              <a:buFont typeface="Arial" panose="020B0604020202020204" pitchFamily="34" charset="0"/>
              <a:buChar char="•"/>
            </a:pPr>
            <a:r>
              <a:rPr lang="en-US" dirty="0" smtClean="0"/>
              <a:t>They are allowable under the terms of the contract between the applicant and the original service provider.</a:t>
            </a:r>
          </a:p>
          <a:p>
            <a:pPr marL="801687" lvl="1" indent="-342900">
              <a:spcAft>
                <a:spcPts val="0"/>
              </a:spcAft>
              <a:buFont typeface="Arial" panose="020B0604020202020204" pitchFamily="34" charset="0"/>
              <a:buChar char="•"/>
            </a:pPr>
            <a:r>
              <a:rPr lang="en-US" dirty="0" smtClean="0"/>
              <a:t>You have notified the original service provider of your intent to change.</a:t>
            </a:r>
          </a:p>
          <a:p>
            <a:pPr marL="801687" lvl="1" indent="-342900">
              <a:spcAft>
                <a:spcPts val="0"/>
              </a:spcAft>
              <a:buFont typeface="Arial" panose="020B0604020202020204" pitchFamily="34" charset="0"/>
              <a:buChar char="•"/>
            </a:pPr>
            <a:r>
              <a:rPr lang="en-US" dirty="0" smtClean="0"/>
              <a:t>There is a legitimate reason to change (e.g., breach of contract, unable to provider service) (FY2011 and forward only).</a:t>
            </a:r>
          </a:p>
          <a:p>
            <a:pPr marL="801687" lvl="1" indent="-342900">
              <a:spcAft>
                <a:spcPts val="0"/>
              </a:spcAft>
              <a:buFont typeface="Arial" panose="020B0604020202020204" pitchFamily="34" charset="0"/>
              <a:buChar char="•"/>
            </a:pPr>
            <a:r>
              <a:rPr lang="en-US" dirty="0" smtClean="0"/>
              <a:t>The new service provider must be the runner-up in your original bid </a:t>
            </a:r>
            <a:r>
              <a:rPr lang="en-US" dirty="0"/>
              <a:t>evaluation (FY2011 and forward only).</a:t>
            </a:r>
            <a:endParaRPr lang="en-US" dirty="0" smtClean="0"/>
          </a:p>
          <a:p>
            <a:pPr marL="342900" indent="-342900">
              <a:spcAft>
                <a:spcPts val="0"/>
              </a:spcAft>
              <a:buFont typeface="Arial" panose="020B0604020202020204" pitchFamily="34" charset="0"/>
              <a:buChar char="•"/>
            </a:pPr>
            <a:r>
              <a:rPr lang="en-US" dirty="0">
                <a:sym typeface="Source Sans Pro"/>
              </a:rPr>
              <a:t>When to file:</a:t>
            </a:r>
          </a:p>
          <a:p>
            <a:pPr marL="801687" lvl="1" indent="-342900">
              <a:spcAft>
                <a:spcPts val="0"/>
              </a:spcAft>
              <a:buFont typeface="Arial" panose="020B0604020202020204" pitchFamily="34" charset="0"/>
              <a:buChar char="•"/>
            </a:pPr>
            <a:r>
              <a:rPr lang="en-US" dirty="0">
                <a:sym typeface="Source Sans Pro"/>
              </a:rPr>
              <a:t>File your request </a:t>
            </a:r>
            <a:r>
              <a:rPr lang="en-US" dirty="0" smtClean="0">
                <a:sym typeface="Source Sans Pro"/>
              </a:rPr>
              <a:t>after your FCDL is issued and on </a:t>
            </a:r>
            <a:r>
              <a:rPr lang="en-US" dirty="0">
                <a:sym typeface="Source Sans Pro"/>
              </a:rPr>
              <a:t>or before the last date to invoice.</a:t>
            </a:r>
          </a:p>
          <a:p>
            <a:pPr marL="801687" lvl="1" indent="-342900">
              <a:spcAft>
                <a:spcPts val="0"/>
              </a:spcAft>
              <a:buFont typeface="Arial" panose="020B0604020202020204" pitchFamily="34" charset="0"/>
              <a:buChar char="•"/>
            </a:pPr>
            <a:endParaRPr lang="en-US" sz="2800" dirty="0" smtClean="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192408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5400" y="857658"/>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smtClean="0"/>
              <a:t>Service Substitutions</a:t>
            </a:r>
            <a:endParaRPr lang="en-US" dirty="0"/>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508299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Substitutions</a:t>
            </a:r>
            <a:endParaRPr lang="en-US" dirty="0"/>
          </a:p>
        </p:txBody>
      </p:sp>
      <p:sp>
        <p:nvSpPr>
          <p:cNvPr id="354" name="Shape 354"/>
          <p:cNvSpPr txBox="1">
            <a:spLocks noGrp="1"/>
          </p:cNvSpPr>
          <p:nvPr>
            <p:ph idx="1"/>
          </p:nvPr>
        </p:nvSpPr>
        <p:spPr>
          <a:xfrm>
            <a:off x="337351" y="1042416"/>
            <a:ext cx="11854649" cy="502511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dirty="0" smtClean="0"/>
              <a:t>Service substitutions are changes to the specific products and/or services approved on the FCDL.</a:t>
            </a:r>
          </a:p>
          <a:p>
            <a:pPr marL="342900" indent="-342900">
              <a:spcAft>
                <a:spcPts val="0"/>
              </a:spcAft>
              <a:buFont typeface="Arial" panose="020B0604020202020204" pitchFamily="34" charset="0"/>
              <a:buChar char="•"/>
            </a:pPr>
            <a:r>
              <a:rPr lang="en-US" dirty="0" smtClean="0"/>
              <a:t>The substituted products and/or services:</a:t>
            </a:r>
          </a:p>
          <a:p>
            <a:pPr marL="801687" lvl="1" indent="-342900">
              <a:spcAft>
                <a:spcPts val="0"/>
              </a:spcAft>
              <a:buFont typeface="Arial" panose="020B0604020202020204" pitchFamily="34" charset="0"/>
              <a:buChar char="•"/>
            </a:pPr>
            <a:r>
              <a:rPr lang="en-US" dirty="0" smtClean="0">
                <a:sym typeface="Source Sans Pro"/>
              </a:rPr>
              <a:t>Must h</a:t>
            </a:r>
            <a:r>
              <a:rPr lang="en-US" sz="2400" dirty="0" smtClean="0">
                <a:sym typeface="Source Sans Pro"/>
              </a:rPr>
              <a:t>ave the same functionality as the products and services approved on the original request.</a:t>
            </a:r>
          </a:p>
          <a:p>
            <a:pPr marL="801687" lvl="1" indent="-342900">
              <a:spcAft>
                <a:spcPts val="0"/>
              </a:spcAft>
              <a:buFont typeface="Arial" panose="020B0604020202020204" pitchFamily="34" charset="0"/>
              <a:buChar char="•"/>
            </a:pPr>
            <a:r>
              <a:rPr lang="en-US" dirty="0" smtClean="0">
                <a:sym typeface="Source Sans Pro"/>
              </a:rPr>
              <a:t>Must not violate any contract provisions or state or local procurement laws.</a:t>
            </a:r>
          </a:p>
          <a:p>
            <a:pPr marL="801687" lvl="1" indent="-342900">
              <a:spcAft>
                <a:spcPts val="0"/>
              </a:spcAft>
              <a:buFont typeface="Arial" panose="020B0604020202020204" pitchFamily="34" charset="0"/>
              <a:buChar char="•"/>
            </a:pPr>
            <a:r>
              <a:rPr lang="en-US" dirty="0" smtClean="0">
                <a:sym typeface="Source Sans Pro"/>
              </a:rPr>
              <a:t>Must not result in an increase in the percentage of ineligible services or functions.</a:t>
            </a:r>
          </a:p>
          <a:p>
            <a:pPr marL="801687" lvl="1" indent="-342900">
              <a:spcAft>
                <a:spcPts val="0"/>
              </a:spcAft>
              <a:buFont typeface="Arial" panose="020B0604020202020204" pitchFamily="34" charset="0"/>
              <a:buChar char="•"/>
            </a:pPr>
            <a:r>
              <a:rPr lang="en-US" dirty="0" smtClean="0">
                <a:sym typeface="Source Sans Pro"/>
              </a:rPr>
              <a:t>Must be within the scope of the establishing FCC Form 470, including any RFP documents, for the original products and/or services.</a:t>
            </a:r>
            <a:endParaRPr sz="2200"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654833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Substitutions (continued)</a:t>
            </a:r>
            <a:endParaRPr lang="en-US" dirty="0"/>
          </a:p>
        </p:txBody>
      </p:sp>
      <p:sp>
        <p:nvSpPr>
          <p:cNvPr id="354" name="Shape 354"/>
          <p:cNvSpPr txBox="1">
            <a:spLocks noGrp="1"/>
          </p:cNvSpPr>
          <p:nvPr>
            <p:ph idx="1"/>
          </p:nvPr>
        </p:nvSpPr>
        <p:spPr>
          <a:xfrm>
            <a:off x="337351" y="1186825"/>
            <a:ext cx="11854649" cy="5025116"/>
          </a:xfrm>
          <a:prstGeom prst="rect">
            <a:avLst/>
          </a:prstGeom>
          <a:noFill/>
          <a:ln>
            <a:noFill/>
          </a:ln>
        </p:spPr>
        <p:txBody>
          <a:bodyPr lIns="91425" tIns="45700" rIns="91425" bIns="45700" anchor="t" anchorCtr="0">
            <a:noAutofit/>
          </a:bodyPr>
          <a:lstStyle/>
          <a:p>
            <a:pPr marL="342900" marR="0" lvl="0" indent="-342900" algn="l" rtl="0">
              <a:spcBef>
                <a:spcPts val="800"/>
              </a:spcBef>
              <a:spcAft>
                <a:spcPts val="0"/>
              </a:spcAft>
              <a:buSzPct val="100000"/>
              <a:buFont typeface="Arial" panose="020B0604020202020204" pitchFamily="34" charset="0"/>
              <a:buChar char="•"/>
            </a:pPr>
            <a:r>
              <a:rPr lang="en-US" sz="3200" dirty="0" smtClean="0">
                <a:sym typeface="Source Sans Pro"/>
              </a:rPr>
              <a:t>When to file:</a:t>
            </a:r>
          </a:p>
          <a:p>
            <a:pPr marL="801687" lvl="1" indent="-342900">
              <a:spcBef>
                <a:spcPts val="800"/>
              </a:spcBef>
              <a:spcAft>
                <a:spcPts val="0"/>
              </a:spcAft>
              <a:buSzPct val="100000"/>
              <a:buFont typeface="Arial" panose="020B0604020202020204" pitchFamily="34" charset="0"/>
              <a:buChar char="•"/>
            </a:pPr>
            <a:r>
              <a:rPr lang="en-US" sz="2800" dirty="0" smtClean="0">
                <a:sym typeface="Source Sans Pro"/>
              </a:rPr>
              <a:t>In general, after you receive the RAL and on or before the last day to receive service.</a:t>
            </a:r>
          </a:p>
          <a:p>
            <a:pPr marL="801687" lvl="1" indent="-342900">
              <a:spcBef>
                <a:spcPts val="800"/>
              </a:spcBef>
              <a:spcAft>
                <a:spcPts val="0"/>
              </a:spcAft>
              <a:buSzPct val="100000"/>
              <a:buFont typeface="Arial" panose="020B0604020202020204" pitchFamily="34" charset="0"/>
              <a:buChar char="•"/>
            </a:pPr>
            <a:r>
              <a:rPr lang="en-US" sz="2800" dirty="0" smtClean="0">
                <a:sym typeface="Source Sans Pro"/>
              </a:rPr>
              <a:t>Service providers can file a “global” service substitution request to replace one product or service with another across all funding requests, usually because the product or service is being discontinued.</a:t>
            </a:r>
          </a:p>
          <a:p>
            <a:pPr marL="801687" lvl="1" indent="-342900">
              <a:spcBef>
                <a:spcPts val="800"/>
              </a:spcBef>
              <a:spcAft>
                <a:spcPts val="0"/>
              </a:spcAft>
              <a:buSzPct val="100000"/>
              <a:buFont typeface="Arial" panose="020B0604020202020204" pitchFamily="34" charset="0"/>
              <a:buChar char="•"/>
            </a:pPr>
            <a:endParaRPr lang="en-US" dirty="0" smtClean="0">
              <a:sym typeface="Source Sans Pro"/>
            </a:endParaRPr>
          </a:p>
          <a:p>
            <a:pPr marL="0" marR="0" lvl="0" indent="0" algn="l" rtl="0">
              <a:spcBef>
                <a:spcPts val="800"/>
              </a:spcBef>
              <a:spcAft>
                <a:spcPts val="0"/>
              </a:spcAft>
              <a:buClr>
                <a:schemeClr val="dk1"/>
              </a:buClr>
              <a:buSzPct val="100000"/>
              <a:buFont typeface="Arial"/>
              <a:buNone/>
            </a:pPr>
            <a:endParaRPr sz="2200"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61165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95400" y="857658"/>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a:t>FCC Form 500</a:t>
            </a:r>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5955030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FCC Form 500: Adjusting Approved Funding</a:t>
            </a:r>
          </a:p>
        </p:txBody>
      </p:sp>
      <p:sp>
        <p:nvSpPr>
          <p:cNvPr id="354" name="Shape 354"/>
          <p:cNvSpPr txBox="1">
            <a:spLocks noGrp="1"/>
          </p:cNvSpPr>
          <p:nvPr>
            <p:ph idx="1"/>
          </p:nvPr>
        </p:nvSpPr>
        <p:spPr>
          <a:xfrm>
            <a:off x="337351" y="979932"/>
            <a:ext cx="11854649" cy="537641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dirty="0"/>
              <a:t>Requests</a:t>
            </a:r>
            <a:r>
              <a:rPr lang="en-US" dirty="0">
                <a:sym typeface="Source Sans Pro"/>
              </a:rPr>
              <a:t> specific changes </a:t>
            </a:r>
            <a:r>
              <a:rPr lang="en-US" dirty="0"/>
              <a:t>to </a:t>
            </a:r>
            <a:r>
              <a:rPr lang="en-US" dirty="0">
                <a:sym typeface="Source Sans Pro"/>
              </a:rPr>
              <a:t>your funding commitments after USAC issues</a:t>
            </a:r>
            <a:r>
              <a:rPr lang="en-US" dirty="0"/>
              <a:t> your FCDL,</a:t>
            </a:r>
            <a:r>
              <a:rPr lang="en-US" dirty="0">
                <a:sym typeface="Source Sans Pro"/>
              </a:rPr>
              <a:t> such as: </a:t>
            </a:r>
          </a:p>
          <a:p>
            <a:pPr lvl="1"/>
            <a:r>
              <a:rPr lang="en-US" sz="2800" dirty="0">
                <a:sym typeface="Source Sans Pro"/>
              </a:rPr>
              <a:t>Extending the contract expiration date listed on FCC Form 471.</a:t>
            </a:r>
          </a:p>
          <a:p>
            <a:pPr lvl="1"/>
            <a:r>
              <a:rPr lang="en-US" sz="2800" dirty="0"/>
              <a:t>Changing the service start date listed on FCC Form 486.</a:t>
            </a:r>
            <a:endParaRPr lang="en-US" sz="2800" dirty="0">
              <a:sym typeface="Source Sans Pro"/>
            </a:endParaRPr>
          </a:p>
          <a:p>
            <a:pPr lvl="1"/>
            <a:r>
              <a:rPr lang="en-US" sz="2800" dirty="0" smtClean="0"/>
              <a:t>Cancellation </a:t>
            </a:r>
            <a:r>
              <a:rPr lang="en-US" sz="2800" dirty="0" smtClean="0">
                <a:sym typeface="Source Sans Pro"/>
              </a:rPr>
              <a:t>or reduction of </a:t>
            </a:r>
            <a:r>
              <a:rPr lang="en-US" sz="2800" dirty="0">
                <a:sym typeface="Source Sans Pro"/>
              </a:rPr>
              <a:t>a Funding Request Number (FRN).</a:t>
            </a:r>
          </a:p>
          <a:p>
            <a:pPr lvl="1"/>
            <a:r>
              <a:rPr lang="en-US" sz="2800" dirty="0">
                <a:sym typeface="Source Sans Pro"/>
              </a:rPr>
              <a:t>Requesting </a:t>
            </a:r>
            <a:r>
              <a:rPr lang="en-US" sz="2800" dirty="0" smtClean="0">
                <a:sym typeface="Source Sans Pro"/>
              </a:rPr>
              <a:t>an </a:t>
            </a:r>
            <a:r>
              <a:rPr lang="en-US" sz="2800" dirty="0"/>
              <a:t>extension of the deadline for delivery of non-recurring services.</a:t>
            </a:r>
          </a:p>
          <a:p>
            <a:pPr marL="342900" marR="0" lvl="0" indent="-342900" algn="l" rtl="0">
              <a:spcBef>
                <a:spcPts val="800"/>
              </a:spcBef>
              <a:spcAft>
                <a:spcPts val="0"/>
              </a:spcAft>
              <a:buSzPct val="100000"/>
              <a:buFont typeface="Arial" panose="020B0604020202020204" pitchFamily="34" charset="0"/>
              <a:buChar char="•"/>
            </a:pPr>
            <a:r>
              <a:rPr lang="en-US" dirty="0">
                <a:sym typeface="Source Sans Pro"/>
              </a:rPr>
              <a:t>FCC Form 500 for Category Two funding </a:t>
            </a:r>
            <a:r>
              <a:rPr lang="en-US" dirty="0"/>
              <a:t>reduction</a:t>
            </a:r>
            <a:r>
              <a:rPr lang="en-US" dirty="0">
                <a:sym typeface="Source Sans Pro"/>
              </a:rPr>
              <a:t>s</a:t>
            </a:r>
          </a:p>
          <a:p>
            <a:pPr lvl="1">
              <a:spcBef>
                <a:spcPts val="800"/>
              </a:spcBef>
              <a:spcAft>
                <a:spcPts val="0"/>
              </a:spcAft>
            </a:pPr>
            <a:r>
              <a:rPr lang="en-US" sz="2800" dirty="0">
                <a:sym typeface="Source Sans Pro"/>
              </a:rPr>
              <a:t>If you do not use all of the Category Two funding commitment, </a:t>
            </a:r>
            <a:r>
              <a:rPr lang="en-US" sz="2800" dirty="0" smtClean="0">
                <a:sym typeface="Source Sans Pro"/>
              </a:rPr>
              <a:t>you can submit </a:t>
            </a:r>
            <a:r>
              <a:rPr lang="en-US" sz="2800" dirty="0">
                <a:sym typeface="Source Sans Pro"/>
              </a:rPr>
              <a:t>FCC Form 500 to return funds committed but not invoiced to your five-year Category Two budget.</a:t>
            </a:r>
          </a:p>
          <a:p>
            <a:pPr marL="0" marR="0" lvl="0" indent="0" algn="l" rtl="0">
              <a:spcBef>
                <a:spcPts val="800"/>
              </a:spcBef>
              <a:spcAft>
                <a:spcPts val="0"/>
              </a:spcAft>
              <a:buClr>
                <a:schemeClr val="dk1"/>
              </a:buClr>
              <a:buSzPct val="100000"/>
              <a:buFont typeface="Arial"/>
              <a:buNone/>
            </a:pPr>
            <a:endParaRPr sz="2200" dirty="0">
              <a:sym typeface="Source Sans Pro"/>
            </a:endParaRPr>
          </a:p>
          <a:p>
            <a:pPr marL="0" marR="0" lvl="0" indent="0" algn="l" rtl="0">
              <a:spcBef>
                <a:spcPts val="800"/>
              </a:spcBef>
              <a:spcAft>
                <a:spcPts val="0"/>
              </a:spcAft>
              <a:buClr>
                <a:schemeClr val="dk1"/>
              </a:buClr>
              <a:buSzPct val="100000"/>
              <a:buFont typeface="Arial"/>
              <a:buNone/>
            </a:pPr>
            <a:endParaRPr dirty="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00834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FCC Form 500: Adjusting Approved Funding</a:t>
            </a:r>
          </a:p>
        </p:txBody>
      </p:sp>
      <p:sp>
        <p:nvSpPr>
          <p:cNvPr id="354" name="Shape 354"/>
          <p:cNvSpPr txBox="1">
            <a:spLocks noGrp="1"/>
          </p:cNvSpPr>
          <p:nvPr>
            <p:ph idx="1"/>
          </p:nvPr>
        </p:nvSpPr>
        <p:spPr>
          <a:xfrm>
            <a:off x="337350" y="998982"/>
            <a:ext cx="11683199" cy="5025116"/>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600" dirty="0" smtClean="0"/>
              <a:t>FCC Form 500 for FY2016 and forward:</a:t>
            </a:r>
          </a:p>
          <a:p>
            <a:pPr marL="514350" lvl="1" indent="-342900">
              <a:spcAft>
                <a:spcPts val="0"/>
              </a:spcAft>
              <a:buFont typeface="Arial" panose="020B0604020202020204" pitchFamily="34" charset="0"/>
              <a:buChar char="•"/>
            </a:pPr>
            <a:r>
              <a:rPr lang="en-US" sz="2600" dirty="0" smtClean="0">
                <a:sym typeface="Source Sans Pro"/>
              </a:rPr>
              <a:t>File and certify in EPC.</a:t>
            </a:r>
          </a:p>
          <a:p>
            <a:pPr marL="342900" indent="-342900">
              <a:spcAft>
                <a:spcPts val="0"/>
              </a:spcAft>
              <a:buFont typeface="Arial" panose="020B0604020202020204" pitchFamily="34" charset="0"/>
              <a:buChar char="•"/>
            </a:pPr>
            <a:r>
              <a:rPr lang="en-US" sz="2600" dirty="0" smtClean="0">
                <a:sym typeface="Source Sans Pro"/>
              </a:rPr>
              <a:t>FCC Form 500 for FY2015 and previous funding years:</a:t>
            </a:r>
          </a:p>
          <a:p>
            <a:pPr marL="514350" lvl="1" indent="-342900">
              <a:spcAft>
                <a:spcPts val="0"/>
              </a:spcAft>
              <a:buFont typeface="Arial" panose="020B0604020202020204" pitchFamily="34" charset="0"/>
              <a:buChar char="•"/>
            </a:pPr>
            <a:r>
              <a:rPr lang="en-US" sz="2600" dirty="0" smtClean="0">
                <a:sym typeface="Source Sans Pro"/>
              </a:rPr>
              <a:t>Complete the FCC Form 500 on paper.</a:t>
            </a:r>
          </a:p>
          <a:p>
            <a:pPr marL="514350" lvl="1" indent="-342900">
              <a:spcAft>
                <a:spcPts val="0"/>
              </a:spcAft>
              <a:buFont typeface="Arial" panose="020B0604020202020204" pitchFamily="34" charset="0"/>
              <a:buChar char="•"/>
            </a:pPr>
            <a:r>
              <a:rPr lang="en-US" sz="2600" dirty="0" smtClean="0">
                <a:sym typeface="Source Sans Pro"/>
              </a:rPr>
              <a:t>Scan the paper form.</a:t>
            </a:r>
          </a:p>
          <a:p>
            <a:pPr marL="514350" lvl="1" indent="-342900">
              <a:spcAft>
                <a:spcPts val="0"/>
              </a:spcAft>
              <a:buFont typeface="Arial" panose="020B0604020202020204" pitchFamily="34" charset="0"/>
              <a:buChar char="•"/>
            </a:pPr>
            <a:r>
              <a:rPr lang="en-US" sz="2600" dirty="0" smtClean="0">
                <a:sym typeface="Source Sans Pro"/>
              </a:rPr>
              <a:t>Create an FCC Form 500 in EPC and indicate that you are filing for a funding year before FY2016.</a:t>
            </a:r>
          </a:p>
          <a:p>
            <a:pPr marL="514350" lvl="1" indent="-342900">
              <a:spcAft>
                <a:spcPts val="0"/>
              </a:spcAft>
              <a:buFont typeface="Arial" panose="020B0604020202020204" pitchFamily="34" charset="0"/>
              <a:buChar char="•"/>
            </a:pPr>
            <a:r>
              <a:rPr lang="en-US" sz="2600" dirty="0" smtClean="0">
                <a:sym typeface="Source Sans Pro"/>
              </a:rPr>
              <a:t>Attach your scanned form to the EPC “Legacy FCC Form 500” and certify it.</a:t>
            </a:r>
          </a:p>
          <a:p>
            <a:pPr marL="514350" lvl="1" indent="-342900">
              <a:spcAft>
                <a:spcPts val="0"/>
              </a:spcAft>
              <a:buFont typeface="Arial" panose="020B0604020202020204" pitchFamily="34" charset="0"/>
              <a:buChar char="•"/>
            </a:pPr>
            <a:r>
              <a:rPr lang="en-US" sz="2600" dirty="0" smtClean="0">
                <a:sym typeface="Source Sans Pro"/>
              </a:rPr>
              <a:t>NOTE: If you do not use all of a Category Two funding commitment, file an FCC Form 500 to return committed funds and attach a spreadsheet with a detailed allocation for all of your affected entities.</a:t>
            </a:r>
            <a:endParaRPr sz="2600" dirty="0">
              <a:sym typeface="Source Sans Pro"/>
            </a:endParaRP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4066473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1168414"/>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pPr lvl="0">
              <a:buSzPct val="25000"/>
            </a:pPr>
            <a:r>
              <a:rPr lang="en-US" dirty="0"/>
              <a:t>Case Studies</a:t>
            </a:r>
          </a:p>
          <a:p>
            <a:pPr lvl="0">
              <a:buSzPct val="25000"/>
            </a:pPr>
            <a:endParaRPr lang="en-US"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99648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Funding Commitment Denial </a:t>
            </a:r>
            <a:endParaRPr lang="en-US" dirty="0"/>
          </a:p>
        </p:txBody>
      </p:sp>
      <p:sp>
        <p:nvSpPr>
          <p:cNvPr id="354" name="Shape 354"/>
          <p:cNvSpPr txBox="1">
            <a:spLocks noGrp="1"/>
          </p:cNvSpPr>
          <p:nvPr>
            <p:ph idx="1"/>
          </p:nvPr>
        </p:nvSpPr>
        <p:spPr>
          <a:xfrm>
            <a:off x="337351" y="1090562"/>
            <a:ext cx="11506306" cy="3959611"/>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a:t>During PIA review of </a:t>
            </a:r>
            <a:r>
              <a:rPr lang="en-US" sz="2400" dirty="0" smtClean="0"/>
              <a:t>Violet </a:t>
            </a:r>
            <a:r>
              <a:rPr lang="en-US" sz="2400" dirty="0"/>
              <a:t>School District’s application, USAC requested additional information to determine the eligibility </a:t>
            </a:r>
            <a:r>
              <a:rPr lang="en-US" sz="2400" dirty="0" smtClean="0"/>
              <a:t>of one </a:t>
            </a:r>
            <a:r>
              <a:rPr lang="en-US" sz="2400" dirty="0"/>
              <a:t>of the services, and provided 15 days to respond.</a:t>
            </a:r>
          </a:p>
          <a:p>
            <a:pPr marL="342900" indent="-342900">
              <a:spcAft>
                <a:spcPts val="0"/>
              </a:spcAft>
              <a:buFont typeface="Arial" panose="020B0604020202020204" pitchFamily="34" charset="0"/>
              <a:buChar char="•"/>
            </a:pPr>
            <a:r>
              <a:rPr lang="en-US" sz="2400" dirty="0" smtClean="0"/>
              <a:t>Violet School District </a:t>
            </a:r>
            <a:r>
              <a:rPr lang="en-US" sz="2400" dirty="0"/>
              <a:t>did not respond, and did not request an extension. </a:t>
            </a:r>
          </a:p>
          <a:p>
            <a:pPr marL="342900" indent="-342900">
              <a:spcAft>
                <a:spcPts val="0"/>
              </a:spcAft>
              <a:buFont typeface="Arial" panose="020B0604020202020204" pitchFamily="34" charset="0"/>
              <a:buChar char="•"/>
            </a:pPr>
            <a:r>
              <a:rPr lang="en-US" sz="2400" dirty="0"/>
              <a:t>The funding request was denied because USAC was unable to determine if the services were eligible. </a:t>
            </a:r>
            <a:endParaRPr lang="en-US" sz="2400" dirty="0" smtClean="0"/>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What can Violet School District do?</a:t>
            </a: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7555300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Funding Commitment Denial </a:t>
            </a:r>
            <a:endParaRPr lang="en-US" dirty="0"/>
          </a:p>
        </p:txBody>
      </p:sp>
      <p:sp>
        <p:nvSpPr>
          <p:cNvPr id="354" name="Shape 354"/>
          <p:cNvSpPr txBox="1">
            <a:spLocks noGrp="1"/>
          </p:cNvSpPr>
          <p:nvPr>
            <p:ph idx="1"/>
          </p:nvPr>
        </p:nvSpPr>
        <p:spPr>
          <a:xfrm>
            <a:off x="337351" y="1359010"/>
            <a:ext cx="11506306" cy="398477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Violet School District can appeal USAC’s decision to USAC. As part of the appeal, Violet School District should provide the documentation requested during PIA review.</a:t>
            </a:r>
          </a:p>
          <a:p>
            <a:pPr marL="342900" indent="-342900">
              <a:spcAft>
                <a:spcPts val="0"/>
              </a:spcAft>
              <a:buFont typeface="Arial" panose="020B0604020202020204" pitchFamily="34" charset="0"/>
              <a:buChar char="•"/>
            </a:pPr>
            <a:r>
              <a:rPr lang="en-US" sz="2400" dirty="0" smtClean="0"/>
              <a:t>If USAC requests additional information during the appeal review process, Violet School District should provide it or, if they need more time, request an extension to provide it.</a:t>
            </a:r>
          </a:p>
          <a:p>
            <a:pPr marL="342900" indent="-342900">
              <a:spcAft>
                <a:spcPts val="0"/>
              </a:spcAft>
              <a:buFont typeface="Arial" panose="020B0604020202020204" pitchFamily="34" charset="0"/>
              <a:buChar char="•"/>
            </a:pPr>
            <a:r>
              <a:rPr lang="en-US" sz="2400" dirty="0" smtClean="0"/>
              <a:t>If Violet School District does not have the information because it is technical in nature, it should reach out to the service provider to get the information and then pass it on to the appeal reviewer.</a:t>
            </a: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42460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a:t>Children’s Internet Protection Act (CIPA)</a:t>
            </a:r>
          </a:p>
        </p:txBody>
      </p:sp>
      <p:sp>
        <p:nvSpPr>
          <p:cNvPr id="6" name="Content Placeholder 5"/>
          <p:cNvSpPr>
            <a:spLocks noGrp="1"/>
          </p:cNvSpPr>
          <p:nvPr>
            <p:ph idx="1"/>
          </p:nvPr>
        </p:nvSpPr>
        <p:spPr/>
        <p:txBody>
          <a:bodyPr>
            <a:normAutofit lnSpcReduction="10000"/>
          </a:bodyPr>
          <a:lstStyle/>
          <a:p>
            <a:pPr marL="342900" indent="-342900">
              <a:spcAft>
                <a:spcPts val="0"/>
              </a:spcAft>
              <a:buFont typeface="Arial" panose="020B0604020202020204" pitchFamily="34" charset="0"/>
              <a:buChar char="•"/>
            </a:pPr>
            <a:r>
              <a:rPr lang="en-US" sz="3000" dirty="0">
                <a:latin typeface="Source Sans Pro"/>
                <a:ea typeface="Source Sans Pro"/>
                <a:cs typeface="Source Sans Pro"/>
              </a:rPr>
              <a:t>Requires that schools and libraries enforce certain safety measures that protect against access by adults and minors to obscene content on the internet. </a:t>
            </a:r>
          </a:p>
          <a:p>
            <a:pPr marL="342900" indent="-342900">
              <a:spcAft>
                <a:spcPts val="0"/>
              </a:spcAft>
              <a:buFont typeface="Arial" panose="020B0604020202020204" pitchFamily="34" charset="0"/>
              <a:buChar char="•"/>
            </a:pPr>
            <a:r>
              <a:rPr lang="en-US" sz="3000" dirty="0">
                <a:latin typeface="Source Sans Pro"/>
                <a:ea typeface="Source Sans Pro"/>
                <a:cs typeface="Source Sans Pro"/>
              </a:rPr>
              <a:t>Three requirements include:</a:t>
            </a:r>
          </a:p>
          <a:p>
            <a:pPr marL="971550" lvl="2" indent="-342900">
              <a:spcAft>
                <a:spcPts val="0"/>
              </a:spcAft>
              <a:buFont typeface="Arial" panose="020B0604020202020204" pitchFamily="34" charset="0"/>
              <a:buChar char="•"/>
            </a:pPr>
            <a:r>
              <a:rPr lang="en-US" sz="3000" dirty="0">
                <a:latin typeface="Source Sans Pro"/>
                <a:ea typeface="Source Sans Pro"/>
                <a:cs typeface="Source Sans Pro"/>
              </a:rPr>
              <a:t>Internet Safety Policy</a:t>
            </a:r>
          </a:p>
          <a:p>
            <a:pPr marL="971550" lvl="2" indent="-342900">
              <a:spcAft>
                <a:spcPts val="0"/>
              </a:spcAft>
              <a:buFont typeface="Arial" panose="020B0604020202020204" pitchFamily="34" charset="0"/>
              <a:buChar char="•"/>
            </a:pPr>
            <a:r>
              <a:rPr lang="en-US" sz="3000" dirty="0">
                <a:latin typeface="Source Sans Pro"/>
                <a:ea typeface="Source Sans Pro"/>
                <a:cs typeface="Source Sans Pro"/>
              </a:rPr>
              <a:t>Technology Protection Measure</a:t>
            </a:r>
          </a:p>
          <a:p>
            <a:pPr marL="971550" lvl="2" indent="-342900">
              <a:spcAft>
                <a:spcPts val="0"/>
              </a:spcAft>
              <a:buFont typeface="Arial" panose="020B0604020202020204" pitchFamily="34" charset="0"/>
              <a:buChar char="•"/>
            </a:pPr>
            <a:r>
              <a:rPr lang="en-US" sz="3000" dirty="0">
                <a:latin typeface="Source Sans Pro"/>
                <a:ea typeface="Source Sans Pro"/>
                <a:cs typeface="Source Sans Pro"/>
              </a:rPr>
              <a:t>Public Notice and Hearing or Meeting </a:t>
            </a:r>
          </a:p>
          <a:p>
            <a:pPr marL="342900" indent="-342900">
              <a:spcAft>
                <a:spcPts val="0"/>
              </a:spcAft>
              <a:buFont typeface="Arial" panose="020B0604020202020204" pitchFamily="34" charset="0"/>
              <a:buChar char="•"/>
            </a:pPr>
            <a:r>
              <a:rPr lang="en-US" sz="3000" dirty="0"/>
              <a:t>The school or library must maintain documentation demonstrating that they are working toward compliance (in the first year) or in compliance (second year and thereafter).</a:t>
            </a: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76911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CIPA Documentation</a:t>
            </a:r>
            <a:endParaRPr lang="en-US" dirty="0"/>
          </a:p>
        </p:txBody>
      </p:sp>
      <p:sp>
        <p:nvSpPr>
          <p:cNvPr id="354" name="Shape 354"/>
          <p:cNvSpPr txBox="1">
            <a:spLocks noGrp="1"/>
          </p:cNvSpPr>
          <p:nvPr>
            <p:ph idx="1"/>
          </p:nvPr>
        </p:nvSpPr>
        <p:spPr>
          <a:xfrm>
            <a:off x="337351" y="1359010"/>
            <a:ext cx="11506306" cy="398477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Turquoise Library provided public notice of and held a public meeting to discuss its internet safety policy in August 2001. However, Turquoise Library cannot locate a copy of the newspaper advertisement of the public meeting or the agenda or minutes for that meeting.</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What should Turquoise Library do?</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950488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CIPA Documentation</a:t>
            </a:r>
            <a:endParaRPr lang="en-US" dirty="0"/>
          </a:p>
        </p:txBody>
      </p:sp>
      <p:sp>
        <p:nvSpPr>
          <p:cNvPr id="354" name="Shape 354"/>
          <p:cNvSpPr txBox="1">
            <a:spLocks noGrp="1"/>
          </p:cNvSpPr>
          <p:nvPr>
            <p:ph idx="1"/>
          </p:nvPr>
        </p:nvSpPr>
        <p:spPr>
          <a:xfrm>
            <a:off x="337351" y="1359010"/>
            <a:ext cx="11506306" cy="398477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Turquoise Library can hold a new public meeting to discuss the internet safety policy. The library should be sure to maintain documentation of the public notice provided for that meeting and an agenda, meeting minutes or other proof that that meeting was held. That documentation must retained for as long as the library applies for </a:t>
            </a:r>
            <a:r>
              <a:rPr lang="en-US" sz="2400" dirty="0" err="1" smtClean="0"/>
              <a:t>E-rate</a:t>
            </a:r>
            <a:r>
              <a:rPr lang="en-US" sz="2400" dirty="0" smtClean="0"/>
              <a:t> funding, as the public notice and public meeting requirement is always in effect.</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89377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Service Substitution</a:t>
            </a:r>
            <a:endParaRPr lang="en-US" dirty="0"/>
          </a:p>
        </p:txBody>
      </p:sp>
      <p:sp>
        <p:nvSpPr>
          <p:cNvPr id="354" name="Shape 354"/>
          <p:cNvSpPr txBox="1">
            <a:spLocks noGrp="1"/>
          </p:cNvSpPr>
          <p:nvPr>
            <p:ph idx="1"/>
          </p:nvPr>
        </p:nvSpPr>
        <p:spPr>
          <a:xfrm>
            <a:off x="337351" y="1359010"/>
            <a:ext cx="11506306" cy="398477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Copper School applied for and received funding for a Barracuda router, Model 456a. However, that model router is no longer available, and Barracuda now offers a different router with similar functionality, Model 556a.</a:t>
            </a:r>
          </a:p>
          <a:p>
            <a:pPr marL="0" indent="0">
              <a:spcAft>
                <a:spcPts val="0"/>
              </a:spcAft>
              <a:buNone/>
            </a:pPr>
            <a:endParaRPr lang="en-US" sz="2400" dirty="0" smtClean="0"/>
          </a:p>
          <a:p>
            <a:pPr marL="342900" indent="-342900">
              <a:spcAft>
                <a:spcPts val="0"/>
              </a:spcAft>
              <a:buFont typeface="Arial" panose="020B0604020202020204" pitchFamily="34" charset="0"/>
              <a:buChar char="•"/>
            </a:pPr>
            <a:r>
              <a:rPr lang="en-US" sz="2400" dirty="0" smtClean="0"/>
              <a:t>Does Copper School need to take any action because of this change? </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880209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Service Substitution</a:t>
            </a:r>
            <a:endParaRPr lang="en-US" dirty="0"/>
          </a:p>
        </p:txBody>
      </p:sp>
      <p:sp>
        <p:nvSpPr>
          <p:cNvPr id="354" name="Shape 354"/>
          <p:cNvSpPr txBox="1">
            <a:spLocks noGrp="1"/>
          </p:cNvSpPr>
          <p:nvPr>
            <p:ph idx="1"/>
          </p:nvPr>
        </p:nvSpPr>
        <p:spPr>
          <a:xfrm>
            <a:off x="337351" y="1359010"/>
            <a:ext cx="11506306" cy="3984778"/>
          </a:xfrm>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Yes. Copper School should file a service substitution for the new model router. </a:t>
            </a:r>
          </a:p>
          <a:p>
            <a:pPr marL="342900" indent="-342900">
              <a:spcAft>
                <a:spcPts val="0"/>
              </a:spcAft>
              <a:buFont typeface="Arial" panose="020B0604020202020204" pitchFamily="34" charset="0"/>
              <a:buChar char="•"/>
            </a:pPr>
            <a:r>
              <a:rPr lang="en-US" sz="2400" dirty="0" smtClean="0"/>
              <a:t>First, Copper School should also review the</a:t>
            </a:r>
            <a:r>
              <a:rPr lang="en-US" sz="2400" dirty="0" smtClean="0">
                <a:solidFill>
                  <a:srgbClr val="FF0000"/>
                </a:solidFill>
              </a:rPr>
              <a:t> </a:t>
            </a:r>
            <a:r>
              <a:rPr lang="en-US" sz="2400" dirty="0" smtClean="0">
                <a:solidFill>
                  <a:srgbClr val="FF0000"/>
                </a:solidFill>
                <a:hlinkClick r:id="rId3"/>
              </a:rPr>
              <a:t>requirements for a service substitution</a:t>
            </a:r>
            <a:r>
              <a:rPr lang="en-US" sz="2400" dirty="0" smtClean="0">
                <a:solidFill>
                  <a:srgbClr val="FF0000"/>
                </a:solidFill>
              </a:rPr>
              <a:t> </a:t>
            </a:r>
            <a:r>
              <a:rPr lang="en-US" sz="2400" dirty="0" smtClean="0"/>
              <a:t>on the USAC website and verify with Barracuda that the new model is in compliance with those </a:t>
            </a:r>
            <a:r>
              <a:rPr lang="en-US" sz="2400" dirty="0"/>
              <a:t>r</a:t>
            </a:r>
            <a:r>
              <a:rPr lang="en-US" sz="2400" dirty="0" smtClean="0"/>
              <a:t>equirements.</a:t>
            </a:r>
          </a:p>
          <a:p>
            <a:pPr marL="342900" indent="-342900">
              <a:spcAft>
                <a:spcPts val="0"/>
              </a:spcAft>
              <a:buFont typeface="Arial" panose="020B0604020202020204" pitchFamily="34" charset="0"/>
              <a:buChar char="•"/>
            </a:pPr>
            <a:r>
              <a:rPr lang="en-US" sz="2400" dirty="0" smtClean="0"/>
              <a:t>Copper School could also request that Barracuda file a global service substitution for Model 456a if in all instances it will be offering Model 556a as a replacement for the discontinued product.</a:t>
            </a:r>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92297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Late Invoice</a:t>
            </a:r>
            <a:endParaRPr lang="en-US" dirty="0"/>
          </a:p>
        </p:txBody>
      </p:sp>
      <p:sp>
        <p:nvSpPr>
          <p:cNvPr id="354" name="Shape 354"/>
          <p:cNvSpPr txBox="1">
            <a:spLocks noGrp="1"/>
          </p:cNvSpPr>
          <p:nvPr>
            <p:ph idx="1"/>
          </p:nvPr>
        </p:nvSpPr>
        <p:spPr>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Pink School’s </a:t>
            </a:r>
            <a:r>
              <a:rPr lang="en-US" sz="2400" dirty="0"/>
              <a:t>FY </a:t>
            </a:r>
            <a:r>
              <a:rPr lang="en-US" sz="2400" dirty="0" smtClean="0"/>
              <a:t>2017 </a:t>
            </a:r>
            <a:r>
              <a:rPr lang="en-US" sz="2400" dirty="0"/>
              <a:t>application was approved for recurring services. The FCDL was issued on June 1, </a:t>
            </a:r>
            <a:r>
              <a:rPr lang="en-US" sz="2400" dirty="0" smtClean="0"/>
              <a:t>2017.</a:t>
            </a:r>
            <a:endParaRPr lang="en-US" sz="2400" dirty="0"/>
          </a:p>
          <a:p>
            <a:pPr marL="342900" indent="-342900">
              <a:spcAft>
                <a:spcPts val="0"/>
              </a:spcAft>
              <a:buFont typeface="Arial" panose="020B0604020202020204" pitchFamily="34" charset="0"/>
              <a:buChar char="•"/>
            </a:pPr>
            <a:r>
              <a:rPr lang="en-US" sz="2400" dirty="0"/>
              <a:t>October </a:t>
            </a:r>
            <a:r>
              <a:rPr lang="en-US" sz="2400" dirty="0" smtClean="0"/>
              <a:t>29, 2018 </a:t>
            </a:r>
            <a:r>
              <a:rPr lang="en-US" sz="2400" dirty="0"/>
              <a:t>was the deadline to submit invoices for FY </a:t>
            </a:r>
            <a:r>
              <a:rPr lang="en-US" sz="2400" dirty="0" smtClean="0"/>
              <a:t>2017 </a:t>
            </a:r>
            <a:r>
              <a:rPr lang="en-US" sz="2400" dirty="0"/>
              <a:t>recurring services or request an invoice deadline extension to invoice for those services.</a:t>
            </a:r>
          </a:p>
          <a:p>
            <a:pPr marL="342900" indent="-342900">
              <a:spcAft>
                <a:spcPts val="0"/>
              </a:spcAft>
              <a:buFont typeface="Arial" panose="020B0604020202020204" pitchFamily="34" charset="0"/>
              <a:buChar char="•"/>
            </a:pPr>
            <a:r>
              <a:rPr lang="en-US" sz="2400" dirty="0"/>
              <a:t>The applicant requested and was approved for a one-time, 120-day extension of the invoice deadline. The extended deadline was February </a:t>
            </a:r>
            <a:r>
              <a:rPr lang="en-US" sz="2400" dirty="0" smtClean="0"/>
              <a:t>26, 2019.</a:t>
            </a:r>
            <a:endParaRPr lang="en-US" sz="2400" dirty="0"/>
          </a:p>
          <a:p>
            <a:pPr marL="342900" indent="-342900">
              <a:spcAft>
                <a:spcPts val="0"/>
              </a:spcAft>
              <a:buFont typeface="Arial" panose="020B0604020202020204" pitchFamily="34" charset="0"/>
              <a:buChar char="•"/>
            </a:pPr>
            <a:r>
              <a:rPr lang="en-US" sz="2400" dirty="0"/>
              <a:t>The applicant submitted their invoice on March 1, </a:t>
            </a:r>
            <a:r>
              <a:rPr lang="en-US" sz="2400" dirty="0" smtClean="0"/>
              <a:t>2019.</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What will USAC do?</a:t>
            </a: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3269923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Study: </a:t>
            </a:r>
            <a:r>
              <a:rPr lang="en-US" dirty="0" smtClean="0"/>
              <a:t>Late Invoice</a:t>
            </a:r>
            <a:endParaRPr lang="en-US" dirty="0"/>
          </a:p>
        </p:txBody>
      </p:sp>
      <p:sp>
        <p:nvSpPr>
          <p:cNvPr id="354" name="Shape 354"/>
          <p:cNvSpPr txBox="1">
            <a:spLocks noGrp="1"/>
          </p:cNvSpPr>
          <p:nvPr>
            <p:ph idx="1"/>
          </p:nvPr>
        </p:nvSpPr>
        <p:spPr>
          <a:prstGeom prst="rect">
            <a:avLst/>
          </a:prstGeom>
          <a:noFill/>
          <a:ln>
            <a:noFill/>
          </a:ln>
        </p:spPr>
        <p:txBody>
          <a:bodyPr lIns="91425" tIns="45700" rIns="91425" bIns="45700" anchor="t" anchorCtr="0">
            <a:noAutofit/>
          </a:bodyPr>
          <a:lstStyle/>
          <a:p>
            <a:pPr marL="342900" indent="-342900">
              <a:spcAft>
                <a:spcPts val="0"/>
              </a:spcAft>
              <a:buFont typeface="Arial" panose="020B0604020202020204" pitchFamily="34" charset="0"/>
              <a:buChar char="•"/>
            </a:pPr>
            <a:r>
              <a:rPr lang="en-US" sz="2400" dirty="0" smtClean="0"/>
              <a:t>USAC will reject the invoice because it was not timely filed.</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Pink School must request and receive a waiver of this program deadline from the FCC before USAC would be able to process the invoice.</a:t>
            </a:r>
          </a:p>
          <a:p>
            <a:pPr marL="342900" indent="-342900">
              <a:spcAft>
                <a:spcPts val="0"/>
              </a:spcAft>
              <a:buFont typeface="Arial" panose="020B0604020202020204" pitchFamily="34" charset="0"/>
              <a:buChar char="•"/>
            </a:pPr>
            <a:endParaRPr lang="en-US" sz="2400" dirty="0"/>
          </a:p>
          <a:p>
            <a:pPr marL="342900" indent="-342900">
              <a:spcAft>
                <a:spcPts val="0"/>
              </a:spcAft>
              <a:buFont typeface="Arial" panose="020B0604020202020204" pitchFamily="34" charset="0"/>
              <a:buChar char="•"/>
            </a:pPr>
            <a:r>
              <a:rPr lang="en-US" sz="2400" dirty="0" smtClean="0"/>
              <a:t>If the invoice had been timely filed and USAC had denied the invoice for another reason, Pink School could file an appeal with USAC.</a:t>
            </a:r>
            <a:endParaRPr lang="en-US" sz="2400" dirty="0"/>
          </a:p>
        </p:txBody>
      </p:sp>
      <p:sp>
        <p:nvSpPr>
          <p:cNvPr id="6" name="Rectangle 5"/>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031294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 y="85343"/>
            <a:ext cx="12179935" cy="6772909"/>
          </a:xfrm>
          <a:custGeom>
            <a:avLst/>
            <a:gdLst/>
            <a:ahLst/>
            <a:cxnLst/>
            <a:rect l="l" t="t" r="r" b="b"/>
            <a:pathLst>
              <a:path w="12179935" h="6772909">
                <a:moveTo>
                  <a:pt x="0" y="6772656"/>
                </a:moveTo>
                <a:lnTo>
                  <a:pt x="12179503" y="6772656"/>
                </a:lnTo>
                <a:lnTo>
                  <a:pt x="12179503" y="0"/>
                </a:lnTo>
                <a:lnTo>
                  <a:pt x="0" y="0"/>
                </a:lnTo>
                <a:lnTo>
                  <a:pt x="0" y="6772656"/>
                </a:lnTo>
                <a:close/>
              </a:path>
            </a:pathLst>
          </a:custGeom>
          <a:solidFill>
            <a:srgbClr val="595958">
              <a:alpha val="79998"/>
            </a:srgbClr>
          </a:solidFill>
        </p:spPr>
        <p:txBody>
          <a:bodyPr wrap="square" lIns="0" tIns="0" rIns="0" bIns="0" rtlCol="0"/>
          <a:lstStyle/>
          <a:p>
            <a:endParaRPr dirty="0"/>
          </a:p>
        </p:txBody>
      </p:sp>
      <p:sp>
        <p:nvSpPr>
          <p:cNvPr id="3" name="object 3"/>
          <p:cNvSpPr txBox="1">
            <a:spLocks noGrp="1"/>
          </p:cNvSpPr>
          <p:nvPr>
            <p:ph type="title"/>
          </p:nvPr>
        </p:nvSpPr>
        <p:spPr>
          <a:xfrm>
            <a:off x="4562082" y="2345279"/>
            <a:ext cx="3054350" cy="615553"/>
          </a:xfrm>
          <a:prstGeom prst="rect">
            <a:avLst/>
          </a:prstGeom>
        </p:spPr>
        <p:txBody>
          <a:bodyPr vert="horz" wrap="square" lIns="0" tIns="0" rIns="0" bIns="0" rtlCol="0">
            <a:spAutoFit/>
          </a:bodyPr>
          <a:lstStyle/>
          <a:p>
            <a:pPr marL="12700">
              <a:lnSpc>
                <a:spcPct val="100000"/>
              </a:lnSpc>
            </a:pPr>
            <a:r>
              <a:rPr sz="4000" spc="-5" dirty="0">
                <a:solidFill>
                  <a:srgbClr val="FFFFFF"/>
                </a:solidFill>
              </a:rPr>
              <a:t>Q</a:t>
            </a:r>
            <a:r>
              <a:rPr lang="en-US" sz="4000" spc="-5" dirty="0">
                <a:solidFill>
                  <a:srgbClr val="FFFFFF"/>
                </a:solidFill>
              </a:rPr>
              <a:t>UESTIONS?</a:t>
            </a:r>
            <a:endParaRPr sz="4000" dirty="0"/>
          </a:p>
        </p:txBody>
      </p:sp>
      <p:sp>
        <p:nvSpPr>
          <p:cNvPr id="4" name="object 4"/>
          <p:cNvSpPr txBox="1"/>
          <p:nvPr/>
        </p:nvSpPr>
        <p:spPr>
          <a:xfrm>
            <a:off x="428283" y="6469824"/>
            <a:ext cx="1879600" cy="123111"/>
          </a:xfrm>
          <a:prstGeom prst="rect">
            <a:avLst/>
          </a:prstGeom>
        </p:spPr>
        <p:txBody>
          <a:bodyPr vert="horz" wrap="square" lIns="0" tIns="0" rIns="0" bIns="0" rtlCol="0">
            <a:spAutoFit/>
          </a:bodyPr>
          <a:lstStyle/>
          <a:p>
            <a:pPr marL="12700">
              <a:lnSpc>
                <a:spcPct val="100000"/>
              </a:lnSpc>
            </a:pPr>
            <a:r>
              <a:rPr sz="800" dirty="0">
                <a:solidFill>
                  <a:srgbClr val="FFFFFF"/>
                </a:solidFill>
                <a:latin typeface="Source Sans Pro"/>
                <a:cs typeface="Source Sans Pro"/>
              </a:rPr>
              <a:t>© </a:t>
            </a:r>
            <a:r>
              <a:rPr sz="800" spc="-5" dirty="0" smtClean="0">
                <a:solidFill>
                  <a:srgbClr val="FFFFFF"/>
                </a:solidFill>
                <a:latin typeface="Source Sans Pro"/>
                <a:cs typeface="Source Sans Pro"/>
              </a:rPr>
              <a:t>201</a:t>
            </a:r>
            <a:r>
              <a:rPr lang="en-US" sz="800" spc="-5" dirty="0">
                <a:solidFill>
                  <a:srgbClr val="FFFFFF"/>
                </a:solidFill>
                <a:latin typeface="Source Sans Pro"/>
                <a:cs typeface="Source Sans Pro"/>
              </a:rPr>
              <a:t>9</a:t>
            </a:r>
            <a:r>
              <a:rPr sz="800" spc="-5" dirty="0" smtClean="0">
                <a:solidFill>
                  <a:srgbClr val="FFFFFF"/>
                </a:solidFill>
                <a:latin typeface="Source Sans Pro"/>
                <a:cs typeface="Source Sans Pro"/>
              </a:rPr>
              <a:t> </a:t>
            </a:r>
            <a:r>
              <a:rPr sz="800" spc="-5" dirty="0">
                <a:solidFill>
                  <a:srgbClr val="FFFFFF"/>
                </a:solidFill>
                <a:latin typeface="Source Sans Pro"/>
                <a:cs typeface="Source Sans Pro"/>
              </a:rPr>
              <a:t>Universal Service Administrative</a:t>
            </a:r>
            <a:r>
              <a:rPr sz="800" spc="45" dirty="0">
                <a:solidFill>
                  <a:srgbClr val="FFFFFF"/>
                </a:solidFill>
                <a:latin typeface="Source Sans Pro"/>
                <a:cs typeface="Source Sans Pro"/>
              </a:rPr>
              <a:t> </a:t>
            </a:r>
            <a:r>
              <a:rPr sz="800" spc="-5" dirty="0">
                <a:solidFill>
                  <a:srgbClr val="FFFFFF"/>
                </a:solidFill>
                <a:latin typeface="Source Sans Pro"/>
                <a:cs typeface="Source Sans Pro"/>
              </a:rPr>
              <a:t>Co.</a:t>
            </a:r>
            <a:endParaRPr sz="800" dirty="0">
              <a:latin typeface="Source Sans Pro"/>
              <a:cs typeface="Source Sans Pro"/>
            </a:endParaRPr>
          </a:p>
        </p:txBody>
      </p:sp>
    </p:spTree>
    <p:extLst>
      <p:ext uri="{BB962C8B-B14F-4D97-AF65-F5344CB8AC3E}">
        <p14:creationId xmlns:p14="http://schemas.microsoft.com/office/powerpoint/2010/main" val="2141369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6205588" y="6492875"/>
            <a:ext cx="7816049" cy="365125"/>
          </a:xfrm>
        </p:spPr>
        <p:txBody>
          <a:bodyPr/>
          <a:lstStyle/>
          <a:p>
            <a:pPr marL="12700">
              <a:lnSpc>
                <a:spcPts val="969"/>
              </a:lnSpc>
            </a:pPr>
            <a:endParaRPr lang="en-US" sz="800" dirty="0">
              <a:latin typeface="SourceSansPro-Light"/>
              <a:cs typeface="SourceSansPro-Light"/>
            </a:endParaRPr>
          </a:p>
        </p:txBody>
      </p:sp>
    </p:spTree>
    <p:extLst>
      <p:ext uri="{BB962C8B-B14F-4D97-AF65-F5344CB8AC3E}">
        <p14:creationId xmlns:p14="http://schemas.microsoft.com/office/powerpoint/2010/main" val="31261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Internet Safety Policy </a:t>
            </a:r>
            <a:endParaRPr lang="en-US" dirty="0"/>
          </a:p>
        </p:txBody>
      </p:sp>
      <p:sp>
        <p:nvSpPr>
          <p:cNvPr id="6" name="Content Placeholder 5"/>
          <p:cNvSpPr>
            <a:spLocks noGrp="1"/>
          </p:cNvSpPr>
          <p:nvPr>
            <p:ph idx="1"/>
          </p:nvPr>
        </p:nvSpPr>
        <p:spPr/>
        <p:txBody>
          <a:bodyPr>
            <a:normAutofit lnSpcReduction="10000"/>
          </a:bodyPr>
          <a:lstStyle/>
          <a:p>
            <a:pPr fontAlgn="base">
              <a:buFont typeface="Arial" panose="020B0604020202020204" pitchFamily="34" charset="0"/>
              <a:buChar char="•"/>
            </a:pPr>
            <a:r>
              <a:rPr lang="en-US" sz="3200" dirty="0"/>
              <a:t>The Internet Safety Policy (ISP) must address: </a:t>
            </a:r>
          </a:p>
          <a:p>
            <a:pPr lvl="1" fontAlgn="base"/>
            <a:r>
              <a:rPr lang="en-US" sz="2800" dirty="0"/>
              <a:t>Access by minors to inappropriate matter on the internet and World Wide Web;</a:t>
            </a:r>
          </a:p>
          <a:p>
            <a:pPr lvl="1" fontAlgn="base"/>
            <a:r>
              <a:rPr lang="en-US" sz="2800" dirty="0"/>
              <a:t>The safety and security of minors when using electronic mail, chat rooms, and other forms of direct electronic communications;</a:t>
            </a:r>
          </a:p>
          <a:p>
            <a:pPr lvl="1" fontAlgn="base"/>
            <a:r>
              <a:rPr lang="en-US" sz="2800" dirty="0"/>
              <a:t>Unauthorized access including "hacking" and other unlawful activities by minors online;</a:t>
            </a:r>
          </a:p>
          <a:p>
            <a:pPr lvl="1" fontAlgn="base"/>
            <a:r>
              <a:rPr lang="en-US" sz="2800" dirty="0"/>
              <a:t>Unauthorized disclosure, use, and dissemination of personal information regarding minors; and</a:t>
            </a:r>
          </a:p>
          <a:p>
            <a:pPr lvl="1" fontAlgn="base"/>
            <a:r>
              <a:rPr lang="en-US" sz="2800" dirty="0"/>
              <a:t>Measures designed to restrict minors' access to materials harmful to minors.</a:t>
            </a: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9531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Internet Safety Policy </a:t>
            </a:r>
            <a:endParaRPr lang="en-US" dirty="0"/>
          </a:p>
        </p:txBody>
      </p:sp>
      <p:sp>
        <p:nvSpPr>
          <p:cNvPr id="6" name="Content Placeholder 5"/>
          <p:cNvSpPr>
            <a:spLocks noGrp="1"/>
          </p:cNvSpPr>
          <p:nvPr>
            <p:ph idx="1"/>
          </p:nvPr>
        </p:nvSpPr>
        <p:spPr/>
        <p:txBody>
          <a:bodyPr/>
          <a:lstStyle/>
          <a:p>
            <a:pPr marL="342900" indent="-342900" fontAlgn="base">
              <a:buFont typeface="Arial" panose="020B0604020202020204" pitchFamily="34" charset="0"/>
              <a:buChar char="•"/>
            </a:pPr>
            <a:r>
              <a:rPr lang="en-US" sz="3200" b="1" dirty="0"/>
              <a:t>Additional requirements for </a:t>
            </a:r>
            <a:r>
              <a:rPr lang="en-US" sz="3200" b="1" dirty="0">
                <a:solidFill>
                  <a:schemeClr val="accent2"/>
                </a:solidFill>
              </a:rPr>
              <a:t>schools</a:t>
            </a:r>
            <a:r>
              <a:rPr lang="en-US" sz="3200" dirty="0">
                <a:solidFill>
                  <a:schemeClr val="accent2"/>
                </a:solidFill>
              </a:rPr>
              <a:t>:</a:t>
            </a:r>
          </a:p>
          <a:p>
            <a:pPr marL="514350" lvl="1" indent="-342900" fontAlgn="base">
              <a:buFont typeface="Arial" panose="020B0604020202020204" pitchFamily="34" charset="0"/>
              <a:buChar char="•"/>
            </a:pPr>
            <a:r>
              <a:rPr lang="en-US" sz="2800" dirty="0"/>
              <a:t>Must also include monitoring the online activities of minors.</a:t>
            </a:r>
          </a:p>
          <a:p>
            <a:pPr marL="514350" lvl="1" indent="-342900" fontAlgn="base">
              <a:buFont typeface="Arial" panose="020B0604020202020204" pitchFamily="34" charset="0"/>
              <a:buChar char="•"/>
            </a:pPr>
            <a:r>
              <a:rPr lang="en-US" sz="2800" dirty="0"/>
              <a:t>Must provide for educating minors about appropriate online behavior, including interacting with other individuals on social networking websites and in chat rooms, cyberbullying awareness, and response.</a:t>
            </a: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672952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Technology Protection Measure (filter)</a:t>
            </a:r>
            <a:endParaRPr lang="en-US" dirty="0"/>
          </a:p>
        </p:txBody>
      </p:sp>
      <p:sp>
        <p:nvSpPr>
          <p:cNvPr id="6" name="Content Placeholder 5"/>
          <p:cNvSpPr>
            <a:spLocks noGrp="1"/>
          </p:cNvSpPr>
          <p:nvPr>
            <p:ph idx="1"/>
          </p:nvPr>
        </p:nvSpPr>
        <p:spPr>
          <a:xfrm>
            <a:off x="163179" y="1042416"/>
            <a:ext cx="11854649" cy="5025116"/>
          </a:xfrm>
        </p:spPr>
        <p:txBody>
          <a:bodyPr>
            <a:noAutofit/>
          </a:bodyPr>
          <a:lstStyle/>
          <a:p>
            <a:pPr marL="342900" indent="-342900">
              <a:spcAft>
                <a:spcPts val="0"/>
              </a:spcAft>
              <a:buFont typeface="Arial" panose="020B0604020202020204" pitchFamily="34" charset="0"/>
              <a:buChar char="•"/>
            </a:pPr>
            <a:r>
              <a:rPr lang="en-US" sz="3200" dirty="0"/>
              <a:t>A technology protection </a:t>
            </a:r>
            <a:r>
              <a:rPr lang="en-US" sz="3200" dirty="0" smtClean="0"/>
              <a:t>measure </a:t>
            </a:r>
            <a:r>
              <a:rPr lang="en-US" sz="3200" dirty="0"/>
              <a:t>is a specific technology that blocks or filters internet access.</a:t>
            </a:r>
          </a:p>
          <a:p>
            <a:pPr marL="514350" lvl="1" indent="-342900">
              <a:spcAft>
                <a:spcPts val="0"/>
              </a:spcAft>
              <a:buFont typeface="Arial" panose="020B0604020202020204" pitchFamily="34" charset="0"/>
              <a:buChar char="•"/>
            </a:pPr>
            <a:r>
              <a:rPr lang="en-US" sz="2800" dirty="0"/>
              <a:t>Entities must enforce the operation of the technology protection measure during the use of its computers with internet access.</a:t>
            </a:r>
          </a:p>
          <a:p>
            <a:pPr marL="514350" lvl="1" indent="-342900">
              <a:spcAft>
                <a:spcPts val="0"/>
              </a:spcAft>
              <a:buFont typeface="Arial" panose="020B0604020202020204" pitchFamily="34" charset="0"/>
              <a:buChar char="•"/>
            </a:pPr>
            <a:r>
              <a:rPr lang="en-US" sz="2800" dirty="0"/>
              <a:t>A person authorized by the authority with responsibility for administration of the school or library may disable the technology protection measure during use by an adult to enable access for bona fide research or other lawful purpose. </a:t>
            </a:r>
            <a:endParaRPr lang="en-US" sz="2800" dirty="0">
              <a:latin typeface="Source Sans Pro"/>
              <a:ea typeface="Source Sans Pro"/>
              <a:cs typeface="Source Sans Pro"/>
            </a:endParaRPr>
          </a:p>
          <a:p>
            <a:pPr marL="342900" indent="-342900">
              <a:buFont typeface="Arial" panose="020B0604020202020204" pitchFamily="34" charset="0"/>
              <a:buChar char="•"/>
            </a:pPr>
            <a:r>
              <a:rPr lang="en-US" sz="3200" dirty="0"/>
              <a:t>Decisions about what matter is inappropriate for minors are made by the local community (school board, local educational agency, library, or other authority).</a:t>
            </a:r>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09796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Public Notice and Hearing or Meeting</a:t>
            </a:r>
            <a:endParaRPr lang="en-US" dirty="0"/>
          </a:p>
        </p:txBody>
      </p:sp>
      <p:sp>
        <p:nvSpPr>
          <p:cNvPr id="6" name="Content Placeholder 5"/>
          <p:cNvSpPr>
            <a:spLocks noGrp="1"/>
          </p:cNvSpPr>
          <p:nvPr>
            <p:ph idx="1"/>
          </p:nvPr>
        </p:nvSpPr>
        <p:spPr>
          <a:xfrm>
            <a:off x="158551" y="1317909"/>
            <a:ext cx="6673049" cy="5025116"/>
          </a:xfrm>
        </p:spPr>
        <p:txBody>
          <a:bodyPr>
            <a:normAutofit/>
          </a:bodyPr>
          <a:lstStyle/>
          <a:p>
            <a:pPr marL="342900" indent="-342900">
              <a:spcAft>
                <a:spcPts val="0"/>
              </a:spcAft>
              <a:buFont typeface="Arial" panose="020B0604020202020204" pitchFamily="34" charset="0"/>
              <a:buChar char="•"/>
            </a:pPr>
            <a:r>
              <a:rPr lang="en-US" dirty="0">
                <a:latin typeface="Source Sans Pro"/>
                <a:ea typeface="Source Sans Pro"/>
                <a:cs typeface="Source Sans Pro"/>
              </a:rPr>
              <a:t>You must provide </a:t>
            </a:r>
            <a:r>
              <a:rPr lang="en-US" b="1" dirty="0">
                <a:latin typeface="Source Sans Pro"/>
                <a:ea typeface="Source Sans Pro"/>
                <a:cs typeface="Source Sans Pro"/>
              </a:rPr>
              <a:t>public notice </a:t>
            </a:r>
            <a:r>
              <a:rPr lang="en-US" dirty="0">
                <a:latin typeface="Source Sans Pro"/>
                <a:ea typeface="Source Sans Pro"/>
                <a:cs typeface="Source Sans Pro"/>
              </a:rPr>
              <a:t>and hold at least </a:t>
            </a:r>
            <a:r>
              <a:rPr lang="en-US" b="1" dirty="0">
                <a:latin typeface="Source Sans Pro"/>
                <a:ea typeface="Source Sans Pro"/>
                <a:cs typeface="Source Sans Pro"/>
              </a:rPr>
              <a:t>one public hearing or meeting </a:t>
            </a:r>
            <a:r>
              <a:rPr lang="en-US" dirty="0">
                <a:latin typeface="Source Sans Pro"/>
                <a:ea typeface="Source Sans Pro"/>
                <a:cs typeface="Source Sans Pro"/>
              </a:rPr>
              <a:t>to address the internet safety policy. </a:t>
            </a:r>
          </a:p>
          <a:p>
            <a:pPr marL="342900" indent="-342900" fontAlgn="base">
              <a:buFont typeface="Arial" panose="020B0604020202020204" pitchFamily="34" charset="0"/>
              <a:buChar char="•"/>
            </a:pPr>
            <a:r>
              <a:rPr lang="en-US" dirty="0"/>
              <a:t>For private schools, public notice means notice to your constituent group.</a:t>
            </a:r>
          </a:p>
          <a:p>
            <a:pPr marL="342900" indent="-342900" fontAlgn="base">
              <a:buFont typeface="Arial" panose="020B0604020202020204" pitchFamily="34" charset="0"/>
              <a:buChar char="•"/>
            </a:pPr>
            <a:r>
              <a:rPr lang="en-US" dirty="0"/>
              <a:t>Additional meetings are not necessary – even if the policy is amended – unless those meetings are required by state or local rules or the policy itself.</a:t>
            </a:r>
          </a:p>
          <a:p>
            <a:pPr marL="0" indent="0">
              <a:spcAft>
                <a:spcPts val="0"/>
              </a:spcAft>
              <a:buNone/>
            </a:pPr>
            <a:endParaRPr lang="en-US" dirty="0">
              <a:latin typeface="Source Sans Pro"/>
              <a:ea typeface="Source Sans Pro"/>
              <a:cs typeface="Source Sans Pro"/>
            </a:endParaRPr>
          </a:p>
          <a:p>
            <a:pPr marL="0" indent="0">
              <a:spcAft>
                <a:spcPts val="0"/>
              </a:spcAft>
              <a:buNone/>
            </a:pPr>
            <a:endParaRPr lang="en-US" dirty="0">
              <a:latin typeface="Source Sans Pro"/>
              <a:ea typeface="Source Sans Pro"/>
              <a:cs typeface="Source Sans Pro"/>
            </a:endParaRPr>
          </a:p>
          <a:p>
            <a:pPr marL="0" indent="0">
              <a:buNone/>
            </a:pPr>
            <a:endParaRPr lang="en-US" dirty="0"/>
          </a:p>
        </p:txBody>
      </p:sp>
      <p:pic>
        <p:nvPicPr>
          <p:cNvPr id="7" name="Picture 6"/>
          <p:cNvPicPr>
            <a:picLocks noChangeAspect="1"/>
          </p:cNvPicPr>
          <p:nvPr/>
        </p:nvPicPr>
        <p:blipFill>
          <a:blip r:embed="rId2"/>
          <a:stretch>
            <a:fillRect/>
          </a:stretch>
        </p:blipFill>
        <p:spPr>
          <a:xfrm>
            <a:off x="6831600" y="1864145"/>
            <a:ext cx="5052389" cy="3368259"/>
          </a:xfrm>
          <a:prstGeom prst="rect">
            <a:avLst/>
          </a:prstGeom>
        </p:spPr>
      </p:pic>
      <p:sp>
        <p:nvSpPr>
          <p:cNvPr id="8" name="Rectangle 7"/>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234783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a:ea typeface="Source Sans Pro"/>
                <a:cs typeface="Source Sans Pro"/>
              </a:rPr>
              <a:t>CIPA: Documentation for ISP</a:t>
            </a:r>
            <a:endParaRPr lang="en-US" dirty="0"/>
          </a:p>
        </p:txBody>
      </p:sp>
      <p:sp>
        <p:nvSpPr>
          <p:cNvPr id="6" name="Content Placeholder 5"/>
          <p:cNvSpPr>
            <a:spLocks noGrp="1"/>
          </p:cNvSpPr>
          <p:nvPr>
            <p:ph idx="1"/>
          </p:nvPr>
        </p:nvSpPr>
        <p:spPr>
          <a:xfrm>
            <a:off x="337351" y="1207008"/>
            <a:ext cx="11168849" cy="5025116"/>
          </a:xfrm>
        </p:spPr>
        <p:txBody>
          <a:bodyPr/>
          <a:lstStyle/>
          <a:p>
            <a:pPr>
              <a:spcAft>
                <a:spcPts val="0"/>
              </a:spcAft>
              <a:buFont typeface="Arial" panose="020B0604020202020204" pitchFamily="34" charset="0"/>
              <a:buChar char="•"/>
            </a:pPr>
            <a:r>
              <a:rPr lang="en-US" dirty="0">
                <a:latin typeface="Source Sans Pro"/>
                <a:ea typeface="Source Sans Pro"/>
                <a:cs typeface="Source Sans Pro"/>
              </a:rPr>
              <a:t>A copy of your internet safety policy, along with any updates to your policy.</a:t>
            </a:r>
          </a:p>
          <a:p>
            <a:pPr>
              <a:spcAft>
                <a:spcPts val="0"/>
              </a:spcAft>
              <a:buFont typeface="Arial" panose="020B0604020202020204" pitchFamily="34" charset="0"/>
              <a:buChar char="•"/>
            </a:pPr>
            <a:r>
              <a:rPr lang="en-US" dirty="0"/>
              <a:t>Documentation of the adoption of the policy – for example, approval in the minutes of the required hearing or meeting, or documented adoption by a school or library board.</a:t>
            </a:r>
          </a:p>
          <a:p>
            <a:pPr marL="0" indent="0">
              <a:spcAft>
                <a:spcPts val="0"/>
              </a:spcAft>
              <a:buNone/>
            </a:pPr>
            <a:endParaRPr lang="en-US" dirty="0">
              <a:latin typeface="Source Sans Pro"/>
              <a:ea typeface="Source Sans Pro"/>
              <a:cs typeface="Source Sans Pro"/>
            </a:endParaRPr>
          </a:p>
          <a:p>
            <a:pPr marL="0" indent="0">
              <a:buNone/>
            </a:pPr>
            <a:endParaRPr lang="en-US" dirty="0"/>
          </a:p>
        </p:txBody>
      </p:sp>
      <p:sp>
        <p:nvSpPr>
          <p:cNvPr id="5" name="Rectangle 4"/>
          <p:cNvSpPr/>
          <p:nvPr/>
        </p:nvSpPr>
        <p:spPr>
          <a:xfrm>
            <a:off x="264189" y="6441423"/>
            <a:ext cx="3416769" cy="292388"/>
          </a:xfrm>
          <a:prstGeom prst="rect">
            <a:avLst/>
          </a:prstGeom>
        </p:spPr>
        <p:txBody>
          <a:bodyPr wrap="none">
            <a:spAutoFit/>
          </a:bodyPr>
          <a:lstStyle/>
          <a:p>
            <a:pPr lvl="0"/>
            <a:r>
              <a:rPr lang="en-US" sz="1300" dirty="0">
                <a:solidFill>
                  <a:srgbClr val="004AD4"/>
                </a:solidFill>
                <a:latin typeface="Source Sans Pro" panose="020B0503030403020204"/>
              </a:rPr>
              <a:t>©2019 Universal Service Administrative Co.</a:t>
            </a:r>
          </a:p>
        </p:txBody>
      </p:sp>
    </p:spTree>
    <p:extLst>
      <p:ext uri="{BB962C8B-B14F-4D97-AF65-F5344CB8AC3E}">
        <p14:creationId xmlns:p14="http://schemas.microsoft.com/office/powerpoint/2010/main" val="1282911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1472</TotalTime>
  <Words>3199</Words>
  <Application>Microsoft Office PowerPoint</Application>
  <PresentationFormat>Widescreen</PresentationFormat>
  <Paragraphs>261</Paragraphs>
  <Slides>47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Courier New</vt:lpstr>
      <vt:lpstr>Source Sans Pro</vt:lpstr>
      <vt:lpstr>Source Sans Pro Light</vt:lpstr>
      <vt:lpstr>SourceSansPro-Light</vt:lpstr>
      <vt:lpstr>Wingdings</vt:lpstr>
      <vt:lpstr>1_Office Theme</vt:lpstr>
      <vt:lpstr>Beginner Track   Application Process  Part 2 (Post-Commitment)</vt:lpstr>
      <vt:lpstr>AGENDA</vt:lpstr>
      <vt:lpstr>PowerPoint Presentation</vt:lpstr>
      <vt:lpstr>Children’s Internet Protection Act (CIPA)</vt:lpstr>
      <vt:lpstr>CIPA: Internet Safety Policy </vt:lpstr>
      <vt:lpstr>CIPA: Internet Safety Policy </vt:lpstr>
      <vt:lpstr>CIPA: Technology Protection Measure (filter)</vt:lpstr>
      <vt:lpstr>CIPA: Public Notice and Hearing or Meeting</vt:lpstr>
      <vt:lpstr>CIPA: Documentation for ISP</vt:lpstr>
      <vt:lpstr>CIPA: Documentation for Technology Protection Measure </vt:lpstr>
      <vt:lpstr>CIPA: Documentation for Public Notice &amp; Hearing</vt:lpstr>
      <vt:lpstr>PowerPoint Presentation</vt:lpstr>
      <vt:lpstr>FCC Form 486</vt:lpstr>
      <vt:lpstr>FCC Form 486: Service Start Date</vt:lpstr>
      <vt:lpstr>When do I file the FCC Form 486? </vt:lpstr>
      <vt:lpstr>What if I file the FCC Form 486 late? </vt:lpstr>
      <vt:lpstr>FCC Form 486 Notifications</vt:lpstr>
      <vt:lpstr>FCC Forms 486 Urgent Reminder Notification</vt:lpstr>
      <vt:lpstr>PowerPoint Presentation</vt:lpstr>
      <vt:lpstr>Post-commitment Notifications</vt:lpstr>
      <vt:lpstr>PowerPoint Presentation</vt:lpstr>
      <vt:lpstr>What is an appeal? </vt:lpstr>
      <vt:lpstr>What to include in your appeal</vt:lpstr>
      <vt:lpstr>What to include in your appeal</vt:lpstr>
      <vt:lpstr>Granting Appeals</vt:lpstr>
      <vt:lpstr>Appeals Notifications</vt:lpstr>
      <vt:lpstr>PowerPoint Presentation</vt:lpstr>
      <vt:lpstr>SPIN Changes</vt:lpstr>
      <vt:lpstr>Corrective SPIN Changes</vt:lpstr>
      <vt:lpstr>Operational SPIN Changes</vt:lpstr>
      <vt:lpstr>PowerPoint Presentation</vt:lpstr>
      <vt:lpstr>Service Substitutions</vt:lpstr>
      <vt:lpstr>Service Substitutions (continued)</vt:lpstr>
      <vt:lpstr>PowerPoint Presentation</vt:lpstr>
      <vt:lpstr>FCC Form 500: Adjusting Approved Funding</vt:lpstr>
      <vt:lpstr>FCC Form 500: Adjusting Approved Funding</vt:lpstr>
      <vt:lpstr>PowerPoint Presentation</vt:lpstr>
      <vt:lpstr>Case Study: Funding Commitment Denial </vt:lpstr>
      <vt:lpstr>Case Study: Funding Commitment Denial </vt:lpstr>
      <vt:lpstr>Case Study: CIPA Documentation</vt:lpstr>
      <vt:lpstr>Case Study: CIPA Documentation</vt:lpstr>
      <vt:lpstr>Case Study: Service Substitution</vt:lpstr>
      <vt:lpstr>Case Study: Service Substitution</vt:lpstr>
      <vt:lpstr>Case Study: Late Invoice</vt:lpstr>
      <vt:lpstr>Case Study: Late Invoice</vt:lpstr>
      <vt:lpstr>QUESTIONS?</vt:lpstr>
      <vt:lpstr>PowerPoint Presentation</vt:lpstr>
    </vt:vector>
  </TitlesOfParts>
  <Company>USAC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E-rate Filing Process: Post-Commitment</dc:title>
  <dc:creator>Amelia Zohore</dc:creator>
  <cp:lastModifiedBy>Ginna Melendez</cp:lastModifiedBy>
  <cp:revision>33</cp:revision>
  <dcterms:created xsi:type="dcterms:W3CDTF">2019-07-24T18:44:11Z</dcterms:created>
  <dcterms:modified xsi:type="dcterms:W3CDTF">2019-09-30T20:32:53Z</dcterms:modified>
</cp:coreProperties>
</file>