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3"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6" r:id="rId37"/>
    <p:sldId id="297" r:id="rId38"/>
    <p:sldId id="298" r:id="rId39"/>
    <p:sldId id="299" r:id="rId40"/>
    <p:sldId id="29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Noran" initials="JN" lastIdx="11" clrIdx="0">
    <p:extLst>
      <p:ext uri="{19B8F6BF-5375-455C-9EA6-DF929625EA0E}">
        <p15:presenceInfo xmlns:p15="http://schemas.microsoft.com/office/powerpoint/2012/main" userId="S-1-5-21-691950464-754195623-6498272-1134" providerId="AD"/>
      </p:ext>
    </p:extLst>
  </p:cmAuthor>
  <p:cmAuthor id="2" name="Gabriela Gross" initials="GG" lastIdx="3" clrIdx="1">
    <p:extLst>
      <p:ext uri="{19B8F6BF-5375-455C-9EA6-DF929625EA0E}">
        <p15:presenceInfo xmlns:p15="http://schemas.microsoft.com/office/powerpoint/2012/main" userId="Gabriela Gr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94434" autoAdjust="0"/>
  </p:normalViewPr>
  <p:slideViewPr>
    <p:cSldViewPr snapToGrid="0">
      <p:cViewPr varScale="1">
        <p:scale>
          <a:sx n="115" d="100"/>
          <a:sy n="115" d="100"/>
        </p:scale>
        <p:origin x="144"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ED298-B2C5-4131-B5F4-755EAA7B2CD9}" type="datetimeFigureOut">
              <a:rPr lang="en-US" smtClean="0"/>
              <a:t>9/30/2019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CBC6B-B860-4FF9-BBBB-BE10A7D101D4}" type="slidenum">
              <a:rPr lang="en-US" smtClean="0"/>
              <a:t>‹#›</a:t>
            </a:fld>
            <a:endParaRPr lang="en-US" dirty="0"/>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1" name="Shape 351"/>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055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87" name="Shape 18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6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87" name="Shape 18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2534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94" name="Shape 19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755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2983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SzPct val="25000"/>
            </a:pPr>
            <a:endParaRPr dirty="0"/>
          </a:p>
        </p:txBody>
      </p:sp>
      <p:sp>
        <p:nvSpPr>
          <p:cNvPr id="243" name="Shape 243"/>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646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250" name="Shape 25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417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258" name="Shape 25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204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65" name="Shape 36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473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2792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70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83" name="Shape 8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058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8246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882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marL="462458" lvl="1" indent="0">
              <a:buClr>
                <a:schemeClr val="dk1"/>
              </a:buClr>
              <a:buSzPct val="100000"/>
            </a:pPr>
            <a:endParaRPr lang="en-US" dirty="0"/>
          </a:p>
        </p:txBody>
      </p:sp>
      <p:sp>
        <p:nvSpPr>
          <p:cNvPr id="128" name="Shape 128"/>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579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90" name="Shape 9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14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061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97" name="Shape 9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21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57" name="Shape 15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70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64" name="Shape 16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368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74" name="Shape 17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690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
        <p:nvSpPr>
          <p:cNvPr id="9"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Tree>
    <p:extLst>
      <p:ext uri="{BB962C8B-B14F-4D97-AF65-F5344CB8AC3E}">
        <p14:creationId xmlns:p14="http://schemas.microsoft.com/office/powerpoint/2010/main" val="130721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a:t>Use this layout for large format images, SmartArt, or charts; delete this text box prior to applying your content.</a:t>
            </a:r>
          </a:p>
        </p:txBody>
      </p:sp>
      <p:sp>
        <p:nvSpPr>
          <p:cNvPr id="3"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105920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341738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lang="en-US" sz="4200" b="0" spc="-70" dirty="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a:t>Click to Edit Title</a:t>
            </a:r>
          </a:p>
        </p:txBody>
      </p:sp>
      <p:sp>
        <p:nvSpPr>
          <p:cNvPr id="3" name="Table Placeholder 2"/>
          <p:cNvSpPr>
            <a:spLocks noGrp="1"/>
          </p:cNvSpPr>
          <p:nvPr>
            <p:ph type="tbl" sz="quarter" idx="11"/>
          </p:nvPr>
        </p:nvSpPr>
        <p:spPr>
          <a:xfrm>
            <a:off x="3412444" y="356616"/>
            <a:ext cx="8431213" cy="5815584"/>
          </a:xfrm>
        </p:spPr>
        <p:txBody>
          <a:bodyPr/>
          <a:lstStyle/>
          <a:p>
            <a:r>
              <a:rPr lang="en-US" dirty="0"/>
              <a:t>Click icon to add table</a:t>
            </a:r>
          </a:p>
        </p:txBody>
      </p:sp>
      <p:sp>
        <p:nvSpPr>
          <p:cNvPr id="5" name="Footer Placeholder 1"/>
          <p:cNvSpPr>
            <a:spLocks noGrp="1"/>
          </p:cNvSpPr>
          <p:nvPr>
            <p:ph type="ftr" sz="quarter" idx="12"/>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56600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a:t>Click to Edit Title</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3507293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a:t>Click to Edit Title of Paragraph</a:t>
            </a:r>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a:t>Click to Edit Title of Paragraph</a:t>
            </a:r>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a:t>©2019 Universal Service Administrative Co.</a:t>
            </a:r>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313448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a:t>Click to Edit Title of Paragraph</a:t>
            </a:r>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a:t>©2019 Universal Service Administrative Co.</a:t>
            </a:r>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648082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10927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90688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buFont typeface="Arial" panose="020B0604020202020204" pitchFamily="34" charset="0"/>
              <a:buChar cha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74119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a:t>Agenda</a:t>
            </a:r>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a:t>Use this layout for your agenda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r>
              <a:rPr lang="en-US" dirty="0"/>
              <a:t>©2019 Universal Service Administrative Co.</a:t>
            </a:r>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4275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4"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98935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a:t>Click to Edit Title</a:t>
            </a:r>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dirty="0"/>
              <a:t>©2019 Universal Service Administrative Co.</a:t>
            </a:r>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4" r:id="rId18"/>
    <p:sldLayoutId id="2147483686" r:id="rId19"/>
    <p:sldLayoutId id="2147483687" r:id="rId20"/>
  </p:sldLayoutIdLst>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s://www.usac.org/sl/about/outreach/videos/Gift-Rules.aspx"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usac.org/sl/applicants/step01/clerical-errors.aspx"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s://www.usac.org/about/about/program-integrity/appeals.aspx"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Beginner Track</a:t>
            </a:r>
            <a:br>
              <a:rPr lang="en-US" dirty="0" smtClean="0"/>
            </a:br>
            <a:r>
              <a:rPr lang="en-US" dirty="0" smtClean="0"/>
              <a:t/>
            </a:r>
            <a:br>
              <a:rPr lang="en-US" dirty="0" smtClean="0"/>
            </a:br>
            <a:r>
              <a:rPr lang="en-US" dirty="0" smtClean="0"/>
              <a:t>Application Process </a:t>
            </a:r>
            <a:br>
              <a:rPr lang="en-US" dirty="0" smtClean="0"/>
            </a:br>
            <a:r>
              <a:rPr lang="en-US" dirty="0" smtClean="0"/>
              <a:t>Part 1 (Pre-Commitment)</a:t>
            </a:r>
            <a:endParaRPr lang="en-US" dirty="0"/>
          </a:p>
        </p:txBody>
      </p:sp>
      <p:sp>
        <p:nvSpPr>
          <p:cNvPr id="5" name="Subtitle 4"/>
          <p:cNvSpPr>
            <a:spLocks noGrp="1"/>
          </p:cNvSpPr>
          <p:nvPr>
            <p:ph type="subTitle" idx="1"/>
          </p:nvPr>
        </p:nvSpPr>
        <p:spPr/>
        <p:txBody>
          <a:bodyPr/>
          <a:lstStyle/>
          <a:p>
            <a:r>
              <a:rPr lang="en-US" sz="2800" dirty="0"/>
              <a:t>2019 </a:t>
            </a:r>
            <a:r>
              <a:rPr lang="en-US" sz="2800" dirty="0" smtClean="0"/>
              <a:t>Applicant </a:t>
            </a:r>
            <a:r>
              <a:rPr lang="en-US" sz="2800" dirty="0"/>
              <a:t>Training</a:t>
            </a:r>
          </a:p>
        </p:txBody>
      </p:sp>
    </p:spTree>
    <p:extLst>
      <p:ext uri="{BB962C8B-B14F-4D97-AF65-F5344CB8AC3E}">
        <p14:creationId xmlns:p14="http://schemas.microsoft.com/office/powerpoint/2010/main" val="312165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37955"/>
            <a:ext cx="11997718" cy="685800"/>
          </a:xfrm>
        </p:spPr>
        <p:txBody>
          <a:bodyPr/>
          <a:lstStyle/>
          <a:p>
            <a:r>
              <a:rPr lang="en-US" sz="3800" dirty="0">
                <a:sym typeface="Source Sans Pro"/>
              </a:rPr>
              <a:t>Competitive Bidding Requirements: Imposing Restrictions</a:t>
            </a:r>
            <a:endParaRPr lang="en-US" sz="3800" dirty="0"/>
          </a:p>
        </p:txBody>
      </p:sp>
      <p:sp>
        <p:nvSpPr>
          <p:cNvPr id="3" name="Content Placeholder 2"/>
          <p:cNvSpPr>
            <a:spLocks noGrp="1"/>
          </p:cNvSpPr>
          <p:nvPr>
            <p:ph idx="1"/>
          </p:nvPr>
        </p:nvSpPr>
        <p:spPr>
          <a:xfrm>
            <a:off x="310808" y="1578453"/>
            <a:ext cx="11506306" cy="5025116"/>
          </a:xfrm>
        </p:spPr>
        <p:txBody>
          <a:bodyPr>
            <a:normAutofit/>
          </a:bodyPr>
          <a:lstStyle/>
          <a:p>
            <a:pPr lvl="1">
              <a:buFont typeface="Arial" panose="020B0604020202020204" pitchFamily="34" charset="0"/>
              <a:buChar char="•"/>
            </a:pPr>
            <a:r>
              <a:rPr lang="en-US" altLang="en-US" sz="2800" dirty="0"/>
              <a:t>You cannot list specific make and model of products or services sought without also allowing equivalent products and/or services to be bid. </a:t>
            </a:r>
          </a:p>
          <a:p>
            <a:pPr lvl="2">
              <a:buFont typeface="Arial" panose="020B0604020202020204" pitchFamily="34" charset="0"/>
              <a:buChar char="•"/>
            </a:pPr>
            <a:r>
              <a:rPr lang="en-US" altLang="en-US" sz="2800" dirty="0"/>
              <a:t>“XYZ manufacturer's router model 345J or equivalent”</a:t>
            </a:r>
          </a:p>
          <a:p>
            <a:pPr lvl="1">
              <a:buFont typeface="Arial" panose="020B0604020202020204" pitchFamily="34" charset="0"/>
              <a:buChar char="•"/>
            </a:pPr>
            <a:r>
              <a:rPr lang="en-US" altLang="en-US" sz="2800" dirty="0"/>
              <a:t>Bidder disqualification criteria must be spelled out in FCC Form 470 and/or RFP and be available to all potential bidders. </a:t>
            </a:r>
          </a:p>
          <a:p>
            <a:pPr lvl="1">
              <a:buFont typeface="Arial" panose="020B0604020202020204" pitchFamily="34" charset="0"/>
              <a:buChar char="•"/>
            </a:pPr>
            <a:r>
              <a:rPr lang="en-US" altLang="en-US" sz="2800" dirty="0"/>
              <a:t>EPC will automatically add the “or equivalent” language for you in the FCC Form 470, but remember to double check the language in your RFP, if you are issuing one, to include the words “or equivalent.” </a:t>
            </a:r>
          </a:p>
          <a:p>
            <a:pPr lvl="1">
              <a:buFont typeface="Arial" panose="020B0604020202020204" pitchFamily="34" charset="0"/>
              <a:buChar char="•"/>
            </a:pPr>
            <a:r>
              <a:rPr lang="en-US" altLang="en-US" sz="2800" dirty="0"/>
              <a:t>If you have bid disqualification factors, you must list them in your FCC Form 470. </a:t>
            </a:r>
          </a:p>
          <a:p>
            <a:pPr lvl="1">
              <a:buFont typeface="Arial" panose="020B0604020202020204" pitchFamily="34" charset="0"/>
              <a:buChar char="•"/>
            </a:pPr>
            <a:endParaRPr lang="en-US" altLang="en-US" sz="2800" dirty="0"/>
          </a:p>
          <a:p>
            <a:pPr marL="914400" lvl="2" indent="0">
              <a:buNone/>
            </a:pPr>
            <a:endParaRPr lang="en-US" alt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07453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280309"/>
            <a:ext cx="11042855" cy="685800"/>
          </a:xfrm>
        </p:spPr>
        <p:txBody>
          <a:bodyPr/>
          <a:lstStyle/>
          <a:p>
            <a:r>
              <a:rPr lang="en-US" dirty="0">
                <a:sym typeface="Source Sans Pro"/>
              </a:rPr>
              <a:t>Competitive Bidding Requirements: Lowest Corresponding Price</a:t>
            </a:r>
            <a:endParaRPr lang="en-US" dirty="0"/>
          </a:p>
        </p:txBody>
      </p:sp>
      <p:sp>
        <p:nvSpPr>
          <p:cNvPr id="3" name="Content Placeholder 2"/>
          <p:cNvSpPr>
            <a:spLocks noGrp="1"/>
          </p:cNvSpPr>
          <p:nvPr>
            <p:ph idx="1"/>
          </p:nvPr>
        </p:nvSpPr>
        <p:spPr>
          <a:xfrm>
            <a:off x="169400" y="1513796"/>
            <a:ext cx="11506306" cy="5025116"/>
          </a:xfrm>
        </p:spPr>
        <p:txBody>
          <a:bodyPr>
            <a:normAutofit lnSpcReduction="10000"/>
          </a:bodyPr>
          <a:lstStyle/>
          <a:p>
            <a:pPr>
              <a:buFont typeface="Arial" panose="020B0604020202020204" pitchFamily="34" charset="0"/>
              <a:buChar char="•"/>
            </a:pPr>
            <a:r>
              <a:rPr lang="en-US" altLang="en-US" dirty="0"/>
              <a:t>Service </a:t>
            </a:r>
            <a:r>
              <a:rPr lang="en-US" dirty="0"/>
              <a:t>providers are required to offer applicants their services at the lowest corresponding prices charged to other similarly situated customers throughout their geographic service area.</a:t>
            </a:r>
          </a:p>
          <a:p>
            <a:pPr>
              <a:buFont typeface="Arial" panose="020B0604020202020204" pitchFamily="34" charset="0"/>
              <a:buChar char="•"/>
            </a:pPr>
            <a:r>
              <a:rPr lang="en-US" altLang="en-US" dirty="0"/>
              <a:t>This rule ensures that you are not charged more than similarly situated non-residential customers for the same services because of E-rate participation.</a:t>
            </a:r>
          </a:p>
          <a:p>
            <a:pPr>
              <a:buFont typeface="Arial" panose="020B0604020202020204" pitchFamily="34" charset="0"/>
              <a:buChar char="•"/>
            </a:pPr>
            <a:r>
              <a:rPr lang="en-US" altLang="en-US" dirty="0"/>
              <a:t>Exceptions can be made if the provider can show that they face significantly higher costs to serve this customer due to volume, mileage from facility, and/or length of contract.</a:t>
            </a:r>
          </a:p>
          <a:p>
            <a:pPr>
              <a:buFont typeface="Arial" panose="020B0604020202020204" pitchFamily="34" charset="0"/>
              <a:buChar char="•"/>
            </a:pPr>
            <a:r>
              <a:rPr lang="en-US" altLang="en-US" dirty="0"/>
              <a:t>Applies to all service providers and for all service arrangements (tariff, month-to-month and contracted services).</a:t>
            </a:r>
          </a:p>
          <a:p>
            <a:pPr>
              <a:buFont typeface="Arial" panose="020B0604020202020204" pitchFamily="34" charset="0"/>
              <a:buChar char="•"/>
            </a:pPr>
            <a:endParaRPr lang="en-US" altLang="en-US" sz="2400" dirty="0"/>
          </a:p>
          <a:p>
            <a:pPr>
              <a:buFont typeface="Arial" panose="020B0604020202020204" pitchFamily="34" charset="0"/>
              <a:buChar char="•"/>
            </a:pPr>
            <a:endParaRPr lang="en-US" altLang="en-US" sz="2400" dirty="0"/>
          </a:p>
          <a:p>
            <a:pPr>
              <a:buFont typeface="Arial" panose="020B0604020202020204" pitchFamily="34" charset="0"/>
              <a:buChar char="•"/>
            </a:pPr>
            <a:endParaRPr lang="en-US" altLang="en-US" sz="2400"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41778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Shape 101"/>
          <p:cNvSpPr txBox="1">
            <a:spLocks noGrp="1"/>
          </p:cNvSpPr>
          <p:nvPr>
            <p:ph type="title"/>
          </p:nvPr>
        </p:nvSpPr>
        <p:spPr>
          <a:xfrm>
            <a:off x="337351" y="456325"/>
            <a:ext cx="11506306" cy="685800"/>
          </a:xfrm>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sz="3800" dirty="0">
                <a:sym typeface="Source Sans Pro"/>
              </a:rPr>
              <a:t>Requesting Services: FCC Form 470 Receipt Notification Letter</a:t>
            </a:r>
          </a:p>
        </p:txBody>
      </p:sp>
      <p:sp>
        <p:nvSpPr>
          <p:cNvPr id="99" name="Shape 99"/>
          <p:cNvSpPr txBox="1">
            <a:spLocks noGrp="1"/>
          </p:cNvSpPr>
          <p:nvPr>
            <p:ph idx="1"/>
          </p:nvPr>
        </p:nvSpPr>
        <p:spPr>
          <a:xfrm>
            <a:off x="337351" y="1562286"/>
            <a:ext cx="11506306" cy="5025116"/>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800" dirty="0">
                <a:sym typeface="Source Sans Pro"/>
              </a:rPr>
              <a:t>After posting FCC Form 470, USAC issues a Receipt Notification Letter (RNL) in your EPC News feed. </a:t>
            </a:r>
          </a:p>
          <a:p>
            <a:pPr>
              <a:spcAft>
                <a:spcPts val="0"/>
              </a:spcAft>
              <a:buFont typeface="Arial" panose="020B0604020202020204" pitchFamily="34" charset="0"/>
              <a:buChar char="•"/>
            </a:pPr>
            <a:r>
              <a:rPr lang="en-US" sz="2800" dirty="0">
                <a:sym typeface="Source Sans Pro"/>
              </a:rPr>
              <a:t>Review your submitted FCC Form 470 carefully. If you need to make corrections:</a:t>
            </a:r>
          </a:p>
          <a:p>
            <a:pPr lvl="1">
              <a:spcBef>
                <a:spcPts val="1000"/>
              </a:spcBef>
              <a:spcAft>
                <a:spcPts val="0"/>
              </a:spcAft>
            </a:pPr>
            <a:r>
              <a:rPr lang="en-US" sz="2800" dirty="0">
                <a:sym typeface="Source Sans Pro"/>
              </a:rPr>
              <a:t>For non-substantive changes, locate the form in EPC and choose “Related Actions” to submit allowable corrections.</a:t>
            </a:r>
          </a:p>
          <a:p>
            <a:pPr lvl="1">
              <a:spcBef>
                <a:spcPts val="1000"/>
              </a:spcBef>
              <a:spcAft>
                <a:spcPts val="0"/>
              </a:spcAft>
            </a:pPr>
            <a:r>
              <a:rPr lang="en-US" sz="2800" dirty="0">
                <a:sym typeface="Source Sans Pro"/>
              </a:rPr>
              <a:t>For a cardinal change to your requests, you must file a new FCC Form 470. </a:t>
            </a:r>
          </a:p>
          <a:p>
            <a:pPr marL="457200" marR="0" lvl="1" indent="-228600" algn="l" rtl="0">
              <a:spcBef>
                <a:spcPts val="800"/>
              </a:spcBef>
              <a:spcAft>
                <a:spcPts val="0"/>
              </a:spcAft>
              <a:buClr>
                <a:schemeClr val="dk1"/>
              </a:buClr>
              <a:buSzPct val="100000"/>
              <a:buFont typeface="Arial"/>
              <a:buNone/>
            </a:pPr>
            <a:endParaRPr sz="1800" b="0" i="0" u="none" strike="noStrike" cap="none" dirty="0">
              <a:solidFill>
                <a:schemeClr val="dk1"/>
              </a:solidFill>
              <a:latin typeface="Source Sans Pro"/>
              <a:ea typeface="Source Sans Pro"/>
              <a:cs typeface="Source Sans Pro"/>
              <a:sym typeface="Source Sans Pro"/>
            </a:endParaRPr>
          </a:p>
        </p:txBody>
      </p:sp>
      <p:sp>
        <p:nvSpPr>
          <p:cNvPr id="4" name="TextBox 3"/>
          <p:cNvSpPr txBox="1"/>
          <p:nvPr/>
        </p:nvSpPr>
        <p:spPr>
          <a:xfrm>
            <a:off x="685800" y="1407764"/>
            <a:ext cx="6705600" cy="461665"/>
          </a:xfrm>
          <a:prstGeom prst="rect">
            <a:avLst/>
          </a:prstGeom>
          <a:noFill/>
        </p:spPr>
        <p:txBody>
          <a:bodyPr wrap="square" rtlCol="0">
            <a:spAutoFit/>
          </a:bodyPr>
          <a:lstStyle/>
          <a:p>
            <a:r>
              <a:rPr lang="en-US" sz="2400" b="1" dirty="0">
                <a:solidFill>
                  <a:srgbClr val="004ADD"/>
                </a:solidFill>
                <a:latin typeface="Source Sans Pro" panose="020B0503030403020204" pitchFamily="34" charset="0"/>
                <a:ea typeface="Source Sans Pro" panose="020B0503030403020204" pitchFamily="34" charset="0"/>
              </a:rPr>
              <a:t> </a:t>
            </a:r>
          </a:p>
        </p:txBody>
      </p:sp>
      <p:sp>
        <p:nvSpPr>
          <p:cNvPr id="6" name="Rectangle 5"/>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782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67876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Evaluating Bids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5686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1" name="Shape 161"/>
          <p:cNvSpPr txBox="1">
            <a:spLocks noGrp="1"/>
          </p:cNvSpPr>
          <p:nvPr>
            <p:ph type="title"/>
          </p:nvPr>
        </p:nvSpPr>
        <p:spPr>
          <a:xfrm>
            <a:off x="337351" y="0"/>
            <a:ext cx="11506306" cy="685800"/>
          </a:xfrm>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sz="2800" dirty="0">
                <a:sym typeface="Source Sans Pro"/>
              </a:rPr>
              <a:t/>
            </a:r>
            <a:br>
              <a:rPr lang="en-US" sz="2800" dirty="0">
                <a:sym typeface="Source Sans Pro"/>
              </a:rPr>
            </a:br>
            <a:r>
              <a:rPr lang="en-US" dirty="0">
                <a:sym typeface="Source Sans Pro"/>
              </a:rPr>
              <a:t>Evaluating Bids</a:t>
            </a:r>
          </a:p>
        </p:txBody>
      </p:sp>
      <p:sp>
        <p:nvSpPr>
          <p:cNvPr id="159" name="Shape 159"/>
          <p:cNvSpPr txBox="1">
            <a:spLocks noGrp="1"/>
          </p:cNvSpPr>
          <p:nvPr>
            <p:ph idx="1"/>
          </p:nvPr>
        </p:nvSpPr>
        <p:spPr>
          <a:xfrm>
            <a:off x="337351" y="994893"/>
            <a:ext cx="11506306" cy="5025116"/>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dirty="0">
                <a:sym typeface="Source Sans Pro"/>
              </a:rPr>
              <a:t>To evaluate incoming bids, create a bid evaluation matrix or similar document.</a:t>
            </a:r>
          </a:p>
          <a:p>
            <a:pPr>
              <a:spcBef>
                <a:spcPts val="800"/>
              </a:spcBef>
              <a:spcAft>
                <a:spcPts val="0"/>
              </a:spcAft>
              <a:buFont typeface="Arial" panose="020B0604020202020204" pitchFamily="34" charset="0"/>
              <a:buChar char="•"/>
            </a:pPr>
            <a:r>
              <a:rPr lang="en-US" dirty="0">
                <a:sym typeface="Source Sans Pro"/>
              </a:rPr>
              <a:t>Develop evaluation criteria</a:t>
            </a:r>
            <a:r>
              <a:rPr lang="en-US" dirty="0"/>
              <a:t> or </a:t>
            </a:r>
            <a:r>
              <a:rPr lang="en-US" dirty="0">
                <a:sym typeface="Source Sans Pro"/>
              </a:rPr>
              <a:t>factors to assess the bids.</a:t>
            </a:r>
          </a:p>
          <a:p>
            <a:pPr lvl="1">
              <a:spcBef>
                <a:spcPts val="800"/>
              </a:spcBef>
              <a:spcAft>
                <a:spcPts val="0"/>
              </a:spcAft>
              <a:buFont typeface="Arial" panose="020B0604020202020204" pitchFamily="34" charset="0"/>
              <a:buChar char="•"/>
            </a:pPr>
            <a:r>
              <a:rPr lang="en-US" sz="2800" dirty="0">
                <a:sym typeface="Source Sans Pro"/>
              </a:rPr>
              <a:t>You can have one or many factors.</a:t>
            </a:r>
          </a:p>
          <a:p>
            <a:pPr>
              <a:spcBef>
                <a:spcPts val="800"/>
              </a:spcBef>
              <a:spcAft>
                <a:spcPts val="0"/>
              </a:spcAft>
              <a:buFont typeface="Arial" panose="020B0604020202020204" pitchFamily="34" charset="0"/>
              <a:buChar char="•"/>
            </a:pPr>
            <a:r>
              <a:rPr lang="en-US" dirty="0">
                <a:sym typeface="Source Sans Pro"/>
              </a:rPr>
              <a:t>Assign each evaluation factor a point value or percentage.</a:t>
            </a:r>
          </a:p>
          <a:p>
            <a:pPr lvl="1">
              <a:spcBef>
                <a:spcPts val="800"/>
              </a:spcBef>
              <a:spcAft>
                <a:spcPts val="0"/>
              </a:spcAft>
            </a:pPr>
            <a:r>
              <a:rPr lang="en-US" sz="2800" dirty="0"/>
              <a:t>The </a:t>
            </a:r>
            <a:r>
              <a:rPr lang="en-US" sz="2800" dirty="0">
                <a:sym typeface="Source Sans Pro"/>
              </a:rPr>
              <a:t>price of the </a:t>
            </a:r>
            <a:r>
              <a:rPr lang="en-US" sz="2800" b="1" dirty="0">
                <a:sym typeface="Source Sans Pro"/>
              </a:rPr>
              <a:t>eligible products and services </a:t>
            </a:r>
            <a:r>
              <a:rPr lang="en-US" sz="2800" dirty="0">
                <a:sym typeface="Source Sans Pro"/>
              </a:rPr>
              <a:t>must be the most heavily weighted factor. </a:t>
            </a:r>
          </a:p>
          <a:p>
            <a:pPr lvl="1">
              <a:spcBef>
                <a:spcPts val="800"/>
              </a:spcBef>
              <a:spcAft>
                <a:spcPts val="0"/>
              </a:spcAft>
            </a:pPr>
            <a:r>
              <a:rPr lang="en-US" sz="2800" dirty="0"/>
              <a:t>Other factors, including other price factors, can be considered as well; but they cannot be weighted equally or higher than cost of the eligible goods and services.</a:t>
            </a:r>
          </a:p>
          <a:p>
            <a:pPr>
              <a:spcBef>
                <a:spcPts val="800"/>
              </a:spcBef>
              <a:spcAft>
                <a:spcPts val="0"/>
              </a:spcAft>
              <a:buFont typeface="Arial" panose="020B0604020202020204" pitchFamily="34" charset="0"/>
              <a:buChar char="•"/>
            </a:pPr>
            <a:r>
              <a:rPr lang="en-US" dirty="0">
                <a:sym typeface="Source Sans Pro"/>
              </a:rPr>
              <a:t>The vendor with</a:t>
            </a:r>
            <a:r>
              <a:rPr lang="en-US" dirty="0"/>
              <a:t> </a:t>
            </a:r>
            <a:r>
              <a:rPr lang="en-US" dirty="0">
                <a:sym typeface="Source Sans Pro"/>
              </a:rPr>
              <a:t>the most overall points is the winner.</a:t>
            </a: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6325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Shape 16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3800" dirty="0"/>
              <a:t>S</a:t>
            </a:r>
            <a:r>
              <a:rPr lang="en-US" sz="3800" dirty="0">
                <a:sym typeface="Source Sans Pro"/>
              </a:rPr>
              <a:t>ample: Bid Evaluation Matrix</a:t>
            </a:r>
          </a:p>
        </p:txBody>
      </p:sp>
      <p:sp>
        <p:nvSpPr>
          <p:cNvPr id="10" name="Shape 130"/>
          <p:cNvSpPr txBox="1">
            <a:spLocks/>
          </p:cNvSpPr>
          <p:nvPr/>
        </p:nvSpPr>
        <p:spPr>
          <a:xfrm>
            <a:off x="337351" y="1042416"/>
            <a:ext cx="12389604" cy="4374057"/>
          </a:xfrm>
          <a:prstGeom prst="rect">
            <a:avLst/>
          </a:prstGeom>
          <a:noFill/>
          <a:ln>
            <a:noFill/>
          </a:ln>
        </p:spPr>
        <p:txBody>
          <a:bodyPr vert="horz" lIns="91425" tIns="45700" rIns="91425" bIns="45700" rtlCol="0" anchor="t"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400"/>
              </a:spcBef>
              <a:spcAft>
                <a:spcPts val="0"/>
              </a:spcAft>
              <a:buFont typeface="Arial" panose="020B0604020202020204" pitchFamily="34" charset="0"/>
              <a:buChar char="•"/>
            </a:pPr>
            <a:r>
              <a:rPr lang="en-US" dirty="0">
                <a:sym typeface="Source Sans Pro"/>
              </a:rPr>
              <a:t>Evaluate your bids using a matrix, filled in with your chosen factors and point values.</a:t>
            </a: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r>
              <a:rPr lang="en-US" dirty="0">
                <a:sym typeface="Source Sans Pro"/>
              </a:rPr>
              <a:t>Vendor #3 wins. Note that this may not be the lowest cost vendor</a:t>
            </a:r>
            <a:r>
              <a:rPr lang="en-US" sz="2400" dirty="0">
                <a:sym typeface="Source Sans Pro"/>
              </a:rPr>
              <a:t>. </a:t>
            </a:r>
          </a:p>
        </p:txBody>
      </p:sp>
      <p:grpSp>
        <p:nvGrpSpPr>
          <p:cNvPr id="2" name="Group 1"/>
          <p:cNvGrpSpPr/>
          <p:nvPr/>
        </p:nvGrpSpPr>
        <p:grpSpPr>
          <a:xfrm>
            <a:off x="1670323" y="2069422"/>
            <a:ext cx="8801734" cy="3467840"/>
            <a:chOff x="1670323" y="2069422"/>
            <a:chExt cx="8801734" cy="3467840"/>
          </a:xfrm>
        </p:grpSpPr>
        <p:pic>
          <p:nvPicPr>
            <p:cNvPr id="3" name="Picture 2"/>
            <p:cNvPicPr>
              <a:picLocks noChangeAspect="1"/>
            </p:cNvPicPr>
            <p:nvPr/>
          </p:nvPicPr>
          <p:blipFill>
            <a:blip r:embed="rId3"/>
            <a:stretch>
              <a:fillRect/>
            </a:stretch>
          </p:blipFill>
          <p:spPr>
            <a:xfrm>
              <a:off x="1670323" y="2069422"/>
              <a:ext cx="8801734" cy="3467840"/>
            </a:xfrm>
            <a:prstGeom prst="rect">
              <a:avLst/>
            </a:prstGeom>
          </p:spPr>
        </p:pic>
        <p:sp>
          <p:nvSpPr>
            <p:cNvPr id="171" name="Shape 171"/>
            <p:cNvSpPr/>
            <p:nvPr/>
          </p:nvSpPr>
          <p:spPr>
            <a:xfrm>
              <a:off x="9379021" y="4822125"/>
              <a:ext cx="771600" cy="609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
        <p:nvSpPr>
          <p:cNvPr id="8" name="Rectangle 7"/>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20572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Shape 178"/>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sz="3800" dirty="0">
                <a:sym typeface="Source Sans Pro"/>
              </a:rPr>
              <a:t>Evaluating Bids: Zero or One Bid Received</a:t>
            </a:r>
          </a:p>
        </p:txBody>
      </p:sp>
      <p:sp>
        <p:nvSpPr>
          <p:cNvPr id="176" name="Shape 176"/>
          <p:cNvSpPr txBox="1">
            <a:spLocks noGrp="1"/>
          </p:cNvSpPr>
          <p:nvPr>
            <p:ph idx="1"/>
          </p:nvPr>
        </p:nvSpPr>
        <p:spPr>
          <a:xfrm>
            <a:off x="337351" y="1379724"/>
            <a:ext cx="11506306" cy="5025116"/>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800" dirty="0">
                <a:sym typeface="Source Sans Pro"/>
              </a:rPr>
              <a:t>If you receive only one bid, and it is cost-effective</a:t>
            </a:r>
            <a:r>
              <a:rPr lang="en-US" sz="2800" dirty="0"/>
              <a:t>, y</a:t>
            </a:r>
            <a:r>
              <a:rPr lang="en-US" sz="2800" dirty="0">
                <a:sym typeface="Source Sans Pro"/>
              </a:rPr>
              <a:t>ou may accept it.</a:t>
            </a:r>
          </a:p>
          <a:p>
            <a:pPr lvl="1">
              <a:lnSpc>
                <a:spcPct val="150000"/>
              </a:lnSpc>
              <a:spcAft>
                <a:spcPts val="0"/>
              </a:spcAft>
            </a:pPr>
            <a:r>
              <a:rPr lang="en-US" sz="2800" dirty="0">
                <a:sym typeface="Source Sans Pro"/>
              </a:rPr>
              <a:t>Document </a:t>
            </a:r>
            <a:r>
              <a:rPr lang="en-US" sz="2800" dirty="0"/>
              <a:t>your</a:t>
            </a:r>
            <a:r>
              <a:rPr lang="en-US" sz="2800" dirty="0">
                <a:sym typeface="Source Sans Pro"/>
              </a:rPr>
              <a:t> decision with a memo or email to your file.</a:t>
            </a:r>
          </a:p>
          <a:p>
            <a:pPr>
              <a:spcBef>
                <a:spcPts val="1400"/>
              </a:spcBef>
              <a:spcAft>
                <a:spcPts val="0"/>
              </a:spcAft>
              <a:buFont typeface="Arial" panose="020B0604020202020204" pitchFamily="34" charset="0"/>
              <a:buChar char="•"/>
            </a:pPr>
            <a:r>
              <a:rPr lang="en-US" sz="2800" dirty="0">
                <a:sym typeface="Source Sans Pro"/>
              </a:rPr>
              <a:t>If you did not receive any bids, you can solicit bids after the 28-day waiting period.</a:t>
            </a:r>
          </a:p>
          <a:p>
            <a:pPr lvl="1"/>
            <a:r>
              <a:rPr lang="en-US" sz="2800" dirty="0">
                <a:sym typeface="Source Sans Pro"/>
              </a:rPr>
              <a:t>Reach out to vendors in the area.</a:t>
            </a:r>
          </a:p>
          <a:p>
            <a:pPr lvl="1"/>
            <a:r>
              <a:rPr lang="en-US" sz="2800" dirty="0">
                <a:sym typeface="Source Sans Pro"/>
              </a:rPr>
              <a:t>Ask your current service provider to submit a bid or confirm they are </a:t>
            </a:r>
            <a:r>
              <a:rPr lang="en-US" sz="2800" dirty="0"/>
              <a:t>willing to continue services at your current level and cost.</a:t>
            </a:r>
          </a:p>
        </p:txBody>
      </p:sp>
      <p:sp>
        <p:nvSpPr>
          <p:cNvPr id="3" name="TextBox 2"/>
          <p:cNvSpPr txBox="1"/>
          <p:nvPr/>
        </p:nvSpPr>
        <p:spPr>
          <a:xfrm>
            <a:off x="685800" y="1341645"/>
            <a:ext cx="4876800" cy="461665"/>
          </a:xfrm>
          <a:prstGeom prst="rect">
            <a:avLst/>
          </a:prstGeom>
          <a:noFill/>
        </p:spPr>
        <p:txBody>
          <a:bodyPr wrap="square" rtlCol="0">
            <a:spAutoFit/>
          </a:bodyPr>
          <a:lstStyle/>
          <a:p>
            <a:r>
              <a:rPr lang="en-US" sz="2400" b="1" dirty="0">
                <a:solidFill>
                  <a:srgbClr val="004ADD"/>
                </a:solidFill>
                <a:latin typeface="Source Sans Pro" panose="020B0503030403020204" pitchFamily="34" charset="0"/>
                <a:ea typeface="Source Sans Pro" panose="020B0503030403020204" pitchFamily="34" charset="0"/>
              </a:rPr>
              <a:t> </a:t>
            </a:r>
          </a:p>
        </p:txBody>
      </p:sp>
      <p:sp>
        <p:nvSpPr>
          <p:cNvPr id="7" name="Rectangle 6"/>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142272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Duplicative Services</a:t>
            </a:r>
          </a:p>
        </p:txBody>
      </p:sp>
      <p:sp>
        <p:nvSpPr>
          <p:cNvPr id="3" name="Content Placeholder 2"/>
          <p:cNvSpPr>
            <a:spLocks noGrp="1"/>
          </p:cNvSpPr>
          <p:nvPr>
            <p:ph idx="1"/>
          </p:nvPr>
        </p:nvSpPr>
        <p:spPr/>
        <p:txBody>
          <a:bodyPr>
            <a:normAutofit/>
          </a:bodyPr>
          <a:lstStyle/>
          <a:p>
            <a:pPr marL="288925" indent="-288925">
              <a:buFont typeface="Arial" panose="020B0604020202020204" pitchFamily="34" charset="0"/>
              <a:buChar char="•"/>
            </a:pPr>
            <a:r>
              <a:rPr lang="en-US" altLang="en-US" dirty="0"/>
              <a:t>Duplicative services are services that provide the same functionality for the same population in the same location during the same period of time.</a:t>
            </a:r>
          </a:p>
          <a:p>
            <a:pPr marL="288925" indent="-288925">
              <a:buFont typeface="Arial" panose="020B0604020202020204" pitchFamily="34" charset="0"/>
              <a:buChar char="•"/>
            </a:pPr>
            <a:r>
              <a:rPr lang="en-US" dirty="0"/>
              <a:t>Backup services - services sought to reduce reliance on any single service provider's network during an outage - are considered duplicative.</a:t>
            </a:r>
          </a:p>
          <a:p>
            <a:pPr marL="288925" indent="-288925">
              <a:buFont typeface="Arial" panose="020B0604020202020204" pitchFamily="34" charset="0"/>
              <a:buChar char="•"/>
            </a:pPr>
            <a:r>
              <a:rPr lang="en-US" dirty="0"/>
              <a:t>Services that provide necessary bandwidth requirements, such as multiple T-1 lines when appropriate for the population served and the services to be received, may not be considered duplicative. However, the applicant must still evaluate and choose the most cost-effective option from the bids received.</a:t>
            </a:r>
          </a:p>
          <a:p>
            <a:pPr marL="288925" indent="-288925">
              <a:buFont typeface="Arial" panose="020B0604020202020204" pitchFamily="34" charset="0"/>
              <a:buChar char="•"/>
            </a:pPr>
            <a:r>
              <a:rPr lang="en-US" dirty="0"/>
              <a:t>USAC cannot fund duplicative services.</a:t>
            </a:r>
            <a:endParaRPr lang="en-US" altLang="en-US" dirty="0"/>
          </a:p>
          <a:p>
            <a:endParaRPr lang="en-US" dirty="0"/>
          </a:p>
        </p:txBody>
      </p:sp>
      <p:sp>
        <p:nvSpPr>
          <p:cNvPr id="6" name="Rectangle 5"/>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82825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Fair and Open Competition: Gift Rules</a:t>
            </a:r>
          </a:p>
        </p:txBody>
      </p:sp>
      <p:sp>
        <p:nvSpPr>
          <p:cNvPr id="3" name="Content Placeholder 2"/>
          <p:cNvSpPr>
            <a:spLocks noGrp="1"/>
          </p:cNvSpPr>
          <p:nvPr>
            <p:ph idx="1"/>
          </p:nvPr>
        </p:nvSpPr>
        <p:spPr/>
        <p:txBody>
          <a:bodyPr>
            <a:normAutofit lnSpcReduction="10000"/>
          </a:bodyPr>
          <a:lstStyle/>
          <a:p>
            <a:pPr>
              <a:spcAft>
                <a:spcPts val="0"/>
              </a:spcAft>
              <a:buFont typeface="Arial" panose="020B0604020202020204" pitchFamily="34" charset="0"/>
              <a:buChar char="•"/>
              <a:defRPr/>
            </a:pPr>
            <a:r>
              <a:rPr lang="en-US" sz="2800" dirty="0">
                <a:latin typeface="Source Sans Pro" panose="020B0503030403020204" pitchFamily="34" charset="0"/>
                <a:ea typeface="Source Sans Pro" panose="020B0503030403020204" pitchFamily="34" charset="0"/>
              </a:rPr>
              <a:t>Receipt or solicitation of gifts by applicants from service providers (and vice versa) and potential service providers is a competitive bidding violation.</a:t>
            </a:r>
          </a:p>
          <a:p>
            <a:pPr fontAlgn="auto">
              <a:spcAft>
                <a:spcPts val="0"/>
              </a:spcAft>
              <a:buFont typeface="Arial" panose="020B0604020202020204" pitchFamily="34" charset="0"/>
              <a:buChar char="•"/>
              <a:defRPr/>
            </a:pPr>
            <a:r>
              <a:rPr lang="en-US" sz="2800" dirty="0">
                <a:latin typeface="Source Sans Pro" panose="020B0503030403020204" pitchFamily="34" charset="0"/>
                <a:ea typeface="Source Sans Pro" panose="020B0503030403020204" pitchFamily="34" charset="0"/>
              </a:rPr>
              <a:t>Service providers may not offer or provide any gifts or thing of value to applicant personnel involved in E-rate.</a:t>
            </a:r>
          </a:p>
          <a:p>
            <a:pPr fontAlgn="auto">
              <a:spcAft>
                <a:spcPts val="0"/>
              </a:spcAft>
              <a:buFont typeface="Arial" panose="020B0604020202020204" pitchFamily="34" charset="0"/>
              <a:buChar char="•"/>
              <a:defRPr/>
            </a:pPr>
            <a:r>
              <a:rPr lang="en-US" sz="2800" dirty="0">
                <a:latin typeface="Source Sans Pro" panose="020B0503030403020204" pitchFamily="34" charset="0"/>
                <a:ea typeface="Source Sans Pro" panose="020B0503030403020204" pitchFamily="34" charset="0"/>
              </a:rPr>
              <a:t>Gift prohibitions are always applicable, not just during the competitive bidding process.</a:t>
            </a:r>
          </a:p>
          <a:p>
            <a:pPr>
              <a:buFont typeface="Arial" panose="020B0604020202020204" pitchFamily="34" charset="0"/>
              <a:buChar char="•"/>
            </a:pPr>
            <a:r>
              <a:rPr lang="en-US" altLang="en-US" sz="2800" dirty="0">
                <a:latin typeface="Source Sans Pro" panose="020B0503030403020204" pitchFamily="34" charset="0"/>
                <a:ea typeface="Source Sans Pro" panose="020B0503030403020204" pitchFamily="34" charset="0"/>
                <a:cs typeface="+mn-cs"/>
              </a:rPr>
              <a:t>Exceptions for gifts must be limited to items worth $20 or less, including meals or prizes, and cannot to exceed $50 from one service provider to each individual per funding year.</a:t>
            </a:r>
          </a:p>
          <a:p>
            <a:pPr>
              <a:buFont typeface="Arial" panose="020B0604020202020204" pitchFamily="34" charset="0"/>
              <a:buChar char="•"/>
            </a:pPr>
            <a:r>
              <a:rPr lang="en-US" altLang="en-US" sz="2800" dirty="0">
                <a:latin typeface="Source Sans Pro" panose="020B0503030403020204" pitchFamily="34" charset="0"/>
                <a:ea typeface="Source Sans Pro" panose="020B0503030403020204" pitchFamily="34" charset="0"/>
                <a:cs typeface="+mn-cs"/>
              </a:rPr>
              <a:t>Watch our </a:t>
            </a:r>
            <a:r>
              <a:rPr lang="en-US" altLang="en-US" sz="2800" dirty="0">
                <a:latin typeface="Source Sans Pro" panose="020B0503030403020204" pitchFamily="34" charset="0"/>
                <a:ea typeface="Source Sans Pro" panose="020B0503030403020204" pitchFamily="34" charset="0"/>
                <a:cs typeface="+mn-cs"/>
                <a:hlinkClick r:id="rId2"/>
              </a:rPr>
              <a:t>Gift Rules video</a:t>
            </a:r>
            <a:r>
              <a:rPr lang="en-US" altLang="en-US" sz="2800" dirty="0">
                <a:latin typeface="Source Sans Pro" panose="020B0503030403020204" pitchFamily="34" charset="0"/>
                <a:ea typeface="Source Sans Pro" panose="020B0503030403020204" pitchFamily="34" charset="0"/>
                <a:cs typeface="+mn-cs"/>
              </a:rPr>
              <a:t> for more details on the gift rules.</a:t>
            </a:r>
          </a:p>
          <a:p>
            <a:pPr>
              <a:buFont typeface="Arial" panose="020B0604020202020204" pitchFamily="34" charset="0"/>
              <a:buChar char="•"/>
            </a:pPr>
            <a:endParaRPr lang="en-US" altLang="en-US" sz="2800" dirty="0">
              <a:solidFill>
                <a:schemeClr val="tx1"/>
              </a:solidFill>
              <a:latin typeface="+mn-lt"/>
              <a:ea typeface="+mn-ea"/>
              <a:cs typeface="+mn-cs"/>
            </a:endParaRPr>
          </a:p>
          <a:p>
            <a:pPr>
              <a:buFont typeface="Arial" panose="020B0604020202020204" pitchFamily="34" charset="0"/>
              <a:buChar char="•"/>
            </a:pPr>
            <a:endParaRPr lang="en-US" sz="2800"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962461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Contracts</a:t>
            </a:r>
          </a:p>
        </p:txBody>
      </p:sp>
      <p:sp>
        <p:nvSpPr>
          <p:cNvPr id="3" name="Content Placeholder 2"/>
          <p:cNvSpPr>
            <a:spLocks noGrp="1"/>
          </p:cNvSpPr>
          <p:nvPr>
            <p:ph idx="1"/>
          </p:nvPr>
        </p:nvSpPr>
        <p:spPr/>
        <p:txBody>
          <a:bodyPr/>
          <a:lstStyle/>
          <a:p>
            <a:pPr fontAlgn="auto">
              <a:spcAft>
                <a:spcPts val="0"/>
              </a:spcAft>
              <a:buFont typeface="Arial" panose="020B0604020202020204" pitchFamily="34" charset="0"/>
              <a:buChar char="•"/>
              <a:defRPr/>
            </a:pPr>
            <a:r>
              <a:rPr lang="en-US" sz="2800" dirty="0"/>
              <a:t>Applicants must have a signed contract or </a:t>
            </a:r>
            <a:r>
              <a:rPr lang="en-US" sz="2800" b="1" i="1" dirty="0"/>
              <a:t>other legally binding agreement</a:t>
            </a:r>
            <a:r>
              <a:rPr lang="en-US" sz="2800" dirty="0"/>
              <a:t> in place prior to submitting their FCC Forms 471 to USAC. </a:t>
            </a:r>
          </a:p>
          <a:p>
            <a:pPr fontAlgn="auto">
              <a:spcAft>
                <a:spcPts val="0"/>
              </a:spcAft>
              <a:buFont typeface="Arial" panose="020B0604020202020204" pitchFamily="34" charset="0"/>
              <a:buChar char="•"/>
              <a:defRPr/>
            </a:pPr>
            <a:r>
              <a:rPr lang="en-US" sz="2800" dirty="0"/>
              <a:t>Applicant must not sign a contract before the Allowable Contract Award Date (ACD).</a:t>
            </a:r>
          </a:p>
          <a:p>
            <a:pPr fontAlgn="auto">
              <a:spcAft>
                <a:spcPts val="0"/>
              </a:spcAft>
              <a:buFont typeface="Arial" panose="020B0604020202020204" pitchFamily="34" charset="0"/>
              <a:buChar char="•"/>
              <a:defRPr/>
            </a:pPr>
            <a:r>
              <a:rPr lang="en-US" sz="2800" dirty="0"/>
              <a:t>Signed contracts constitute the best evidence that a legally binding agreement exists.</a:t>
            </a:r>
          </a:p>
          <a:p>
            <a:pPr fontAlgn="auto">
              <a:spcAft>
                <a:spcPts val="0"/>
              </a:spcAft>
              <a:buFont typeface="Arial" panose="020B0604020202020204" pitchFamily="34" charset="0"/>
              <a:buChar char="•"/>
              <a:defRPr/>
            </a:pPr>
            <a:r>
              <a:rPr lang="en-US" sz="2800" dirty="0"/>
              <a:t>A verbal offer and/or acceptance will not be considered evidence of the existence of a legally binding agreement.</a:t>
            </a:r>
          </a:p>
          <a:p>
            <a:pPr fontAlgn="auto">
              <a:spcAft>
                <a:spcPts val="0"/>
              </a:spcAft>
              <a:buFont typeface="Arial" panose="020B0604020202020204" pitchFamily="34" charset="0"/>
              <a:buChar char="•"/>
              <a:defRPr/>
            </a:pPr>
            <a:r>
              <a:rPr lang="en-US" sz="2800" dirty="0"/>
              <a:t>For additional information about State Master Contracts, see the USAC website. </a:t>
            </a:r>
          </a:p>
          <a:p>
            <a:pPr>
              <a:buFont typeface="Arial" panose="020B0604020202020204" pitchFamily="34" charset="0"/>
              <a:buChar char="•"/>
            </a:pPr>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17119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48361"/>
            <a:ext cx="1800452" cy="1386372"/>
          </a:xfrm>
        </p:spPr>
        <p:txBody>
          <a:bodyPr/>
          <a:lstStyle/>
          <a:p>
            <a:r>
              <a:rPr lang="en-US" dirty="0">
                <a:latin typeface="Source Sans Pro" panose="020B0503030403020204"/>
              </a:rPr>
              <a:t>AGENDA</a:t>
            </a:r>
          </a:p>
        </p:txBody>
      </p:sp>
      <p:sp>
        <p:nvSpPr>
          <p:cNvPr id="3" name="Content Placeholder 2"/>
          <p:cNvSpPr>
            <a:spLocks noGrp="1"/>
          </p:cNvSpPr>
          <p:nvPr>
            <p:ph idx="1"/>
          </p:nvPr>
        </p:nvSpPr>
        <p:spPr/>
        <p:txBody>
          <a:bodyPr/>
          <a:lstStyle/>
          <a:p>
            <a:pPr marL="514350" indent="-514350">
              <a:buClr>
                <a:schemeClr val="accent2"/>
              </a:buClr>
              <a:buFont typeface="+mj-lt"/>
              <a:buAutoNum type="arabicPeriod"/>
            </a:pPr>
            <a:r>
              <a:rPr lang="en-US" dirty="0"/>
              <a:t>Application Process</a:t>
            </a:r>
          </a:p>
          <a:p>
            <a:pPr marL="514350" indent="-514350">
              <a:buClr>
                <a:schemeClr val="accent2"/>
              </a:buClr>
              <a:buFont typeface="+mj-lt"/>
              <a:buAutoNum type="arabicPeriod"/>
            </a:pPr>
            <a:r>
              <a:rPr lang="en-US" dirty="0"/>
              <a:t>Competitive Bidding (FCC Form 470)</a:t>
            </a:r>
          </a:p>
          <a:p>
            <a:pPr marL="514350" indent="-514350">
              <a:buClr>
                <a:schemeClr val="accent2"/>
              </a:buClr>
              <a:buFont typeface="+mj-lt"/>
              <a:buAutoNum type="arabicPeriod"/>
            </a:pPr>
            <a:r>
              <a:rPr lang="en-US" dirty="0"/>
              <a:t>Evaluating Bids</a:t>
            </a:r>
          </a:p>
          <a:p>
            <a:pPr marL="514350" indent="-514350">
              <a:buClr>
                <a:schemeClr val="accent2"/>
              </a:buClr>
              <a:buFont typeface="+mj-lt"/>
              <a:buAutoNum type="arabicPeriod"/>
            </a:pPr>
            <a:r>
              <a:rPr lang="en-US" dirty="0"/>
              <a:t>Requesting Funding (FCC Form 471)</a:t>
            </a:r>
          </a:p>
          <a:p>
            <a:pPr marL="514350" indent="-514350">
              <a:buClr>
                <a:schemeClr val="accent2"/>
              </a:buClr>
              <a:buFont typeface="+mj-lt"/>
              <a:buAutoNum type="arabicPeriod"/>
            </a:pPr>
            <a:r>
              <a:rPr lang="en-US" dirty="0"/>
              <a:t>Application Review</a:t>
            </a:r>
          </a:p>
          <a:p>
            <a:pPr marL="514350" indent="-514350">
              <a:buClr>
                <a:schemeClr val="accent2"/>
              </a:buClr>
              <a:buFont typeface="+mj-lt"/>
              <a:buAutoNum type="arabicPeriod"/>
            </a:pPr>
            <a:r>
              <a:rPr lang="en-US" dirty="0"/>
              <a:t>Funding Commitments</a:t>
            </a:r>
          </a:p>
          <a:p>
            <a:pPr marL="514350" indent="-514350">
              <a:buClr>
                <a:schemeClr val="accent2"/>
              </a:buClr>
              <a:buFont typeface="+mj-lt"/>
              <a:buAutoNum type="arabicPeriod"/>
            </a:pPr>
            <a:r>
              <a:rPr lang="en-US" dirty="0"/>
              <a:t>Document Retention</a:t>
            </a:r>
          </a:p>
          <a:p>
            <a:pPr marL="514350" indent="-514350">
              <a:buClr>
                <a:schemeClr val="accent2"/>
              </a:buClr>
              <a:buFont typeface="+mj-lt"/>
              <a:buAutoNum type="arabicPeriod"/>
            </a:pPr>
            <a:r>
              <a:rPr lang="en-US" dirty="0"/>
              <a:t>Case Studies</a:t>
            </a:r>
          </a:p>
        </p:txBody>
      </p:sp>
      <p:sp>
        <p:nvSpPr>
          <p:cNvPr id="4" name="Rectangle 3"/>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56029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08449" y="857658"/>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Requesting Funding </a:t>
            </a:r>
          </a:p>
          <a:p>
            <a:r>
              <a:rPr lang="en-US" dirty="0"/>
              <a:t>(FCC Form 471)</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45444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Shape 191"/>
          <p:cNvSpPr txBox="1">
            <a:spLocks noGrp="1"/>
          </p:cNvSpPr>
          <p:nvPr>
            <p:ph type="title"/>
          </p:nvPr>
        </p:nvSpPr>
        <p:spPr>
          <a:xfrm>
            <a:off x="337351" y="444265"/>
            <a:ext cx="11506306" cy="685800"/>
          </a:xfrm>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dirty="0">
                <a:sym typeface="Source Sans Pro"/>
              </a:rPr>
              <a:t>Requesting Funding: FCC Form 471 Application Window </a:t>
            </a:r>
          </a:p>
        </p:txBody>
      </p:sp>
      <p:sp>
        <p:nvSpPr>
          <p:cNvPr id="189" name="Shape 189"/>
          <p:cNvSpPr txBox="1">
            <a:spLocks noGrp="1"/>
          </p:cNvSpPr>
          <p:nvPr>
            <p:ph idx="1"/>
          </p:nvPr>
        </p:nvSpPr>
        <p:spPr>
          <a:xfrm>
            <a:off x="337351" y="1413212"/>
            <a:ext cx="11506306" cy="5025116"/>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dirty="0">
                <a:sym typeface="Source Sans Pro"/>
              </a:rPr>
              <a:t>The filing window for the second program form – the FCC Form 471 – generally opens in mid-January and closes in mid-March.</a:t>
            </a:r>
          </a:p>
          <a:p>
            <a:pPr>
              <a:spcAft>
                <a:spcPts val="0"/>
              </a:spcAft>
              <a:buFont typeface="Arial" panose="020B0604020202020204" pitchFamily="34" charset="0"/>
              <a:buChar char="•"/>
            </a:pPr>
            <a:r>
              <a:rPr lang="en-US" dirty="0">
                <a:sym typeface="Source Sans Pro"/>
              </a:rPr>
              <a:t>You can file this form after you have completed your competitive bidding process, chosen your vendors, and signed contracts (if appropriate). You also must wait for the filing window to open.</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675609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Shape 191"/>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dirty="0">
                <a:sym typeface="Source Sans Pro"/>
              </a:rPr>
              <a:t>Requesting Funding: FCC Form 471</a:t>
            </a:r>
          </a:p>
        </p:txBody>
      </p:sp>
      <p:sp>
        <p:nvSpPr>
          <p:cNvPr id="189" name="Shape 189"/>
          <p:cNvSpPr txBox="1">
            <a:spLocks noGrp="1"/>
          </p:cNvSpPr>
          <p:nvPr>
            <p:ph idx="1"/>
          </p:nvPr>
        </p:nvSpPr>
        <p:spPr>
          <a:prstGeom prst="rect">
            <a:avLst/>
          </a:prstGeom>
          <a:noFill/>
          <a:ln>
            <a:noFill/>
          </a:ln>
        </p:spPr>
        <p:txBody>
          <a:bodyPr lIns="91425" tIns="45700" rIns="91425" bIns="45700" anchor="t" anchorCtr="0">
            <a:noAutofit/>
          </a:bodyPr>
          <a:lstStyle/>
          <a:p>
            <a:pPr marL="0" indent="0">
              <a:spcAft>
                <a:spcPts val="0"/>
              </a:spcAft>
              <a:buNone/>
            </a:pPr>
            <a:r>
              <a:rPr lang="en-US" sz="2400" dirty="0">
                <a:sym typeface="Source Sans Pro"/>
              </a:rPr>
              <a:t>Your FCC Form 471 application can be broken into the following parts: </a:t>
            </a:r>
          </a:p>
          <a:p>
            <a:pPr>
              <a:spcAft>
                <a:spcPts val="0"/>
              </a:spcAft>
              <a:buFont typeface="Arial" panose="020B0604020202020204" pitchFamily="34" charset="0"/>
              <a:buChar char="•"/>
            </a:pPr>
            <a:r>
              <a:rPr lang="en-US" sz="2400" dirty="0">
                <a:sym typeface="Source Sans Pro"/>
              </a:rPr>
              <a:t>Basic information – information about the applicant and contact information. </a:t>
            </a:r>
          </a:p>
          <a:p>
            <a:pPr>
              <a:spcAft>
                <a:spcPts val="0"/>
              </a:spcAft>
              <a:buFont typeface="Arial" panose="020B0604020202020204" pitchFamily="34" charset="0"/>
              <a:buChar char="•"/>
            </a:pPr>
            <a:r>
              <a:rPr lang="en-US" sz="2400" dirty="0">
                <a:sym typeface="Source Sans Pro"/>
              </a:rPr>
              <a:t>Discount information – student counts, urban/rural status of your schools or libraries. </a:t>
            </a:r>
          </a:p>
          <a:p>
            <a:pPr>
              <a:spcAft>
                <a:spcPts val="0"/>
              </a:spcAft>
              <a:buFont typeface="Arial" panose="020B0604020202020204" pitchFamily="34" charset="0"/>
              <a:buChar char="•"/>
            </a:pPr>
            <a:r>
              <a:rPr lang="en-US" sz="2400" dirty="0">
                <a:sym typeface="Source Sans Pro"/>
              </a:rPr>
              <a:t>Funding Request Numbers (FRNs) – for each funding request, you provide:</a:t>
            </a:r>
          </a:p>
          <a:p>
            <a:pPr lvl="1"/>
            <a:r>
              <a:rPr lang="en-US" dirty="0">
                <a:sym typeface="Source Sans Pro"/>
              </a:rPr>
              <a:t>The service provider name and the Service Provider Identification Number (SPIN).</a:t>
            </a:r>
          </a:p>
          <a:p>
            <a:pPr lvl="1"/>
            <a:r>
              <a:rPr lang="en-US" dirty="0">
                <a:sym typeface="Source Sans Pro"/>
              </a:rPr>
              <a:t>Information about the contracts or month-to-month/tariff agreements.</a:t>
            </a:r>
          </a:p>
          <a:p>
            <a:pPr lvl="1"/>
            <a:r>
              <a:rPr lang="en-US" dirty="0">
                <a:sym typeface="Source Sans Pro"/>
              </a:rPr>
              <a:t>The eligible schools/libraries that will receive the services.</a:t>
            </a:r>
          </a:p>
          <a:p>
            <a:pPr lvl="1"/>
            <a:r>
              <a:rPr lang="en-US" dirty="0">
                <a:sym typeface="Source Sans Pro"/>
              </a:rPr>
              <a:t>Your chosen services and their costs.</a:t>
            </a:r>
          </a:p>
          <a:p>
            <a:pPr>
              <a:buFont typeface="Arial" panose="020B0604020202020204" pitchFamily="34" charset="0"/>
              <a:buChar char="•"/>
            </a:pPr>
            <a:r>
              <a:rPr lang="en-US" sz="2400" dirty="0">
                <a:sym typeface="Source Sans Pro"/>
              </a:rPr>
              <a:t>Certifications to indicate your compliance with program rules. </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06621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Shape 198"/>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dirty="0">
                <a:sym typeface="Source Sans Pro"/>
              </a:rPr>
              <a:t>Requesting Funding: Next Steps</a:t>
            </a:r>
          </a:p>
        </p:txBody>
      </p:sp>
      <p:sp>
        <p:nvSpPr>
          <p:cNvPr id="196" name="Shape 196"/>
          <p:cNvSpPr txBox="1">
            <a:spLocks noGrp="1"/>
          </p:cNvSpPr>
          <p:nvPr>
            <p:ph idx="1"/>
          </p:nvPr>
        </p:nvSpPr>
        <p:spPr>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dirty="0">
                <a:sym typeface="Source Sans Pro"/>
              </a:rPr>
              <a:t>After submitting the FCC Form 471, USAC will issue a Receipt Acknowledgment Letter (RAL) in your EPC News feed. </a:t>
            </a:r>
          </a:p>
          <a:p>
            <a:pPr marR="0" lvl="0">
              <a:buSzPct val="100000"/>
              <a:buFont typeface="Arial" panose="020B0604020202020204" pitchFamily="34" charset="0"/>
              <a:buChar char="•"/>
            </a:pPr>
            <a:r>
              <a:rPr lang="en-US" dirty="0">
                <a:sym typeface="Source Sans Pro"/>
              </a:rPr>
              <a:t>Carefully review the letter and the certified FCC Form 471.</a:t>
            </a:r>
          </a:p>
          <a:p>
            <a:pPr lvl="1">
              <a:spcBef>
                <a:spcPts val="800"/>
              </a:spcBef>
              <a:spcAft>
                <a:spcPts val="0"/>
              </a:spcAft>
            </a:pPr>
            <a:r>
              <a:rPr lang="en-US" sz="2800" dirty="0">
                <a:sym typeface="Source Sans Pro"/>
              </a:rPr>
              <a:t>If you notice mistakes on your form, you can make certain, allowable corrections. See </a:t>
            </a:r>
            <a:r>
              <a:rPr lang="en-US" sz="2800" dirty="0">
                <a:sym typeface="Source Sans Pro"/>
                <a:hlinkClick r:id="rId3"/>
              </a:rPr>
              <a:t>Ministerial and Clerical Error Corrections</a:t>
            </a:r>
            <a:r>
              <a:rPr lang="en-US" sz="2800" dirty="0">
                <a:sym typeface="Source Sans Pro"/>
              </a:rPr>
              <a:t> for more details. </a:t>
            </a:r>
          </a:p>
          <a:p>
            <a:pPr lvl="1">
              <a:spcBef>
                <a:spcPts val="1000"/>
              </a:spcBef>
              <a:spcAft>
                <a:spcPts val="0"/>
              </a:spcAft>
            </a:pPr>
            <a:r>
              <a:rPr lang="en-US" sz="2800" dirty="0">
                <a:sym typeface="Source Sans Pro"/>
              </a:rPr>
              <a:t>To submit allowable corrections, navigate to your form in EPC, choose “Related Actions,” then “Submit Modification Request (RAL).”</a:t>
            </a:r>
          </a:p>
          <a:p>
            <a:pPr lvl="1">
              <a:spcBef>
                <a:spcPts val="1000"/>
              </a:spcBef>
              <a:spcAft>
                <a:spcPts val="0"/>
              </a:spcAft>
            </a:pPr>
            <a:r>
              <a:rPr lang="en-US" sz="2800" dirty="0">
                <a:sym typeface="Source Sans Pro"/>
              </a:rPr>
              <a:t>Your request for corrections will be reviewed along with your application.</a:t>
            </a: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652299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sym typeface="Source Sans Pro"/>
              </a:rPr>
              <a:t>Requesting Funding: Helpful reminders </a:t>
            </a:r>
            <a:endParaRPr lang="en-US" sz="3800" dirty="0"/>
          </a:p>
        </p:txBody>
      </p:sp>
      <p:sp>
        <p:nvSpPr>
          <p:cNvPr id="5" name="Content Placeholder 4"/>
          <p:cNvSpPr>
            <a:spLocks noGrp="1"/>
          </p:cNvSpPr>
          <p:nvPr>
            <p:ph idx="1"/>
          </p:nvPr>
        </p:nvSpPr>
        <p:spPr/>
        <p:txBody>
          <a:bodyPr>
            <a:normAutofit/>
          </a:bodyPr>
          <a:lstStyle/>
          <a:p>
            <a:pPr>
              <a:spcAft>
                <a:spcPts val="0"/>
              </a:spcAft>
              <a:buFont typeface="Arial" panose="020B0604020202020204" pitchFamily="34" charset="0"/>
              <a:buChar char="•"/>
            </a:pPr>
            <a:r>
              <a:rPr lang="en-US" dirty="0">
                <a:sym typeface="Source Sans Pro"/>
              </a:rPr>
              <a:t>The category of service and service type for an FRN must match the category of service and service type that appeared on the FCC Form 470.</a:t>
            </a:r>
            <a:endParaRPr lang="en-US" dirty="0"/>
          </a:p>
          <a:p>
            <a:pPr>
              <a:spcAft>
                <a:spcPts val="0"/>
              </a:spcAft>
              <a:buFont typeface="Arial" panose="020B0604020202020204" pitchFamily="34" charset="0"/>
              <a:buChar char="•"/>
            </a:pPr>
            <a:r>
              <a:rPr lang="en-US" dirty="0">
                <a:sym typeface="Source Sans Pro"/>
              </a:rPr>
              <a:t>Separate your taxes and fees into a separate FRN line item.</a:t>
            </a:r>
          </a:p>
          <a:p>
            <a:pPr>
              <a:spcAft>
                <a:spcPts val="0"/>
              </a:spcAft>
              <a:buFont typeface="Arial" panose="020B0604020202020204" pitchFamily="34" charset="0"/>
              <a:buChar char="•"/>
            </a:pPr>
            <a:r>
              <a:rPr lang="en-US" dirty="0">
                <a:sym typeface="Source Sans Pro"/>
              </a:rPr>
              <a:t>If you are purchasing a multiple of something, remember to list the quantity and the unit cost, and do not bundle all costs under a quantity of one.</a:t>
            </a:r>
          </a:p>
        </p:txBody>
      </p:sp>
      <p:sp>
        <p:nvSpPr>
          <p:cNvPr id="6" name="Rectangle 5"/>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13939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Application Review</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71122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Shape 247"/>
          <p:cNvSpPr txBox="1">
            <a:spLocks noGrp="1"/>
          </p:cNvSpPr>
          <p:nvPr>
            <p:ph type="title"/>
          </p:nvPr>
        </p:nvSpPr>
        <p:spPr>
          <a:prstGeom prst="rect">
            <a:avLst/>
          </a:prstGeom>
          <a:noFill/>
          <a:ln>
            <a:noFill/>
          </a:ln>
        </p:spPr>
        <p:txBody>
          <a:bodyPr lIns="91425" tIns="45700" rIns="91425" bIns="45700" anchor="ctr" anchorCtr="0">
            <a:noAutofit/>
          </a:bodyPr>
          <a:lstStyle/>
          <a:p>
            <a:r>
              <a:rPr lang="en-US" dirty="0">
                <a:solidFill>
                  <a:srgbClr val="004ADD"/>
                </a:solidFill>
                <a:latin typeface="Source Sans Pro" panose="020B0503030403020204" pitchFamily="34" charset="0"/>
                <a:ea typeface="Source Sans Pro" panose="020B0503030403020204" pitchFamily="34" charset="0"/>
                <a:sym typeface="Source Sans Pro"/>
              </a:rPr>
              <a:t>Program Integrity Assurance (PIA)</a:t>
            </a:r>
            <a:endParaRPr lang="en-US" dirty="0">
              <a:solidFill>
                <a:srgbClr val="004ADD"/>
              </a:solidFill>
              <a:latin typeface="Source Sans Pro" panose="020B0503030403020204" pitchFamily="34" charset="0"/>
              <a:ea typeface="Source Sans Pro" panose="020B0503030403020204" pitchFamily="34" charset="0"/>
            </a:endParaRPr>
          </a:p>
        </p:txBody>
      </p:sp>
      <p:sp>
        <p:nvSpPr>
          <p:cNvPr id="245" name="Shape 245"/>
          <p:cNvSpPr txBox="1">
            <a:spLocks noGrp="1"/>
          </p:cNvSpPr>
          <p:nvPr>
            <p:ph idx="1"/>
          </p:nvPr>
        </p:nvSpPr>
        <p:spPr>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dirty="0">
                <a:sym typeface="Source Sans Pro"/>
              </a:rPr>
              <a:t>After submitting FCC Form 471, USAC reviews your application.</a:t>
            </a:r>
          </a:p>
          <a:p>
            <a:pPr>
              <a:spcAft>
                <a:spcPts val="0"/>
              </a:spcAft>
              <a:buFont typeface="Arial" panose="020B0604020202020204" pitchFamily="34" charset="0"/>
              <a:buChar char="•"/>
            </a:pPr>
            <a:r>
              <a:rPr lang="en-US" dirty="0">
                <a:sym typeface="Source Sans Pro"/>
              </a:rPr>
              <a:t>Program Integrity Assurance (PIA) is the group at USAC that reviews your application and makes decisions on funding.</a:t>
            </a:r>
          </a:p>
          <a:p>
            <a:pPr>
              <a:spcAft>
                <a:spcPts val="0"/>
              </a:spcAft>
              <a:buFont typeface="Arial" panose="020B0604020202020204" pitchFamily="34" charset="0"/>
              <a:buChar char="•"/>
            </a:pPr>
            <a:r>
              <a:rPr lang="en-US" dirty="0">
                <a:sym typeface="Source Sans Pro"/>
              </a:rPr>
              <a:t>Your PIA reviewer may contact you to: </a:t>
            </a:r>
          </a:p>
          <a:p>
            <a:pPr lvl="1">
              <a:spcBef>
                <a:spcPts val="1000"/>
              </a:spcBef>
              <a:spcAft>
                <a:spcPts val="0"/>
              </a:spcAft>
            </a:pPr>
            <a:r>
              <a:rPr lang="en-US" sz="2800" dirty="0">
                <a:sym typeface="Source Sans Pro"/>
              </a:rPr>
              <a:t>Verify</a:t>
            </a:r>
            <a:r>
              <a:rPr lang="en-US" sz="2800" dirty="0"/>
              <a:t> </a:t>
            </a:r>
            <a:r>
              <a:rPr lang="en-US" sz="2800" dirty="0">
                <a:sym typeface="Source Sans Pro"/>
              </a:rPr>
              <a:t>eligibility of one or more of your schools </a:t>
            </a:r>
            <a:r>
              <a:rPr lang="en-US" sz="2800" dirty="0"/>
              <a:t>or</a:t>
            </a:r>
            <a:r>
              <a:rPr lang="en-US" sz="2800" dirty="0">
                <a:sym typeface="Source Sans Pro"/>
              </a:rPr>
              <a:t> libraries or your student counts.</a:t>
            </a:r>
            <a:endParaRPr lang="en-US" sz="2800" dirty="0"/>
          </a:p>
          <a:p>
            <a:pPr lvl="1">
              <a:spcBef>
                <a:spcPts val="1000"/>
              </a:spcBef>
              <a:spcAft>
                <a:spcPts val="0"/>
              </a:spcAft>
            </a:pPr>
            <a:r>
              <a:rPr lang="en-US" sz="2800" dirty="0">
                <a:sym typeface="Source Sans Pro"/>
              </a:rPr>
              <a:t>Verify</a:t>
            </a:r>
            <a:r>
              <a:rPr lang="en-US" sz="2800" dirty="0"/>
              <a:t> </a:t>
            </a:r>
            <a:r>
              <a:rPr lang="en-US" sz="2800" dirty="0">
                <a:sym typeface="Source Sans Pro"/>
              </a:rPr>
              <a:t>eligibility of the requested services. </a:t>
            </a:r>
          </a:p>
          <a:p>
            <a:pPr lvl="1">
              <a:spcBef>
                <a:spcPts val="1000"/>
              </a:spcBef>
              <a:spcAft>
                <a:spcPts val="0"/>
              </a:spcAft>
            </a:pPr>
            <a:r>
              <a:rPr lang="en-US" sz="2800" dirty="0"/>
              <a:t>Ask</a:t>
            </a:r>
            <a:r>
              <a:rPr lang="en-US" sz="2800" dirty="0">
                <a:sym typeface="Source Sans Pro"/>
              </a:rPr>
              <a:t> for additional documentation on a variety of topics related to your funding requests. </a:t>
            </a:r>
          </a:p>
          <a:p>
            <a:pPr marL="0" marR="0" lvl="0" indent="0" algn="l" rtl="0">
              <a:spcBef>
                <a:spcPts val="4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677802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4" name="Shape 254"/>
          <p:cNvSpPr txBox="1">
            <a:spLocks noGrp="1"/>
          </p:cNvSpPr>
          <p:nvPr>
            <p:ph type="title"/>
          </p:nvPr>
        </p:nvSpPr>
        <p:spPr>
          <a:xfrm>
            <a:off x="337351" y="477012"/>
            <a:ext cx="11506306" cy="685800"/>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400" dirty="0">
                <a:sym typeface="Source Sans Pro"/>
              </a:rPr>
              <a:t> </a:t>
            </a:r>
          </a:p>
        </p:txBody>
      </p:sp>
      <p:sp>
        <p:nvSpPr>
          <p:cNvPr id="252" name="Shape 252"/>
          <p:cNvSpPr txBox="1">
            <a:spLocks noGrp="1"/>
          </p:cNvSpPr>
          <p:nvPr>
            <p:ph idx="1"/>
          </p:nvPr>
        </p:nvSpPr>
        <p:spPr>
          <a:xfrm>
            <a:off x="337351" y="1207008"/>
            <a:ext cx="8349449" cy="5025116"/>
          </a:xfrm>
          <a:prstGeom prst="rect">
            <a:avLst/>
          </a:prstGeom>
          <a:noFill/>
          <a:ln>
            <a:noFill/>
          </a:ln>
        </p:spPr>
        <p:txBody>
          <a:bodyPr lIns="91425" tIns="45700" rIns="91425" bIns="45700" anchor="t" anchorCtr="0">
            <a:noAutofit/>
          </a:bodyPr>
          <a:lstStyle/>
          <a:p>
            <a:pPr>
              <a:spcAft>
                <a:spcPts val="0"/>
              </a:spcAft>
            </a:pPr>
            <a:r>
              <a:rPr lang="en-US" dirty="0">
                <a:sym typeface="Source Sans Pro"/>
              </a:rPr>
              <a:t>You have 15 days to respond to PIA questions.</a:t>
            </a:r>
          </a:p>
          <a:p>
            <a:pPr lvl="1">
              <a:spcBef>
                <a:spcPts val="1000"/>
              </a:spcBef>
              <a:spcAft>
                <a:spcPts val="0"/>
              </a:spcAft>
            </a:pPr>
            <a:r>
              <a:rPr lang="en-US" sz="2800" dirty="0">
                <a:sym typeface="Source Sans Pro"/>
              </a:rPr>
              <a:t>You can request one seven-day extension.</a:t>
            </a:r>
          </a:p>
          <a:p>
            <a:pPr>
              <a:spcAft>
                <a:spcPts val="0"/>
              </a:spcAft>
            </a:pPr>
            <a:r>
              <a:rPr lang="en-US" dirty="0">
                <a:sym typeface="Source Sans Pro"/>
              </a:rPr>
              <a:t>If you need help understanding the PIA questions, ask your reviewer for help.</a:t>
            </a:r>
          </a:p>
          <a:p>
            <a:pPr>
              <a:spcAft>
                <a:spcPts val="0"/>
              </a:spcAft>
            </a:pPr>
            <a:r>
              <a:rPr lang="en-US" dirty="0">
                <a:sym typeface="Source Sans Pro"/>
              </a:rPr>
              <a:t>To answer inquiries, ask for extensions, or find your reviewer’s contact info</a:t>
            </a:r>
            <a:r>
              <a:rPr lang="en-US" dirty="0"/>
              <a:t>:</a:t>
            </a:r>
          </a:p>
          <a:p>
            <a:pPr lvl="1">
              <a:spcBef>
                <a:spcPts val="1000"/>
              </a:spcBef>
              <a:spcAft>
                <a:spcPts val="0"/>
              </a:spcAft>
            </a:pPr>
            <a:r>
              <a:rPr lang="en-US" sz="2800" dirty="0">
                <a:sym typeface="Source Sans Pro"/>
              </a:rPr>
              <a:t>Navigate to the FCC Form 471 in EPC.</a:t>
            </a:r>
          </a:p>
          <a:p>
            <a:pPr lvl="1">
              <a:spcBef>
                <a:spcPts val="1000"/>
              </a:spcBef>
              <a:spcAft>
                <a:spcPts val="0"/>
              </a:spcAft>
            </a:pPr>
            <a:r>
              <a:rPr lang="en-US" sz="2800" dirty="0">
                <a:sym typeface="Source Sans Pro"/>
              </a:rPr>
              <a:t>Choose “Related Actions,” then choose “Respond to Inquiries.”</a:t>
            </a:r>
          </a:p>
        </p:txBody>
      </p:sp>
      <p:pic>
        <p:nvPicPr>
          <p:cNvPr id="255" name="Shape 255"/>
          <p:cNvPicPr preferRelativeResize="0"/>
          <p:nvPr/>
        </p:nvPicPr>
        <p:blipFill>
          <a:blip r:embed="rId3">
            <a:extLst>
              <a:ext uri="{28A0092B-C50C-407E-A947-70E740481C1C}">
                <a14:useLocalDpi xmlns:a14="http://schemas.microsoft.com/office/drawing/2010/main" val="0"/>
              </a:ext>
            </a:extLst>
          </a:blip>
          <a:stretch>
            <a:fillRect/>
          </a:stretch>
        </p:blipFill>
        <p:spPr>
          <a:xfrm>
            <a:off x="8811476" y="1719943"/>
            <a:ext cx="3032181" cy="3352800"/>
          </a:xfrm>
          <a:prstGeom prst="rect">
            <a:avLst/>
          </a:prstGeom>
          <a:noFill/>
          <a:ln>
            <a:noFill/>
          </a:ln>
        </p:spPr>
      </p:pic>
      <p:sp>
        <p:nvSpPr>
          <p:cNvPr id="4" name="Rectangle 3"/>
          <p:cNvSpPr/>
          <p:nvPr/>
        </p:nvSpPr>
        <p:spPr>
          <a:xfrm>
            <a:off x="337351" y="352786"/>
            <a:ext cx="6866495" cy="677108"/>
          </a:xfrm>
          <a:prstGeom prst="rect">
            <a:avLst/>
          </a:prstGeom>
        </p:spPr>
        <p:txBody>
          <a:bodyPr wrap="none">
            <a:spAutoFit/>
          </a:bodyPr>
          <a:lstStyle/>
          <a:p>
            <a:r>
              <a:rPr lang="en-US" sz="3800" b="1" dirty="0">
                <a:solidFill>
                  <a:srgbClr val="004ADD"/>
                </a:solidFill>
                <a:latin typeface="Source Sans Pro" panose="020B0503030403020204" pitchFamily="34" charset="0"/>
                <a:ea typeface="Source Sans Pro" panose="020B0503030403020204" pitchFamily="34" charset="0"/>
                <a:sym typeface="Source Sans Pro"/>
              </a:rPr>
              <a:t>Responding to your PIA Reviewer</a:t>
            </a:r>
            <a:endParaRPr lang="en-US" sz="3800" b="1" dirty="0">
              <a:solidFill>
                <a:srgbClr val="004ADD"/>
              </a:solidFill>
              <a:latin typeface="Source Sans Pro" panose="020B0503030403020204" pitchFamily="34" charset="0"/>
              <a:ea typeface="Source Sans Pro" panose="020B0503030403020204" pitchFamily="34" charset="0"/>
            </a:endParaRPr>
          </a:p>
        </p:txBody>
      </p:sp>
      <p:sp>
        <p:nvSpPr>
          <p:cNvPr id="7" name="Rectangle 6"/>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486424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Funding Commitments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494380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2" name="Shape 26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3800" dirty="0">
                <a:sym typeface="Source Sans Pro"/>
              </a:rPr>
              <a:t>Funding Commitment </a:t>
            </a:r>
          </a:p>
        </p:txBody>
      </p:sp>
      <p:sp>
        <p:nvSpPr>
          <p:cNvPr id="260" name="Shape 260"/>
          <p:cNvSpPr txBox="1">
            <a:spLocks noGrp="1"/>
          </p:cNvSpPr>
          <p:nvPr>
            <p:ph idx="1"/>
          </p:nvPr>
        </p:nvSpPr>
        <p:spPr>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800" dirty="0">
                <a:sym typeface="Source Sans Pro"/>
              </a:rPr>
              <a:t>When PIA</a:t>
            </a:r>
            <a:r>
              <a:rPr lang="en-US" sz="2800" dirty="0"/>
              <a:t>’s </a:t>
            </a:r>
            <a:r>
              <a:rPr lang="en-US" sz="2800" dirty="0">
                <a:sym typeface="Source Sans Pro"/>
              </a:rPr>
              <a:t>review is complete, you and your service provider receive a notification called the Funding Commitment Decision Letter (FCDL).</a:t>
            </a:r>
          </a:p>
          <a:p>
            <a:pPr>
              <a:spcAft>
                <a:spcPts val="0"/>
              </a:spcAft>
              <a:buFont typeface="Arial" panose="020B0604020202020204" pitchFamily="34" charset="0"/>
              <a:buChar char="•"/>
            </a:pPr>
            <a:r>
              <a:rPr lang="en-US" sz="2800" dirty="0">
                <a:sym typeface="Source Sans Pro"/>
              </a:rPr>
              <a:t>Your FCDL will include USAC’s decisions on your funding requests — commitments, modifications, and/or denials – and next steps.</a:t>
            </a:r>
          </a:p>
          <a:p>
            <a:pPr>
              <a:spcAft>
                <a:spcPts val="0"/>
              </a:spcAft>
              <a:buFont typeface="Arial" panose="020B0604020202020204" pitchFamily="34" charset="0"/>
              <a:buChar char="•"/>
            </a:pPr>
            <a:r>
              <a:rPr lang="en-US" sz="2800" dirty="0">
                <a:sym typeface="Source Sans Pro"/>
              </a:rPr>
              <a:t>FCDLs will be emailed to the contact person on the FCC Form 471, and will also be available in the Notifications section of your EPC landing page. </a:t>
            </a:r>
          </a:p>
          <a:p>
            <a:pPr>
              <a:spcAft>
                <a:spcPts val="0"/>
              </a:spcAft>
              <a:buFont typeface="Arial" panose="020B0604020202020204" pitchFamily="34" charset="0"/>
              <a:buChar char="•"/>
            </a:pPr>
            <a:r>
              <a:rPr lang="en-US" sz="2800" dirty="0">
                <a:latin typeface="Source Sans Pro"/>
                <a:ea typeface="Source Sans Pro"/>
                <a:sym typeface="Source Sans Pro"/>
              </a:rPr>
              <a:t>If you disagree with one or more of USAC’s decisions, you or your service provider can </a:t>
            </a:r>
            <a:r>
              <a:rPr lang="en-US" sz="2800" dirty="0">
                <a:solidFill>
                  <a:schemeClr val="tx1"/>
                </a:solidFill>
                <a:latin typeface="Source Sans Pro"/>
                <a:ea typeface="Source Sans Pro"/>
                <a:sym typeface="Source Sans Pro"/>
                <a:hlinkClick r:id="rId3"/>
              </a:rPr>
              <a:t>file an appeal</a:t>
            </a:r>
            <a:r>
              <a:rPr lang="en-US" sz="2800" dirty="0">
                <a:solidFill>
                  <a:schemeClr val="tx1"/>
                </a:solidFill>
                <a:latin typeface="Source Sans Pro"/>
                <a:ea typeface="Source Sans Pro"/>
                <a:sym typeface="Source Sans Pro"/>
              </a:rPr>
              <a:t>.  </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34775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Application Process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06961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Document Retention</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921358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Document Retention</a:t>
            </a:r>
          </a:p>
        </p:txBody>
      </p:sp>
      <p:sp>
        <p:nvSpPr>
          <p:cNvPr id="367" name="Shape 367"/>
          <p:cNvSpPr txBox="1">
            <a:spLocks noGrp="1"/>
          </p:cNvSpPr>
          <p:nvPr>
            <p:ph idx="1"/>
          </p:nvPr>
        </p:nvSpPr>
        <p:spPr>
          <a:xfrm>
            <a:off x="337351" y="1207008"/>
            <a:ext cx="6716592" cy="5025116"/>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400" dirty="0">
                <a:sym typeface="Source Sans Pro"/>
              </a:rPr>
              <a:t>You must keep all documentation for 10 years from the last date to receive service.</a:t>
            </a:r>
          </a:p>
          <a:p>
            <a:pPr lvl="1">
              <a:spcBef>
                <a:spcPts val="1000"/>
              </a:spcBef>
              <a:spcAft>
                <a:spcPts val="0"/>
              </a:spcAft>
            </a:pPr>
            <a:r>
              <a:rPr lang="en-US" dirty="0">
                <a:sym typeface="Source Sans Pro"/>
              </a:rPr>
              <a:t>For multi-year contracts this means 10 years from the contract expiration date.</a:t>
            </a:r>
          </a:p>
          <a:p>
            <a:pPr>
              <a:spcAft>
                <a:spcPts val="0"/>
              </a:spcAft>
              <a:buFont typeface="Arial" panose="020B0604020202020204" pitchFamily="34" charset="0"/>
              <a:buChar char="•"/>
            </a:pPr>
            <a:r>
              <a:rPr lang="en-US" sz="2400" dirty="0"/>
              <a:t>Retain receipt and delivery records relating to pre-bidding, bidding, contracts, application process, invoices, provision of services, and other matters relating to your applications.  </a:t>
            </a:r>
          </a:p>
          <a:p>
            <a:pPr>
              <a:spcAft>
                <a:spcPts val="0"/>
              </a:spcAft>
              <a:buFont typeface="Arial" panose="020B0604020202020204" pitchFamily="34" charset="0"/>
              <a:buChar char="•"/>
            </a:pPr>
            <a:r>
              <a:rPr lang="en-US" sz="2400" dirty="0">
                <a:sym typeface="Source Sans Pro"/>
              </a:rPr>
              <a:t>For example, for recurring </a:t>
            </a:r>
            <a:r>
              <a:rPr lang="en-US" sz="2400" dirty="0"/>
              <a:t>internet access service for FY2020, both the applicant and the service provider must retain all records until at least June 30, 2031.</a:t>
            </a:r>
            <a:endParaRPr lang="en-US" sz="2400" dirty="0">
              <a:sym typeface="Source Sans Pro"/>
            </a:endParaRPr>
          </a:p>
        </p:txBody>
      </p:sp>
      <p:pic>
        <p:nvPicPr>
          <p:cNvPr id="5" name="Picture 4"/>
          <p:cNvPicPr>
            <a:picLocks noChangeAspect="1"/>
          </p:cNvPicPr>
          <p:nvPr/>
        </p:nvPicPr>
        <p:blipFill>
          <a:blip r:embed="rId3"/>
          <a:stretch>
            <a:fillRect/>
          </a:stretch>
        </p:blipFill>
        <p:spPr>
          <a:xfrm>
            <a:off x="7073765" y="2135694"/>
            <a:ext cx="4769892" cy="3167744"/>
          </a:xfrm>
          <a:prstGeom prst="rect">
            <a:avLst/>
          </a:prstGeom>
        </p:spPr>
      </p:pic>
      <p:sp>
        <p:nvSpPr>
          <p:cNvPr id="6" name="Rectangle 5"/>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242003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Case Studies </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51003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Case Study – Make and Model</a:t>
            </a:r>
          </a:p>
        </p:txBody>
      </p:sp>
      <p:sp>
        <p:nvSpPr>
          <p:cNvPr id="3" name="Content Placeholder 2"/>
          <p:cNvSpPr>
            <a:spLocks noGrp="1"/>
          </p:cNvSpPr>
          <p:nvPr>
            <p:ph idx="1"/>
          </p:nvPr>
        </p:nvSpPr>
        <p:spPr/>
        <p:txBody>
          <a:bodyPr/>
          <a:lstStyle/>
          <a:p>
            <a:pPr>
              <a:spcAft>
                <a:spcPts val="0"/>
              </a:spcAft>
            </a:pPr>
            <a:r>
              <a:rPr lang="en-US" sz="2800" dirty="0"/>
              <a:t>Red School District posted its FCC Form 470 in EPC.  The form includes a request for internal connections equipment. The form has the words “or equivalent” following the manufacturer name for their current equipment – because Red School District wants the new equipment to be compatible with their existing equipment – but the RFP attached to the form specifically names the manufacturer without including the words “or equivalent.”</a:t>
            </a:r>
          </a:p>
          <a:p>
            <a:pPr>
              <a:spcAft>
                <a:spcPts val="0"/>
              </a:spcAft>
            </a:pPr>
            <a:r>
              <a:rPr lang="en-US" sz="2800" dirty="0"/>
              <a:t>Does this violate the competitive bidding rules?</a:t>
            </a:r>
          </a:p>
          <a:p>
            <a:pPr marL="0" indent="0">
              <a:buNone/>
            </a:pPr>
            <a:endParaRPr lang="en-US" sz="2800"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640605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Case Study – Make and Model</a:t>
            </a:r>
          </a:p>
        </p:txBody>
      </p:sp>
      <p:sp>
        <p:nvSpPr>
          <p:cNvPr id="3" name="Content Placeholder 2"/>
          <p:cNvSpPr>
            <a:spLocks noGrp="1"/>
          </p:cNvSpPr>
          <p:nvPr>
            <p:ph idx="1"/>
          </p:nvPr>
        </p:nvSpPr>
        <p:spPr>
          <a:xfrm>
            <a:off x="337351" y="1186825"/>
            <a:ext cx="11213947" cy="5025116"/>
          </a:xfrm>
        </p:spPr>
        <p:txBody>
          <a:bodyPr>
            <a:normAutofit lnSpcReduction="10000"/>
          </a:bodyPr>
          <a:lstStyle/>
          <a:p>
            <a:pPr marL="457200" indent="-457200">
              <a:spcAft>
                <a:spcPts val="0"/>
              </a:spcAft>
              <a:buFont typeface="Arial" panose="020B0604020202020204" pitchFamily="34" charset="0"/>
              <a:buChar char="•"/>
            </a:pPr>
            <a:r>
              <a:rPr lang="en-US" sz="2800" dirty="0"/>
              <a:t>Yes. Putting the specific make in the RFP without the “or </a:t>
            </a:r>
            <a:r>
              <a:rPr lang="en-US" dirty="0"/>
              <a:t>equivalent” language </a:t>
            </a:r>
            <a:r>
              <a:rPr lang="en-US" sz="2800" dirty="0"/>
              <a:t>gives the appearance that Red School District is not open to considering equipment from other manufacturers that could nevertheless be compatible with their existing equipment.</a:t>
            </a:r>
          </a:p>
          <a:p>
            <a:pPr marL="457200" indent="-457200">
              <a:spcAft>
                <a:spcPts val="0"/>
              </a:spcAft>
              <a:buFont typeface="Arial" panose="020B0604020202020204" pitchFamily="34" charset="0"/>
              <a:buChar char="•"/>
            </a:pPr>
            <a:r>
              <a:rPr lang="en-US" sz="2800" dirty="0"/>
              <a:t>How can this be corrected?</a:t>
            </a:r>
          </a:p>
          <a:p>
            <a:pPr lvl="1">
              <a:spcBef>
                <a:spcPts val="1000"/>
              </a:spcBef>
              <a:spcAft>
                <a:spcPts val="0"/>
              </a:spcAft>
              <a:buFont typeface="Arial" panose="020B0604020202020204" pitchFamily="34" charset="0"/>
              <a:buChar char="•"/>
            </a:pPr>
            <a:r>
              <a:rPr lang="en-US" sz="2800" dirty="0"/>
              <a:t>Red School District can cancel the FCC Form 470 and issue a new form with a corrected </a:t>
            </a:r>
            <a:r>
              <a:rPr lang="en-US" sz="2800" dirty="0" smtClean="0"/>
              <a:t>RFP; </a:t>
            </a:r>
            <a:r>
              <a:rPr lang="en-US" sz="2800" dirty="0"/>
              <a:t>OR</a:t>
            </a:r>
          </a:p>
          <a:p>
            <a:pPr lvl="1">
              <a:spcBef>
                <a:spcPts val="1000"/>
              </a:spcBef>
              <a:spcAft>
                <a:spcPts val="0"/>
              </a:spcAft>
              <a:buFont typeface="Arial" panose="020B0604020202020204" pitchFamily="34" charset="0"/>
              <a:buChar char="•"/>
            </a:pPr>
            <a:r>
              <a:rPr lang="en-US" sz="2800" dirty="0" smtClean="0"/>
              <a:t>Red </a:t>
            </a:r>
            <a:r>
              <a:rPr lang="en-US" sz="2800" dirty="0"/>
              <a:t>School District can amend the existing RFP by attaching an RFP document to the existing form that corrects the original RFP. In this case, Red School District will have to restart the 28-day waiting period before selecting a service provider.</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543250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Case Study – Duplicative Services</a:t>
            </a:r>
          </a:p>
        </p:txBody>
      </p:sp>
      <p:sp>
        <p:nvSpPr>
          <p:cNvPr id="3" name="Content Placeholder 2"/>
          <p:cNvSpPr>
            <a:spLocks noGrp="1"/>
          </p:cNvSpPr>
          <p:nvPr>
            <p:ph idx="1"/>
          </p:nvPr>
        </p:nvSpPr>
        <p:spPr>
          <a:xfrm>
            <a:off x="337351" y="1696359"/>
            <a:ext cx="11506306" cy="5025116"/>
          </a:xfrm>
        </p:spPr>
        <p:txBody>
          <a:bodyPr/>
          <a:lstStyle/>
          <a:p>
            <a:pPr>
              <a:spcAft>
                <a:spcPts val="0"/>
              </a:spcAft>
              <a:buFont typeface="Arial" panose="020B0604020202020204" pitchFamily="34" charset="0"/>
              <a:buChar char="•"/>
            </a:pPr>
            <a:r>
              <a:rPr lang="en-US" sz="2800" dirty="0"/>
              <a:t>Yellow </a:t>
            </a:r>
            <a:r>
              <a:rPr lang="en-US" dirty="0"/>
              <a:t>School files an FCC Form 471 that requests a fiber internet service from one service provider with a backup service from a second provider that only comes on if the first service fails.</a:t>
            </a:r>
            <a:endParaRPr lang="en-US" sz="2800" dirty="0"/>
          </a:p>
          <a:p>
            <a:pPr lvl="1">
              <a:spcBef>
                <a:spcPts val="1000"/>
              </a:spcBef>
              <a:spcAft>
                <a:spcPts val="0"/>
              </a:spcAft>
              <a:buFont typeface="Arial" panose="020B0604020202020204" pitchFamily="34" charset="0"/>
              <a:buChar char="•"/>
            </a:pPr>
            <a:endParaRPr lang="en-US" sz="2800" dirty="0"/>
          </a:p>
          <a:p>
            <a:pPr>
              <a:spcAft>
                <a:spcPts val="0"/>
              </a:spcAft>
              <a:buFont typeface="Arial" panose="020B0604020202020204" pitchFamily="34" charset="0"/>
              <a:buChar char="•"/>
            </a:pPr>
            <a:r>
              <a:rPr lang="en-US" sz="2800" dirty="0"/>
              <a:t>Can </a:t>
            </a:r>
            <a:r>
              <a:rPr lang="en-US" dirty="0"/>
              <a:t>USAC fund the backup service?</a:t>
            </a:r>
            <a:endParaRPr lang="en-US" sz="2800" dirty="0"/>
          </a:p>
          <a:p>
            <a:pPr lvl="1">
              <a:buFont typeface="Arial" panose="020B0604020202020204" pitchFamily="34" charset="0"/>
              <a:buChar char="•"/>
            </a:pPr>
            <a:endParaRPr lang="en-US" sz="2800" dirty="0"/>
          </a:p>
          <a:p>
            <a:pPr lvl="1"/>
            <a:endParaRPr lang="en-US" sz="2800" dirty="0"/>
          </a:p>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221601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Case Study – Duplicative Services</a:t>
            </a:r>
          </a:p>
        </p:txBody>
      </p:sp>
      <p:sp>
        <p:nvSpPr>
          <p:cNvPr id="3" name="Content Placeholder 2"/>
          <p:cNvSpPr>
            <a:spLocks noGrp="1"/>
          </p:cNvSpPr>
          <p:nvPr>
            <p:ph idx="1"/>
          </p:nvPr>
        </p:nvSpPr>
        <p:spPr>
          <a:xfrm>
            <a:off x="337351" y="1696359"/>
            <a:ext cx="11506306" cy="5025116"/>
          </a:xfrm>
        </p:spPr>
        <p:txBody>
          <a:bodyPr/>
          <a:lstStyle/>
          <a:p>
            <a:pPr>
              <a:spcAft>
                <a:spcPts val="0"/>
              </a:spcAft>
              <a:buFont typeface="Arial" panose="020B0604020202020204" pitchFamily="34" charset="0"/>
              <a:buChar char="•"/>
            </a:pPr>
            <a:r>
              <a:rPr lang="en-US" sz="2800" dirty="0"/>
              <a:t>No. Backup services are considered duplicative, and USAC cannot fund duplicative services.</a:t>
            </a:r>
          </a:p>
          <a:p>
            <a:pPr marL="0" indent="0">
              <a:spcAft>
                <a:spcPts val="0"/>
              </a:spcAft>
              <a:buNone/>
            </a:pPr>
            <a:endParaRPr lang="en-US" sz="2800" dirty="0"/>
          </a:p>
          <a:p>
            <a:pPr>
              <a:spcAft>
                <a:spcPts val="0"/>
              </a:spcAft>
              <a:buFont typeface="Arial" panose="020B0604020202020204" pitchFamily="34" charset="0"/>
              <a:buChar char="•"/>
            </a:pPr>
            <a:r>
              <a:rPr lang="en-US" dirty="0"/>
              <a:t>How can Yellow School receive the backup service?</a:t>
            </a:r>
          </a:p>
          <a:p>
            <a:pPr lvl="1">
              <a:spcAft>
                <a:spcPts val="0"/>
              </a:spcAft>
              <a:buFont typeface="Arial" panose="020B0604020202020204" pitchFamily="34" charset="0"/>
              <a:buChar char="•"/>
            </a:pPr>
            <a:r>
              <a:rPr lang="en-US" dirty="0"/>
              <a:t>Yellow School cannot receive discounts on the backup service. Yellow School must pay for the service itself.</a:t>
            </a:r>
            <a:endParaRPr lang="en-US" sz="2800" dirty="0"/>
          </a:p>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700196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Case Study – FCC Form 471 Corrections</a:t>
            </a:r>
          </a:p>
        </p:txBody>
      </p:sp>
      <p:sp>
        <p:nvSpPr>
          <p:cNvPr id="3" name="Content Placeholder 2"/>
          <p:cNvSpPr>
            <a:spLocks noGrp="1"/>
          </p:cNvSpPr>
          <p:nvPr>
            <p:ph idx="1"/>
          </p:nvPr>
        </p:nvSpPr>
        <p:spPr>
          <a:xfrm>
            <a:off x="337351" y="1696359"/>
            <a:ext cx="11506306" cy="5025116"/>
          </a:xfrm>
        </p:spPr>
        <p:txBody>
          <a:bodyPr/>
          <a:lstStyle/>
          <a:p>
            <a:pPr>
              <a:spcAft>
                <a:spcPts val="0"/>
              </a:spcAft>
              <a:buFont typeface="Arial" panose="020B0604020202020204" pitchFamily="34" charset="0"/>
              <a:buChar char="•"/>
            </a:pPr>
            <a:r>
              <a:rPr lang="en-US" sz="2800" dirty="0"/>
              <a:t>Purple </a:t>
            </a:r>
            <a:r>
              <a:rPr lang="en-US" dirty="0"/>
              <a:t>Service Provider reviewed the Receipt Acknowledgment Letter (RAL) that USAC issued for its client, Orange Library, and realized that Orange Library reported that the internet access service provided by Purple Service Provider cost $100 per month instead of $1,000 per month noted in the contract.</a:t>
            </a:r>
            <a:endParaRPr lang="en-US" sz="2800" dirty="0"/>
          </a:p>
          <a:p>
            <a:pPr lvl="1">
              <a:spcBef>
                <a:spcPts val="1000"/>
              </a:spcBef>
              <a:spcAft>
                <a:spcPts val="0"/>
              </a:spcAft>
              <a:buFont typeface="Arial" panose="020B0604020202020204" pitchFamily="34" charset="0"/>
              <a:buChar char="•"/>
            </a:pPr>
            <a:endParaRPr lang="en-US" sz="2800" dirty="0"/>
          </a:p>
          <a:p>
            <a:pPr>
              <a:spcAft>
                <a:spcPts val="0"/>
              </a:spcAft>
              <a:buFont typeface="Arial" panose="020B0604020202020204" pitchFamily="34" charset="0"/>
              <a:buChar char="•"/>
            </a:pPr>
            <a:r>
              <a:rPr lang="en-US" dirty="0"/>
              <a:t>What can Purple Service Provider do?</a:t>
            </a:r>
            <a:endParaRPr lang="en-US" sz="2800" dirty="0"/>
          </a:p>
          <a:p>
            <a:pPr lvl="1">
              <a:buFont typeface="Arial" panose="020B0604020202020204" pitchFamily="34" charset="0"/>
              <a:buChar char="•"/>
            </a:pPr>
            <a:endParaRPr lang="en-US" sz="2800" dirty="0">
              <a:solidFill>
                <a:srgbClr val="FF0000"/>
              </a:solidFill>
            </a:endParaRPr>
          </a:p>
          <a:p>
            <a:pPr lvl="1"/>
            <a:endParaRPr lang="en-US" sz="2800" dirty="0">
              <a:solidFill>
                <a:srgbClr val="FF0000"/>
              </a:solidFill>
            </a:endParaRPr>
          </a:p>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891362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Case Study – FCC Form 471 Corrections</a:t>
            </a:r>
          </a:p>
        </p:txBody>
      </p:sp>
      <p:sp>
        <p:nvSpPr>
          <p:cNvPr id="3" name="Content Placeholder 2"/>
          <p:cNvSpPr>
            <a:spLocks noGrp="1"/>
          </p:cNvSpPr>
          <p:nvPr>
            <p:ph idx="1"/>
          </p:nvPr>
        </p:nvSpPr>
        <p:spPr>
          <a:xfrm>
            <a:off x="337351" y="1185084"/>
            <a:ext cx="11506306" cy="5025116"/>
          </a:xfrm>
        </p:spPr>
        <p:txBody>
          <a:bodyPr>
            <a:normAutofit/>
          </a:bodyPr>
          <a:lstStyle/>
          <a:p>
            <a:pPr>
              <a:spcAft>
                <a:spcPts val="0"/>
              </a:spcAft>
              <a:buFont typeface="Arial" panose="020B0604020202020204" pitchFamily="34" charset="0"/>
              <a:buChar char="•"/>
            </a:pPr>
            <a:r>
              <a:rPr lang="en-US" sz="2800" dirty="0"/>
              <a:t>Purple </a:t>
            </a:r>
            <a:r>
              <a:rPr lang="en-US" dirty="0"/>
              <a:t>Service Provider should bring this mistake to Orange Library’s attention and advise them to file a RAL modification in the E-rate Productivity Center (EPC) to correct the error. Orange Library should be prepared to explain the error by attaching a copy of the contract or explaining that the contract is available in the contract record in its EPC profile.</a:t>
            </a:r>
          </a:p>
          <a:p>
            <a:pPr>
              <a:spcAft>
                <a:spcPts val="0"/>
              </a:spcAft>
              <a:buFont typeface="Arial" panose="020B0604020202020204" pitchFamily="34" charset="0"/>
              <a:buChar char="•"/>
            </a:pPr>
            <a:r>
              <a:rPr lang="en-US" dirty="0"/>
              <a:t>If USAC is already reviewing the application, Purple Service Provider can advise Orange Library to inform the reviewer of the error and ask that it be corrected. Again, Orange Library can provide a copy of the contract or remind the reviewer that the contract is available in Orange Library’s EPC profile.</a:t>
            </a: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82781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85343"/>
            <a:ext cx="12179935" cy="6772909"/>
          </a:xfrm>
          <a:custGeom>
            <a:avLst/>
            <a:gdLst/>
            <a:ahLst/>
            <a:cxnLst/>
            <a:rect l="l" t="t" r="r" b="b"/>
            <a:pathLst>
              <a:path w="12179935" h="6772909">
                <a:moveTo>
                  <a:pt x="0" y="6772656"/>
                </a:moveTo>
                <a:lnTo>
                  <a:pt x="12179503" y="6772656"/>
                </a:lnTo>
                <a:lnTo>
                  <a:pt x="12179503" y="0"/>
                </a:lnTo>
                <a:lnTo>
                  <a:pt x="0" y="0"/>
                </a:lnTo>
                <a:lnTo>
                  <a:pt x="0" y="6772656"/>
                </a:lnTo>
                <a:close/>
              </a:path>
            </a:pathLst>
          </a:custGeom>
          <a:solidFill>
            <a:srgbClr val="595958">
              <a:alpha val="79998"/>
            </a:srgbClr>
          </a:solidFill>
        </p:spPr>
        <p:txBody>
          <a:bodyPr wrap="square" lIns="0" tIns="0" rIns="0" bIns="0" rtlCol="0"/>
          <a:lstStyle/>
          <a:p>
            <a:endParaRPr dirty="0"/>
          </a:p>
        </p:txBody>
      </p:sp>
      <p:sp>
        <p:nvSpPr>
          <p:cNvPr id="3" name="object 3"/>
          <p:cNvSpPr txBox="1">
            <a:spLocks noGrp="1"/>
          </p:cNvSpPr>
          <p:nvPr>
            <p:ph type="title"/>
          </p:nvPr>
        </p:nvSpPr>
        <p:spPr>
          <a:xfrm>
            <a:off x="4562082" y="2345279"/>
            <a:ext cx="3054350" cy="615553"/>
          </a:xfrm>
          <a:prstGeom prst="rect">
            <a:avLst/>
          </a:prstGeom>
        </p:spPr>
        <p:txBody>
          <a:bodyPr vert="horz" wrap="square" lIns="0" tIns="0" rIns="0" bIns="0" rtlCol="0">
            <a:spAutoFit/>
          </a:bodyPr>
          <a:lstStyle/>
          <a:p>
            <a:pPr marL="12700">
              <a:lnSpc>
                <a:spcPct val="100000"/>
              </a:lnSpc>
            </a:pPr>
            <a:r>
              <a:rPr sz="4000" spc="-5" dirty="0">
                <a:solidFill>
                  <a:srgbClr val="FFFFFF"/>
                </a:solidFill>
              </a:rPr>
              <a:t>Q</a:t>
            </a:r>
            <a:r>
              <a:rPr lang="en-US" sz="4000" spc="-5" dirty="0">
                <a:solidFill>
                  <a:srgbClr val="FFFFFF"/>
                </a:solidFill>
              </a:rPr>
              <a:t>UESTIONS?</a:t>
            </a:r>
            <a:endParaRPr sz="4000" dirty="0"/>
          </a:p>
        </p:txBody>
      </p:sp>
      <p:sp>
        <p:nvSpPr>
          <p:cNvPr id="4" name="object 4"/>
          <p:cNvSpPr txBox="1"/>
          <p:nvPr/>
        </p:nvSpPr>
        <p:spPr>
          <a:xfrm>
            <a:off x="428283" y="6469824"/>
            <a:ext cx="1879600" cy="123111"/>
          </a:xfrm>
          <a:prstGeom prst="rect">
            <a:avLst/>
          </a:prstGeom>
        </p:spPr>
        <p:txBody>
          <a:bodyPr vert="horz" wrap="square" lIns="0" tIns="0" rIns="0" bIns="0" rtlCol="0">
            <a:spAutoFit/>
          </a:bodyPr>
          <a:lstStyle/>
          <a:p>
            <a:pPr marL="12700">
              <a:lnSpc>
                <a:spcPct val="100000"/>
              </a:lnSpc>
            </a:pPr>
            <a:r>
              <a:rPr sz="800" dirty="0">
                <a:solidFill>
                  <a:srgbClr val="FFFFFF"/>
                </a:solidFill>
                <a:latin typeface="Source Sans Pro"/>
                <a:cs typeface="Source Sans Pro"/>
              </a:rPr>
              <a:t>© </a:t>
            </a:r>
            <a:r>
              <a:rPr sz="800" spc="-5" dirty="0" smtClean="0">
                <a:solidFill>
                  <a:srgbClr val="FFFFFF"/>
                </a:solidFill>
                <a:latin typeface="Source Sans Pro"/>
                <a:cs typeface="Source Sans Pro"/>
              </a:rPr>
              <a:t>201</a:t>
            </a:r>
            <a:r>
              <a:rPr lang="en-US" sz="800" spc="-5" dirty="0">
                <a:solidFill>
                  <a:srgbClr val="FFFFFF"/>
                </a:solidFill>
                <a:latin typeface="Source Sans Pro"/>
                <a:cs typeface="Source Sans Pro"/>
              </a:rPr>
              <a:t>9</a:t>
            </a:r>
            <a:r>
              <a:rPr sz="800" spc="-5" dirty="0" smtClean="0">
                <a:solidFill>
                  <a:srgbClr val="FFFFFF"/>
                </a:solidFill>
                <a:latin typeface="Source Sans Pro"/>
                <a:cs typeface="Source Sans Pro"/>
              </a:rPr>
              <a:t> </a:t>
            </a:r>
            <a:r>
              <a:rPr sz="800" spc="-5" dirty="0">
                <a:solidFill>
                  <a:srgbClr val="FFFFFF"/>
                </a:solidFill>
                <a:latin typeface="Source Sans Pro"/>
                <a:cs typeface="Source Sans Pro"/>
              </a:rPr>
              <a:t>Universal Service Administrative</a:t>
            </a:r>
            <a:r>
              <a:rPr sz="800" spc="45" dirty="0">
                <a:solidFill>
                  <a:srgbClr val="FFFFFF"/>
                </a:solidFill>
                <a:latin typeface="Source Sans Pro"/>
                <a:cs typeface="Source Sans Pro"/>
              </a:rPr>
              <a:t> </a:t>
            </a:r>
            <a:r>
              <a:rPr sz="800" spc="-5" dirty="0">
                <a:solidFill>
                  <a:srgbClr val="FFFFFF"/>
                </a:solidFill>
                <a:latin typeface="Source Sans Pro"/>
                <a:cs typeface="Source Sans Pro"/>
              </a:rPr>
              <a:t>Co.</a:t>
            </a:r>
            <a:endParaRPr sz="800" dirty="0">
              <a:latin typeface="Source Sans Pro"/>
              <a:cs typeface="Source Sans Pro"/>
            </a:endParaRPr>
          </a:p>
        </p:txBody>
      </p:sp>
    </p:spTree>
    <p:extLst>
      <p:ext uri="{BB962C8B-B14F-4D97-AF65-F5344CB8AC3E}">
        <p14:creationId xmlns:p14="http://schemas.microsoft.com/office/powerpoint/2010/main" val="117755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Shape 35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dirty="0">
                <a:sym typeface="Source Sans Pro"/>
              </a:rPr>
              <a:t>How to Apply</a:t>
            </a: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Call our Client Service Bureau at call (888) 203-8100 to set up an account in EPC and make sure your school or library has an entity number (also called a Billed Entity Number or BEN).</a:t>
            </a:r>
          </a:p>
          <a:p>
            <a:endParaRPr lang="en-US" dirty="0"/>
          </a:p>
        </p:txBody>
      </p:sp>
      <p:sp>
        <p:nvSpPr>
          <p:cNvPr id="355" name="Shape 355"/>
          <p:cNvSpPr/>
          <p:nvPr/>
        </p:nvSpPr>
        <p:spPr>
          <a:xfrm>
            <a:off x="304799" y="3557130"/>
            <a:ext cx="2513775" cy="2386470"/>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algn="ctr"/>
            <a:endParaRPr sz="3200" dirty="0">
              <a:solidFill>
                <a:srgbClr val="FFFFFF"/>
              </a:solidFill>
              <a:latin typeface="Calibri"/>
              <a:ea typeface="Calibri"/>
              <a:cs typeface="Calibri"/>
              <a:sym typeface="Calibri"/>
            </a:endParaRPr>
          </a:p>
        </p:txBody>
      </p:sp>
      <p:sp>
        <p:nvSpPr>
          <p:cNvPr id="356" name="Shape 356"/>
          <p:cNvSpPr/>
          <p:nvPr/>
        </p:nvSpPr>
        <p:spPr>
          <a:xfrm>
            <a:off x="3318932" y="3574376"/>
            <a:ext cx="2540000" cy="2369224"/>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algn="ctr"/>
            <a:endParaRPr sz="3200" dirty="0">
              <a:solidFill>
                <a:srgbClr val="FFFFFF"/>
              </a:solidFill>
              <a:latin typeface="Calibri"/>
              <a:ea typeface="Calibri"/>
              <a:cs typeface="Calibri"/>
              <a:sym typeface="Calibri"/>
            </a:endParaRPr>
          </a:p>
        </p:txBody>
      </p:sp>
      <p:sp>
        <p:nvSpPr>
          <p:cNvPr id="357" name="Shape 357"/>
          <p:cNvSpPr/>
          <p:nvPr/>
        </p:nvSpPr>
        <p:spPr>
          <a:xfrm>
            <a:off x="6359290" y="3574376"/>
            <a:ext cx="2540000" cy="2369224"/>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algn="ctr"/>
            <a:endParaRPr sz="3200" dirty="0">
              <a:solidFill>
                <a:srgbClr val="FFFFFF"/>
              </a:solidFill>
              <a:latin typeface="Calibri"/>
              <a:ea typeface="Calibri"/>
              <a:cs typeface="Calibri"/>
              <a:sym typeface="Calibri"/>
            </a:endParaRPr>
          </a:p>
        </p:txBody>
      </p:sp>
      <p:sp>
        <p:nvSpPr>
          <p:cNvPr id="358" name="Shape 358"/>
          <p:cNvSpPr/>
          <p:nvPr/>
        </p:nvSpPr>
        <p:spPr>
          <a:xfrm>
            <a:off x="9390217" y="3601918"/>
            <a:ext cx="2540000" cy="2341682"/>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algn="ctr"/>
            <a:endParaRPr sz="3200" dirty="0">
              <a:solidFill>
                <a:srgbClr val="FFFFFF"/>
              </a:solidFill>
              <a:latin typeface="Calibri"/>
              <a:ea typeface="Calibri"/>
              <a:cs typeface="Calibri"/>
              <a:sym typeface="Calibri"/>
            </a:endParaRPr>
          </a:p>
        </p:txBody>
      </p:sp>
      <p:sp>
        <p:nvSpPr>
          <p:cNvPr id="359" name="Shape 359"/>
          <p:cNvSpPr txBox="1"/>
          <p:nvPr/>
        </p:nvSpPr>
        <p:spPr>
          <a:xfrm>
            <a:off x="304800" y="3575526"/>
            <a:ext cx="2540100" cy="1015800"/>
          </a:xfrm>
          <a:prstGeom prst="rect">
            <a:avLst/>
          </a:prstGeom>
          <a:noFill/>
          <a:ln>
            <a:noFill/>
          </a:ln>
        </p:spPr>
        <p:txBody>
          <a:bodyPr lIns="91425" tIns="45700" rIns="91425" bIns="45700" anchor="t" anchorCtr="0">
            <a:noAutofit/>
          </a:bodyPr>
          <a:lstStyle/>
          <a:p>
            <a:pPr algn="ctr">
              <a:buSzPct val="25000"/>
            </a:pPr>
            <a:r>
              <a:rPr lang="en-US" sz="2400" dirty="0">
                <a:solidFill>
                  <a:srgbClr val="004AD4"/>
                </a:solidFill>
                <a:latin typeface="Source Sans Pro"/>
                <a:ea typeface="Source Sans Pro"/>
                <a:cs typeface="Source Sans Pro"/>
                <a:sym typeface="Source Sans Pro"/>
              </a:rPr>
              <a:t>Request services</a:t>
            </a:r>
          </a:p>
          <a:p>
            <a:pPr algn="ctr">
              <a:buSzPct val="25000"/>
            </a:pPr>
            <a:r>
              <a:rPr lang="en-US" sz="2400" b="1" dirty="0">
                <a:solidFill>
                  <a:srgbClr val="004AD4"/>
                </a:solidFill>
                <a:latin typeface="Source Sans Pro"/>
                <a:ea typeface="Source Sans Pro"/>
                <a:cs typeface="Source Sans Pro"/>
                <a:sym typeface="Source Sans Pro"/>
              </a:rPr>
              <a:t>(FCC Form 470),</a:t>
            </a:r>
          </a:p>
          <a:p>
            <a:pPr algn="ctr">
              <a:buSzPct val="25000"/>
            </a:pPr>
            <a:r>
              <a:rPr lang="en-US" sz="2400" dirty="0">
                <a:solidFill>
                  <a:srgbClr val="004AD4"/>
                </a:solidFill>
                <a:latin typeface="Source Sans Pro"/>
                <a:ea typeface="Source Sans Pro"/>
                <a:cs typeface="Source Sans Pro"/>
                <a:sym typeface="Source Sans Pro"/>
              </a:rPr>
              <a:t>run a competitive bid process, and select a vendor</a:t>
            </a:r>
          </a:p>
        </p:txBody>
      </p:sp>
      <p:sp>
        <p:nvSpPr>
          <p:cNvPr id="360" name="Shape 360"/>
          <p:cNvSpPr txBox="1"/>
          <p:nvPr/>
        </p:nvSpPr>
        <p:spPr>
          <a:xfrm>
            <a:off x="3318932" y="3651725"/>
            <a:ext cx="2540100" cy="1015800"/>
          </a:xfrm>
          <a:prstGeom prst="rect">
            <a:avLst/>
          </a:prstGeom>
          <a:noFill/>
          <a:ln>
            <a:noFill/>
          </a:ln>
        </p:spPr>
        <p:txBody>
          <a:bodyPr lIns="91425" tIns="45700" rIns="91425" bIns="45700" anchor="t" anchorCtr="0">
            <a:noAutofit/>
          </a:bodyPr>
          <a:lstStyle/>
          <a:p>
            <a:pPr algn="ctr">
              <a:buSzPct val="25000"/>
            </a:pPr>
            <a:r>
              <a:rPr lang="en-US" sz="2400" dirty="0">
                <a:solidFill>
                  <a:srgbClr val="004AD4"/>
                </a:solidFill>
                <a:latin typeface="Source Sans Pro"/>
                <a:ea typeface="Source Sans Pro"/>
                <a:cs typeface="Source Sans Pro"/>
                <a:sym typeface="Source Sans Pro"/>
              </a:rPr>
              <a:t>Request funding</a:t>
            </a:r>
          </a:p>
          <a:p>
            <a:pPr algn="ctr">
              <a:buSzPct val="25000"/>
            </a:pPr>
            <a:r>
              <a:rPr lang="en-US" sz="2400" b="1" dirty="0">
                <a:solidFill>
                  <a:srgbClr val="004AD4"/>
                </a:solidFill>
                <a:latin typeface="Source Sans Pro"/>
                <a:ea typeface="Source Sans Pro"/>
                <a:cs typeface="Source Sans Pro"/>
                <a:sym typeface="Source Sans Pro"/>
              </a:rPr>
              <a:t>(FCC Form 471)</a:t>
            </a:r>
          </a:p>
          <a:p>
            <a:pPr algn="ctr">
              <a:buSzPct val="25000"/>
            </a:pPr>
            <a:r>
              <a:rPr lang="en-US" sz="2400" dirty="0">
                <a:solidFill>
                  <a:srgbClr val="004AD4"/>
                </a:solidFill>
                <a:latin typeface="Source Sans Pro"/>
                <a:ea typeface="Source Sans Pro"/>
                <a:cs typeface="Source Sans Pro"/>
                <a:sym typeface="Source Sans Pro"/>
              </a:rPr>
              <a:t>and undergo application review</a:t>
            </a:r>
          </a:p>
        </p:txBody>
      </p:sp>
      <p:sp>
        <p:nvSpPr>
          <p:cNvPr id="361" name="Shape 361"/>
          <p:cNvSpPr txBox="1"/>
          <p:nvPr/>
        </p:nvSpPr>
        <p:spPr>
          <a:xfrm>
            <a:off x="6306742" y="3651725"/>
            <a:ext cx="2540100" cy="1015800"/>
          </a:xfrm>
          <a:prstGeom prst="rect">
            <a:avLst/>
          </a:prstGeom>
          <a:noFill/>
          <a:ln>
            <a:noFill/>
          </a:ln>
        </p:spPr>
        <p:txBody>
          <a:bodyPr lIns="91425" tIns="45700" rIns="91425" bIns="45700" anchor="t" anchorCtr="0">
            <a:noAutofit/>
          </a:bodyPr>
          <a:lstStyle/>
          <a:p>
            <a:pPr algn="ctr">
              <a:buSzPct val="25000"/>
            </a:pPr>
            <a:r>
              <a:rPr lang="en-US" sz="2400" dirty="0">
                <a:solidFill>
                  <a:srgbClr val="004AD4"/>
                </a:solidFill>
                <a:latin typeface="Source Sans Pro"/>
                <a:ea typeface="Source Sans Pro"/>
                <a:cs typeface="Source Sans Pro"/>
                <a:sym typeface="Source Sans Pro"/>
              </a:rPr>
              <a:t>Confirm the start of services and status of CIPA compliance </a:t>
            </a:r>
          </a:p>
          <a:p>
            <a:pPr algn="ctr">
              <a:buSzPct val="25000"/>
            </a:pPr>
            <a:r>
              <a:rPr lang="en-US" sz="2400" b="1" dirty="0">
                <a:solidFill>
                  <a:srgbClr val="004AD4"/>
                </a:solidFill>
                <a:latin typeface="Source Sans Pro"/>
                <a:ea typeface="Source Sans Pro"/>
                <a:cs typeface="Source Sans Pro"/>
                <a:sym typeface="Source Sans Pro"/>
              </a:rPr>
              <a:t>(FCC Form 486)</a:t>
            </a:r>
          </a:p>
        </p:txBody>
      </p:sp>
      <p:sp>
        <p:nvSpPr>
          <p:cNvPr id="362" name="Shape 362"/>
          <p:cNvSpPr txBox="1"/>
          <p:nvPr/>
        </p:nvSpPr>
        <p:spPr>
          <a:xfrm>
            <a:off x="9347200" y="3642526"/>
            <a:ext cx="2664968" cy="2529673"/>
          </a:xfrm>
          <a:prstGeom prst="rect">
            <a:avLst/>
          </a:prstGeom>
          <a:noFill/>
          <a:ln>
            <a:noFill/>
          </a:ln>
        </p:spPr>
        <p:txBody>
          <a:bodyPr lIns="91425" tIns="45700" rIns="91425" bIns="45700" anchor="t" anchorCtr="0">
            <a:noAutofit/>
          </a:bodyPr>
          <a:lstStyle/>
          <a:p>
            <a:pPr algn="ctr">
              <a:buSzPct val="25000"/>
            </a:pPr>
            <a:r>
              <a:rPr lang="en-US" sz="2400" dirty="0">
                <a:solidFill>
                  <a:srgbClr val="004AD4"/>
                </a:solidFill>
                <a:latin typeface="Source Sans Pro"/>
                <a:ea typeface="Source Sans Pro"/>
                <a:cs typeface="Source Sans Pro"/>
                <a:sym typeface="Source Sans Pro"/>
              </a:rPr>
              <a:t>Request reimbursements </a:t>
            </a:r>
            <a:r>
              <a:rPr lang="en-US" sz="2400" b="1" dirty="0">
                <a:solidFill>
                  <a:srgbClr val="004AD4"/>
                </a:solidFill>
                <a:latin typeface="Source Sans Pro"/>
                <a:ea typeface="Source Sans Pro"/>
                <a:cs typeface="Source Sans Pro"/>
                <a:sym typeface="Source Sans Pro"/>
              </a:rPr>
              <a:t>(FCC Form 472) </a:t>
            </a:r>
            <a:endParaRPr lang="en-US" sz="2400" dirty="0">
              <a:solidFill>
                <a:srgbClr val="004AD4"/>
              </a:solidFill>
              <a:latin typeface="Source Sans Pro"/>
              <a:ea typeface="Source Sans Pro"/>
              <a:cs typeface="Source Sans Pro"/>
              <a:sym typeface="Source Sans Pro"/>
            </a:endParaRPr>
          </a:p>
          <a:p>
            <a:pPr algn="ctr">
              <a:buSzPct val="25000"/>
            </a:pPr>
            <a:r>
              <a:rPr lang="en-US" sz="2400" dirty="0">
                <a:solidFill>
                  <a:srgbClr val="004AD4"/>
                </a:solidFill>
                <a:latin typeface="Source Sans Pro"/>
                <a:ea typeface="Source Sans Pro"/>
                <a:cs typeface="Source Sans Pro"/>
                <a:sym typeface="Source Sans Pro"/>
              </a:rPr>
              <a:t> OR receive discounts</a:t>
            </a:r>
          </a:p>
          <a:p>
            <a:pPr algn="ctr">
              <a:buSzPct val="25000"/>
            </a:pPr>
            <a:r>
              <a:rPr lang="en-US" sz="2400" b="1" dirty="0">
                <a:solidFill>
                  <a:srgbClr val="004AD4"/>
                </a:solidFill>
                <a:latin typeface="Source Sans Pro"/>
                <a:ea typeface="Source Sans Pro"/>
                <a:cs typeface="Source Sans Pro"/>
                <a:sym typeface="Source Sans Pro"/>
              </a:rPr>
              <a:t>(FCC Form 474)</a:t>
            </a:r>
            <a:endParaRPr lang="en-US" sz="2400" dirty="0">
              <a:solidFill>
                <a:srgbClr val="004AD4"/>
              </a:solidFill>
              <a:latin typeface="Source Sans Pro"/>
              <a:ea typeface="Source Sans Pro"/>
              <a:cs typeface="Source Sans Pro"/>
              <a:sym typeface="Source Sans Pro"/>
            </a:endParaRPr>
          </a:p>
        </p:txBody>
      </p:sp>
      <p:sp>
        <p:nvSpPr>
          <p:cNvPr id="363" name="Shape 363"/>
          <p:cNvSpPr txBox="1"/>
          <p:nvPr/>
        </p:nvSpPr>
        <p:spPr>
          <a:xfrm>
            <a:off x="304800" y="2934809"/>
            <a:ext cx="2540000" cy="584774"/>
          </a:xfrm>
          <a:prstGeom prst="rect">
            <a:avLst/>
          </a:prstGeom>
          <a:noFill/>
          <a:ln>
            <a:noFill/>
          </a:ln>
        </p:spPr>
        <p:txBody>
          <a:bodyPr lIns="91425" tIns="45700" rIns="91425" bIns="45700" anchor="t" anchorCtr="0">
            <a:noAutofit/>
          </a:bodyPr>
          <a:lstStyle/>
          <a:p>
            <a:pPr algn="ctr">
              <a:buSzPct val="25000"/>
            </a:pPr>
            <a:r>
              <a:rPr lang="en-US" sz="3200" b="1" dirty="0">
                <a:solidFill>
                  <a:srgbClr val="FE5000"/>
                </a:solidFill>
                <a:latin typeface="Source Sans Pro"/>
                <a:ea typeface="Source Sans Pro"/>
                <a:cs typeface="Source Sans Pro"/>
                <a:sym typeface="Source Sans Pro"/>
              </a:rPr>
              <a:t>1.</a:t>
            </a:r>
          </a:p>
        </p:txBody>
      </p:sp>
      <p:sp>
        <p:nvSpPr>
          <p:cNvPr id="364" name="Shape 364"/>
          <p:cNvSpPr txBox="1"/>
          <p:nvPr/>
        </p:nvSpPr>
        <p:spPr>
          <a:xfrm>
            <a:off x="3318932" y="2908233"/>
            <a:ext cx="2540000" cy="584774"/>
          </a:xfrm>
          <a:prstGeom prst="rect">
            <a:avLst/>
          </a:prstGeom>
          <a:noFill/>
          <a:ln>
            <a:noFill/>
          </a:ln>
        </p:spPr>
        <p:txBody>
          <a:bodyPr lIns="91425" tIns="45700" rIns="91425" bIns="45700" anchor="t" anchorCtr="0">
            <a:noAutofit/>
          </a:bodyPr>
          <a:lstStyle/>
          <a:p>
            <a:pPr algn="ctr">
              <a:buSzPct val="25000"/>
            </a:pPr>
            <a:r>
              <a:rPr lang="en-US" sz="3200" b="1" dirty="0">
                <a:solidFill>
                  <a:srgbClr val="FE5000"/>
                </a:solidFill>
                <a:latin typeface="Source Sans Pro"/>
                <a:ea typeface="Source Sans Pro"/>
                <a:cs typeface="Source Sans Pro"/>
                <a:sym typeface="Source Sans Pro"/>
              </a:rPr>
              <a:t>2.</a:t>
            </a:r>
          </a:p>
        </p:txBody>
      </p:sp>
      <p:sp>
        <p:nvSpPr>
          <p:cNvPr id="365" name="Shape 365"/>
          <p:cNvSpPr txBox="1"/>
          <p:nvPr/>
        </p:nvSpPr>
        <p:spPr>
          <a:xfrm>
            <a:off x="6333066" y="2908233"/>
            <a:ext cx="2540000" cy="584774"/>
          </a:xfrm>
          <a:prstGeom prst="rect">
            <a:avLst/>
          </a:prstGeom>
          <a:noFill/>
          <a:ln>
            <a:noFill/>
          </a:ln>
        </p:spPr>
        <p:txBody>
          <a:bodyPr lIns="91425" tIns="45700" rIns="91425" bIns="45700" anchor="t" anchorCtr="0">
            <a:noAutofit/>
          </a:bodyPr>
          <a:lstStyle/>
          <a:p>
            <a:pPr algn="ctr">
              <a:buSzPct val="25000"/>
            </a:pPr>
            <a:r>
              <a:rPr lang="en-US" sz="3200" b="1" dirty="0">
                <a:solidFill>
                  <a:srgbClr val="FE5000"/>
                </a:solidFill>
                <a:latin typeface="Source Sans Pro"/>
                <a:ea typeface="Source Sans Pro"/>
                <a:cs typeface="Source Sans Pro"/>
                <a:sym typeface="Source Sans Pro"/>
              </a:rPr>
              <a:t>3.</a:t>
            </a:r>
          </a:p>
        </p:txBody>
      </p:sp>
      <p:sp>
        <p:nvSpPr>
          <p:cNvPr id="366" name="Shape 366"/>
          <p:cNvSpPr txBox="1"/>
          <p:nvPr/>
        </p:nvSpPr>
        <p:spPr>
          <a:xfrm>
            <a:off x="9356531" y="2943175"/>
            <a:ext cx="2540000" cy="584774"/>
          </a:xfrm>
          <a:prstGeom prst="rect">
            <a:avLst/>
          </a:prstGeom>
          <a:noFill/>
          <a:ln>
            <a:noFill/>
          </a:ln>
        </p:spPr>
        <p:txBody>
          <a:bodyPr lIns="91425" tIns="45700" rIns="91425" bIns="45700" anchor="t" anchorCtr="0">
            <a:noAutofit/>
          </a:bodyPr>
          <a:lstStyle/>
          <a:p>
            <a:pPr algn="ctr">
              <a:buSzPct val="25000"/>
            </a:pPr>
            <a:r>
              <a:rPr lang="en-US" sz="3200" b="1" dirty="0">
                <a:solidFill>
                  <a:srgbClr val="FE5000"/>
                </a:solidFill>
                <a:latin typeface="Source Sans Pro"/>
                <a:ea typeface="Source Sans Pro"/>
                <a:cs typeface="Source Sans Pro"/>
                <a:sym typeface="Source Sans Pro"/>
              </a:rPr>
              <a:t>4.</a:t>
            </a:r>
          </a:p>
        </p:txBody>
      </p:sp>
      <p:sp>
        <p:nvSpPr>
          <p:cNvPr id="17" name="Rectangle 16"/>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742170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p:txBody>
          <a:bodyPr/>
          <a:lstStyle/>
          <a:p>
            <a:pPr marL="12700">
              <a:lnSpc>
                <a:spcPts val="969"/>
              </a:lnSpc>
            </a:pPr>
            <a:r>
              <a:rPr lang="en-US" dirty="0"/>
              <a:t>.</a:t>
            </a:r>
            <a:endParaRPr lang="en-US" dirty="0">
              <a:latin typeface="SourceSansPro-Light"/>
              <a:cs typeface="SourceSansPro-Light"/>
            </a:endParaRPr>
          </a:p>
        </p:txBody>
      </p:sp>
    </p:spTree>
    <p:extLst>
      <p:ext uri="{BB962C8B-B14F-4D97-AF65-F5344CB8AC3E}">
        <p14:creationId xmlns:p14="http://schemas.microsoft.com/office/powerpoint/2010/main" val="22498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170004"/>
            <a:ext cx="11506306" cy="685800"/>
          </a:xfrm>
        </p:spPr>
        <p:txBody>
          <a:bodyPr/>
          <a:lstStyle/>
          <a:p>
            <a:r>
              <a:rPr lang="en-US" dirty="0"/>
              <a:t>Know your role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0756477"/>
              </p:ext>
            </p:extLst>
          </p:nvPr>
        </p:nvGraphicFramePr>
        <p:xfrm>
          <a:off x="523239" y="855804"/>
          <a:ext cx="11134530" cy="5760720"/>
        </p:xfrm>
        <a:graphic>
          <a:graphicData uri="http://schemas.openxmlformats.org/drawingml/2006/table">
            <a:tbl>
              <a:tblPr firstRow="1" bandRow="1">
                <a:tableStyleId>{5C22544A-7EE6-4342-B048-85BDC9FD1C3A}</a:tableStyleId>
              </a:tblPr>
              <a:tblGrid>
                <a:gridCol w="6092714">
                  <a:extLst>
                    <a:ext uri="{9D8B030D-6E8A-4147-A177-3AD203B41FA5}">
                      <a16:colId xmlns:a16="http://schemas.microsoft.com/office/drawing/2014/main" val="2793868255"/>
                    </a:ext>
                  </a:extLst>
                </a:gridCol>
                <a:gridCol w="5041816">
                  <a:extLst>
                    <a:ext uri="{9D8B030D-6E8A-4147-A177-3AD203B41FA5}">
                      <a16:colId xmlns:a16="http://schemas.microsoft.com/office/drawing/2014/main" val="1768466060"/>
                    </a:ext>
                  </a:extLst>
                </a:gridCol>
              </a:tblGrid>
              <a:tr h="467681">
                <a:tc>
                  <a:txBody>
                    <a:bodyPr/>
                    <a:lstStyle/>
                    <a:p>
                      <a:pPr algn="ctr"/>
                      <a:r>
                        <a:rPr lang="en-US" sz="2800" dirty="0">
                          <a:latin typeface="Source Sans Pro" panose="020B0503030403020204"/>
                        </a:rPr>
                        <a:t>Applicants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800" dirty="0">
                          <a:latin typeface="Source Sans Pro" panose="020B0503030403020204"/>
                        </a:rPr>
                        <a:t>Service Providers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13619055"/>
                  </a:ext>
                </a:extLst>
              </a:tr>
              <a:tr h="4743290">
                <a:tc>
                  <a:txBody>
                    <a:bodyPr/>
                    <a:lstStyle/>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rPr>
                        <a:t>Determine services needed, file FCC Form 470 and RFP.</a:t>
                      </a:r>
                    </a:p>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rPr>
                        <a:t>Run competitive bidding process.</a:t>
                      </a:r>
                    </a:p>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rPr>
                        <a:t>Select winning bidder, with price of eligible products and services as primary factor. </a:t>
                      </a:r>
                    </a:p>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Source Sans Pro" charset="0"/>
                        </a:rPr>
                        <a:t>Respond to PIA. </a:t>
                      </a:r>
                    </a:p>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Source Sans Pro" charset="0"/>
                        </a:rPr>
                        <a:t>File other applicant forms (FCC Forms 471, 486, 472, 500, etc.).</a:t>
                      </a:r>
                    </a:p>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Source Sans Pro" charset="0"/>
                        </a:rPr>
                        <a:t>Document compliance with FCC rules on an ongoing basis.</a:t>
                      </a:r>
                    </a:p>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lumMod val="65000"/>
                              <a:lumOff val="35000"/>
                            </a:prstClr>
                          </a:solidFill>
                          <a:effectLst/>
                          <a:uLnTx/>
                          <a:uFillTx/>
                          <a:latin typeface="Source Sans Pro" charset="0"/>
                        </a:rPr>
                        <a:t>Retain documentation for at least ten</a:t>
                      </a:r>
                      <a:r>
                        <a:rPr kumimoji="0" lang="en-US" altLang="en-US" sz="2400" b="0" i="0" u="none" strike="noStrike" kern="1200" cap="none" spc="0" normalizeH="0" baseline="0" noProof="0" dirty="0">
                          <a:ln>
                            <a:noFill/>
                          </a:ln>
                          <a:solidFill>
                            <a:srgbClr val="FF0000"/>
                          </a:solidFill>
                          <a:effectLst/>
                          <a:uLnTx/>
                          <a:uFillTx/>
                          <a:latin typeface="Source Sans Pro" charset="0"/>
                        </a:rPr>
                        <a:t> </a:t>
                      </a:r>
                      <a:r>
                        <a:rPr kumimoji="0" lang="en-US" altLang="en-US" sz="2400" b="0" i="0" u="none" strike="noStrike" kern="1200" cap="none" spc="0" normalizeH="0" baseline="0" noProof="0" dirty="0">
                          <a:ln>
                            <a:noFill/>
                          </a:ln>
                          <a:solidFill>
                            <a:prstClr val="black">
                              <a:lumMod val="65000"/>
                              <a:lumOff val="35000"/>
                            </a:prstClr>
                          </a:solidFill>
                          <a:effectLst/>
                          <a:uLnTx/>
                          <a:uFillTx/>
                          <a:latin typeface="Source Sans Pro" charset="0"/>
                        </a:rPr>
                        <a:t>years from last date of service delivery.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dirty="0">
                          <a:ln>
                            <a:noFill/>
                          </a:ln>
                          <a:solidFill>
                            <a:prstClr val="black">
                              <a:lumMod val="65000"/>
                              <a:lumOff val="35000"/>
                            </a:prstClr>
                          </a:solidFill>
                          <a:effectLst/>
                          <a:uLnTx/>
                          <a:uFillTx/>
                          <a:latin typeface="Source Sans Pro" charset="0"/>
                          <a:ea typeface="+mn-ea"/>
                          <a:cs typeface="+mn-cs"/>
                        </a:rPr>
                        <a:t>Respond to FCC Form 470 and RFPs.</a:t>
                      </a:r>
                    </a:p>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dirty="0">
                          <a:ln>
                            <a:noFill/>
                          </a:ln>
                          <a:solidFill>
                            <a:prstClr val="black">
                              <a:lumMod val="65000"/>
                              <a:lumOff val="35000"/>
                            </a:prstClr>
                          </a:solidFill>
                          <a:effectLst/>
                          <a:uLnTx/>
                          <a:uFillTx/>
                          <a:latin typeface="Source Sans Pro" charset="0"/>
                          <a:ea typeface="+mn-ea"/>
                          <a:cs typeface="+mn-cs"/>
                        </a:rPr>
                        <a:t>May assist with responding to PIA on technical services questions (but not competitive bidding).</a:t>
                      </a:r>
                    </a:p>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dirty="0">
                          <a:ln>
                            <a:noFill/>
                          </a:ln>
                          <a:solidFill>
                            <a:prstClr val="black">
                              <a:lumMod val="65000"/>
                              <a:lumOff val="35000"/>
                            </a:prstClr>
                          </a:solidFill>
                          <a:effectLst/>
                          <a:uLnTx/>
                          <a:uFillTx/>
                          <a:latin typeface="Source Sans Pro" charset="0"/>
                          <a:ea typeface="+mn-ea"/>
                          <a:cs typeface="+mn-cs"/>
                        </a:rPr>
                        <a:t>File other service provider forms (FCC Form 473, 474, etc.).</a:t>
                      </a:r>
                    </a:p>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dirty="0">
                          <a:ln>
                            <a:noFill/>
                          </a:ln>
                          <a:solidFill>
                            <a:prstClr val="black">
                              <a:lumMod val="65000"/>
                              <a:lumOff val="35000"/>
                            </a:prstClr>
                          </a:solidFill>
                          <a:effectLst/>
                          <a:uLnTx/>
                          <a:uFillTx/>
                          <a:latin typeface="Source Sans Pro" charset="0"/>
                          <a:ea typeface="+mn-ea"/>
                          <a:cs typeface="+mn-cs"/>
                        </a:rPr>
                        <a:t>Document their compliance on FCC rules on an ongoing basis.</a:t>
                      </a:r>
                    </a:p>
                    <a:p>
                      <a:pPr marL="457200" marR="0" lvl="0" indent="-457200" algn="l" defTabSz="914400" rtl="0" eaLnBrk="1" fontAlgn="auto" latinLnBrk="0" hangingPunct="1">
                        <a:lnSpc>
                          <a:spcPct val="100000"/>
                        </a:lnSpc>
                        <a:spcBef>
                          <a:spcPts val="1000"/>
                        </a:spcBef>
                        <a:spcAft>
                          <a:spcPts val="0"/>
                        </a:spcAft>
                        <a:buClr>
                          <a:srgbClr val="006FF4"/>
                        </a:buClr>
                        <a:buSzTx/>
                        <a:buFont typeface="Arial" panose="020B0604020202020204" pitchFamily="34" charset="0"/>
                        <a:buChar char="•"/>
                        <a:tabLst/>
                        <a:defRPr/>
                      </a:pPr>
                      <a:r>
                        <a:rPr kumimoji="0" lang="en-US" sz="2400" b="0" i="0" u="none" strike="noStrike" kern="1200" cap="none" spc="0" normalizeH="0" baseline="0" dirty="0">
                          <a:ln>
                            <a:noFill/>
                          </a:ln>
                          <a:solidFill>
                            <a:prstClr val="black">
                              <a:lumMod val="65000"/>
                              <a:lumOff val="35000"/>
                            </a:prstClr>
                          </a:solidFill>
                          <a:effectLst/>
                          <a:uLnTx/>
                          <a:uFillTx/>
                          <a:latin typeface="Source Sans Pro" charset="0"/>
                          <a:ea typeface="+mn-ea"/>
                          <a:cs typeface="+mn-cs"/>
                        </a:rPr>
                        <a:t>Retain documentation for at least ten years from last date of service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65140"/>
                  </a:ext>
                </a:extLst>
              </a:tr>
            </a:tbl>
          </a:graphicData>
        </a:graphic>
      </p:graphicFrame>
      <p:sp>
        <p:nvSpPr>
          <p:cNvPr id="4" name="Rectangle 3"/>
          <p:cNvSpPr/>
          <p:nvPr/>
        </p:nvSpPr>
        <p:spPr>
          <a:xfrm>
            <a:off x="337351" y="6616524"/>
            <a:ext cx="2037737" cy="215444"/>
          </a:xfrm>
          <a:prstGeom prst="rect">
            <a:avLst/>
          </a:prstGeom>
        </p:spPr>
        <p:txBody>
          <a:bodyPr wrap="none">
            <a:spAutoFit/>
          </a:bodyPr>
          <a:lstStyle/>
          <a:p>
            <a:pPr lvl="0"/>
            <a:r>
              <a:rPr lang="en-US" sz="8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05410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Competitive Bidding</a:t>
            </a:r>
          </a:p>
          <a:p>
            <a:r>
              <a:rPr lang="en-US" sz="2800" dirty="0"/>
              <a:t>(FCC Form 470)</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12789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7" name="Shape 8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dirty="0">
                <a:sym typeface="Source Sans Pro"/>
              </a:rPr>
              <a:t>Requesting Services</a:t>
            </a:r>
          </a:p>
        </p:txBody>
      </p:sp>
      <p:sp>
        <p:nvSpPr>
          <p:cNvPr id="85" name="Shape 85"/>
          <p:cNvSpPr txBox="1">
            <a:spLocks noGrp="1"/>
          </p:cNvSpPr>
          <p:nvPr>
            <p:ph idx="1"/>
          </p:nvPr>
        </p:nvSpPr>
        <p:spPr>
          <a:prstGeom prst="rect">
            <a:avLst/>
          </a:prstGeom>
          <a:noFill/>
          <a:ln>
            <a:noFill/>
          </a:ln>
        </p:spPr>
        <p:txBody>
          <a:bodyPr lIns="91425" tIns="45700" rIns="91425" bIns="45700" anchor="t" anchorCtr="0">
            <a:noAutofit/>
          </a:bodyPr>
          <a:lstStyle/>
          <a:p>
            <a:pPr marL="514350">
              <a:spcAft>
                <a:spcPts val="0"/>
              </a:spcAft>
              <a:buFont typeface="Arial" panose="020B0604020202020204" pitchFamily="34" charset="0"/>
              <a:buChar char="•"/>
            </a:pPr>
            <a:r>
              <a:rPr lang="en-US" dirty="0"/>
              <a:t>The FCC Form 470 opens</a:t>
            </a:r>
            <a:r>
              <a:rPr lang="en-US" dirty="0">
                <a:sym typeface="Source Sans Pro"/>
              </a:rPr>
              <a:t> the competitive bidding process.</a:t>
            </a:r>
          </a:p>
          <a:p>
            <a:pPr marL="514350">
              <a:spcAft>
                <a:spcPts val="0"/>
              </a:spcAft>
              <a:buFont typeface="Arial" panose="020B0604020202020204" pitchFamily="34" charset="0"/>
              <a:buChar char="•"/>
            </a:pPr>
            <a:r>
              <a:rPr lang="en-US" dirty="0">
                <a:sym typeface="Source Sans Pro"/>
              </a:rPr>
              <a:t>It </a:t>
            </a:r>
            <a:r>
              <a:rPr lang="en-US" dirty="0"/>
              <a:t>n</a:t>
            </a:r>
            <a:r>
              <a:rPr lang="en-US" dirty="0">
                <a:sym typeface="Source Sans Pro"/>
              </a:rPr>
              <a:t>otifies potential bidders of the types and quantities of services requested.</a:t>
            </a:r>
          </a:p>
          <a:p>
            <a:pPr marL="514350">
              <a:spcAft>
                <a:spcPts val="0"/>
              </a:spcAft>
              <a:buFont typeface="Arial" panose="020B0604020202020204" pitchFamily="34" charset="0"/>
              <a:buChar char="•"/>
            </a:pPr>
            <a:r>
              <a:rPr lang="en-US" dirty="0">
                <a:sym typeface="Source Sans Pro"/>
              </a:rPr>
              <a:t>Only the applicant or its authorized representative can prepare, sign, or submit the FCC Form 470.</a:t>
            </a:r>
            <a:endParaRPr lang="en-US" dirty="0"/>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p:txBody>
      </p:sp>
      <p:pic>
        <p:nvPicPr>
          <p:cNvPr id="4" name="Picture 3"/>
          <p:cNvPicPr>
            <a:picLocks noChangeAspect="1"/>
          </p:cNvPicPr>
          <p:nvPr/>
        </p:nvPicPr>
        <p:blipFill>
          <a:blip r:embed="rId3"/>
          <a:stretch>
            <a:fillRect/>
          </a:stretch>
        </p:blipFill>
        <p:spPr>
          <a:xfrm>
            <a:off x="5250024" y="3542523"/>
            <a:ext cx="5715000" cy="2423280"/>
          </a:xfrm>
          <a:prstGeom prst="rect">
            <a:avLst/>
          </a:prstGeom>
        </p:spPr>
      </p:pic>
      <p:sp>
        <p:nvSpPr>
          <p:cNvPr id="6" name="Rectangle 5"/>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480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3800" dirty="0">
                <a:sym typeface="Source Sans Pro"/>
              </a:rPr>
              <a:t>Competitive Bidding Requirements</a:t>
            </a:r>
          </a:p>
        </p:txBody>
      </p:sp>
      <p:sp>
        <p:nvSpPr>
          <p:cNvPr id="130" name="Shape 130"/>
          <p:cNvSpPr txBox="1">
            <a:spLocks noGrp="1"/>
          </p:cNvSpPr>
          <p:nvPr>
            <p:ph idx="1"/>
          </p:nvPr>
        </p:nvSpPr>
        <p:spPr>
          <a:prstGeom prst="rect">
            <a:avLst/>
          </a:prstGeom>
          <a:noFill/>
          <a:ln>
            <a:noFill/>
          </a:ln>
        </p:spPr>
        <p:txBody>
          <a:bodyPr lIns="91425" tIns="45700" rIns="91425" bIns="45700" anchor="t" anchorCtr="0">
            <a:noAutofit/>
          </a:bodyPr>
          <a:lstStyle/>
          <a:p>
            <a:pPr>
              <a:spcBef>
                <a:spcPts val="1400"/>
              </a:spcBef>
              <a:spcAft>
                <a:spcPts val="0"/>
              </a:spcAft>
              <a:buFont typeface="Arial" panose="020B0604020202020204" pitchFamily="34" charset="0"/>
              <a:buChar char="•"/>
            </a:pPr>
            <a:r>
              <a:rPr lang="en-US" dirty="0">
                <a:sym typeface="Source Sans Pro"/>
              </a:rPr>
              <a:t>The competitive bidding process must be open and fair.</a:t>
            </a:r>
          </a:p>
          <a:p>
            <a:pPr lvl="1">
              <a:spcBef>
                <a:spcPts val="1400"/>
              </a:spcBef>
              <a:spcAft>
                <a:spcPts val="0"/>
              </a:spcAft>
              <a:buFont typeface="Arial" panose="020B0604020202020204" pitchFamily="34" charset="0"/>
              <a:buChar char="•"/>
            </a:pPr>
            <a:r>
              <a:rPr lang="en-US" sz="2800" b="1" dirty="0">
                <a:sym typeface="Source Sans Pro"/>
              </a:rPr>
              <a:t>Open</a:t>
            </a:r>
            <a:r>
              <a:rPr lang="en-US" sz="2800" dirty="0">
                <a:sym typeface="Source Sans Pro"/>
              </a:rPr>
              <a:t> = information shared with one bidder must be shared with all.</a:t>
            </a:r>
          </a:p>
          <a:p>
            <a:pPr lvl="1">
              <a:spcBef>
                <a:spcPts val="1400"/>
              </a:spcBef>
              <a:spcAft>
                <a:spcPts val="0"/>
              </a:spcAft>
            </a:pPr>
            <a:r>
              <a:rPr lang="en-US" sz="2800" b="1" dirty="0">
                <a:sym typeface="Source Sans Pro"/>
              </a:rPr>
              <a:t>Fair</a:t>
            </a:r>
            <a:r>
              <a:rPr lang="en-US" sz="2800" dirty="0">
                <a:sym typeface="Source Sans Pro"/>
              </a:rPr>
              <a:t> = bidders must be evaluated fairly and equally.</a:t>
            </a:r>
          </a:p>
          <a:p>
            <a:pPr>
              <a:spcBef>
                <a:spcPts val="800"/>
              </a:spcBef>
              <a:spcAft>
                <a:spcPts val="0"/>
              </a:spcAft>
              <a:buFont typeface="Arial" panose="020B0604020202020204" pitchFamily="34" charset="0"/>
              <a:buChar char="•"/>
            </a:pPr>
            <a:r>
              <a:rPr lang="en-US" dirty="0">
                <a:sym typeface="Source Sans Pro"/>
              </a:rPr>
              <a:t>28-Day Waiting Period</a:t>
            </a:r>
          </a:p>
          <a:p>
            <a:pPr lvl="1">
              <a:spcBef>
                <a:spcPts val="800"/>
              </a:spcBef>
              <a:spcAft>
                <a:spcPts val="0"/>
              </a:spcAft>
            </a:pPr>
            <a:r>
              <a:rPr lang="en-US" sz="2800" dirty="0">
                <a:sym typeface="Source Sans Pro"/>
              </a:rPr>
              <a:t>FCC Form 470 must be posted on the USAC website for a minimum of 28 days before you select a vendor and file an FCC Form 471. </a:t>
            </a:r>
          </a:p>
          <a:p>
            <a:pPr>
              <a:spcBef>
                <a:spcPts val="800"/>
              </a:spcBef>
              <a:spcAft>
                <a:spcPts val="0"/>
              </a:spcAft>
              <a:buFont typeface="Arial" panose="020B0604020202020204" pitchFamily="34" charset="0"/>
              <a:buChar char="•"/>
            </a:pPr>
            <a:r>
              <a:rPr lang="en-US" dirty="0">
                <a:sym typeface="Source Sans Pro"/>
              </a:rPr>
              <a:t>You must comply with all E-rate, state, and local procurement requirements. </a:t>
            </a:r>
          </a:p>
          <a:p>
            <a:pPr lvl="1">
              <a:spcBef>
                <a:spcPts val="1400"/>
              </a:spcBef>
              <a:spcAft>
                <a:spcPts val="0"/>
              </a:spcAft>
            </a:pPr>
            <a:endParaRPr dirty="0">
              <a:sym typeface="Source Sans Pro"/>
            </a:endParaRPr>
          </a:p>
          <a:p>
            <a:pPr marL="457200" marR="0" lvl="0" indent="-457200" algn="l" rtl="0">
              <a:lnSpc>
                <a:spcPct val="177800"/>
              </a:lnSpc>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52837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Shape 94"/>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dirty="0">
                <a:sym typeface="Source Sans Pro"/>
              </a:rPr>
              <a:t>Requesting Services: Requests for Proposal</a:t>
            </a:r>
          </a:p>
        </p:txBody>
      </p:sp>
      <p:sp>
        <p:nvSpPr>
          <p:cNvPr id="92" name="Shape 92"/>
          <p:cNvSpPr txBox="1">
            <a:spLocks noGrp="1"/>
          </p:cNvSpPr>
          <p:nvPr>
            <p:ph idx="1"/>
          </p:nvPr>
        </p:nvSpPr>
        <p:spPr>
          <a:prstGeom prst="rect">
            <a:avLst/>
          </a:prstGeom>
          <a:noFill/>
          <a:ln>
            <a:noFill/>
          </a:ln>
        </p:spPr>
        <p:txBody>
          <a:bodyPr lIns="91425" tIns="45700" rIns="91425" bIns="45700" anchor="t" anchorCtr="0">
            <a:noAutofit/>
          </a:bodyPr>
          <a:lstStyle/>
          <a:p>
            <a:pPr>
              <a:buFont typeface="Arial" panose="020B0604020202020204" pitchFamily="34" charset="0"/>
              <a:buChar char="•"/>
            </a:pPr>
            <a:r>
              <a:rPr lang="en-US" dirty="0">
                <a:sym typeface="Source Sans Pro"/>
              </a:rPr>
              <a:t>Requests for Proposals (RFPs) may be created to describe specific needs and circumstances in more detail.</a:t>
            </a:r>
          </a:p>
          <a:p>
            <a:pPr>
              <a:buFont typeface="Arial" panose="020B0604020202020204" pitchFamily="34" charset="0"/>
              <a:buChar char="•"/>
            </a:pPr>
            <a:r>
              <a:rPr lang="en-US" dirty="0">
                <a:sym typeface="Source Sans Pro"/>
              </a:rPr>
              <a:t>USAC refers to an RFP or an RFP document generically. RFP documents are any documents that provide additional information to potential bidders on the scope or details of your project. </a:t>
            </a:r>
          </a:p>
          <a:p>
            <a:pPr lvl="1">
              <a:buClr>
                <a:srgbClr val="006FF4"/>
              </a:buClr>
            </a:pPr>
            <a:r>
              <a:rPr lang="en-US" sz="2800" dirty="0"/>
              <a:t>For most types of service requests, RFPs are not required. However, you must issue an RFP for some requests or if you are required to do so by state/local rules.</a:t>
            </a:r>
          </a:p>
          <a:p>
            <a:pPr lvl="1">
              <a:buClr>
                <a:srgbClr val="006FF4"/>
              </a:buClr>
            </a:pPr>
            <a:r>
              <a:rPr lang="en-US" sz="2800" dirty="0"/>
              <a:t>Services on your FCC Form 470 and RFP must match.</a:t>
            </a:r>
          </a:p>
          <a:p>
            <a:pPr lvl="1">
              <a:buClr>
                <a:srgbClr val="006FF4"/>
              </a:buClr>
            </a:pPr>
            <a:r>
              <a:rPr lang="en-US" sz="2800" dirty="0">
                <a:sym typeface="Source Sans Pro"/>
              </a:rPr>
              <a:t>All RFPs and RFP documents must be attached to your FCC Form 470 in EPC.</a:t>
            </a:r>
            <a:endParaRPr sz="2800" b="0" i="0" u="none" strike="noStrike" cap="none" dirty="0">
              <a:solidFill>
                <a:schemeClr val="dk1"/>
              </a:solidFill>
              <a:latin typeface="Source Sans Pro"/>
              <a:ea typeface="Source Sans Pro"/>
              <a:cs typeface="Source Sans Pro"/>
              <a:sym typeface="Source Sans Pro"/>
            </a:endParaRPr>
          </a:p>
        </p:txBody>
      </p:sp>
      <p:sp>
        <p:nvSpPr>
          <p:cNvPr id="5" name="Rectangle 4"/>
          <p:cNvSpPr/>
          <p:nvPr/>
        </p:nvSpPr>
        <p:spPr>
          <a:xfrm>
            <a:off x="337351" y="6396716"/>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110583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1360</TotalTime>
  <Words>2687</Words>
  <Application>Microsoft Office PowerPoint</Application>
  <PresentationFormat>Widescreen</PresentationFormat>
  <Paragraphs>253</Paragraphs>
  <Slides>40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Source Sans Pro</vt:lpstr>
      <vt:lpstr>Source Sans Pro Light</vt:lpstr>
      <vt:lpstr>SourceSansPro-Light</vt:lpstr>
      <vt:lpstr>Wingdings</vt:lpstr>
      <vt:lpstr>1_Office Theme</vt:lpstr>
      <vt:lpstr>Beginner Track  Application Process  Part 1 (Pre-Commitment)</vt:lpstr>
      <vt:lpstr>AGENDA</vt:lpstr>
      <vt:lpstr>PowerPoint Presentation</vt:lpstr>
      <vt:lpstr>How to Apply</vt:lpstr>
      <vt:lpstr>Know your role</vt:lpstr>
      <vt:lpstr>PowerPoint Presentation</vt:lpstr>
      <vt:lpstr>Requesting Services</vt:lpstr>
      <vt:lpstr>Competitive Bidding Requirements</vt:lpstr>
      <vt:lpstr>Requesting Services: Requests for Proposal</vt:lpstr>
      <vt:lpstr>Competitive Bidding Requirements: Imposing Restrictions</vt:lpstr>
      <vt:lpstr>Competitive Bidding Requirements: Lowest Corresponding Price</vt:lpstr>
      <vt:lpstr>Requesting Services: FCC Form 470 Receipt Notification Letter</vt:lpstr>
      <vt:lpstr>PowerPoint Presentation</vt:lpstr>
      <vt:lpstr> Evaluating Bids</vt:lpstr>
      <vt:lpstr>Sample: Bid Evaluation Matrix</vt:lpstr>
      <vt:lpstr>Evaluating Bids: Zero or One Bid Received</vt:lpstr>
      <vt:lpstr>Duplicative Services</vt:lpstr>
      <vt:lpstr>Fair and Open Competition: Gift Rules</vt:lpstr>
      <vt:lpstr>Contracts</vt:lpstr>
      <vt:lpstr>PowerPoint Presentation</vt:lpstr>
      <vt:lpstr>Requesting Funding: FCC Form 471 Application Window </vt:lpstr>
      <vt:lpstr>Requesting Funding: FCC Form 471</vt:lpstr>
      <vt:lpstr>Requesting Funding: Next Steps</vt:lpstr>
      <vt:lpstr>Requesting Funding: Helpful reminders </vt:lpstr>
      <vt:lpstr>PowerPoint Presentation</vt:lpstr>
      <vt:lpstr>Program Integrity Assurance (PIA)</vt:lpstr>
      <vt:lpstr> </vt:lpstr>
      <vt:lpstr>PowerPoint Presentation</vt:lpstr>
      <vt:lpstr>Funding Commitment </vt:lpstr>
      <vt:lpstr>PowerPoint Presentation</vt:lpstr>
      <vt:lpstr>Document Retention</vt:lpstr>
      <vt:lpstr>PowerPoint Presentation</vt:lpstr>
      <vt:lpstr>Case Study – Make and Model</vt:lpstr>
      <vt:lpstr>Case Study – Make and Model</vt:lpstr>
      <vt:lpstr>Case Study – Duplicative Services</vt:lpstr>
      <vt:lpstr>Case Study – Duplicative Services</vt:lpstr>
      <vt:lpstr>Case Study – FCC Form 471 Corrections</vt:lpstr>
      <vt:lpstr>Case Study – FCC Form 471 Corrections</vt:lpstr>
      <vt:lpstr>QUESTIONS?</vt:lpstr>
      <vt:lpstr>PowerPoint Presentation</vt:lpstr>
    </vt:vector>
  </TitlesOfParts>
  <Company>USAC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E-rate Filing Process Overview</dc:title>
  <dc:creator>Amelia.Zohore</dc:creator>
  <cp:lastModifiedBy>Ginna Melendez</cp:lastModifiedBy>
  <cp:revision>34</cp:revision>
  <dcterms:created xsi:type="dcterms:W3CDTF">2019-07-23T17:23:25Z</dcterms:created>
  <dcterms:modified xsi:type="dcterms:W3CDTF">2019-09-30T20:25:50Z</dcterms:modified>
</cp:coreProperties>
</file>