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301"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4" r:id="rId46"/>
    <p:sldId id="302" r:id="rId47"/>
    <p:sldId id="306"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oran" initials="JN" lastIdx="2" clrIdx="0">
    <p:extLst>
      <p:ext uri="{19B8F6BF-5375-455C-9EA6-DF929625EA0E}">
        <p15:presenceInfo xmlns:p15="http://schemas.microsoft.com/office/powerpoint/2012/main" userId="S-1-5-21-691950464-754195623-6498272-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49" autoAdjust="0"/>
  </p:normalViewPr>
  <p:slideViewPr>
    <p:cSldViewPr snapToGrid="0">
      <p:cViewPr varScale="1">
        <p:scale>
          <a:sx n="115" d="100"/>
          <a:sy n="115" d="100"/>
        </p:scale>
        <p:origin x="14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dirty="0"/>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dirty="0"/>
          </a:p>
        </p:txBody>
      </p:sp>
    </p:spTree>
    <p:extLst>
      <p:ext uri="{BB962C8B-B14F-4D97-AF65-F5344CB8AC3E}">
        <p14:creationId xmlns:p14="http://schemas.microsoft.com/office/powerpoint/2010/main" val="271731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a:buSzPct val="25000"/>
            </a:pPr>
            <a:endParaRPr dirty="0"/>
          </a:p>
        </p:txBody>
      </p:sp>
      <p:sp>
        <p:nvSpPr>
          <p:cNvPr id="202" name="Shape 202"/>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29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94" name="Shape 194"/>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09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36</a:t>
            </a:fld>
            <a:endParaRPr lang="en-US"/>
          </a:p>
        </p:txBody>
      </p:sp>
    </p:spTree>
    <p:extLst>
      <p:ext uri="{BB962C8B-B14F-4D97-AF65-F5344CB8AC3E}">
        <p14:creationId xmlns:p14="http://schemas.microsoft.com/office/powerpoint/2010/main" val="399350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250" name="Shape 25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21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39</a:t>
            </a:fld>
            <a:endParaRPr lang="en-US"/>
          </a:p>
        </p:txBody>
      </p:sp>
    </p:spTree>
    <p:extLst>
      <p:ext uri="{BB962C8B-B14F-4D97-AF65-F5344CB8AC3E}">
        <p14:creationId xmlns:p14="http://schemas.microsoft.com/office/powerpoint/2010/main" val="385488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365" name="Shape 365"/>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9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42</a:t>
            </a:fld>
            <a:endParaRPr lang="en-US"/>
          </a:p>
        </p:txBody>
      </p:sp>
    </p:spTree>
    <p:extLst>
      <p:ext uri="{BB962C8B-B14F-4D97-AF65-F5344CB8AC3E}">
        <p14:creationId xmlns:p14="http://schemas.microsoft.com/office/powerpoint/2010/main" val="231422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90" name="Shape 9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7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68300" y="684213"/>
            <a:ext cx="6088063" cy="3425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2668" y="4337428"/>
            <a:ext cx="5461336" cy="4109142"/>
          </a:xfrm>
          <a:prstGeom prst="rect">
            <a:avLst/>
          </a:prstGeom>
          <a:noFill/>
          <a:ln>
            <a:noFill/>
          </a:ln>
        </p:spPr>
        <p:txBody>
          <a:bodyPr lIns="91169" tIns="45572" rIns="91169" bIns="45572" anchor="t" anchorCtr="0">
            <a:noAutofit/>
          </a:bodyPr>
          <a:lstStyle/>
          <a:p>
            <a:pPr marL="455921" lvl="1" indent="0">
              <a:buClr>
                <a:schemeClr val="dk1"/>
              </a:buClr>
              <a:buSzPct val="100000"/>
            </a:pPr>
            <a:endParaRPr lang="en-US" dirty="0"/>
          </a:p>
        </p:txBody>
      </p:sp>
      <p:sp>
        <p:nvSpPr>
          <p:cNvPr id="128" name="Shape 128"/>
          <p:cNvSpPr txBox="1">
            <a:spLocks noGrp="1"/>
          </p:cNvSpPr>
          <p:nvPr>
            <p:ph type="sldNum" idx="12"/>
          </p:nvPr>
        </p:nvSpPr>
        <p:spPr>
          <a:xfrm>
            <a:off x="3866866" y="8673270"/>
            <a:ext cx="2958223" cy="456572"/>
          </a:xfrm>
          <a:prstGeom prst="rect">
            <a:avLst/>
          </a:prstGeom>
          <a:noFill/>
          <a:ln>
            <a:noFill/>
          </a:ln>
        </p:spPr>
        <p:txBody>
          <a:bodyPr lIns="91169" tIns="45572" rIns="91169" bIns="4557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72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87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marL="461164" lvl="1" indent="0">
              <a:buClr>
                <a:schemeClr val="dk1"/>
              </a:buClr>
              <a:buSzPct val="100000"/>
            </a:pPr>
            <a:endParaRPr lang="en-US" dirty="0"/>
          </a:p>
        </p:txBody>
      </p:sp>
      <p:sp>
        <p:nvSpPr>
          <p:cNvPr id="128" name="Shape 128"/>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45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dirty="0"/>
          </a:p>
        </p:txBody>
      </p:sp>
    </p:spTree>
    <p:extLst>
      <p:ext uri="{BB962C8B-B14F-4D97-AF65-F5344CB8AC3E}">
        <p14:creationId xmlns:p14="http://schemas.microsoft.com/office/powerpoint/2010/main" val="161905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57" name="Shape 157"/>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9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122" y="4425219"/>
            <a:ext cx="5608967" cy="4192312"/>
          </a:xfrm>
          <a:prstGeom prst="rect">
            <a:avLst/>
          </a:prstGeom>
        </p:spPr>
        <p:txBody>
          <a:bodyPr lIns="93277" tIns="93277" rIns="93277" bIns="93277" anchor="t" anchorCtr="0">
            <a:noAutofit/>
          </a:bodyPr>
          <a:lstStyle/>
          <a:p>
            <a:endParaRPr dirty="0"/>
          </a:p>
        </p:txBody>
      </p:sp>
      <p:sp>
        <p:nvSpPr>
          <p:cNvPr id="164" name="Shape 164"/>
          <p:cNvSpPr>
            <a:spLocks noGrp="1" noRot="1" noChangeAspect="1"/>
          </p:cNvSpPr>
          <p:nvPr>
            <p:ph type="sldImg" idx="2"/>
          </p:nvPr>
        </p:nvSpPr>
        <p:spPr>
          <a:xfrm>
            <a:off x="400050" y="696913"/>
            <a:ext cx="6210300" cy="3494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38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27</a:t>
            </a:fld>
            <a:endParaRPr lang="en-US"/>
          </a:p>
        </p:txBody>
      </p:sp>
    </p:spTree>
    <p:extLst>
      <p:ext uri="{BB962C8B-B14F-4D97-AF65-F5344CB8AC3E}">
        <p14:creationId xmlns:p14="http://schemas.microsoft.com/office/powerpoint/2010/main" val="2449117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Tree>
    <p:extLst>
      <p:ext uri="{BB962C8B-B14F-4D97-AF65-F5344CB8AC3E}">
        <p14:creationId xmlns:p14="http://schemas.microsoft.com/office/powerpoint/2010/main" val="130721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10592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4173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lang="en-US" sz="4200" b="0" spc="-70" dirty="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a:t>Click to Edit Title</a:t>
            </a:r>
          </a:p>
        </p:txBody>
      </p:sp>
      <p:sp>
        <p:nvSpPr>
          <p:cNvPr id="3" name="Table Placeholder 2"/>
          <p:cNvSpPr>
            <a:spLocks noGrp="1"/>
          </p:cNvSpPr>
          <p:nvPr>
            <p:ph type="tbl" sz="quarter" idx="11"/>
          </p:nvPr>
        </p:nvSpPr>
        <p:spPr>
          <a:xfrm>
            <a:off x="3412444" y="356616"/>
            <a:ext cx="8431213" cy="5815584"/>
          </a:xfrm>
        </p:spPr>
        <p:txBody>
          <a:bodyPr/>
          <a:lstStyle/>
          <a:p>
            <a:r>
              <a:rPr lang="en-US" dirty="0"/>
              <a:t>Click icon to add table</a:t>
            </a:r>
          </a:p>
        </p:txBody>
      </p:sp>
      <p:sp>
        <p:nvSpPr>
          <p:cNvPr id="5" name="Footer Placeholder 1"/>
          <p:cNvSpPr>
            <a:spLocks noGrp="1"/>
          </p:cNvSpPr>
          <p:nvPr>
            <p:ph type="ftr" sz="quarter" idx="12"/>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56600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50729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1344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64808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89377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109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40422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50121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38361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11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a:t>Agenda</a:t>
            </a:r>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r>
              <a:rPr lang="en-US" dirty="0"/>
              <a:t>©2019 Universal Service Administrative Co.</a:t>
            </a:r>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4275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98935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dirty="0"/>
              <a:t>©2019 Universal Service Administrative Co.</a:t>
            </a:r>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 id="2147483686" r:id="rId20"/>
    <p:sldLayoutId id="2147483687" r:id="rId21"/>
    <p:sldLayoutId id="2147483688" r:id="rId22"/>
    <p:sldLayoutId id="2147483689" r:id="rId23"/>
  </p:sldLayoutIdLst>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Advanced Track </a:t>
            </a:r>
            <a:r>
              <a:rPr lang="en-US" dirty="0" smtClean="0"/>
              <a:t/>
            </a:r>
            <a:br>
              <a:rPr lang="en-US" dirty="0" smtClean="0"/>
            </a:br>
            <a:r>
              <a:rPr lang="en-US" dirty="0"/>
              <a:t/>
            </a:r>
            <a:br>
              <a:rPr lang="en-US" dirty="0"/>
            </a:br>
            <a:r>
              <a:rPr lang="en-US" dirty="0"/>
              <a:t>Application </a:t>
            </a:r>
            <a:r>
              <a:rPr lang="en-US" dirty="0" smtClean="0"/>
              <a:t>Process </a:t>
            </a:r>
            <a:br>
              <a:rPr lang="en-US" dirty="0" smtClean="0"/>
            </a:br>
            <a:r>
              <a:rPr lang="en-US" dirty="0" smtClean="0"/>
              <a:t>(Pre-Commitment)</a:t>
            </a:r>
            <a:endParaRPr lang="en-US" dirty="0"/>
          </a:p>
        </p:txBody>
      </p:sp>
      <p:sp>
        <p:nvSpPr>
          <p:cNvPr id="5" name="Subtitle 4"/>
          <p:cNvSpPr>
            <a:spLocks noGrp="1"/>
          </p:cNvSpPr>
          <p:nvPr>
            <p:ph type="subTitle" idx="1"/>
          </p:nvPr>
        </p:nvSpPr>
        <p:spPr/>
        <p:txBody>
          <a:bodyPr/>
          <a:lstStyle/>
          <a:p>
            <a:r>
              <a:rPr lang="en-US" dirty="0"/>
              <a:t>2019 Applicant Training</a:t>
            </a:r>
          </a:p>
        </p:txBody>
      </p:sp>
    </p:spTree>
    <p:extLst>
      <p:ext uri="{BB962C8B-B14F-4D97-AF65-F5344CB8AC3E}">
        <p14:creationId xmlns:p14="http://schemas.microsoft.com/office/powerpoint/2010/main" val="312165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a:t>Competitive Bidding: Guiding Principles</a:t>
            </a: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800" dirty="0"/>
              <a:t>In your </a:t>
            </a:r>
            <a:r>
              <a:rPr lang="en-US" sz="2800" dirty="0">
                <a:sym typeface="Source Sans Pro"/>
              </a:rPr>
              <a:t>FCC Form 470 and RFP, you must describe the desired products and services yo</a:t>
            </a:r>
            <a:r>
              <a:rPr lang="en-US" sz="2800" dirty="0"/>
              <a:t>u need </a:t>
            </a:r>
            <a:r>
              <a:rPr lang="en-US" sz="2800" dirty="0">
                <a:sym typeface="Source Sans Pro"/>
              </a:rPr>
              <a:t>with sufficient specificity for servi</a:t>
            </a:r>
            <a:r>
              <a:rPr lang="en-US" sz="2800" dirty="0"/>
              <a:t>ce providers to be able to submit responsive bids.</a:t>
            </a:r>
          </a:p>
          <a:p>
            <a:pPr lvl="1">
              <a:spcAft>
                <a:spcPts val="0"/>
              </a:spcAft>
              <a:buFont typeface="Arial" panose="020B0604020202020204" pitchFamily="34" charset="0"/>
              <a:buChar char="•"/>
            </a:pPr>
            <a:r>
              <a:rPr lang="en-US" sz="2800" dirty="0"/>
              <a:t>Services requested on the FCC Form 470 and RFP MUST match.</a:t>
            </a:r>
          </a:p>
          <a:p>
            <a:pPr lvl="1">
              <a:spcAft>
                <a:spcPts val="0"/>
              </a:spcAft>
              <a:buFont typeface="Arial" panose="020B0604020202020204" pitchFamily="34" charset="0"/>
              <a:buChar char="•"/>
            </a:pPr>
            <a:r>
              <a:rPr lang="en-US" sz="2800" dirty="0"/>
              <a:t>No generic descriptions (e.g., all Digital Transmission Services).</a:t>
            </a:r>
          </a:p>
          <a:p>
            <a:pPr lvl="1">
              <a:spcAft>
                <a:spcPts val="0"/>
              </a:spcAft>
              <a:buFont typeface="Arial" panose="020B0604020202020204" pitchFamily="34" charset="0"/>
              <a:buChar char="•"/>
            </a:pPr>
            <a:r>
              <a:rPr lang="en-US" sz="2800" dirty="0"/>
              <a:t>No laundry lists of products and services.</a:t>
            </a:r>
          </a:p>
          <a:p>
            <a:pPr>
              <a:spcBef>
                <a:spcPts val="1400"/>
              </a:spcBef>
              <a:spcAft>
                <a:spcPts val="0"/>
              </a:spcAft>
              <a:buFont typeface="Arial" panose="020B0604020202020204" pitchFamily="34" charset="0"/>
              <a:buChar char="•"/>
            </a:pPr>
            <a:r>
              <a:rPr lang="en-US" sz="2800" dirty="0">
                <a:sym typeface="Source Sans Pro"/>
              </a:rPr>
              <a:t>All potential bidders must have access to your FCC Form 470</a:t>
            </a:r>
            <a:r>
              <a:rPr lang="en-US" sz="2800" dirty="0"/>
              <a:t>, </a:t>
            </a:r>
            <a:r>
              <a:rPr lang="en-US" sz="2800" dirty="0">
                <a:sym typeface="Source Sans Pro"/>
              </a:rPr>
              <a:t>RFP, a</a:t>
            </a:r>
            <a:r>
              <a:rPr lang="en-US" sz="2800" dirty="0"/>
              <a:t>nd RFP documents. The process must be open and fair.</a:t>
            </a:r>
          </a:p>
          <a:p>
            <a:pPr>
              <a:spcBef>
                <a:spcPts val="1400"/>
              </a:spcBef>
              <a:spcAft>
                <a:spcPts val="0"/>
              </a:spcAft>
              <a:buFont typeface="Arial" panose="020B0604020202020204" pitchFamily="34" charset="0"/>
              <a:buChar char="•"/>
            </a:pPr>
            <a:r>
              <a:rPr lang="en-US" sz="2800" dirty="0">
                <a:sym typeface="Source Sans Pro"/>
              </a:rPr>
              <a:t>You must be prepared to accept bids and answer questions.</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4819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Requests for Proposal (RFPs)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ym typeface="Source Sans Pro"/>
              </a:rPr>
              <a:t>Requests for Proposals (RFPs) may be created to describe specific needs and circumstances in more detail.</a:t>
            </a:r>
          </a:p>
          <a:p>
            <a:pPr lvl="1"/>
            <a:r>
              <a:rPr lang="en-US" sz="2800" dirty="0">
                <a:sym typeface="Source Sans Pro"/>
              </a:rPr>
              <a:t>USAC uses the terms “RFP” and </a:t>
            </a:r>
            <a:r>
              <a:rPr lang="en-US" sz="2800" dirty="0"/>
              <a:t>“RFP document” </a:t>
            </a:r>
            <a:r>
              <a:rPr lang="en-US" sz="2800" dirty="0">
                <a:sym typeface="Source Sans Pro"/>
              </a:rPr>
              <a:t>generically to refer to any supplemental document that helps to describe the requested services or provides more</a:t>
            </a:r>
            <a:r>
              <a:rPr lang="en-US" sz="2800" dirty="0"/>
              <a:t> information that is not in the FCC Form 470.</a:t>
            </a:r>
          </a:p>
          <a:p>
            <a:pPr lvl="1"/>
            <a:r>
              <a:rPr lang="en-US" sz="2800" dirty="0"/>
              <a:t>For most types of funding requests, you are not required to issue an RFP unless your state or local procurement rules or regulations require it – however, some service requests do require RFPs.</a:t>
            </a:r>
          </a:p>
          <a:p>
            <a:pPr lvl="1"/>
            <a:r>
              <a:rPr lang="en-US" sz="2800" dirty="0">
                <a:sym typeface="Source Sans Pro"/>
              </a:rPr>
              <a:t>If you issue an RFP and/or a</a:t>
            </a:r>
            <a:r>
              <a:rPr lang="en-US" sz="2800" dirty="0"/>
              <a:t>n </a:t>
            </a:r>
            <a:r>
              <a:rPr lang="en-US" sz="2800" dirty="0">
                <a:sym typeface="Source Sans Pro"/>
              </a:rPr>
              <a:t>RFP document, </a:t>
            </a:r>
            <a:r>
              <a:rPr lang="en-US" sz="2800" dirty="0"/>
              <a:t>these </a:t>
            </a:r>
            <a:r>
              <a:rPr lang="en-US" sz="2800" dirty="0">
                <a:sym typeface="Source Sans Pro"/>
              </a:rPr>
              <a:t>documents must be attached to the FCC Form 470 you submit in EPC.</a:t>
            </a:r>
          </a:p>
          <a:p>
            <a:pPr lvl="1">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2336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Competitive Bidding: Imposing Restrictions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altLang="en-US" sz="2800" dirty="0"/>
              <a:t>Cannot list specific make and model of services sought without also considering equivalent products and/or services.</a:t>
            </a:r>
          </a:p>
          <a:p>
            <a:pPr lvl="1">
              <a:buFont typeface="Arial" panose="020B0604020202020204" pitchFamily="34" charset="0"/>
              <a:buChar char="•"/>
            </a:pPr>
            <a:r>
              <a:rPr lang="en-US" altLang="en-US" sz="2800" dirty="0"/>
              <a:t>“XYZ manufacturer's router model 345J </a:t>
            </a:r>
            <a:r>
              <a:rPr lang="en-US" altLang="en-US" sz="2800" b="1" dirty="0">
                <a:solidFill>
                  <a:schemeClr val="accent2"/>
                </a:solidFill>
              </a:rPr>
              <a:t>or equivalent</a:t>
            </a:r>
            <a:r>
              <a:rPr lang="en-US" altLang="en-US" sz="2800" dirty="0"/>
              <a:t>”</a:t>
            </a:r>
          </a:p>
          <a:p>
            <a:pPr lvl="1">
              <a:buFont typeface="Arial" panose="020B0604020202020204" pitchFamily="34" charset="0"/>
              <a:buChar char="•"/>
            </a:pPr>
            <a:r>
              <a:rPr lang="en-US" altLang="en-US" sz="2800" dirty="0"/>
              <a:t>FCC Form 470 will ensure compliance, but double-check your RFP. </a:t>
            </a:r>
          </a:p>
          <a:p>
            <a:pPr>
              <a:buFont typeface="Arial" panose="020B0604020202020204" pitchFamily="34" charset="0"/>
              <a:buChar char="•"/>
            </a:pPr>
            <a:r>
              <a:rPr lang="en-US" altLang="en-US" sz="2800" dirty="0"/>
              <a:t> Applicants may set some eligible service requirements.</a:t>
            </a:r>
          </a:p>
          <a:p>
            <a:pPr lvl="1">
              <a:buFont typeface="Arial" panose="020B0604020202020204" pitchFamily="34" charset="0"/>
              <a:buChar char="•"/>
            </a:pPr>
            <a:r>
              <a:rPr lang="en-US" altLang="en-US" sz="2800" dirty="0"/>
              <a:t>Applicants may require service providers to provide services that are compatible with one kind of system over another (e.g. Brand X compatible).</a:t>
            </a:r>
          </a:p>
          <a:p>
            <a:pPr>
              <a:buFont typeface="Arial" panose="020B0604020202020204" pitchFamily="34" charset="0"/>
              <a:buChar char="•"/>
            </a:pPr>
            <a:r>
              <a:rPr lang="en-US" altLang="en-US" sz="2800" dirty="0"/>
              <a:t>Disqualification criteria must be spelled out in FCC Form 470 and/or RFP and be available to all potential bidders. </a:t>
            </a:r>
          </a:p>
          <a:p>
            <a:pPr>
              <a:buFont typeface="Arial" panose="020B0604020202020204" pitchFamily="34" charset="0"/>
              <a:buChar char="•"/>
            </a:pPr>
            <a:endParaRPr lang="en-US" altLang="en-US" dirty="0"/>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0992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FCC Form 470 Exemptions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Services are part of a multi-year contract that is still in effect:</a:t>
            </a:r>
          </a:p>
          <a:p>
            <a:pPr lvl="1">
              <a:buFont typeface="Arial" panose="020B0604020202020204" pitchFamily="34" charset="0"/>
              <a:buChar char="•"/>
            </a:pPr>
            <a:r>
              <a:rPr lang="en-US" sz="2800" dirty="0"/>
              <a:t>Multi-year contract was signed in prior year and the original contract term has not completed;</a:t>
            </a:r>
          </a:p>
          <a:p>
            <a:pPr lvl="1">
              <a:buFont typeface="Arial" panose="020B0604020202020204" pitchFamily="34" charset="0"/>
              <a:buChar char="•"/>
            </a:pPr>
            <a:r>
              <a:rPr lang="en-US" sz="2800" dirty="0"/>
              <a:t>Multi-year contract with contract extensions was signed in prior year, and the contract extensions have not yet expired.</a:t>
            </a:r>
          </a:p>
          <a:p>
            <a:pPr lvl="1">
              <a:buFont typeface="Arial" panose="020B0604020202020204" pitchFamily="34" charset="0"/>
              <a:buChar char="•"/>
            </a:pPr>
            <a:r>
              <a:rPr lang="en-US" sz="2800" dirty="0"/>
              <a:t>In both cases, the contract terms and services are supported by the FCC Form 470. </a:t>
            </a:r>
          </a:p>
          <a:p>
            <a:pPr>
              <a:buFont typeface="Arial" panose="020B0604020202020204" pitchFamily="34" charset="0"/>
              <a:buChar char="•"/>
            </a:pPr>
            <a:r>
              <a:rPr lang="en-US" sz="2800" dirty="0"/>
              <a:t>State filed FCC Form 470 on your behalf for state master contract:</a:t>
            </a:r>
          </a:p>
          <a:p>
            <a:pPr lvl="1">
              <a:buFont typeface="Arial" panose="020B0604020202020204" pitchFamily="34" charset="0"/>
              <a:buChar char="•"/>
            </a:pPr>
            <a:r>
              <a:rPr lang="en-US" sz="2800" dirty="0"/>
              <a:t>Must compare all bids on the state master contract. </a:t>
            </a:r>
          </a:p>
          <a:p>
            <a:pPr lvl="1">
              <a:buFont typeface="Arial" panose="020B0604020202020204" pitchFamily="34" charset="0"/>
              <a:buChar char="•"/>
            </a:pPr>
            <a:endParaRPr lang="en-US" sz="28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67119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Form 470 Exemptions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Services qualify for low cost, high speed internet access: </a:t>
            </a:r>
          </a:p>
          <a:p>
            <a:pPr lvl="1">
              <a:buFont typeface="Arial" panose="020B0604020202020204" pitchFamily="34" charset="0"/>
              <a:buChar char="•"/>
            </a:pPr>
            <a:r>
              <a:rPr lang="en-US" sz="2800" dirty="0"/>
              <a:t>The services are not being provided under a multi-year contract. </a:t>
            </a:r>
          </a:p>
          <a:p>
            <a:pPr lvl="1">
              <a:buFont typeface="Arial" panose="020B0604020202020204" pitchFamily="34" charset="0"/>
              <a:buChar char="•"/>
            </a:pPr>
            <a:r>
              <a:rPr lang="en-US" sz="2800" dirty="0"/>
              <a:t>The services qualify for low-cost, high speed internet access.</a:t>
            </a:r>
          </a:p>
          <a:p>
            <a:pPr lvl="1">
              <a:buFont typeface="Arial" panose="020B0604020202020204" pitchFamily="34" charset="0"/>
              <a:buChar char="•"/>
            </a:pPr>
            <a:r>
              <a:rPr lang="en-US" sz="2800" dirty="0">
                <a:sym typeface="Source Sans Pro"/>
              </a:rPr>
              <a:t>It is commercially available, business class internet access.</a:t>
            </a:r>
          </a:p>
          <a:p>
            <a:pPr lvl="1">
              <a:buFont typeface="Arial" panose="020B0604020202020204" pitchFamily="34" charset="0"/>
              <a:buChar char="•"/>
            </a:pPr>
            <a:r>
              <a:rPr lang="en-US" sz="2800" dirty="0">
                <a:sym typeface="Source Sans Pro"/>
              </a:rPr>
              <a:t>It offers minimum speeds of 100 Mbps download / 10 Mbps upload.</a:t>
            </a:r>
          </a:p>
          <a:p>
            <a:pPr lvl="1">
              <a:buFont typeface="Arial" panose="020B0604020202020204" pitchFamily="34" charset="0"/>
              <a:buChar char="•"/>
            </a:pPr>
            <a:r>
              <a:rPr lang="en-US" sz="2800" dirty="0">
                <a:sym typeface="Source Sans Pro"/>
              </a:rPr>
              <a:t>The pre-discount price — including any one-time charges — is $3,600 or less annually per entity (school or library).</a:t>
            </a:r>
          </a:p>
          <a:p>
            <a:pPr lvl="1">
              <a:buFont typeface="Arial" panose="020B0604020202020204" pitchFamily="34" charset="0"/>
              <a:buChar char="•"/>
            </a:pPr>
            <a:r>
              <a:rPr lang="en-US" sz="2800" dirty="0">
                <a:sym typeface="Source Sans Pro"/>
              </a:rPr>
              <a:t>It provides basic conduit access to the internet at those required minimum speeds.</a:t>
            </a:r>
          </a:p>
          <a:p>
            <a:pPr marL="914400" lvl="2" indent="0">
              <a:buNone/>
            </a:pPr>
            <a:endParaRPr lang="en-US" sz="24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6736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What to do when you get no bids</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sz="2800" dirty="0">
                <a:sym typeface="Source Sans Pro"/>
              </a:rPr>
              <a:t>Reach out to additional potential bidders and ask them to bid. </a:t>
            </a:r>
          </a:p>
          <a:p>
            <a:pPr>
              <a:spcAft>
                <a:spcPts val="0"/>
              </a:spcAft>
              <a:buFont typeface="Arial" panose="020B0604020202020204" pitchFamily="34" charset="0"/>
              <a:buChar char="•"/>
            </a:pPr>
            <a:r>
              <a:rPr lang="en-US" sz="2800" dirty="0">
                <a:sym typeface="Source Sans Pro"/>
              </a:rPr>
              <a:t>If you receive only one bid, </a:t>
            </a:r>
            <a:r>
              <a:rPr lang="en-US" sz="2800" i="1" dirty="0">
                <a:sym typeface="Source Sans Pro"/>
              </a:rPr>
              <a:t>and it is cost-effective</a:t>
            </a:r>
            <a:r>
              <a:rPr lang="en-US" sz="2800" dirty="0"/>
              <a:t>, y</a:t>
            </a:r>
            <a:r>
              <a:rPr lang="en-US" sz="2800" dirty="0">
                <a:sym typeface="Source Sans Pro"/>
              </a:rPr>
              <a:t>ou may accept it.</a:t>
            </a:r>
          </a:p>
          <a:p>
            <a:pPr lvl="1">
              <a:lnSpc>
                <a:spcPct val="150000"/>
              </a:lnSpc>
              <a:spcAft>
                <a:spcPts val="0"/>
              </a:spcAft>
            </a:pPr>
            <a:r>
              <a:rPr lang="en-US" sz="2800" dirty="0">
                <a:sym typeface="Source Sans Pro"/>
              </a:rPr>
              <a:t>Document </a:t>
            </a:r>
            <a:r>
              <a:rPr lang="en-US" sz="2800" dirty="0"/>
              <a:t>your</a:t>
            </a:r>
            <a:r>
              <a:rPr lang="en-US" sz="2800" dirty="0">
                <a:sym typeface="Source Sans Pro"/>
              </a:rPr>
              <a:t> decision with a memo or email for your records.</a:t>
            </a:r>
          </a:p>
          <a:p>
            <a:pPr>
              <a:spcBef>
                <a:spcPts val="1400"/>
              </a:spcBef>
              <a:spcAft>
                <a:spcPts val="0"/>
              </a:spcAft>
              <a:buFont typeface="Arial" panose="020B0604020202020204" pitchFamily="34" charset="0"/>
              <a:buChar char="•"/>
            </a:pPr>
            <a:r>
              <a:rPr lang="en-US" sz="2800" dirty="0">
                <a:sym typeface="Source Sans Pro"/>
              </a:rPr>
              <a:t>If you did not receive any bids, you can solicit bids.</a:t>
            </a:r>
          </a:p>
          <a:p>
            <a:pPr lvl="1"/>
            <a:r>
              <a:rPr lang="en-US" sz="2800" dirty="0">
                <a:sym typeface="Source Sans Pro"/>
              </a:rPr>
              <a:t>Reach out to vendors in the area.</a:t>
            </a:r>
          </a:p>
          <a:p>
            <a:pPr lvl="1"/>
            <a:r>
              <a:rPr lang="en-US" sz="2800" dirty="0">
                <a:sym typeface="Source Sans Pro"/>
              </a:rPr>
              <a:t>Ask your current service provider to submit a bid or to </a:t>
            </a:r>
            <a:r>
              <a:rPr lang="en-US" sz="2800" dirty="0"/>
              <a:t>send you an email that they are willing to continue to provide service at your current level and cost.</a:t>
            </a:r>
          </a:p>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003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10640" y="54690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Program Compliance Issues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528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a:t>Evaluating Bids</a:t>
            </a:r>
          </a:p>
        </p:txBody>
      </p:sp>
      <p:sp>
        <p:nvSpPr>
          <p:cNvPr id="159" name="Shape 159"/>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800" dirty="0">
                <a:sym typeface="Source Sans Pro"/>
              </a:rPr>
              <a:t>To evaluate incoming bids, you can create a bid evaluation matrix.</a:t>
            </a:r>
          </a:p>
          <a:p>
            <a:pPr>
              <a:spcBef>
                <a:spcPts val="800"/>
              </a:spcBef>
              <a:spcAft>
                <a:spcPts val="0"/>
              </a:spcAft>
              <a:buFont typeface="Arial" panose="020B0604020202020204" pitchFamily="34" charset="0"/>
              <a:buChar char="•"/>
            </a:pPr>
            <a:r>
              <a:rPr lang="en-US" sz="2800" dirty="0">
                <a:sym typeface="Source Sans Pro"/>
              </a:rPr>
              <a:t>Develop evaluation criteria</a:t>
            </a:r>
            <a:r>
              <a:rPr lang="en-US" sz="2800" dirty="0"/>
              <a:t> or </a:t>
            </a:r>
            <a:r>
              <a:rPr lang="en-US" sz="2800" dirty="0">
                <a:sym typeface="Source Sans Pro"/>
              </a:rPr>
              <a:t>factors to assess the bids.</a:t>
            </a:r>
          </a:p>
          <a:p>
            <a:pPr>
              <a:spcBef>
                <a:spcPts val="800"/>
              </a:spcBef>
              <a:spcAft>
                <a:spcPts val="0"/>
              </a:spcAft>
              <a:buFont typeface="Arial" panose="020B0604020202020204" pitchFamily="34" charset="0"/>
              <a:buChar char="•"/>
            </a:pPr>
            <a:r>
              <a:rPr lang="en-US" sz="2800" dirty="0">
                <a:sym typeface="Source Sans Pro"/>
              </a:rPr>
              <a:t>Assign each evaluation</a:t>
            </a:r>
            <a:r>
              <a:rPr lang="en-US" sz="2800" dirty="0"/>
              <a:t> </a:t>
            </a:r>
            <a:r>
              <a:rPr lang="en-US" sz="2800" dirty="0">
                <a:sym typeface="Source Sans Pro"/>
              </a:rPr>
              <a:t>factor a point value or percentage.</a:t>
            </a:r>
          </a:p>
          <a:p>
            <a:pPr lvl="1">
              <a:spcBef>
                <a:spcPts val="800"/>
              </a:spcBef>
              <a:spcAft>
                <a:spcPts val="0"/>
              </a:spcAft>
            </a:pPr>
            <a:r>
              <a:rPr lang="en-US" sz="2800" dirty="0"/>
              <a:t>The </a:t>
            </a:r>
            <a:r>
              <a:rPr lang="en-US" sz="2800" dirty="0">
                <a:sym typeface="Source Sans Pro"/>
              </a:rPr>
              <a:t>price of the </a:t>
            </a:r>
            <a:r>
              <a:rPr lang="en-US" sz="2800" b="1" dirty="0">
                <a:sym typeface="Source Sans Pro"/>
              </a:rPr>
              <a:t>eligible</a:t>
            </a:r>
            <a:r>
              <a:rPr lang="en-US" sz="2800" dirty="0">
                <a:sym typeface="Source Sans Pro"/>
              </a:rPr>
              <a:t> products and services must be the most heavily weighted factor </a:t>
            </a:r>
            <a:r>
              <a:rPr lang="en-US" sz="2800" dirty="0"/>
              <a:t>—</a:t>
            </a:r>
            <a:r>
              <a:rPr lang="en-US" sz="2800" dirty="0">
                <a:sym typeface="Source Sans Pro"/>
              </a:rPr>
              <a:t> the “primary factor” </a:t>
            </a:r>
            <a:r>
              <a:rPr lang="en-US" sz="2800" dirty="0"/>
              <a:t>—</a:t>
            </a:r>
            <a:r>
              <a:rPr lang="en-US" sz="2800" dirty="0">
                <a:sym typeface="Source Sans Pro"/>
              </a:rPr>
              <a:t> in your evaluation.</a:t>
            </a:r>
          </a:p>
          <a:p>
            <a:pPr>
              <a:spcBef>
                <a:spcPts val="800"/>
              </a:spcBef>
              <a:spcAft>
                <a:spcPts val="0"/>
              </a:spcAft>
              <a:buFont typeface="Arial" panose="020B0604020202020204" pitchFamily="34" charset="0"/>
              <a:buChar char="•"/>
            </a:pPr>
            <a:r>
              <a:rPr lang="en-US" sz="2800" dirty="0">
                <a:sym typeface="Source Sans Pro"/>
              </a:rPr>
              <a:t>The vendor who </a:t>
            </a:r>
            <a:r>
              <a:rPr lang="en-US" sz="2800" dirty="0"/>
              <a:t>receives </a:t>
            </a:r>
            <a:r>
              <a:rPr lang="en-US" sz="2800" dirty="0">
                <a:sym typeface="Source Sans Pro"/>
              </a:rPr>
              <a:t>the most overall points or the highest percentage is the winner.</a:t>
            </a:r>
          </a:p>
          <a:p>
            <a:pPr>
              <a:spcBef>
                <a:spcPts val="800"/>
              </a:spcBef>
              <a:spcAft>
                <a:spcPts val="0"/>
              </a:spcAft>
              <a:buFont typeface="Arial" panose="020B0604020202020204" pitchFamily="34" charset="0"/>
              <a:buChar char="•"/>
            </a:pPr>
            <a:r>
              <a:rPr lang="en-US" sz="2800" dirty="0">
                <a:sym typeface="Source Sans Pro"/>
              </a:rPr>
              <a:t>Disqualification of bid(s) must be tied to the requirements clearly listed on the FCC Form 470 and/or RFP.</a:t>
            </a:r>
          </a:p>
          <a:p>
            <a:pPr marL="457200" marR="0" lvl="0" indent="-457200" algn="l" rtl="0">
              <a:spcBef>
                <a:spcPts val="800"/>
              </a:spcBef>
              <a:spcAft>
                <a:spcPts val="0"/>
              </a:spcAft>
              <a:buClr>
                <a:schemeClr val="dk1"/>
              </a:buClr>
              <a:buSzPct val="100000"/>
              <a:buFont typeface="Arial" panose="020B0604020202020204" pitchFamily="34" charset="0"/>
              <a:buChar char="•"/>
            </a:pPr>
            <a:endParaRPr sz="2800" dirty="0">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4187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Title 2"/>
          <p:cNvSpPr>
            <a:spLocks noGrp="1"/>
          </p:cNvSpPr>
          <p:nvPr>
            <p:ph type="title"/>
          </p:nvPr>
        </p:nvSpPr>
        <p:spPr/>
        <p:txBody>
          <a:bodyPr/>
          <a:lstStyle/>
          <a:p>
            <a:r>
              <a:rPr lang="en-US" dirty="0"/>
              <a:t>Bid Evaluation Sample</a:t>
            </a:r>
          </a:p>
        </p:txBody>
      </p:sp>
      <p:sp>
        <p:nvSpPr>
          <p:cNvPr id="10" name="Shape 130"/>
          <p:cNvSpPr txBox="1">
            <a:spLocks/>
          </p:cNvSpPr>
          <p:nvPr/>
        </p:nvSpPr>
        <p:spPr>
          <a:xfrm>
            <a:off x="493222" y="1064560"/>
            <a:ext cx="9898602" cy="4374057"/>
          </a:xfrm>
          <a:prstGeom prst="rect">
            <a:avLst/>
          </a:prstGeom>
          <a:noFill/>
          <a:ln>
            <a:noFill/>
          </a:ln>
        </p:spPr>
        <p:txBody>
          <a:bodyPr vert="horz" lIns="91425" tIns="45700" rIns="91425" bIns="4570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400"/>
              </a:spcBef>
              <a:spcAft>
                <a:spcPts val="0"/>
              </a:spcAft>
              <a:buFont typeface="Arial" panose="020B0604020202020204" pitchFamily="34" charset="0"/>
              <a:buChar char="•"/>
            </a:pPr>
            <a:r>
              <a:rPr lang="en-US" sz="2400" dirty="0">
                <a:sym typeface="Source Sans Pro"/>
              </a:rPr>
              <a:t>Evaluate your bids using a matrix with your bid factors and points.</a:t>
            </a:r>
          </a:p>
          <a:p>
            <a:pPr>
              <a:spcBef>
                <a:spcPts val="1400"/>
              </a:spcBef>
              <a:spcAft>
                <a:spcPts val="0"/>
              </a:spcAft>
              <a:buFont typeface="Arial" panose="020B0604020202020204" pitchFamily="34" charset="0"/>
              <a:buChar char="•"/>
            </a:pPr>
            <a:endParaRPr lang="en-US" dirty="0">
              <a:sym typeface="Source Sans Pro"/>
            </a:endParaRPr>
          </a:p>
          <a:p>
            <a:pPr marL="0" indent="0">
              <a:spcBef>
                <a:spcPts val="1400"/>
              </a:spcBef>
              <a:spcAft>
                <a:spcPts val="0"/>
              </a:spcAft>
              <a:buNone/>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sz="1100" dirty="0">
              <a:sym typeface="Source Sans Pro"/>
            </a:endParaRPr>
          </a:p>
          <a:p>
            <a:pPr>
              <a:spcBef>
                <a:spcPts val="1400"/>
              </a:spcBef>
              <a:spcAft>
                <a:spcPts val="0"/>
              </a:spcAft>
              <a:buFont typeface="Arial" panose="020B0604020202020204" pitchFamily="34" charset="0"/>
              <a:buChar char="•"/>
            </a:pPr>
            <a:r>
              <a:rPr lang="en-US" sz="2400" dirty="0">
                <a:sym typeface="Source Sans Pro"/>
              </a:rPr>
              <a:t>Bidder 3 wins because they received the most points. </a:t>
            </a:r>
          </a:p>
        </p:txBody>
      </p:sp>
      <p:grpSp>
        <p:nvGrpSpPr>
          <p:cNvPr id="2" name="Group 1"/>
          <p:cNvGrpSpPr/>
          <p:nvPr/>
        </p:nvGrpSpPr>
        <p:grpSpPr>
          <a:xfrm>
            <a:off x="729409" y="1670949"/>
            <a:ext cx="9949534" cy="3920068"/>
            <a:chOff x="729409" y="1670949"/>
            <a:chExt cx="9949534" cy="3920068"/>
          </a:xfrm>
        </p:grpSpPr>
        <p:pic>
          <p:nvPicPr>
            <p:cNvPr id="4" name="Picture 3"/>
            <p:cNvPicPr>
              <a:picLocks noChangeAspect="1"/>
            </p:cNvPicPr>
            <p:nvPr/>
          </p:nvPicPr>
          <p:blipFill>
            <a:blip r:embed="rId3"/>
            <a:stretch>
              <a:fillRect/>
            </a:stretch>
          </p:blipFill>
          <p:spPr>
            <a:xfrm>
              <a:off x="729409" y="1670949"/>
              <a:ext cx="9949534" cy="3920068"/>
            </a:xfrm>
            <a:prstGeom prst="rect">
              <a:avLst/>
            </a:prstGeom>
          </p:spPr>
        </p:pic>
        <p:sp>
          <p:nvSpPr>
            <p:cNvPr id="171" name="Shape 171"/>
            <p:cNvSpPr/>
            <p:nvPr/>
          </p:nvSpPr>
          <p:spPr>
            <a:xfrm>
              <a:off x="9527087" y="4829017"/>
              <a:ext cx="771600" cy="609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8" name="Rectangle 7"/>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4638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Contracts and Legally Binding Agreement</a:t>
            </a:r>
          </a:p>
        </p:txBody>
      </p:sp>
      <p:sp>
        <p:nvSpPr>
          <p:cNvPr id="3" name="Content Placeholder 2"/>
          <p:cNvSpPr>
            <a:spLocks noGrp="1"/>
          </p:cNvSpPr>
          <p:nvPr>
            <p:ph idx="1"/>
          </p:nvPr>
        </p:nvSpPr>
        <p:spPr/>
        <p:txBody>
          <a:bodyPr>
            <a:normAutofit/>
          </a:bodyPr>
          <a:lstStyle/>
          <a:p>
            <a:pPr fontAlgn="auto">
              <a:spcAft>
                <a:spcPts val="0"/>
              </a:spcAft>
              <a:buFont typeface="Arial" panose="020B0604020202020204" pitchFamily="34" charset="0"/>
              <a:buChar char="•"/>
              <a:defRPr/>
            </a:pPr>
            <a:r>
              <a:rPr lang="en-US" dirty="0"/>
              <a:t>Applicants must have a signed contract or </a:t>
            </a:r>
            <a:r>
              <a:rPr lang="en-US" b="1" i="1" dirty="0">
                <a:solidFill>
                  <a:schemeClr val="accent2"/>
                </a:solidFill>
              </a:rPr>
              <a:t>other legally binding agreement</a:t>
            </a:r>
            <a:r>
              <a:rPr lang="en-US" dirty="0">
                <a:solidFill>
                  <a:schemeClr val="accent2"/>
                </a:solidFill>
              </a:rPr>
              <a:t> </a:t>
            </a:r>
            <a:r>
              <a:rPr lang="en-US" dirty="0"/>
              <a:t>in place prior to submitting their FCC Forms 471 to USAC. </a:t>
            </a:r>
          </a:p>
          <a:p>
            <a:pPr fontAlgn="auto">
              <a:spcAft>
                <a:spcPts val="0"/>
              </a:spcAft>
              <a:buFont typeface="Arial" panose="020B0604020202020204" pitchFamily="34" charset="0"/>
              <a:buChar char="•"/>
              <a:defRPr/>
            </a:pPr>
            <a:r>
              <a:rPr lang="en-US" dirty="0"/>
              <a:t>Applicant must not sign a contract before the Allowable Contract Award Date (ACD).</a:t>
            </a:r>
          </a:p>
          <a:p>
            <a:pPr fontAlgn="auto">
              <a:spcAft>
                <a:spcPts val="0"/>
              </a:spcAft>
              <a:buFont typeface="Arial" panose="020B0604020202020204" pitchFamily="34" charset="0"/>
              <a:buChar char="•"/>
              <a:defRPr/>
            </a:pPr>
            <a:r>
              <a:rPr lang="en-US" dirty="0"/>
              <a:t>Signed contracts constitute the best evidence that a legally binding agreement exists.</a:t>
            </a:r>
          </a:p>
          <a:p>
            <a:pPr fontAlgn="auto">
              <a:spcAft>
                <a:spcPts val="0"/>
              </a:spcAft>
              <a:buFont typeface="Arial" panose="020B0604020202020204" pitchFamily="34" charset="0"/>
              <a:buChar char="•"/>
              <a:defRPr/>
            </a:pPr>
            <a:r>
              <a:rPr lang="en-US" dirty="0"/>
              <a:t>A verbal offer and/or acceptance will not be considered evidence of the existence of a legally binding agreement.</a:t>
            </a:r>
          </a:p>
          <a:p>
            <a:pPr marL="0" indent="0">
              <a:buNone/>
            </a:pPr>
            <a:endParaRPr lang="en-US" sz="32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6945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184" y="2232477"/>
            <a:ext cx="1785145" cy="1386372"/>
          </a:xfrm>
        </p:spPr>
        <p:txBody>
          <a:bodyPr/>
          <a:lstStyle/>
          <a:p>
            <a:r>
              <a:rPr lang="en-US" dirty="0"/>
              <a:t> AGENDA</a:t>
            </a:r>
          </a:p>
        </p:txBody>
      </p:sp>
      <p:sp>
        <p:nvSpPr>
          <p:cNvPr id="3" name="Content Placeholder 2"/>
          <p:cNvSpPr>
            <a:spLocks noGrp="1"/>
          </p:cNvSpPr>
          <p:nvPr>
            <p:ph idx="1"/>
          </p:nvPr>
        </p:nvSpPr>
        <p:spPr/>
        <p:txBody>
          <a:bodyPr/>
          <a:lstStyle/>
          <a:p>
            <a:pPr marL="514350" indent="-514350">
              <a:buClr>
                <a:schemeClr val="accent2"/>
              </a:buClr>
              <a:buFont typeface="+mj-lt"/>
              <a:buAutoNum type="arabicPeriod"/>
            </a:pPr>
            <a:r>
              <a:rPr lang="en-US" dirty="0"/>
              <a:t>Competitive Bidding (FCC Form 470)</a:t>
            </a:r>
          </a:p>
          <a:p>
            <a:pPr marL="514350" indent="-514350">
              <a:buClr>
                <a:schemeClr val="accent2"/>
              </a:buClr>
              <a:buFont typeface="+mj-lt"/>
              <a:buAutoNum type="arabicPeriod"/>
            </a:pPr>
            <a:r>
              <a:rPr lang="en-US" dirty="0"/>
              <a:t>Program Compliance Issues</a:t>
            </a:r>
          </a:p>
          <a:p>
            <a:pPr marL="514350" indent="-514350">
              <a:buClr>
                <a:schemeClr val="accent2"/>
              </a:buClr>
              <a:buFont typeface="+mj-lt"/>
              <a:buAutoNum type="arabicPeriod"/>
            </a:pPr>
            <a:r>
              <a:rPr lang="en-US" dirty="0"/>
              <a:t>Requesting Funding (FCC Form 471)</a:t>
            </a:r>
          </a:p>
          <a:p>
            <a:pPr marL="514350" indent="-514350">
              <a:buClr>
                <a:schemeClr val="accent2"/>
              </a:buClr>
              <a:buFont typeface="+mj-lt"/>
              <a:buAutoNum type="arabicPeriod"/>
            </a:pPr>
            <a:r>
              <a:rPr lang="en-US" dirty="0"/>
              <a:t>Application Review</a:t>
            </a:r>
          </a:p>
          <a:p>
            <a:pPr marL="514350" indent="-514350">
              <a:buClr>
                <a:schemeClr val="accent2"/>
              </a:buClr>
              <a:buFont typeface="+mj-lt"/>
              <a:buAutoNum type="arabicPeriod"/>
            </a:pPr>
            <a:r>
              <a:rPr lang="en-US" dirty="0"/>
              <a:t>Funding Commitments and Document Retention</a:t>
            </a:r>
          </a:p>
          <a:p>
            <a:pPr marL="514350" indent="-514350">
              <a:buClr>
                <a:schemeClr val="accent2"/>
              </a:buClr>
              <a:buFont typeface="+mj-lt"/>
              <a:buAutoNum type="arabicPeriod"/>
            </a:pPr>
            <a:r>
              <a:rPr lang="en-US" dirty="0"/>
              <a:t>Case Studies</a:t>
            </a:r>
          </a:p>
        </p:txBody>
      </p:sp>
      <p:sp>
        <p:nvSpPr>
          <p:cNvPr id="4" name="Rectangle 3"/>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4860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192673"/>
            <a:ext cx="11506306" cy="685800"/>
          </a:xfrm>
        </p:spPr>
        <p:txBody>
          <a:bodyPr/>
          <a:lstStyle/>
          <a:p>
            <a:r>
              <a:rPr lang="en-US" dirty="0"/>
              <a:t>Contracts</a:t>
            </a:r>
          </a:p>
        </p:txBody>
      </p:sp>
      <p:sp>
        <p:nvSpPr>
          <p:cNvPr id="3" name="Content Placeholder 2"/>
          <p:cNvSpPr>
            <a:spLocks noGrp="1"/>
          </p:cNvSpPr>
          <p:nvPr>
            <p:ph idx="1"/>
          </p:nvPr>
        </p:nvSpPr>
        <p:spPr>
          <a:xfrm>
            <a:off x="209889" y="874499"/>
            <a:ext cx="11982111" cy="5025116"/>
          </a:xfrm>
        </p:spPr>
        <p:txBody>
          <a:bodyPr>
            <a:noAutofit/>
          </a:bodyPr>
          <a:lstStyle/>
          <a:p>
            <a:pPr>
              <a:buFont typeface="Arial" panose="020B0604020202020204" pitchFamily="34" charset="0"/>
              <a:buChar char="•"/>
            </a:pPr>
            <a:r>
              <a:rPr lang="en-US" sz="2400" dirty="0"/>
              <a:t>During an FCC Form 471 review, when state and/or local contract law doesn’t require signature and/or date, the applicant will be given the opportunity to complete a certification statement that affirms that the applicant is compliant with its state and/or local contract law. </a:t>
            </a:r>
          </a:p>
          <a:p>
            <a:pPr>
              <a:buFont typeface="Arial" panose="020B0604020202020204" pitchFamily="34" charset="0"/>
              <a:buChar char="•"/>
            </a:pPr>
            <a:r>
              <a:rPr lang="en-US" sz="2400" dirty="0"/>
              <a:t>Tariffed or Month-to-Month service purchased under contract is contracted service.</a:t>
            </a:r>
          </a:p>
          <a:p>
            <a:pPr>
              <a:buFont typeface="Arial" panose="020B0604020202020204" pitchFamily="34" charset="0"/>
              <a:buChar char="•"/>
            </a:pPr>
            <a:r>
              <a:rPr lang="en-US" sz="2400" dirty="0"/>
              <a:t>Purchase orders will not be considered valid unless they are considered a contract or legally binding agreement in the state in which you reside.</a:t>
            </a:r>
          </a:p>
          <a:p>
            <a:pPr>
              <a:buFont typeface="Arial" panose="020B0604020202020204" pitchFamily="34" charset="0"/>
              <a:buChar char="•"/>
            </a:pPr>
            <a:r>
              <a:rPr lang="en-US" sz="2400" dirty="0"/>
              <a:t>Voluntary contract extensions are allowable only when the option is stated in the original provisions of the contract. </a:t>
            </a:r>
          </a:p>
          <a:p>
            <a:pPr>
              <a:buFont typeface="Arial" panose="020B0604020202020204" pitchFamily="34" charset="0"/>
              <a:buChar char="•"/>
            </a:pPr>
            <a:r>
              <a:rPr lang="en-US" sz="2400" dirty="0"/>
              <a:t>Applicant must rebid the services (i.e., file a new FCC Form 470) if contract extensions are not stated in the contract or RFP.</a:t>
            </a:r>
          </a:p>
          <a:p>
            <a:pPr>
              <a:buFont typeface="Arial" panose="020B0604020202020204" pitchFamily="34" charset="0"/>
              <a:buChar char="•"/>
            </a:pPr>
            <a:r>
              <a:rPr lang="en-US" sz="2400" dirty="0"/>
              <a:t>Applicants must create a contract record in their EPC profile for each contract and can upload a copy of the contract.</a:t>
            </a:r>
          </a:p>
        </p:txBody>
      </p:sp>
      <p:sp>
        <p:nvSpPr>
          <p:cNvPr id="5" name="Rectangle 4"/>
          <p:cNvSpPr/>
          <p:nvPr/>
        </p:nvSpPr>
        <p:spPr>
          <a:xfrm>
            <a:off x="337351" y="6565612"/>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136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Master Contracts</a:t>
            </a:r>
          </a:p>
        </p:txBody>
      </p:sp>
      <p:sp>
        <p:nvSpPr>
          <p:cNvPr id="3" name="Content Placeholder 2"/>
          <p:cNvSpPr>
            <a:spLocks noGrp="1"/>
          </p:cNvSpPr>
          <p:nvPr>
            <p:ph idx="1"/>
          </p:nvPr>
        </p:nvSpPr>
        <p:spPr/>
        <p:txBody>
          <a:bodyPr/>
          <a:lstStyle/>
          <a:p>
            <a:pPr>
              <a:lnSpc>
                <a:spcPct val="90000"/>
              </a:lnSpc>
              <a:spcAft>
                <a:spcPts val="0"/>
              </a:spcAft>
              <a:buFont typeface="Arial" panose="020B0604020202020204" pitchFamily="34" charset="0"/>
              <a:buChar char="•"/>
              <a:defRPr/>
            </a:pPr>
            <a:r>
              <a:rPr lang="en-US" dirty="0"/>
              <a:t>A state master contract (SMC) is competitively bid and put in place by a state government for use by multiple entities in that state.</a:t>
            </a:r>
          </a:p>
          <a:p>
            <a:pPr>
              <a:spcAft>
                <a:spcPts val="0"/>
              </a:spcAft>
              <a:buFont typeface="Arial" panose="020B0604020202020204" pitchFamily="34" charset="0"/>
              <a:buChar char="•"/>
              <a:defRPr/>
            </a:pPr>
            <a:r>
              <a:rPr lang="en-US" b="1" dirty="0"/>
              <a:t>Single winner: </a:t>
            </a:r>
            <a:r>
              <a:rPr lang="en-US" dirty="0"/>
              <a:t>Single vendor wins the bid.</a:t>
            </a:r>
          </a:p>
          <a:p>
            <a:pPr>
              <a:spcAft>
                <a:spcPts val="0"/>
              </a:spcAft>
              <a:buFont typeface="Arial" panose="020B0604020202020204" pitchFamily="34" charset="0"/>
              <a:buChar char="•"/>
              <a:defRPr/>
            </a:pPr>
            <a:r>
              <a:rPr lang="en-US" b="1" dirty="0"/>
              <a:t>Multiple winners: </a:t>
            </a:r>
            <a:r>
              <a:rPr lang="en-US" dirty="0"/>
              <a:t>State awards contract to several bidders.</a:t>
            </a:r>
          </a:p>
          <a:p>
            <a:pPr>
              <a:spcAft>
                <a:spcPts val="0"/>
              </a:spcAft>
              <a:buFont typeface="Arial" panose="020B0604020202020204" pitchFamily="34" charset="0"/>
              <a:buChar char="•"/>
              <a:defRPr/>
            </a:pPr>
            <a:r>
              <a:rPr lang="en-US" b="1" dirty="0"/>
              <a:t>Multiple Award Schedule (MAS): </a:t>
            </a:r>
            <a:r>
              <a:rPr lang="en-US" dirty="0"/>
              <a:t>State awards contract for same goods and services to multiple vendors that can serve the same population.</a:t>
            </a:r>
          </a:p>
          <a:p>
            <a:pPr marL="742950" lvl="2" indent="-342900">
              <a:spcAft>
                <a:spcPts val="0"/>
              </a:spcAft>
              <a:defRPr/>
            </a:pPr>
            <a:r>
              <a:rPr lang="en-US" sz="2200" dirty="0"/>
              <a:t>Multiple winners always require vendor selection justification and applicants must conduct a mini-bid to award contract. </a:t>
            </a:r>
          </a:p>
          <a:p>
            <a:pPr marL="742950" lvl="2" indent="-342900">
              <a:spcAft>
                <a:spcPts val="0"/>
              </a:spcAft>
              <a:defRPr/>
            </a:pPr>
            <a:r>
              <a:rPr lang="en-US" sz="2200" dirty="0"/>
              <a:t>Remember to include in your mini-bid all contracts on the MAS that provide the services sought. </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3768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Effectiveness</a:t>
            </a:r>
          </a:p>
        </p:txBody>
      </p:sp>
      <p:sp>
        <p:nvSpPr>
          <p:cNvPr id="3" name="Content Placeholder 2"/>
          <p:cNvSpPr>
            <a:spLocks noGrp="1"/>
          </p:cNvSpPr>
          <p:nvPr>
            <p:ph idx="1"/>
          </p:nvPr>
        </p:nvSpPr>
        <p:spPr>
          <a:xfrm>
            <a:off x="337351" y="987552"/>
            <a:ext cx="11506306" cy="5025116"/>
          </a:xfrm>
        </p:spPr>
        <p:txBody>
          <a:bodyPr/>
          <a:lstStyle/>
          <a:p>
            <a:pPr>
              <a:spcBef>
                <a:spcPct val="0"/>
              </a:spcBef>
              <a:buFont typeface="Arial" panose="020B0604020202020204" pitchFamily="34" charset="0"/>
              <a:buChar char="•"/>
            </a:pPr>
            <a:r>
              <a:rPr lang="en-US" altLang="en-US" i="1" dirty="0"/>
              <a:t>Ysleta</a:t>
            </a:r>
            <a:r>
              <a:rPr lang="en-US" altLang="en-US" dirty="0"/>
              <a:t> </a:t>
            </a:r>
            <a:r>
              <a:rPr lang="en-US" altLang="en-US" i="1" dirty="0"/>
              <a:t>Order</a:t>
            </a:r>
            <a:r>
              <a:rPr lang="en-US" altLang="en-US" dirty="0"/>
              <a:t>, para. 54:  Example: Routers priced at two or three times greater than the prices available from commercial vendors would not be cost-effective, absent extenuating circumstances. </a:t>
            </a:r>
          </a:p>
          <a:p>
            <a:pPr>
              <a:spcBef>
                <a:spcPct val="0"/>
              </a:spcBef>
              <a:buFont typeface="Arial" panose="020B0604020202020204" pitchFamily="34" charset="0"/>
              <a:buChar char="•"/>
            </a:pPr>
            <a:r>
              <a:rPr lang="en-US" altLang="en-US" dirty="0"/>
              <a:t>Receiving only one bid does not automatically make it cost-effective.</a:t>
            </a:r>
          </a:p>
          <a:p>
            <a:pPr>
              <a:spcBef>
                <a:spcPct val="0"/>
              </a:spcBef>
              <a:buFont typeface="Arial" panose="020B0604020202020204" pitchFamily="34" charset="0"/>
              <a:buChar char="•"/>
            </a:pPr>
            <a:r>
              <a:rPr lang="en-US" altLang="en-US" dirty="0"/>
              <a:t>Applicants must be able to demonstrate why a solution with higher than average pricing is cost-effective.</a:t>
            </a:r>
          </a:p>
          <a:p>
            <a:pPr>
              <a:spcBef>
                <a:spcPct val="0"/>
              </a:spcBef>
              <a:buFont typeface="Arial" panose="020B0604020202020204" pitchFamily="34" charset="0"/>
              <a:buChar char="•"/>
            </a:pPr>
            <a:r>
              <a:rPr lang="en-US" altLang="en-US" dirty="0"/>
              <a:t>Applicants will need to CERTIFY on FCC Form 471 (per FCC rules) that all bids submitted were carefully considered, the most cost-effective bid was selected with price being the primary factor considered, and is the most cost-effective means of meeting educational needs and technology goals.</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382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800" dirty="0"/>
              <a:t>Lowest Corresponding Price</a:t>
            </a:r>
          </a:p>
        </p:txBody>
      </p:sp>
      <p:sp>
        <p:nvSpPr>
          <p:cNvPr id="3" name="Content Placeholder 2"/>
          <p:cNvSpPr>
            <a:spLocks noGrp="1"/>
          </p:cNvSpPr>
          <p:nvPr>
            <p:ph idx="1"/>
          </p:nvPr>
        </p:nvSpPr>
        <p:spPr/>
        <p:txBody>
          <a:bodyPr/>
          <a:lstStyle/>
          <a:p>
            <a:pPr marL="288925" indent="-288925">
              <a:buFont typeface="Arial" panose="020B0604020202020204" pitchFamily="34" charset="0"/>
              <a:buChar char="•"/>
            </a:pPr>
            <a:r>
              <a:rPr lang="en-US" altLang="en-US" dirty="0" smtClean="0"/>
              <a:t>Service </a:t>
            </a:r>
            <a:r>
              <a:rPr lang="en-US" dirty="0" smtClean="0"/>
              <a:t>providers are required to offer applicants their services at the lowest corresponding prices charged to other similarly situated customers throughout their geographic service area.</a:t>
            </a:r>
            <a:endParaRPr lang="en-US" altLang="en-US" dirty="0" smtClean="0"/>
          </a:p>
          <a:p>
            <a:pPr marL="288925" indent="-288925">
              <a:buFont typeface="Arial" panose="020B0604020202020204" pitchFamily="34" charset="0"/>
              <a:buChar char="•"/>
            </a:pPr>
            <a:r>
              <a:rPr lang="en-US" dirty="0" smtClean="0"/>
              <a:t>This </a:t>
            </a:r>
            <a:r>
              <a:rPr lang="en-US" dirty="0"/>
              <a:t>ensures that schools and libraries are not charged more than similarly situated non-residential customers for the same services because of their E-rate participation.</a:t>
            </a:r>
          </a:p>
          <a:p>
            <a:pPr marL="288925" indent="-288925">
              <a:buFont typeface="Arial" panose="020B0604020202020204" pitchFamily="34" charset="0"/>
              <a:buChar char="•"/>
            </a:pPr>
            <a:r>
              <a:rPr lang="en-US" dirty="0"/>
              <a:t>Exceptions can be made if the provider can show that they face significantly higher costs to serve this customer due to volume, mileage from facility, and/or length of contract.</a:t>
            </a:r>
            <a:endParaRPr lang="en-US" altLang="en-US" dirty="0"/>
          </a:p>
          <a:p>
            <a:pPr marL="288925" indent="-288925">
              <a:buFont typeface="Arial" panose="020B0604020202020204" pitchFamily="34" charset="0"/>
              <a:buChar char="•"/>
            </a:pPr>
            <a:r>
              <a:rPr lang="en-US" dirty="0"/>
              <a:t>Applies to all service providers and for all service arrangements.</a:t>
            </a:r>
            <a:endParaRPr lang="en-US" altLang="en-US" dirty="0"/>
          </a:p>
          <a:p>
            <a:pPr>
              <a:buFont typeface="Arial" panose="020B0604020202020204" pitchFamily="34" charset="0"/>
              <a:buChar char="•"/>
            </a:pPr>
            <a:endParaRPr lang="en-US" altLang="en-US" sz="26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3410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Duplicative Services</a:t>
            </a:r>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altLang="en-US" dirty="0"/>
              <a:t>Duplicative services are services that provide the same functionality for the same population in the same location during the same period of time.</a:t>
            </a:r>
          </a:p>
          <a:p>
            <a:pPr marL="288925" indent="-288925">
              <a:buFont typeface="Arial" panose="020B0604020202020204" pitchFamily="34" charset="0"/>
              <a:buChar char="•"/>
            </a:pPr>
            <a:r>
              <a:rPr lang="en-US" dirty="0"/>
              <a:t>Backup services – services sought to reduce reliance on any single service provider's network during an outage – are considered duplicative.</a:t>
            </a:r>
          </a:p>
          <a:p>
            <a:pPr marL="288925" indent="-288925">
              <a:buFont typeface="Arial" panose="020B0604020202020204" pitchFamily="34" charset="0"/>
              <a:buChar char="•"/>
            </a:pPr>
            <a:r>
              <a:rPr lang="en-US" dirty="0"/>
              <a:t>Services that provide necessary bandwidth requirements, such as multiple T-1 lines when appropriate for the population served and the services to be received, may not be considered duplicative. However, the applicant must still evaluate and choose the most cost-effective option from the bids received.</a:t>
            </a:r>
          </a:p>
          <a:p>
            <a:pPr marL="288925" indent="-288925">
              <a:buFont typeface="Arial" panose="020B0604020202020204" pitchFamily="34" charset="0"/>
              <a:buChar char="•"/>
            </a:pPr>
            <a:r>
              <a:rPr lang="en-US" dirty="0"/>
              <a:t>USAC cannot fund duplicative services.</a:t>
            </a:r>
            <a:endParaRPr lang="en-US" altLang="en-US" dirty="0"/>
          </a:p>
          <a:p>
            <a:endParaRPr lang="en-US" dirty="0">
              <a:solidFill>
                <a:schemeClr val="tx1"/>
              </a:solidFill>
            </a:endParaRPr>
          </a:p>
        </p:txBody>
      </p:sp>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03408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E-rate Gift Rules</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a:t>Receipt or solicitation of gifts by applicants from service providers (and vice versa) and potential service providers is a competitive bidding violation.</a:t>
            </a:r>
          </a:p>
          <a:p>
            <a:pPr>
              <a:spcAft>
                <a:spcPts val="0"/>
              </a:spcAft>
              <a:buFont typeface="Arial" panose="020B0604020202020204" pitchFamily="34" charset="0"/>
              <a:buChar char="•"/>
              <a:defRPr/>
            </a:pPr>
            <a:r>
              <a:rPr lang="en-US" dirty="0"/>
              <a:t>Service providers may not offer or provide any gifts or thing of value to applicant personnel involved in E-rate.</a:t>
            </a:r>
          </a:p>
          <a:p>
            <a:pPr>
              <a:spcAft>
                <a:spcPts val="0"/>
              </a:spcAft>
              <a:buFont typeface="Arial" panose="020B0604020202020204" pitchFamily="34" charset="0"/>
              <a:buChar char="•"/>
              <a:defRPr/>
            </a:pPr>
            <a:r>
              <a:rPr lang="en-US" dirty="0"/>
              <a:t>Gift prohibitions are always applicable, not just during the competitive bidding process.</a:t>
            </a:r>
          </a:p>
          <a:p>
            <a:pPr>
              <a:spcAft>
                <a:spcPts val="0"/>
              </a:spcAft>
              <a:buFont typeface="Arial" panose="020B0604020202020204" pitchFamily="34" charset="0"/>
              <a:buChar char="•"/>
              <a:defRPr/>
            </a:pPr>
            <a:r>
              <a:rPr lang="en-US" dirty="0"/>
              <a:t>Must always follow FCC rules and any applicable state/local rules. </a:t>
            </a:r>
          </a:p>
          <a:p>
            <a:pPr marL="0" indent="0">
              <a:buNone/>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052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E-rate Gift Rule Exemptions</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altLang="en-US" dirty="0"/>
              <a:t>Items worth $20 or less, including meals. The value of these items received by any individual cannot exceed $50 from one service provider per funding year.</a:t>
            </a:r>
          </a:p>
          <a:p>
            <a:pPr>
              <a:buFont typeface="Arial" panose="020B0604020202020204" pitchFamily="34" charset="0"/>
              <a:buChar char="•"/>
            </a:pPr>
            <a:r>
              <a:rPr lang="en-US" altLang="en-US" dirty="0"/>
              <a:t>Gifts to family and friends when those gifts are made using personal funds of the donor and not related to a business transaction or relationship. </a:t>
            </a:r>
          </a:p>
          <a:p>
            <a:pPr>
              <a:buFont typeface="Arial" panose="020B0604020202020204" pitchFamily="34" charset="0"/>
              <a:buChar char="•"/>
            </a:pPr>
            <a:r>
              <a:rPr lang="en-US" altLang="en-US" dirty="0"/>
              <a:t>Charitable donations not directly or indirectly related to an E-rate procurement, and not intended to circumvent any other FCC rule.</a:t>
            </a:r>
          </a:p>
          <a:p>
            <a:pPr>
              <a:buFont typeface="Arial" panose="020B0604020202020204" pitchFamily="34" charset="0"/>
              <a:buChar char="•"/>
            </a:pPr>
            <a:r>
              <a:rPr lang="en-US" altLang="en-US" dirty="0"/>
              <a:t>Cure violations by promptly returning any item or paying the donor its market value.</a:t>
            </a:r>
          </a:p>
          <a:p>
            <a:pPr>
              <a:buFont typeface="Arial" panose="020B0604020202020204" pitchFamily="34" charset="0"/>
              <a:buChar char="•"/>
            </a:pPr>
            <a:r>
              <a:rPr lang="en-US" altLang="en-US" dirty="0"/>
              <a:t>Prizes at conferences are subject to the $20/$50 rule.</a:t>
            </a:r>
          </a:p>
          <a:p>
            <a:pPr>
              <a:buFont typeface="Arial" panose="020B0604020202020204" pitchFamily="34" charset="0"/>
              <a:buChar char="•"/>
            </a:pPr>
            <a:r>
              <a:rPr lang="en-US" altLang="en-US" dirty="0"/>
              <a:t>Watch the </a:t>
            </a:r>
            <a:r>
              <a:rPr lang="en-US" altLang="en-US" dirty="0">
                <a:hlinkClick r:id="rId2"/>
              </a:rPr>
              <a:t>Gift Rules video</a:t>
            </a:r>
            <a:r>
              <a:rPr lang="en-US" altLang="en-US" dirty="0"/>
              <a:t> for more details on the gift rules.</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1095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789395"/>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Requesting Funding</a:t>
            </a:r>
          </a:p>
          <a:p>
            <a:r>
              <a:rPr lang="en-US" dirty="0"/>
              <a:t>(FCC Form 471)</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929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Funding</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On your FCC Form 471, you identify:</a:t>
            </a:r>
          </a:p>
          <a:p>
            <a:pPr lvl="1"/>
            <a:r>
              <a:rPr lang="en-US" dirty="0">
                <a:sym typeface="Source Sans Pro"/>
              </a:rPr>
              <a:t>The services you chose</a:t>
            </a:r>
          </a:p>
          <a:p>
            <a:pPr lvl="1"/>
            <a:r>
              <a:rPr lang="en-US" dirty="0">
                <a:sym typeface="Source Sans Pro"/>
              </a:rPr>
              <a:t>The service providers you selected and the Service Provider Identification Number (SPIN) associated with each funding request</a:t>
            </a:r>
          </a:p>
          <a:p>
            <a:pPr lvl="1"/>
            <a:r>
              <a:rPr lang="en-US" dirty="0">
                <a:sym typeface="Source Sans Pro"/>
              </a:rPr>
              <a:t>The eligible schools and/or libraries that will receive the services</a:t>
            </a:r>
          </a:p>
          <a:p>
            <a:pPr lvl="1"/>
            <a:r>
              <a:rPr lang="en-US" dirty="0">
                <a:sym typeface="Source Sans Pro"/>
              </a:rPr>
              <a:t>Your chosen services and their associated costs</a:t>
            </a:r>
          </a:p>
          <a:p>
            <a:pPr lvl="1"/>
            <a:r>
              <a:rPr lang="en-US" dirty="0">
                <a:sym typeface="Source Sans Pro"/>
              </a:rPr>
              <a:t>Your discount level</a:t>
            </a:r>
          </a:p>
          <a:p>
            <a:pPr>
              <a:spcBef>
                <a:spcPts val="800"/>
              </a:spcBef>
              <a:spcAft>
                <a:spcPts val="0"/>
              </a:spcAft>
              <a:buFont typeface="Arial" panose="020B0604020202020204" pitchFamily="34" charset="0"/>
              <a:buChar char="•"/>
            </a:pPr>
            <a:r>
              <a:rPr lang="en-US" dirty="0">
                <a:sym typeface="Source Sans Pro"/>
              </a:rPr>
              <a:t>The service type on your FRN must match the service type posted on FCC Form 470. </a:t>
            </a:r>
          </a:p>
          <a:p>
            <a:pPr>
              <a:spcBef>
                <a:spcPts val="800"/>
              </a:spcBef>
              <a:spcAft>
                <a:spcPts val="0"/>
              </a:spcAft>
              <a:buFont typeface="Arial" panose="020B0604020202020204" pitchFamily="34" charset="0"/>
              <a:buChar char="•"/>
            </a:pPr>
            <a:r>
              <a:rPr lang="en-US" dirty="0">
                <a:sym typeface="Source Sans Pro"/>
              </a:rPr>
              <a:t>Talk to your provider early about the preferred invoicing method. </a:t>
            </a:r>
            <a:endParaRPr lang="en-US" dirty="0"/>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52878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879230" y="4014362"/>
            <a:ext cx="1787769" cy="69970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1</a:t>
            </a:r>
          </a:p>
        </p:txBody>
      </p:sp>
      <p:sp>
        <p:nvSpPr>
          <p:cNvPr id="206" name="Shape 206"/>
          <p:cNvSpPr txBox="1">
            <a:spLocks noGrp="1"/>
          </p:cNvSpPr>
          <p:nvPr>
            <p:ph type="title"/>
          </p:nvPr>
        </p:nvSpPr>
        <p:spPr>
          <a:xfrm>
            <a:off x="337351" y="270204"/>
            <a:ext cx="11506306" cy="682440"/>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3800" dirty="0"/>
              <a:t>Requesting Funding</a:t>
            </a:r>
          </a:p>
        </p:txBody>
      </p:sp>
      <p:sp>
        <p:nvSpPr>
          <p:cNvPr id="207" name="Shape 207"/>
          <p:cNvSpPr txBox="1"/>
          <p:nvPr/>
        </p:nvSpPr>
        <p:spPr>
          <a:xfrm>
            <a:off x="337351" y="1497861"/>
            <a:ext cx="3276600" cy="76431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File one per category of service</a:t>
            </a:r>
          </a:p>
        </p:txBody>
      </p:sp>
      <p:sp>
        <p:nvSpPr>
          <p:cNvPr id="208" name="Shape 208"/>
          <p:cNvSpPr txBox="1"/>
          <p:nvPr/>
        </p:nvSpPr>
        <p:spPr>
          <a:xfrm>
            <a:off x="337351" y="984226"/>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FCC Form 471</a:t>
            </a:r>
          </a:p>
        </p:txBody>
      </p:sp>
      <p:sp>
        <p:nvSpPr>
          <p:cNvPr id="209" name="Shape 209"/>
          <p:cNvSpPr txBox="1"/>
          <p:nvPr/>
        </p:nvSpPr>
        <p:spPr>
          <a:xfrm>
            <a:off x="4106593" y="987845"/>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Funding Request</a:t>
            </a:r>
          </a:p>
        </p:txBody>
      </p:sp>
      <p:sp>
        <p:nvSpPr>
          <p:cNvPr id="210" name="Shape 210"/>
          <p:cNvSpPr txBox="1"/>
          <p:nvPr/>
        </p:nvSpPr>
        <p:spPr>
          <a:xfrm>
            <a:off x="8098887" y="953648"/>
            <a:ext cx="4073712"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FRN Line Item</a:t>
            </a:r>
          </a:p>
        </p:txBody>
      </p:sp>
      <p:cxnSp>
        <p:nvCxnSpPr>
          <p:cNvPr id="211" name="Shape 211"/>
          <p:cNvCxnSpPr>
            <a:stCxn id="204" idx="3"/>
            <a:endCxn id="215" idx="1"/>
          </p:cNvCxnSpPr>
          <p:nvPr/>
        </p:nvCxnSpPr>
        <p:spPr>
          <a:xfrm flipV="1">
            <a:off x="2666999" y="4033577"/>
            <a:ext cx="1496159" cy="330637"/>
          </a:xfrm>
          <a:prstGeom prst="straightConnector1">
            <a:avLst/>
          </a:prstGeom>
          <a:noFill/>
          <a:ln w="9525" cap="flat" cmpd="sng">
            <a:solidFill>
              <a:srgbClr val="00529E"/>
            </a:solidFill>
            <a:prstDash val="solid"/>
            <a:round/>
            <a:headEnd type="none" w="med" len="med"/>
            <a:tailEnd type="triangle" w="lg" len="lg"/>
          </a:ln>
        </p:spPr>
      </p:cxnSp>
      <p:sp>
        <p:nvSpPr>
          <p:cNvPr id="212" name="Shape 212"/>
          <p:cNvSpPr/>
          <p:nvPr/>
        </p:nvSpPr>
        <p:spPr>
          <a:xfrm>
            <a:off x="879230" y="5305374"/>
            <a:ext cx="1787769" cy="701899"/>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2</a:t>
            </a:r>
          </a:p>
        </p:txBody>
      </p:sp>
      <p:sp>
        <p:nvSpPr>
          <p:cNvPr id="213" name="Shape 213"/>
          <p:cNvSpPr txBox="1"/>
          <p:nvPr/>
        </p:nvSpPr>
        <p:spPr>
          <a:xfrm>
            <a:off x="3633054" y="1511166"/>
            <a:ext cx="4914900" cy="1528623"/>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per service type, service provider, FCC Form 470, contract/service agreement</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summary information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Each request is identified by an ID number called a Funding Request Number (FRN)</a:t>
            </a:r>
          </a:p>
        </p:txBody>
      </p:sp>
      <p:sp>
        <p:nvSpPr>
          <p:cNvPr id="214" name="Shape 214"/>
          <p:cNvSpPr txBox="1"/>
          <p:nvPr/>
        </p:nvSpPr>
        <p:spPr>
          <a:xfrm>
            <a:off x="8477353" y="1466360"/>
            <a:ext cx="3659890" cy="1179809"/>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or more per FRN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details about the individual services or products listed on the funding request</a:t>
            </a:r>
          </a:p>
        </p:txBody>
      </p:sp>
      <p:sp>
        <p:nvSpPr>
          <p:cNvPr id="215" name="Shape 215"/>
          <p:cNvSpPr/>
          <p:nvPr/>
        </p:nvSpPr>
        <p:spPr>
          <a:xfrm>
            <a:off x="4163158" y="3804977"/>
            <a:ext cx="3853771" cy="45720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Internet Access</a:t>
            </a:r>
          </a:p>
        </p:txBody>
      </p:sp>
      <p:sp>
        <p:nvSpPr>
          <p:cNvPr id="216" name="Shape 216"/>
          <p:cNvSpPr/>
          <p:nvPr/>
        </p:nvSpPr>
        <p:spPr>
          <a:xfrm>
            <a:off x="4150440" y="4454042"/>
            <a:ext cx="3853771" cy="45720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Digital Transmission Service</a:t>
            </a:r>
          </a:p>
        </p:txBody>
      </p:sp>
      <p:sp>
        <p:nvSpPr>
          <p:cNvPr id="217" name="Shape 217"/>
          <p:cNvSpPr/>
          <p:nvPr/>
        </p:nvSpPr>
        <p:spPr>
          <a:xfrm>
            <a:off x="4150440" y="5103107"/>
            <a:ext cx="3868140" cy="45720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Internal Connections: Contract </a:t>
            </a:r>
          </a:p>
        </p:txBody>
      </p:sp>
      <p:sp>
        <p:nvSpPr>
          <p:cNvPr id="218" name="Shape 218"/>
          <p:cNvSpPr/>
          <p:nvPr/>
        </p:nvSpPr>
        <p:spPr>
          <a:xfrm>
            <a:off x="4150440" y="5752172"/>
            <a:ext cx="3853898" cy="45720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Internal Connections: Contract </a:t>
            </a:r>
          </a:p>
        </p:txBody>
      </p:sp>
      <p:cxnSp>
        <p:nvCxnSpPr>
          <p:cNvPr id="219" name="Shape 219"/>
          <p:cNvCxnSpPr>
            <a:stCxn id="204" idx="3"/>
            <a:endCxn id="216" idx="1"/>
          </p:cNvCxnSpPr>
          <p:nvPr/>
        </p:nvCxnSpPr>
        <p:spPr>
          <a:xfrm>
            <a:off x="2666999" y="4364214"/>
            <a:ext cx="1483441" cy="318428"/>
          </a:xfrm>
          <a:prstGeom prst="straightConnector1">
            <a:avLst/>
          </a:prstGeom>
          <a:noFill/>
          <a:ln w="9525" cap="flat" cmpd="sng">
            <a:solidFill>
              <a:srgbClr val="00529E"/>
            </a:solidFill>
            <a:prstDash val="solid"/>
            <a:round/>
            <a:headEnd type="none" w="med" len="med"/>
            <a:tailEnd type="triangle" w="lg" len="lg"/>
          </a:ln>
        </p:spPr>
      </p:cxnSp>
      <p:cxnSp>
        <p:nvCxnSpPr>
          <p:cNvPr id="220" name="Shape 220"/>
          <p:cNvCxnSpPr>
            <a:stCxn id="212" idx="3"/>
            <a:endCxn id="217" idx="1"/>
          </p:cNvCxnSpPr>
          <p:nvPr/>
        </p:nvCxnSpPr>
        <p:spPr>
          <a:xfrm flipV="1">
            <a:off x="2666999" y="5331707"/>
            <a:ext cx="1483441" cy="324617"/>
          </a:xfrm>
          <a:prstGeom prst="straightConnector1">
            <a:avLst/>
          </a:prstGeom>
          <a:noFill/>
          <a:ln w="9525" cap="flat" cmpd="sng">
            <a:solidFill>
              <a:srgbClr val="00529E"/>
            </a:solidFill>
            <a:prstDash val="solid"/>
            <a:round/>
            <a:headEnd type="none" w="med" len="med"/>
            <a:tailEnd type="triangle" w="lg" len="lg"/>
          </a:ln>
        </p:spPr>
      </p:cxnSp>
      <p:cxnSp>
        <p:nvCxnSpPr>
          <p:cNvPr id="221" name="Shape 221"/>
          <p:cNvCxnSpPr>
            <a:stCxn id="212" idx="3"/>
            <a:endCxn id="218" idx="1"/>
          </p:cNvCxnSpPr>
          <p:nvPr/>
        </p:nvCxnSpPr>
        <p:spPr>
          <a:xfrm>
            <a:off x="2666999" y="5656324"/>
            <a:ext cx="1483441" cy="324448"/>
          </a:xfrm>
          <a:prstGeom prst="straightConnector1">
            <a:avLst/>
          </a:prstGeom>
          <a:noFill/>
          <a:ln w="9525" cap="flat" cmpd="sng">
            <a:solidFill>
              <a:srgbClr val="00529E"/>
            </a:solidFill>
            <a:prstDash val="solid"/>
            <a:round/>
            <a:headEnd type="none" w="med" len="med"/>
            <a:tailEnd type="triangle" w="lg" len="lg"/>
          </a:ln>
        </p:spPr>
      </p:cxnSp>
      <p:cxnSp>
        <p:nvCxnSpPr>
          <p:cNvPr id="222" name="Shape 222"/>
          <p:cNvCxnSpPr>
            <a:stCxn id="215" idx="3"/>
            <a:endCxn id="228" idx="1"/>
          </p:cNvCxnSpPr>
          <p:nvPr/>
        </p:nvCxnSpPr>
        <p:spPr>
          <a:xfrm flipV="1">
            <a:off x="8016929" y="3862112"/>
            <a:ext cx="1447930" cy="171465"/>
          </a:xfrm>
          <a:prstGeom prst="straightConnector1">
            <a:avLst/>
          </a:prstGeom>
          <a:noFill/>
          <a:ln w="9525" cap="flat" cmpd="sng">
            <a:solidFill>
              <a:srgbClr val="00529E"/>
            </a:solidFill>
            <a:prstDash val="solid"/>
            <a:round/>
            <a:headEnd type="none" w="med" len="med"/>
            <a:tailEnd type="triangle" w="lg" len="lg"/>
          </a:ln>
        </p:spPr>
      </p:cxnSp>
      <p:cxnSp>
        <p:nvCxnSpPr>
          <p:cNvPr id="223" name="Shape 223"/>
          <p:cNvCxnSpPr>
            <a:stCxn id="216" idx="3"/>
            <a:endCxn id="230" idx="1"/>
          </p:cNvCxnSpPr>
          <p:nvPr/>
        </p:nvCxnSpPr>
        <p:spPr>
          <a:xfrm>
            <a:off x="8004211" y="4682642"/>
            <a:ext cx="1460648" cy="949"/>
          </a:xfrm>
          <a:prstGeom prst="straightConnector1">
            <a:avLst/>
          </a:prstGeom>
          <a:noFill/>
          <a:ln w="9525" cap="flat" cmpd="sng">
            <a:solidFill>
              <a:srgbClr val="00529E"/>
            </a:solidFill>
            <a:prstDash val="solid"/>
            <a:round/>
            <a:headEnd type="none" w="med" len="med"/>
            <a:tailEnd type="triangle" w="lg" len="lg"/>
          </a:ln>
        </p:spPr>
      </p:cxnSp>
      <p:cxnSp>
        <p:nvCxnSpPr>
          <p:cNvPr id="224" name="Shape 224"/>
          <p:cNvCxnSpPr>
            <a:stCxn id="217" idx="3"/>
            <a:endCxn id="231" idx="1"/>
          </p:cNvCxnSpPr>
          <p:nvPr/>
        </p:nvCxnSpPr>
        <p:spPr>
          <a:xfrm>
            <a:off x="8018580" y="5331707"/>
            <a:ext cx="1446279" cy="463"/>
          </a:xfrm>
          <a:prstGeom prst="straightConnector1">
            <a:avLst/>
          </a:prstGeom>
          <a:noFill/>
          <a:ln w="9525" cap="flat" cmpd="sng">
            <a:solidFill>
              <a:srgbClr val="00529E"/>
            </a:solidFill>
            <a:prstDash val="solid"/>
            <a:round/>
            <a:headEnd type="none" w="med" len="med"/>
            <a:tailEnd type="triangle" w="lg" len="lg"/>
          </a:ln>
        </p:spPr>
      </p:cxnSp>
      <p:cxnSp>
        <p:nvCxnSpPr>
          <p:cNvPr id="225" name="Shape 225"/>
          <p:cNvCxnSpPr>
            <a:stCxn id="218" idx="3"/>
            <a:endCxn id="232" idx="1"/>
          </p:cNvCxnSpPr>
          <p:nvPr/>
        </p:nvCxnSpPr>
        <p:spPr>
          <a:xfrm flipV="1">
            <a:off x="8004338" y="5812314"/>
            <a:ext cx="1460521" cy="168458"/>
          </a:xfrm>
          <a:prstGeom prst="straightConnector1">
            <a:avLst/>
          </a:prstGeom>
          <a:noFill/>
          <a:ln w="9525" cap="flat" cmpd="sng">
            <a:solidFill>
              <a:srgbClr val="00529E"/>
            </a:solidFill>
            <a:prstDash val="solid"/>
            <a:round/>
            <a:headEnd type="none" w="med" len="med"/>
            <a:tailEnd type="triangle" w="lg" len="lg"/>
          </a:ln>
        </p:spPr>
      </p:cxnSp>
      <p:cxnSp>
        <p:nvCxnSpPr>
          <p:cNvPr id="226" name="Shape 226"/>
          <p:cNvCxnSpPr>
            <a:stCxn id="215" idx="3"/>
            <a:endCxn id="233" idx="1"/>
          </p:cNvCxnSpPr>
          <p:nvPr/>
        </p:nvCxnSpPr>
        <p:spPr>
          <a:xfrm>
            <a:off x="8016929" y="4033577"/>
            <a:ext cx="1447930" cy="182948"/>
          </a:xfrm>
          <a:prstGeom prst="straightConnector1">
            <a:avLst/>
          </a:prstGeom>
          <a:noFill/>
          <a:ln w="9525" cap="flat" cmpd="sng">
            <a:solidFill>
              <a:srgbClr val="00529E"/>
            </a:solidFill>
            <a:prstDash val="solid"/>
            <a:round/>
            <a:headEnd type="none" w="med" len="med"/>
            <a:tailEnd type="triangle" w="lg" len="lg"/>
          </a:ln>
        </p:spPr>
      </p:cxnSp>
      <p:cxnSp>
        <p:nvCxnSpPr>
          <p:cNvPr id="227" name="Shape 227"/>
          <p:cNvCxnSpPr>
            <a:stCxn id="218" idx="3"/>
            <a:endCxn id="229" idx="1"/>
          </p:cNvCxnSpPr>
          <p:nvPr/>
        </p:nvCxnSpPr>
        <p:spPr>
          <a:xfrm>
            <a:off x="8004338" y="5980772"/>
            <a:ext cx="1460521" cy="174063"/>
          </a:xfrm>
          <a:prstGeom prst="straightConnector1">
            <a:avLst/>
          </a:prstGeom>
          <a:noFill/>
          <a:ln w="9525" cap="flat" cmpd="sng">
            <a:solidFill>
              <a:srgbClr val="00529E"/>
            </a:solidFill>
            <a:prstDash val="solid"/>
            <a:round/>
            <a:headEnd type="none" w="med" len="med"/>
            <a:tailEnd type="triangle" w="lg" len="lg"/>
          </a:ln>
        </p:spPr>
      </p:cxnSp>
      <p:sp>
        <p:nvSpPr>
          <p:cNvPr id="228" name="Shape 228"/>
          <p:cNvSpPr/>
          <p:nvPr/>
        </p:nvSpPr>
        <p:spPr>
          <a:xfrm>
            <a:off x="9464859" y="3708522"/>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29" name="Shape 229"/>
          <p:cNvSpPr/>
          <p:nvPr/>
        </p:nvSpPr>
        <p:spPr>
          <a:xfrm>
            <a:off x="9464859" y="6001245"/>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230" name="Shape 230"/>
          <p:cNvSpPr/>
          <p:nvPr/>
        </p:nvSpPr>
        <p:spPr>
          <a:xfrm>
            <a:off x="9464859" y="4530001"/>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1" name="Shape 231"/>
          <p:cNvSpPr/>
          <p:nvPr/>
        </p:nvSpPr>
        <p:spPr>
          <a:xfrm>
            <a:off x="9464859" y="5178580"/>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2" name="Shape 232"/>
          <p:cNvSpPr/>
          <p:nvPr/>
        </p:nvSpPr>
        <p:spPr>
          <a:xfrm>
            <a:off x="9464859" y="5658724"/>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3" name="Shape 233"/>
          <p:cNvSpPr/>
          <p:nvPr/>
        </p:nvSpPr>
        <p:spPr>
          <a:xfrm>
            <a:off x="9464859" y="4062935"/>
            <a:ext cx="1736542"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32" name="Rectangle 31"/>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45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
                                        <p:tgtEl>
                                          <p:spTgt spid="2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1"/>
                                        </p:tgtEl>
                                        <p:attrNameLst>
                                          <p:attrName>style.visibility</p:attrName>
                                        </p:attrNameLst>
                                      </p:cBhvr>
                                      <p:to>
                                        <p:strVal val="visible"/>
                                      </p:to>
                                    </p:set>
                                    <p:animEffect transition="in" filter="fade">
                                      <p:cBhvr>
                                        <p:cTn id="28" dur="500"/>
                                        <p:tgtEl>
                                          <p:spTgt spid="2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3"/>
                                        </p:tgtEl>
                                        <p:attrNameLst>
                                          <p:attrName>style.visibility</p:attrName>
                                        </p:attrNameLst>
                                      </p:cBhvr>
                                      <p:to>
                                        <p:strVal val="visible"/>
                                      </p:to>
                                    </p:set>
                                    <p:animEffect transition="in" filter="fade">
                                      <p:cBhvr>
                                        <p:cTn id="38" dur="500"/>
                                        <p:tgtEl>
                                          <p:spTgt spid="2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gtEl>
                                        <p:attrNameLst>
                                          <p:attrName>style.visibility</p:attrName>
                                        </p:attrNameLst>
                                      </p:cBhvr>
                                      <p:to>
                                        <p:strVal val="visible"/>
                                      </p:to>
                                    </p:set>
                                    <p:animEffect transition="in" filter="fade">
                                      <p:cBhvr>
                                        <p:cTn id="43" dur="500"/>
                                        <p:tgtEl>
                                          <p:spTgt spid="2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5"/>
                                        </p:tgtEl>
                                        <p:attrNameLst>
                                          <p:attrName>style.visibility</p:attrName>
                                        </p:attrNameLst>
                                      </p:cBhvr>
                                      <p:to>
                                        <p:strVal val="visible"/>
                                      </p:to>
                                    </p:set>
                                    <p:animEffect transition="in" filter="fade">
                                      <p:cBhvr>
                                        <p:cTn id="48" dur="500"/>
                                        <p:tgtEl>
                                          <p:spTgt spid="2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500"/>
                                        <p:tgtEl>
                                          <p:spTgt spid="2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fade">
                                      <p:cBhvr>
                                        <p:cTn id="5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42752" y="857658"/>
            <a:ext cx="9745287"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a:t>
            </a:r>
          </a:p>
          <a:p>
            <a:r>
              <a:rPr lang="en-US" dirty="0"/>
              <a:t>FCC Form 470</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12306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3" name="Title 2"/>
          <p:cNvSpPr>
            <a:spLocks noGrp="1"/>
          </p:cNvSpPr>
          <p:nvPr>
            <p:ph type="title"/>
          </p:nvPr>
        </p:nvSpPr>
        <p:spPr/>
        <p:txBody>
          <a:bodyPr/>
          <a:lstStyle/>
          <a:p>
            <a:r>
              <a:rPr lang="en-US" dirty="0"/>
              <a:t>FCC Form 471: Making Corrections</a:t>
            </a:r>
          </a:p>
        </p:txBody>
      </p:sp>
      <p:sp>
        <p:nvSpPr>
          <p:cNvPr id="196" name="Shape 196"/>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After posting the FCC Form 471, USAC will issue a Receipt Acknowledgment Letter (RAL) in your EPC News Feed. </a:t>
            </a:r>
          </a:p>
          <a:p>
            <a:pPr marR="0" lvl="0">
              <a:buSzPct val="100000"/>
              <a:buFont typeface="Arial" panose="020B0604020202020204" pitchFamily="34" charset="0"/>
              <a:buChar char="•"/>
            </a:pPr>
            <a:r>
              <a:rPr lang="en-US" dirty="0">
                <a:sym typeface="Source Sans Pro"/>
              </a:rPr>
              <a:t>Carefully review the letter.</a:t>
            </a:r>
          </a:p>
          <a:p>
            <a:pPr lvl="1">
              <a:spcBef>
                <a:spcPts val="800"/>
              </a:spcBef>
              <a:spcAft>
                <a:spcPts val="0"/>
              </a:spcAft>
            </a:pPr>
            <a:r>
              <a:rPr lang="en-US" sz="2800" dirty="0">
                <a:sym typeface="Source Sans Pro"/>
              </a:rPr>
              <a:t>If you notice mistakes that were contained in your form, you can make allowable corrections.</a:t>
            </a:r>
          </a:p>
          <a:p>
            <a:pPr lvl="1">
              <a:spcBef>
                <a:spcPts val="800"/>
              </a:spcBef>
              <a:spcAft>
                <a:spcPts val="0"/>
              </a:spcAft>
            </a:pPr>
            <a:r>
              <a:rPr lang="en-US" sz="2800" dirty="0">
                <a:sym typeface="Source Sans Pro"/>
              </a:rPr>
              <a:t>Navigate to the form in EPC, choose “Related Actions,” then “Submit Modification Request (RAL)” to submit allowable corrections.</a:t>
            </a:r>
          </a:p>
          <a:p>
            <a:pPr lvl="1">
              <a:spcBef>
                <a:spcPts val="800"/>
              </a:spcBef>
              <a:spcAft>
                <a:spcPts val="0"/>
              </a:spcAft>
            </a:pPr>
            <a:r>
              <a:rPr lang="en-US" sz="2800" dirty="0">
                <a:sym typeface="Source Sans Pro"/>
              </a:rPr>
              <a:t>Your request for corrections will be reviewed along with your application.</a:t>
            </a: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48197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E-rate funds may only be used to pay for eligible services and products used by eligible entities for eligible purposes (i.e., primarily educational purposes).</a:t>
            </a:r>
          </a:p>
          <a:p>
            <a:pPr>
              <a:buFont typeface="Arial" panose="020B0604020202020204" pitchFamily="34" charset="0"/>
              <a:buChar char="•"/>
            </a:pPr>
            <a:r>
              <a:rPr lang="en-US" dirty="0"/>
              <a:t>If a product or service has both eligible and ineligible functions, the cost of the ineligible functions must be allocated out of the funding request.</a:t>
            </a:r>
          </a:p>
          <a:p>
            <a:pPr>
              <a:buFont typeface="Arial" panose="020B0604020202020204" pitchFamily="34" charset="0"/>
              <a:buChar char="•"/>
            </a:pPr>
            <a:r>
              <a:rPr lang="en-US" dirty="0"/>
              <a:t>The cost allocation must be </a:t>
            </a:r>
            <a:r>
              <a:rPr lang="en-US" i="1" dirty="0"/>
              <a:t>based on a reasonable, tangible basis that reaches a realistic result</a:t>
            </a:r>
            <a:r>
              <a:rPr lang="en-US" dirty="0"/>
              <a:t>.</a:t>
            </a:r>
          </a:p>
          <a:p>
            <a:pPr>
              <a:buFont typeface="Arial" panose="020B0604020202020204" pitchFamily="34" charset="0"/>
              <a:buChar char="•"/>
            </a:pPr>
            <a:r>
              <a:rPr lang="en-US" dirty="0"/>
              <a:t>A cost allocation requires a clear delineation of costs.</a:t>
            </a:r>
          </a:p>
          <a:p>
            <a:pPr>
              <a:buFont typeface="Arial" panose="020B0604020202020204" pitchFamily="34" charset="0"/>
              <a:buChar char="•"/>
            </a:pPr>
            <a:r>
              <a:rPr lang="en-US" dirty="0"/>
              <a:t>Cost allocations must be supported by documentation.</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46180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Transitioning Services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Applicants that are moving from one recurring service to another may have multiple locations which will transfer over time. The new service usually requires an installation schedule by site. </a:t>
            </a:r>
          </a:p>
          <a:p>
            <a:pPr>
              <a:buFont typeface="Arial" panose="020B0604020202020204" pitchFamily="34" charset="0"/>
              <a:buChar char="•"/>
            </a:pPr>
            <a:r>
              <a:rPr lang="en-US" sz="2400" dirty="0"/>
              <a:t>Program rules prohibit the funding of duplicate service – same service to the same locations at the same time. </a:t>
            </a:r>
          </a:p>
          <a:p>
            <a:pPr>
              <a:buFont typeface="Arial" panose="020B0604020202020204" pitchFamily="34" charset="0"/>
              <a:buChar char="•"/>
            </a:pPr>
            <a:r>
              <a:rPr lang="en-US" sz="2400" dirty="0"/>
              <a:t>Therefore, you will have to pick a cutover date(s) for each of the entities. </a:t>
            </a:r>
          </a:p>
          <a:p>
            <a:pPr>
              <a:buFont typeface="Arial" panose="020B0604020202020204" pitchFamily="34" charset="0"/>
              <a:buChar char="•"/>
            </a:pPr>
            <a:r>
              <a:rPr lang="en-US" sz="2400" dirty="0"/>
              <a:t>You can apply for services from incumbent and new provider but USAC can only commit E-rate funds for 12 months of recurring service combined. </a:t>
            </a:r>
          </a:p>
          <a:p>
            <a:pPr>
              <a:buFont typeface="Arial" panose="020B0604020202020204" pitchFamily="34" charset="0"/>
              <a:buChar char="•"/>
            </a:pPr>
            <a:r>
              <a:rPr lang="en-US" sz="2400" dirty="0"/>
              <a:t>If you don’t know when you will cut over, you should estimate and work with USAC after commitment to change the services and/or SPIN. We will split the FRNs if there are multiple SPINs involved.  </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58241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2" y="339991"/>
            <a:ext cx="12148365" cy="685800"/>
          </a:xfrm>
        </p:spPr>
        <p:txBody>
          <a:bodyPr/>
          <a:lstStyle/>
          <a:p>
            <a:r>
              <a:rPr lang="en-US" sz="3800" dirty="0"/>
              <a:t>How to Apply: Contract Not Awarded Under E-rate</a:t>
            </a:r>
          </a:p>
        </p:txBody>
      </p:sp>
      <p:sp>
        <p:nvSpPr>
          <p:cNvPr id="3" name="Content Placeholder 2"/>
          <p:cNvSpPr>
            <a:spLocks noGrp="1"/>
          </p:cNvSpPr>
          <p:nvPr>
            <p:ph idx="1"/>
          </p:nvPr>
        </p:nvSpPr>
        <p:spPr>
          <a:xfrm>
            <a:off x="337351" y="1025791"/>
            <a:ext cx="11506306" cy="5025116"/>
          </a:xfrm>
        </p:spPr>
        <p:txBody>
          <a:bodyPr>
            <a:noAutofit/>
          </a:bodyPr>
          <a:lstStyle/>
          <a:p>
            <a:pPr>
              <a:buFont typeface="Arial" panose="020B0604020202020204" pitchFamily="34" charset="0"/>
              <a:buChar char="•"/>
            </a:pPr>
            <a:r>
              <a:rPr lang="en-US" dirty="0"/>
              <a:t>Applicants entered into a contract for service but did not post an FCC Form 470, wait at least 28 days, and comply with all E-rate program rules. </a:t>
            </a:r>
          </a:p>
          <a:p>
            <a:pPr>
              <a:buFont typeface="Arial" panose="020B0604020202020204" pitchFamily="34" charset="0"/>
              <a:buChar char="•"/>
            </a:pPr>
            <a:r>
              <a:rPr lang="en-US" dirty="0"/>
              <a:t>To bring the contract into compliance, post an FCC Form 470 now for the services. </a:t>
            </a:r>
          </a:p>
          <a:p>
            <a:pPr>
              <a:buFont typeface="Arial" panose="020B0604020202020204" pitchFamily="34" charset="0"/>
              <a:buChar char="•"/>
            </a:pPr>
            <a:r>
              <a:rPr lang="en-US" dirty="0"/>
              <a:t>Existing contract will be used as a bid response. You must then evaluate that contract against all other bids you receive on your FCC Form 470. </a:t>
            </a:r>
          </a:p>
          <a:p>
            <a:pPr>
              <a:buFont typeface="Arial" panose="020B0604020202020204" pitchFamily="34" charset="0"/>
              <a:buChar char="•"/>
            </a:pPr>
            <a:r>
              <a:rPr lang="en-US" dirty="0"/>
              <a:t>Comply with all program rules in your bid evaluation. </a:t>
            </a:r>
          </a:p>
          <a:p>
            <a:pPr>
              <a:buFont typeface="Arial" panose="020B0604020202020204" pitchFamily="34" charset="0"/>
              <a:buChar char="•"/>
            </a:pPr>
            <a:r>
              <a:rPr lang="en-US" dirty="0"/>
              <a:t>If the existing contract is the winning bid, the E-rate contract is now eligible for funding for the upcoming funding year. </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97557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your Non-Discount Share</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All E-rate applicants must pay their non-discount share.</a:t>
            </a:r>
          </a:p>
          <a:p>
            <a:pPr>
              <a:buFont typeface="Arial" panose="020B0604020202020204" pitchFamily="34" charset="0"/>
              <a:buChar char="•"/>
            </a:pPr>
            <a:r>
              <a:rPr lang="en-US" dirty="0"/>
              <a:t>Service providers cannot give the money (directly or indirectly) to pay for the non-discount share.</a:t>
            </a:r>
          </a:p>
          <a:p>
            <a:pPr>
              <a:buFont typeface="Arial" panose="020B0604020202020204" pitchFamily="34" charset="0"/>
              <a:buChar char="•"/>
            </a:pPr>
            <a:r>
              <a:rPr lang="en-US" dirty="0"/>
              <a:t>Cannot be a charitable donation from the provider or an entity with which the selected service provider has a relationship.</a:t>
            </a:r>
          </a:p>
          <a:p>
            <a:pPr>
              <a:buFont typeface="Arial" panose="020B0604020202020204" pitchFamily="34" charset="0"/>
              <a:buChar char="•"/>
            </a:pPr>
            <a:r>
              <a:rPr lang="en-US" dirty="0"/>
              <a:t>Funds cannot come from the service provider or an entity controlled by the service provider.</a:t>
            </a:r>
          </a:p>
          <a:p>
            <a:pPr>
              <a:buFont typeface="Arial" panose="020B0604020202020204" pitchFamily="34" charset="0"/>
              <a:buChar char="•"/>
            </a:pPr>
            <a:r>
              <a:rPr lang="en-US" dirty="0"/>
              <a:t>Service provider bills can’t be ignored or waived.</a:t>
            </a:r>
          </a:p>
          <a:p>
            <a:pPr>
              <a:buFont typeface="Arial" panose="020B0604020202020204" pitchFamily="34" charset="0"/>
              <a:buChar char="•"/>
            </a:pPr>
            <a:r>
              <a:rPr lang="en-US" dirty="0"/>
              <a:t>If applicant can’t show proof of payment during invoice review, invoice may be denied. </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61853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Resources</a:t>
            </a:r>
          </a:p>
        </p:txBody>
      </p:sp>
      <p:sp>
        <p:nvSpPr>
          <p:cNvPr id="3" name="Content Placeholder 2"/>
          <p:cNvSpPr>
            <a:spLocks noGrp="1"/>
          </p:cNvSpPr>
          <p:nvPr>
            <p:ph idx="1"/>
          </p:nvPr>
        </p:nvSpPr>
        <p:spPr>
          <a:xfrm>
            <a:off x="337351" y="1082085"/>
            <a:ext cx="11506306" cy="5025116"/>
          </a:xfrm>
        </p:spPr>
        <p:txBody>
          <a:bodyPr>
            <a:noAutofit/>
          </a:bodyPr>
          <a:lstStyle/>
          <a:p>
            <a:pPr>
              <a:buFont typeface="Arial" panose="020B0604020202020204" pitchFamily="34" charset="0"/>
              <a:buChar char="•"/>
            </a:pPr>
            <a:r>
              <a:rPr lang="en-US" sz="3200" dirty="0"/>
              <a:t>You certify on your FCC Form 471 that you have secured access to the resources necessary to make effective use of the discounted services you are purchasing.</a:t>
            </a:r>
          </a:p>
          <a:p>
            <a:pPr lvl="1">
              <a:buFont typeface="Arial" panose="020B0604020202020204" pitchFamily="34" charset="0"/>
              <a:buChar char="•"/>
            </a:pPr>
            <a:r>
              <a:rPr lang="en-US" sz="2800" dirty="0"/>
              <a:t>Necessary resources include computers, training, software, maintenance, internal connections, and electrical connections.</a:t>
            </a:r>
          </a:p>
          <a:p>
            <a:pPr>
              <a:buFont typeface="Arial" panose="020B0604020202020204" pitchFamily="34" charset="0"/>
              <a:buChar char="•"/>
            </a:pPr>
            <a:r>
              <a:rPr lang="en-US" sz="3200" dirty="0"/>
              <a:t>You certify that you have these resources and/or the budget to purchase these resources.</a:t>
            </a:r>
          </a:p>
          <a:p>
            <a:pPr>
              <a:buFont typeface="Arial" panose="020B0604020202020204" pitchFamily="34" charset="0"/>
              <a:buChar char="•"/>
            </a:pPr>
            <a:r>
              <a:rPr lang="en-US" sz="3200" dirty="0"/>
              <a:t>You also certify that you will pay the non-discount share of the cost of the eligible services for which you are requesting discounts.</a:t>
            </a:r>
          </a:p>
          <a:p>
            <a:pPr>
              <a:buFont typeface="Arial" panose="020B0604020202020204" pitchFamily="34" charset="0"/>
              <a:buChar char="•"/>
            </a:pPr>
            <a:endParaRPr lang="en-US" sz="32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6436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4354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a:t>
            </a:r>
          </a:p>
        </p:txBody>
      </p:sp>
      <p:sp>
        <p:nvSpPr>
          <p:cNvPr id="3" name="Content Placeholder 2"/>
          <p:cNvSpPr>
            <a:spLocks noGrp="1"/>
          </p:cNvSpPr>
          <p:nvPr>
            <p:ph idx="1"/>
          </p:nvPr>
        </p:nvSpPr>
        <p:spPr>
          <a:xfrm>
            <a:off x="337351" y="1042416"/>
            <a:ext cx="11506306" cy="5025116"/>
          </a:xfrm>
        </p:spPr>
        <p:txBody>
          <a:bodyPr>
            <a:noAutofit/>
          </a:bodyPr>
          <a:lstStyle/>
          <a:p>
            <a:pPr>
              <a:spcBef>
                <a:spcPts val="1400"/>
              </a:spcBef>
              <a:spcAft>
                <a:spcPts val="0"/>
              </a:spcAft>
              <a:buFont typeface="Arial" panose="020B0604020202020204" pitchFamily="34" charset="0"/>
              <a:buChar char="•"/>
            </a:pPr>
            <a:r>
              <a:rPr lang="en-US" sz="3200" dirty="0">
                <a:sym typeface="Source Sans Pro"/>
              </a:rPr>
              <a:t>Program Integrity Assurance (PIA) reviews your application for accuracy of information and compliance with program rules. </a:t>
            </a:r>
          </a:p>
          <a:p>
            <a:pPr>
              <a:spcBef>
                <a:spcPts val="1400"/>
              </a:spcBef>
              <a:spcAft>
                <a:spcPts val="0"/>
              </a:spcAft>
              <a:buFont typeface="Arial" panose="020B0604020202020204" pitchFamily="34" charset="0"/>
              <a:buChar char="•"/>
            </a:pPr>
            <a:r>
              <a:rPr lang="en-US" sz="3200" dirty="0">
                <a:sym typeface="Source Sans Pro"/>
              </a:rPr>
              <a:t>You may be asked to provide documentation to verify:</a:t>
            </a:r>
          </a:p>
          <a:p>
            <a:pPr lvl="1">
              <a:spcBef>
                <a:spcPts val="1400"/>
              </a:spcBef>
              <a:spcAft>
                <a:spcPts val="0"/>
              </a:spcAft>
            </a:pPr>
            <a:r>
              <a:rPr lang="en-US" sz="2800" dirty="0"/>
              <a:t>the </a:t>
            </a:r>
            <a:r>
              <a:rPr lang="en-US" sz="2800" dirty="0">
                <a:sym typeface="Source Sans Pro"/>
              </a:rPr>
              <a:t>eligibility of your schools </a:t>
            </a:r>
            <a:r>
              <a:rPr lang="en-US" sz="2800" dirty="0"/>
              <a:t>or</a:t>
            </a:r>
            <a:r>
              <a:rPr lang="en-US" sz="2800" dirty="0">
                <a:sym typeface="Source Sans Pro"/>
              </a:rPr>
              <a:t> libraries;</a:t>
            </a:r>
            <a:endParaRPr lang="en-US" sz="2800" dirty="0"/>
          </a:p>
          <a:p>
            <a:pPr lvl="1">
              <a:spcBef>
                <a:spcPts val="1400"/>
              </a:spcBef>
              <a:spcAft>
                <a:spcPts val="0"/>
              </a:spcAft>
            </a:pPr>
            <a:r>
              <a:rPr lang="en-US" sz="2800" dirty="0"/>
              <a:t>the </a:t>
            </a:r>
            <a:r>
              <a:rPr lang="en-US" sz="2800" dirty="0">
                <a:sym typeface="Source Sans Pro"/>
              </a:rPr>
              <a:t>eligibility of the requested services;</a:t>
            </a:r>
          </a:p>
          <a:p>
            <a:pPr lvl="1">
              <a:spcBef>
                <a:spcPts val="1400"/>
              </a:spcBef>
              <a:spcAft>
                <a:spcPts val="0"/>
              </a:spcAft>
            </a:pPr>
            <a:r>
              <a:rPr lang="en-US" sz="2800" dirty="0"/>
              <a:t>your student counts and discount rates; </a:t>
            </a:r>
          </a:p>
          <a:p>
            <a:pPr lvl="1">
              <a:spcBef>
                <a:spcPts val="1400"/>
              </a:spcBef>
              <a:spcAft>
                <a:spcPts val="0"/>
              </a:spcAft>
            </a:pPr>
            <a:r>
              <a:rPr lang="en-US" sz="2800" dirty="0">
                <a:sym typeface="Source Sans Pro"/>
              </a:rPr>
              <a:t>your compliance with E-rate competitive bidding rules; </a:t>
            </a:r>
          </a:p>
          <a:p>
            <a:pPr lvl="1">
              <a:spcBef>
                <a:spcPts val="1400"/>
              </a:spcBef>
              <a:spcAft>
                <a:spcPts val="0"/>
              </a:spcAft>
            </a:pPr>
            <a:r>
              <a:rPr lang="en-US" sz="2800" dirty="0">
                <a:sym typeface="Source Sans Pro"/>
              </a:rPr>
              <a:t>your compliance with all other E-rate program rules.</a:t>
            </a:r>
          </a:p>
          <a:p>
            <a:pPr>
              <a:buFont typeface="Arial" panose="020B0604020202020204" pitchFamily="34" charset="0"/>
              <a:buChar char="•"/>
            </a:pPr>
            <a:endParaRPr lang="en-US" sz="32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31894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idx="1"/>
          </p:nvPr>
        </p:nvSpPr>
        <p:spPr>
          <a:xfrm>
            <a:off x="611655" y="1223014"/>
            <a:ext cx="8258010" cy="4374057"/>
          </a:xfrm>
          <a:prstGeom prst="rect">
            <a:avLst/>
          </a:prstGeom>
          <a:noFill/>
          <a:ln>
            <a:noFill/>
          </a:ln>
        </p:spPr>
        <p:txBody>
          <a:bodyPr lIns="91425" tIns="45700" rIns="91425" bIns="45700" anchor="t" anchorCtr="0">
            <a:noAutofit/>
          </a:bodyPr>
          <a:lstStyle/>
          <a:p>
            <a:pPr>
              <a:spcAft>
                <a:spcPts val="0"/>
              </a:spcAft>
            </a:pPr>
            <a:r>
              <a:rPr lang="en-US" dirty="0">
                <a:sym typeface="Source Sans Pro"/>
              </a:rPr>
              <a:t>You have 15 days to respond to PIA questions.</a:t>
            </a:r>
          </a:p>
          <a:p>
            <a:pPr lvl="1"/>
            <a:r>
              <a:rPr lang="en-US" sz="2800" dirty="0">
                <a:sym typeface="Source Sans Pro"/>
              </a:rPr>
              <a:t>You can ask for one seven-day extension if you need it.</a:t>
            </a:r>
          </a:p>
          <a:p>
            <a:r>
              <a:rPr lang="en-US" dirty="0">
                <a:sym typeface="Source Sans Pro"/>
              </a:rPr>
              <a:t>If you need help understanding the PIA inquiry, ask your reviewer for help.</a:t>
            </a:r>
          </a:p>
          <a:p>
            <a:r>
              <a:rPr lang="en-US" dirty="0">
                <a:sym typeface="Source Sans Pro"/>
              </a:rPr>
              <a:t>To answer inquiries, ask for extensions, or find your reviewer’s contact info</a:t>
            </a:r>
            <a:r>
              <a:rPr lang="en-US" dirty="0"/>
              <a:t>:</a:t>
            </a:r>
          </a:p>
          <a:p>
            <a:pPr lvl="1"/>
            <a:r>
              <a:rPr lang="en-US" sz="2800" dirty="0">
                <a:sym typeface="Source Sans Pro"/>
              </a:rPr>
              <a:t>Navigate to the FCC Form 471 in EPC.</a:t>
            </a:r>
          </a:p>
          <a:p>
            <a:pPr lvl="1"/>
            <a:r>
              <a:rPr lang="en-US" sz="2800" dirty="0">
                <a:sym typeface="Source Sans Pro"/>
              </a:rPr>
              <a:t>Choose “Related Actions” and then “Respond to Inquiries.”</a:t>
            </a:r>
          </a:p>
        </p:txBody>
      </p:sp>
      <p:sp>
        <p:nvSpPr>
          <p:cNvPr id="254" name="Shape 254"/>
          <p:cNvSpPr txBox="1">
            <a:spLocks noGrp="1"/>
          </p:cNvSpPr>
          <p:nvPr>
            <p:ph type="title"/>
          </p:nvPr>
        </p:nvSpPr>
        <p:spPr>
          <a:xfrm>
            <a:off x="337350" y="382450"/>
            <a:ext cx="9187649" cy="776425"/>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3800" dirty="0">
                <a:sym typeface="Source Sans Pro"/>
              </a:rPr>
              <a:t>Application Review: Your PIA Reviewer</a:t>
            </a:r>
          </a:p>
        </p:txBody>
      </p:sp>
      <p:pic>
        <p:nvPicPr>
          <p:cNvPr id="255" name="Shape 255"/>
          <p:cNvPicPr preferRelativeResize="0"/>
          <p:nvPr/>
        </p:nvPicPr>
        <p:blipFill>
          <a:blip r:embed="rId3">
            <a:extLst>
              <a:ext uri="{28A0092B-C50C-407E-A947-70E740481C1C}">
                <a14:useLocalDpi xmlns:a14="http://schemas.microsoft.com/office/drawing/2010/main" val="0"/>
              </a:ext>
            </a:extLst>
          </a:blip>
          <a:stretch>
            <a:fillRect/>
          </a:stretch>
        </p:blipFill>
        <p:spPr>
          <a:xfrm>
            <a:off x="8869665" y="1911689"/>
            <a:ext cx="2973992" cy="2996709"/>
          </a:xfrm>
          <a:prstGeom prst="rect">
            <a:avLst/>
          </a:prstGeom>
          <a:noFill/>
          <a:ln>
            <a:noFill/>
          </a:ln>
        </p:spPr>
      </p:pic>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96399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2917" y="1721261"/>
            <a:ext cx="9091353" cy="1775626"/>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Funding Commitments and Document Retention</a:t>
            </a:r>
          </a:p>
          <a:p>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8946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idx="1"/>
          </p:nvPr>
        </p:nvSpPr>
        <p:spPr>
          <a:xfrm>
            <a:off x="337349" y="1154140"/>
            <a:ext cx="8607145" cy="4528457"/>
          </a:xfrm>
          <a:prstGeom prst="rect">
            <a:avLst/>
          </a:prstGeom>
          <a:noFill/>
          <a:ln>
            <a:noFill/>
          </a:ln>
        </p:spPr>
        <p:txBody>
          <a:bodyPr lIns="91425" tIns="45700" rIns="91425" bIns="45700" anchor="t" anchorCtr="0">
            <a:noAutofit/>
          </a:bodyPr>
          <a:lstStyle/>
          <a:p>
            <a:pPr marL="571500"/>
            <a:r>
              <a:rPr lang="en-US" dirty="0">
                <a:sym typeface="Source Sans Pro"/>
              </a:rPr>
              <a:t>Competitive bidding </a:t>
            </a:r>
            <a:r>
              <a:rPr lang="en-US" dirty="0"/>
              <a:t>is a formal process to choose the service providers who will provide your products and services</a:t>
            </a:r>
            <a:endParaRPr lang="en-US" dirty="0">
              <a:sym typeface="Source Sans Pro"/>
            </a:endParaRPr>
          </a:p>
          <a:p>
            <a:pPr marL="857250" lvl="1" indent="-342900"/>
            <a:r>
              <a:rPr lang="en-US" sz="2800" dirty="0"/>
              <a:t>Describe your desired services and requirements (sufficient detail) using FCC Form 470 and RFP.</a:t>
            </a:r>
          </a:p>
          <a:p>
            <a:pPr marL="857250" lvl="1" indent="-342900"/>
            <a:r>
              <a:rPr lang="en-US" sz="2800" dirty="0"/>
              <a:t>Service providers review your documents and bid on your services.</a:t>
            </a:r>
          </a:p>
          <a:p>
            <a:pPr marL="857250" lvl="1" indent="-342900"/>
            <a:r>
              <a:rPr lang="en-US" sz="2800" dirty="0">
                <a:sym typeface="Source Sans Pro"/>
              </a:rPr>
              <a:t>Select the most cost-effective bid using the price of the eligible products and services as the primary factor.</a:t>
            </a:r>
          </a:p>
          <a:p>
            <a:pPr marL="971550" marR="0" lvl="0" indent="-457200">
              <a:spcBef>
                <a:spcPts val="800"/>
              </a:spcBef>
            </a:pPr>
            <a:endParaRPr sz="2400" dirty="0"/>
          </a:p>
          <a:p>
            <a:pPr marL="0" marR="0" lvl="0" indent="0" algn="l" rtl="0">
              <a:spcBef>
                <a:spcPts val="800"/>
              </a:spcBef>
              <a:spcAft>
                <a:spcPts val="0"/>
              </a:spcAft>
              <a:buClr>
                <a:schemeClr val="dk1"/>
              </a:buClr>
              <a:buSzPct val="100000"/>
              <a:buFont typeface="Arial"/>
              <a:buNone/>
            </a:pPr>
            <a:endParaRPr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457" y="1883201"/>
            <a:ext cx="2410711" cy="3070334"/>
          </a:xfrm>
          <a:prstGeom prst="rect">
            <a:avLst/>
          </a:prstGeom>
        </p:spPr>
      </p:pic>
      <p:sp>
        <p:nvSpPr>
          <p:cNvPr id="5" name="Title 4"/>
          <p:cNvSpPr>
            <a:spLocks noGrp="1"/>
          </p:cNvSpPr>
          <p:nvPr>
            <p:ph type="title"/>
          </p:nvPr>
        </p:nvSpPr>
        <p:spPr>
          <a:xfrm>
            <a:off x="337350" y="377715"/>
            <a:ext cx="7543114" cy="776425"/>
          </a:xfrm>
        </p:spPr>
        <p:txBody>
          <a:bodyPr/>
          <a:lstStyle/>
          <a:p>
            <a:r>
              <a:rPr lang="en-US" sz="3800" dirty="0"/>
              <a:t>What is competitive bidding? </a:t>
            </a:r>
          </a:p>
        </p:txBody>
      </p:sp>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85681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Commitments (FCDLs)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ym typeface="Source Sans Pro"/>
              </a:rPr>
              <a:t>Once PIA review is complete, you will receive a Funding Commitment Decision Letter (FCDL).</a:t>
            </a:r>
          </a:p>
          <a:p>
            <a:pPr>
              <a:buFont typeface="Arial" panose="020B0604020202020204" pitchFamily="34" charset="0"/>
              <a:buChar char="•"/>
            </a:pPr>
            <a:r>
              <a:rPr lang="en-US" dirty="0">
                <a:sym typeface="Source Sans Pro"/>
              </a:rPr>
              <a:t>Your FCDL will show approved, modified, and/or denied funding requests and next steps.</a:t>
            </a:r>
          </a:p>
          <a:p>
            <a:pPr>
              <a:spcBef>
                <a:spcPts val="800"/>
              </a:spcBef>
              <a:spcAft>
                <a:spcPts val="0"/>
              </a:spcAft>
              <a:buFont typeface="Arial" panose="020B0604020202020204" pitchFamily="34" charset="0"/>
              <a:buChar char="•"/>
            </a:pPr>
            <a:r>
              <a:rPr lang="en-US" dirty="0">
                <a:sym typeface="Source Sans Pro"/>
              </a:rPr>
              <a:t>FCDLs appear in your EPC News feed and on your EPC Landing Page</a:t>
            </a:r>
            <a:r>
              <a:rPr lang="en-US" dirty="0"/>
              <a:t>.</a:t>
            </a:r>
          </a:p>
          <a:p>
            <a:pPr>
              <a:spcBef>
                <a:spcPts val="800"/>
              </a:spcBef>
              <a:spcAft>
                <a:spcPts val="0"/>
              </a:spcAft>
              <a:buFont typeface="Arial" panose="020B0604020202020204" pitchFamily="34" charset="0"/>
              <a:buChar char="•"/>
            </a:pPr>
            <a:r>
              <a:rPr lang="en-US" dirty="0"/>
              <a:t>FCDL notifications with PDF of complete FCDL are emailed directly to:</a:t>
            </a:r>
          </a:p>
          <a:p>
            <a:pPr lvl="1"/>
            <a:r>
              <a:rPr lang="en-US" sz="2400" dirty="0"/>
              <a:t>For Applicants: FCC Form 471 Certifier, FCC Form 471 Contact Person, and the Account Administrator.</a:t>
            </a:r>
          </a:p>
          <a:p>
            <a:pPr lvl="1"/>
            <a:r>
              <a:rPr lang="en-US" sz="2400" dirty="0"/>
              <a:t>For Service Providers: The General Contact, and if that person is inactive, the SPIN's Account Administrator.</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51298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Retention</a:t>
            </a:r>
          </a:p>
        </p:txBody>
      </p:sp>
      <p:sp>
        <p:nvSpPr>
          <p:cNvPr id="367" name="Shape 367"/>
          <p:cNvSpPr txBox="1">
            <a:spLocks noGrp="1"/>
          </p:cNvSpPr>
          <p:nvPr>
            <p:ph idx="1"/>
          </p:nvPr>
        </p:nvSpPr>
        <p:spPr>
          <a:xfrm>
            <a:off x="337351" y="1207008"/>
            <a:ext cx="6927973"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You must keep all documentation for 10 years from the last date to receive service.</a:t>
            </a:r>
          </a:p>
          <a:p>
            <a:pPr lvl="1">
              <a:spcBef>
                <a:spcPts val="1000"/>
              </a:spcBef>
              <a:spcAft>
                <a:spcPts val="0"/>
              </a:spcAft>
            </a:pPr>
            <a:r>
              <a:rPr lang="en-US" dirty="0">
                <a:sym typeface="Source Sans Pro"/>
              </a:rPr>
              <a:t>For multi-year contracts this means 10 years from the contract expiration date.</a:t>
            </a:r>
          </a:p>
          <a:p>
            <a:pPr>
              <a:spcAft>
                <a:spcPts val="0"/>
              </a:spcAft>
              <a:buFont typeface="Arial" panose="020B0604020202020204" pitchFamily="34" charset="0"/>
              <a:buChar char="•"/>
            </a:pPr>
            <a:r>
              <a:rPr lang="en-US" sz="2400" dirty="0"/>
              <a:t>Retain receipt and delivery records relating to pre-bidding, bidding, contracts, application process, invoices, provision of services, and other matters relating to your applications.  </a:t>
            </a:r>
          </a:p>
          <a:p>
            <a:pPr>
              <a:spcAft>
                <a:spcPts val="0"/>
              </a:spcAft>
              <a:buFont typeface="Arial" panose="020B0604020202020204" pitchFamily="34" charset="0"/>
              <a:buChar char="•"/>
            </a:pPr>
            <a:r>
              <a:rPr lang="en-US" sz="2400" dirty="0">
                <a:sym typeface="Source Sans Pro"/>
              </a:rPr>
              <a:t>For example, for recurring </a:t>
            </a:r>
            <a:r>
              <a:rPr lang="en-US" sz="2400" dirty="0"/>
              <a:t>internet access service for FY2020, both the applicant and the service provider must retain all records until at least June 30, 2031.</a:t>
            </a:r>
            <a:endParaRPr lang="en-US" sz="2400" dirty="0">
              <a:sym typeface="Source Sans Pro"/>
            </a:endParaRPr>
          </a:p>
        </p:txBody>
      </p:sp>
      <p:pic>
        <p:nvPicPr>
          <p:cNvPr id="5" name="Picture 4"/>
          <p:cNvPicPr>
            <a:picLocks noChangeAspect="1"/>
          </p:cNvPicPr>
          <p:nvPr/>
        </p:nvPicPr>
        <p:blipFill>
          <a:blip r:embed="rId3"/>
          <a:stretch>
            <a:fillRect/>
          </a:stretch>
        </p:blipFill>
        <p:spPr>
          <a:xfrm>
            <a:off x="7437912" y="1936189"/>
            <a:ext cx="4405745" cy="3167744"/>
          </a:xfrm>
          <a:prstGeom prst="rect">
            <a:avLst/>
          </a:prstGeom>
        </p:spPr>
      </p:pic>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14054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52237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6616"/>
            <a:ext cx="13295522" cy="685800"/>
          </a:xfrm>
        </p:spPr>
        <p:txBody>
          <a:bodyPr/>
          <a:lstStyle/>
          <a:p>
            <a:r>
              <a:rPr lang="en-US" sz="3800" dirty="0"/>
              <a:t>Case Study: Ineligible Services and Bid Evaluation  </a:t>
            </a:r>
          </a:p>
        </p:txBody>
      </p:sp>
      <p:sp>
        <p:nvSpPr>
          <p:cNvPr id="3" name="Content Placeholder 2"/>
          <p:cNvSpPr>
            <a:spLocks noGrp="1"/>
          </p:cNvSpPr>
          <p:nvPr>
            <p:ph idx="1"/>
          </p:nvPr>
        </p:nvSpPr>
        <p:spPr>
          <a:xfrm>
            <a:off x="337351" y="1207008"/>
            <a:ext cx="11034460" cy="5025116"/>
          </a:xfrm>
        </p:spPr>
        <p:txBody>
          <a:bodyPr/>
          <a:lstStyle/>
          <a:p>
            <a:pPr>
              <a:buFont typeface="Arial" panose="020B0604020202020204" pitchFamily="34" charset="0"/>
              <a:buChar char="•"/>
            </a:pPr>
            <a:r>
              <a:rPr lang="en-US" dirty="0"/>
              <a:t>XYZ School District is constructing their bid evaluation matrix.  The cost of ineligible items is important to the District and they would like to include this cost factor in their evaluation.</a:t>
            </a:r>
          </a:p>
          <a:p>
            <a:pPr>
              <a:buFont typeface="Arial" panose="020B0604020202020204" pitchFamily="34" charset="0"/>
              <a:buChar char="•"/>
            </a:pPr>
            <a:r>
              <a:rPr lang="en-US" dirty="0"/>
              <a:t>XYZ School District must include the price of the eligible products and services as a factor and that factor must be weighted more heavily than any other single factor in the bid evaluation.</a:t>
            </a:r>
          </a:p>
          <a:p>
            <a:pPr>
              <a:buFont typeface="Arial" panose="020B0604020202020204" pitchFamily="34" charset="0"/>
              <a:buChar char="•"/>
            </a:pPr>
            <a:r>
              <a:rPr lang="en-US" dirty="0"/>
              <a:t>How does XYZ School District ensure they are E-rate compliant when they want to consider ineligible products and services in the evaluation? </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12913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229442"/>
            <a:ext cx="11088295" cy="685800"/>
          </a:xfrm>
        </p:spPr>
        <p:txBody>
          <a:bodyPr/>
          <a:lstStyle/>
          <a:p>
            <a:r>
              <a:rPr lang="en-US" dirty="0"/>
              <a:t>Case Study Answer: Ineligible Services and Bid Evaluation</a:t>
            </a:r>
          </a:p>
        </p:txBody>
      </p:sp>
      <p:sp>
        <p:nvSpPr>
          <p:cNvPr id="3" name="Content Placeholder 2"/>
          <p:cNvSpPr>
            <a:spLocks noGrp="1"/>
          </p:cNvSpPr>
          <p:nvPr>
            <p:ph idx="1"/>
          </p:nvPr>
        </p:nvSpPr>
        <p:spPr>
          <a:xfrm>
            <a:off x="337351" y="1513796"/>
            <a:ext cx="11088295" cy="5025116"/>
          </a:xfrm>
        </p:spPr>
        <p:txBody>
          <a:bodyPr>
            <a:normAutofit/>
          </a:bodyPr>
          <a:lstStyle/>
          <a:p>
            <a:pPr>
              <a:buFont typeface="Arial" panose="020B0604020202020204" pitchFamily="34" charset="0"/>
              <a:buChar char="•"/>
            </a:pPr>
            <a:r>
              <a:rPr lang="en-US" sz="2400" dirty="0"/>
              <a:t>The price factor for eligible products and services cannot include ineligible costs.  Ineligible products and services can be included in the evaluation, as long as they are in a separate price factor that is weighted less heavily.</a:t>
            </a:r>
          </a:p>
          <a:p>
            <a:pPr>
              <a:buFont typeface="Arial" panose="020B0604020202020204" pitchFamily="34" charset="0"/>
              <a:buChar char="•"/>
            </a:pPr>
            <a:r>
              <a:rPr lang="en-US" sz="2400" dirty="0"/>
              <a:t>XYZ School District can use the following evaluation example which meets program guidelines. </a:t>
            </a:r>
            <a:r>
              <a:rPr lang="en-US" sz="2400" b="1" dirty="0"/>
              <a:t>Note that the price of E-rate eligible products and services is still the primary factor.</a:t>
            </a:r>
          </a:p>
        </p:txBody>
      </p:sp>
      <p:graphicFrame>
        <p:nvGraphicFramePr>
          <p:cNvPr id="7" name="Table 6"/>
          <p:cNvGraphicFramePr>
            <a:graphicFrameLocks noGrp="1"/>
          </p:cNvGraphicFramePr>
          <p:nvPr>
            <p:extLst>
              <p:ext uri="{D42A27DB-BD31-4B8C-83A1-F6EECF244321}">
                <p14:modId xmlns:p14="http://schemas.microsoft.com/office/powerpoint/2010/main" val="2038458638"/>
              </p:ext>
            </p:extLst>
          </p:nvPr>
        </p:nvGraphicFramePr>
        <p:xfrm>
          <a:off x="613557" y="4161449"/>
          <a:ext cx="10812089" cy="1895624"/>
        </p:xfrm>
        <a:graphic>
          <a:graphicData uri="http://schemas.openxmlformats.org/drawingml/2006/table">
            <a:tbl>
              <a:tblPr firstRow="1" bandRow="1"/>
              <a:tblGrid>
                <a:gridCol w="1754583">
                  <a:extLst>
                    <a:ext uri="{9D8B030D-6E8A-4147-A177-3AD203B41FA5}">
                      <a16:colId xmlns:a16="http://schemas.microsoft.com/office/drawing/2014/main" val="20000"/>
                    </a:ext>
                  </a:extLst>
                </a:gridCol>
                <a:gridCol w="2319537">
                  <a:extLst>
                    <a:ext uri="{9D8B030D-6E8A-4147-A177-3AD203B41FA5}">
                      <a16:colId xmlns:a16="http://schemas.microsoft.com/office/drawing/2014/main" val="20001"/>
                    </a:ext>
                  </a:extLst>
                </a:gridCol>
                <a:gridCol w="1376214">
                  <a:extLst>
                    <a:ext uri="{9D8B030D-6E8A-4147-A177-3AD203B41FA5}">
                      <a16:colId xmlns:a16="http://schemas.microsoft.com/office/drawing/2014/main" val="20002"/>
                    </a:ext>
                  </a:extLst>
                </a:gridCol>
                <a:gridCol w="1914422">
                  <a:extLst>
                    <a:ext uri="{9D8B030D-6E8A-4147-A177-3AD203B41FA5}">
                      <a16:colId xmlns:a16="http://schemas.microsoft.com/office/drawing/2014/main" val="20003"/>
                    </a:ext>
                  </a:extLst>
                </a:gridCol>
                <a:gridCol w="1802015">
                  <a:extLst>
                    <a:ext uri="{9D8B030D-6E8A-4147-A177-3AD203B41FA5}">
                      <a16:colId xmlns:a16="http://schemas.microsoft.com/office/drawing/2014/main" val="20004"/>
                    </a:ext>
                  </a:extLst>
                </a:gridCol>
                <a:gridCol w="1645318">
                  <a:extLst>
                    <a:ext uri="{9D8B030D-6E8A-4147-A177-3AD203B41FA5}">
                      <a16:colId xmlns:a16="http://schemas.microsoft.com/office/drawing/2014/main" val="20005"/>
                    </a:ext>
                  </a:extLst>
                </a:gridCol>
              </a:tblGrid>
              <a:tr h="668795">
                <a:tc>
                  <a:txBody>
                    <a:bodyPr/>
                    <a:lstStyle/>
                    <a:p>
                      <a:pPr algn="ctr"/>
                      <a:r>
                        <a:rPr lang="en-US" sz="2000" b="1" u="none" dirty="0">
                          <a:solidFill>
                            <a:schemeClr val="bg1"/>
                          </a:solidFill>
                          <a:latin typeface="Source Sans Pro" panose="020B0503030403020204"/>
                        </a:rPr>
                        <a:t>Evaluation</a:t>
                      </a:r>
                      <a:r>
                        <a:rPr lang="en-US" sz="2000" b="1" u="none" baseline="0" dirty="0">
                          <a:solidFill>
                            <a:schemeClr val="bg1"/>
                          </a:solidFill>
                          <a:latin typeface="Source Sans Pro" panose="020B0503030403020204"/>
                        </a:rPr>
                        <a:t> Criteria</a:t>
                      </a:r>
                      <a:endParaRPr lang="en-US" sz="2000" b="1" u="none" dirty="0">
                        <a:solidFill>
                          <a:schemeClr val="bg1"/>
                        </a:solidFill>
                        <a:latin typeface="Source Sans Pro" panose="020B0503030403020204"/>
                      </a:endParaRPr>
                    </a:p>
                  </a:txBody>
                  <a:tcPr>
                    <a:solidFill>
                      <a:schemeClr val="accent2"/>
                    </a:solidFill>
                  </a:tcPr>
                </a:tc>
                <a:tc>
                  <a:txBody>
                    <a:bodyPr/>
                    <a:lstStyle/>
                    <a:p>
                      <a:pPr algn="ctr"/>
                      <a:r>
                        <a:rPr lang="en-US" sz="2000" b="1" dirty="0">
                          <a:solidFill>
                            <a:schemeClr val="bg1"/>
                          </a:solidFill>
                          <a:latin typeface="Source Sans Pro" panose="020B0503030403020204"/>
                        </a:rPr>
                        <a:t>Price of E-rate Eligible</a:t>
                      </a:r>
                      <a:r>
                        <a:rPr lang="en-US" sz="2000" b="1" baseline="0" dirty="0">
                          <a:solidFill>
                            <a:schemeClr val="bg1"/>
                          </a:solidFill>
                          <a:latin typeface="Source Sans Pro" panose="020B0503030403020204"/>
                        </a:rPr>
                        <a:t> Products and Services</a:t>
                      </a:r>
                      <a:endParaRPr lang="en-US" sz="2000" b="1" dirty="0">
                        <a:solidFill>
                          <a:schemeClr val="bg1"/>
                        </a:solidFill>
                        <a:latin typeface="Source Sans Pro" panose="020B0503030403020204"/>
                      </a:endParaRPr>
                    </a:p>
                  </a:txBody>
                  <a:tcPr>
                    <a:solidFill>
                      <a:schemeClr val="accent2"/>
                    </a:solidFill>
                  </a:tcPr>
                </a:tc>
                <a:tc>
                  <a:txBody>
                    <a:bodyPr/>
                    <a:lstStyle/>
                    <a:p>
                      <a:pPr algn="ctr"/>
                      <a:r>
                        <a:rPr lang="en-US" sz="2000" b="1" dirty="0">
                          <a:solidFill>
                            <a:schemeClr val="bg1"/>
                          </a:solidFill>
                          <a:latin typeface="Source Sans Pro" panose="020B0503030403020204"/>
                        </a:rPr>
                        <a:t>Ineligible Costs</a:t>
                      </a:r>
                      <a:r>
                        <a:rPr lang="en-US" sz="2000" b="1" baseline="0" dirty="0">
                          <a:solidFill>
                            <a:schemeClr val="bg1"/>
                          </a:solidFill>
                          <a:latin typeface="Source Sans Pro" panose="020B0503030403020204"/>
                        </a:rPr>
                        <a:t> </a:t>
                      </a:r>
                      <a:endParaRPr lang="en-US" sz="2000" b="1" dirty="0">
                        <a:solidFill>
                          <a:schemeClr val="bg1"/>
                        </a:solidFill>
                        <a:latin typeface="Source Sans Pro" panose="020B0503030403020204"/>
                      </a:endParaRPr>
                    </a:p>
                  </a:txBody>
                  <a:tcPr>
                    <a:solidFill>
                      <a:schemeClr val="accent2"/>
                    </a:solidFill>
                  </a:tcPr>
                </a:tc>
                <a:tc>
                  <a:txBody>
                    <a:bodyPr/>
                    <a:lstStyle/>
                    <a:p>
                      <a:pPr algn="ctr"/>
                      <a:r>
                        <a:rPr lang="en-US" sz="2000" b="1" dirty="0">
                          <a:solidFill>
                            <a:schemeClr val="bg1"/>
                          </a:solidFill>
                          <a:latin typeface="Source Sans Pro" panose="020B0503030403020204"/>
                        </a:rPr>
                        <a:t>Compatibility of the Solution </a:t>
                      </a:r>
                    </a:p>
                  </a:txBody>
                  <a:tcPr>
                    <a:solidFill>
                      <a:schemeClr val="accent2"/>
                    </a:solidFill>
                  </a:tcPr>
                </a:tc>
                <a:tc>
                  <a:txBody>
                    <a:bodyPr/>
                    <a:lstStyle/>
                    <a:p>
                      <a:pPr algn="ctr"/>
                      <a:r>
                        <a:rPr lang="en-US" sz="2000" b="1" dirty="0">
                          <a:solidFill>
                            <a:schemeClr val="bg1"/>
                          </a:solidFill>
                          <a:latin typeface="Source Sans Pro" panose="020B0503030403020204"/>
                        </a:rPr>
                        <a:t>Prior</a:t>
                      </a:r>
                      <a:r>
                        <a:rPr lang="en-US" sz="2000" b="1" baseline="0" dirty="0">
                          <a:solidFill>
                            <a:schemeClr val="bg1"/>
                          </a:solidFill>
                          <a:latin typeface="Source Sans Pro" panose="020B0503030403020204"/>
                        </a:rPr>
                        <a:t> Experience</a:t>
                      </a:r>
                      <a:endParaRPr lang="en-US" sz="2000" b="1" dirty="0">
                        <a:solidFill>
                          <a:schemeClr val="bg1"/>
                        </a:solidFill>
                        <a:latin typeface="Source Sans Pro" panose="020B0503030403020204"/>
                      </a:endParaRPr>
                    </a:p>
                  </a:txBody>
                  <a:tcPr>
                    <a:solidFill>
                      <a:schemeClr val="accent2"/>
                    </a:solidFill>
                  </a:tcPr>
                </a:tc>
                <a:tc>
                  <a:txBody>
                    <a:bodyPr/>
                    <a:lstStyle/>
                    <a:p>
                      <a:pPr algn="ctr"/>
                      <a:r>
                        <a:rPr lang="en-US" sz="2800" b="1" dirty="0">
                          <a:solidFill>
                            <a:schemeClr val="bg1"/>
                          </a:solidFill>
                          <a:latin typeface="Source Sans Pro" panose="020B0503030403020204"/>
                        </a:rPr>
                        <a:t>Total</a:t>
                      </a:r>
                    </a:p>
                  </a:txBody>
                  <a:tcPr>
                    <a:solidFill>
                      <a:schemeClr val="accent2"/>
                    </a:solidFill>
                  </a:tcPr>
                </a:tc>
                <a:extLst>
                  <a:ext uri="{0D108BD9-81ED-4DB2-BD59-A6C34878D82A}">
                    <a16:rowId xmlns:a16="http://schemas.microsoft.com/office/drawing/2014/main" val="10000"/>
                  </a:ext>
                </a:extLst>
              </a:tr>
              <a:tr h="889784">
                <a:tc>
                  <a:txBody>
                    <a:bodyPr/>
                    <a:lstStyle/>
                    <a:p>
                      <a:pPr algn="ctr"/>
                      <a:r>
                        <a:rPr lang="en-US" sz="2000" b="1" u="none" dirty="0">
                          <a:solidFill>
                            <a:schemeClr val="tx1">
                              <a:lumMod val="65000"/>
                              <a:lumOff val="35000"/>
                            </a:schemeClr>
                          </a:solidFill>
                          <a:latin typeface="Source Sans Pro" panose="020B0503030403020204"/>
                        </a:rPr>
                        <a:t>Weighting of</a:t>
                      </a:r>
                      <a:r>
                        <a:rPr lang="en-US" sz="2000" b="1" u="none" baseline="0" dirty="0">
                          <a:solidFill>
                            <a:schemeClr val="tx1">
                              <a:lumMod val="65000"/>
                              <a:lumOff val="35000"/>
                            </a:schemeClr>
                          </a:solidFill>
                          <a:latin typeface="Source Sans Pro" panose="020B0503030403020204"/>
                        </a:rPr>
                        <a:t> Each Factor</a:t>
                      </a:r>
                      <a:endParaRPr lang="en-US" sz="2000" b="1" u="none" dirty="0">
                        <a:solidFill>
                          <a:schemeClr val="tx1">
                            <a:lumMod val="65000"/>
                            <a:lumOff val="35000"/>
                          </a:schemeClr>
                        </a:solidFill>
                        <a:latin typeface="Source Sans Pro" panose="020B0503030403020204"/>
                      </a:endParaRPr>
                    </a:p>
                  </a:txBody>
                  <a:tcPr/>
                </a:tc>
                <a:tc>
                  <a:txBody>
                    <a:bodyPr/>
                    <a:lstStyle/>
                    <a:p>
                      <a:pPr algn="ctr"/>
                      <a:r>
                        <a:rPr lang="en-US" sz="4000" dirty="0">
                          <a:solidFill>
                            <a:schemeClr val="tx1">
                              <a:lumMod val="65000"/>
                              <a:lumOff val="35000"/>
                            </a:schemeClr>
                          </a:solidFill>
                          <a:latin typeface="Source Sans Pro" panose="020B0503030403020204"/>
                        </a:rPr>
                        <a:t>40%</a:t>
                      </a:r>
                    </a:p>
                  </a:txBody>
                  <a:tcPr/>
                </a:tc>
                <a:tc>
                  <a:txBody>
                    <a:bodyPr/>
                    <a:lstStyle/>
                    <a:p>
                      <a:pPr algn="ctr"/>
                      <a:r>
                        <a:rPr lang="en-US" sz="4000" dirty="0">
                          <a:solidFill>
                            <a:schemeClr val="tx1">
                              <a:lumMod val="65000"/>
                              <a:lumOff val="35000"/>
                            </a:schemeClr>
                          </a:solidFill>
                          <a:latin typeface="Source Sans Pro" panose="020B0503030403020204"/>
                        </a:rPr>
                        <a:t>25%</a:t>
                      </a:r>
                    </a:p>
                  </a:txBody>
                  <a:tcPr/>
                </a:tc>
                <a:tc>
                  <a:txBody>
                    <a:bodyPr/>
                    <a:lstStyle/>
                    <a:p>
                      <a:pPr algn="ctr"/>
                      <a:r>
                        <a:rPr lang="en-US" sz="4000" dirty="0">
                          <a:solidFill>
                            <a:schemeClr val="tx1">
                              <a:lumMod val="65000"/>
                              <a:lumOff val="35000"/>
                            </a:schemeClr>
                          </a:solidFill>
                          <a:latin typeface="Source Sans Pro" panose="020B0503030403020204"/>
                        </a:rPr>
                        <a:t>25%</a:t>
                      </a:r>
                    </a:p>
                  </a:txBody>
                  <a:tcPr/>
                </a:tc>
                <a:tc>
                  <a:txBody>
                    <a:bodyPr/>
                    <a:lstStyle/>
                    <a:p>
                      <a:pPr algn="ctr"/>
                      <a:r>
                        <a:rPr lang="en-US" sz="4000" dirty="0">
                          <a:solidFill>
                            <a:schemeClr val="tx1">
                              <a:lumMod val="65000"/>
                              <a:lumOff val="35000"/>
                            </a:schemeClr>
                          </a:solidFill>
                          <a:latin typeface="Source Sans Pro" panose="020B0503030403020204"/>
                        </a:rPr>
                        <a:t>10%</a:t>
                      </a:r>
                    </a:p>
                  </a:txBody>
                  <a:tcPr/>
                </a:tc>
                <a:tc>
                  <a:txBody>
                    <a:bodyPr/>
                    <a:lstStyle/>
                    <a:p>
                      <a:pPr algn="ctr"/>
                      <a:r>
                        <a:rPr lang="en-US" sz="4000" dirty="0">
                          <a:solidFill>
                            <a:schemeClr val="tx1">
                              <a:lumMod val="65000"/>
                              <a:lumOff val="35000"/>
                            </a:schemeClr>
                          </a:solidFill>
                          <a:latin typeface="Source Sans Pro" panose="020B0503030403020204"/>
                        </a:rPr>
                        <a:t>100%</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36336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675" y="1004513"/>
            <a:ext cx="11981325" cy="4702175"/>
          </a:xfrm>
        </p:spPr>
        <p:txBody>
          <a:bodyPr/>
          <a:lstStyle/>
          <a:p>
            <a:pPr marL="457200" indent="-457200">
              <a:buFont typeface="Arial" panose="020B0604020202020204" pitchFamily="34" charset="0"/>
              <a:buChar char="•"/>
            </a:pPr>
            <a:r>
              <a:rPr lang="en-US" dirty="0"/>
              <a:t>Main Library Consortium filed a FY2019 FCC Form 470 requesting Internal Connections.  The consortium also issued an RFP providing detailed information and requirements for potential bidders to construct a bid.</a:t>
            </a:r>
          </a:p>
          <a:p>
            <a:pPr marL="457200" indent="-457200">
              <a:buFont typeface="Arial" panose="020B0604020202020204" pitchFamily="34" charset="0"/>
              <a:buChar char="•"/>
            </a:pPr>
            <a:r>
              <a:rPr lang="en-US" dirty="0"/>
              <a:t>On the FCC Form 470 and RFP, the description includes the make and model requested and notes that equivalent products will be considered. </a:t>
            </a:r>
          </a:p>
          <a:p>
            <a:pPr marL="457200" indent="-457200">
              <a:buFont typeface="Arial" panose="020B0604020202020204" pitchFamily="34" charset="0"/>
              <a:buChar char="•"/>
            </a:pPr>
            <a:r>
              <a:rPr lang="en-US" dirty="0"/>
              <a:t>However, the RFP requirement also notes that only the bids from the vendors with Gold Partners of a specific brand and certification will be considered in their vendor evaluation.</a:t>
            </a:r>
          </a:p>
          <a:p>
            <a:pPr marL="457200" indent="-457200">
              <a:buFont typeface="Arial" panose="020B0604020202020204" pitchFamily="34" charset="0"/>
              <a:buChar char="•"/>
            </a:pPr>
            <a:r>
              <a:rPr lang="en-US" dirty="0"/>
              <a:t>Does this posted FCC Form 470 and RFP meet the program requirement?</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a:xfrm>
            <a:off x="337351" y="377716"/>
            <a:ext cx="9949649" cy="776426"/>
          </a:xfrm>
        </p:spPr>
        <p:txBody>
          <a:bodyPr/>
          <a:lstStyle/>
          <a:p>
            <a:r>
              <a:rPr lang="en-US" sz="3800" dirty="0"/>
              <a:t>Case Study: Category Two Requests</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142554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Answer: Category Two Requests</a:t>
            </a:r>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400" dirty="0"/>
              <a:t>No. FCC rules state that an FCC Form 470 or RFP must not contain manufacturer specific make and model of products and/or services without adding the words "or equivalent." </a:t>
            </a:r>
          </a:p>
          <a:p>
            <a:pPr marL="342900" indent="-342900">
              <a:buFont typeface="Arial" panose="020B0604020202020204" pitchFamily="34" charset="0"/>
              <a:buChar char="•"/>
            </a:pPr>
            <a:r>
              <a:rPr lang="en-US" sz="2400" dirty="0"/>
              <a:t>Even though Main Library Consortium indicates “or equivalent” in the FCC Form 470 and RFP, conflicting information is included in the RFP which indicates a qualified bidder must be the Certified Partner of a specific manufacturer.   </a:t>
            </a:r>
          </a:p>
          <a:p>
            <a:pPr marL="342900" indent="-342900">
              <a:buFont typeface="Arial" panose="020B0604020202020204" pitchFamily="34" charset="0"/>
              <a:buChar char="•"/>
            </a:pPr>
            <a:r>
              <a:rPr lang="en-US" sz="2400" dirty="0"/>
              <a:t>This is a competitive bidding violation because it deters a service provider who is not the Certified Partner of a specific manufacturer from submitting a bid for equivalent product and services.</a:t>
            </a:r>
          </a:p>
          <a:p>
            <a:pPr marL="342900" indent="-342900">
              <a:buFont typeface="Arial" panose="020B0604020202020204" pitchFamily="34" charset="0"/>
              <a:buChar char="•"/>
            </a:pPr>
            <a:r>
              <a:rPr lang="en-US" sz="2400" dirty="0"/>
              <a:t>Main Library Consortium must be willing to consider all makes and models of products and/or services that are equivalent solutions for their project.</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8595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1155851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05115"/>
            <a:ext cx="2855269" cy="220573"/>
          </a:xfrm>
          <a:prstGeom prst="rect">
            <a:avLst/>
          </a:prstGeom>
        </p:spPr>
        <p:txBody>
          <a:bodyPr wrap="none">
            <a:spAutoFit/>
          </a:bodyPr>
          <a:lstStyle/>
          <a:p>
            <a:pPr marL="12700">
              <a:lnSpc>
                <a:spcPts val="969"/>
              </a:lnSpc>
            </a:pPr>
            <a:r>
              <a:rPr lang="de-DE" sz="1050" dirty="0">
                <a:solidFill>
                  <a:schemeClr val="bg1"/>
                </a:solidFill>
                <a:latin typeface="Source Sans Pro" panose="020B0503030403020204"/>
              </a:rPr>
              <a:t>© 2019 </a:t>
            </a:r>
            <a:r>
              <a:rPr lang="en-US" sz="1050" dirty="0">
                <a:solidFill>
                  <a:schemeClr val="bg1"/>
                </a:solidFill>
                <a:latin typeface="Source Sans Pro" panose="020B0503030403020204"/>
              </a:rPr>
              <a:t>Universal Service Administrative Co.</a:t>
            </a:r>
            <a:endParaRPr lang="en-US" sz="1050" dirty="0">
              <a:solidFill>
                <a:schemeClr val="bg1"/>
              </a:solidFill>
              <a:latin typeface="Source Sans Pro" panose="020B0503030403020204"/>
              <a:cs typeface="SourceSansPro-Light"/>
            </a:endParaRPr>
          </a:p>
        </p:txBody>
      </p:sp>
    </p:spTree>
    <p:extLst>
      <p:ext uri="{BB962C8B-B14F-4D97-AF65-F5344CB8AC3E}">
        <p14:creationId xmlns:p14="http://schemas.microsoft.com/office/powerpoint/2010/main" val="341281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70" y="186205"/>
            <a:ext cx="11506306" cy="685800"/>
          </a:xfrm>
        </p:spPr>
        <p:txBody>
          <a:bodyPr/>
          <a:lstStyle/>
          <a:p>
            <a:r>
              <a:rPr lang="en-US" dirty="0"/>
              <a:t>Know Your Role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891696"/>
              </p:ext>
            </p:extLst>
          </p:nvPr>
        </p:nvGraphicFramePr>
        <p:xfrm>
          <a:off x="415332" y="784867"/>
          <a:ext cx="11350344" cy="5878406"/>
        </p:xfrm>
        <a:graphic>
          <a:graphicData uri="http://schemas.openxmlformats.org/drawingml/2006/table">
            <a:tbl>
              <a:tblPr firstRow="1" bandRow="1">
                <a:tableStyleId>{5C22544A-7EE6-4342-B048-85BDC9FD1C3A}</a:tableStyleId>
              </a:tblPr>
              <a:tblGrid>
                <a:gridCol w="6374935">
                  <a:extLst>
                    <a:ext uri="{9D8B030D-6E8A-4147-A177-3AD203B41FA5}">
                      <a16:colId xmlns:a16="http://schemas.microsoft.com/office/drawing/2014/main" val="505268408"/>
                    </a:ext>
                  </a:extLst>
                </a:gridCol>
                <a:gridCol w="4975409">
                  <a:extLst>
                    <a:ext uri="{9D8B030D-6E8A-4147-A177-3AD203B41FA5}">
                      <a16:colId xmlns:a16="http://schemas.microsoft.com/office/drawing/2014/main" val="3577569553"/>
                    </a:ext>
                  </a:extLst>
                </a:gridCol>
              </a:tblGrid>
              <a:tr h="401132">
                <a:tc>
                  <a:txBody>
                    <a:bodyPr/>
                    <a:lstStyle/>
                    <a:p>
                      <a:pPr algn="ctr"/>
                      <a:r>
                        <a:rPr lang="en-US" sz="2800" dirty="0">
                          <a:latin typeface="Source Sans Pro" panose="020B0503030403020204"/>
                        </a:rPr>
                        <a:t>Applicants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800" dirty="0">
                          <a:latin typeface="Source Sans Pro" panose="020B0503030403020204"/>
                        </a:rPr>
                        <a:t>Service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125757674"/>
                  </a:ext>
                </a:extLst>
              </a:tr>
              <a:tr h="5360246">
                <a:tc>
                  <a:txBody>
                    <a:bodyPr/>
                    <a:lstStyle/>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Determine services needed, file FCC Form 470 and RFP.</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Run competitive bidding process.</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Select winning bidder, with price of eligible product and services as primary factor. </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Respond to PIA. </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File other applicant forms (FCC Forms 471, 486, 472, 500, etc.) </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Document their compliance with FCC rules on an ongoing basis.</a:t>
                      </a:r>
                    </a:p>
                    <a:p>
                      <a:pPr marL="287338" marR="0" lvl="0" indent="-287338"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Retain documentation for at least ten</a:t>
                      </a:r>
                      <a:r>
                        <a:rPr kumimoji="0" lang="en-US" altLang="en-US" sz="2400" b="0" i="0" u="none" strike="noStrike" kern="1200" cap="none" spc="0" normalizeH="0" baseline="0" noProof="0" dirty="0">
                          <a:ln>
                            <a:noFill/>
                          </a:ln>
                          <a:solidFill>
                            <a:srgbClr val="FF0000"/>
                          </a:solidFill>
                          <a:effectLst/>
                          <a:uLnTx/>
                          <a:uFillTx/>
                          <a:latin typeface="Source Sans Pro" charset="0"/>
                        </a:rPr>
                        <a:t> </a:t>
                      </a: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years from last date of service delivery.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4AD4"/>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tx1">
                              <a:lumMod val="65000"/>
                              <a:lumOff val="35000"/>
                            </a:schemeClr>
                          </a:solidFill>
                          <a:effectLst/>
                          <a:uLnTx/>
                          <a:uFillTx/>
                          <a:latin typeface="Source Sans Pro" panose="020B0503030403020204"/>
                          <a:cs typeface="Arial"/>
                          <a:sym typeface="Arial"/>
                        </a:rPr>
                        <a:t>Respond to FCC Form 470 and RFPs.</a:t>
                      </a:r>
                    </a:p>
                    <a:p>
                      <a:pPr marL="342900" marR="0" lvl="0" indent="-342900" algn="l" defTabSz="914400" rtl="0" eaLnBrk="1" fontAlgn="auto" latinLnBrk="0" hangingPunct="1">
                        <a:lnSpc>
                          <a:spcPct val="100000"/>
                        </a:lnSpc>
                        <a:spcBef>
                          <a:spcPts val="0"/>
                        </a:spcBef>
                        <a:spcAft>
                          <a:spcPts val="0"/>
                        </a:spcAft>
                        <a:buClr>
                          <a:srgbClr val="004AD4"/>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chemeClr val="tx1">
                              <a:lumMod val="65000"/>
                              <a:lumOff val="35000"/>
                            </a:schemeClr>
                          </a:solidFill>
                          <a:effectLst/>
                          <a:uLnTx/>
                          <a:uFillTx/>
                          <a:latin typeface="Source Sans Pro" panose="020B0503030403020204"/>
                          <a:cs typeface="Arial"/>
                          <a:sym typeface="Arial"/>
                        </a:rPr>
                        <a:t>May assist with responding to PIA on technical services questions (but not competitive bidding). </a:t>
                      </a:r>
                    </a:p>
                    <a:p>
                      <a:pPr marL="342900" marR="0" lvl="0" indent="-342900" algn="l" defTabSz="914400" rtl="0" eaLnBrk="1" fontAlgn="auto" latinLnBrk="0" hangingPunct="1">
                        <a:lnSpc>
                          <a:spcPct val="100000"/>
                        </a:lnSpc>
                        <a:spcBef>
                          <a:spcPts val="0"/>
                        </a:spcBef>
                        <a:spcAft>
                          <a:spcPts val="0"/>
                        </a:spcAft>
                        <a:buClr>
                          <a:srgbClr val="004AD4"/>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chemeClr val="tx1">
                              <a:lumMod val="65000"/>
                              <a:lumOff val="35000"/>
                            </a:schemeClr>
                          </a:solidFill>
                          <a:effectLst/>
                          <a:uLnTx/>
                          <a:uFillTx/>
                          <a:latin typeface="Source Sans Pro" panose="020B0503030403020204"/>
                          <a:cs typeface="Arial"/>
                          <a:sym typeface="Arial"/>
                        </a:rPr>
                        <a:t>File other service provider forms (FCC Forms 473, 474, etc. </a:t>
                      </a:r>
                    </a:p>
                    <a:p>
                      <a:pPr marL="342900" marR="0" lvl="0" indent="-342900" algn="l" defTabSz="914400" rtl="0" eaLnBrk="1" fontAlgn="auto" latinLnBrk="0" hangingPunct="1">
                        <a:lnSpc>
                          <a:spcPct val="100000"/>
                        </a:lnSpc>
                        <a:spcBef>
                          <a:spcPts val="0"/>
                        </a:spcBef>
                        <a:spcAft>
                          <a:spcPts val="0"/>
                        </a:spcAft>
                        <a:buClr>
                          <a:srgbClr val="004AD4"/>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chemeClr val="tx1">
                              <a:lumMod val="65000"/>
                              <a:lumOff val="35000"/>
                            </a:schemeClr>
                          </a:solidFill>
                          <a:effectLst/>
                          <a:uLnTx/>
                          <a:uFillTx/>
                          <a:latin typeface="Source Sans Pro" panose="020B0503030403020204"/>
                          <a:cs typeface="Arial"/>
                          <a:sym typeface="Arial"/>
                        </a:rPr>
                        <a:t>Document their compliance with FCC rules on an ongoing basis.</a:t>
                      </a:r>
                    </a:p>
                    <a:p>
                      <a:pPr marL="342900" marR="0" lvl="0" indent="-342900" algn="l" defTabSz="914400" rtl="0" eaLnBrk="1" fontAlgn="auto" latinLnBrk="0" hangingPunct="1">
                        <a:lnSpc>
                          <a:spcPct val="100000"/>
                        </a:lnSpc>
                        <a:spcBef>
                          <a:spcPts val="0"/>
                        </a:spcBef>
                        <a:spcAft>
                          <a:spcPts val="0"/>
                        </a:spcAft>
                        <a:buClr>
                          <a:srgbClr val="004AD4"/>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schemeClr val="tx1">
                              <a:lumMod val="65000"/>
                              <a:lumOff val="35000"/>
                            </a:schemeClr>
                          </a:solidFill>
                          <a:effectLst/>
                          <a:uLnTx/>
                          <a:uFillTx/>
                          <a:latin typeface="Source Sans Pro" panose="020B0503030403020204"/>
                          <a:cs typeface="Arial"/>
                          <a:sym typeface="Arial"/>
                        </a:rPr>
                        <a:t>Retain documentation for at least ten years from last date of service delivery.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400" b="1"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a:p>
                      <a:endParaRPr lang="en-US"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238024"/>
                  </a:ext>
                </a:extLst>
              </a:tr>
            </a:tbl>
          </a:graphicData>
        </a:graphic>
      </p:graphicFrame>
      <p:sp>
        <p:nvSpPr>
          <p:cNvPr id="4" name="Rectangle 3"/>
          <p:cNvSpPr/>
          <p:nvPr/>
        </p:nvSpPr>
        <p:spPr>
          <a:xfrm>
            <a:off x="345663" y="6663273"/>
            <a:ext cx="2037737" cy="215444"/>
          </a:xfrm>
          <a:prstGeom prst="rect">
            <a:avLst/>
          </a:prstGeom>
        </p:spPr>
        <p:txBody>
          <a:bodyPr wrap="none">
            <a:spAutoFit/>
          </a:bodyPr>
          <a:lstStyle/>
          <a:p>
            <a:pPr lvl="0"/>
            <a:r>
              <a:rPr lang="en-US" sz="8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4267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Competitive Bidding Requirements</a:t>
            </a: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dirty="0">
                <a:sym typeface="Source Sans Pro"/>
              </a:rPr>
              <a:t>The competitive bidding process must be open and fair.</a:t>
            </a:r>
          </a:p>
          <a:p>
            <a:pPr lvl="1">
              <a:spcBef>
                <a:spcPts val="1400"/>
              </a:spcBef>
              <a:spcAft>
                <a:spcPts val="0"/>
              </a:spcAft>
            </a:pPr>
            <a:r>
              <a:rPr lang="en-US" sz="2800" dirty="0">
                <a:sym typeface="Source Sans Pro"/>
              </a:rPr>
              <a:t>"Open" </a:t>
            </a:r>
            <a:r>
              <a:rPr lang="en-US" sz="2800" dirty="0"/>
              <a:t>means that</a:t>
            </a:r>
            <a:r>
              <a:rPr lang="en-US" sz="2800" dirty="0">
                <a:sym typeface="Source Sans Pro"/>
              </a:rPr>
              <a:t> information shared with one bidder must be shared with all.</a:t>
            </a:r>
          </a:p>
          <a:p>
            <a:pPr lvl="1">
              <a:spcBef>
                <a:spcPts val="1400"/>
              </a:spcBef>
              <a:spcAft>
                <a:spcPts val="0"/>
              </a:spcAft>
            </a:pPr>
            <a:r>
              <a:rPr lang="en-US" sz="2800" dirty="0">
                <a:sym typeface="Source Sans Pro"/>
              </a:rPr>
              <a:t>"Fair" </a:t>
            </a:r>
            <a:r>
              <a:rPr lang="en-US" sz="2800" dirty="0"/>
              <a:t>means that</a:t>
            </a:r>
            <a:r>
              <a:rPr lang="en-US" sz="2800" dirty="0">
                <a:sym typeface="Source Sans Pro"/>
              </a:rPr>
              <a:t> bidders must be evaluated fairly and equally.</a:t>
            </a: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sz="2800" dirty="0">
                <a:sym typeface="Source Sans Pro"/>
              </a:rPr>
              <a:t>FCC Form 470 and any RFPs (if applicable) must be posted on the USAC website for a minimum of 28 days. </a:t>
            </a:r>
          </a:p>
          <a:p>
            <a:pPr lvl="1">
              <a:spcBef>
                <a:spcPts val="800"/>
              </a:spcBef>
              <a:spcAft>
                <a:spcPts val="0"/>
              </a:spcAft>
            </a:pPr>
            <a:r>
              <a:rPr lang="en-US" sz="2800" dirty="0">
                <a:sym typeface="Source Sans Pro"/>
              </a:rPr>
              <a:t>The end of the 28</a:t>
            </a:r>
            <a:r>
              <a:rPr lang="en-US" sz="2800" dirty="0"/>
              <a:t>-</a:t>
            </a:r>
            <a:r>
              <a:rPr lang="en-US" sz="2800" dirty="0">
                <a:sym typeface="Source Sans Pro"/>
              </a:rPr>
              <a:t>day</a:t>
            </a:r>
            <a:r>
              <a:rPr lang="en-US" sz="2800" dirty="0"/>
              <a:t> period</a:t>
            </a:r>
            <a:r>
              <a:rPr lang="en-US" sz="2800" dirty="0">
                <a:sym typeface="Source Sans Pro"/>
              </a:rPr>
              <a:t> is when you are allowed to review bids and select vendors </a:t>
            </a:r>
            <a:r>
              <a:rPr lang="en-US" sz="2800" dirty="0"/>
              <a:t>—</a:t>
            </a:r>
            <a:r>
              <a:rPr lang="en-US" sz="2800" dirty="0">
                <a:sym typeface="Source Sans Pro"/>
              </a:rPr>
              <a:t> your allowable contract date (ACD).</a:t>
            </a: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8584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 and Open Competition: Applicant Actions</a:t>
            </a:r>
          </a:p>
        </p:txBody>
      </p:sp>
      <p:sp>
        <p:nvSpPr>
          <p:cNvPr id="3" name="Content Placeholder 2"/>
          <p:cNvSpPr>
            <a:spLocks noGrp="1"/>
          </p:cNvSpPr>
          <p:nvPr>
            <p:ph idx="1"/>
          </p:nvPr>
        </p:nvSpPr>
        <p:spPr/>
        <p:txBody>
          <a:bodyPr/>
          <a:lstStyle/>
          <a:p>
            <a:pPr marL="0" indent="0">
              <a:buNone/>
            </a:pPr>
            <a:r>
              <a:rPr lang="en-US" sz="2800" dirty="0"/>
              <a:t>Only applicants </a:t>
            </a:r>
            <a:r>
              <a:rPr lang="en-US" sz="2800" b="1" dirty="0"/>
              <a:t>can:</a:t>
            </a:r>
          </a:p>
          <a:p>
            <a:pPr>
              <a:buFont typeface="Arial" panose="020B0604020202020204" pitchFamily="34" charset="0"/>
              <a:buChar char="•"/>
            </a:pPr>
            <a:r>
              <a:rPr lang="en-US" altLang="en-US" sz="2800" dirty="0"/>
              <a:t>Determine the types of service you will seek on an FCC Form 470.</a:t>
            </a:r>
          </a:p>
          <a:p>
            <a:pPr>
              <a:buFont typeface="Arial" panose="020B0604020202020204" pitchFamily="34" charset="0"/>
              <a:buChar char="•"/>
            </a:pPr>
            <a:r>
              <a:rPr lang="en-US" altLang="en-US" sz="2800" dirty="0"/>
              <a:t>Prepare and fill out the FCC Form 470.</a:t>
            </a:r>
          </a:p>
          <a:p>
            <a:pPr>
              <a:buFont typeface="Arial" panose="020B0604020202020204" pitchFamily="34" charset="0"/>
              <a:buChar char="•"/>
            </a:pPr>
            <a:r>
              <a:rPr lang="en-US" altLang="en-US" sz="2800" dirty="0"/>
              <a:t>Sign and certify FCC Form 470.</a:t>
            </a:r>
          </a:p>
          <a:p>
            <a:pPr>
              <a:buFont typeface="Arial" panose="020B0604020202020204" pitchFamily="34" charset="0"/>
              <a:buChar char="•"/>
            </a:pPr>
            <a:r>
              <a:rPr lang="en-US" altLang="en-US" sz="2800" dirty="0"/>
              <a:t>Negotiate with prospective bidders.</a:t>
            </a:r>
          </a:p>
          <a:p>
            <a:pPr>
              <a:buFont typeface="Arial" panose="020B0604020202020204" pitchFamily="34" charset="0"/>
              <a:buChar char="•"/>
            </a:pPr>
            <a:r>
              <a:rPr lang="en-US" altLang="en-US" sz="2800" dirty="0"/>
              <a:t>Run the competitive bidding process.</a:t>
            </a:r>
          </a:p>
          <a:p>
            <a:pPr marL="342900" indent="-342900">
              <a:buFont typeface="Arial" panose="020B0604020202020204" pitchFamily="34" charset="0"/>
              <a:buChar char="•"/>
            </a:pPr>
            <a:endParaRPr lang="en-US" dirty="0">
              <a:solidFill>
                <a:schemeClr val="tx1"/>
              </a:solidFill>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7875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Applicant Actions</a:t>
            </a:r>
          </a:p>
        </p:txBody>
      </p:sp>
      <p:sp>
        <p:nvSpPr>
          <p:cNvPr id="3" name="Content Placeholder 2"/>
          <p:cNvSpPr>
            <a:spLocks noGrp="1"/>
          </p:cNvSpPr>
          <p:nvPr>
            <p:ph idx="1"/>
          </p:nvPr>
        </p:nvSpPr>
        <p:spPr>
          <a:xfrm>
            <a:off x="337351" y="1042416"/>
            <a:ext cx="11506306" cy="5025116"/>
          </a:xfrm>
        </p:spPr>
        <p:txBody>
          <a:bodyPr>
            <a:noAutofit/>
          </a:bodyPr>
          <a:lstStyle/>
          <a:p>
            <a:pPr marL="0" indent="0">
              <a:buNone/>
            </a:pPr>
            <a:r>
              <a:rPr lang="en-US" sz="2400" dirty="0"/>
              <a:t>Applicants </a:t>
            </a:r>
            <a:r>
              <a:rPr lang="en-US" sz="2400" b="1" dirty="0">
                <a:solidFill>
                  <a:schemeClr val="accent2"/>
                </a:solidFill>
              </a:rPr>
              <a:t>cannot</a:t>
            </a:r>
            <a:r>
              <a:rPr lang="en-US" sz="2400" dirty="0"/>
              <a:t>:</a:t>
            </a:r>
          </a:p>
          <a:p>
            <a:pPr>
              <a:spcAft>
                <a:spcPts val="0"/>
              </a:spcAft>
              <a:buFont typeface="Arial" panose="020B0604020202020204" pitchFamily="34" charset="0"/>
              <a:buChar char="•"/>
              <a:defRPr/>
            </a:pPr>
            <a:r>
              <a:rPr lang="en-US" sz="2400" dirty="0"/>
              <a:t>Have a relationship with service providers that would </a:t>
            </a:r>
            <a:r>
              <a:rPr lang="en-US" sz="2400" dirty="0">
                <a:solidFill>
                  <a:schemeClr val="tx1"/>
                </a:solidFill>
              </a:rPr>
              <a:t>unfairly influence </a:t>
            </a:r>
            <a:r>
              <a:rPr lang="en-US" sz="2400" dirty="0"/>
              <a:t>the outcome of the competition.</a:t>
            </a:r>
          </a:p>
          <a:p>
            <a:pPr>
              <a:spcAft>
                <a:spcPts val="0"/>
              </a:spcAft>
              <a:buFont typeface="Arial" panose="020B0604020202020204" pitchFamily="34" charset="0"/>
              <a:buChar char="•"/>
              <a:defRPr/>
            </a:pPr>
            <a:r>
              <a:rPr lang="en-US" sz="2400" dirty="0"/>
              <a:t>Furnish service providers with inside competitive information.</a:t>
            </a:r>
          </a:p>
          <a:p>
            <a:pPr>
              <a:spcAft>
                <a:spcPts val="0"/>
              </a:spcAft>
              <a:buFont typeface="Arial" panose="020B0604020202020204" pitchFamily="34" charset="0"/>
              <a:buChar char="•"/>
              <a:defRPr/>
            </a:pPr>
            <a:r>
              <a:rPr lang="en-US" sz="2400" dirty="0"/>
              <a:t>Have ownership interest in a service provider’s company competing for services.</a:t>
            </a:r>
          </a:p>
          <a:p>
            <a:pPr>
              <a:spcAft>
                <a:spcPts val="0"/>
              </a:spcAft>
              <a:buFont typeface="Arial" panose="020B0604020202020204" pitchFamily="34" charset="0"/>
              <a:buChar char="•"/>
              <a:defRPr/>
            </a:pPr>
            <a:r>
              <a:rPr lang="en-US" sz="2400" dirty="0"/>
              <a:t>Violate applicant’s own ethical regulations policy.</a:t>
            </a:r>
          </a:p>
          <a:p>
            <a:pPr>
              <a:spcAft>
                <a:spcPts val="0"/>
              </a:spcAft>
              <a:buFont typeface="Arial" panose="020B0604020202020204" pitchFamily="34" charset="0"/>
              <a:buChar char="•"/>
              <a:defRPr/>
            </a:pPr>
            <a:r>
              <a:rPr lang="en-US" sz="2400" dirty="0"/>
              <a:t>Fail to describe the desired products and services with sufficient specificity to enable interested parties to bid. </a:t>
            </a:r>
          </a:p>
          <a:p>
            <a:pPr>
              <a:spcAft>
                <a:spcPts val="0"/>
              </a:spcAft>
              <a:buFont typeface="Arial" panose="020B0604020202020204" pitchFamily="34" charset="0"/>
              <a:buChar char="•"/>
              <a:defRPr/>
            </a:pPr>
            <a:r>
              <a:rPr lang="en-US" sz="2400" dirty="0"/>
              <a:t>Receive gifts or donations from service providers that violate FCC rules or seek to circumvent FCC rules.</a:t>
            </a:r>
          </a:p>
          <a:p>
            <a:pPr>
              <a:spcAft>
                <a:spcPts val="0"/>
              </a:spcAft>
              <a:buFont typeface="Arial" panose="020B0604020202020204" pitchFamily="34" charset="0"/>
              <a:buChar char="•"/>
              <a:defRPr/>
            </a:pPr>
            <a:r>
              <a:rPr lang="en-US" sz="2400" dirty="0"/>
              <a:t>Violate state and/or local procurement rules.</a:t>
            </a:r>
          </a:p>
          <a:p>
            <a:endParaRPr lang="en-US" sz="24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2160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 and Open Competition: Applicant Actions</a:t>
            </a:r>
          </a:p>
        </p:txBody>
      </p:sp>
      <p:sp>
        <p:nvSpPr>
          <p:cNvPr id="3" name="Content Placeholder 2"/>
          <p:cNvSpPr>
            <a:spLocks noGrp="1"/>
          </p:cNvSpPr>
          <p:nvPr>
            <p:ph idx="1"/>
          </p:nvPr>
        </p:nvSpPr>
        <p:spPr/>
        <p:txBody>
          <a:bodyPr/>
          <a:lstStyle/>
          <a:p>
            <a:pPr marL="0" indent="0">
              <a:buNone/>
            </a:pPr>
            <a:r>
              <a:rPr lang="en-US" dirty="0"/>
              <a:t>Applicants and Service Providers </a:t>
            </a:r>
            <a:r>
              <a:rPr lang="en-US" b="1" dirty="0">
                <a:solidFill>
                  <a:schemeClr val="accent2"/>
                </a:solidFill>
              </a:rPr>
              <a:t>can</a:t>
            </a:r>
            <a:r>
              <a:rPr lang="en-US" dirty="0"/>
              <a:t>:</a:t>
            </a:r>
          </a:p>
          <a:p>
            <a:pPr>
              <a:buFont typeface="Arial" panose="020B0604020202020204" pitchFamily="34" charset="0"/>
              <a:buChar char="•"/>
            </a:pPr>
            <a:r>
              <a:rPr lang="en-US" dirty="0"/>
              <a:t>Have pre-bidding discussions</a:t>
            </a:r>
          </a:p>
          <a:p>
            <a:pPr>
              <a:buFont typeface="Arial" panose="020B0604020202020204" pitchFamily="34" charset="0"/>
              <a:buChar char="•"/>
            </a:pPr>
            <a:r>
              <a:rPr lang="en-US" dirty="0"/>
              <a:t>Discuss new product offerings.</a:t>
            </a:r>
          </a:p>
          <a:p>
            <a:pPr>
              <a:buFont typeface="Arial" panose="020B0604020202020204" pitchFamily="34" charset="0"/>
              <a:buChar char="•"/>
            </a:pPr>
            <a:r>
              <a:rPr lang="en-US" dirty="0"/>
              <a:t>Teach applicants about new technologies.</a:t>
            </a:r>
          </a:p>
          <a:p>
            <a:pPr>
              <a:buFont typeface="Arial" panose="020B0604020202020204" pitchFamily="34" charset="0"/>
              <a:buChar char="•"/>
            </a:pPr>
            <a:r>
              <a:rPr lang="en-US" dirty="0"/>
              <a:t>Note, however, that all parties must be privy to the same information during the competitive bidding process.</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6331594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1417</TotalTime>
  <Words>3918</Words>
  <Application>Microsoft Office PowerPoint</Application>
  <PresentationFormat>Widescreen</PresentationFormat>
  <Paragraphs>354</Paragraphs>
  <Slides>48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Source Sans Pro</vt:lpstr>
      <vt:lpstr>Source Sans Pro Light</vt:lpstr>
      <vt:lpstr>SourceSansPro-Light</vt:lpstr>
      <vt:lpstr>Wingdings</vt:lpstr>
      <vt:lpstr>1_Office Theme</vt:lpstr>
      <vt:lpstr>Advanced Track   Application Process  (Pre-Commitment)</vt:lpstr>
      <vt:lpstr> AGENDA</vt:lpstr>
      <vt:lpstr>PowerPoint Presentation</vt:lpstr>
      <vt:lpstr>What is competitive bidding? </vt:lpstr>
      <vt:lpstr>Know Your Role</vt:lpstr>
      <vt:lpstr>Competitive Bidding Requirements</vt:lpstr>
      <vt:lpstr>Fair and Open Competition: Applicant Actions</vt:lpstr>
      <vt:lpstr>Fair and Open Competition: Applicant Actions</vt:lpstr>
      <vt:lpstr>Fair and Open Competition: Applicant Actions</vt:lpstr>
      <vt:lpstr>Competitive Bidding: Guiding Principles</vt:lpstr>
      <vt:lpstr>Requests for Proposal (RFPs)</vt:lpstr>
      <vt:lpstr>Competitive Bidding: Imposing Restrictions</vt:lpstr>
      <vt:lpstr>FCC Form 470 Exemptions</vt:lpstr>
      <vt:lpstr>FCC Form 470 Exemptions</vt:lpstr>
      <vt:lpstr>What to do when you get no bids</vt:lpstr>
      <vt:lpstr>PowerPoint Presentation</vt:lpstr>
      <vt:lpstr>Evaluating Bids</vt:lpstr>
      <vt:lpstr>Bid Evaluation Sample</vt:lpstr>
      <vt:lpstr>Contracts and Legally Binding Agreement</vt:lpstr>
      <vt:lpstr>Contracts</vt:lpstr>
      <vt:lpstr>State Master Contracts</vt:lpstr>
      <vt:lpstr>Cost Effectiveness</vt:lpstr>
      <vt:lpstr>Lowest Corresponding Price</vt:lpstr>
      <vt:lpstr>Duplicative Services</vt:lpstr>
      <vt:lpstr>E-rate Gift Rules</vt:lpstr>
      <vt:lpstr>E-rate Gift Rule Exemptions</vt:lpstr>
      <vt:lpstr>PowerPoint Presentation</vt:lpstr>
      <vt:lpstr>Requesting Funding</vt:lpstr>
      <vt:lpstr>Requesting Funding</vt:lpstr>
      <vt:lpstr>FCC Form 471: Making Corrections</vt:lpstr>
      <vt:lpstr>Cost Allocations</vt:lpstr>
      <vt:lpstr>How to Apply: Transitioning Services</vt:lpstr>
      <vt:lpstr>How to Apply: Contract Not Awarded Under E-rate</vt:lpstr>
      <vt:lpstr>Paying your Non-Discount Share</vt:lpstr>
      <vt:lpstr>Necessary Resources</vt:lpstr>
      <vt:lpstr>PowerPoint Presentation</vt:lpstr>
      <vt:lpstr>Application Review</vt:lpstr>
      <vt:lpstr>Application Review: Your PIA Reviewer</vt:lpstr>
      <vt:lpstr>PowerPoint Presentation</vt:lpstr>
      <vt:lpstr>Funding Commitments (FCDLs)</vt:lpstr>
      <vt:lpstr>Document Retention</vt:lpstr>
      <vt:lpstr>PowerPoint Presentation</vt:lpstr>
      <vt:lpstr>Case Study: Ineligible Services and Bid Evaluation  </vt:lpstr>
      <vt:lpstr>Case Study Answer: Ineligible Services and Bid Evaluation</vt:lpstr>
      <vt:lpstr>Case Study: Category Two Requests</vt:lpstr>
      <vt:lpstr>Case Study Answer: Category Two Requests</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Program Compliance</dc:title>
  <dc:creator>Amelia Zohore</dc:creator>
  <cp:lastModifiedBy>Ginna Melendez</cp:lastModifiedBy>
  <cp:revision>27</cp:revision>
  <dcterms:created xsi:type="dcterms:W3CDTF">2019-07-23T20:52:26Z</dcterms:created>
  <dcterms:modified xsi:type="dcterms:W3CDTF">2019-09-30T20:32:10Z</dcterms:modified>
</cp:coreProperties>
</file>