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8" r:id="rId3"/>
    <p:sldId id="317" r:id="rId4"/>
    <p:sldId id="260" r:id="rId5"/>
    <p:sldId id="261" r:id="rId6"/>
    <p:sldId id="262" r:id="rId7"/>
    <p:sldId id="263" r:id="rId8"/>
    <p:sldId id="265" r:id="rId9"/>
    <p:sldId id="266" r:id="rId10"/>
    <p:sldId id="264" r:id="rId11"/>
    <p:sldId id="267" r:id="rId12"/>
    <p:sldId id="268" r:id="rId13"/>
    <p:sldId id="269" r:id="rId14"/>
    <p:sldId id="271" r:id="rId15"/>
    <p:sldId id="270" r:id="rId16"/>
    <p:sldId id="318" r:id="rId17"/>
    <p:sldId id="272" r:id="rId18"/>
    <p:sldId id="274" r:id="rId19"/>
    <p:sldId id="275" r:id="rId20"/>
    <p:sldId id="302" r:id="rId21"/>
    <p:sldId id="277" r:id="rId22"/>
    <p:sldId id="278" r:id="rId23"/>
    <p:sldId id="279" r:id="rId24"/>
    <p:sldId id="316" r:id="rId25"/>
    <p:sldId id="322" r:id="rId26"/>
    <p:sldId id="324" r:id="rId27"/>
    <p:sldId id="323" r:id="rId28"/>
    <p:sldId id="303" r:id="rId29"/>
    <p:sldId id="280" r:id="rId30"/>
    <p:sldId id="281" r:id="rId31"/>
    <p:sldId id="319" r:id="rId32"/>
    <p:sldId id="283" r:id="rId33"/>
    <p:sldId id="287" r:id="rId34"/>
    <p:sldId id="288" r:id="rId35"/>
    <p:sldId id="289" r:id="rId36"/>
    <p:sldId id="290" r:id="rId37"/>
    <p:sldId id="291" r:id="rId38"/>
    <p:sldId id="320" r:id="rId39"/>
    <p:sldId id="293" r:id="rId40"/>
    <p:sldId id="294" r:id="rId41"/>
    <p:sldId id="321" r:id="rId42"/>
    <p:sldId id="296" r:id="rId43"/>
    <p:sldId id="297" r:id="rId44"/>
    <p:sldId id="298" r:id="rId45"/>
    <p:sldId id="2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riona Ayer" initials="CA" lastIdx="1" clrIdx="0">
    <p:extLst>
      <p:ext uri="{19B8F6BF-5375-455C-9EA6-DF929625EA0E}">
        <p15:presenceInfo xmlns:p15="http://schemas.microsoft.com/office/powerpoint/2012/main" userId="S-1-5-21-691950464-754195623-6498272-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8" autoAdjust="0"/>
    <p:restoredTop sz="94649" autoAdjust="0"/>
  </p:normalViewPr>
  <p:slideViewPr>
    <p:cSldViewPr snapToGrid="0">
      <p:cViewPr varScale="1">
        <p:scale>
          <a:sx n="115" d="100"/>
          <a:sy n="115" d="100"/>
        </p:scale>
        <p:origin x="38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a:t>
            </a:fld>
            <a:endParaRPr lang="en-US" dirty="0"/>
          </a:p>
        </p:txBody>
      </p:sp>
    </p:spTree>
    <p:extLst>
      <p:ext uri="{BB962C8B-B14F-4D97-AF65-F5344CB8AC3E}">
        <p14:creationId xmlns:p14="http://schemas.microsoft.com/office/powerpoint/2010/main" val="408098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14637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 id="2147483687"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hyperlink" Target="https://www.usac.org/sl/about/outreach/videos/Gift-Rules.aspx"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Advanced Program Compliance</a:t>
            </a:r>
            <a:endParaRPr lang="en-US" dirty="0"/>
          </a:p>
        </p:txBody>
      </p:sp>
      <p:sp>
        <p:nvSpPr>
          <p:cNvPr id="5" name="Subtitle 4"/>
          <p:cNvSpPr>
            <a:spLocks noGrp="1"/>
          </p:cNvSpPr>
          <p:nvPr>
            <p:ph type="subTitle" idx="1"/>
          </p:nvPr>
        </p:nvSpPr>
        <p:spPr/>
        <p:txBody>
          <a:bodyPr/>
          <a:lstStyle/>
          <a:p>
            <a:r>
              <a:rPr lang="en-US" dirty="0" smtClean="0"/>
              <a:t>2019 Service Provider Training</a:t>
            </a:r>
            <a:endParaRPr lang="en-US" dirty="0"/>
          </a:p>
        </p:txBody>
      </p:sp>
    </p:spTree>
    <p:extLst>
      <p:ext uri="{BB962C8B-B14F-4D97-AF65-F5344CB8AC3E}">
        <p14:creationId xmlns:p14="http://schemas.microsoft.com/office/powerpoint/2010/main" val="31216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Bidding: Guiding Principles</a:t>
            </a:r>
            <a:endParaRPr lang="en-US" dirty="0"/>
          </a:p>
        </p:txBody>
      </p:sp>
      <p:sp>
        <p:nvSpPr>
          <p:cNvPr id="3" name="Content Placeholder 2"/>
          <p:cNvSpPr>
            <a:spLocks noGrp="1"/>
          </p:cNvSpPr>
          <p:nvPr>
            <p:ph idx="1"/>
          </p:nvPr>
        </p:nvSpPr>
        <p:spPr/>
        <p:txBody>
          <a:bodyPr/>
          <a:lstStyle/>
          <a:p>
            <a:pPr marL="514350" lvl="0" indent="-514350">
              <a:spcAft>
                <a:spcPts val="0"/>
              </a:spcAft>
              <a:buFont typeface="Arial" panose="020B0604020202020204" pitchFamily="34" charset="0"/>
              <a:buChar char="•"/>
            </a:pPr>
            <a:r>
              <a:rPr lang="en-US" dirty="0">
                <a:solidFill>
                  <a:prstClr val="black">
                    <a:lumMod val="65000"/>
                    <a:lumOff val="35000"/>
                  </a:prstClr>
                </a:solidFill>
              </a:rPr>
              <a:t>In the </a:t>
            </a:r>
            <a:r>
              <a:rPr lang="en-US" dirty="0">
                <a:solidFill>
                  <a:prstClr val="black">
                    <a:lumMod val="65000"/>
                    <a:lumOff val="35000"/>
                  </a:prstClr>
                </a:solidFill>
                <a:sym typeface="Source Sans Pro"/>
              </a:rPr>
              <a:t>FCC Form 470 and RFP, applicants must describe the desired products and services they</a:t>
            </a:r>
            <a:r>
              <a:rPr lang="en-US" dirty="0">
                <a:solidFill>
                  <a:prstClr val="black">
                    <a:lumMod val="65000"/>
                    <a:lumOff val="35000"/>
                  </a:prstClr>
                </a:solidFill>
              </a:rPr>
              <a:t> need </a:t>
            </a:r>
            <a:r>
              <a:rPr lang="en-US" dirty="0">
                <a:solidFill>
                  <a:prstClr val="black">
                    <a:lumMod val="65000"/>
                    <a:lumOff val="35000"/>
                  </a:prstClr>
                </a:solidFill>
                <a:sym typeface="Source Sans Pro"/>
              </a:rPr>
              <a:t>with sufficient specificity for servi</a:t>
            </a:r>
            <a:r>
              <a:rPr lang="en-US" dirty="0">
                <a:solidFill>
                  <a:prstClr val="black">
                    <a:lumMod val="65000"/>
                    <a:lumOff val="35000"/>
                  </a:prstClr>
                </a:solidFill>
              </a:rPr>
              <a:t>ce providers to be able to submit responsive bids.</a:t>
            </a:r>
          </a:p>
          <a:p>
            <a:pPr lvl="1">
              <a:spcAft>
                <a:spcPts val="0"/>
              </a:spcAft>
              <a:buFont typeface="Arial" panose="020B0604020202020204" pitchFamily="34" charset="0"/>
              <a:buChar char="•"/>
            </a:pPr>
            <a:r>
              <a:rPr lang="en-US" sz="2800" dirty="0">
                <a:solidFill>
                  <a:prstClr val="black">
                    <a:lumMod val="65000"/>
                    <a:lumOff val="35000"/>
                  </a:prstClr>
                </a:solidFill>
              </a:rPr>
              <a:t>Services requested on the FCC Form 470 and RFP MUST match.</a:t>
            </a:r>
          </a:p>
          <a:p>
            <a:pPr lvl="1">
              <a:spcAft>
                <a:spcPts val="0"/>
              </a:spcAft>
              <a:buFont typeface="Arial" panose="020B0604020202020204" pitchFamily="34" charset="0"/>
              <a:buChar char="•"/>
            </a:pPr>
            <a:r>
              <a:rPr lang="en-US" sz="2800" dirty="0">
                <a:solidFill>
                  <a:prstClr val="black">
                    <a:lumMod val="65000"/>
                    <a:lumOff val="35000"/>
                  </a:prstClr>
                </a:solidFill>
              </a:rPr>
              <a:t>No generic descriptions (e.g., all Digital Transmission Services).</a:t>
            </a:r>
          </a:p>
          <a:p>
            <a:pPr lvl="1">
              <a:spcAft>
                <a:spcPts val="0"/>
              </a:spcAft>
              <a:buFont typeface="Arial" panose="020B0604020202020204" pitchFamily="34" charset="0"/>
              <a:buChar char="•"/>
            </a:pPr>
            <a:r>
              <a:rPr lang="en-US" sz="2800" dirty="0">
                <a:solidFill>
                  <a:prstClr val="black">
                    <a:lumMod val="65000"/>
                    <a:lumOff val="35000"/>
                  </a:prstClr>
                </a:solidFill>
              </a:rPr>
              <a:t>No laundry lists of products and services.</a:t>
            </a:r>
          </a:p>
          <a:p>
            <a:pPr marL="514350" lvl="0" indent="-514350">
              <a:spcBef>
                <a:spcPts val="1400"/>
              </a:spcBef>
              <a:spcAft>
                <a:spcPts val="0"/>
              </a:spcAft>
              <a:buFont typeface="Arial" panose="020B0604020202020204" pitchFamily="34" charset="0"/>
              <a:buChar char="•"/>
            </a:pPr>
            <a:r>
              <a:rPr lang="en-US" dirty="0">
                <a:solidFill>
                  <a:prstClr val="black">
                    <a:lumMod val="65000"/>
                    <a:lumOff val="35000"/>
                  </a:prstClr>
                </a:solidFill>
                <a:sym typeface="Source Sans Pro"/>
              </a:rPr>
              <a:t>All potential bidders must have access to the applicant’s FCC Form 470</a:t>
            </a:r>
            <a:r>
              <a:rPr lang="en-US" dirty="0">
                <a:solidFill>
                  <a:prstClr val="black">
                    <a:lumMod val="65000"/>
                    <a:lumOff val="35000"/>
                  </a:prstClr>
                </a:solidFill>
              </a:rPr>
              <a:t>, </a:t>
            </a:r>
            <a:r>
              <a:rPr lang="en-US" dirty="0">
                <a:solidFill>
                  <a:prstClr val="black">
                    <a:lumMod val="65000"/>
                    <a:lumOff val="35000"/>
                  </a:prstClr>
                </a:solidFill>
                <a:sym typeface="Source Sans Pro"/>
              </a:rPr>
              <a:t>RFP, a</a:t>
            </a:r>
            <a:r>
              <a:rPr lang="en-US" dirty="0">
                <a:solidFill>
                  <a:prstClr val="black">
                    <a:lumMod val="65000"/>
                    <a:lumOff val="35000"/>
                  </a:prstClr>
                </a:solidFill>
              </a:rPr>
              <a:t>nd RFP documents. The process must be open and fair.</a:t>
            </a:r>
          </a:p>
          <a:p>
            <a:pPr marL="514350" lvl="0" indent="-514350">
              <a:spcBef>
                <a:spcPts val="1400"/>
              </a:spcBef>
              <a:spcAft>
                <a:spcPts val="0"/>
              </a:spcAft>
              <a:buFont typeface="Arial" panose="020B0604020202020204" pitchFamily="34" charset="0"/>
              <a:buChar char="•"/>
            </a:pPr>
            <a:r>
              <a:rPr lang="en-US" dirty="0">
                <a:solidFill>
                  <a:prstClr val="black">
                    <a:lumMod val="65000"/>
                    <a:lumOff val="35000"/>
                  </a:prstClr>
                </a:solidFill>
                <a:sym typeface="Source Sans Pro"/>
              </a:rPr>
              <a:t>The applicant must be prepared to accept bids and answer questions.</a:t>
            </a:r>
          </a:p>
          <a:p>
            <a:pPr marL="0" indent="0">
              <a:buNone/>
            </a:pPr>
            <a:endParaRPr lang="en-US" dirty="0"/>
          </a:p>
        </p:txBody>
      </p:sp>
      <p:sp>
        <p:nvSpPr>
          <p:cNvPr id="6" name="Rectangle 5"/>
          <p:cNvSpPr/>
          <p:nvPr/>
        </p:nvSpPr>
        <p:spPr>
          <a:xfrm>
            <a:off x="126915"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491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Requests for Proposal (RFPs)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ym typeface="Source Sans Pro"/>
              </a:rPr>
              <a:t>Requests for Proposals (RFPs) may be created to describe specific needs and circumstances in more detail.</a:t>
            </a:r>
          </a:p>
          <a:p>
            <a:pPr lvl="1"/>
            <a:r>
              <a:rPr lang="en-US" sz="2800" dirty="0">
                <a:sym typeface="Source Sans Pro"/>
              </a:rPr>
              <a:t>USAC uses the terms “RFP” and </a:t>
            </a:r>
            <a:r>
              <a:rPr lang="en-US" sz="2800" dirty="0"/>
              <a:t>“RFP document” </a:t>
            </a:r>
            <a:r>
              <a:rPr lang="en-US" sz="2800" dirty="0">
                <a:sym typeface="Source Sans Pro"/>
              </a:rPr>
              <a:t>generically to refer to any supplemental document that helps to describe the requested services or provides more</a:t>
            </a:r>
            <a:r>
              <a:rPr lang="en-US" sz="2800" dirty="0"/>
              <a:t> information that is not in the FCC Form 470.</a:t>
            </a:r>
          </a:p>
          <a:p>
            <a:pPr lvl="1"/>
            <a:r>
              <a:rPr lang="en-US" sz="2800" dirty="0"/>
              <a:t>For most types of funding requests, applicants are not required to issue an RFP unless their state or local procurement rules or regulations require it – however, some service requests do require RFPs.</a:t>
            </a:r>
          </a:p>
          <a:p>
            <a:pPr lvl="1"/>
            <a:r>
              <a:rPr lang="en-US" sz="2800" dirty="0">
                <a:sym typeface="Source Sans Pro"/>
              </a:rPr>
              <a:t>If applicants issue an RFP and/or a</a:t>
            </a:r>
            <a:r>
              <a:rPr lang="en-US" sz="2800" dirty="0"/>
              <a:t>n </a:t>
            </a:r>
            <a:r>
              <a:rPr lang="en-US" sz="2800" dirty="0">
                <a:sym typeface="Source Sans Pro"/>
              </a:rPr>
              <a:t>RFP document, </a:t>
            </a:r>
            <a:r>
              <a:rPr lang="en-US" sz="2800" dirty="0"/>
              <a:t>these </a:t>
            </a:r>
            <a:r>
              <a:rPr lang="en-US" sz="2800" dirty="0">
                <a:sym typeface="Source Sans Pro"/>
              </a:rPr>
              <a:t>documents must be attached to the FCC Form 470 they submit in EPC.</a:t>
            </a:r>
          </a:p>
          <a:p>
            <a:pPr lvl="1">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90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Bidding: Imposing Restrictions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altLang="en-US" dirty="0"/>
              <a:t>Cannot list specific make and model of services sought without also considering equivalent products and/or services.</a:t>
            </a:r>
          </a:p>
          <a:p>
            <a:pPr lvl="1">
              <a:buFont typeface="Arial" panose="020B0604020202020204" pitchFamily="34" charset="0"/>
              <a:buChar char="•"/>
            </a:pPr>
            <a:r>
              <a:rPr lang="en-US" altLang="en-US" sz="2800" dirty="0"/>
              <a:t>“XYZ manufacturer's router model 345J </a:t>
            </a:r>
            <a:r>
              <a:rPr lang="en-US" altLang="en-US" sz="2800" b="1" dirty="0">
                <a:solidFill>
                  <a:schemeClr val="accent2"/>
                </a:solidFill>
              </a:rPr>
              <a:t>or equivalent</a:t>
            </a:r>
            <a:r>
              <a:rPr lang="en-US" altLang="en-US" sz="2800" dirty="0"/>
              <a:t>”</a:t>
            </a:r>
          </a:p>
          <a:p>
            <a:pPr lvl="1">
              <a:buFont typeface="Arial" panose="020B0604020202020204" pitchFamily="34" charset="0"/>
              <a:buChar char="•"/>
            </a:pPr>
            <a:r>
              <a:rPr lang="en-US" altLang="en-US" sz="2800" dirty="0"/>
              <a:t>FCC Form 470 will ensure compliance but double check the RFP. </a:t>
            </a:r>
          </a:p>
          <a:p>
            <a:pPr>
              <a:buFont typeface="Arial" panose="020B0604020202020204" pitchFamily="34" charset="0"/>
              <a:buChar char="•"/>
            </a:pPr>
            <a:r>
              <a:rPr lang="en-US" altLang="en-US" dirty="0"/>
              <a:t> Applicants may set some eligible service requirements.</a:t>
            </a:r>
          </a:p>
          <a:p>
            <a:pPr lvl="1">
              <a:buFont typeface="Arial" panose="020B0604020202020204" pitchFamily="34" charset="0"/>
              <a:buChar char="•"/>
            </a:pPr>
            <a:r>
              <a:rPr lang="en-US" altLang="en-US" sz="2800" dirty="0"/>
              <a:t>Applicants may require service providers to provide services that are compatible with one kind of system over another (e.g. Brand X compatible).</a:t>
            </a:r>
          </a:p>
          <a:p>
            <a:pPr>
              <a:buFont typeface="Arial" panose="020B0604020202020204" pitchFamily="34" charset="0"/>
              <a:buChar char="•"/>
            </a:pPr>
            <a:r>
              <a:rPr lang="en-US" altLang="en-US" dirty="0"/>
              <a:t>Disqualification criteria must be spelled out in FCC Form 470 and/or RFP and be available to all potential bidders. </a:t>
            </a:r>
          </a:p>
          <a:p>
            <a:pPr>
              <a:buFont typeface="Arial" panose="020B0604020202020204" pitchFamily="34" charset="0"/>
              <a:buChar char="•"/>
            </a:pPr>
            <a:endParaRPr lang="en-US" altLang="en-US" dirty="0"/>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9659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Exemptions</a:t>
            </a:r>
            <a:br>
              <a:rPr lang="en-US" dirty="0" smtClean="0"/>
            </a:b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Services are part of a multi-year contract that is still in effect:</a:t>
            </a:r>
          </a:p>
          <a:p>
            <a:pPr lvl="1">
              <a:buFont typeface="Arial" panose="020B0604020202020204" pitchFamily="34" charset="0"/>
              <a:buChar char="•"/>
            </a:pPr>
            <a:r>
              <a:rPr lang="en-US" sz="2800" dirty="0"/>
              <a:t>Multi-year contract was signed in prior year and the original contract term has not completed;</a:t>
            </a:r>
          </a:p>
          <a:p>
            <a:pPr lvl="1">
              <a:buFont typeface="Arial" panose="020B0604020202020204" pitchFamily="34" charset="0"/>
              <a:buChar char="•"/>
            </a:pPr>
            <a:r>
              <a:rPr lang="en-US" sz="2800" dirty="0"/>
              <a:t>Multi-year contract was signed in prior year with contract extensions, and the contract extensions have not yet expired.</a:t>
            </a:r>
          </a:p>
          <a:p>
            <a:pPr lvl="1">
              <a:buFont typeface="Arial" panose="020B0604020202020204" pitchFamily="34" charset="0"/>
              <a:buChar char="•"/>
            </a:pPr>
            <a:r>
              <a:rPr lang="en-US" sz="2800" dirty="0"/>
              <a:t>In both cases, the contract terms and services are supported by the FCC Form 470. </a:t>
            </a:r>
          </a:p>
          <a:p>
            <a:pPr>
              <a:buFont typeface="Arial" panose="020B0604020202020204" pitchFamily="34" charset="0"/>
              <a:buChar char="•"/>
            </a:pPr>
            <a:r>
              <a:rPr lang="en-US" dirty="0"/>
              <a:t>State filed FCC Form 470 on the applicant’s behalf for state master contract.</a:t>
            </a:r>
          </a:p>
          <a:p>
            <a:pPr lvl="1">
              <a:buFont typeface="Arial" panose="020B0604020202020204" pitchFamily="34" charset="0"/>
              <a:buChar char="•"/>
            </a:pPr>
            <a:r>
              <a:rPr lang="en-US" sz="2800" dirty="0"/>
              <a:t>The applicant must compare all bids on the state master contract. </a:t>
            </a:r>
          </a:p>
          <a:p>
            <a:pPr lvl="1">
              <a:buFont typeface="Arial" panose="020B0604020202020204" pitchFamily="34" charset="0"/>
              <a:buChar char="•"/>
            </a:pPr>
            <a:endParaRPr lang="en-US" sz="2800"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3371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Exemptions</a:t>
            </a:r>
            <a:br>
              <a:rPr lang="en-US" dirty="0" smtClean="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Services qualify for low cost, high speed internet access: </a:t>
            </a:r>
          </a:p>
          <a:p>
            <a:pPr lvl="1">
              <a:buFont typeface="Arial" panose="020B0604020202020204" pitchFamily="34" charset="0"/>
              <a:buChar char="•"/>
            </a:pPr>
            <a:r>
              <a:rPr lang="en-US" sz="2800" dirty="0"/>
              <a:t>The services are not being provided under a multi-year contract. </a:t>
            </a:r>
          </a:p>
          <a:p>
            <a:pPr lvl="1">
              <a:buFont typeface="Arial" panose="020B0604020202020204" pitchFamily="34" charset="0"/>
              <a:buChar char="•"/>
            </a:pPr>
            <a:r>
              <a:rPr lang="en-US" sz="2800" dirty="0"/>
              <a:t>The services qualify for low-cost, high speed internet access.</a:t>
            </a:r>
          </a:p>
          <a:p>
            <a:pPr lvl="1">
              <a:buFont typeface="Arial" panose="020B0604020202020204" pitchFamily="34" charset="0"/>
              <a:buChar char="•"/>
            </a:pPr>
            <a:r>
              <a:rPr lang="en-US" sz="2800" dirty="0">
                <a:sym typeface="Source Sans Pro"/>
              </a:rPr>
              <a:t>It is commercially available, business class internet access.</a:t>
            </a:r>
          </a:p>
          <a:p>
            <a:pPr lvl="1">
              <a:buFont typeface="Arial" panose="020B0604020202020204" pitchFamily="34" charset="0"/>
              <a:buChar char="•"/>
            </a:pPr>
            <a:r>
              <a:rPr lang="en-US" sz="2800" dirty="0">
                <a:sym typeface="Source Sans Pro"/>
              </a:rPr>
              <a:t>It offers minimum speeds of 100 Mbps download / 10 Mbps upload.</a:t>
            </a:r>
          </a:p>
          <a:p>
            <a:pPr lvl="1">
              <a:buFont typeface="Arial" panose="020B0604020202020204" pitchFamily="34" charset="0"/>
              <a:buChar char="•"/>
            </a:pPr>
            <a:r>
              <a:rPr lang="en-US" sz="2800" dirty="0">
                <a:sym typeface="Source Sans Pro"/>
              </a:rPr>
              <a:t>The pre-discount price — including any one-time charges — is $3,600 or less annually per entity (school or library).</a:t>
            </a:r>
          </a:p>
          <a:p>
            <a:pPr lvl="1">
              <a:buFont typeface="Arial" panose="020B0604020202020204" pitchFamily="34" charset="0"/>
              <a:buChar char="•"/>
            </a:pPr>
            <a:r>
              <a:rPr lang="en-US" sz="2800" dirty="0">
                <a:sym typeface="Source Sans Pro"/>
              </a:rPr>
              <a:t>It provides basic conduit access to the internet at those required minimum speeds.</a:t>
            </a:r>
          </a:p>
          <a:p>
            <a:pPr marL="914400" lvl="2" indent="0">
              <a:buNone/>
            </a:pPr>
            <a:endParaRPr lang="en-US" dirty="0"/>
          </a:p>
          <a:p>
            <a:pPr lvl="1">
              <a:buFont typeface="Arial" panose="020B0604020202020204" pitchFamily="34" charset="0"/>
              <a:buChar char="•"/>
            </a:pPr>
            <a:endParaRPr lang="en-US" sz="2200" dirty="0"/>
          </a:p>
          <a:p>
            <a:endParaRPr lang="en-US" dirty="0"/>
          </a:p>
        </p:txBody>
      </p:sp>
      <p:sp>
        <p:nvSpPr>
          <p:cNvPr id="4" name="Rectangle 3"/>
          <p:cNvSpPr/>
          <p:nvPr/>
        </p:nvSpPr>
        <p:spPr>
          <a:xfrm>
            <a:off x="160165"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037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6" end="6"/>
                                            </p:txEl>
                                          </p:spTgt>
                                        </p:tgtEl>
                                      </p:cBhvr>
                                    </p:animEffect>
                                    <p:animScale>
                                      <p:cBhvr>
                                        <p:cTn id="32"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Applicants </a:t>
            </a:r>
            <a:r>
              <a:rPr lang="en-US" dirty="0"/>
              <a:t>D</a:t>
            </a:r>
            <a:r>
              <a:rPr lang="en-US" dirty="0" smtClean="0"/>
              <a:t>o </a:t>
            </a:r>
            <a:r>
              <a:rPr lang="en-US" dirty="0"/>
              <a:t>W</a:t>
            </a:r>
            <a:r>
              <a:rPr lang="en-US" dirty="0" smtClean="0"/>
              <a:t>hen </a:t>
            </a:r>
            <a:r>
              <a:rPr lang="en-US" dirty="0"/>
              <a:t>T</a:t>
            </a:r>
            <a:r>
              <a:rPr lang="en-US" dirty="0" smtClean="0"/>
              <a:t>hey </a:t>
            </a:r>
            <a:r>
              <a:rPr lang="en-US" dirty="0"/>
              <a:t>G</a:t>
            </a:r>
            <a:r>
              <a:rPr lang="en-US" dirty="0" smtClean="0"/>
              <a:t>et </a:t>
            </a:r>
            <a:r>
              <a:rPr lang="en-US" dirty="0"/>
              <a:t>N</a:t>
            </a:r>
            <a:r>
              <a:rPr lang="en-US" dirty="0" smtClean="0"/>
              <a:t>o </a:t>
            </a:r>
            <a:r>
              <a:rPr lang="en-US" dirty="0"/>
              <a:t>B</a:t>
            </a:r>
            <a:r>
              <a:rPr lang="en-US" dirty="0" smtClean="0"/>
              <a:t>ids</a:t>
            </a:r>
            <a:endParaRPr lang="en-US" dirty="0"/>
          </a:p>
        </p:txBody>
      </p:sp>
      <p:sp>
        <p:nvSpPr>
          <p:cNvPr id="3" name="Content Placeholder 2"/>
          <p:cNvSpPr>
            <a:spLocks noGrp="1"/>
          </p:cNvSpPr>
          <p:nvPr>
            <p:ph idx="1"/>
          </p:nvPr>
        </p:nvSpPr>
        <p:spPr/>
        <p:txBody>
          <a:bodyPr>
            <a:normAutofit/>
          </a:bodyPr>
          <a:lstStyle/>
          <a:p>
            <a:pPr>
              <a:spcAft>
                <a:spcPts val="0"/>
              </a:spcAft>
              <a:buFont typeface="Arial" panose="020B0604020202020204" pitchFamily="34" charset="0"/>
              <a:buChar char="•"/>
            </a:pPr>
            <a:r>
              <a:rPr lang="en-US" dirty="0">
                <a:sym typeface="Source Sans Pro"/>
              </a:rPr>
              <a:t>Reach out to additional potential bidders and ask them to bid. </a:t>
            </a:r>
          </a:p>
          <a:p>
            <a:pPr>
              <a:spcAft>
                <a:spcPts val="0"/>
              </a:spcAft>
              <a:buFont typeface="Arial" panose="020B0604020202020204" pitchFamily="34" charset="0"/>
              <a:buChar char="•"/>
            </a:pPr>
            <a:r>
              <a:rPr lang="en-US" dirty="0">
                <a:sym typeface="Source Sans Pro"/>
              </a:rPr>
              <a:t>If applicants receive only one bid, </a:t>
            </a:r>
            <a:r>
              <a:rPr lang="en-US" i="1" dirty="0">
                <a:sym typeface="Source Sans Pro"/>
              </a:rPr>
              <a:t>and it is cost-effective</a:t>
            </a:r>
            <a:r>
              <a:rPr lang="en-US" dirty="0"/>
              <a:t>, they</a:t>
            </a:r>
            <a:r>
              <a:rPr lang="en-US" dirty="0">
                <a:sym typeface="Source Sans Pro"/>
              </a:rPr>
              <a:t> may accept it.</a:t>
            </a:r>
          </a:p>
          <a:p>
            <a:pPr lvl="1">
              <a:lnSpc>
                <a:spcPct val="150000"/>
              </a:lnSpc>
              <a:spcAft>
                <a:spcPts val="0"/>
              </a:spcAft>
            </a:pPr>
            <a:r>
              <a:rPr lang="en-US" sz="2800" dirty="0">
                <a:sym typeface="Source Sans Pro"/>
              </a:rPr>
              <a:t>Document </a:t>
            </a:r>
            <a:r>
              <a:rPr lang="en-US" sz="2800" dirty="0"/>
              <a:t>their</a:t>
            </a:r>
            <a:r>
              <a:rPr lang="en-US" sz="2800" dirty="0">
                <a:sym typeface="Source Sans Pro"/>
              </a:rPr>
              <a:t> decision with a memo or email for </a:t>
            </a:r>
            <a:r>
              <a:rPr lang="en-US" sz="2800" dirty="0"/>
              <a:t>their</a:t>
            </a:r>
            <a:r>
              <a:rPr lang="en-US" sz="2800" dirty="0">
                <a:sym typeface="Source Sans Pro"/>
              </a:rPr>
              <a:t> records.</a:t>
            </a:r>
          </a:p>
          <a:p>
            <a:pPr>
              <a:spcBef>
                <a:spcPts val="1400"/>
              </a:spcBef>
              <a:spcAft>
                <a:spcPts val="0"/>
              </a:spcAft>
              <a:buFont typeface="Arial" panose="020B0604020202020204" pitchFamily="34" charset="0"/>
              <a:buChar char="•"/>
            </a:pPr>
            <a:r>
              <a:rPr lang="en-US" dirty="0">
                <a:sym typeface="Source Sans Pro"/>
              </a:rPr>
              <a:t>If they did not receive any bids, they can solicit bids.</a:t>
            </a:r>
          </a:p>
          <a:p>
            <a:pPr lvl="1"/>
            <a:r>
              <a:rPr lang="en-US" sz="2800" dirty="0">
                <a:sym typeface="Source Sans Pro"/>
              </a:rPr>
              <a:t>Reach out to vendors in the area.</a:t>
            </a:r>
          </a:p>
          <a:p>
            <a:pPr lvl="1"/>
            <a:r>
              <a:rPr lang="en-US" sz="2800" dirty="0">
                <a:sym typeface="Source Sans Pro"/>
              </a:rPr>
              <a:t>Ask their current service provider to submit a bid or to </a:t>
            </a:r>
            <a:r>
              <a:rPr lang="en-US" sz="2800" dirty="0"/>
              <a:t>send them an email that they are willing to continue to provide service at the current level and cost.</a:t>
            </a:r>
          </a:p>
          <a:p>
            <a:endParaRPr lang="en-US" dirty="0"/>
          </a:p>
          <a:p>
            <a:endParaRPr lang="en-US" dirty="0"/>
          </a:p>
        </p:txBody>
      </p:sp>
      <p:sp>
        <p:nvSpPr>
          <p:cNvPr id="6" name="Rectangle 5"/>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9506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Compliance Issues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62806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Bids</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To evaluate incoming bids, applicants can create a bid evaluation matrix.</a:t>
            </a:r>
          </a:p>
          <a:p>
            <a:pPr>
              <a:spcBef>
                <a:spcPts val="800"/>
              </a:spcBef>
              <a:spcAft>
                <a:spcPts val="0"/>
              </a:spcAft>
              <a:buFont typeface="Arial" panose="020B0604020202020204" pitchFamily="34" charset="0"/>
              <a:buChar char="•"/>
            </a:pPr>
            <a:r>
              <a:rPr lang="en-US" dirty="0">
                <a:sym typeface="Source Sans Pro"/>
              </a:rPr>
              <a:t>They can develop evaluation criteria</a:t>
            </a:r>
            <a:r>
              <a:rPr lang="en-US" dirty="0"/>
              <a:t> or </a:t>
            </a:r>
            <a:r>
              <a:rPr lang="en-US" dirty="0">
                <a:sym typeface="Source Sans Pro"/>
              </a:rPr>
              <a:t>factors to assess the bids.</a:t>
            </a:r>
          </a:p>
          <a:p>
            <a:pPr>
              <a:spcBef>
                <a:spcPts val="800"/>
              </a:spcBef>
              <a:spcAft>
                <a:spcPts val="0"/>
              </a:spcAft>
              <a:buFont typeface="Arial" panose="020B0604020202020204" pitchFamily="34" charset="0"/>
              <a:buChar char="•"/>
            </a:pPr>
            <a:r>
              <a:rPr lang="en-US" dirty="0">
                <a:sym typeface="Source Sans Pro"/>
              </a:rPr>
              <a:t>They can assign each evaluation</a:t>
            </a:r>
            <a:r>
              <a:rPr lang="en-US" dirty="0"/>
              <a:t> </a:t>
            </a:r>
            <a:r>
              <a:rPr lang="en-US" dirty="0">
                <a:sym typeface="Source Sans Pro"/>
              </a:rPr>
              <a:t>factor a point value or percentage.</a:t>
            </a:r>
          </a:p>
          <a:p>
            <a:pPr lvl="1">
              <a:spcBef>
                <a:spcPts val="800"/>
              </a:spcBef>
              <a:spcAft>
                <a:spcPts val="0"/>
              </a:spcAft>
            </a:pPr>
            <a:r>
              <a:rPr lang="en-US" dirty="0"/>
              <a:t>The </a:t>
            </a:r>
            <a:r>
              <a:rPr lang="en-US" dirty="0">
                <a:sym typeface="Source Sans Pro"/>
              </a:rPr>
              <a:t>price of the </a:t>
            </a:r>
            <a:r>
              <a:rPr lang="en-US" b="1" dirty="0">
                <a:sym typeface="Source Sans Pro"/>
              </a:rPr>
              <a:t>eligible</a:t>
            </a:r>
            <a:r>
              <a:rPr lang="en-US" dirty="0">
                <a:sym typeface="Source Sans Pro"/>
              </a:rPr>
              <a:t> products and services must be the most heavily weighted factor </a:t>
            </a:r>
            <a:r>
              <a:rPr lang="en-US" dirty="0"/>
              <a:t>—</a:t>
            </a:r>
            <a:r>
              <a:rPr lang="en-US" dirty="0">
                <a:sym typeface="Source Sans Pro"/>
              </a:rPr>
              <a:t> the “primary factor” </a:t>
            </a:r>
            <a:r>
              <a:rPr lang="en-US" dirty="0"/>
              <a:t>—</a:t>
            </a:r>
            <a:r>
              <a:rPr lang="en-US" dirty="0">
                <a:sym typeface="Source Sans Pro"/>
              </a:rPr>
              <a:t> in their evaluation.</a:t>
            </a:r>
          </a:p>
          <a:p>
            <a:pPr>
              <a:spcBef>
                <a:spcPts val="800"/>
              </a:spcBef>
              <a:spcAft>
                <a:spcPts val="0"/>
              </a:spcAft>
              <a:buFont typeface="Arial" panose="020B0604020202020204" pitchFamily="34" charset="0"/>
              <a:buChar char="•"/>
            </a:pPr>
            <a:r>
              <a:rPr lang="en-US" dirty="0">
                <a:sym typeface="Source Sans Pro"/>
              </a:rPr>
              <a:t>The vendor who </a:t>
            </a:r>
            <a:r>
              <a:rPr lang="en-US" dirty="0"/>
              <a:t>receives </a:t>
            </a:r>
            <a:r>
              <a:rPr lang="en-US" dirty="0">
                <a:sym typeface="Source Sans Pro"/>
              </a:rPr>
              <a:t>the most overall points or the highest percentage is the winner.</a:t>
            </a:r>
          </a:p>
          <a:p>
            <a:pPr>
              <a:spcBef>
                <a:spcPts val="800"/>
              </a:spcBef>
              <a:spcAft>
                <a:spcPts val="0"/>
              </a:spcAft>
              <a:buFont typeface="Arial" panose="020B0604020202020204" pitchFamily="34" charset="0"/>
              <a:buChar char="•"/>
            </a:pPr>
            <a:r>
              <a:rPr lang="en-US" dirty="0">
                <a:sym typeface="Source Sans Pro"/>
              </a:rPr>
              <a:t>Disqualification of bid(s) must be tied to the requirements clearly listed on the FCC Form 470 and/or RFP.</a:t>
            </a:r>
          </a:p>
          <a:p>
            <a:pPr marL="457200" lvl="0" indent="-457200">
              <a:spcBef>
                <a:spcPts val="800"/>
              </a:spcBef>
              <a:spcAft>
                <a:spcPts val="0"/>
              </a:spcAft>
              <a:buClr>
                <a:schemeClr val="dk1"/>
              </a:buClr>
              <a:buSzPct val="100000"/>
              <a:buFont typeface="Arial" panose="020B0604020202020204" pitchFamily="34" charset="0"/>
              <a:buChar char="•"/>
            </a:pPr>
            <a:endParaRPr lang="en-US" dirty="0">
              <a:sym typeface="Source Sans Pro"/>
            </a:endParaRPr>
          </a:p>
          <a:p>
            <a:endParaRPr lang="en-US" dirty="0"/>
          </a:p>
        </p:txBody>
      </p:sp>
      <p:sp>
        <p:nvSpPr>
          <p:cNvPr id="5" name="Rectangle 4"/>
          <p:cNvSpPr/>
          <p:nvPr/>
        </p:nvSpPr>
        <p:spPr>
          <a:xfrm>
            <a:off x="126915" y="6396716"/>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28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Evaluation Sample</a:t>
            </a:r>
            <a:endParaRPr lang="en-US" dirty="0"/>
          </a:p>
        </p:txBody>
      </p:sp>
      <p:sp>
        <p:nvSpPr>
          <p:cNvPr id="3" name="Content Placeholder 2"/>
          <p:cNvSpPr>
            <a:spLocks noGrp="1"/>
          </p:cNvSpPr>
          <p:nvPr>
            <p:ph idx="1"/>
          </p:nvPr>
        </p:nvSpPr>
        <p:spPr>
          <a:xfrm>
            <a:off x="337350" y="1042416"/>
            <a:ext cx="11854649" cy="5622152"/>
          </a:xfrm>
        </p:spPr>
        <p:txBody>
          <a:bodyPr>
            <a:normAutofit lnSpcReduction="10000"/>
          </a:bodyPr>
          <a:lstStyle/>
          <a:p>
            <a:pPr marL="0" indent="0" algn="ctr">
              <a:buNone/>
            </a:pPr>
            <a:r>
              <a:rPr lang="en-US" sz="3000" dirty="0" smtClean="0"/>
              <a:t>The applicant constructs a matrix to be able to evaluate bids.</a:t>
            </a: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algn="ctr"/>
            <a:endParaRPr lang="en-US" dirty="0" smtClean="0"/>
          </a:p>
          <a:p>
            <a:pPr marL="0" indent="0" algn="ctr">
              <a:buNone/>
            </a:pPr>
            <a:endParaRPr lang="en-US" dirty="0" smtClean="0"/>
          </a:p>
          <a:p>
            <a:pPr algn="ctr"/>
            <a:r>
              <a:rPr lang="en-US" sz="3000" dirty="0" smtClean="0"/>
              <a:t>Bidder / Vendor 3 wins because they received the most points</a:t>
            </a:r>
            <a:endParaRPr lang="en-US" sz="3000" dirty="0"/>
          </a:p>
        </p:txBody>
      </p:sp>
      <p:pic>
        <p:nvPicPr>
          <p:cNvPr id="5" name="Picture 4"/>
          <p:cNvPicPr>
            <a:picLocks noChangeAspect="1"/>
          </p:cNvPicPr>
          <p:nvPr/>
        </p:nvPicPr>
        <p:blipFill>
          <a:blip r:embed="rId2"/>
          <a:stretch>
            <a:fillRect/>
          </a:stretch>
        </p:blipFill>
        <p:spPr>
          <a:xfrm>
            <a:off x="1084692" y="1792286"/>
            <a:ext cx="10011623" cy="3854560"/>
          </a:xfrm>
          <a:prstGeom prst="rect">
            <a:avLst/>
          </a:prstGeom>
        </p:spPr>
      </p:pic>
      <p:sp>
        <p:nvSpPr>
          <p:cNvPr id="6" name="Rectangle 5"/>
          <p:cNvSpPr/>
          <p:nvPr/>
        </p:nvSpPr>
        <p:spPr>
          <a:xfrm>
            <a:off x="337349" y="6554281"/>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262506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and Legally Binding Agreement</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defRPr/>
            </a:pPr>
            <a:r>
              <a:rPr lang="en-US" dirty="0"/>
              <a:t>Applicants must have a signed contract or </a:t>
            </a:r>
            <a:r>
              <a:rPr lang="en-US" b="1" i="1" dirty="0"/>
              <a:t>other legally binding agreement</a:t>
            </a:r>
            <a:r>
              <a:rPr lang="en-US" dirty="0"/>
              <a:t> in place prior to submitting their FCC Forms 471 to USAC. </a:t>
            </a:r>
          </a:p>
          <a:p>
            <a:pPr>
              <a:spcAft>
                <a:spcPts val="0"/>
              </a:spcAft>
              <a:buFont typeface="Arial" panose="020B0604020202020204" pitchFamily="34" charset="0"/>
              <a:buChar char="•"/>
              <a:defRPr/>
            </a:pPr>
            <a:r>
              <a:rPr lang="en-US" dirty="0"/>
              <a:t>Applicant must not sign a contract before the Allowable Contract Award Date (ACD).</a:t>
            </a:r>
          </a:p>
          <a:p>
            <a:pPr>
              <a:spcAft>
                <a:spcPts val="0"/>
              </a:spcAft>
              <a:buFont typeface="Arial" panose="020B0604020202020204" pitchFamily="34" charset="0"/>
              <a:buChar char="•"/>
              <a:defRPr/>
            </a:pPr>
            <a:r>
              <a:rPr lang="en-US" dirty="0"/>
              <a:t>Signed contracts constitute the best evidence that a legally binding agreement exists.</a:t>
            </a:r>
          </a:p>
          <a:p>
            <a:pPr>
              <a:spcAft>
                <a:spcPts val="0"/>
              </a:spcAft>
              <a:buFont typeface="Arial" panose="020B0604020202020204" pitchFamily="34" charset="0"/>
              <a:buChar char="•"/>
              <a:defRPr/>
            </a:pPr>
            <a:r>
              <a:rPr lang="en-US" dirty="0"/>
              <a:t>A verbal offer and/or acceptance will not be considered evidence of the existence of a legally binding agreement.</a:t>
            </a:r>
          </a:p>
          <a:p>
            <a:endParaRPr lang="en-US" dirty="0"/>
          </a:p>
        </p:txBody>
      </p:sp>
      <p:sp>
        <p:nvSpPr>
          <p:cNvPr id="5" name="Rectangle 4"/>
          <p:cNvSpPr/>
          <p:nvPr/>
        </p:nvSpPr>
        <p:spPr>
          <a:xfrm>
            <a:off x="126914"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0589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768520" cy="1386372"/>
          </a:xfrm>
        </p:spPr>
        <p:txBody>
          <a:bodyPr/>
          <a:lstStyle/>
          <a:p>
            <a:r>
              <a:rPr lang="en-US" dirty="0" smtClean="0"/>
              <a:t>AGENDA</a:t>
            </a:r>
            <a:endParaRPr lang="en-US" dirty="0"/>
          </a:p>
        </p:txBody>
      </p:sp>
      <p:sp>
        <p:nvSpPr>
          <p:cNvPr id="3" name="Content Placeholder 2"/>
          <p:cNvSpPr>
            <a:spLocks noGrp="1"/>
          </p:cNvSpPr>
          <p:nvPr>
            <p:ph idx="1"/>
          </p:nvPr>
        </p:nvSpPr>
        <p:spPr>
          <a:xfrm>
            <a:off x="3208301" y="1039089"/>
            <a:ext cx="8635356" cy="5020056"/>
          </a:xfrm>
        </p:spPr>
        <p:txBody>
          <a:bodyPr/>
          <a:lstStyle/>
          <a:p>
            <a:pPr marL="457200" lvl="0" indent="-457200">
              <a:buClr>
                <a:schemeClr val="accent2"/>
              </a:buClr>
              <a:buFont typeface="+mj-lt"/>
              <a:buAutoNum type="arabicPeriod"/>
            </a:pPr>
            <a:r>
              <a:rPr lang="en-US" dirty="0">
                <a:solidFill>
                  <a:prstClr val="black">
                    <a:lumMod val="65000"/>
                    <a:lumOff val="35000"/>
                  </a:prstClr>
                </a:solidFill>
              </a:rPr>
              <a:t>Competitive Bidding (FCC Form </a:t>
            </a:r>
            <a:r>
              <a:rPr lang="en-US" dirty="0" smtClean="0">
                <a:solidFill>
                  <a:prstClr val="black">
                    <a:lumMod val="65000"/>
                    <a:lumOff val="35000"/>
                  </a:prstClr>
                </a:solidFill>
              </a:rPr>
              <a:t>470)</a:t>
            </a:r>
          </a:p>
          <a:p>
            <a:pPr marL="457200" lvl="0" indent="-457200">
              <a:buClr>
                <a:schemeClr val="accent2"/>
              </a:buClr>
              <a:buFont typeface="+mj-lt"/>
              <a:buAutoNum type="arabicPeriod"/>
            </a:pPr>
            <a:r>
              <a:rPr lang="en-US" dirty="0" smtClean="0">
                <a:solidFill>
                  <a:prstClr val="black">
                    <a:lumMod val="65000"/>
                    <a:lumOff val="35000"/>
                  </a:prstClr>
                </a:solidFill>
              </a:rPr>
              <a:t>Program </a:t>
            </a:r>
            <a:r>
              <a:rPr lang="en-US" dirty="0">
                <a:solidFill>
                  <a:prstClr val="black">
                    <a:lumMod val="65000"/>
                    <a:lumOff val="35000"/>
                  </a:prstClr>
                </a:solidFill>
              </a:rPr>
              <a:t>Compliance </a:t>
            </a:r>
            <a:r>
              <a:rPr lang="en-US" dirty="0" smtClean="0">
                <a:solidFill>
                  <a:prstClr val="black">
                    <a:lumMod val="65000"/>
                    <a:lumOff val="35000"/>
                  </a:prstClr>
                </a:solidFill>
              </a:rPr>
              <a:t>Issues</a:t>
            </a:r>
          </a:p>
          <a:p>
            <a:pPr marL="457200" lvl="0" indent="-457200">
              <a:buClr>
                <a:schemeClr val="accent2"/>
              </a:buClr>
              <a:buFont typeface="+mj-lt"/>
              <a:buAutoNum type="arabicPeriod"/>
            </a:pPr>
            <a:r>
              <a:rPr lang="en-US" dirty="0" smtClean="0">
                <a:solidFill>
                  <a:prstClr val="black">
                    <a:lumMod val="65000"/>
                    <a:lumOff val="35000"/>
                  </a:prstClr>
                </a:solidFill>
              </a:rPr>
              <a:t>Requesting </a:t>
            </a:r>
            <a:r>
              <a:rPr lang="en-US" dirty="0">
                <a:solidFill>
                  <a:prstClr val="black">
                    <a:lumMod val="65000"/>
                    <a:lumOff val="35000"/>
                  </a:prstClr>
                </a:solidFill>
              </a:rPr>
              <a:t>Funding (FCC Form </a:t>
            </a:r>
            <a:r>
              <a:rPr lang="en-US" dirty="0" smtClean="0">
                <a:solidFill>
                  <a:prstClr val="black">
                    <a:lumMod val="65000"/>
                    <a:lumOff val="35000"/>
                  </a:prstClr>
                </a:solidFill>
              </a:rPr>
              <a:t>471)</a:t>
            </a:r>
          </a:p>
          <a:p>
            <a:pPr marL="457200" lvl="0" indent="-457200">
              <a:buClr>
                <a:schemeClr val="accent2"/>
              </a:buClr>
              <a:buFont typeface="+mj-lt"/>
              <a:buAutoNum type="arabicPeriod"/>
            </a:pPr>
            <a:r>
              <a:rPr lang="en-US" dirty="0" smtClean="0">
                <a:solidFill>
                  <a:prstClr val="black">
                    <a:lumMod val="65000"/>
                    <a:lumOff val="35000"/>
                  </a:prstClr>
                </a:solidFill>
              </a:rPr>
              <a:t>Application </a:t>
            </a:r>
            <a:r>
              <a:rPr lang="en-US" dirty="0">
                <a:solidFill>
                  <a:prstClr val="black">
                    <a:lumMod val="65000"/>
                    <a:lumOff val="35000"/>
                  </a:prstClr>
                </a:solidFill>
              </a:rPr>
              <a:t>Review </a:t>
            </a:r>
            <a:endParaRPr lang="en-US" dirty="0" smtClean="0">
              <a:solidFill>
                <a:prstClr val="black">
                  <a:lumMod val="65000"/>
                  <a:lumOff val="35000"/>
                </a:prstClr>
              </a:solidFill>
            </a:endParaRPr>
          </a:p>
          <a:p>
            <a:pPr marL="457200" lvl="0" indent="-457200">
              <a:buClr>
                <a:schemeClr val="accent2"/>
              </a:buClr>
              <a:buFont typeface="+mj-lt"/>
              <a:buAutoNum type="arabicPeriod"/>
            </a:pPr>
            <a:r>
              <a:rPr lang="en-US" dirty="0" smtClean="0">
                <a:solidFill>
                  <a:prstClr val="black">
                    <a:lumMod val="65000"/>
                    <a:lumOff val="35000"/>
                  </a:prstClr>
                </a:solidFill>
              </a:rPr>
              <a:t>Funding </a:t>
            </a:r>
            <a:r>
              <a:rPr lang="en-US" dirty="0">
                <a:solidFill>
                  <a:prstClr val="black">
                    <a:lumMod val="65000"/>
                    <a:lumOff val="35000"/>
                  </a:prstClr>
                </a:solidFill>
              </a:rPr>
              <a:t>Commitments and Document Retention</a:t>
            </a:r>
          </a:p>
          <a:p>
            <a:pPr marL="0" indent="0">
              <a:buClr>
                <a:srgbClr val="004AD4"/>
              </a:buClr>
              <a:buNone/>
            </a:pPr>
            <a:endParaRPr lang="en-US" dirty="0"/>
          </a:p>
        </p:txBody>
      </p:sp>
      <p:sp>
        <p:nvSpPr>
          <p:cNvPr id="6" name="Rectangle 5"/>
          <p:cNvSpPr/>
          <p:nvPr/>
        </p:nvSpPr>
        <p:spPr>
          <a:xfrm>
            <a:off x="0" y="6575281"/>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1928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a:xfrm>
            <a:off x="337351" y="1172503"/>
            <a:ext cx="11636113" cy="5866652"/>
          </a:xfrm>
        </p:spPr>
        <p:txBody>
          <a:bodyPr>
            <a:normAutofit fontScale="55000" lnSpcReduction="20000"/>
          </a:bodyPr>
          <a:lstStyle/>
          <a:p>
            <a:pPr>
              <a:buFont typeface="Arial" panose="020B0604020202020204" pitchFamily="34" charset="0"/>
              <a:buChar char="•"/>
            </a:pPr>
            <a:r>
              <a:rPr lang="en-US" sz="4400" dirty="0"/>
              <a:t>During an FCC Form 471 review, when state and/or local contract law doesn’t require signature and/or date, the applicant will be given the opportunity to complete a certification statement that affirms that the applicant is compliant with its state and/or local contract law. </a:t>
            </a:r>
          </a:p>
          <a:p>
            <a:pPr>
              <a:buFont typeface="Arial" panose="020B0604020202020204" pitchFamily="34" charset="0"/>
              <a:buChar char="•"/>
            </a:pPr>
            <a:r>
              <a:rPr lang="en-US" sz="4400" dirty="0"/>
              <a:t>Tariffed or Month-to-Month service purchased under contract is contracted service.</a:t>
            </a:r>
          </a:p>
          <a:p>
            <a:pPr>
              <a:buFont typeface="Arial" panose="020B0604020202020204" pitchFamily="34" charset="0"/>
              <a:buChar char="•"/>
            </a:pPr>
            <a:r>
              <a:rPr lang="en-US" sz="4400" dirty="0"/>
              <a:t>Purchase orders will not be considered valid unless they are considered a contract or legally binding agreement in the state in which the applicant resides.</a:t>
            </a:r>
          </a:p>
          <a:p>
            <a:pPr>
              <a:buFont typeface="Arial" panose="020B0604020202020204" pitchFamily="34" charset="0"/>
              <a:buChar char="•"/>
            </a:pPr>
            <a:r>
              <a:rPr lang="en-US" sz="4400" dirty="0"/>
              <a:t>Voluntary contract extensions are allowable only when the option is stated in the original provisions of the contract. </a:t>
            </a:r>
          </a:p>
          <a:p>
            <a:pPr>
              <a:buFont typeface="Arial" panose="020B0604020202020204" pitchFamily="34" charset="0"/>
              <a:buChar char="•"/>
            </a:pPr>
            <a:r>
              <a:rPr lang="en-US" sz="4400" dirty="0"/>
              <a:t>Applicant must rebid the services (i.e., file a new FCC Form 470) if contract extensions are not stated in the contract or RFP.</a:t>
            </a:r>
          </a:p>
          <a:p>
            <a:pPr>
              <a:buFont typeface="Arial" panose="020B0604020202020204" pitchFamily="34" charset="0"/>
              <a:buChar char="•"/>
            </a:pPr>
            <a:r>
              <a:rPr lang="en-US" sz="4400" dirty="0"/>
              <a:t>Applicants must create a contract record in their EPC profile for each contract and can upload a copy of the contract.</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9511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Master Contracts</a:t>
            </a:r>
            <a:endParaRPr lang="en-US" dirty="0"/>
          </a:p>
        </p:txBody>
      </p:sp>
      <p:sp>
        <p:nvSpPr>
          <p:cNvPr id="3" name="Content Placeholder 2"/>
          <p:cNvSpPr>
            <a:spLocks noGrp="1"/>
          </p:cNvSpPr>
          <p:nvPr>
            <p:ph idx="1"/>
          </p:nvPr>
        </p:nvSpPr>
        <p:spPr/>
        <p:txBody>
          <a:bodyPr>
            <a:normAutofit/>
          </a:bodyPr>
          <a:lstStyle/>
          <a:p>
            <a:pPr>
              <a:lnSpc>
                <a:spcPct val="90000"/>
              </a:lnSpc>
              <a:spcAft>
                <a:spcPts val="0"/>
              </a:spcAft>
              <a:buFont typeface="Arial" panose="020B0604020202020204" pitchFamily="34" charset="0"/>
              <a:buChar char="•"/>
              <a:defRPr/>
            </a:pPr>
            <a:r>
              <a:rPr lang="en-US" dirty="0"/>
              <a:t>A state master contract (SMC) is competitively bid and put in place by a state government for use by multiple entities in that state.</a:t>
            </a:r>
          </a:p>
          <a:p>
            <a:pPr>
              <a:spcAft>
                <a:spcPts val="0"/>
              </a:spcAft>
              <a:buFont typeface="Arial" panose="020B0604020202020204" pitchFamily="34" charset="0"/>
              <a:buChar char="•"/>
              <a:defRPr/>
            </a:pPr>
            <a:r>
              <a:rPr lang="en-US" b="1" dirty="0"/>
              <a:t>Single winner: </a:t>
            </a:r>
            <a:r>
              <a:rPr lang="en-US" dirty="0"/>
              <a:t>Single vendor wins the bid.</a:t>
            </a:r>
          </a:p>
          <a:p>
            <a:pPr>
              <a:spcAft>
                <a:spcPts val="0"/>
              </a:spcAft>
              <a:buFont typeface="Arial" panose="020B0604020202020204" pitchFamily="34" charset="0"/>
              <a:buChar char="•"/>
              <a:defRPr/>
            </a:pPr>
            <a:r>
              <a:rPr lang="en-US" b="1" dirty="0"/>
              <a:t>Multiple winners: </a:t>
            </a:r>
            <a:r>
              <a:rPr lang="en-US" dirty="0"/>
              <a:t>State awards contract to several bidders.</a:t>
            </a:r>
          </a:p>
          <a:p>
            <a:pPr>
              <a:spcAft>
                <a:spcPts val="0"/>
              </a:spcAft>
              <a:buFont typeface="Arial" panose="020B0604020202020204" pitchFamily="34" charset="0"/>
              <a:buChar char="•"/>
              <a:defRPr/>
            </a:pPr>
            <a:r>
              <a:rPr lang="en-US" b="1" dirty="0"/>
              <a:t>Multiple Award Schedule (MAS): </a:t>
            </a:r>
            <a:r>
              <a:rPr lang="en-US" dirty="0"/>
              <a:t>State awards contract for same goods and services to multiple vendors that can serve the same population.</a:t>
            </a:r>
          </a:p>
          <a:p>
            <a:pPr marL="742950" lvl="2" indent="-342900">
              <a:spcAft>
                <a:spcPts val="0"/>
              </a:spcAft>
              <a:defRPr/>
            </a:pPr>
            <a:r>
              <a:rPr lang="en-US" sz="2800" dirty="0"/>
              <a:t>Multiple winners always require vendor selection justification and applicants must conduct a mini-bid to award contract. </a:t>
            </a:r>
          </a:p>
          <a:p>
            <a:pPr marL="742950" lvl="2" indent="-342900">
              <a:spcAft>
                <a:spcPts val="0"/>
              </a:spcAft>
              <a:defRPr/>
            </a:pPr>
            <a:r>
              <a:rPr lang="en-US" sz="2800" dirty="0"/>
              <a:t>Applicants must remember to include in their mini-bid all contracts on the MAS that provide the services sought. </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503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a:t>
            </a:r>
            <a:endParaRPr lang="en-US" dirty="0"/>
          </a:p>
        </p:txBody>
      </p:sp>
      <p:sp>
        <p:nvSpPr>
          <p:cNvPr id="3" name="Content Placeholder 2"/>
          <p:cNvSpPr>
            <a:spLocks noGrp="1"/>
          </p:cNvSpPr>
          <p:nvPr>
            <p:ph idx="1"/>
          </p:nvPr>
        </p:nvSpPr>
        <p:spPr/>
        <p:txBody>
          <a:bodyPr/>
          <a:lstStyle/>
          <a:p>
            <a:pPr>
              <a:spcBef>
                <a:spcPct val="0"/>
              </a:spcBef>
              <a:buFont typeface="Arial" panose="020B0604020202020204" pitchFamily="34" charset="0"/>
              <a:buChar char="•"/>
            </a:pPr>
            <a:r>
              <a:rPr lang="en-US" altLang="en-US" i="1" dirty="0"/>
              <a:t>Ysleta</a:t>
            </a:r>
            <a:r>
              <a:rPr lang="en-US" altLang="en-US" dirty="0"/>
              <a:t> </a:t>
            </a:r>
            <a:r>
              <a:rPr lang="en-US" altLang="en-US" i="1" dirty="0"/>
              <a:t>Order</a:t>
            </a:r>
            <a:r>
              <a:rPr lang="en-US" altLang="en-US" dirty="0"/>
              <a:t>, para. 54:  Example: Routers priced at two or three times greater than the prices available from commercial vendors would not be cost-effective, absent extenuating circumstances. </a:t>
            </a:r>
          </a:p>
          <a:p>
            <a:pPr>
              <a:spcBef>
                <a:spcPct val="0"/>
              </a:spcBef>
              <a:buFont typeface="Arial" panose="020B0604020202020204" pitchFamily="34" charset="0"/>
              <a:buChar char="•"/>
            </a:pPr>
            <a:r>
              <a:rPr lang="en-US" altLang="en-US" dirty="0"/>
              <a:t>Receiving only one bid does not automatically make it cost-effective.</a:t>
            </a:r>
          </a:p>
          <a:p>
            <a:pPr>
              <a:spcBef>
                <a:spcPct val="0"/>
              </a:spcBef>
              <a:buFont typeface="Arial" panose="020B0604020202020204" pitchFamily="34" charset="0"/>
              <a:buChar char="•"/>
            </a:pPr>
            <a:r>
              <a:rPr lang="en-US" altLang="en-US" dirty="0"/>
              <a:t>Applicants must be able to demonstrate why a solution with higher than average pricing is cost-effective.</a:t>
            </a:r>
          </a:p>
          <a:p>
            <a:pPr>
              <a:spcBef>
                <a:spcPct val="0"/>
              </a:spcBef>
              <a:buFont typeface="Arial" panose="020B0604020202020204" pitchFamily="34" charset="0"/>
              <a:buChar char="•"/>
            </a:pPr>
            <a:r>
              <a:rPr lang="en-US" altLang="en-US" dirty="0"/>
              <a:t>Applicants will need to CERTIFY on FCC Form 471 (per FCC rules) that all bids submitted were carefully considered, the most cost-effective bid was selected with price being the primary factor considered, and is the most cost-effective means of meeting educational needs and technology goals.</a:t>
            </a:r>
          </a:p>
          <a:p>
            <a:pPr>
              <a:buFont typeface="Arial" panose="020B0604020202020204" pitchFamily="34" charset="0"/>
              <a:buChar char="•"/>
            </a:pPr>
            <a:endParaRPr lang="en-US" dirty="0"/>
          </a:p>
          <a:p>
            <a:endParaRPr lang="en-US" dirty="0"/>
          </a:p>
        </p:txBody>
      </p:sp>
      <p:sp>
        <p:nvSpPr>
          <p:cNvPr id="5" name="Rectangle 4"/>
          <p:cNvSpPr/>
          <p:nvPr/>
        </p:nvSpPr>
        <p:spPr>
          <a:xfrm>
            <a:off x="210042"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7189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a:t>
            </a:r>
            <a:endParaRPr lang="en-US" dirty="0"/>
          </a:p>
        </p:txBody>
      </p:sp>
      <p:sp>
        <p:nvSpPr>
          <p:cNvPr id="3" name="Content Placeholder 2"/>
          <p:cNvSpPr>
            <a:spLocks noGrp="1"/>
          </p:cNvSpPr>
          <p:nvPr>
            <p:ph idx="1"/>
          </p:nvPr>
        </p:nvSpPr>
        <p:spPr/>
        <p:txBody>
          <a:bodyPr>
            <a:normAutofit/>
          </a:bodyPr>
          <a:lstStyle/>
          <a:p>
            <a:pPr marL="288925" indent="-288925">
              <a:buFont typeface="Arial" panose="020B0604020202020204" pitchFamily="34" charset="0"/>
              <a:buChar char="•"/>
            </a:pPr>
            <a:r>
              <a:rPr lang="en-US" dirty="0"/>
              <a:t>47 CFR § 54.500(f): Lowest corresponding price is the lowest price that a service provider charges to non-residential customers who are similarly situated to a particular school, library, or library consortium for similar </a:t>
            </a:r>
            <a:r>
              <a:rPr lang="en-US" dirty="0" smtClean="0"/>
              <a:t>services.</a:t>
            </a:r>
          </a:p>
          <a:p>
            <a:pPr marL="288925" indent="-288925">
              <a:buFont typeface="Arial" panose="020B0604020202020204" pitchFamily="34" charset="0"/>
              <a:buChar char="•"/>
            </a:pPr>
            <a:r>
              <a:rPr lang="en-US" dirty="0" smtClean="0"/>
              <a:t>Ensures </a:t>
            </a:r>
            <a:r>
              <a:rPr lang="en-US" dirty="0"/>
              <a:t>that schools and libraries are not charged more than similarly situated non-residential customers for the same </a:t>
            </a:r>
            <a:r>
              <a:rPr lang="en-US" dirty="0" smtClean="0"/>
              <a:t>services because </a:t>
            </a:r>
            <a:r>
              <a:rPr lang="en-US" dirty="0"/>
              <a:t>of </a:t>
            </a:r>
            <a:r>
              <a:rPr lang="en-US" dirty="0" smtClean="0"/>
              <a:t>their </a:t>
            </a:r>
            <a:r>
              <a:rPr lang="en-US" dirty="0"/>
              <a:t>E-rate participation.</a:t>
            </a:r>
          </a:p>
          <a:p>
            <a:pPr>
              <a:buFont typeface="Arial" panose="020B0604020202020204" pitchFamily="34" charset="0"/>
              <a:buChar char="•"/>
            </a:pPr>
            <a:r>
              <a:rPr lang="en-US" altLang="en-US" dirty="0" smtClean="0"/>
              <a:t>Ensures </a:t>
            </a:r>
            <a:r>
              <a:rPr lang="en-US" altLang="en-US" dirty="0"/>
              <a:t>that any lack of experience in negotiating in a service market does not prevent applicants from receiving competitive prices.</a:t>
            </a:r>
          </a:p>
          <a:p>
            <a:pPr>
              <a:buFont typeface="Arial" panose="020B0604020202020204" pitchFamily="34" charset="0"/>
              <a:buChar char="•"/>
            </a:pPr>
            <a:endParaRPr lang="en-US" altLang="en-US" sz="3200"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14986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a:t>
            </a:r>
            <a:endParaRPr lang="en-US" dirty="0"/>
          </a:p>
        </p:txBody>
      </p:sp>
      <p:sp>
        <p:nvSpPr>
          <p:cNvPr id="3" name="Content Placeholder 2"/>
          <p:cNvSpPr>
            <a:spLocks noGrp="1"/>
          </p:cNvSpPr>
          <p:nvPr>
            <p:ph idx="1"/>
          </p:nvPr>
        </p:nvSpPr>
        <p:spPr/>
        <p:txBody>
          <a:bodyPr>
            <a:normAutofit/>
          </a:bodyPr>
          <a:lstStyle/>
          <a:p>
            <a:pPr lvl="0">
              <a:buNone/>
            </a:pPr>
            <a:r>
              <a:rPr lang="en-US" sz="2600" b="1" dirty="0">
                <a:solidFill>
                  <a:srgbClr val="0070C0"/>
                </a:solidFill>
              </a:rPr>
              <a:t>What is “similarly situated”?</a:t>
            </a:r>
          </a:p>
          <a:p>
            <a:r>
              <a:rPr lang="en-US" dirty="0" smtClean="0"/>
              <a:t>Service </a:t>
            </a:r>
            <a:r>
              <a:rPr lang="en-US" dirty="0"/>
              <a:t>providers are required to offer schools and libraries their services at the lowest corresponding prices throughout their geographic service areas.  The “geographic service area” is the area in which a service provider is seeking to serve customers with any of its E-rate services</a:t>
            </a:r>
            <a:r>
              <a:rPr lang="en-US" dirty="0" smtClean="0"/>
              <a:t>.</a:t>
            </a:r>
          </a:p>
          <a:p>
            <a:r>
              <a:rPr lang="en-US" dirty="0"/>
              <a:t>Service providers may not avoid the obligation to offer the lowest corresponding price to schools and libraries for interstate services by arguing that none of their non-residential customers are identically situated to a school or library or that none of their service contracts cover services identical to those sought by a school or library. </a:t>
            </a:r>
            <a:endParaRPr lang="en-US" dirty="0" smtClean="0"/>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675983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a:t>
            </a:r>
            <a:endParaRPr lang="en-US" dirty="0"/>
          </a:p>
        </p:txBody>
      </p:sp>
      <p:sp>
        <p:nvSpPr>
          <p:cNvPr id="3" name="Content Placeholder 2"/>
          <p:cNvSpPr>
            <a:spLocks noGrp="1"/>
          </p:cNvSpPr>
          <p:nvPr>
            <p:ph idx="1"/>
          </p:nvPr>
        </p:nvSpPr>
        <p:spPr/>
        <p:txBody>
          <a:bodyPr>
            <a:normAutofit/>
          </a:bodyPr>
          <a:lstStyle/>
          <a:p>
            <a:pPr lvl="0">
              <a:buNone/>
            </a:pPr>
            <a:r>
              <a:rPr lang="en-US" sz="2600" b="1" dirty="0">
                <a:solidFill>
                  <a:srgbClr val="0070C0"/>
                </a:solidFill>
              </a:rPr>
              <a:t>What is “similarly situated”?</a:t>
            </a:r>
          </a:p>
          <a:p>
            <a:r>
              <a:rPr lang="en-US" dirty="0"/>
              <a:t>The Commission will only permit providers to offer schools and libraries prices above prices charged to other similarly situated customers when those providers can show that they face demonstrably and significantly higher costs to serve the school or library seeking service.  Factors that could affect the cost of service – volume, mileage from facility, and length of contract.</a:t>
            </a:r>
          </a:p>
          <a:p>
            <a:r>
              <a:rPr lang="en-US" dirty="0"/>
              <a:t>Similar services include those provided under contract as well as those provided under tariff. </a:t>
            </a:r>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184919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 </a:t>
            </a:r>
            <a:endParaRPr lang="en-US" dirty="0"/>
          </a:p>
        </p:txBody>
      </p:sp>
      <p:sp>
        <p:nvSpPr>
          <p:cNvPr id="3" name="Content Placeholder 2"/>
          <p:cNvSpPr>
            <a:spLocks noGrp="1"/>
          </p:cNvSpPr>
          <p:nvPr>
            <p:ph idx="1"/>
          </p:nvPr>
        </p:nvSpPr>
        <p:spPr/>
        <p:txBody>
          <a:bodyPr>
            <a:normAutofit/>
          </a:bodyPr>
          <a:lstStyle/>
          <a:p>
            <a:pPr lvl="0">
              <a:buNone/>
            </a:pPr>
            <a:r>
              <a:rPr lang="en-US" sz="2600" b="1" dirty="0" smtClean="0">
                <a:solidFill>
                  <a:srgbClr val="0070C0"/>
                </a:solidFill>
              </a:rPr>
              <a:t>Comparing Pricing</a:t>
            </a:r>
            <a:endParaRPr lang="en-US" sz="2600" b="1" dirty="0">
              <a:solidFill>
                <a:srgbClr val="0070C0"/>
              </a:solidFill>
            </a:endParaRPr>
          </a:p>
          <a:p>
            <a:r>
              <a:rPr lang="en-US" dirty="0"/>
              <a:t>There is a rebuttable presumption that rates offered within the previous three years are still compensatory.</a:t>
            </a:r>
          </a:p>
          <a:p>
            <a:pPr lvl="0"/>
            <a:r>
              <a:rPr lang="en-US" dirty="0"/>
              <a:t>Promotional rates offered by a service provider for a period of more than 90 days must be included among the comparable rates upon which the lowest corresponding price is determined.  </a:t>
            </a:r>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910763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 </a:t>
            </a:r>
            <a:endParaRPr lang="en-US" dirty="0"/>
          </a:p>
        </p:txBody>
      </p:sp>
      <p:sp>
        <p:nvSpPr>
          <p:cNvPr id="3" name="Content Placeholder 2"/>
          <p:cNvSpPr>
            <a:spLocks noGrp="1"/>
          </p:cNvSpPr>
          <p:nvPr>
            <p:ph idx="1"/>
          </p:nvPr>
        </p:nvSpPr>
        <p:spPr/>
        <p:txBody>
          <a:bodyPr>
            <a:normAutofit/>
          </a:bodyPr>
          <a:lstStyle/>
          <a:p>
            <a:pPr lvl="0">
              <a:buNone/>
            </a:pPr>
            <a:r>
              <a:rPr lang="en-US" sz="2600" b="1" dirty="0" smtClean="0">
                <a:solidFill>
                  <a:srgbClr val="0070C0"/>
                </a:solidFill>
              </a:rPr>
              <a:t>Who Must Comply? </a:t>
            </a:r>
            <a:endParaRPr lang="en-US" sz="2600" b="1" dirty="0">
              <a:solidFill>
                <a:srgbClr val="0070C0"/>
              </a:solidFill>
            </a:endParaRPr>
          </a:p>
          <a:p>
            <a:pPr lvl="0"/>
            <a:r>
              <a:rPr lang="en-US" dirty="0"/>
              <a:t>All service providers regardless of the size of the </a:t>
            </a:r>
            <a:r>
              <a:rPr lang="en-US" dirty="0" smtClean="0"/>
              <a:t>company. </a:t>
            </a:r>
            <a:endParaRPr lang="en-US" dirty="0"/>
          </a:p>
          <a:p>
            <a:pPr lvl="0"/>
            <a:r>
              <a:rPr lang="en-US" dirty="0"/>
              <a:t>The applicant is not obligated to ask for the LCP, but must receive </a:t>
            </a:r>
            <a:r>
              <a:rPr lang="en-US" dirty="0" smtClean="0"/>
              <a:t>it.</a:t>
            </a:r>
          </a:p>
          <a:p>
            <a:pPr lvl="0"/>
            <a:r>
              <a:rPr lang="en-US" dirty="0"/>
              <a:t> A service provider’s obligation to provide the LCP is not tied to a response to an FCC Form 470 or RFP.  The service provider must charge a rate that is the LCP – it is not sufficient merely just to offer the LCP in a bid response. </a:t>
            </a:r>
            <a:endParaRPr lang="en-US" dirty="0" smtClean="0"/>
          </a:p>
          <a:p>
            <a:pPr lvl="0"/>
            <a:endParaRPr lang="en-US" dirty="0"/>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49178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Duplicative Services</a:t>
            </a:r>
            <a:endParaRPr lang="en-US" dirty="0"/>
          </a:p>
        </p:txBody>
      </p:sp>
      <p:sp>
        <p:nvSpPr>
          <p:cNvPr id="3" name="Content Placeholder 2"/>
          <p:cNvSpPr>
            <a:spLocks noGrp="1"/>
          </p:cNvSpPr>
          <p:nvPr>
            <p:ph idx="1"/>
          </p:nvPr>
        </p:nvSpPr>
        <p:spPr/>
        <p:txBody>
          <a:bodyPr>
            <a:normAutofit/>
          </a:bodyPr>
          <a:lstStyle/>
          <a:p>
            <a:pPr marL="288925" indent="-288925">
              <a:buFont typeface="Arial" panose="020B0604020202020204" pitchFamily="34" charset="0"/>
              <a:buChar char="•"/>
            </a:pPr>
            <a:r>
              <a:rPr lang="en-US" altLang="en-US" dirty="0"/>
              <a:t>Duplicative services are services that provide the same functionality for the same population in the </a:t>
            </a:r>
            <a:r>
              <a:rPr lang="en-US" altLang="en-US" dirty="0" smtClean="0"/>
              <a:t>same </a:t>
            </a:r>
            <a:r>
              <a:rPr lang="en-US" altLang="en-US" dirty="0"/>
              <a:t>location during the same period of time.</a:t>
            </a:r>
          </a:p>
          <a:p>
            <a:pPr marL="288925" indent="-288925">
              <a:buFont typeface="Arial" panose="020B0604020202020204" pitchFamily="34" charset="0"/>
              <a:buChar char="•"/>
            </a:pPr>
            <a:r>
              <a:rPr lang="en-US" dirty="0"/>
              <a:t>Backup services - services sought to reduce reliance on any single service provider's network during an </a:t>
            </a:r>
            <a:r>
              <a:rPr lang="en-US" dirty="0" smtClean="0"/>
              <a:t>outage </a:t>
            </a:r>
            <a:r>
              <a:rPr lang="en-US" dirty="0"/>
              <a:t>- are considered </a:t>
            </a:r>
            <a:r>
              <a:rPr lang="en-US" dirty="0" smtClean="0"/>
              <a:t>duplicative.</a:t>
            </a:r>
            <a:endParaRPr lang="en-US" dirty="0"/>
          </a:p>
          <a:p>
            <a:pPr marL="288925" indent="-288925">
              <a:buFont typeface="Arial" panose="020B0604020202020204" pitchFamily="34" charset="0"/>
              <a:buChar char="•"/>
            </a:pPr>
            <a:r>
              <a:rPr lang="en-US" dirty="0"/>
              <a:t>Services that provide necessary bandwidth requirements, such as multiple T-1 lines when appropriate for </a:t>
            </a:r>
            <a:r>
              <a:rPr lang="en-US" dirty="0" smtClean="0"/>
              <a:t>the </a:t>
            </a:r>
            <a:r>
              <a:rPr lang="en-US" dirty="0"/>
              <a:t>population served and the services to be received, may not be </a:t>
            </a:r>
            <a:r>
              <a:rPr lang="en-US" dirty="0" smtClean="0"/>
              <a:t>considered duplicative</a:t>
            </a:r>
            <a:r>
              <a:rPr lang="en-US" dirty="0"/>
              <a:t>. However, the applicant </a:t>
            </a:r>
            <a:r>
              <a:rPr lang="en-US" dirty="0" smtClean="0"/>
              <a:t>must </a:t>
            </a:r>
            <a:r>
              <a:rPr lang="en-US" dirty="0"/>
              <a:t>still evaluate and choose the most cost-effective option from the bids received</a:t>
            </a:r>
            <a:r>
              <a:rPr lang="en-US" dirty="0" smtClean="0"/>
              <a:t>.</a:t>
            </a:r>
          </a:p>
          <a:p>
            <a:pPr marL="288925" indent="-288925">
              <a:buFont typeface="Arial" panose="020B0604020202020204" pitchFamily="34" charset="0"/>
              <a:buChar char="•"/>
            </a:pPr>
            <a:r>
              <a:rPr lang="en-US" dirty="0" smtClean="0"/>
              <a:t>USAC cannot fund duplicative services.</a:t>
            </a:r>
            <a:endParaRPr lang="en-US" alt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7219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E-rate Gift Rules</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defRPr/>
            </a:pPr>
            <a:r>
              <a:rPr lang="en-US" dirty="0"/>
              <a:t>Receipt or solicitation of gifts by applicants from service providers (and vice versa) and potential service providers is a competitive bidding violation.</a:t>
            </a:r>
          </a:p>
          <a:p>
            <a:pPr>
              <a:spcAft>
                <a:spcPts val="0"/>
              </a:spcAft>
              <a:buFont typeface="Arial" panose="020B0604020202020204" pitchFamily="34" charset="0"/>
              <a:buChar char="•"/>
              <a:defRPr/>
            </a:pPr>
            <a:r>
              <a:rPr lang="en-US" dirty="0"/>
              <a:t>Service providers may not offer or provide any gifts or thing of value to applicant personnel involved in E-rate.</a:t>
            </a:r>
          </a:p>
          <a:p>
            <a:pPr>
              <a:spcAft>
                <a:spcPts val="0"/>
              </a:spcAft>
              <a:buFont typeface="Arial" panose="020B0604020202020204" pitchFamily="34" charset="0"/>
              <a:buChar char="•"/>
              <a:defRPr/>
            </a:pPr>
            <a:r>
              <a:rPr lang="en-US" dirty="0"/>
              <a:t>Gift prohibitions are always applicable, not just during the competitive bidding process.</a:t>
            </a:r>
          </a:p>
          <a:p>
            <a:pPr>
              <a:spcAft>
                <a:spcPts val="0"/>
              </a:spcAft>
              <a:buFont typeface="Arial" panose="020B0604020202020204" pitchFamily="34" charset="0"/>
              <a:buChar char="•"/>
              <a:defRPr/>
            </a:pPr>
            <a:r>
              <a:rPr lang="en-US" dirty="0"/>
              <a:t>Must always follow FCC rules and any applicable state/local rules. </a:t>
            </a:r>
          </a:p>
          <a:p>
            <a:pPr marL="0" indent="0">
              <a:buNone/>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30981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1" end="1"/>
                                            </p:txEl>
                                          </p:spTgt>
                                        </p:tgtEl>
                                        <p:attrNameLst>
                                          <p:attrName>style.color</p:attrName>
                                        </p:attrNameLst>
                                      </p:cBhvr>
                                      <p:to>
                                        <p:clrVal>
                                          <a:schemeClr val="accent2"/>
                                        </p:clrVal>
                                      </p:to>
                                    </p:set>
                                    <p:set>
                                      <p:cBhvr>
                                        <p:cTn id="13" dur="500" fill="hold"/>
                                        <p:tgtEl>
                                          <p:spTgt spid="3">
                                            <p:txEl>
                                              <p:pRg st="1" end="1"/>
                                            </p:txEl>
                                          </p:spTgt>
                                        </p:tgtEl>
                                        <p:attrNameLst>
                                          <p:attrName>fillcolor</p:attrName>
                                        </p:attrNameLst>
                                      </p:cBhvr>
                                      <p:to>
                                        <p:clrVal>
                                          <a:schemeClr val="accent2"/>
                                        </p:clrVal>
                                      </p:to>
                                    </p:set>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accent2"/>
                                        </p:clrVal>
                                      </p:to>
                                    </p:set>
                                    <p:set>
                                      <p:cBhvr>
                                        <p:cTn id="19" dur="500" fill="hold"/>
                                        <p:tgtEl>
                                          <p:spTgt spid="3">
                                            <p:txEl>
                                              <p:pRg st="2" end="2"/>
                                            </p:txEl>
                                          </p:spTgt>
                                        </p:tgtEl>
                                        <p:attrNameLst>
                                          <p:attrName>fillcolor</p:attrName>
                                        </p:attrNameLst>
                                      </p:cBhvr>
                                      <p:to>
                                        <p:clrVal>
                                          <a:schemeClr val="accent2"/>
                                        </p:clrVal>
                                      </p:to>
                                    </p:set>
                                    <p:set>
                                      <p:cBhvr>
                                        <p:cTn id="20" dur="500" fill="hold"/>
                                        <p:tgtEl>
                                          <p:spTgt spid="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3" end="3"/>
                                            </p:txEl>
                                          </p:spTgt>
                                        </p:tgtEl>
                                        <p:attrNameLst>
                                          <p:attrName>style.color</p:attrName>
                                        </p:attrNameLst>
                                      </p:cBhvr>
                                      <p:to>
                                        <p:clrVal>
                                          <a:schemeClr val="accent2"/>
                                        </p:clrVal>
                                      </p:to>
                                    </p:set>
                                    <p:set>
                                      <p:cBhvr>
                                        <p:cTn id="25" dur="500" fill="hold"/>
                                        <p:tgtEl>
                                          <p:spTgt spid="3">
                                            <p:txEl>
                                              <p:pRg st="3" end="3"/>
                                            </p:txEl>
                                          </p:spTgt>
                                        </p:tgtEl>
                                        <p:attrNameLst>
                                          <p:attrName>fillcolor</p:attrName>
                                        </p:attrNameLst>
                                      </p:cBhvr>
                                      <p:to>
                                        <p:clrVal>
                                          <a:schemeClr val="accent2"/>
                                        </p:clrVal>
                                      </p:to>
                                    </p:set>
                                    <p:set>
                                      <p:cBhvr>
                                        <p:cTn id="26"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Competitive Bidding </a:t>
            </a:r>
            <a:endParaRPr lang="en-US" dirty="0"/>
          </a:p>
        </p:txBody>
      </p:sp>
      <p:sp>
        <p:nvSpPr>
          <p:cNvPr id="3" name="Subtitle 2"/>
          <p:cNvSpPr>
            <a:spLocks noGrp="1"/>
          </p:cNvSpPr>
          <p:nvPr>
            <p:ph type="subTitle" idx="1"/>
          </p:nvPr>
        </p:nvSpPr>
        <p:spPr/>
        <p:txBody>
          <a:bodyPr/>
          <a:lstStyle/>
          <a:p>
            <a:r>
              <a:rPr lang="en-US" dirty="0" smtClean="0"/>
              <a:t>FCC Form 470</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51351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E-rate Gift Rule Exceptions</a:t>
            </a:r>
            <a:endParaRPr lang="en-US"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altLang="en-US" dirty="0"/>
              <a:t>Items worth $20 or less, including meals. The value of these items received by any individual cannot exceed $50 from one service provider per funding year.</a:t>
            </a:r>
          </a:p>
          <a:p>
            <a:pPr>
              <a:buFont typeface="Arial" panose="020B0604020202020204" pitchFamily="34" charset="0"/>
              <a:buChar char="•"/>
            </a:pPr>
            <a:r>
              <a:rPr lang="en-US" altLang="en-US" dirty="0"/>
              <a:t>Gifts to family and friends when those gifts are made using personal funds of the donor and not related to a business transaction or relationship. </a:t>
            </a:r>
          </a:p>
          <a:p>
            <a:pPr>
              <a:buFont typeface="Arial" panose="020B0604020202020204" pitchFamily="34" charset="0"/>
              <a:buChar char="•"/>
            </a:pPr>
            <a:r>
              <a:rPr lang="en-US" altLang="en-US" dirty="0"/>
              <a:t>Charitable donations not directly or indirectly related to an E-rate procurement, and not intended to circumvent any other FCC rule.</a:t>
            </a:r>
          </a:p>
          <a:p>
            <a:pPr>
              <a:buFont typeface="Arial" panose="020B0604020202020204" pitchFamily="34" charset="0"/>
              <a:buChar char="•"/>
            </a:pPr>
            <a:r>
              <a:rPr lang="en-US" altLang="en-US" dirty="0"/>
              <a:t>Cure violations by promptly returning any item or paying the donor its market value.</a:t>
            </a:r>
          </a:p>
          <a:p>
            <a:pPr>
              <a:buFont typeface="Arial" panose="020B0604020202020204" pitchFamily="34" charset="0"/>
              <a:buChar char="•"/>
            </a:pPr>
            <a:r>
              <a:rPr lang="en-US" altLang="en-US" dirty="0"/>
              <a:t>Prizes at conferences are subject to the $20/$50 rule.</a:t>
            </a:r>
          </a:p>
          <a:p>
            <a:pPr>
              <a:buFont typeface="Arial" panose="020B0604020202020204" pitchFamily="34" charset="0"/>
              <a:buChar char="•"/>
            </a:pPr>
            <a:r>
              <a:rPr lang="en-US" altLang="en-US" dirty="0"/>
              <a:t>Watch the </a:t>
            </a:r>
            <a:r>
              <a:rPr lang="en-US" altLang="en-US" dirty="0">
                <a:hlinkClick r:id="rId2"/>
              </a:rPr>
              <a:t>Gift Rules video</a:t>
            </a:r>
            <a:r>
              <a:rPr lang="en-US" altLang="en-US" dirty="0"/>
              <a:t> for more details on the gift rules.</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69864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Requesting Funding</a:t>
            </a:r>
            <a:endParaRPr lang="en-US" dirty="0"/>
          </a:p>
        </p:txBody>
      </p:sp>
      <p:sp>
        <p:nvSpPr>
          <p:cNvPr id="3" name="Subtitle 2"/>
          <p:cNvSpPr>
            <a:spLocks noGrp="1"/>
          </p:cNvSpPr>
          <p:nvPr>
            <p:ph type="subTitle" idx="1"/>
          </p:nvPr>
        </p:nvSpPr>
        <p:spPr/>
        <p:txBody>
          <a:bodyPr/>
          <a:lstStyle/>
          <a:p>
            <a:r>
              <a:rPr lang="en-US" dirty="0" smtClean="0"/>
              <a:t>FCC Form 471</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66863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Funding</a:t>
            </a:r>
            <a:endParaRPr lang="en-US" dirty="0"/>
          </a:p>
        </p:txBody>
      </p:sp>
      <p:sp>
        <p:nvSpPr>
          <p:cNvPr id="3" name="Content Placeholder 2"/>
          <p:cNvSpPr>
            <a:spLocks noGrp="1"/>
          </p:cNvSpPr>
          <p:nvPr>
            <p:ph idx="1"/>
          </p:nvPr>
        </p:nvSpPr>
        <p:spPr>
          <a:xfrm>
            <a:off x="337351" y="1101812"/>
            <a:ext cx="11506306" cy="5025116"/>
          </a:xfrm>
        </p:spPr>
        <p:txBody>
          <a:bodyPr>
            <a:noAutofit/>
          </a:bodyPr>
          <a:lstStyle/>
          <a:p>
            <a:pPr>
              <a:spcAft>
                <a:spcPts val="0"/>
              </a:spcAft>
              <a:buFont typeface="Arial" panose="020B0604020202020204" pitchFamily="34" charset="0"/>
              <a:buChar char="•"/>
            </a:pPr>
            <a:r>
              <a:rPr lang="en-US" sz="2400" dirty="0">
                <a:sym typeface="Source Sans Pro"/>
              </a:rPr>
              <a:t>On the FCC Form 471, applicants identify:</a:t>
            </a:r>
          </a:p>
          <a:p>
            <a:pPr lvl="1"/>
            <a:r>
              <a:rPr lang="en-US" dirty="0">
                <a:sym typeface="Source Sans Pro"/>
              </a:rPr>
              <a:t>The services they chose</a:t>
            </a:r>
          </a:p>
          <a:p>
            <a:pPr lvl="1"/>
            <a:r>
              <a:rPr lang="en-US" dirty="0">
                <a:sym typeface="Source Sans Pro"/>
              </a:rPr>
              <a:t>The service providers they selected and the Service Provider Identification Number (SPIN) associated with each funding request</a:t>
            </a:r>
          </a:p>
          <a:p>
            <a:pPr lvl="1"/>
            <a:r>
              <a:rPr lang="en-US" dirty="0">
                <a:sym typeface="Source Sans Pro"/>
              </a:rPr>
              <a:t>The eligible schools/libraries that will receive the services</a:t>
            </a:r>
          </a:p>
          <a:p>
            <a:pPr lvl="1"/>
            <a:r>
              <a:rPr lang="en-US" dirty="0">
                <a:sym typeface="Source Sans Pro"/>
              </a:rPr>
              <a:t>Their chosen services and their associated costs</a:t>
            </a:r>
          </a:p>
          <a:p>
            <a:pPr lvl="1"/>
            <a:r>
              <a:rPr lang="en-US" dirty="0">
                <a:sym typeface="Source Sans Pro"/>
              </a:rPr>
              <a:t>Their discount level.</a:t>
            </a:r>
          </a:p>
          <a:p>
            <a:pPr>
              <a:spcBef>
                <a:spcPts val="800"/>
              </a:spcBef>
              <a:spcAft>
                <a:spcPts val="0"/>
              </a:spcAft>
              <a:buFont typeface="Arial" panose="020B0604020202020204" pitchFamily="34" charset="0"/>
              <a:buChar char="•"/>
            </a:pPr>
            <a:r>
              <a:rPr lang="en-US" sz="2400" dirty="0">
                <a:sym typeface="Source Sans Pro"/>
              </a:rPr>
              <a:t>The service type on each FRN must match the service type posted on FCC Form 470</a:t>
            </a:r>
            <a:r>
              <a:rPr lang="en-US" sz="2400" dirty="0" smtClean="0">
                <a:sym typeface="Source Sans Pro"/>
              </a:rPr>
              <a:t>.</a:t>
            </a:r>
          </a:p>
          <a:p>
            <a:pPr>
              <a:spcBef>
                <a:spcPts val="800"/>
              </a:spcBef>
              <a:spcAft>
                <a:spcPts val="0"/>
              </a:spcAft>
              <a:buFont typeface="Arial" panose="020B0604020202020204" pitchFamily="34" charset="0"/>
              <a:buChar char="•"/>
            </a:pPr>
            <a:r>
              <a:rPr lang="en-US" sz="2400" dirty="0" smtClean="0">
                <a:sym typeface="Source Sans Pro"/>
              </a:rPr>
              <a:t>Once the form is certified, the applicant and service provider will receive the Receipt Acknowledgement Letter (RAL). Carefully review the application for any needed corrections.  </a:t>
            </a:r>
            <a:endParaRPr lang="en-US" sz="2400" dirty="0">
              <a:sym typeface="Source Sans Pro"/>
            </a:endParaRPr>
          </a:p>
          <a:p>
            <a:pPr>
              <a:spcBef>
                <a:spcPts val="800"/>
              </a:spcBef>
              <a:spcAft>
                <a:spcPts val="0"/>
              </a:spcAft>
              <a:buFont typeface="Arial" panose="020B0604020202020204" pitchFamily="34" charset="0"/>
              <a:buChar char="•"/>
            </a:pPr>
            <a:r>
              <a:rPr lang="en-US" sz="2400" dirty="0">
                <a:sym typeface="Source Sans Pro"/>
              </a:rPr>
              <a:t>Talk to </a:t>
            </a:r>
            <a:r>
              <a:rPr lang="en-US" sz="2400" dirty="0" smtClean="0">
                <a:sym typeface="Source Sans Pro"/>
              </a:rPr>
              <a:t>your customer </a:t>
            </a:r>
            <a:r>
              <a:rPr lang="en-US" sz="2400" dirty="0">
                <a:sym typeface="Source Sans Pro"/>
              </a:rPr>
              <a:t>early about the preferred invoicing method. </a:t>
            </a:r>
            <a:endParaRPr lang="en-US" sz="2400" dirty="0"/>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1373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Allocation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E-rate funds may only be used to pay for eligible services and products used by eligible entities for eligible purposes (i.e., primarily educational purposes).</a:t>
            </a:r>
          </a:p>
          <a:p>
            <a:pPr>
              <a:buFont typeface="Arial" panose="020B0604020202020204" pitchFamily="34" charset="0"/>
              <a:buChar char="•"/>
            </a:pPr>
            <a:r>
              <a:rPr lang="en-US" dirty="0"/>
              <a:t>If a product or service has both eligible and ineligible functions, the cost of the ineligible functions must be allocated out of the funding request.</a:t>
            </a:r>
          </a:p>
          <a:p>
            <a:pPr>
              <a:buFont typeface="Arial" panose="020B0604020202020204" pitchFamily="34" charset="0"/>
              <a:buChar char="•"/>
            </a:pPr>
            <a:r>
              <a:rPr lang="en-US" dirty="0"/>
              <a:t>The cost allocation must be based on a reasonable, tangible basis that reaches a realistic result.</a:t>
            </a:r>
          </a:p>
          <a:p>
            <a:pPr>
              <a:buFont typeface="Arial" panose="020B0604020202020204" pitchFamily="34" charset="0"/>
              <a:buChar char="•"/>
            </a:pPr>
            <a:r>
              <a:rPr lang="en-US" dirty="0"/>
              <a:t>A cost allocation requires a clear delineation of costs.</a:t>
            </a:r>
          </a:p>
          <a:p>
            <a:pPr>
              <a:buFont typeface="Arial" panose="020B0604020202020204" pitchFamily="34" charset="0"/>
              <a:buChar char="•"/>
            </a:pPr>
            <a:r>
              <a:rPr lang="en-US" dirty="0"/>
              <a:t>Cost allocations must be supported by documentation.</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54497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 Transitioning Services</a:t>
            </a:r>
            <a:endParaRPr lang="en-US" dirty="0"/>
          </a:p>
        </p:txBody>
      </p:sp>
      <p:sp>
        <p:nvSpPr>
          <p:cNvPr id="3" name="Content Placeholder 2"/>
          <p:cNvSpPr>
            <a:spLocks noGrp="1"/>
          </p:cNvSpPr>
          <p:nvPr>
            <p:ph idx="1"/>
          </p:nvPr>
        </p:nvSpPr>
        <p:spPr>
          <a:xfrm>
            <a:off x="337351" y="1120775"/>
            <a:ext cx="11506306" cy="5444837"/>
          </a:xfrm>
        </p:spPr>
        <p:txBody>
          <a:bodyPr>
            <a:normAutofit lnSpcReduction="10000"/>
          </a:bodyPr>
          <a:lstStyle/>
          <a:p>
            <a:pPr>
              <a:buFont typeface="Arial" panose="020B0604020202020204" pitchFamily="34" charset="0"/>
              <a:buChar char="•"/>
            </a:pPr>
            <a:r>
              <a:rPr lang="en-US" sz="2600" dirty="0"/>
              <a:t>Applicants that are moving from one recurring service to another may have multiple locations which will transfer over time. The new service usually requires an installation schedule by site. </a:t>
            </a:r>
          </a:p>
          <a:p>
            <a:pPr>
              <a:buFont typeface="Arial" panose="020B0604020202020204" pitchFamily="34" charset="0"/>
              <a:buChar char="•"/>
            </a:pPr>
            <a:r>
              <a:rPr lang="en-US" sz="2600" dirty="0"/>
              <a:t>Program rules prohibit the funding of duplicate service – same service to the same locations at the same time. </a:t>
            </a:r>
          </a:p>
          <a:p>
            <a:pPr>
              <a:buFont typeface="Arial" panose="020B0604020202020204" pitchFamily="34" charset="0"/>
              <a:buChar char="•"/>
            </a:pPr>
            <a:r>
              <a:rPr lang="en-US" sz="2600" dirty="0"/>
              <a:t>Therefore, the applicant will have to pick a cutover date(s) for each of the entities. </a:t>
            </a:r>
          </a:p>
          <a:p>
            <a:pPr>
              <a:buFont typeface="Arial" panose="020B0604020202020204" pitchFamily="34" charset="0"/>
              <a:buChar char="•"/>
            </a:pPr>
            <a:r>
              <a:rPr lang="en-US" sz="2600" dirty="0"/>
              <a:t>The applicant can apply for services from incumbent and new provider but USAC can only commit E-rate funds for 12 months of recurring service combined. </a:t>
            </a:r>
          </a:p>
          <a:p>
            <a:pPr>
              <a:buFont typeface="Arial" panose="020B0604020202020204" pitchFamily="34" charset="0"/>
              <a:buChar char="•"/>
            </a:pPr>
            <a:r>
              <a:rPr lang="en-US" sz="2600" dirty="0"/>
              <a:t>If the applicant does not know when the service provider will cut over, they should estimate and work with USAC after commitment to change the services and/or SPIN. We will split the FRNs if there are multiple SPINs involved.  </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4417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3">
                                            <p:txEl>
                                              <p:pRg st="1" end="1"/>
                                            </p:txEl>
                                          </p:spTgt>
                                        </p:tgtEl>
                                        <p:attrNameLst>
                                          <p:attrName>style.color</p:attrName>
                                        </p:attrNameLst>
                                      </p:cBhvr>
                                      <p:to>
                                        <p:clrVal>
                                          <a:schemeClr val="accent2"/>
                                        </p:clrVal>
                                      </p:to>
                                    </p:set>
                                    <p:set>
                                      <p:cBhvr>
                                        <p:cTn id="17" dur="500" fill="hold"/>
                                        <p:tgtEl>
                                          <p:spTgt spid="3">
                                            <p:txEl>
                                              <p:pRg st="1" end="1"/>
                                            </p:txEl>
                                          </p:spTgt>
                                        </p:tgtEl>
                                        <p:attrNameLst>
                                          <p:attrName>fillcolor</p:attrName>
                                        </p:attrNameLst>
                                      </p:cBhvr>
                                      <p:to>
                                        <p:clrVal>
                                          <a:schemeClr val="accent2"/>
                                        </p:clrVal>
                                      </p:to>
                                    </p:set>
                                    <p:set>
                                      <p:cBhvr>
                                        <p:cTn id="18" dur="500" fill="hold"/>
                                        <p:tgtEl>
                                          <p:spTgt spid="3">
                                            <p:txEl>
                                              <p:pRg st="1" end="1"/>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iterate type="lt">
                                    <p:tmAbs val="0"/>
                                  </p:iterate>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3">
                                            <p:txEl>
                                              <p:pRg st="2" end="2"/>
                                            </p:txEl>
                                          </p:spTgt>
                                        </p:tgtEl>
                                        <p:attrNameLst>
                                          <p:attrName>style.color</p:attrName>
                                        </p:attrNameLst>
                                      </p:cBhvr>
                                      <p:to>
                                        <p:clrVal>
                                          <a:schemeClr val="accent2"/>
                                        </p:clrVal>
                                      </p:to>
                                    </p:set>
                                    <p:set>
                                      <p:cBhvr>
                                        <p:cTn id="27" dur="500" fill="hold"/>
                                        <p:tgtEl>
                                          <p:spTgt spid="3">
                                            <p:txEl>
                                              <p:pRg st="2" end="2"/>
                                            </p:txEl>
                                          </p:spTgt>
                                        </p:tgtEl>
                                        <p:attrNameLst>
                                          <p:attrName>fillcolor</p:attrName>
                                        </p:attrNameLst>
                                      </p:cBhvr>
                                      <p:to>
                                        <p:clrVal>
                                          <a:schemeClr val="accent2"/>
                                        </p:clrVal>
                                      </p:to>
                                    </p:set>
                                    <p:set>
                                      <p:cBhvr>
                                        <p:cTn id="28" dur="500" fill="hold"/>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iterate type="lt">
                                    <p:tmAbs val="0"/>
                                  </p:iterate>
                                  <p:childTnLst>
                                    <p:set>
                                      <p:cBhvr>
                                        <p:cTn id="3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3" end="3"/>
                                            </p:txEl>
                                          </p:spTgt>
                                        </p:tgtEl>
                                        <p:attrNameLst>
                                          <p:attrName>style.color</p:attrName>
                                        </p:attrNameLst>
                                      </p:cBhvr>
                                      <p:to>
                                        <p:clrVal>
                                          <a:schemeClr val="accent2"/>
                                        </p:clrVal>
                                      </p:to>
                                    </p:set>
                                    <p:set>
                                      <p:cBhvr>
                                        <p:cTn id="37" dur="500" fill="hold"/>
                                        <p:tgtEl>
                                          <p:spTgt spid="3">
                                            <p:txEl>
                                              <p:pRg st="3" end="3"/>
                                            </p:txEl>
                                          </p:spTgt>
                                        </p:tgtEl>
                                        <p:attrNameLst>
                                          <p:attrName>fillcolor</p:attrName>
                                        </p:attrNameLst>
                                      </p:cBhvr>
                                      <p:to>
                                        <p:clrVal>
                                          <a:schemeClr val="accent2"/>
                                        </p:clrVal>
                                      </p:to>
                                    </p:set>
                                    <p:set>
                                      <p:cBhvr>
                                        <p:cTn id="38" dur="500" fill="hold"/>
                                        <p:tgtEl>
                                          <p:spTgt spid="3">
                                            <p:txEl>
                                              <p:pRg st="3" end="3"/>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iterate type="lt">
                                    <p:tmAbs val="0"/>
                                  </p:iterate>
                                  <p:childTnLst>
                                    <p:set>
                                      <p:cBhvr>
                                        <p:cTn id="42"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3">
                                            <p:txEl>
                                              <p:pRg st="4" end="4"/>
                                            </p:txEl>
                                          </p:spTgt>
                                        </p:tgtEl>
                                        <p:attrNameLst>
                                          <p:attrName>style.color</p:attrName>
                                        </p:attrNameLst>
                                      </p:cBhvr>
                                      <p:to>
                                        <p:clrVal>
                                          <a:schemeClr val="accent2"/>
                                        </p:clrVal>
                                      </p:to>
                                    </p:set>
                                    <p:set>
                                      <p:cBhvr>
                                        <p:cTn id="47" dur="500" fill="hold"/>
                                        <p:tgtEl>
                                          <p:spTgt spid="3">
                                            <p:txEl>
                                              <p:pRg st="4" end="4"/>
                                            </p:txEl>
                                          </p:spTgt>
                                        </p:tgtEl>
                                        <p:attrNameLst>
                                          <p:attrName>fillcolor</p:attrName>
                                        </p:attrNameLst>
                                      </p:cBhvr>
                                      <p:to>
                                        <p:clrVal>
                                          <a:schemeClr val="accent2"/>
                                        </p:clrVal>
                                      </p:to>
                                    </p:set>
                                    <p:set>
                                      <p:cBhvr>
                                        <p:cTn id="4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3" y="323366"/>
            <a:ext cx="11716104" cy="685800"/>
          </a:xfrm>
        </p:spPr>
        <p:txBody>
          <a:bodyPr/>
          <a:lstStyle/>
          <a:p>
            <a:r>
              <a:rPr lang="en-US" dirty="0" smtClean="0"/>
              <a:t>How to Apply: Contract Not Awarded under E-rate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Applicants entered into a contract for service but did not post an FCC Form 470, wait at least 28 days, and comply with all E-rate program rules. </a:t>
            </a:r>
          </a:p>
          <a:p>
            <a:pPr>
              <a:buFont typeface="Arial" panose="020B0604020202020204" pitchFamily="34" charset="0"/>
              <a:buChar char="•"/>
            </a:pPr>
            <a:r>
              <a:rPr lang="en-US" dirty="0"/>
              <a:t>To bring the contract into compliance, the applicant can post an FCC Form 470 now for the services. </a:t>
            </a:r>
          </a:p>
          <a:p>
            <a:pPr>
              <a:buFont typeface="Arial" panose="020B0604020202020204" pitchFamily="34" charset="0"/>
              <a:buChar char="•"/>
            </a:pPr>
            <a:r>
              <a:rPr lang="en-US" dirty="0"/>
              <a:t>Existing contract will be used as a bid response. The applicant must then evaluate that contract against all other bids they receive on the FCC Form 470. </a:t>
            </a:r>
          </a:p>
          <a:p>
            <a:pPr>
              <a:buFont typeface="Arial" panose="020B0604020202020204" pitchFamily="34" charset="0"/>
              <a:buChar char="•"/>
            </a:pPr>
            <a:r>
              <a:rPr lang="en-US" dirty="0"/>
              <a:t>The applicant must comply with all program rules in the bid evaluation. </a:t>
            </a:r>
          </a:p>
          <a:p>
            <a:pPr>
              <a:buFont typeface="Arial" panose="020B0604020202020204" pitchFamily="34" charset="0"/>
              <a:buChar char="•"/>
            </a:pPr>
            <a:r>
              <a:rPr lang="en-US" dirty="0"/>
              <a:t>If the existing contract is the winning bid, the E-rate contract is now eligible for funding for the upcoming funding year. </a:t>
            </a:r>
          </a:p>
        </p:txBody>
      </p:sp>
      <p:sp>
        <p:nvSpPr>
          <p:cNvPr id="4" name="Rectangle 3"/>
          <p:cNvSpPr/>
          <p:nvPr/>
        </p:nvSpPr>
        <p:spPr>
          <a:xfrm>
            <a:off x="127553"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8111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Must Pay Their Non-Discount Share</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All E-rate applicants must pay their non-discount share.</a:t>
            </a:r>
          </a:p>
          <a:p>
            <a:pPr>
              <a:buFont typeface="Arial" panose="020B0604020202020204" pitchFamily="34" charset="0"/>
              <a:buChar char="•"/>
            </a:pPr>
            <a:r>
              <a:rPr lang="en-US" dirty="0"/>
              <a:t>Service providers cannot give the money (directly or indirectly) to pay for the non-discount share.</a:t>
            </a:r>
          </a:p>
          <a:p>
            <a:pPr>
              <a:buFont typeface="Arial" panose="020B0604020202020204" pitchFamily="34" charset="0"/>
              <a:buChar char="•"/>
            </a:pPr>
            <a:r>
              <a:rPr lang="en-US" dirty="0"/>
              <a:t>Cannot be a charitable donation from the provider or an entity with which the selected service provider has a relationship.</a:t>
            </a:r>
          </a:p>
          <a:p>
            <a:pPr>
              <a:buFont typeface="Arial" panose="020B0604020202020204" pitchFamily="34" charset="0"/>
              <a:buChar char="•"/>
            </a:pPr>
            <a:r>
              <a:rPr lang="en-US" dirty="0"/>
              <a:t>Funds cannot come from the service provider or an entity controlled by the service provider.</a:t>
            </a:r>
          </a:p>
          <a:p>
            <a:pPr>
              <a:buFont typeface="Arial" panose="020B0604020202020204" pitchFamily="34" charset="0"/>
              <a:buChar char="•"/>
            </a:pPr>
            <a:r>
              <a:rPr lang="en-US" dirty="0"/>
              <a:t>Service provider bills can’t be ignored or waived.</a:t>
            </a:r>
          </a:p>
          <a:p>
            <a:pPr>
              <a:buFont typeface="Arial" panose="020B0604020202020204" pitchFamily="34" charset="0"/>
              <a:buChar char="•"/>
            </a:pPr>
            <a:r>
              <a:rPr lang="en-US" dirty="0"/>
              <a:t>If applicant can’t show proof of payment during invoice review, invoice may be denied. </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6248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Resources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applicant certifies on the FCC Form 471 that they have secured access to the resources necessary to make effective use of the discounted services they are purchasing.</a:t>
            </a:r>
          </a:p>
          <a:p>
            <a:pPr lvl="1">
              <a:buFont typeface="Arial" panose="020B0604020202020204" pitchFamily="34" charset="0"/>
              <a:buChar char="•"/>
            </a:pPr>
            <a:r>
              <a:rPr lang="en-US" sz="2800" dirty="0"/>
              <a:t>Necessary resources include computers, training, software, maintenance, internal connections, and electrical connections.</a:t>
            </a:r>
          </a:p>
          <a:p>
            <a:pPr>
              <a:buFont typeface="Arial" panose="020B0604020202020204" pitchFamily="34" charset="0"/>
              <a:buChar char="•"/>
            </a:pPr>
            <a:r>
              <a:rPr lang="en-US" dirty="0"/>
              <a:t>They certify that they have these resources and/or the budget to purchase these resources.</a:t>
            </a:r>
          </a:p>
          <a:p>
            <a:pPr>
              <a:buFont typeface="Arial" panose="020B0604020202020204" pitchFamily="34" charset="0"/>
              <a:buChar char="•"/>
            </a:pPr>
            <a:r>
              <a:rPr lang="en-US" dirty="0"/>
              <a:t>They also certify that they will pay the non-discount share of the cost of the eligible services for which they are requesting discounts.</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86365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Review</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11459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Review: PIA</a:t>
            </a:r>
            <a:endParaRPr lang="en-US" dirty="0"/>
          </a:p>
        </p:txBody>
      </p:sp>
      <p:sp>
        <p:nvSpPr>
          <p:cNvPr id="3" name="Content Placeholder 2"/>
          <p:cNvSpPr>
            <a:spLocks noGrp="1"/>
          </p:cNvSpPr>
          <p:nvPr>
            <p:ph idx="1"/>
          </p:nvPr>
        </p:nvSpPr>
        <p:spPr/>
        <p:txBody>
          <a:bodyPr/>
          <a:lstStyle/>
          <a:p>
            <a:pPr>
              <a:spcBef>
                <a:spcPts val="1400"/>
              </a:spcBef>
              <a:spcAft>
                <a:spcPts val="0"/>
              </a:spcAft>
              <a:buFont typeface="Arial" panose="020B0604020202020204" pitchFamily="34" charset="0"/>
              <a:buChar char="•"/>
            </a:pPr>
            <a:r>
              <a:rPr lang="en-US" dirty="0">
                <a:sym typeface="Source Sans Pro"/>
              </a:rPr>
              <a:t>Program Integrity Assurance (PIA) reviews each application for accuracy of information and compliance with program rules. </a:t>
            </a:r>
          </a:p>
          <a:p>
            <a:pPr>
              <a:spcBef>
                <a:spcPts val="1400"/>
              </a:spcBef>
              <a:spcAft>
                <a:spcPts val="0"/>
              </a:spcAft>
              <a:buFont typeface="Arial" panose="020B0604020202020204" pitchFamily="34" charset="0"/>
              <a:buChar char="•"/>
            </a:pPr>
            <a:r>
              <a:rPr lang="en-US" dirty="0">
                <a:sym typeface="Source Sans Pro"/>
              </a:rPr>
              <a:t>The applicant may be asked to provide documentation to verify:</a:t>
            </a:r>
          </a:p>
          <a:p>
            <a:pPr lvl="1">
              <a:spcBef>
                <a:spcPts val="1400"/>
              </a:spcBef>
              <a:spcAft>
                <a:spcPts val="0"/>
              </a:spcAft>
            </a:pPr>
            <a:r>
              <a:rPr lang="en-US" sz="2800" dirty="0"/>
              <a:t>The </a:t>
            </a:r>
            <a:r>
              <a:rPr lang="en-US" sz="2800" dirty="0">
                <a:sym typeface="Source Sans Pro"/>
              </a:rPr>
              <a:t>eligibility of the schools </a:t>
            </a:r>
            <a:r>
              <a:rPr lang="en-US" sz="2800" dirty="0"/>
              <a:t>or</a:t>
            </a:r>
            <a:r>
              <a:rPr lang="en-US" sz="2800" dirty="0">
                <a:sym typeface="Source Sans Pro"/>
              </a:rPr>
              <a:t> libraries;</a:t>
            </a:r>
            <a:endParaRPr lang="en-US" sz="2800" dirty="0"/>
          </a:p>
          <a:p>
            <a:pPr lvl="1">
              <a:spcBef>
                <a:spcPts val="1400"/>
              </a:spcBef>
              <a:spcAft>
                <a:spcPts val="0"/>
              </a:spcAft>
            </a:pPr>
            <a:r>
              <a:rPr lang="en-US" sz="2800" dirty="0"/>
              <a:t>The </a:t>
            </a:r>
            <a:r>
              <a:rPr lang="en-US" sz="2800" dirty="0">
                <a:sym typeface="Source Sans Pro"/>
              </a:rPr>
              <a:t>eligibility of the requested services;</a:t>
            </a:r>
          </a:p>
          <a:p>
            <a:pPr lvl="1">
              <a:spcBef>
                <a:spcPts val="1400"/>
              </a:spcBef>
              <a:spcAft>
                <a:spcPts val="0"/>
              </a:spcAft>
            </a:pPr>
            <a:r>
              <a:rPr lang="en-US" sz="2800" dirty="0">
                <a:sym typeface="Source Sans Pro"/>
              </a:rPr>
              <a:t>Their </a:t>
            </a:r>
            <a:r>
              <a:rPr lang="en-US" sz="2800" dirty="0"/>
              <a:t>student counts and discount rates; </a:t>
            </a:r>
          </a:p>
          <a:p>
            <a:pPr lvl="1">
              <a:spcBef>
                <a:spcPts val="1400"/>
              </a:spcBef>
              <a:spcAft>
                <a:spcPts val="0"/>
              </a:spcAft>
            </a:pPr>
            <a:r>
              <a:rPr lang="en-US" sz="2800" dirty="0">
                <a:sym typeface="Source Sans Pro"/>
              </a:rPr>
              <a:t>Their compliance with E-rate competitive bidding rules; </a:t>
            </a:r>
          </a:p>
          <a:p>
            <a:pPr lvl="1">
              <a:spcBef>
                <a:spcPts val="1400"/>
              </a:spcBef>
              <a:spcAft>
                <a:spcPts val="0"/>
              </a:spcAft>
            </a:pPr>
            <a:r>
              <a:rPr lang="en-US" sz="2800" dirty="0">
                <a:sym typeface="Source Sans Pro"/>
              </a:rPr>
              <a:t>Their compliance with all other E-rate program rules.</a:t>
            </a:r>
          </a:p>
          <a:p>
            <a:pPr>
              <a:buFont typeface="Arial" panose="020B0604020202020204" pitchFamily="34" charset="0"/>
              <a:buChar char="•"/>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1364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t>
            </a:r>
            <a:r>
              <a:rPr lang="en-US" dirty="0"/>
              <a:t>C</a:t>
            </a:r>
            <a:r>
              <a:rPr lang="en-US" dirty="0" smtClean="0"/>
              <a:t>ompetitive Bidding?</a:t>
            </a:r>
            <a:endParaRPr lang="en-US" dirty="0"/>
          </a:p>
        </p:txBody>
      </p:sp>
      <p:sp>
        <p:nvSpPr>
          <p:cNvPr id="5" name="Content Placeholder 4"/>
          <p:cNvSpPr>
            <a:spLocks noGrp="1"/>
          </p:cNvSpPr>
          <p:nvPr>
            <p:ph idx="1"/>
          </p:nvPr>
        </p:nvSpPr>
        <p:spPr>
          <a:xfrm>
            <a:off x="161505" y="1224592"/>
            <a:ext cx="7924333" cy="5025116"/>
          </a:xfrm>
        </p:spPr>
        <p:txBody>
          <a:bodyPr>
            <a:normAutofit/>
          </a:bodyPr>
          <a:lstStyle/>
          <a:p>
            <a:pPr marL="571500"/>
            <a:r>
              <a:rPr lang="en-US" dirty="0">
                <a:sym typeface="Source Sans Pro"/>
              </a:rPr>
              <a:t>Competitive bidding </a:t>
            </a:r>
            <a:r>
              <a:rPr lang="en-US" dirty="0"/>
              <a:t>is a formal process to choose the service providers who will provide </a:t>
            </a:r>
            <a:r>
              <a:rPr lang="en-US" dirty="0" smtClean="0"/>
              <a:t>applicants</a:t>
            </a:r>
            <a:r>
              <a:rPr lang="en-US" dirty="0"/>
              <a:t>’ products and services.</a:t>
            </a:r>
            <a:endParaRPr lang="en-US" dirty="0">
              <a:sym typeface="Source Sans Pro"/>
            </a:endParaRPr>
          </a:p>
          <a:p>
            <a:pPr marL="857250" lvl="1" indent="-342900"/>
            <a:r>
              <a:rPr lang="en-US" sz="2800" dirty="0"/>
              <a:t>Applicants describe their desired services and requirements on their FCC Form 470 and RFP.</a:t>
            </a:r>
          </a:p>
          <a:p>
            <a:pPr marL="857250" lvl="1" indent="-342900"/>
            <a:r>
              <a:rPr lang="en-US" sz="2800" dirty="0"/>
              <a:t>Service providers review the applicants’ documents and bid on their services.</a:t>
            </a:r>
          </a:p>
          <a:p>
            <a:pPr marL="857250" lvl="1" indent="-342900"/>
            <a:r>
              <a:rPr lang="en-US" sz="2800" dirty="0">
                <a:sym typeface="Source Sans Pro"/>
              </a:rPr>
              <a:t>Applicants elect the most cost-effective bid using the price of the eligible products and services as the primary factor.</a:t>
            </a:r>
          </a:p>
          <a:p>
            <a:pPr marL="971550" lvl="0" indent="-457200">
              <a:spcBef>
                <a:spcPts val="800"/>
              </a:spcBef>
            </a:pPr>
            <a:endParaRPr lang="en-US" sz="24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747" y="1783347"/>
            <a:ext cx="2410711" cy="3070334"/>
          </a:xfrm>
          <a:prstGeom prst="rect">
            <a:avLst/>
          </a:prstGeom>
        </p:spPr>
      </p:pic>
      <p:sp>
        <p:nvSpPr>
          <p:cNvPr id="2" name="Rectangle 1"/>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85399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Review: PIA</a:t>
            </a:r>
            <a:endParaRPr lang="en-US" dirty="0"/>
          </a:p>
        </p:txBody>
      </p:sp>
      <p:sp>
        <p:nvSpPr>
          <p:cNvPr id="3" name="Content Placeholder 2"/>
          <p:cNvSpPr>
            <a:spLocks noGrp="1"/>
          </p:cNvSpPr>
          <p:nvPr>
            <p:ph idx="1"/>
          </p:nvPr>
        </p:nvSpPr>
        <p:spPr/>
        <p:txBody>
          <a:bodyPr/>
          <a:lstStyle/>
          <a:p>
            <a:pPr>
              <a:spcAft>
                <a:spcPts val="0"/>
              </a:spcAft>
            </a:pPr>
            <a:r>
              <a:rPr lang="en-US" dirty="0">
                <a:sym typeface="Source Sans Pro"/>
              </a:rPr>
              <a:t>Applicants have 15 days to respond to PIA questions.</a:t>
            </a:r>
          </a:p>
          <a:p>
            <a:pPr lvl="1"/>
            <a:r>
              <a:rPr lang="en-US" sz="2800" dirty="0">
                <a:sym typeface="Source Sans Pro"/>
              </a:rPr>
              <a:t>They can ask for one seven-day extension if they need it.</a:t>
            </a:r>
          </a:p>
          <a:p>
            <a:r>
              <a:rPr lang="en-US" dirty="0">
                <a:sym typeface="Source Sans Pro"/>
              </a:rPr>
              <a:t>If they need help understanding the PIA inquiry, they can ask their reviewer for help.</a:t>
            </a:r>
          </a:p>
          <a:p>
            <a:r>
              <a:rPr lang="en-US" dirty="0">
                <a:sym typeface="Source Sans Pro"/>
              </a:rPr>
              <a:t>To answer inquiries, ask for extensions, or find their reviewer’s contact info, they can</a:t>
            </a:r>
            <a:r>
              <a:rPr lang="en-US" dirty="0"/>
              <a:t>:</a:t>
            </a:r>
          </a:p>
          <a:p>
            <a:pPr lvl="1"/>
            <a:r>
              <a:rPr lang="en-US" sz="2800" dirty="0">
                <a:sym typeface="Source Sans Pro"/>
              </a:rPr>
              <a:t>Navigate to the FCC Form 471 in EPC.</a:t>
            </a:r>
          </a:p>
          <a:p>
            <a:pPr lvl="1"/>
            <a:r>
              <a:rPr lang="en-US" sz="2800" dirty="0">
                <a:sym typeface="Source Sans Pro"/>
              </a:rPr>
              <a:t>Choose “Related Actions” and then “Respond to Inquiries.”</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4044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Funding Commitments and</a:t>
            </a:r>
            <a:br>
              <a:rPr lang="en-US" dirty="0" smtClean="0"/>
            </a:br>
            <a:r>
              <a:rPr lang="en-US" dirty="0" smtClean="0"/>
              <a:t>Document Retention</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036970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Commitments (FCDLs)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ym typeface="Source Sans Pro"/>
              </a:rPr>
              <a:t>Once PIA review is complete, the applicant and the service provider will receive a Funding Commitment Decision Letter (FCDL).</a:t>
            </a:r>
          </a:p>
          <a:p>
            <a:pPr>
              <a:buFont typeface="Arial" panose="020B0604020202020204" pitchFamily="34" charset="0"/>
              <a:buChar char="•"/>
            </a:pPr>
            <a:r>
              <a:rPr lang="en-US" dirty="0">
                <a:sym typeface="Source Sans Pro"/>
              </a:rPr>
              <a:t>The FCDL will show approved, modified, and/or denied funding requests and next steps.</a:t>
            </a:r>
          </a:p>
          <a:p>
            <a:pPr>
              <a:spcBef>
                <a:spcPts val="800"/>
              </a:spcBef>
              <a:spcAft>
                <a:spcPts val="0"/>
              </a:spcAft>
              <a:buFont typeface="Arial" panose="020B0604020202020204" pitchFamily="34" charset="0"/>
              <a:buChar char="•"/>
            </a:pPr>
            <a:r>
              <a:rPr lang="en-US" dirty="0">
                <a:sym typeface="Source Sans Pro"/>
              </a:rPr>
              <a:t>FCDLs appear in the EPC News feed and on the EPC Landing Page</a:t>
            </a:r>
            <a:r>
              <a:rPr lang="en-US" dirty="0"/>
              <a:t>.</a:t>
            </a:r>
          </a:p>
          <a:p>
            <a:pPr>
              <a:spcBef>
                <a:spcPts val="800"/>
              </a:spcBef>
              <a:spcAft>
                <a:spcPts val="0"/>
              </a:spcAft>
              <a:buFont typeface="Arial" panose="020B0604020202020204" pitchFamily="34" charset="0"/>
              <a:buChar char="•"/>
            </a:pPr>
            <a:r>
              <a:rPr lang="en-US" dirty="0"/>
              <a:t>FCDL notifications with PDF of complete FCDL are emailed directly to:</a:t>
            </a:r>
          </a:p>
          <a:p>
            <a:pPr lvl="1"/>
            <a:r>
              <a:rPr lang="en-US" sz="2800" dirty="0"/>
              <a:t>For Applicants: FCC Form 471 Certifier, FCC Form 471 Contact Person, and the Account Administrator.</a:t>
            </a:r>
          </a:p>
          <a:p>
            <a:pPr lvl="1"/>
            <a:r>
              <a:rPr lang="en-US" sz="2800" dirty="0"/>
              <a:t>For Service Providers: The General Contact, and if that person is inactive, the SPIN's Account Administrator.</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6452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Retention</a:t>
            </a:r>
            <a:endParaRPr lang="en-US" dirty="0"/>
          </a:p>
        </p:txBody>
      </p:sp>
      <p:sp>
        <p:nvSpPr>
          <p:cNvPr id="3" name="Content Placeholder 2"/>
          <p:cNvSpPr>
            <a:spLocks noGrp="1"/>
          </p:cNvSpPr>
          <p:nvPr>
            <p:ph idx="1"/>
          </p:nvPr>
        </p:nvSpPr>
        <p:spPr>
          <a:xfrm>
            <a:off x="171095" y="1042416"/>
            <a:ext cx="6799047" cy="5025116"/>
          </a:xfrm>
        </p:spPr>
        <p:txBody>
          <a:bodyPr>
            <a:noAutofit/>
          </a:bodyPr>
          <a:lstStyle/>
          <a:p>
            <a:pPr>
              <a:spcAft>
                <a:spcPts val="0"/>
              </a:spcAft>
              <a:buFont typeface="Arial" panose="020B0604020202020204" pitchFamily="34" charset="0"/>
              <a:buChar char="•"/>
            </a:pPr>
            <a:r>
              <a:rPr lang="en-US" sz="2300" dirty="0">
                <a:sym typeface="Source Sans Pro"/>
              </a:rPr>
              <a:t>Applicants and service providers must keep all documentation for 10 years from the last date to receive service.</a:t>
            </a:r>
          </a:p>
          <a:p>
            <a:pPr lvl="1">
              <a:spcBef>
                <a:spcPts val="1000"/>
              </a:spcBef>
              <a:spcAft>
                <a:spcPts val="0"/>
              </a:spcAft>
            </a:pPr>
            <a:r>
              <a:rPr lang="en-US" sz="2300" dirty="0">
                <a:sym typeface="Source Sans Pro"/>
              </a:rPr>
              <a:t>For multi-year contracts this means 10 years from the contract expiration date.</a:t>
            </a:r>
          </a:p>
          <a:p>
            <a:pPr>
              <a:spcAft>
                <a:spcPts val="0"/>
              </a:spcAft>
              <a:buFont typeface="Arial" panose="020B0604020202020204" pitchFamily="34" charset="0"/>
              <a:buChar char="•"/>
            </a:pPr>
            <a:r>
              <a:rPr lang="en-US" sz="2300" dirty="0"/>
              <a:t>Retain receipt and delivery records relating to pre-bidding, bidding, contracts, application process, invoices, provision of services, and other matters relating to your applications.  </a:t>
            </a:r>
          </a:p>
          <a:p>
            <a:pPr>
              <a:spcAft>
                <a:spcPts val="0"/>
              </a:spcAft>
              <a:buFont typeface="Arial" panose="020B0604020202020204" pitchFamily="34" charset="0"/>
              <a:buChar char="•"/>
            </a:pPr>
            <a:r>
              <a:rPr lang="en-US" sz="2300" dirty="0">
                <a:sym typeface="Source Sans Pro"/>
              </a:rPr>
              <a:t>For example, for recurring </a:t>
            </a:r>
            <a:r>
              <a:rPr lang="en-US" sz="2300" dirty="0"/>
              <a:t>internet access service for FY2019, both the applicant and the service provider must retain all records until at least June 30, 2030.</a:t>
            </a:r>
            <a:endParaRPr lang="en-US" sz="2300" dirty="0">
              <a:sym typeface="Source Sans Pro"/>
            </a:endParaRPr>
          </a:p>
        </p:txBody>
      </p:sp>
      <p:pic>
        <p:nvPicPr>
          <p:cNvPr id="5" name="Picture 4"/>
          <p:cNvPicPr>
            <a:picLocks noChangeAspect="1"/>
          </p:cNvPicPr>
          <p:nvPr/>
        </p:nvPicPr>
        <p:blipFill>
          <a:blip r:embed="rId2"/>
          <a:stretch>
            <a:fillRect/>
          </a:stretch>
        </p:blipFill>
        <p:spPr>
          <a:xfrm>
            <a:off x="6852525" y="1728216"/>
            <a:ext cx="5108749" cy="3392783"/>
          </a:xfrm>
          <a:prstGeom prst="rect">
            <a:avLst/>
          </a:prstGeom>
        </p:spPr>
      </p:pic>
      <p:sp>
        <p:nvSpPr>
          <p:cNvPr id="6" name="Rectangle 5"/>
          <p:cNvSpPr/>
          <p:nvPr/>
        </p:nvSpPr>
        <p:spPr>
          <a:xfrm>
            <a:off x="17586"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9693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2721" y="2943025"/>
            <a:ext cx="4800600" cy="677108"/>
          </a:xfrm>
          <a:prstGeom prst="rect">
            <a:avLst/>
          </a:prstGeom>
          <a:noFill/>
        </p:spPr>
        <p:txBody>
          <a:bodyPr wrap="square" rtlCol="0">
            <a:spAutoFit/>
          </a:bodyPr>
          <a:lstStyle/>
          <a:p>
            <a:pPr algn="ctr"/>
            <a:r>
              <a:rPr lang="en-US" sz="3800" b="1" dirty="0" smtClean="0">
                <a:solidFill>
                  <a:schemeClr val="accent2"/>
                </a:solidFill>
                <a:latin typeface="Source Sans Pro" panose="020B0503030403020204"/>
              </a:rPr>
              <a:t>Questions?</a:t>
            </a:r>
            <a:endParaRPr lang="en-US" sz="3800" b="1" dirty="0">
              <a:solidFill>
                <a:schemeClr val="accent2"/>
              </a:solidFill>
              <a:latin typeface="Source Sans Pro" panose="020B0503030403020204"/>
            </a:endParaRPr>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1338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609"/>
            <a:ext cx="3485249" cy="220573"/>
          </a:xfrm>
          <a:prstGeom prst="rect">
            <a:avLst/>
          </a:prstGeom>
        </p:spPr>
        <p:txBody>
          <a:bodyPr wrap="none">
            <a:spAutoFit/>
          </a:bodyPr>
          <a:lstStyle/>
          <a:p>
            <a:pPr marL="12700" lvl="0">
              <a:lnSpc>
                <a:spcPts val="969"/>
              </a:lnSpc>
            </a:pPr>
            <a:r>
              <a:rPr lang="de-DE" sz="1300" kern="0" dirty="0">
                <a:solidFill>
                  <a:prstClr val="white"/>
                </a:solidFill>
                <a:latin typeface="Source Sans Pro" charset="0"/>
                <a:sym typeface="Arial"/>
              </a:rPr>
              <a:t>© 2019 </a:t>
            </a:r>
            <a:r>
              <a:rPr lang="en-US" sz="1300" kern="0" dirty="0">
                <a:solidFill>
                  <a:prstClr val="white"/>
                </a:solidFill>
                <a:latin typeface="Source Sans Pro" charset="0"/>
                <a:sym typeface="Arial"/>
              </a:rPr>
              <a:t>Universal Service Administrative Co.</a:t>
            </a:r>
            <a:endParaRPr lang="en-US" sz="1300" kern="0" dirty="0">
              <a:solidFill>
                <a:prstClr val="white"/>
              </a:solidFill>
              <a:latin typeface="SourceSansPro-Light"/>
              <a:cs typeface="SourceSansPro-Light"/>
              <a:sym typeface="Arial"/>
            </a:endParaRPr>
          </a:p>
        </p:txBody>
      </p:sp>
    </p:spTree>
    <p:extLst>
      <p:ext uri="{BB962C8B-B14F-4D97-AF65-F5344CB8AC3E}">
        <p14:creationId xmlns:p14="http://schemas.microsoft.com/office/powerpoint/2010/main" val="2402441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Role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9344751"/>
              </p:ext>
            </p:extLst>
          </p:nvPr>
        </p:nvGraphicFramePr>
        <p:xfrm>
          <a:off x="879458" y="1275777"/>
          <a:ext cx="10422092" cy="5096205"/>
        </p:xfrm>
        <a:graphic>
          <a:graphicData uri="http://schemas.openxmlformats.org/drawingml/2006/table">
            <a:tbl>
              <a:tblPr firstRow="1" bandRow="1">
                <a:tableStyleId>{5C22544A-7EE6-4342-B048-85BDC9FD1C3A}</a:tableStyleId>
              </a:tblPr>
              <a:tblGrid>
                <a:gridCol w="5211046">
                  <a:extLst>
                    <a:ext uri="{9D8B030D-6E8A-4147-A177-3AD203B41FA5}">
                      <a16:colId xmlns:a16="http://schemas.microsoft.com/office/drawing/2014/main" val="1440510837"/>
                    </a:ext>
                  </a:extLst>
                </a:gridCol>
                <a:gridCol w="5211046">
                  <a:extLst>
                    <a:ext uri="{9D8B030D-6E8A-4147-A177-3AD203B41FA5}">
                      <a16:colId xmlns:a16="http://schemas.microsoft.com/office/drawing/2014/main" val="3535045647"/>
                    </a:ext>
                  </a:extLst>
                </a:gridCol>
              </a:tblGrid>
              <a:tr h="486979">
                <a:tc>
                  <a:txBody>
                    <a:bodyPr/>
                    <a:lstStyle/>
                    <a:p>
                      <a:pPr algn="ctr"/>
                      <a:r>
                        <a:rPr lang="en-US" sz="2800" dirty="0" smtClean="0">
                          <a:solidFill>
                            <a:schemeClr val="bg1"/>
                          </a:solidFill>
                          <a:latin typeface="Source Sans Pro" panose="020B0503030403020204"/>
                        </a:rPr>
                        <a:t>Applicants</a:t>
                      </a:r>
                      <a:endParaRPr lang="en-US" sz="2800" dirty="0">
                        <a:solidFill>
                          <a:schemeClr val="bg1"/>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Source Sans Pro" panose="020B0503030403020204"/>
                          <a:ea typeface="+mn-ea"/>
                          <a:cs typeface="+mn-cs"/>
                        </a:rPr>
                        <a:t>Service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72402579"/>
                  </a:ext>
                </a:extLst>
              </a:tr>
              <a:tr h="4578045">
                <a:tc>
                  <a:txBody>
                    <a:bodyPr/>
                    <a:lstStyle/>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Determine services needed, file FCC Form 470 and RFP.</a:t>
                      </a:r>
                    </a:p>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Run competitive bidding process.</a:t>
                      </a:r>
                    </a:p>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Select winning bidder, with price of eligible product and services as primary factor. </a:t>
                      </a:r>
                    </a:p>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alt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Respond to PIA. </a:t>
                      </a:r>
                    </a:p>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alt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File other applicant forms (FCC Forms 471, 486, 472, 500, etc.) </a:t>
                      </a:r>
                    </a:p>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alt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Document their compliance with FCC rules on an ongoing basis.</a:t>
                      </a:r>
                    </a:p>
                    <a:p>
                      <a:pPr marL="342900" marR="0" lvl="0" indent="-342900" algn="l" defTabSz="914400" rtl="0" eaLnBrk="1" fontAlgn="auto" latinLnBrk="0" hangingPunct="1">
                        <a:lnSpc>
                          <a:spcPct val="100000"/>
                        </a:lnSpc>
                        <a:spcBef>
                          <a:spcPts val="1000"/>
                        </a:spcBef>
                        <a:spcAft>
                          <a:spcPts val="0"/>
                        </a:spcAft>
                        <a:buClr>
                          <a:srgbClr val="006FF4"/>
                        </a:buClr>
                        <a:buSzTx/>
                        <a:buFont typeface="Wingdings" panose="05000000000000000000" pitchFamily="2" charset="2"/>
                        <a:buChar char="§"/>
                        <a:tabLst/>
                        <a:defRPr/>
                      </a:pPr>
                      <a:r>
                        <a:rPr kumimoji="0" lang="en-US" altLang="en-US" sz="2000" b="0" i="0" u="none" strike="noStrike" kern="1200" cap="none" spc="0" normalizeH="0" baseline="0" noProof="0" dirty="0" smtClean="0">
                          <a:ln>
                            <a:noFill/>
                          </a:ln>
                          <a:solidFill>
                            <a:schemeClr val="tx1">
                              <a:lumMod val="65000"/>
                              <a:lumOff val="35000"/>
                            </a:schemeClr>
                          </a:solidFill>
                          <a:effectLst/>
                          <a:uLnTx/>
                          <a:uFillTx/>
                          <a:latin typeface="Source Sans Pro" charset="0"/>
                        </a:rPr>
                        <a:t>Retain documentation for at least ten years from last date of service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fontAlgn="auto" latinLnBrk="0" hangingPunct="1">
                        <a:lnSpc>
                          <a:spcPct val="100000"/>
                        </a:lnSpc>
                        <a:spcBef>
                          <a:spcPts val="0"/>
                        </a:spcBef>
                        <a:spcAft>
                          <a:spcPts val="0"/>
                        </a:spcAft>
                        <a:buClr>
                          <a:srgbClr val="004AD4"/>
                        </a:buClr>
                        <a:buSzTx/>
                        <a:buFont typeface="Wingdings" panose="05000000000000000000" pitchFamily="2" charset="2"/>
                        <a:buChar char="§"/>
                        <a:tabLst/>
                        <a:defRPr/>
                      </a:pPr>
                      <a:r>
                        <a:rPr kumimoji="0" lang="en-US" sz="2200" b="0" i="0" u="none" strike="noStrike" kern="0" cap="none" spc="0" normalizeH="0" baseline="0" noProof="0" dirty="0" smtClean="0">
                          <a:ln>
                            <a:noFill/>
                          </a:ln>
                          <a:solidFill>
                            <a:schemeClr val="tx1">
                              <a:lumMod val="65000"/>
                              <a:lumOff val="35000"/>
                            </a:schemeClr>
                          </a:solidFill>
                          <a:effectLst/>
                          <a:uLnTx/>
                          <a:uFillTx/>
                          <a:latin typeface="Source Sans Pro" panose="020B0503030403020204"/>
                          <a:cs typeface="Arial"/>
                          <a:sym typeface="Arial"/>
                        </a:rPr>
                        <a:t>Respond to FCC Form 470 and RFPs.</a:t>
                      </a:r>
                    </a:p>
                    <a:p>
                      <a:pPr marL="457200" marR="0" lvl="0" indent="-457200" algn="l" defTabSz="914400" rtl="0" eaLnBrk="1" fontAlgn="auto" latinLnBrk="0" hangingPunct="1">
                        <a:lnSpc>
                          <a:spcPct val="100000"/>
                        </a:lnSpc>
                        <a:spcBef>
                          <a:spcPts val="0"/>
                        </a:spcBef>
                        <a:spcAft>
                          <a:spcPts val="0"/>
                        </a:spcAft>
                        <a:buClr>
                          <a:srgbClr val="004AD4"/>
                        </a:buClr>
                        <a:buSzTx/>
                        <a:buFont typeface="Wingdings" panose="05000000000000000000" pitchFamily="2" charset="2"/>
                        <a:buChar char="§"/>
                        <a:tabLst/>
                        <a:defRPr/>
                      </a:pPr>
                      <a:r>
                        <a:rPr kumimoji="0" lang="en-US" altLang="en-US" sz="2200" b="0" i="0" u="none" strike="noStrike" kern="0" cap="none" spc="0" normalizeH="0" baseline="0" noProof="0" dirty="0" smtClean="0">
                          <a:ln>
                            <a:noFill/>
                          </a:ln>
                          <a:solidFill>
                            <a:schemeClr val="tx1">
                              <a:lumMod val="65000"/>
                              <a:lumOff val="35000"/>
                            </a:schemeClr>
                          </a:solidFill>
                          <a:effectLst/>
                          <a:uLnTx/>
                          <a:uFillTx/>
                          <a:latin typeface="Source Sans Pro" panose="020B0503030403020204"/>
                          <a:cs typeface="Arial"/>
                          <a:sym typeface="Arial"/>
                        </a:rPr>
                        <a:t>May assist with responding to PIA on technical services questions (but not competitive bidding). </a:t>
                      </a:r>
                    </a:p>
                    <a:p>
                      <a:pPr marL="457200" marR="0" lvl="0" indent="-457200" algn="l" defTabSz="914400" rtl="0" eaLnBrk="1" fontAlgn="auto" latinLnBrk="0" hangingPunct="1">
                        <a:lnSpc>
                          <a:spcPct val="100000"/>
                        </a:lnSpc>
                        <a:spcBef>
                          <a:spcPts val="0"/>
                        </a:spcBef>
                        <a:spcAft>
                          <a:spcPts val="0"/>
                        </a:spcAft>
                        <a:buClr>
                          <a:srgbClr val="004AD4"/>
                        </a:buClr>
                        <a:buSzTx/>
                        <a:buFont typeface="Wingdings" panose="05000000000000000000" pitchFamily="2" charset="2"/>
                        <a:buChar char="§"/>
                        <a:tabLst/>
                        <a:defRPr/>
                      </a:pPr>
                      <a:r>
                        <a:rPr kumimoji="0" lang="en-US" altLang="en-US" sz="2200" b="0" i="0" u="none" strike="noStrike" kern="0" cap="none" spc="0" normalizeH="0" baseline="0" noProof="0" dirty="0" smtClean="0">
                          <a:ln>
                            <a:noFill/>
                          </a:ln>
                          <a:solidFill>
                            <a:schemeClr val="tx1">
                              <a:lumMod val="65000"/>
                              <a:lumOff val="35000"/>
                            </a:schemeClr>
                          </a:solidFill>
                          <a:effectLst/>
                          <a:uLnTx/>
                          <a:uFillTx/>
                          <a:latin typeface="Source Sans Pro" panose="020B0503030403020204"/>
                          <a:cs typeface="Arial"/>
                          <a:sym typeface="Arial"/>
                        </a:rPr>
                        <a:t>File other service provider forms (FCC Forms 473, 474, etc. </a:t>
                      </a:r>
                    </a:p>
                    <a:p>
                      <a:pPr marL="457200" marR="0" lvl="0" indent="-457200" algn="l" defTabSz="914400" rtl="0" eaLnBrk="1" fontAlgn="auto" latinLnBrk="0" hangingPunct="1">
                        <a:lnSpc>
                          <a:spcPct val="100000"/>
                        </a:lnSpc>
                        <a:spcBef>
                          <a:spcPts val="0"/>
                        </a:spcBef>
                        <a:spcAft>
                          <a:spcPts val="0"/>
                        </a:spcAft>
                        <a:buClr>
                          <a:srgbClr val="004AD4"/>
                        </a:buClr>
                        <a:buSzTx/>
                        <a:buFont typeface="Wingdings" panose="05000000000000000000" pitchFamily="2" charset="2"/>
                        <a:buChar char="§"/>
                        <a:tabLst/>
                        <a:defRPr/>
                      </a:pPr>
                      <a:r>
                        <a:rPr kumimoji="0" lang="en-US" altLang="en-US" sz="2200" b="0" i="0" u="none" strike="noStrike" kern="0" cap="none" spc="0" normalizeH="0" baseline="0" noProof="0" dirty="0" smtClean="0">
                          <a:ln>
                            <a:noFill/>
                          </a:ln>
                          <a:solidFill>
                            <a:schemeClr val="tx1">
                              <a:lumMod val="65000"/>
                              <a:lumOff val="35000"/>
                            </a:schemeClr>
                          </a:solidFill>
                          <a:effectLst/>
                          <a:uLnTx/>
                          <a:uFillTx/>
                          <a:latin typeface="Source Sans Pro" panose="020B0503030403020204"/>
                          <a:cs typeface="Arial"/>
                          <a:sym typeface="Arial"/>
                        </a:rPr>
                        <a:t>Document their compliance with FCC rules on an ongoing basis.</a:t>
                      </a:r>
                    </a:p>
                    <a:p>
                      <a:pPr marL="457200" marR="0" lvl="0" indent="-457200" algn="l" defTabSz="914400" rtl="0" eaLnBrk="1" fontAlgn="auto" latinLnBrk="0" hangingPunct="1">
                        <a:lnSpc>
                          <a:spcPct val="100000"/>
                        </a:lnSpc>
                        <a:spcBef>
                          <a:spcPts val="0"/>
                        </a:spcBef>
                        <a:spcAft>
                          <a:spcPts val="0"/>
                        </a:spcAft>
                        <a:buClr>
                          <a:srgbClr val="004AD4"/>
                        </a:buClr>
                        <a:buSzTx/>
                        <a:buFont typeface="Wingdings" panose="05000000000000000000" pitchFamily="2" charset="2"/>
                        <a:buChar char="§"/>
                        <a:tabLst/>
                        <a:defRPr/>
                      </a:pPr>
                      <a:r>
                        <a:rPr kumimoji="0" lang="en-US" altLang="en-US" sz="2200" b="0" i="0" u="none" strike="noStrike" kern="0" cap="none" spc="0" normalizeH="0" baseline="0" noProof="0" dirty="0" smtClean="0">
                          <a:ln>
                            <a:noFill/>
                          </a:ln>
                          <a:solidFill>
                            <a:schemeClr val="tx1">
                              <a:lumMod val="65000"/>
                              <a:lumOff val="35000"/>
                            </a:schemeClr>
                          </a:solidFill>
                          <a:effectLst/>
                          <a:uLnTx/>
                          <a:uFillTx/>
                          <a:latin typeface="Source Sans Pro" panose="020B0503030403020204"/>
                          <a:cs typeface="Arial"/>
                          <a:sym typeface="Arial"/>
                        </a:rPr>
                        <a:t>Retain documentation for at least ten years from last date of service delivery.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400" b="1" i="0" u="none" strike="noStrike" kern="0" cap="none" spc="0" normalizeH="0" baseline="0" noProof="0" dirty="0" smtClean="0">
                        <a:ln>
                          <a:noFill/>
                        </a:ln>
                        <a:solidFill>
                          <a:srgbClr val="000000"/>
                        </a:solidFill>
                        <a:effectLst/>
                        <a:uLnTx/>
                        <a:uFillTx/>
                        <a:latin typeface="Arial"/>
                        <a:cs typeface="Arial"/>
                        <a:sym typeface="Arial"/>
                      </a:endParaRPr>
                    </a:p>
                    <a:p>
                      <a:pPr marL="285750" indent="-285750">
                        <a:buClr>
                          <a:srgbClr val="004AD4"/>
                        </a:buClr>
                        <a:buFont typeface="Wingdings" panose="05000000000000000000" pitchFamily="2" charset="2"/>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6283074"/>
                  </a:ext>
                </a:extLst>
              </a:tr>
            </a:tbl>
          </a:graphicData>
        </a:graphic>
      </p:graphicFrame>
      <p:sp>
        <p:nvSpPr>
          <p:cNvPr id="6" name="Rectangle 5"/>
          <p:cNvSpPr/>
          <p:nvPr/>
        </p:nvSpPr>
        <p:spPr>
          <a:xfrm>
            <a:off x="0" y="6605343"/>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24744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Bidding</a:t>
            </a:r>
            <a:endParaRPr lang="en-US" dirty="0"/>
          </a:p>
        </p:txBody>
      </p:sp>
      <p:sp>
        <p:nvSpPr>
          <p:cNvPr id="3" name="Content Placeholder 2"/>
          <p:cNvSpPr>
            <a:spLocks noGrp="1"/>
          </p:cNvSpPr>
          <p:nvPr>
            <p:ph idx="1"/>
          </p:nvPr>
        </p:nvSpPr>
        <p:spPr/>
        <p:txBody>
          <a:bodyPr/>
          <a:lstStyle/>
          <a:p>
            <a:pPr>
              <a:spcBef>
                <a:spcPts val="1400"/>
              </a:spcBef>
              <a:spcAft>
                <a:spcPts val="0"/>
              </a:spcAft>
              <a:buFont typeface="Arial" panose="020B0604020202020204" pitchFamily="34" charset="0"/>
              <a:buChar char="•"/>
            </a:pPr>
            <a:r>
              <a:rPr lang="en-US" dirty="0">
                <a:sym typeface="Source Sans Pro"/>
              </a:rPr>
              <a:t>The competitive bidding process must be open and fair.</a:t>
            </a:r>
          </a:p>
          <a:p>
            <a:pPr lvl="1">
              <a:spcBef>
                <a:spcPts val="1400"/>
              </a:spcBef>
              <a:spcAft>
                <a:spcPts val="0"/>
              </a:spcAft>
            </a:pPr>
            <a:r>
              <a:rPr lang="en-US" sz="2800" dirty="0">
                <a:sym typeface="Source Sans Pro"/>
              </a:rPr>
              <a:t>"Open" </a:t>
            </a:r>
            <a:r>
              <a:rPr lang="en-US" sz="2800" dirty="0"/>
              <a:t>means that</a:t>
            </a:r>
            <a:r>
              <a:rPr lang="en-US" sz="2800" dirty="0">
                <a:sym typeface="Source Sans Pro"/>
              </a:rPr>
              <a:t> information shared with one bidder must be shared with all.</a:t>
            </a:r>
          </a:p>
          <a:p>
            <a:pPr lvl="1">
              <a:spcBef>
                <a:spcPts val="1400"/>
              </a:spcBef>
              <a:spcAft>
                <a:spcPts val="0"/>
              </a:spcAft>
            </a:pPr>
            <a:r>
              <a:rPr lang="en-US" sz="2800" dirty="0">
                <a:sym typeface="Source Sans Pro"/>
              </a:rPr>
              <a:t>"Fair" </a:t>
            </a:r>
            <a:r>
              <a:rPr lang="en-US" sz="2800" dirty="0"/>
              <a:t>means that</a:t>
            </a:r>
            <a:r>
              <a:rPr lang="en-US" sz="2800" dirty="0">
                <a:sym typeface="Source Sans Pro"/>
              </a:rPr>
              <a:t> bidders must be evaluated fairly and equally.</a:t>
            </a:r>
          </a:p>
          <a:p>
            <a:pPr>
              <a:spcBef>
                <a:spcPts val="800"/>
              </a:spcBef>
              <a:spcAft>
                <a:spcPts val="0"/>
              </a:spcAft>
              <a:buFont typeface="Arial" panose="020B0604020202020204" pitchFamily="34" charset="0"/>
              <a:buChar char="•"/>
            </a:pPr>
            <a:r>
              <a:rPr lang="en-US" dirty="0">
                <a:sym typeface="Source Sans Pro"/>
              </a:rPr>
              <a:t>28-day waiting period</a:t>
            </a:r>
          </a:p>
          <a:p>
            <a:pPr lvl="1">
              <a:spcBef>
                <a:spcPts val="800"/>
              </a:spcBef>
              <a:spcAft>
                <a:spcPts val="0"/>
              </a:spcAft>
            </a:pPr>
            <a:r>
              <a:rPr lang="en-US" sz="2800" dirty="0">
                <a:sym typeface="Source Sans Pro"/>
              </a:rPr>
              <a:t>FCC Form 470 and any RFPs (if applicable) must be posted on the USAC website for a minimum of 28 days. </a:t>
            </a:r>
          </a:p>
          <a:p>
            <a:pPr lvl="1">
              <a:spcBef>
                <a:spcPts val="800"/>
              </a:spcBef>
              <a:spcAft>
                <a:spcPts val="0"/>
              </a:spcAft>
            </a:pPr>
            <a:r>
              <a:rPr lang="en-US" sz="2800" dirty="0">
                <a:sym typeface="Source Sans Pro"/>
              </a:rPr>
              <a:t>The end of the 28</a:t>
            </a:r>
            <a:r>
              <a:rPr lang="en-US" sz="2800" dirty="0"/>
              <a:t>-</a:t>
            </a:r>
            <a:r>
              <a:rPr lang="en-US" sz="2800" dirty="0">
                <a:sym typeface="Source Sans Pro"/>
              </a:rPr>
              <a:t>day</a:t>
            </a:r>
            <a:r>
              <a:rPr lang="en-US" sz="2800" dirty="0"/>
              <a:t> period</a:t>
            </a:r>
            <a:r>
              <a:rPr lang="en-US" sz="2800" dirty="0">
                <a:sym typeface="Source Sans Pro"/>
              </a:rPr>
              <a:t> is when applicants are allowed to review bids and select vendors </a:t>
            </a:r>
            <a:r>
              <a:rPr lang="en-US" sz="2800" dirty="0"/>
              <a:t>—</a:t>
            </a:r>
            <a:r>
              <a:rPr lang="en-US" sz="2800" dirty="0">
                <a:sym typeface="Source Sans Pro"/>
              </a:rPr>
              <a:t> the allowable contract date (ACD).</a:t>
            </a:r>
          </a:p>
          <a:p>
            <a:pPr marL="457200" lvl="0" indent="-457200">
              <a:lnSpc>
                <a:spcPct val="177800"/>
              </a:lnSpc>
              <a:spcBef>
                <a:spcPts val="800"/>
              </a:spcBef>
              <a:spcAft>
                <a:spcPts val="0"/>
              </a:spcAft>
              <a:buClr>
                <a:schemeClr val="dk1"/>
              </a:buClr>
              <a:buSzPct val="100000"/>
              <a:buFont typeface="Arial" panose="020B0604020202020204" pitchFamily="34" charset="0"/>
              <a:buChar char="•"/>
            </a:pPr>
            <a:endParaRPr lang="en-US" dirty="0">
              <a:sym typeface="Source Sans Pro"/>
            </a:endParaRP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48530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and Open Competition: Applicant Actions</a:t>
            </a:r>
            <a:endParaRPr lang="en-US" dirty="0"/>
          </a:p>
        </p:txBody>
      </p:sp>
      <p:sp>
        <p:nvSpPr>
          <p:cNvPr id="3" name="Content Placeholder 2"/>
          <p:cNvSpPr>
            <a:spLocks noGrp="1"/>
          </p:cNvSpPr>
          <p:nvPr>
            <p:ph idx="1"/>
          </p:nvPr>
        </p:nvSpPr>
        <p:spPr/>
        <p:txBody>
          <a:bodyPr/>
          <a:lstStyle/>
          <a:p>
            <a:pPr marL="0" indent="0">
              <a:buNone/>
            </a:pPr>
            <a:r>
              <a:rPr lang="en-US" dirty="0"/>
              <a:t>Only applicants </a:t>
            </a:r>
            <a:r>
              <a:rPr lang="en-US" b="1" dirty="0">
                <a:solidFill>
                  <a:schemeClr val="accent2"/>
                </a:solidFill>
              </a:rPr>
              <a:t>can:</a:t>
            </a:r>
          </a:p>
          <a:p>
            <a:pPr>
              <a:buFont typeface="Arial" panose="020B0604020202020204" pitchFamily="34" charset="0"/>
              <a:buChar char="•"/>
            </a:pPr>
            <a:r>
              <a:rPr lang="en-US" altLang="en-US" dirty="0"/>
              <a:t>Determine the types of service they will seek on an FCC Form 470.</a:t>
            </a:r>
          </a:p>
          <a:p>
            <a:pPr>
              <a:buFont typeface="Arial" panose="020B0604020202020204" pitchFamily="34" charset="0"/>
              <a:buChar char="•"/>
            </a:pPr>
            <a:r>
              <a:rPr lang="en-US" altLang="en-US" dirty="0"/>
              <a:t>Prepare and fill out the FCC Form 470.</a:t>
            </a:r>
          </a:p>
          <a:p>
            <a:pPr>
              <a:buFont typeface="Arial" panose="020B0604020202020204" pitchFamily="34" charset="0"/>
              <a:buChar char="•"/>
            </a:pPr>
            <a:r>
              <a:rPr lang="en-US" altLang="en-US" dirty="0"/>
              <a:t>Sign and certify FCC Form 470.</a:t>
            </a:r>
          </a:p>
          <a:p>
            <a:pPr>
              <a:buFont typeface="Arial" panose="020B0604020202020204" pitchFamily="34" charset="0"/>
              <a:buChar char="•"/>
            </a:pPr>
            <a:r>
              <a:rPr lang="en-US" altLang="en-US" dirty="0"/>
              <a:t>Negotiate with prospective bidders.</a:t>
            </a:r>
          </a:p>
          <a:p>
            <a:pPr>
              <a:buFont typeface="Arial" panose="020B0604020202020204" pitchFamily="34" charset="0"/>
              <a:buChar char="•"/>
            </a:pPr>
            <a:r>
              <a:rPr lang="en-US" altLang="en-US" dirty="0"/>
              <a:t>Run the competitive bidding process.</a:t>
            </a:r>
          </a:p>
          <a:p>
            <a:pPr marL="342900" indent="-342900">
              <a:buFont typeface="Arial" panose="020B0604020202020204" pitchFamily="34" charset="0"/>
              <a:buChar char="•"/>
            </a:pPr>
            <a:endParaRPr lang="en-US" dirty="0">
              <a:solidFill>
                <a:schemeClr val="tx1"/>
              </a:solidFill>
            </a:endParaRP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5766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and Open Competition: Applicant Actions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Applicants </a:t>
            </a:r>
            <a:r>
              <a:rPr lang="en-US" b="1" dirty="0">
                <a:solidFill>
                  <a:schemeClr val="accent2"/>
                </a:solidFill>
              </a:rPr>
              <a:t>cannot</a:t>
            </a:r>
            <a:r>
              <a:rPr lang="en-US" dirty="0"/>
              <a:t>:</a:t>
            </a:r>
          </a:p>
          <a:p>
            <a:pPr>
              <a:spcAft>
                <a:spcPts val="0"/>
              </a:spcAft>
              <a:buFont typeface="Arial" panose="020B0604020202020204" pitchFamily="34" charset="0"/>
              <a:buChar char="•"/>
              <a:defRPr/>
            </a:pPr>
            <a:r>
              <a:rPr lang="en-US" dirty="0"/>
              <a:t>Have a relationship with service providers that would </a:t>
            </a:r>
            <a:r>
              <a:rPr lang="en-US" dirty="0">
                <a:solidFill>
                  <a:schemeClr val="tx1"/>
                </a:solidFill>
              </a:rPr>
              <a:t>unfairly influence </a:t>
            </a:r>
            <a:r>
              <a:rPr lang="en-US" dirty="0"/>
              <a:t>the outcome of the competition.</a:t>
            </a:r>
          </a:p>
          <a:p>
            <a:pPr>
              <a:spcAft>
                <a:spcPts val="0"/>
              </a:spcAft>
              <a:buFont typeface="Arial" panose="020B0604020202020204" pitchFamily="34" charset="0"/>
              <a:buChar char="•"/>
              <a:defRPr/>
            </a:pPr>
            <a:r>
              <a:rPr lang="en-US" dirty="0"/>
              <a:t>Furnish service providers with inside competitive information.</a:t>
            </a:r>
          </a:p>
          <a:p>
            <a:pPr>
              <a:spcAft>
                <a:spcPts val="0"/>
              </a:spcAft>
              <a:buFont typeface="Arial" panose="020B0604020202020204" pitchFamily="34" charset="0"/>
              <a:buChar char="•"/>
              <a:defRPr/>
            </a:pPr>
            <a:r>
              <a:rPr lang="en-US" dirty="0"/>
              <a:t>Have ownership interest in a service provider’s company competing for services.</a:t>
            </a:r>
          </a:p>
          <a:p>
            <a:pPr>
              <a:spcAft>
                <a:spcPts val="0"/>
              </a:spcAft>
              <a:buFont typeface="Arial" panose="020B0604020202020204" pitchFamily="34" charset="0"/>
              <a:buChar char="•"/>
              <a:defRPr/>
            </a:pPr>
            <a:r>
              <a:rPr lang="en-US" dirty="0"/>
              <a:t>Violate applicant’s own ethical regulations policy.</a:t>
            </a:r>
          </a:p>
          <a:p>
            <a:pPr>
              <a:spcAft>
                <a:spcPts val="0"/>
              </a:spcAft>
              <a:buFont typeface="Arial" panose="020B0604020202020204" pitchFamily="34" charset="0"/>
              <a:buChar char="•"/>
              <a:defRPr/>
            </a:pPr>
            <a:r>
              <a:rPr lang="en-US" dirty="0"/>
              <a:t>Fail to describe the desired products and services with sufficient specificity to enable interested parties to bid. </a:t>
            </a:r>
          </a:p>
          <a:p>
            <a:pPr>
              <a:spcAft>
                <a:spcPts val="0"/>
              </a:spcAft>
              <a:buFont typeface="Arial" panose="020B0604020202020204" pitchFamily="34" charset="0"/>
              <a:buChar char="•"/>
              <a:defRPr/>
            </a:pPr>
            <a:r>
              <a:rPr lang="en-US" dirty="0"/>
              <a:t>Receive gifts or donations from service providers that violate FCC rules or seek to circumvent FCC rules.</a:t>
            </a:r>
          </a:p>
          <a:p>
            <a:pPr>
              <a:spcAft>
                <a:spcPts val="0"/>
              </a:spcAft>
              <a:buFont typeface="Arial" panose="020B0604020202020204" pitchFamily="34" charset="0"/>
              <a:buChar char="•"/>
              <a:defRPr/>
            </a:pPr>
            <a:r>
              <a:rPr lang="en-US" dirty="0"/>
              <a:t>Violate state and/or local procurement rules</a:t>
            </a:r>
          </a:p>
          <a:p>
            <a:pPr marL="342900" indent="-342900">
              <a:buFont typeface="Arial" panose="020B0604020202020204" pitchFamily="34" charset="0"/>
              <a:buChar char="•"/>
            </a:pPr>
            <a:endParaRPr lang="en-US" dirty="0">
              <a:solidFill>
                <a:schemeClr val="tx1"/>
              </a:solidFill>
            </a:endParaRP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9399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6" end="6"/>
                                            </p:txEl>
                                          </p:spTgt>
                                        </p:tgtEl>
                                      </p:cBhvr>
                                    </p:animEffect>
                                    <p:animScale>
                                      <p:cBhvr>
                                        <p:cTn id="32" dur="250" autoRev="1" fill="hold"/>
                                        <p:tgtEl>
                                          <p:spTgt spid="3">
                                            <p:txEl>
                                              <p:pRg st="6" end="6"/>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7" end="7"/>
                                            </p:txEl>
                                          </p:spTgt>
                                        </p:tgtEl>
                                      </p:cBhvr>
                                    </p:animEffect>
                                    <p:animScale>
                                      <p:cBhvr>
                                        <p:cTn id="37"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and Open Competition: Applicant Actions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Applicants and service providers </a:t>
            </a:r>
            <a:r>
              <a:rPr lang="en-US" b="1" dirty="0">
                <a:solidFill>
                  <a:schemeClr val="accent2"/>
                </a:solidFill>
              </a:rPr>
              <a:t>can</a:t>
            </a:r>
            <a:r>
              <a:rPr lang="en-US" dirty="0"/>
              <a:t>:</a:t>
            </a:r>
          </a:p>
          <a:p>
            <a:pPr>
              <a:buFont typeface="Arial" panose="020B0604020202020204" pitchFamily="34" charset="0"/>
              <a:buChar char="•"/>
            </a:pPr>
            <a:r>
              <a:rPr lang="en-US" dirty="0"/>
              <a:t>Have pre-bidding discussions</a:t>
            </a:r>
          </a:p>
          <a:p>
            <a:pPr>
              <a:buFont typeface="Arial" panose="020B0604020202020204" pitchFamily="34" charset="0"/>
              <a:buChar char="•"/>
            </a:pPr>
            <a:r>
              <a:rPr lang="en-US" dirty="0"/>
              <a:t>Discuss new product offerings.</a:t>
            </a:r>
          </a:p>
          <a:p>
            <a:pPr>
              <a:buFont typeface="Arial" panose="020B0604020202020204" pitchFamily="34" charset="0"/>
              <a:buChar char="•"/>
            </a:pPr>
            <a:r>
              <a:rPr lang="en-US" dirty="0"/>
              <a:t>Teach applicants about new technologies.</a:t>
            </a:r>
          </a:p>
          <a:p>
            <a:pPr>
              <a:buFont typeface="Arial" panose="020B0604020202020204" pitchFamily="34" charset="0"/>
              <a:buChar char="•"/>
            </a:pPr>
            <a:r>
              <a:rPr lang="en-US" dirty="0"/>
              <a:t>Note, however, that all parties must be privy to the same information during the competitive bidding process.</a:t>
            </a:r>
          </a:p>
        </p:txBody>
      </p:sp>
      <p:sp>
        <p:nvSpPr>
          <p:cNvPr id="4" name="Rectangle 3"/>
          <p:cNvSpPr/>
          <p:nvPr/>
        </p:nvSpPr>
        <p:spPr>
          <a:xfrm>
            <a:off x="0" y="6396716"/>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8519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6040</TotalTime>
  <Words>3546</Words>
  <Application>Microsoft Office PowerPoint</Application>
  <PresentationFormat>Widescreen</PresentationFormat>
  <Paragraphs>305</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Source Sans Pro</vt:lpstr>
      <vt:lpstr>Source Sans Pro Light</vt:lpstr>
      <vt:lpstr>SourceSansPro-Light</vt:lpstr>
      <vt:lpstr>Wingdings</vt:lpstr>
      <vt:lpstr>1_Office Theme</vt:lpstr>
      <vt:lpstr>Advanced Program Compliance</vt:lpstr>
      <vt:lpstr>AGENDA</vt:lpstr>
      <vt:lpstr>Competitive Bidding </vt:lpstr>
      <vt:lpstr>What is Competitive Bidding?</vt:lpstr>
      <vt:lpstr>Know Your Role</vt:lpstr>
      <vt:lpstr>Competitive Bidding</vt:lpstr>
      <vt:lpstr>Fair and Open Competition: Applicant Actions</vt:lpstr>
      <vt:lpstr>Fair and Open Competition: Applicant Actions</vt:lpstr>
      <vt:lpstr>Fair and Open Competition: Applicant Actions</vt:lpstr>
      <vt:lpstr>Competitive Bidding: Guiding Principles</vt:lpstr>
      <vt:lpstr>Requests for Proposal (RFPs)</vt:lpstr>
      <vt:lpstr>Competitive Bidding: Imposing Restrictions</vt:lpstr>
      <vt:lpstr>FCC Form 470 Exemptions </vt:lpstr>
      <vt:lpstr>FCC Form 470 Exemptions </vt:lpstr>
      <vt:lpstr>What Applicants Do When They Get No Bids</vt:lpstr>
      <vt:lpstr>Program Compliance Issues</vt:lpstr>
      <vt:lpstr>Evaluating Bids</vt:lpstr>
      <vt:lpstr>Bid Evaluation Sample</vt:lpstr>
      <vt:lpstr>Contracts and Legally Binding Agreement</vt:lpstr>
      <vt:lpstr>Contracts</vt:lpstr>
      <vt:lpstr>State Master Contracts</vt:lpstr>
      <vt:lpstr>Cost Effectiveness</vt:lpstr>
      <vt:lpstr>Lowest Corresponding Price</vt:lpstr>
      <vt:lpstr>Lowest Corresponding Price</vt:lpstr>
      <vt:lpstr>Lowest Corresponding Price</vt:lpstr>
      <vt:lpstr>Lowest Corresponding Price: </vt:lpstr>
      <vt:lpstr>Lowest Corresponding Price: </vt:lpstr>
      <vt:lpstr>Duplicative Services</vt:lpstr>
      <vt:lpstr>E-rate Gift Rules</vt:lpstr>
      <vt:lpstr>E-rate Gift Rule Exceptions</vt:lpstr>
      <vt:lpstr>Requesting Funding</vt:lpstr>
      <vt:lpstr>Requesting Funding</vt:lpstr>
      <vt:lpstr>Cost Allocation</vt:lpstr>
      <vt:lpstr>How to Apply: Transitioning Services</vt:lpstr>
      <vt:lpstr>How to Apply: Contract Not Awarded under E-rate</vt:lpstr>
      <vt:lpstr>Applicants Must Pay Their Non-Discount Share</vt:lpstr>
      <vt:lpstr>Necessary Resources</vt:lpstr>
      <vt:lpstr>Application Review</vt:lpstr>
      <vt:lpstr>Application Review: PIA</vt:lpstr>
      <vt:lpstr>Application Review: PIA</vt:lpstr>
      <vt:lpstr>Funding Commitments and Document Retention</vt:lpstr>
      <vt:lpstr>Funding Commitments (FCDLs)</vt:lpstr>
      <vt:lpstr>Document Retention</vt:lpstr>
      <vt:lpstr>PowerPoint Presentation</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Zohore</dc:creator>
  <cp:lastModifiedBy>gmelendez</cp:lastModifiedBy>
  <cp:revision>28</cp:revision>
  <dcterms:created xsi:type="dcterms:W3CDTF">2019-06-11T16:28:49Z</dcterms:created>
  <dcterms:modified xsi:type="dcterms:W3CDTF">2019-08-08T15:19:36Z</dcterms:modified>
</cp:coreProperties>
</file>