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handoutMasterIdLst>
    <p:handoutMasterId r:id="rId40"/>
  </p:handoutMasterIdLst>
  <p:sldIdLst>
    <p:sldId id="258" r:id="rId2"/>
    <p:sldId id="259" r:id="rId3"/>
    <p:sldId id="315" r:id="rId4"/>
    <p:sldId id="266" r:id="rId5"/>
    <p:sldId id="267" r:id="rId6"/>
    <p:sldId id="316" r:id="rId7"/>
    <p:sldId id="272" r:id="rId8"/>
    <p:sldId id="273" r:id="rId9"/>
    <p:sldId id="312" r:id="rId10"/>
    <p:sldId id="274" r:id="rId11"/>
    <p:sldId id="300" r:id="rId12"/>
    <p:sldId id="301" r:id="rId13"/>
    <p:sldId id="302" r:id="rId14"/>
    <p:sldId id="303" r:id="rId15"/>
    <p:sldId id="304" r:id="rId16"/>
    <p:sldId id="317" r:id="rId17"/>
    <p:sldId id="276" r:id="rId18"/>
    <p:sldId id="277" r:id="rId19"/>
    <p:sldId id="278" r:id="rId20"/>
    <p:sldId id="279" r:id="rId21"/>
    <p:sldId id="318" r:id="rId22"/>
    <p:sldId id="282" r:id="rId23"/>
    <p:sldId id="283" r:id="rId24"/>
    <p:sldId id="284" r:id="rId25"/>
    <p:sldId id="285" r:id="rId26"/>
    <p:sldId id="286" r:id="rId27"/>
    <p:sldId id="319" r:id="rId28"/>
    <p:sldId id="307" r:id="rId29"/>
    <p:sldId id="308" r:id="rId30"/>
    <p:sldId id="305" r:id="rId31"/>
    <p:sldId id="306" r:id="rId32"/>
    <p:sldId id="309" r:id="rId33"/>
    <p:sldId id="311" r:id="rId34"/>
    <p:sldId id="289" r:id="rId35"/>
    <p:sldId id="290" r:id="rId36"/>
    <p:sldId id="298" r:id="rId37"/>
    <p:sldId id="299" r:id="rId3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49" autoAdjust="0"/>
  </p:normalViewPr>
  <p:slideViewPr>
    <p:cSldViewPr snapToGrid="0">
      <p:cViewPr varScale="1">
        <p:scale>
          <a:sx n="74" d="100"/>
          <a:sy n="74" d="100"/>
        </p:scale>
        <p:origin x="372"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0AE62B3-F060-43AA-A308-68C55BA3C33F}" type="datetimeFigureOut">
              <a:rPr lang="en-US" smtClean="0"/>
              <a:t>8/2/2019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420B15A-A655-4BDB-B171-D1BEB06595F5}" type="slidenum">
              <a:rPr lang="en-US" smtClean="0"/>
              <a:t>‹#›</a:t>
            </a:fld>
            <a:endParaRPr lang="en-US"/>
          </a:p>
        </p:txBody>
      </p:sp>
    </p:spTree>
    <p:extLst>
      <p:ext uri="{BB962C8B-B14F-4D97-AF65-F5344CB8AC3E}">
        <p14:creationId xmlns:p14="http://schemas.microsoft.com/office/powerpoint/2010/main" val="4245781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D2ED298-B2C5-4131-B5F4-755EAA7B2CD9}" type="datetimeFigureOut">
              <a:rPr lang="en-US" smtClean="0"/>
              <a:t>8/2/2019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D8CBC6B-B860-4FF9-BBBB-BE10A7D101D4}" type="slidenum">
              <a:rPr lang="en-US" smtClean="0"/>
              <a:t>‹#›</a:t>
            </a:fld>
            <a:endParaRPr lang="en-US"/>
          </a:p>
        </p:txBody>
      </p:sp>
    </p:spTree>
    <p:extLst>
      <p:ext uri="{BB962C8B-B14F-4D97-AF65-F5344CB8AC3E}">
        <p14:creationId xmlns:p14="http://schemas.microsoft.com/office/powerpoint/2010/main" val="38967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3" name="Rectangle 2"/>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52136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56615"/>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191869"/>
            <a:ext cx="6268524" cy="5026583"/>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6" name="Picture Placeholder 16"/>
          <p:cNvSpPr>
            <a:spLocks noGrp="1"/>
          </p:cNvSpPr>
          <p:nvPr>
            <p:ph type="pic" sz="quarter" idx="12" hasCustomPrompt="1"/>
          </p:nvPr>
        </p:nvSpPr>
        <p:spPr>
          <a:xfrm>
            <a:off x="6814457" y="1191868"/>
            <a:ext cx="5029200" cy="5026583"/>
          </a:xfrm>
        </p:spPr>
        <p:txBody>
          <a:bodyPr/>
          <a:lstStyle>
            <a:lvl1pPr marL="0" marR="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a:pPr>
            <a:r>
              <a:rPr lang="en-US" dirty="0" smtClean="0"/>
              <a:t>Use this layout when you need both bulleted text and a space for images, SmartArt, or charts.</a:t>
            </a:r>
          </a:p>
        </p:txBody>
      </p:sp>
      <p:sp>
        <p:nvSpPr>
          <p:cNvPr id="8"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
        <p:nvSpPr>
          <p:cNvPr id="9"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Tree>
    <p:extLst>
      <p:ext uri="{BB962C8B-B14F-4D97-AF65-F5344CB8AC3E}">
        <p14:creationId xmlns:p14="http://schemas.microsoft.com/office/powerpoint/2010/main" val="13072116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7351" y="2011680"/>
            <a:ext cx="11503152" cy="1618488"/>
          </a:xfrm>
        </p:spPr>
        <p:txBody>
          <a:bodyPr/>
          <a:lstStyle>
            <a:lvl1pPr marL="0" indent="0">
              <a:buNone/>
              <a:defRPr baseline="0"/>
            </a:lvl1pPr>
          </a:lstStyle>
          <a:p>
            <a:r>
              <a:rPr lang="en-US" dirty="0" smtClean="0"/>
              <a:t>Use this layout for large format images, SmartArt, or charts; delete this text box prior to applying your content.</a:t>
            </a:r>
            <a:endParaRPr lang="en-US" dirty="0"/>
          </a:p>
        </p:txBody>
      </p:sp>
      <p:sp>
        <p:nvSpPr>
          <p:cNvPr id="3"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4"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21059201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5760720" cy="682440"/>
          </a:xfrm>
        </p:spPr>
        <p:txBody>
          <a:bodyPr>
            <a:noAutofit/>
          </a:bodyPr>
          <a:lstStyle>
            <a:lvl1pPr>
              <a:defRPr sz="2800"/>
            </a:lvl1pPr>
          </a:lstStyle>
          <a:p>
            <a:r>
              <a:rPr kumimoji="0" lang="en-US" sz="3800" b="1" i="0" u="none" strike="noStrike" kern="1200" cap="none" spc="0" normalizeH="0" baseline="0" noProof="0" dirty="0" smtClean="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337351" y="1207008"/>
            <a:ext cx="4959296" cy="5012817"/>
          </a:xfrm>
        </p:spPr>
        <p:txBody>
          <a:bodyPr>
            <a:no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sz="2400"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sz="2000"/>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5"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417382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hasCustomPrompt="1"/>
          </p:nvPr>
        </p:nvSpPr>
        <p:spPr>
          <a:xfrm>
            <a:off x="307187" y="2136339"/>
            <a:ext cx="3981350" cy="2585323"/>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r>
              <a:rPr sz="4200" b="0" spc="-70" dirty="0" smtClean="0">
                <a:solidFill>
                  <a:srgbClr val="FFFFFF"/>
                </a:solidFill>
                <a:latin typeface="Source Sans Pro"/>
                <a:cs typeface="Source Sans Pro"/>
              </a:rPr>
              <a:t>.”</a:t>
            </a:r>
            <a:r>
              <a:rPr lang="en-US" sz="4200" b="0" spc="-70" dirty="0" smtClean="0">
                <a:solidFill>
                  <a:srgbClr val="FFFFFF"/>
                </a:solidFill>
                <a:latin typeface="Source Sans Pro"/>
                <a:cs typeface="Source Sans Pro"/>
              </a:rPr>
              <a:t> (Ensure quote is vertically centered)</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672663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317191"/>
            <a:ext cx="2862262" cy="4855009"/>
          </a:xfrm>
        </p:spPr>
        <p:txBody>
          <a:bodyPr>
            <a:normAutofit/>
          </a:bodyPr>
          <a:lstStyle>
            <a:lvl1pPr marL="0" indent="0">
              <a:buNone/>
              <a:defRPr sz="2400" baseline="0"/>
            </a:lvl1pPr>
          </a:lstStyle>
          <a:p>
            <a:pPr lvl="0"/>
            <a:r>
              <a:rPr lang="en-US" dirty="0" smtClean="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337350" y="356616"/>
            <a:ext cx="2862072" cy="685800"/>
          </a:xfrm>
        </p:spPr>
        <p:txBody>
          <a:bodyPr>
            <a:normAutofit/>
          </a:bodyPr>
          <a:lstStyle>
            <a:lvl1pPr>
              <a:defRPr sz="2800" baseline="0"/>
            </a:lvl1pPr>
          </a:lstStyle>
          <a:p>
            <a:r>
              <a:rPr lang="en-US" dirty="0" smtClean="0"/>
              <a:t>Click to Edit Title</a:t>
            </a:r>
            <a:endParaRPr lang="en-US" dirty="0"/>
          </a:p>
        </p:txBody>
      </p:sp>
      <p:sp>
        <p:nvSpPr>
          <p:cNvPr id="3" name="Table Placeholder 2"/>
          <p:cNvSpPr>
            <a:spLocks noGrp="1"/>
          </p:cNvSpPr>
          <p:nvPr>
            <p:ph type="tbl" sz="quarter" idx="11"/>
          </p:nvPr>
        </p:nvSpPr>
        <p:spPr>
          <a:xfrm>
            <a:off x="3412444" y="356616"/>
            <a:ext cx="8431213" cy="5815584"/>
          </a:xfrm>
        </p:spPr>
        <p:txBody>
          <a:bodyPr/>
          <a:lstStyle/>
          <a:p>
            <a:r>
              <a:rPr lang="en-US" smtClean="0"/>
              <a:t>Click icon to add table</a:t>
            </a:r>
            <a:endParaRPr lang="en-US" dirty="0"/>
          </a:p>
        </p:txBody>
      </p:sp>
      <p:sp>
        <p:nvSpPr>
          <p:cNvPr id="5" name="Footer Placeholder 1"/>
          <p:cNvSpPr>
            <a:spLocks noGrp="1"/>
          </p:cNvSpPr>
          <p:nvPr>
            <p:ph type="ftr" sz="quarter" idx="12"/>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3"/>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5660097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7351" y="356616"/>
            <a:ext cx="11506306" cy="685800"/>
          </a:xfrm>
        </p:spPr>
        <p:txBody>
          <a:bodyPr anchor="t" anchorCtr="0">
            <a:noAutofit/>
          </a:bodyPr>
          <a:lstStyle>
            <a:lvl1pPr>
              <a:defRPr sz="3800" baseline="0"/>
            </a:lvl1pPr>
          </a:lstStyle>
          <a:p>
            <a:r>
              <a:rPr lang="en-US" dirty="0" smtClean="0"/>
              <a:t>Click to Edit Title</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4849469" y="1136540"/>
            <a:ext cx="6994188" cy="5219810"/>
          </a:xfrm>
          <a:prstGeom prst="rect">
            <a:avLst/>
          </a:prstGeom>
        </p:spPr>
      </p:pic>
      <p:sp>
        <p:nvSpPr>
          <p:cNvPr id="7" name="Text Placeholder 2"/>
          <p:cNvSpPr>
            <a:spLocks noGrp="1"/>
          </p:cNvSpPr>
          <p:nvPr>
            <p:ph type="body" sz="quarter" idx="10" hasCustomPrompt="1"/>
          </p:nvPr>
        </p:nvSpPr>
        <p:spPr>
          <a:xfrm>
            <a:off x="338137" y="1317191"/>
            <a:ext cx="4511331" cy="4855009"/>
          </a:xfrm>
        </p:spPr>
        <p:txBody>
          <a:bodyPr>
            <a:normAutofit/>
          </a:bodyPr>
          <a:lstStyle>
            <a:lvl1pPr marL="0" indent="0">
              <a:buNone/>
              <a:defRPr sz="2400" baseline="0"/>
            </a:lvl1pPr>
          </a:lstStyle>
          <a:p>
            <a:pPr lvl="0"/>
            <a:r>
              <a:rPr lang="en-US" dirty="0" smtClean="0"/>
              <a:t>Use this layout for slides that require the use of a U.S. map. This section can contain accompanying text. </a:t>
            </a:r>
          </a:p>
        </p:txBody>
      </p:sp>
      <p:sp>
        <p:nvSpPr>
          <p:cNvPr id="5" name="Footer Placeholder 1"/>
          <p:cNvSpPr>
            <a:spLocks noGrp="1"/>
          </p:cNvSpPr>
          <p:nvPr>
            <p:ph type="ftr" sz="quarter" idx="11"/>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2"/>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35072933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371650" y="1381328"/>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0" y="347473"/>
            <a:ext cx="3474720" cy="90739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348837" y="1405712"/>
            <a:ext cx="3477958"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347970" y="347473"/>
            <a:ext cx="3478826" cy="907396"/>
          </a:xfrm>
          <a:prstGeom prst="rect">
            <a:avLst/>
          </a:prstGeom>
          <a:ln>
            <a:solidFill>
              <a:schemeClr val="bg1">
                <a:lumMod val="50000"/>
              </a:schemeClr>
            </a:solidFill>
          </a:ln>
        </p:spPr>
        <p:txBody>
          <a:bodyPr vert="horz" lIns="91440" tIns="45720" rIns="91440" bIns="4572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5712"/>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8370784" y="347473"/>
            <a:ext cx="3474720" cy="907396"/>
          </a:xfrm>
          <a:prstGeom prst="rect">
            <a:avLst/>
          </a:prstGeom>
          <a:ln>
            <a:solidFill>
              <a:schemeClr val="bg1">
                <a:lumMod val="50000"/>
              </a:schemeClr>
            </a:solidFill>
          </a:ln>
        </p:spPr>
        <p:txBody>
          <a:bodyPr vert="horz" lIns="91440" tIns="45720" rIns="91440" bIns="4572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cxnSp>
        <p:nvCxnSpPr>
          <p:cNvPr id="16" name="Straight Connector 15"/>
          <p:cNvCxnSpPr/>
          <p:nvPr userDrawn="1"/>
        </p:nvCxnSpPr>
        <p:spPr>
          <a:xfrm>
            <a:off x="407431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00568"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11" name="Slide Number Placeholder 6"/>
          <p:cNvSpPr>
            <a:spLocks noGrp="1"/>
          </p:cNvSpPr>
          <p:nvPr>
            <p:ph type="sldNum" sz="quarter" idx="14"/>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134481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320681" y="1400783"/>
            <a:ext cx="5559552"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347472"/>
            <a:ext cx="5561052" cy="90525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0783"/>
            <a:ext cx="5559664"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6312311" y="347472"/>
            <a:ext cx="5559552" cy="905256"/>
          </a:xfrm>
          <a:prstGeom prst="rect">
            <a:avLst/>
          </a:prstGeom>
          <a:ln>
            <a:solidFill>
              <a:schemeClr val="bg1">
                <a:lumMod val="50000"/>
              </a:schemeClr>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6096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9"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6480826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3"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8937729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3698" y="6363"/>
            <a:ext cx="12195698"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0927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998291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
        <p:nvSpPr>
          <p:cNvPr id="2" name="Footer Placeholder 1"/>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41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51" r="-1" b="6189"/>
          <a:stretch/>
        </p:blipFill>
        <p:spPr>
          <a:xfrm>
            <a:off x="0" y="70934"/>
            <a:ext cx="12192000" cy="6902890"/>
          </a:xfrm>
          <a:prstGeom prst="rect">
            <a:avLst/>
          </a:prstGeom>
        </p:spPr>
      </p:pic>
      <p:sp>
        <p:nvSpPr>
          <p:cNvPr id="11" name="Rectangle 10"/>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2"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56058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366"/>
          <a:stretch/>
        </p:blipFill>
        <p:spPr>
          <a:xfrm>
            <a:off x="1" y="72597"/>
            <a:ext cx="12192000" cy="6895132"/>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140582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b="203"/>
          <a:stretch/>
        </p:blipFill>
        <p:spPr>
          <a:xfrm>
            <a:off x="-1" y="70932"/>
            <a:ext cx="12192001" cy="6908092"/>
          </a:xfrm>
          <a:prstGeom prst="rect">
            <a:avLst/>
          </a:prstGeom>
        </p:spPr>
      </p:pic>
      <p:sp>
        <p:nvSpPr>
          <p:cNvPr id="7" name="Rectangle 6"/>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8"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805956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0" y="70938"/>
            <a:ext cx="12192000" cy="6902886"/>
          </a:xfrm>
          <a:prstGeom prst="rect">
            <a:avLst/>
          </a:prstGeom>
        </p:spPr>
      </p:pic>
      <p:sp>
        <p:nvSpPr>
          <p:cNvPr id="10" name="Rectangle 9"/>
          <p:cNvSpPr/>
          <p:nvPr userDrawn="1"/>
        </p:nvSpPr>
        <p:spPr>
          <a:xfrm>
            <a:off x="9144"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3937975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3100" y="70937"/>
            <a:ext cx="12195100" cy="6902888"/>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0005555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7560" y="2548361"/>
            <a:ext cx="1633492" cy="1386372"/>
          </a:xfrm>
        </p:spPr>
        <p:txBody>
          <a:bodyPr anchor="ctr" anchorCtr="0">
            <a:noAutofit/>
          </a:bodyPr>
          <a:lstStyle>
            <a:lvl1pPr>
              <a:defRPr sz="2800"/>
            </a:lvl1pPr>
          </a:lstStyle>
          <a:p>
            <a:r>
              <a:rPr lang="en-US" dirty="0" smtClean="0"/>
              <a:t>Agenda</a:t>
            </a:r>
            <a:endParaRPr lang="en-US" dirty="0"/>
          </a:p>
        </p:txBody>
      </p:sp>
      <p:sp>
        <p:nvSpPr>
          <p:cNvPr id="6" name="Content Placeholder 2"/>
          <p:cNvSpPr>
            <a:spLocks noGrp="1"/>
          </p:cNvSpPr>
          <p:nvPr>
            <p:ph idx="1" hasCustomPrompt="1"/>
          </p:nvPr>
        </p:nvSpPr>
        <p:spPr>
          <a:xfrm>
            <a:off x="3208301" y="731519"/>
            <a:ext cx="8635356" cy="5020056"/>
          </a:xfrm>
        </p:spPr>
        <p:txBody>
          <a:bodyPr anchor="ctr" anchorCtr="0">
            <a:normAutofit/>
          </a:bodyPr>
          <a:lstStyle>
            <a:lvl1pPr>
              <a:defRPr baseline="0"/>
            </a:lvl1pPr>
            <a:lvl2pPr>
              <a:defRPr baseline="0"/>
            </a:lvl2pPr>
            <a:lvl4pPr>
              <a:defRPr baseline="0"/>
            </a:lvl4pPr>
            <a:lvl5pPr>
              <a:defRPr/>
            </a:lvl5pPr>
          </a:lstStyle>
          <a:p>
            <a:pPr lvl="0"/>
            <a:r>
              <a:rPr lang="en-US" dirty="0" smtClean="0"/>
              <a:t>Use this layout for your agenda</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0"/>
          </p:nvPr>
        </p:nvSpPr>
        <p:spPr/>
        <p:txBody>
          <a:bodyPr/>
          <a:lstStyle/>
          <a:p>
            <a:r>
              <a:rPr lang="en-US" smtClean="0"/>
              <a:t>©2019 Universal Service Administrative Co.</a:t>
            </a:r>
            <a:endParaRPr lang="en-US" dirty="0"/>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42757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207008"/>
            <a:ext cx="11506306" cy="5025116"/>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Use this layout for bulleted content</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4" name="Footer Placeholder 1"/>
          <p:cNvSpPr>
            <a:spLocks noGrp="1"/>
          </p:cNvSpPr>
          <p:nvPr>
            <p:ph type="ftr" sz="quarter" idx="10"/>
          </p:nvPr>
        </p:nvSpPr>
        <p:spPr>
          <a:xfrm>
            <a:off x="337351" y="6356350"/>
            <a:ext cx="4114800" cy="365125"/>
          </a:xfrm>
        </p:spPr>
        <p:txBody>
          <a:bodyPr/>
          <a:lstStyle/>
          <a:p>
            <a:r>
              <a:rPr lang="en-US"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989352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354390"/>
            <a:ext cx="11506306" cy="68244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
        <p:nvSpPr>
          <p:cNvPr id="3" name="Text Placeholder 2"/>
          <p:cNvSpPr>
            <a:spLocks noGrp="1"/>
          </p:cNvSpPr>
          <p:nvPr>
            <p:ph type="body" idx="1"/>
          </p:nvPr>
        </p:nvSpPr>
        <p:spPr>
          <a:xfrm>
            <a:off x="337351" y="1209625"/>
            <a:ext cx="11506306" cy="50692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bk object 16"/>
          <p:cNvSpPr/>
          <p:nvPr userDrawn="1"/>
        </p:nvSpPr>
        <p:spPr>
          <a:xfrm>
            <a:off x="0" y="1763"/>
            <a:ext cx="12192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
        <p:nvSpPr>
          <p:cNvPr id="4" name="Footer Placeholder 3"/>
          <p:cNvSpPr>
            <a:spLocks noGrp="1"/>
          </p:cNvSpPr>
          <p:nvPr>
            <p:ph type="ftr" sz="quarter" idx="3"/>
          </p:nvPr>
        </p:nvSpPr>
        <p:spPr>
          <a:xfrm>
            <a:off x="337351" y="6356350"/>
            <a:ext cx="4114800" cy="365125"/>
          </a:xfrm>
          <a:prstGeom prst="rect">
            <a:avLst/>
          </a:prstGeom>
        </p:spPr>
        <p:txBody>
          <a:bodyPr vert="horz" lIns="91440" tIns="45720" rIns="91440" bIns="45720" rtlCol="0" anchor="ctr"/>
          <a:lstStyle>
            <a:lvl1pPr algn="l">
              <a:defRPr sz="1050">
                <a:solidFill>
                  <a:srgbClr val="004AD4"/>
                </a:solidFill>
                <a:latin typeface="Source Sans Pro Light" panose="020B0403030403020204" pitchFamily="34" charset="0"/>
                <a:ea typeface="Source Sans Pro Light" panose="020B0403030403020204" pitchFamily="34" charset="0"/>
              </a:defRPr>
            </a:lvl1pPr>
          </a:lstStyle>
          <a:p>
            <a:r>
              <a:rPr lang="en-US" smtClean="0"/>
              <a:t>©2019 Universal Service Administrative Co.</a:t>
            </a:r>
            <a:endParaRPr lang="en-US" dirty="0"/>
          </a:p>
        </p:txBody>
      </p:sp>
      <p:sp>
        <p:nvSpPr>
          <p:cNvPr id="5" name="Slide Number Placeholder 4"/>
          <p:cNvSpPr>
            <a:spLocks noGrp="1"/>
          </p:cNvSpPr>
          <p:nvPr>
            <p:ph type="sldNum" sz="quarter" idx="4"/>
          </p:nvPr>
        </p:nvSpPr>
        <p:spPr>
          <a:xfrm>
            <a:off x="9100457" y="6356350"/>
            <a:ext cx="2743200" cy="365125"/>
          </a:xfrm>
          <a:prstGeom prst="rect">
            <a:avLst/>
          </a:prstGeom>
        </p:spPr>
        <p:txBody>
          <a:bodyPr vert="horz" lIns="91440" tIns="45720" rIns="91440" bIns="45720" rtlCol="0" anchor="ctr"/>
          <a:lstStyle>
            <a:lvl1pPr algn="r">
              <a:defRPr sz="12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a:p>
        </p:txBody>
      </p:sp>
    </p:spTree>
    <p:extLst>
      <p:ext uri="{BB962C8B-B14F-4D97-AF65-F5344CB8AC3E}">
        <p14:creationId xmlns:p14="http://schemas.microsoft.com/office/powerpoint/2010/main" val="70689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79" r:id="rId15"/>
    <p:sldLayoutId id="2147483682" r:id="rId16"/>
    <p:sldLayoutId id="2147483683" r:id="rId17"/>
    <p:sldLayoutId id="2147483685" r:id="rId18"/>
    <p:sldLayoutId id="2147483684" r:id="rId19"/>
    <p:sldLayoutId id="2147483686" r:id="rId2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800" b="1" i="0" kern="1200" baseline="0">
          <a:solidFill>
            <a:srgbClr val="004AD4"/>
          </a:solidFill>
          <a:latin typeface="Source Sans Pro" charset="0"/>
          <a:ea typeface="Source Sans Pro" charset="0"/>
          <a:cs typeface="Source Sans Pro" charset="0"/>
        </a:defRPr>
      </a:lvl1pPr>
    </p:titleStyle>
    <p:bodyStyle>
      <a:lvl1pPr marL="227013" indent="-227013" algn="l" defTabSz="914400" rtl="0" eaLnBrk="1" latinLnBrk="0" hangingPunct="1">
        <a:lnSpc>
          <a:spcPct val="100000"/>
        </a:lnSpc>
        <a:spcBef>
          <a:spcPts val="1000"/>
        </a:spcBef>
        <a:spcAft>
          <a:spcPts val="300"/>
        </a:spcAft>
        <a:buClr>
          <a:srgbClr val="006FF4"/>
        </a:buClr>
        <a:buFont typeface="Wingdings" panose="05000000000000000000" pitchFamily="2" charset="2"/>
        <a:buChar char="§"/>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Wingdings" panose="05000000000000000000" pitchFamily="2" charset="2"/>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slform@usac.org"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mailto:sldform@usac.org"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forms.universalservice.org/portal?"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usac.org/sl/about/outreach/online-learning.aspx"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mailto:sldform@usac.org"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Advanced Invoicing</a:t>
            </a:r>
            <a:endParaRPr lang="en-US" dirty="0"/>
          </a:p>
        </p:txBody>
      </p:sp>
      <p:sp>
        <p:nvSpPr>
          <p:cNvPr id="5" name="Subtitle 4"/>
          <p:cNvSpPr>
            <a:spLocks noGrp="1"/>
          </p:cNvSpPr>
          <p:nvPr>
            <p:ph type="subTitle" idx="1"/>
          </p:nvPr>
        </p:nvSpPr>
        <p:spPr/>
        <p:txBody>
          <a:bodyPr/>
          <a:lstStyle/>
          <a:p>
            <a:r>
              <a:rPr lang="en-US" smtClean="0"/>
              <a:t>2019 </a:t>
            </a:r>
            <a:r>
              <a:rPr lang="en-US" dirty="0" smtClean="0"/>
              <a:t>Service Provider Training</a:t>
            </a:r>
            <a:endParaRPr lang="en-US" dirty="0"/>
          </a:p>
        </p:txBody>
      </p:sp>
    </p:spTree>
    <p:extLst>
      <p:ext uri="{BB962C8B-B14F-4D97-AF65-F5344CB8AC3E}">
        <p14:creationId xmlns:p14="http://schemas.microsoft.com/office/powerpoint/2010/main" val="2371609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sz="3500" dirty="0"/>
              <a:t>Electronic Invoicing (</a:t>
            </a:r>
            <a:r>
              <a:rPr lang="en-US" sz="3500" dirty="0" err="1"/>
              <a:t>eSPI</a:t>
            </a:r>
            <a:r>
              <a:rPr lang="en-US" sz="3500" dirty="0" smtClean="0"/>
              <a:t>) - continued</a:t>
            </a:r>
            <a:endParaRPr lang="en-US" sz="3500"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smtClean="0"/>
              <a:t>Email </a:t>
            </a:r>
            <a:r>
              <a:rPr lang="en-US" dirty="0"/>
              <a:t>your file to </a:t>
            </a:r>
            <a:r>
              <a:rPr lang="en-US" dirty="0" smtClean="0"/>
              <a:t>USAC at sldform@usac.org. We will confirm receipt by email.</a:t>
            </a:r>
            <a:endParaRPr lang="en-US" dirty="0"/>
          </a:p>
          <a:p>
            <a:pPr marL="342900" indent="-342900">
              <a:buFont typeface="Arial" panose="020B0604020202020204" pitchFamily="34" charset="0"/>
              <a:buChar char="•"/>
            </a:pPr>
            <a:r>
              <a:rPr lang="en-US" dirty="0"/>
              <a:t>We will check your file for errors and </a:t>
            </a:r>
            <a:r>
              <a:rPr lang="en-US" dirty="0" smtClean="0"/>
              <a:t>communicate the results.</a:t>
            </a:r>
          </a:p>
          <a:p>
            <a:pPr marL="342900" indent="-342900">
              <a:buFont typeface="Arial" panose="020B0604020202020204" pitchFamily="34" charset="0"/>
              <a:buChar char="•"/>
            </a:pPr>
            <a:r>
              <a:rPr lang="en-US" dirty="0" smtClean="0"/>
              <a:t>If there are errors, you can then </a:t>
            </a:r>
            <a:r>
              <a:rPr lang="en-US" dirty="0"/>
              <a:t>correct the file and resubmit it. </a:t>
            </a:r>
          </a:p>
          <a:p>
            <a:pPr marL="342900" indent="-342900">
              <a:buFont typeface="Arial" panose="020B0604020202020204" pitchFamily="34" charset="0"/>
              <a:buChar char="•"/>
            </a:pPr>
            <a:r>
              <a:rPr lang="en-US" dirty="0"/>
              <a:t>After the file has been validated, we will convert it into the equivalent of a SPI Form and send you an invoice status report (ISR).</a:t>
            </a:r>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6231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sz="3500" dirty="0" smtClean="0"/>
              <a:t>Electronic Invoicing – Sample FCC Form 474 Certifications</a:t>
            </a:r>
            <a:endParaRPr lang="en-US" sz="3500"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28" t="32489" b="24460"/>
          <a:stretch/>
        </p:blipFill>
        <p:spPr>
          <a:xfrm>
            <a:off x="178904" y="2146857"/>
            <a:ext cx="11768124" cy="2524539"/>
          </a:xfrm>
          <a:prstGeom prst="rect">
            <a:avLst/>
          </a:prstGeom>
        </p:spPr>
      </p:pic>
      <p:sp>
        <p:nvSpPr>
          <p:cNvPr id="9" name="TextBox 8"/>
          <p:cNvSpPr txBox="1"/>
          <p:nvPr/>
        </p:nvSpPr>
        <p:spPr>
          <a:xfrm>
            <a:off x="188847" y="1580325"/>
            <a:ext cx="5426766" cy="369332"/>
          </a:xfrm>
          <a:prstGeom prst="rect">
            <a:avLst/>
          </a:prstGeom>
          <a:noFill/>
        </p:spPr>
        <p:txBody>
          <a:bodyPr wrap="square" rtlCol="0">
            <a:spAutoFit/>
          </a:bodyPr>
          <a:lstStyle/>
          <a:p>
            <a:r>
              <a:rPr lang="en-US" dirty="0" smtClean="0"/>
              <a:t>Electronic Invoice Number </a:t>
            </a:r>
            <a:r>
              <a:rPr lang="en-US" dirty="0" err="1" smtClean="0"/>
              <a:t>xxxxxxxxxxxxxxxx</a:t>
            </a:r>
            <a:endParaRPr lang="en-US" dirty="0"/>
          </a:p>
        </p:txBody>
      </p:sp>
      <p:sp>
        <p:nvSpPr>
          <p:cNvPr id="10" name="TextBox 9"/>
          <p:cNvSpPr txBox="1"/>
          <p:nvPr/>
        </p:nvSpPr>
        <p:spPr>
          <a:xfrm>
            <a:off x="212037" y="4823787"/>
            <a:ext cx="5426766" cy="1477328"/>
          </a:xfrm>
          <a:prstGeom prst="rect">
            <a:avLst/>
          </a:prstGeom>
          <a:noFill/>
        </p:spPr>
        <p:txBody>
          <a:bodyPr wrap="square" rtlCol="0">
            <a:spAutoFit/>
          </a:bodyPr>
          <a:lstStyle/>
          <a:p>
            <a:r>
              <a:rPr lang="en-US" dirty="0" smtClean="0"/>
              <a:t>15 Date</a:t>
            </a:r>
          </a:p>
          <a:p>
            <a:r>
              <a:rPr lang="en-US" dirty="0" smtClean="0"/>
              <a:t>16 Authorized Person Name</a:t>
            </a:r>
          </a:p>
          <a:p>
            <a:r>
              <a:rPr lang="en-US" dirty="0" smtClean="0"/>
              <a:t>17 Authorized Person Title</a:t>
            </a:r>
          </a:p>
          <a:p>
            <a:r>
              <a:rPr lang="en-US" dirty="0" smtClean="0"/>
              <a:t>18 Authorized Person Telephone Number</a:t>
            </a:r>
          </a:p>
          <a:p>
            <a:r>
              <a:rPr lang="en-US" dirty="0" smtClean="0"/>
              <a:t>19 Authorized Person Address, City, State, Zip</a:t>
            </a:r>
            <a:endParaRPr lang="en-US" dirty="0"/>
          </a:p>
        </p:txBody>
      </p:sp>
    </p:spTree>
    <p:extLst>
      <p:ext uri="{BB962C8B-B14F-4D97-AF65-F5344CB8AC3E}">
        <p14:creationId xmlns:p14="http://schemas.microsoft.com/office/powerpoint/2010/main" val="2581903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sz="3500" dirty="0" smtClean="0"/>
              <a:t>Electronic Invoicing – Error Check (FileParser)</a:t>
            </a:r>
            <a:endParaRPr lang="en-US" sz="3500"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pic>
        <p:nvPicPr>
          <p:cNvPr id="5" name="Picture 4"/>
          <p:cNvPicPr>
            <a:picLocks noChangeAspect="1"/>
          </p:cNvPicPr>
          <p:nvPr/>
        </p:nvPicPr>
        <p:blipFill>
          <a:blip r:embed="rId2"/>
          <a:stretch>
            <a:fillRect/>
          </a:stretch>
        </p:blipFill>
        <p:spPr>
          <a:xfrm>
            <a:off x="500276" y="3227884"/>
            <a:ext cx="11050869" cy="2715714"/>
          </a:xfrm>
          <a:prstGeom prst="rect">
            <a:avLst/>
          </a:prstGeom>
        </p:spPr>
      </p:pic>
      <p:sp>
        <p:nvSpPr>
          <p:cNvPr id="13" name="Content Placeholder 2"/>
          <p:cNvSpPr>
            <a:spLocks noGrp="1"/>
          </p:cNvSpPr>
          <p:nvPr>
            <p:ph idx="1"/>
          </p:nvPr>
        </p:nvSpPr>
        <p:spPr>
          <a:xfrm>
            <a:off x="337351" y="1207008"/>
            <a:ext cx="11506306" cy="1933757"/>
          </a:xfrm>
        </p:spPr>
        <p:txBody>
          <a:bodyPr>
            <a:normAutofit/>
          </a:bodyPr>
          <a:lstStyle/>
          <a:p>
            <a:pPr marL="342900" indent="-342900">
              <a:buFont typeface="Arial" panose="020B0604020202020204" pitchFamily="34" charset="0"/>
              <a:buChar char="•"/>
            </a:pPr>
            <a:r>
              <a:rPr lang="en-US" sz="2400" dirty="0"/>
              <a:t>W</a:t>
            </a:r>
            <a:r>
              <a:rPr lang="en-US" sz="2400" dirty="0" smtClean="0"/>
              <a:t>e upload your file into FileParser and send you a screenshot identifying any errors.</a:t>
            </a:r>
          </a:p>
          <a:p>
            <a:pPr marL="342900" indent="-342900">
              <a:buFont typeface="Arial" panose="020B0604020202020204" pitchFamily="34" charset="0"/>
              <a:buChar char="•"/>
            </a:pPr>
            <a:r>
              <a:rPr lang="en-US" sz="2400" dirty="0" smtClean="0"/>
              <a:t>For each line with an error, the left-hand cell will be red and the cell(s) with errors will be yellow.</a:t>
            </a:r>
          </a:p>
          <a:p>
            <a:pPr marL="342900" indent="-342900">
              <a:buFont typeface="Arial" panose="020B0604020202020204" pitchFamily="34" charset="0"/>
              <a:buChar char="•"/>
            </a:pPr>
            <a:r>
              <a:rPr lang="en-US" sz="2400" dirty="0" smtClean="0"/>
              <a:t>You can then identify and fix the error(s) and resubmit the invoice.</a:t>
            </a:r>
            <a:endParaRPr lang="en-US" sz="2400" dirty="0"/>
          </a:p>
        </p:txBody>
      </p:sp>
    </p:spTree>
    <p:extLst>
      <p:ext uri="{BB962C8B-B14F-4D97-AF65-F5344CB8AC3E}">
        <p14:creationId xmlns:p14="http://schemas.microsoft.com/office/powerpoint/2010/main" val="154065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sz="3500" dirty="0" smtClean="0"/>
              <a:t>Electronic Invoicing – Secure File Transfer on Kiteworks</a:t>
            </a:r>
            <a:endParaRPr lang="en-US" sz="3500"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
        <p:nvSpPr>
          <p:cNvPr id="13" name="Content Placeholder 2"/>
          <p:cNvSpPr>
            <a:spLocks noGrp="1"/>
          </p:cNvSpPr>
          <p:nvPr>
            <p:ph idx="1"/>
          </p:nvPr>
        </p:nvSpPr>
        <p:spPr>
          <a:xfrm>
            <a:off x="337351" y="1207008"/>
            <a:ext cx="11506306" cy="5114279"/>
          </a:xfrm>
        </p:spPr>
        <p:txBody>
          <a:bodyPr>
            <a:normAutofit/>
          </a:bodyPr>
          <a:lstStyle/>
          <a:p>
            <a:pPr marL="0" indent="0">
              <a:buNone/>
            </a:pPr>
            <a:r>
              <a:rPr lang="en-US" sz="2400" dirty="0" smtClean="0"/>
              <a:t>You can submit files by secure transfer. To do this:</a:t>
            </a:r>
          </a:p>
          <a:p>
            <a:pPr marL="342900" indent="-342900">
              <a:buFont typeface="Arial" panose="020B0604020202020204" pitchFamily="34" charset="0"/>
              <a:buChar char="•"/>
            </a:pPr>
            <a:r>
              <a:rPr lang="en-US" sz="2400" dirty="0" smtClean="0"/>
              <a:t>Send a request to USAC at </a:t>
            </a:r>
            <a:r>
              <a:rPr lang="en-US" sz="2400" dirty="0" smtClean="0">
                <a:hlinkClick r:id="rId2"/>
              </a:rPr>
              <a:t>slform@usac.org</a:t>
            </a:r>
            <a:r>
              <a:rPr lang="en-US" sz="2400" dirty="0" smtClean="0"/>
              <a:t>.</a:t>
            </a:r>
          </a:p>
          <a:p>
            <a:pPr marL="342900" indent="-342900">
              <a:buFont typeface="Arial" panose="020B0604020202020204" pitchFamily="34" charset="0"/>
              <a:buChar char="•"/>
            </a:pPr>
            <a:r>
              <a:rPr lang="en-US" sz="2400" dirty="0" smtClean="0"/>
              <a:t>We will create a folder for a single submission from you.</a:t>
            </a:r>
          </a:p>
          <a:p>
            <a:pPr marL="801687" lvl="1" indent="-342900">
              <a:buFont typeface="Arial" panose="020B0604020202020204" pitchFamily="34" charset="0"/>
              <a:buChar char="•"/>
            </a:pPr>
            <a:r>
              <a:rPr lang="en-US" sz="2000" dirty="0" smtClean="0"/>
              <a:t>The folder name is </a:t>
            </a:r>
            <a:r>
              <a:rPr lang="en-US" sz="2000" dirty="0" err="1" smtClean="0"/>
              <a:t>YourProviderName_Your</a:t>
            </a:r>
            <a:r>
              <a:rPr lang="en-US" sz="2000" dirty="0" smtClean="0"/>
              <a:t> SPIN.</a:t>
            </a:r>
          </a:p>
        </p:txBody>
      </p:sp>
      <p:pic>
        <p:nvPicPr>
          <p:cNvPr id="6" name="Picture 5"/>
          <p:cNvPicPr>
            <a:picLocks noChangeAspect="1"/>
          </p:cNvPicPr>
          <p:nvPr/>
        </p:nvPicPr>
        <p:blipFill rotWithShape="1">
          <a:blip r:embed="rId3"/>
          <a:srcRect b="31336"/>
          <a:stretch/>
        </p:blipFill>
        <p:spPr>
          <a:xfrm>
            <a:off x="691948" y="3250908"/>
            <a:ext cx="10669147" cy="3088614"/>
          </a:xfrm>
          <a:prstGeom prst="rect">
            <a:avLst/>
          </a:prstGeom>
          <a:ln>
            <a:solidFill>
              <a:schemeClr val="accent1">
                <a:shade val="50000"/>
              </a:schemeClr>
            </a:solidFill>
          </a:ln>
        </p:spPr>
      </p:pic>
    </p:spTree>
    <p:extLst>
      <p:ext uri="{BB962C8B-B14F-4D97-AF65-F5344CB8AC3E}">
        <p14:creationId xmlns:p14="http://schemas.microsoft.com/office/powerpoint/2010/main" val="60858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sz="3500" dirty="0" smtClean="0"/>
              <a:t>Electronic Invoicing – Secure File Transfer on Kiteworks</a:t>
            </a:r>
            <a:endParaRPr lang="en-US" sz="3500"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
        <p:nvSpPr>
          <p:cNvPr id="13" name="Content Placeholder 2"/>
          <p:cNvSpPr>
            <a:spLocks noGrp="1"/>
          </p:cNvSpPr>
          <p:nvPr>
            <p:ph idx="1"/>
          </p:nvPr>
        </p:nvSpPr>
        <p:spPr>
          <a:xfrm>
            <a:off x="337351" y="1207009"/>
            <a:ext cx="11506306" cy="989540"/>
          </a:xfrm>
        </p:spPr>
        <p:txBody>
          <a:bodyPr>
            <a:normAutofit/>
          </a:bodyPr>
          <a:lstStyle/>
          <a:p>
            <a:pPr marL="342900" indent="-342900">
              <a:buFont typeface="Arial" panose="020B0604020202020204" pitchFamily="34" charset="0"/>
              <a:buChar char="•"/>
            </a:pPr>
            <a:r>
              <a:rPr lang="en-US" sz="2400" dirty="0" smtClean="0"/>
              <a:t>This folder is restricted. You can upload only to your specified folder and cannot download or maneuver on this site.</a:t>
            </a:r>
          </a:p>
        </p:txBody>
      </p:sp>
      <p:pic>
        <p:nvPicPr>
          <p:cNvPr id="7" name="Picture 6"/>
          <p:cNvPicPr>
            <a:picLocks noChangeAspect="1"/>
          </p:cNvPicPr>
          <p:nvPr/>
        </p:nvPicPr>
        <p:blipFill>
          <a:blip r:embed="rId2"/>
          <a:stretch>
            <a:fillRect/>
          </a:stretch>
        </p:blipFill>
        <p:spPr>
          <a:xfrm>
            <a:off x="1089948" y="2414956"/>
            <a:ext cx="9216930" cy="3402762"/>
          </a:xfrm>
          <a:prstGeom prst="rect">
            <a:avLst/>
          </a:prstGeom>
          <a:ln>
            <a:solidFill>
              <a:schemeClr val="accent1">
                <a:shade val="50000"/>
              </a:schemeClr>
            </a:solidFill>
          </a:ln>
        </p:spPr>
      </p:pic>
    </p:spTree>
    <p:extLst>
      <p:ext uri="{BB962C8B-B14F-4D97-AF65-F5344CB8AC3E}">
        <p14:creationId xmlns:p14="http://schemas.microsoft.com/office/powerpoint/2010/main" val="334943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sz="3500" dirty="0" smtClean="0"/>
              <a:t>Electronic Invoicing – Secure File Transfer on Kiteworks</a:t>
            </a:r>
            <a:endParaRPr lang="en-US" sz="3500"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
        <p:nvSpPr>
          <p:cNvPr id="13" name="Content Placeholder 2"/>
          <p:cNvSpPr>
            <a:spLocks noGrp="1"/>
          </p:cNvSpPr>
          <p:nvPr>
            <p:ph idx="1"/>
          </p:nvPr>
        </p:nvSpPr>
        <p:spPr>
          <a:xfrm>
            <a:off x="337351" y="1207009"/>
            <a:ext cx="11506306" cy="4865800"/>
          </a:xfrm>
        </p:spPr>
        <p:txBody>
          <a:bodyPr>
            <a:normAutofit/>
          </a:bodyPr>
          <a:lstStyle/>
          <a:p>
            <a:pPr marL="342900" indent="-342900">
              <a:buFont typeface="Arial" panose="020B0604020202020204" pitchFamily="34" charset="0"/>
              <a:buChar char="•"/>
            </a:pPr>
            <a:r>
              <a:rPr lang="en-US" sz="2400" dirty="0" smtClean="0"/>
              <a:t>After uploading the file, you must email your certifications separately to </a:t>
            </a:r>
            <a:r>
              <a:rPr lang="en-US" sz="2400" dirty="0" smtClean="0">
                <a:hlinkClick r:id="rId2"/>
              </a:rPr>
              <a:t>sldform@usac.org</a:t>
            </a:r>
            <a:r>
              <a:rPr lang="en-US" sz="2400" dirty="0" smtClean="0"/>
              <a:t>.</a:t>
            </a:r>
          </a:p>
          <a:p>
            <a:pPr marL="801687" lvl="1" indent="-342900">
              <a:buFont typeface="Arial" panose="020B0604020202020204" pitchFamily="34" charset="0"/>
              <a:buChar char="•"/>
            </a:pPr>
            <a:r>
              <a:rPr lang="en-US" dirty="0" smtClean="0"/>
              <a:t>If you upload more than one file, you must provide a copy of the certifications for each file.</a:t>
            </a:r>
          </a:p>
          <a:p>
            <a:pPr marL="801687" lvl="1" indent="-342900">
              <a:buFont typeface="Arial" panose="020B0604020202020204" pitchFamily="34" charset="0"/>
              <a:buChar char="•"/>
            </a:pPr>
            <a:r>
              <a:rPr lang="en-US" dirty="0" smtClean="0"/>
              <a:t>Label each set of emailed certifications so that we can match them to the appropriate invoice.</a:t>
            </a:r>
          </a:p>
          <a:p>
            <a:pPr marL="801687" lvl="1" indent="-342900">
              <a:buFont typeface="Arial" panose="020B0604020202020204" pitchFamily="34" charset="0"/>
              <a:buChar char="•"/>
            </a:pPr>
            <a:r>
              <a:rPr lang="en-US" dirty="0" smtClean="0"/>
              <a:t>Copy the certifications from the instructions (the electronic copy); do not retype them.</a:t>
            </a:r>
          </a:p>
        </p:txBody>
      </p:sp>
    </p:spTree>
    <p:extLst>
      <p:ext uri="{BB962C8B-B14F-4D97-AF65-F5344CB8AC3E}">
        <p14:creationId xmlns:p14="http://schemas.microsoft.com/office/powerpoint/2010/main" val="393388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to File an Invoice</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18713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File</a:t>
            </a:r>
            <a:endParaRPr lang="en-US" dirty="0"/>
          </a:p>
        </p:txBody>
      </p:sp>
      <p:sp>
        <p:nvSpPr>
          <p:cNvPr id="3" name="Content Placeholder 2"/>
          <p:cNvSpPr>
            <a:spLocks noGrp="1"/>
          </p:cNvSpPr>
          <p:nvPr>
            <p:ph idx="1"/>
          </p:nvPr>
        </p:nvSpPr>
        <p:spPr>
          <a:xfrm>
            <a:off x="337351" y="1207008"/>
            <a:ext cx="7874996" cy="5280056"/>
          </a:xfrm>
        </p:spPr>
        <p:txBody>
          <a:bodyPr>
            <a:normAutofit/>
          </a:bodyPr>
          <a:lstStyle/>
          <a:p>
            <a:pPr>
              <a:buFont typeface="Arial" panose="020B0604020202020204" pitchFamily="34" charset="0"/>
              <a:buChar char="•"/>
            </a:pPr>
            <a:r>
              <a:rPr lang="en-US" sz="3000" dirty="0"/>
              <a:t>The invoice deadline is:</a:t>
            </a:r>
          </a:p>
          <a:p>
            <a:pPr lvl="1">
              <a:buFont typeface="Arial" panose="020B0604020202020204" pitchFamily="34" charset="0"/>
              <a:buChar char="•"/>
            </a:pPr>
            <a:r>
              <a:rPr lang="en-US" sz="3000" dirty="0"/>
              <a:t>120 days after the last date to receive service or 120 days after the date of the FCC Form 486 Notification Letter, whichever is later</a:t>
            </a:r>
            <a:r>
              <a:rPr lang="en-US" sz="3000" dirty="0" smtClean="0"/>
              <a:t>.</a:t>
            </a:r>
          </a:p>
          <a:p>
            <a:pPr lvl="1">
              <a:buFont typeface="Arial" panose="020B0604020202020204" pitchFamily="34" charset="0"/>
              <a:buChar char="•"/>
            </a:pPr>
            <a:r>
              <a:rPr lang="en-US" sz="3000" dirty="0"/>
              <a:t>If the calculated deadline falls on a weekend or federal holiday, the deadline is 11:59 </a:t>
            </a:r>
            <a:r>
              <a:rPr lang="en-US" sz="3000" dirty="0" smtClean="0"/>
              <a:t>p.m. </a:t>
            </a:r>
            <a:r>
              <a:rPr lang="en-US" sz="3000" dirty="0"/>
              <a:t>ET on the following business day</a:t>
            </a:r>
            <a:r>
              <a:rPr lang="en-US" sz="3000" dirty="0" smtClean="0"/>
              <a:t>.</a:t>
            </a:r>
            <a:endParaRPr lang="en-US" sz="2800" dirty="0"/>
          </a:p>
          <a:p>
            <a:endParaRPr lang="en-US" dirty="0"/>
          </a:p>
        </p:txBody>
      </p:sp>
      <p:pic>
        <p:nvPicPr>
          <p:cNvPr id="5" name="Picture Placeholder 5"/>
          <p:cNvPicPr>
            <a:picLocks noChangeAspect="1"/>
          </p:cNvPicPr>
          <p:nvPr/>
        </p:nvPicPr>
        <p:blipFill>
          <a:blip r:embed="rId2" cstate="print">
            <a:extLst>
              <a:ext uri="{28A0092B-C50C-407E-A947-70E740481C1C}">
                <a14:useLocalDpi xmlns:a14="http://schemas.microsoft.com/office/drawing/2010/main" val="0"/>
              </a:ext>
            </a:extLst>
          </a:blip>
          <a:srcRect t="15" b="15"/>
          <a:stretch>
            <a:fillRect/>
          </a:stretch>
        </p:blipFill>
        <p:spPr>
          <a:xfrm>
            <a:off x="8594702" y="1923255"/>
            <a:ext cx="3597298" cy="3592622"/>
          </a:xfrm>
          <a:prstGeom prst="rect">
            <a:avLst/>
          </a:prstGeom>
        </p:spPr>
      </p:pic>
      <p:sp>
        <p:nvSpPr>
          <p:cNvPr id="6" name="Rectangle 5"/>
          <p:cNvSpPr/>
          <p:nvPr/>
        </p:nvSpPr>
        <p:spPr>
          <a:xfrm>
            <a:off x="0" y="650546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35330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File</a:t>
            </a:r>
            <a:endParaRPr lang="en-US" dirty="0"/>
          </a:p>
        </p:txBody>
      </p:sp>
      <p:sp>
        <p:nvSpPr>
          <p:cNvPr id="3" name="Content Placeholder 2"/>
          <p:cNvSpPr>
            <a:spLocks noGrp="1"/>
          </p:cNvSpPr>
          <p:nvPr>
            <p:ph idx="1"/>
          </p:nvPr>
        </p:nvSpPr>
        <p:spPr>
          <a:xfrm>
            <a:off x="337351" y="1207008"/>
            <a:ext cx="7874996" cy="5025116"/>
          </a:xfrm>
        </p:spPr>
        <p:txBody>
          <a:bodyPr>
            <a:normAutofit/>
          </a:bodyPr>
          <a:lstStyle/>
          <a:p>
            <a:pPr>
              <a:buFont typeface="Arial" panose="020B0604020202020204" pitchFamily="34" charset="0"/>
              <a:buChar char="•"/>
            </a:pPr>
            <a:r>
              <a:rPr lang="en-US" dirty="0"/>
              <a:t>File after services are delivered and paid </a:t>
            </a:r>
          </a:p>
          <a:p>
            <a:pPr lvl="1">
              <a:buFont typeface="Arial" panose="020B0604020202020204" pitchFamily="34" charset="0"/>
              <a:buChar char="•"/>
            </a:pPr>
            <a:r>
              <a:rPr lang="en-US" sz="2800" dirty="0"/>
              <a:t>Applicants – pay in full for services first</a:t>
            </a:r>
          </a:p>
          <a:p>
            <a:pPr lvl="1">
              <a:buFont typeface="Arial" panose="020B0604020202020204" pitchFamily="34" charset="0"/>
              <a:buChar char="•"/>
            </a:pPr>
            <a:r>
              <a:rPr lang="en-US" sz="2800" dirty="0"/>
              <a:t>Service providers – bill applicants for their non-discount share first</a:t>
            </a:r>
          </a:p>
          <a:p>
            <a:pPr>
              <a:buFont typeface="Arial" panose="020B0604020202020204" pitchFamily="34" charset="0"/>
              <a:buChar char="•"/>
            </a:pPr>
            <a:r>
              <a:rPr lang="en-US" dirty="0"/>
              <a:t>You can choose the frequency </a:t>
            </a:r>
          </a:p>
          <a:p>
            <a:pPr>
              <a:buFont typeface="Arial" panose="020B0604020202020204" pitchFamily="34" charset="0"/>
              <a:buChar char="•"/>
            </a:pPr>
            <a:r>
              <a:rPr lang="en-US" dirty="0"/>
              <a:t>File before the invoice deadline</a:t>
            </a:r>
          </a:p>
          <a:p>
            <a:pPr lvl="1">
              <a:buFont typeface="Arial" panose="020B0604020202020204" pitchFamily="34" charset="0"/>
              <a:buChar char="•"/>
            </a:pPr>
            <a:r>
              <a:rPr lang="en-US" sz="2800" dirty="0"/>
              <a:t>Generally, October 28 for recurring services</a:t>
            </a:r>
          </a:p>
          <a:p>
            <a:pPr lvl="1">
              <a:buFont typeface="Arial" panose="020B0604020202020204" pitchFamily="34" charset="0"/>
              <a:buChar char="•"/>
            </a:pPr>
            <a:r>
              <a:rPr lang="en-US" sz="2800" dirty="0"/>
              <a:t>Generally, January 28 for non-recurring services</a:t>
            </a:r>
          </a:p>
          <a:p>
            <a:pPr lvl="1">
              <a:buFont typeface="Arial" panose="020B0604020202020204" pitchFamily="34" charset="0"/>
              <a:buChar char="•"/>
            </a:pPr>
            <a:endParaRPr lang="en-US" sz="2800" dirty="0"/>
          </a:p>
          <a:p>
            <a:endParaRPr lang="en-US" dirty="0"/>
          </a:p>
        </p:txBody>
      </p:sp>
      <p:pic>
        <p:nvPicPr>
          <p:cNvPr id="5" name="Picture Placeholder 5"/>
          <p:cNvPicPr>
            <a:picLocks noChangeAspect="1"/>
          </p:cNvPicPr>
          <p:nvPr/>
        </p:nvPicPr>
        <p:blipFill>
          <a:blip r:embed="rId2" cstate="print">
            <a:extLst>
              <a:ext uri="{28A0092B-C50C-407E-A947-70E740481C1C}">
                <a14:useLocalDpi xmlns:a14="http://schemas.microsoft.com/office/drawing/2010/main" val="0"/>
              </a:ext>
            </a:extLst>
          </a:blip>
          <a:srcRect t="15" b="15"/>
          <a:stretch>
            <a:fillRect/>
          </a:stretch>
        </p:blipFill>
        <p:spPr>
          <a:xfrm>
            <a:off x="8594702" y="1923255"/>
            <a:ext cx="3597298" cy="3592622"/>
          </a:xfrm>
          <a:prstGeom prst="rect">
            <a:avLst/>
          </a:prstGeom>
        </p:spPr>
      </p:pic>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31801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File</a:t>
            </a:r>
            <a:endParaRPr lang="en-US" dirty="0"/>
          </a:p>
        </p:txBody>
      </p:sp>
      <p:sp>
        <p:nvSpPr>
          <p:cNvPr id="3" name="Content Placeholder 2"/>
          <p:cNvSpPr>
            <a:spLocks noGrp="1"/>
          </p:cNvSpPr>
          <p:nvPr>
            <p:ph idx="1"/>
          </p:nvPr>
        </p:nvSpPr>
        <p:spPr>
          <a:xfrm>
            <a:off x="337351" y="1042416"/>
            <a:ext cx="10980506" cy="4865988"/>
          </a:xfrm>
        </p:spPr>
        <p:txBody>
          <a:bodyPr>
            <a:noAutofit/>
          </a:bodyPr>
          <a:lstStyle/>
          <a:p>
            <a:pPr>
              <a:buFont typeface="Arial" panose="020B0604020202020204" pitchFamily="34" charset="0"/>
              <a:buChar char="•"/>
            </a:pPr>
            <a:r>
              <a:rPr lang="en-US" dirty="0"/>
              <a:t>Invoice deadline extension requests</a:t>
            </a:r>
          </a:p>
          <a:p>
            <a:pPr lvl="1">
              <a:buFont typeface="Arial" panose="020B0604020202020204" pitchFamily="34" charset="0"/>
              <a:buChar char="•"/>
            </a:pPr>
            <a:r>
              <a:rPr lang="en-US" sz="2800" dirty="0"/>
              <a:t>File requests for FY2016 and later funding years in EPC.</a:t>
            </a:r>
          </a:p>
          <a:p>
            <a:pPr lvl="2">
              <a:buFont typeface="Arial" panose="020B0604020202020204" pitchFamily="34" charset="0"/>
              <a:buChar char="•"/>
            </a:pPr>
            <a:r>
              <a:rPr lang="en-US" sz="2800" dirty="0"/>
              <a:t>Service providers locate their SPIN under </a:t>
            </a:r>
            <a:r>
              <a:rPr lang="en-US" sz="2800" b="1" dirty="0"/>
              <a:t>Records</a:t>
            </a:r>
            <a:r>
              <a:rPr lang="en-US" sz="2800" dirty="0"/>
              <a:t> and choose </a:t>
            </a:r>
            <a:r>
              <a:rPr lang="en-US" sz="2800" b="1" dirty="0"/>
              <a:t>Invoice Deadline Date Extension Requests</a:t>
            </a:r>
            <a:r>
              <a:rPr lang="en-US" sz="2800" dirty="0"/>
              <a:t> from the </a:t>
            </a:r>
            <a:r>
              <a:rPr lang="en-US" sz="2800" b="1" dirty="0"/>
              <a:t>Related Actions</a:t>
            </a:r>
            <a:r>
              <a:rPr lang="en-US" sz="2800" dirty="0"/>
              <a:t> menu.</a:t>
            </a:r>
          </a:p>
          <a:p>
            <a:pPr lvl="1">
              <a:buFont typeface="Arial" panose="020B0604020202020204" pitchFamily="34" charset="0"/>
              <a:buChar char="•"/>
            </a:pPr>
            <a:r>
              <a:rPr lang="en-US" sz="2800" dirty="0" smtClean="0"/>
              <a:t>File </a:t>
            </a:r>
            <a:r>
              <a:rPr lang="en-US" sz="2800" dirty="0"/>
              <a:t>requests for FY2015 and previous funding years </a:t>
            </a:r>
          </a:p>
          <a:p>
            <a:pPr lvl="2">
              <a:buFont typeface="Arial" panose="020B0604020202020204" pitchFamily="34" charset="0"/>
              <a:buChar char="•"/>
            </a:pPr>
            <a:r>
              <a:rPr lang="en-US" sz="2800" dirty="0"/>
              <a:t>Service providers log in to the </a:t>
            </a:r>
            <a:r>
              <a:rPr lang="en-US" sz="2800" dirty="0">
                <a:hlinkClick r:id="rId2"/>
              </a:rPr>
              <a:t>E-File System</a:t>
            </a:r>
            <a:r>
              <a:rPr lang="en-US" sz="2800" dirty="0"/>
              <a:t> and choose the 472 BEAR Form.</a:t>
            </a:r>
          </a:p>
          <a:p>
            <a:pPr lvl="1">
              <a:buFont typeface="Arial" panose="020B0604020202020204" pitchFamily="34" charset="0"/>
              <a:buChar char="•"/>
            </a:pPr>
            <a:endParaRPr lang="en-US" sz="2800" dirty="0"/>
          </a:p>
          <a:p>
            <a:endParaRPr lang="en-US" dirty="0"/>
          </a:p>
        </p:txBody>
      </p:sp>
      <p:sp>
        <p:nvSpPr>
          <p:cNvPr id="4" name="Rectangle 3"/>
          <p:cNvSpPr/>
          <p:nvPr/>
        </p:nvSpPr>
        <p:spPr>
          <a:xfrm>
            <a:off x="0" y="6594204"/>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16366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60" y="2548361"/>
            <a:ext cx="1827180" cy="1386372"/>
          </a:xfrm>
        </p:spPr>
        <p:txBody>
          <a:bodyPr/>
          <a:lstStyle/>
          <a:p>
            <a:r>
              <a:rPr lang="en-US" dirty="0" smtClean="0"/>
              <a:t>AGENDA</a:t>
            </a:r>
            <a:endParaRPr lang="en-US" dirty="0"/>
          </a:p>
        </p:txBody>
      </p:sp>
      <p:sp>
        <p:nvSpPr>
          <p:cNvPr id="3" name="Content Placeholder 2"/>
          <p:cNvSpPr>
            <a:spLocks noGrp="1"/>
          </p:cNvSpPr>
          <p:nvPr>
            <p:ph idx="1"/>
          </p:nvPr>
        </p:nvSpPr>
        <p:spPr>
          <a:xfrm>
            <a:off x="2984740" y="993394"/>
            <a:ext cx="8635356" cy="5020056"/>
          </a:xfrm>
        </p:spPr>
        <p:txBody>
          <a:bodyPr/>
          <a:lstStyle/>
          <a:p>
            <a:pPr marL="514350" indent="-514350">
              <a:buClr>
                <a:schemeClr val="accent2"/>
              </a:buClr>
              <a:buFont typeface="+mj-lt"/>
              <a:buAutoNum type="arabicPeriod"/>
            </a:pPr>
            <a:r>
              <a:rPr lang="en-US" dirty="0" smtClean="0"/>
              <a:t>Before </a:t>
            </a:r>
            <a:r>
              <a:rPr lang="en-US" dirty="0"/>
              <a:t>You </a:t>
            </a:r>
            <a:r>
              <a:rPr lang="en-US" dirty="0" smtClean="0"/>
              <a:t>Begin</a:t>
            </a:r>
          </a:p>
          <a:p>
            <a:pPr marL="514350" indent="-514350">
              <a:buClr>
                <a:schemeClr val="accent2"/>
              </a:buClr>
              <a:buFont typeface="+mj-lt"/>
              <a:buAutoNum type="arabicPeriod"/>
            </a:pPr>
            <a:r>
              <a:rPr lang="en-US" dirty="0" smtClean="0"/>
              <a:t>Electronic Invoicing</a:t>
            </a:r>
          </a:p>
          <a:p>
            <a:pPr marL="514350" indent="-514350">
              <a:buClr>
                <a:schemeClr val="accent2"/>
              </a:buClr>
              <a:buFont typeface="+mj-lt"/>
              <a:buAutoNum type="arabicPeriod"/>
            </a:pPr>
            <a:r>
              <a:rPr lang="en-US" dirty="0" smtClean="0"/>
              <a:t>When </a:t>
            </a:r>
            <a:r>
              <a:rPr lang="en-US" dirty="0"/>
              <a:t>to File / </a:t>
            </a:r>
            <a:r>
              <a:rPr lang="en-US" dirty="0" smtClean="0"/>
              <a:t>Deadlines</a:t>
            </a:r>
          </a:p>
          <a:p>
            <a:pPr marL="514350" indent="-514350">
              <a:buClr>
                <a:schemeClr val="accent2"/>
              </a:buClr>
              <a:buFont typeface="+mj-lt"/>
              <a:buAutoNum type="arabicPeriod"/>
            </a:pPr>
            <a:r>
              <a:rPr lang="en-US" dirty="0" smtClean="0"/>
              <a:t>Invoice </a:t>
            </a:r>
            <a:r>
              <a:rPr lang="en-US" dirty="0"/>
              <a:t>Review </a:t>
            </a:r>
            <a:r>
              <a:rPr lang="en-US" dirty="0" smtClean="0"/>
              <a:t>Process</a:t>
            </a:r>
          </a:p>
          <a:p>
            <a:pPr marL="514350" indent="-514350">
              <a:buClr>
                <a:schemeClr val="accent2"/>
              </a:buClr>
              <a:buFont typeface="+mj-lt"/>
              <a:buAutoNum type="arabicPeriod"/>
            </a:pPr>
            <a:r>
              <a:rPr lang="en-US" dirty="0" smtClean="0"/>
              <a:t>Case </a:t>
            </a:r>
            <a:r>
              <a:rPr lang="en-US" dirty="0"/>
              <a:t>Studies</a:t>
            </a: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50433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File</a:t>
            </a:r>
            <a:endParaRPr lang="en-US" dirty="0"/>
          </a:p>
        </p:txBody>
      </p:sp>
      <p:sp>
        <p:nvSpPr>
          <p:cNvPr id="3" name="Content Placeholder 2"/>
          <p:cNvSpPr>
            <a:spLocks noGrp="1"/>
          </p:cNvSpPr>
          <p:nvPr>
            <p:ph idx="1"/>
          </p:nvPr>
        </p:nvSpPr>
        <p:spPr>
          <a:xfrm>
            <a:off x="337351" y="1042416"/>
            <a:ext cx="10980506" cy="4865988"/>
          </a:xfrm>
        </p:spPr>
        <p:txBody>
          <a:bodyPr>
            <a:noAutofit/>
          </a:bodyPr>
          <a:lstStyle/>
          <a:p>
            <a:pPr>
              <a:buFont typeface="Arial" panose="020B0604020202020204" pitchFamily="34" charset="0"/>
              <a:buChar char="•"/>
            </a:pPr>
            <a:r>
              <a:rPr lang="en-US" sz="2400" dirty="0"/>
              <a:t>Invoice deadline extension requests </a:t>
            </a:r>
            <a:r>
              <a:rPr lang="en-US" sz="2400" b="1" dirty="0"/>
              <a:t>must be </a:t>
            </a:r>
            <a:r>
              <a:rPr lang="en-US" sz="2400" b="1" dirty="0" smtClean="0"/>
              <a:t>filed </a:t>
            </a:r>
            <a:r>
              <a:rPr lang="en-US" sz="2400" b="1" u="sng" dirty="0" smtClean="0"/>
              <a:t>ON OR BEFORE </a:t>
            </a:r>
            <a:r>
              <a:rPr lang="en-US" sz="2400" b="1" dirty="0" smtClean="0"/>
              <a:t>the </a:t>
            </a:r>
            <a:r>
              <a:rPr lang="en-US" sz="2400" b="1" dirty="0"/>
              <a:t>invoice deadline date</a:t>
            </a:r>
            <a:r>
              <a:rPr lang="en-US" sz="2400" dirty="0" smtClean="0"/>
              <a:t>.</a:t>
            </a:r>
            <a:endParaRPr lang="en-US" sz="2400" dirty="0"/>
          </a:p>
          <a:p>
            <a:pPr>
              <a:buFont typeface="Arial" panose="020B0604020202020204" pitchFamily="34" charset="0"/>
              <a:buChar char="•"/>
            </a:pPr>
            <a:r>
              <a:rPr lang="en-US" sz="2400" dirty="0"/>
              <a:t>Filers can receive </a:t>
            </a:r>
            <a:r>
              <a:rPr lang="en-US" sz="2400" u="sng" dirty="0"/>
              <a:t>one</a:t>
            </a:r>
            <a:r>
              <a:rPr lang="en-US" sz="2400" dirty="0"/>
              <a:t> 120-day extension of the time to file.</a:t>
            </a:r>
          </a:p>
          <a:p>
            <a:pPr>
              <a:buFont typeface="Arial" panose="020B0604020202020204" pitchFamily="34" charset="0"/>
              <a:buChar char="•"/>
            </a:pPr>
            <a:r>
              <a:rPr lang="en-US" sz="2400" dirty="0"/>
              <a:t>If applicants or service providers miss the deadline to file an invoice or to request an invoice deadline extension, they must file a request for waiver of the invoice deadline with the FCC.</a:t>
            </a:r>
          </a:p>
          <a:p>
            <a:pPr lvl="1">
              <a:buFont typeface="Arial" panose="020B0604020202020204" pitchFamily="34" charset="0"/>
              <a:buChar char="•"/>
            </a:pPr>
            <a:r>
              <a:rPr lang="en-US" dirty="0"/>
              <a:t>The FCC must grant the waiver request before USAC can process an invoice.</a:t>
            </a:r>
          </a:p>
          <a:p>
            <a:pPr>
              <a:buFont typeface="Arial" panose="020B0604020202020204" pitchFamily="34" charset="0"/>
              <a:buChar char="•"/>
            </a:pPr>
            <a:r>
              <a:rPr lang="en-US" sz="2400" dirty="0"/>
              <a:t>However, if USAC rejects a timely filed invoice, the applicant can appeal that rejection directly to USAC.</a:t>
            </a: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403812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3">
                                            <p:txEl>
                                              <p:pRg st="3" end="3"/>
                                            </p:txEl>
                                          </p:spTgt>
                                        </p:tgtEl>
                                      </p:cBhvr>
                                    </p:animEffect>
                                    <p:animScale>
                                      <p:cBhvr>
                                        <p:cTn id="20" dur="250" autoRev="1" fill="hold"/>
                                        <p:tgtEl>
                                          <p:spTgt spid="3">
                                            <p:txEl>
                                              <p:pRg st="3" end="3"/>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3">
                                            <p:txEl>
                                              <p:pRg st="4" end="4"/>
                                            </p:txEl>
                                          </p:spTgt>
                                        </p:tgtEl>
                                      </p:cBhvr>
                                    </p:animEffect>
                                    <p:animScale>
                                      <p:cBhvr>
                                        <p:cTn id="25"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Invoice Review</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381271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 Review – Automated Review</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All invoices undergo a series of automated reviews.</a:t>
            </a:r>
          </a:p>
          <a:p>
            <a:pPr marL="457200" indent="-457200">
              <a:buFont typeface="Arial" panose="020B0604020202020204" pitchFamily="34" charset="0"/>
              <a:buChar char="•"/>
            </a:pPr>
            <a:r>
              <a:rPr lang="en-US" dirty="0"/>
              <a:t>Line items are automatically rejected if their information (FCC Form 471 number, FRN, discount percentage, available funding, etc.) is incorrect or inconsistent with the approved FRN. </a:t>
            </a:r>
          </a:p>
          <a:p>
            <a:pPr marL="457200" indent="-457200">
              <a:buFont typeface="Arial" panose="020B0604020202020204" pitchFamily="34" charset="0"/>
              <a:buChar char="•"/>
            </a:pPr>
            <a:r>
              <a:rPr lang="en-US" dirty="0"/>
              <a:t>Keep in mind that the online SPI Form has fewer built-in warnings, so accurate data entry is very important. </a:t>
            </a:r>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97825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Data Entry Errors</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The FCC Form 471 and/or Funding Request Number (FRN) does not exist in our system.</a:t>
            </a:r>
          </a:p>
          <a:p>
            <a:pPr marL="457200" indent="-457200">
              <a:buFont typeface="Arial" panose="020B0604020202020204" pitchFamily="34" charset="0"/>
              <a:buChar char="•"/>
            </a:pPr>
            <a:r>
              <a:rPr lang="en-US" dirty="0"/>
              <a:t>Your SPIN is not featured on the FRN.</a:t>
            </a:r>
          </a:p>
          <a:p>
            <a:pPr marL="457200" indent="-457200">
              <a:buFont typeface="Arial" panose="020B0604020202020204" pitchFamily="34" charset="0"/>
              <a:buChar char="•"/>
            </a:pPr>
            <a:r>
              <a:rPr lang="en-US" dirty="0"/>
              <a:t>The FRN you entered is not on the FCC Form 471 number you entered.</a:t>
            </a:r>
          </a:p>
          <a:p>
            <a:pPr marL="457200" indent="-457200">
              <a:buFont typeface="Arial" panose="020B0604020202020204" pitchFamily="34" charset="0"/>
              <a:buChar char="•"/>
            </a:pPr>
            <a:r>
              <a:rPr lang="en-US" dirty="0"/>
              <a:t>The entire commitment has already been paid.</a:t>
            </a:r>
          </a:p>
          <a:p>
            <a:pPr marL="457200" indent="-457200">
              <a:buFont typeface="Arial" panose="020B0604020202020204" pitchFamily="34" charset="0"/>
              <a:buChar char="•"/>
            </a:pPr>
            <a:r>
              <a:rPr lang="en-US" dirty="0"/>
              <a:t>The FRN is for the previous funding year.</a:t>
            </a:r>
          </a:p>
          <a:p>
            <a:pPr marL="457200" indent="-457200">
              <a:buFont typeface="Arial" panose="020B0604020202020204" pitchFamily="34" charset="0"/>
              <a:buChar char="•"/>
            </a:pPr>
            <a:r>
              <a:rPr lang="en-US" dirty="0"/>
              <a:t>The line item is or appears to be a duplicate.</a:t>
            </a:r>
          </a:p>
          <a:p>
            <a:pPr marL="628650" lvl="1" indent="-457200">
              <a:buFont typeface="Arial" panose="020B0604020202020204" pitchFamily="34" charset="0"/>
              <a:buChar char="•"/>
            </a:pPr>
            <a:r>
              <a:rPr lang="en-US" sz="2800" dirty="0"/>
              <a:t>This may be because the customer billed date is entered as the service start date in every line item rather than the first date that service was delivered for that line item.</a:t>
            </a: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2430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3">
                                            <p:txEl>
                                              <p:pRg st="6" end="6"/>
                                            </p:txEl>
                                          </p:spTgt>
                                        </p:tgtEl>
                                      </p:cBhvr>
                                    </p:animEffect>
                                    <p:animScale>
                                      <p:cBhvr>
                                        <p:cTn id="35"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on Discount Data Entry</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t>The system does not pre-populate the discount from the FRN record to the online SPI Form.</a:t>
            </a:r>
          </a:p>
          <a:p>
            <a:pPr marL="457200" indent="-457200">
              <a:buFont typeface="Arial" panose="020B0604020202020204" pitchFamily="34" charset="0"/>
              <a:buChar char="•"/>
            </a:pPr>
            <a:r>
              <a:rPr lang="en-US" dirty="0"/>
              <a:t>To complete each line item:</a:t>
            </a:r>
          </a:p>
          <a:p>
            <a:pPr marL="628650" lvl="1" indent="-457200">
              <a:buFont typeface="Arial" panose="020B0604020202020204" pitchFamily="34" charset="0"/>
              <a:buChar char="•"/>
            </a:pPr>
            <a:r>
              <a:rPr lang="en-US" sz="2800" dirty="0"/>
              <a:t>Enter the pre-discount amount.</a:t>
            </a:r>
          </a:p>
          <a:p>
            <a:pPr marL="628650" lvl="1" indent="-457200">
              <a:buFont typeface="Arial" panose="020B0604020202020204" pitchFamily="34" charset="0"/>
              <a:buChar char="•"/>
            </a:pPr>
            <a:r>
              <a:rPr lang="en-US" sz="2800" dirty="0"/>
              <a:t>Enter the discount percentage manually. This entry must be a number between 20 and </a:t>
            </a:r>
            <a:r>
              <a:rPr lang="en-US" sz="2800" dirty="0" smtClean="0"/>
              <a:t>90.</a:t>
            </a:r>
          </a:p>
          <a:p>
            <a:pPr marL="628650" lvl="1" indent="-457200">
              <a:buFont typeface="Arial" panose="020B0604020202020204" pitchFamily="34" charset="0"/>
              <a:buChar char="•"/>
            </a:pPr>
            <a:r>
              <a:rPr lang="en-US" sz="2800" dirty="0" smtClean="0"/>
              <a:t>If </a:t>
            </a:r>
            <a:r>
              <a:rPr lang="en-US" sz="2800" dirty="0"/>
              <a:t>the correct discount is less than 20, enter 20</a:t>
            </a:r>
            <a:r>
              <a:rPr lang="en-US" sz="2800" dirty="0" smtClean="0"/>
              <a:t>. (This will only occur for pre-FY2019 voice services subject to the voice phase-down.)</a:t>
            </a:r>
            <a:endParaRPr lang="en-US" sz="2800" dirty="0"/>
          </a:p>
          <a:p>
            <a:pPr marL="628650" lvl="1" indent="-457200">
              <a:buFont typeface="Arial" panose="020B0604020202020204" pitchFamily="34" charset="0"/>
              <a:buChar char="•"/>
            </a:pPr>
            <a:r>
              <a:rPr lang="en-US" sz="2800" dirty="0"/>
              <a:t>Calculate the post-discount amount manually and enter it.</a:t>
            </a: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84369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 Review – Manual Review</a:t>
            </a:r>
            <a:endParaRPr lang="en-US" dirty="0"/>
          </a:p>
        </p:txBody>
      </p:sp>
      <p:sp>
        <p:nvSpPr>
          <p:cNvPr id="3" name="Content Placeholder 2"/>
          <p:cNvSpPr>
            <a:spLocks noGrp="1"/>
          </p:cNvSpPr>
          <p:nvPr>
            <p:ph idx="1"/>
          </p:nvPr>
        </p:nvSpPr>
        <p:spPr/>
        <p:txBody>
          <a:bodyPr/>
          <a:lstStyle/>
          <a:p>
            <a:pPr marL="457200" lvl="1" indent="-457200">
              <a:spcBef>
                <a:spcPts val="1000"/>
              </a:spcBef>
              <a:spcAft>
                <a:spcPts val="0"/>
              </a:spcAft>
              <a:buClr>
                <a:srgbClr val="006FF4"/>
              </a:buClr>
              <a:buFont typeface="Arial" panose="020B0604020202020204" pitchFamily="34" charset="0"/>
              <a:buChar char="•"/>
            </a:pPr>
            <a:r>
              <a:rPr lang="en-US" dirty="0" smtClean="0"/>
              <a:t>Manual reviews verify</a:t>
            </a:r>
            <a:r>
              <a:rPr lang="en-US" dirty="0"/>
              <a:t>, among other things, that:</a:t>
            </a:r>
          </a:p>
          <a:p>
            <a:pPr marL="800100" lvl="3" indent="-342900">
              <a:spcBef>
                <a:spcPts val="1000"/>
              </a:spcBef>
              <a:spcAft>
                <a:spcPts val="0"/>
              </a:spcAft>
              <a:buClr>
                <a:schemeClr val="accent2"/>
              </a:buClr>
              <a:buFont typeface="Arial" panose="020B0604020202020204" pitchFamily="34" charset="0"/>
              <a:buChar char="•"/>
            </a:pPr>
            <a:r>
              <a:rPr lang="en-US" sz="2400" dirty="0"/>
              <a:t>the customer bills are accurately reflected on the E-rate invoice and discounts are properly </a:t>
            </a:r>
            <a:r>
              <a:rPr lang="en-US" sz="2400" dirty="0" smtClean="0"/>
              <a:t>applied;</a:t>
            </a:r>
          </a:p>
          <a:p>
            <a:pPr marL="800100" lvl="3" indent="-342900">
              <a:spcBef>
                <a:spcPts val="1000"/>
              </a:spcBef>
              <a:spcAft>
                <a:spcPts val="0"/>
              </a:spcAft>
              <a:buClr>
                <a:schemeClr val="accent2"/>
              </a:buClr>
              <a:buFont typeface="Arial" panose="020B0604020202020204" pitchFamily="34" charset="0"/>
              <a:buChar char="•"/>
            </a:pPr>
            <a:r>
              <a:rPr lang="en-US" sz="2400" dirty="0" smtClean="0"/>
              <a:t>the </a:t>
            </a:r>
            <a:r>
              <a:rPr lang="en-US" sz="2400" dirty="0"/>
              <a:t>services are eligible and were approved on the </a:t>
            </a:r>
            <a:r>
              <a:rPr lang="en-US" sz="2400" dirty="0" smtClean="0"/>
              <a:t>FCDL;</a:t>
            </a:r>
          </a:p>
          <a:p>
            <a:pPr marL="800100" lvl="3" indent="-342900">
              <a:spcBef>
                <a:spcPts val="1000"/>
              </a:spcBef>
              <a:spcAft>
                <a:spcPts val="0"/>
              </a:spcAft>
              <a:buClr>
                <a:schemeClr val="accent2"/>
              </a:buClr>
              <a:buFont typeface="Arial" panose="020B0604020202020204" pitchFamily="34" charset="0"/>
              <a:buChar char="•"/>
            </a:pPr>
            <a:r>
              <a:rPr lang="en-US" sz="2400" dirty="0" smtClean="0"/>
              <a:t>It </a:t>
            </a:r>
            <a:r>
              <a:rPr lang="en-US" sz="2400" dirty="0"/>
              <a:t>the services are not on the FCDL, USAC approved a service substitution.</a:t>
            </a:r>
          </a:p>
          <a:p>
            <a:pPr marL="457200" lvl="1" indent="-457200">
              <a:spcBef>
                <a:spcPts val="1000"/>
              </a:spcBef>
              <a:spcAft>
                <a:spcPts val="0"/>
              </a:spcAft>
              <a:buClr>
                <a:srgbClr val="006FF4"/>
              </a:buClr>
              <a:buFont typeface="Arial" panose="020B0604020202020204" pitchFamily="34" charset="0"/>
              <a:buChar char="•"/>
            </a:pPr>
            <a:r>
              <a:rPr lang="en-US" dirty="0"/>
              <a:t>USAC reviewers send questions to the service provider and ask for responses in seven days; one seven-day extension can be granted. </a:t>
            </a:r>
          </a:p>
          <a:p>
            <a:pPr marL="457200" lvl="1" indent="-457200">
              <a:spcBef>
                <a:spcPts val="1000"/>
              </a:spcBef>
              <a:spcAft>
                <a:spcPts val="0"/>
              </a:spcAft>
              <a:buClr>
                <a:srgbClr val="006FF4"/>
              </a:buClr>
              <a:buFont typeface="Arial" panose="020B0604020202020204" pitchFamily="34" charset="0"/>
              <a:buChar char="•"/>
            </a:pPr>
            <a:r>
              <a:rPr lang="en-US" dirty="0"/>
              <a:t>USAC reviews the information provided and makes a disbursement decision.</a:t>
            </a:r>
          </a:p>
          <a:p>
            <a:pPr marL="457200" lvl="1" indent="-457200">
              <a:spcBef>
                <a:spcPts val="1000"/>
              </a:spcBef>
              <a:spcAft>
                <a:spcPts val="0"/>
              </a:spcAft>
              <a:buClr>
                <a:srgbClr val="006FF4"/>
              </a:buClr>
              <a:buFont typeface="Arial" panose="020B0604020202020204" pitchFamily="34" charset="0"/>
              <a:buChar char="•"/>
            </a:pPr>
            <a:r>
              <a:rPr lang="en-US" dirty="0"/>
              <a:t>If payment is rejected, the service provider can resubmit the invoice once the issue has been corrected. </a:t>
            </a: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87021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 Review: Service Certification</a:t>
            </a:r>
            <a:endParaRPr lang="en-US" dirty="0"/>
          </a:p>
        </p:txBody>
      </p:sp>
      <p:sp>
        <p:nvSpPr>
          <p:cNvPr id="3" name="Content Placeholder 2"/>
          <p:cNvSpPr>
            <a:spLocks noGrp="1"/>
          </p:cNvSpPr>
          <p:nvPr>
            <p:ph idx="1"/>
          </p:nvPr>
        </p:nvSpPr>
        <p:spPr/>
        <p:txBody>
          <a:bodyPr>
            <a:normAutofit/>
          </a:bodyPr>
          <a:lstStyle/>
          <a:p>
            <a:pPr marL="457200" lvl="1" indent="-457200">
              <a:spcBef>
                <a:spcPts val="1000"/>
              </a:spcBef>
              <a:spcAft>
                <a:spcPts val="0"/>
              </a:spcAft>
              <a:buClr>
                <a:srgbClr val="006FF4"/>
              </a:buClr>
              <a:buFont typeface="Arial" panose="020B0604020202020204" pitchFamily="34" charset="0"/>
              <a:buChar char="•"/>
            </a:pPr>
            <a:r>
              <a:rPr lang="en-US" sz="2800" dirty="0"/>
              <a:t>Some manual reviews require additional documentation, such as:</a:t>
            </a:r>
          </a:p>
          <a:p>
            <a:pPr marL="914400" lvl="3" indent="-457200">
              <a:spcBef>
                <a:spcPts val="1000"/>
              </a:spcBef>
              <a:spcAft>
                <a:spcPts val="0"/>
              </a:spcAft>
              <a:buClr>
                <a:schemeClr val="accent2"/>
              </a:buClr>
              <a:buFont typeface="Arial" panose="020B0604020202020204" pitchFamily="34" charset="0"/>
              <a:buChar char="•"/>
            </a:pPr>
            <a:r>
              <a:rPr lang="en-US" sz="2800" dirty="0"/>
              <a:t>Proof that the applicant paid their </a:t>
            </a:r>
            <a:r>
              <a:rPr lang="en-US" sz="2800" dirty="0" smtClean="0"/>
              <a:t>share.</a:t>
            </a:r>
          </a:p>
          <a:p>
            <a:pPr marL="914400" lvl="3" indent="-457200">
              <a:spcBef>
                <a:spcPts val="1000"/>
              </a:spcBef>
              <a:spcAft>
                <a:spcPts val="0"/>
              </a:spcAft>
              <a:buClr>
                <a:schemeClr val="accent2"/>
              </a:buClr>
              <a:buFont typeface="Arial" panose="020B0604020202020204" pitchFamily="34" charset="0"/>
              <a:buChar char="•"/>
            </a:pPr>
            <a:r>
              <a:rPr lang="en-US" sz="2800" dirty="0" smtClean="0"/>
              <a:t>Proof </a:t>
            </a:r>
            <a:r>
              <a:rPr lang="en-US" sz="2800" dirty="0"/>
              <a:t>that the invoiced services were delivered and/or </a:t>
            </a:r>
            <a:r>
              <a:rPr lang="en-US" sz="2800" dirty="0" smtClean="0"/>
              <a:t>installed.</a:t>
            </a:r>
          </a:p>
          <a:p>
            <a:pPr marL="914400" lvl="3" indent="-457200">
              <a:spcBef>
                <a:spcPts val="1000"/>
              </a:spcBef>
              <a:spcAft>
                <a:spcPts val="0"/>
              </a:spcAft>
              <a:buClr>
                <a:schemeClr val="accent2"/>
              </a:buClr>
              <a:buFont typeface="Arial" panose="020B0604020202020204" pitchFamily="34" charset="0"/>
              <a:buChar char="•"/>
            </a:pPr>
            <a:r>
              <a:rPr lang="en-US" sz="2800" dirty="0" smtClean="0"/>
              <a:t>Proof </a:t>
            </a:r>
            <a:r>
              <a:rPr lang="en-US" sz="2800" dirty="0"/>
              <a:t>that progress payments were included in the contract.</a:t>
            </a:r>
          </a:p>
          <a:p>
            <a:pPr marL="457200" lvl="1" indent="-457200">
              <a:spcBef>
                <a:spcPts val="1000"/>
              </a:spcBef>
              <a:spcAft>
                <a:spcPts val="0"/>
              </a:spcAft>
              <a:buClr>
                <a:srgbClr val="006FF4"/>
              </a:buClr>
              <a:buFont typeface="Arial" panose="020B0604020202020204" pitchFamily="34" charset="0"/>
              <a:buChar char="•"/>
            </a:pPr>
            <a:r>
              <a:rPr lang="en-US" sz="2800" dirty="0"/>
              <a:t>USAC reviewers send a Service Certification and instructions to the service provider so that they can forward it to the applicant.</a:t>
            </a:r>
          </a:p>
          <a:p>
            <a:pPr marL="457200" lvl="1" indent="-457200">
              <a:spcBef>
                <a:spcPts val="1000"/>
              </a:spcBef>
              <a:spcAft>
                <a:spcPts val="0"/>
              </a:spcAft>
              <a:buClr>
                <a:srgbClr val="006FF4"/>
              </a:buClr>
              <a:buFont typeface="Arial" panose="020B0604020202020204" pitchFamily="34" charset="0"/>
              <a:buChar char="•"/>
            </a:pPr>
            <a:r>
              <a:rPr lang="en-US" sz="2800" dirty="0"/>
              <a:t>The applicant completes the certification and returns it directly to USAC.</a:t>
            </a:r>
          </a:p>
          <a:p>
            <a:pPr marL="457200" lvl="1" indent="-457200">
              <a:spcBef>
                <a:spcPts val="1000"/>
              </a:spcBef>
              <a:spcAft>
                <a:spcPts val="0"/>
              </a:spcAft>
              <a:buClr>
                <a:srgbClr val="006FF4"/>
              </a:buClr>
              <a:buFont typeface="Arial" panose="020B0604020202020204" pitchFamily="34" charset="0"/>
              <a:buChar char="•"/>
            </a:pPr>
            <a:r>
              <a:rPr lang="en-US" sz="2800" dirty="0"/>
              <a:t>USAC reviews the information provided and makes a decision</a:t>
            </a:r>
          </a:p>
        </p:txBody>
      </p:sp>
      <p:sp>
        <p:nvSpPr>
          <p:cNvPr id="5" name="Rectangle 4"/>
          <p:cNvSpPr/>
          <p:nvPr/>
        </p:nvSpPr>
        <p:spPr>
          <a:xfrm>
            <a:off x="121582"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36311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Studies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854558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Similar Line items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Invoice #</a:t>
            </a:r>
            <a:r>
              <a:rPr lang="en-US" dirty="0" smtClean="0"/>
              <a:t>1234567 </a:t>
            </a:r>
            <a:r>
              <a:rPr lang="en-US" dirty="0"/>
              <a:t>was submitted on </a:t>
            </a:r>
            <a:r>
              <a:rPr lang="en-US" dirty="0" smtClean="0"/>
              <a:t>6/10/2019 </a:t>
            </a:r>
            <a:r>
              <a:rPr lang="en-US" dirty="0"/>
              <a:t>for </a:t>
            </a:r>
            <a:r>
              <a:rPr lang="en-US" dirty="0" smtClean="0"/>
              <a:t>$759.00 in recurring services for </a:t>
            </a:r>
            <a:r>
              <a:rPr lang="en-US" dirty="0"/>
              <a:t>FRN </a:t>
            </a:r>
            <a:r>
              <a:rPr lang="en-US" dirty="0" smtClean="0"/>
              <a:t>189900010 with </a:t>
            </a:r>
            <a:r>
              <a:rPr lang="en-US" dirty="0"/>
              <a:t>a customer billed date of </a:t>
            </a:r>
            <a:r>
              <a:rPr lang="en-US" dirty="0" smtClean="0"/>
              <a:t>6/1/2019.</a:t>
            </a:r>
            <a:endParaRPr lang="en-US" dirty="0"/>
          </a:p>
          <a:p>
            <a:pPr marL="342900" indent="-342900">
              <a:buFont typeface="Arial" panose="020B0604020202020204" pitchFamily="34" charset="0"/>
              <a:buChar char="•"/>
            </a:pPr>
            <a:r>
              <a:rPr lang="en-US" dirty="0"/>
              <a:t>Invoice #</a:t>
            </a:r>
            <a:r>
              <a:rPr lang="en-US" dirty="0" smtClean="0"/>
              <a:t>1234789 </a:t>
            </a:r>
            <a:r>
              <a:rPr lang="en-US" dirty="0"/>
              <a:t>was submitted on </a:t>
            </a:r>
            <a:r>
              <a:rPr lang="en-US" dirty="0" smtClean="0"/>
              <a:t>7/10/2019 </a:t>
            </a:r>
            <a:r>
              <a:rPr lang="en-US" dirty="0"/>
              <a:t>for </a:t>
            </a:r>
            <a:r>
              <a:rPr lang="en-US" dirty="0" smtClean="0"/>
              <a:t>$759.00 in recurring services for </a:t>
            </a:r>
            <a:r>
              <a:rPr lang="en-US" dirty="0"/>
              <a:t>FRN </a:t>
            </a:r>
            <a:r>
              <a:rPr lang="en-US" dirty="0" smtClean="0"/>
              <a:t>189900010 with </a:t>
            </a:r>
            <a:r>
              <a:rPr lang="en-US" dirty="0"/>
              <a:t>a customer billed date of </a:t>
            </a:r>
            <a:r>
              <a:rPr lang="en-US" dirty="0" smtClean="0"/>
              <a:t>7/1/2019.</a:t>
            </a:r>
          </a:p>
          <a:p>
            <a:pPr marL="0" indent="0">
              <a:buNone/>
            </a:pPr>
            <a:endParaRPr lang="en-US" dirty="0" smtClean="0"/>
          </a:p>
          <a:p>
            <a:pPr marL="0" indent="0">
              <a:buNone/>
            </a:pPr>
            <a:r>
              <a:rPr lang="en-US" b="1" dirty="0" smtClean="0">
                <a:solidFill>
                  <a:schemeClr val="accent2"/>
                </a:solidFill>
              </a:rPr>
              <a:t>Question:</a:t>
            </a:r>
            <a:endParaRPr lang="en-US" b="1" dirty="0">
              <a:solidFill>
                <a:schemeClr val="accent2"/>
              </a:solidFill>
            </a:endParaRPr>
          </a:p>
          <a:p>
            <a:pPr marL="0" indent="0">
              <a:buNone/>
            </a:pPr>
            <a:r>
              <a:rPr lang="en-US" dirty="0" smtClean="0"/>
              <a:t>How </a:t>
            </a:r>
            <a:r>
              <a:rPr lang="en-US" dirty="0"/>
              <a:t>w</a:t>
            </a:r>
            <a:r>
              <a:rPr lang="en-US" dirty="0" smtClean="0"/>
              <a:t>ill USAC process the second invoice?</a:t>
            </a: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447262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Similar Line items</a:t>
            </a:r>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chemeClr val="accent2"/>
                </a:solidFill>
              </a:rPr>
              <a:t>Answer:</a:t>
            </a:r>
          </a:p>
          <a:p>
            <a:pPr marL="342900" indent="-342900">
              <a:buFont typeface="Arial" panose="020B0604020202020204" pitchFamily="34" charset="0"/>
              <a:buChar char="•"/>
            </a:pPr>
            <a:r>
              <a:rPr lang="en-US" dirty="0" smtClean="0"/>
              <a:t>USAC will deny the second invoice.</a:t>
            </a:r>
          </a:p>
          <a:p>
            <a:pPr marL="342900" indent="-342900">
              <a:buFont typeface="Arial" panose="020B0604020202020204" pitchFamily="34" charset="0"/>
              <a:buChar char="•"/>
            </a:pPr>
            <a:r>
              <a:rPr lang="en-US" dirty="0" smtClean="0"/>
              <a:t>Recurring services for the following funding year will have a new FRN, even if they are the same services and they are provided under a multi-year contract.</a:t>
            </a:r>
          </a:p>
          <a:p>
            <a:pPr marL="0" indent="0">
              <a:buNone/>
            </a:pPr>
            <a:r>
              <a:rPr lang="en-US" b="1" dirty="0" smtClean="0">
                <a:solidFill>
                  <a:schemeClr val="accent2"/>
                </a:solidFill>
              </a:rPr>
              <a:t>To avoid this problem:</a:t>
            </a:r>
            <a:endParaRPr lang="en-US" b="1" dirty="0">
              <a:solidFill>
                <a:schemeClr val="accent2"/>
              </a:solidFill>
            </a:endParaRPr>
          </a:p>
          <a:p>
            <a:pPr marL="342900" indent="-342900">
              <a:buFont typeface="Arial" panose="020B0604020202020204" pitchFamily="34" charset="0"/>
              <a:buChar char="•"/>
            </a:pPr>
            <a:r>
              <a:rPr lang="en-US" dirty="0" smtClean="0"/>
              <a:t>Review your Funding Commitment Decision Letters for FY2018 and FY2019, then resubmit the second invoice with the approved FY2019 FRN.</a:t>
            </a: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427899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wipe(down)">
                                      <p:cBhvr>
                                        <p:cTn id="59" dur="580">
                                          <p:stCondLst>
                                            <p:cond delay="0"/>
                                          </p:stCondLst>
                                        </p:cTn>
                                        <p:tgtEl>
                                          <p:spTgt spid="3">
                                            <p:txEl>
                                              <p:pRg st="4" end="4"/>
                                            </p:txEl>
                                          </p:spTgt>
                                        </p:tgtEl>
                                      </p:cBhvr>
                                    </p:animEffect>
                                    <p:anim calcmode="lin" valueType="num">
                                      <p:cBhvr>
                                        <p:cTn id="6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4" end="4"/>
                                            </p:txEl>
                                          </p:spTgt>
                                        </p:tgtEl>
                                      </p:cBhvr>
                                      <p:to x="100000" y="60000"/>
                                    </p:animScale>
                                    <p:animScale>
                                      <p:cBhvr>
                                        <p:cTn id="66" dur="166" decel="50000">
                                          <p:stCondLst>
                                            <p:cond delay="676"/>
                                          </p:stCondLst>
                                        </p:cTn>
                                        <p:tgtEl>
                                          <p:spTgt spid="3">
                                            <p:txEl>
                                              <p:pRg st="4" end="4"/>
                                            </p:txEl>
                                          </p:spTgt>
                                        </p:tgtEl>
                                      </p:cBhvr>
                                      <p:to x="100000" y="100000"/>
                                    </p:animScale>
                                    <p:animScale>
                                      <p:cBhvr>
                                        <p:cTn id="67" dur="26">
                                          <p:stCondLst>
                                            <p:cond delay="1312"/>
                                          </p:stCondLst>
                                        </p:cTn>
                                        <p:tgtEl>
                                          <p:spTgt spid="3">
                                            <p:txEl>
                                              <p:pRg st="4" end="4"/>
                                            </p:txEl>
                                          </p:spTgt>
                                        </p:tgtEl>
                                      </p:cBhvr>
                                      <p:to x="100000" y="80000"/>
                                    </p:animScale>
                                    <p:animScale>
                                      <p:cBhvr>
                                        <p:cTn id="68" dur="166" decel="50000">
                                          <p:stCondLst>
                                            <p:cond delay="1338"/>
                                          </p:stCondLst>
                                        </p:cTn>
                                        <p:tgtEl>
                                          <p:spTgt spid="3">
                                            <p:txEl>
                                              <p:pRg st="4" end="4"/>
                                            </p:txEl>
                                          </p:spTgt>
                                        </p:tgtEl>
                                      </p:cBhvr>
                                      <p:to x="100000" y="100000"/>
                                    </p:animScale>
                                    <p:animScale>
                                      <p:cBhvr>
                                        <p:cTn id="69" dur="26">
                                          <p:stCondLst>
                                            <p:cond delay="1642"/>
                                          </p:stCondLst>
                                        </p:cTn>
                                        <p:tgtEl>
                                          <p:spTgt spid="3">
                                            <p:txEl>
                                              <p:pRg st="4" end="4"/>
                                            </p:txEl>
                                          </p:spTgt>
                                        </p:tgtEl>
                                      </p:cBhvr>
                                      <p:to x="100000" y="90000"/>
                                    </p:animScale>
                                    <p:animScale>
                                      <p:cBhvr>
                                        <p:cTn id="70" dur="166" decel="50000">
                                          <p:stCondLst>
                                            <p:cond delay="1668"/>
                                          </p:stCondLst>
                                        </p:cTn>
                                        <p:tgtEl>
                                          <p:spTgt spid="3">
                                            <p:txEl>
                                              <p:pRg st="4" end="4"/>
                                            </p:txEl>
                                          </p:spTgt>
                                        </p:tgtEl>
                                      </p:cBhvr>
                                      <p:to x="100000" y="100000"/>
                                    </p:animScale>
                                    <p:animScale>
                                      <p:cBhvr>
                                        <p:cTn id="71" dur="26">
                                          <p:stCondLst>
                                            <p:cond delay="1808"/>
                                          </p:stCondLst>
                                        </p:cTn>
                                        <p:tgtEl>
                                          <p:spTgt spid="3">
                                            <p:txEl>
                                              <p:pRg st="4" end="4"/>
                                            </p:txEl>
                                          </p:spTgt>
                                        </p:tgtEl>
                                      </p:cBhvr>
                                      <p:to x="100000" y="95000"/>
                                    </p:animScale>
                                    <p:animScale>
                                      <p:cBhvr>
                                        <p:cTn id="7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Before You Begin</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173616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Applicant Share</a:t>
            </a:r>
            <a:endParaRPr lang="en-US" dirty="0"/>
          </a:p>
        </p:txBody>
      </p:sp>
      <p:sp>
        <p:nvSpPr>
          <p:cNvPr id="3" name="Content Placeholder 2"/>
          <p:cNvSpPr>
            <a:spLocks noGrp="1"/>
          </p:cNvSpPr>
          <p:nvPr>
            <p:ph idx="1"/>
          </p:nvPr>
        </p:nvSpPr>
        <p:spPr>
          <a:xfrm>
            <a:off x="337351" y="1207008"/>
            <a:ext cx="4920449" cy="5025116"/>
          </a:xfrm>
        </p:spPr>
        <p:txBody>
          <a:bodyPr>
            <a:normAutofit/>
          </a:bodyPr>
          <a:lstStyle/>
          <a:p>
            <a:pPr marL="342900" indent="-342900">
              <a:buFont typeface="Arial" panose="020B0604020202020204" pitchFamily="34" charset="0"/>
              <a:buChar char="•"/>
            </a:pPr>
            <a:r>
              <a:rPr lang="en-US" dirty="0" smtClean="0"/>
              <a:t>Service provider submits a SPI Form for $660.00. During invoice review, the service provider provides this customer bill.</a:t>
            </a:r>
          </a:p>
          <a:p>
            <a:pPr marL="0" indent="0">
              <a:buNone/>
            </a:pPr>
            <a:r>
              <a:rPr lang="en-US" b="1" dirty="0" smtClean="0">
                <a:solidFill>
                  <a:schemeClr val="accent2"/>
                </a:solidFill>
              </a:rPr>
              <a:t>Question:</a:t>
            </a:r>
            <a:endParaRPr lang="en-US" b="1" dirty="0">
              <a:solidFill>
                <a:schemeClr val="accent2"/>
              </a:solidFill>
            </a:endParaRPr>
          </a:p>
          <a:p>
            <a:pPr marL="0" indent="0">
              <a:buNone/>
            </a:pPr>
            <a:r>
              <a:rPr lang="en-US" dirty="0" smtClean="0"/>
              <a:t>What information is missing from the customer bill?</a:t>
            </a: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pic>
        <p:nvPicPr>
          <p:cNvPr id="9" name="Picture 8"/>
          <p:cNvPicPr>
            <a:picLocks noChangeAspect="1"/>
          </p:cNvPicPr>
          <p:nvPr/>
        </p:nvPicPr>
        <p:blipFill>
          <a:blip r:embed="rId2"/>
          <a:stretch>
            <a:fillRect/>
          </a:stretch>
        </p:blipFill>
        <p:spPr>
          <a:xfrm>
            <a:off x="5857193" y="1042416"/>
            <a:ext cx="5685714" cy="5076190"/>
          </a:xfrm>
          <a:prstGeom prst="rect">
            <a:avLst/>
          </a:prstGeom>
          <a:ln w="25400">
            <a:solidFill>
              <a:schemeClr val="accent1">
                <a:shade val="50000"/>
              </a:schemeClr>
            </a:solidFill>
          </a:ln>
        </p:spPr>
      </p:pic>
    </p:spTree>
    <p:extLst>
      <p:ext uri="{BB962C8B-B14F-4D97-AF65-F5344CB8AC3E}">
        <p14:creationId xmlns:p14="http://schemas.microsoft.com/office/powerpoint/2010/main" val="2533592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Applicant Share</a:t>
            </a:r>
            <a:endParaRPr lang="en-US" dirty="0"/>
          </a:p>
        </p:txBody>
      </p:sp>
      <p:sp>
        <p:nvSpPr>
          <p:cNvPr id="3" name="Content Placeholder 2"/>
          <p:cNvSpPr>
            <a:spLocks noGrp="1"/>
          </p:cNvSpPr>
          <p:nvPr>
            <p:ph idx="1"/>
          </p:nvPr>
        </p:nvSpPr>
        <p:spPr>
          <a:xfrm>
            <a:off x="337351" y="1207008"/>
            <a:ext cx="4920449" cy="5025116"/>
          </a:xfrm>
        </p:spPr>
        <p:txBody>
          <a:bodyPr>
            <a:normAutofit lnSpcReduction="10000"/>
          </a:bodyPr>
          <a:lstStyle/>
          <a:p>
            <a:pPr marL="0" indent="0">
              <a:buNone/>
            </a:pPr>
            <a:r>
              <a:rPr lang="en-US" b="1" dirty="0" smtClean="0">
                <a:solidFill>
                  <a:schemeClr val="accent2"/>
                </a:solidFill>
              </a:rPr>
              <a:t>Answer:</a:t>
            </a:r>
            <a:endParaRPr lang="en-US" dirty="0" smtClean="0"/>
          </a:p>
          <a:p>
            <a:pPr marL="342900" indent="-342900">
              <a:buFont typeface="Arial" panose="020B0604020202020204" pitchFamily="34" charset="0"/>
              <a:buChar char="•"/>
            </a:pPr>
            <a:r>
              <a:rPr lang="en-US" dirty="0" smtClean="0"/>
              <a:t>Ineligible products or services</a:t>
            </a:r>
          </a:p>
          <a:p>
            <a:pPr marL="342900" indent="-342900">
              <a:buFont typeface="Arial" panose="020B0604020202020204" pitchFamily="34" charset="0"/>
              <a:buChar char="•"/>
            </a:pPr>
            <a:r>
              <a:rPr lang="en-US" dirty="0" smtClean="0"/>
              <a:t>Applicant discount</a:t>
            </a:r>
          </a:p>
          <a:p>
            <a:pPr marL="342900" indent="-342900">
              <a:buFont typeface="Arial" panose="020B0604020202020204" pitchFamily="34" charset="0"/>
              <a:buChar char="•"/>
            </a:pPr>
            <a:r>
              <a:rPr lang="en-US" dirty="0" smtClean="0"/>
              <a:t>Amount billed to applicant</a:t>
            </a:r>
          </a:p>
          <a:p>
            <a:pPr marL="342900" indent="-342900">
              <a:buFont typeface="Arial" panose="020B0604020202020204" pitchFamily="34" charset="0"/>
              <a:buChar char="•"/>
            </a:pPr>
            <a:r>
              <a:rPr lang="en-US" dirty="0" smtClean="0"/>
              <a:t>Amount to be invoiced to USAC</a:t>
            </a:r>
          </a:p>
          <a:p>
            <a:pPr marL="0" indent="0">
              <a:buNone/>
            </a:pPr>
            <a:r>
              <a:rPr lang="en-US" b="1" dirty="0" smtClean="0">
                <a:solidFill>
                  <a:schemeClr val="accent2"/>
                </a:solidFill>
              </a:rPr>
              <a:t>To avoid this problem:</a:t>
            </a:r>
            <a:endParaRPr lang="en-US" b="1" dirty="0">
              <a:solidFill>
                <a:schemeClr val="accent2"/>
              </a:solidFill>
            </a:endParaRPr>
          </a:p>
          <a:p>
            <a:pPr marL="0" indent="0">
              <a:buNone/>
            </a:pPr>
            <a:r>
              <a:rPr lang="en-US" dirty="0" smtClean="0"/>
              <a:t>Provide sufficient detail on the customer bill.</a:t>
            </a: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pic>
        <p:nvPicPr>
          <p:cNvPr id="8" name="Picture 7"/>
          <p:cNvPicPr>
            <a:picLocks noChangeAspect="1"/>
          </p:cNvPicPr>
          <p:nvPr/>
        </p:nvPicPr>
        <p:blipFill>
          <a:blip r:embed="rId2"/>
          <a:stretch>
            <a:fillRect/>
          </a:stretch>
        </p:blipFill>
        <p:spPr>
          <a:xfrm>
            <a:off x="5252624" y="987151"/>
            <a:ext cx="6676190" cy="5638095"/>
          </a:xfrm>
          <a:prstGeom prst="rect">
            <a:avLst/>
          </a:prstGeom>
          <a:solidFill>
            <a:schemeClr val="bg1"/>
          </a:solidFill>
          <a:ln w="25400">
            <a:solidFill>
              <a:schemeClr val="accent1">
                <a:shade val="50000"/>
              </a:schemeClr>
            </a:solidFill>
          </a:ln>
        </p:spPr>
      </p:pic>
    </p:spTree>
    <p:extLst>
      <p:ext uri="{BB962C8B-B14F-4D97-AF65-F5344CB8AC3E}">
        <p14:creationId xmlns:p14="http://schemas.microsoft.com/office/powerpoint/2010/main" val="3618392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Basic Maintenance</a:t>
            </a:r>
            <a:endParaRPr lang="en-US" dirty="0"/>
          </a:p>
        </p:txBody>
      </p:sp>
      <p:sp>
        <p:nvSpPr>
          <p:cNvPr id="3" name="Content Placeholder 2"/>
          <p:cNvSpPr>
            <a:spLocks noGrp="1"/>
          </p:cNvSpPr>
          <p:nvPr>
            <p:ph idx="1"/>
          </p:nvPr>
        </p:nvSpPr>
        <p:spPr>
          <a:xfrm>
            <a:off x="337351" y="1207008"/>
            <a:ext cx="4920449" cy="5025116"/>
          </a:xfrm>
        </p:spPr>
        <p:txBody>
          <a:bodyPr>
            <a:normAutofit/>
          </a:bodyPr>
          <a:lstStyle/>
          <a:p>
            <a:pPr marL="342900" indent="-342900">
              <a:buFont typeface="Arial" panose="020B0604020202020204" pitchFamily="34" charset="0"/>
              <a:buChar char="•"/>
            </a:pPr>
            <a:r>
              <a:rPr lang="en-US" dirty="0" smtClean="0"/>
              <a:t>Service provider submits a SPI Form for $800.00. During invoice review, the service provider provides this customer bill.</a:t>
            </a:r>
          </a:p>
          <a:p>
            <a:pPr marL="0" indent="0">
              <a:buNone/>
            </a:pPr>
            <a:r>
              <a:rPr lang="en-US" b="1" dirty="0" smtClean="0">
                <a:solidFill>
                  <a:schemeClr val="accent2"/>
                </a:solidFill>
              </a:rPr>
              <a:t>Question:</a:t>
            </a:r>
            <a:endParaRPr lang="en-US" b="1" dirty="0">
              <a:solidFill>
                <a:schemeClr val="accent2"/>
              </a:solidFill>
            </a:endParaRPr>
          </a:p>
          <a:p>
            <a:pPr marL="0" indent="0">
              <a:buNone/>
            </a:pPr>
            <a:r>
              <a:rPr lang="en-US" dirty="0" smtClean="0"/>
              <a:t>What information is missing from the customer bill?</a:t>
            </a: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pic>
        <p:nvPicPr>
          <p:cNvPr id="7" name="Picture 6"/>
          <p:cNvPicPr>
            <a:picLocks noChangeAspect="1"/>
          </p:cNvPicPr>
          <p:nvPr/>
        </p:nvPicPr>
        <p:blipFill>
          <a:blip r:embed="rId2"/>
          <a:stretch>
            <a:fillRect/>
          </a:stretch>
        </p:blipFill>
        <p:spPr>
          <a:xfrm>
            <a:off x="6090504" y="1207008"/>
            <a:ext cx="5380952" cy="4942857"/>
          </a:xfrm>
          <a:prstGeom prst="rect">
            <a:avLst/>
          </a:prstGeom>
          <a:ln w="25400">
            <a:solidFill>
              <a:schemeClr val="accent1">
                <a:shade val="50000"/>
              </a:schemeClr>
            </a:solidFill>
          </a:ln>
        </p:spPr>
      </p:pic>
    </p:spTree>
    <p:extLst>
      <p:ext uri="{BB962C8B-B14F-4D97-AF65-F5344CB8AC3E}">
        <p14:creationId xmlns:p14="http://schemas.microsoft.com/office/powerpoint/2010/main" val="2820771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Basic Maintenance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solidFill>
                  <a:schemeClr val="accent2"/>
                </a:solidFill>
              </a:rPr>
              <a:t>Answer:</a:t>
            </a:r>
          </a:p>
          <a:p>
            <a:pPr marL="457200" indent="-457200">
              <a:buFont typeface="Arial" panose="020B0604020202020204" pitchFamily="34" charset="0"/>
              <a:buChar char="•"/>
            </a:pPr>
            <a:r>
              <a:rPr lang="en-US" dirty="0" smtClean="0"/>
              <a:t>Basic Maintenance customer bills must provide the details of actual work performed – including hours worked and eligible products and parts that are repaired or replaced.</a:t>
            </a:r>
          </a:p>
          <a:p>
            <a:pPr marL="457200" indent="-457200">
              <a:buFont typeface="Arial" panose="020B0604020202020204" pitchFamily="34" charset="0"/>
              <a:buChar char="•"/>
            </a:pPr>
            <a:r>
              <a:rPr lang="en-US" dirty="0" smtClean="0"/>
              <a:t>For eligible services </a:t>
            </a:r>
            <a:r>
              <a:rPr lang="en-US" dirty="0"/>
              <a:t>such as software upgrades and </a:t>
            </a:r>
            <a:r>
              <a:rPr lang="en-US" dirty="0" smtClean="0"/>
              <a:t>patches (including </a:t>
            </a:r>
            <a:r>
              <a:rPr lang="en-US" dirty="0"/>
              <a:t>bug fixes and security </a:t>
            </a:r>
            <a:r>
              <a:rPr lang="en-US" dirty="0" smtClean="0"/>
              <a:t>patches) </a:t>
            </a:r>
            <a:r>
              <a:rPr lang="en-US" dirty="0"/>
              <a:t>and online and telephone-based technical assistance and </a:t>
            </a:r>
            <a:r>
              <a:rPr lang="en-US" dirty="0" smtClean="0"/>
              <a:t>tools – details of those services must be provided as well.</a:t>
            </a:r>
            <a:endParaRPr lang="en-US" dirty="0"/>
          </a:p>
          <a:p>
            <a:pPr marL="0" indent="0">
              <a:buNone/>
            </a:pPr>
            <a:r>
              <a:rPr lang="en-US" b="1" dirty="0">
                <a:solidFill>
                  <a:schemeClr val="accent2"/>
                </a:solidFill>
              </a:rPr>
              <a:t>To avoid this problem:</a:t>
            </a:r>
          </a:p>
          <a:p>
            <a:pPr marL="342900" indent="-342900">
              <a:buFont typeface="Arial" panose="020B0604020202020204" pitchFamily="34" charset="0"/>
              <a:buChar char="•"/>
            </a:pPr>
            <a:r>
              <a:rPr lang="en-US" dirty="0" smtClean="0"/>
              <a:t>Provide the required detail on the customer bills you issue, and make sure that the details and amounts on the SPI Form are consistent with those on the customer bills.</a:t>
            </a:r>
          </a:p>
          <a:p>
            <a:pPr marL="342900" indent="-342900">
              <a:buFont typeface="Arial" panose="020B0604020202020204" pitchFamily="34" charset="0"/>
              <a:buChar char="•"/>
            </a:pPr>
            <a:r>
              <a:rPr lang="en-US" dirty="0" smtClean="0"/>
              <a:t>NOTE: USAC is required to manually review all invoices that feature Basic Maintenance. If you are only providing services such as software upgrades and patches, consider invoicing USAC quarterly or less often, even if you bill your customers monthly.</a:t>
            </a:r>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47974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Service Certification</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During the review of an invoice, the reviewer requests verification from the applicant that services were delivered and installed.</a:t>
            </a:r>
          </a:p>
          <a:p>
            <a:pPr marL="457200" indent="-457200">
              <a:buFont typeface="Arial" panose="020B0604020202020204" pitchFamily="34" charset="0"/>
              <a:buChar char="•"/>
            </a:pPr>
            <a:r>
              <a:rPr lang="en-US" dirty="0"/>
              <a:t>The reviewer sends a service certification with instructions to the service provider to forward to the applicant for confirmation.</a:t>
            </a:r>
          </a:p>
          <a:p>
            <a:pPr marL="457200" indent="-457200">
              <a:buFont typeface="Arial" panose="020B0604020202020204" pitchFamily="34" charset="0"/>
              <a:buChar char="•"/>
            </a:pPr>
            <a:r>
              <a:rPr lang="en-US" dirty="0"/>
              <a:t>The service provider sends only the service certification (without instructions) to the applicant, who completes it and returns it to the service provider. The service provider then sends it to the invoice reviewer</a:t>
            </a:r>
            <a:r>
              <a:rPr lang="en-US" dirty="0" smtClean="0"/>
              <a:t>.</a:t>
            </a:r>
          </a:p>
          <a:p>
            <a:pPr marL="0" indent="0">
              <a:buNone/>
            </a:pPr>
            <a:r>
              <a:rPr lang="en-US" b="1" dirty="0" smtClean="0">
                <a:solidFill>
                  <a:schemeClr val="accent2"/>
                </a:solidFill>
              </a:rPr>
              <a:t>Question</a:t>
            </a:r>
            <a:r>
              <a:rPr lang="en-US" b="1" dirty="0">
                <a:solidFill>
                  <a:schemeClr val="accent2"/>
                </a:solidFill>
              </a:rPr>
              <a:t>:</a:t>
            </a:r>
          </a:p>
          <a:p>
            <a:pPr marL="0" indent="0">
              <a:buNone/>
            </a:pPr>
            <a:r>
              <a:rPr lang="en-US" dirty="0"/>
              <a:t>What </a:t>
            </a:r>
            <a:r>
              <a:rPr lang="en-US" dirty="0" smtClean="0"/>
              <a:t>will USAC do?</a:t>
            </a:r>
            <a:endParaRPr lang="en-US" dirty="0"/>
          </a:p>
          <a:p>
            <a:pPr marL="0" indent="0">
              <a:buNone/>
            </a:pPr>
            <a:endParaRPr lang="en-US" dirty="0"/>
          </a:p>
          <a:p>
            <a:pPr marL="0" indent="0">
              <a:buNone/>
            </a:pP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79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Service Certification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solidFill>
                  <a:schemeClr val="accent2"/>
                </a:solidFill>
              </a:rPr>
              <a:t>Answer:</a:t>
            </a:r>
          </a:p>
          <a:p>
            <a:pPr marL="457200" indent="-457200">
              <a:buFont typeface="Arial" panose="020B0604020202020204" pitchFamily="34" charset="0"/>
              <a:buChar char="•"/>
            </a:pPr>
            <a:r>
              <a:rPr lang="en-US" dirty="0"/>
              <a:t>The invoice reviewer </a:t>
            </a:r>
            <a:r>
              <a:rPr lang="en-US" dirty="0" smtClean="0"/>
              <a:t>will attempt </a:t>
            </a:r>
            <a:r>
              <a:rPr lang="en-US" dirty="0"/>
              <a:t>to contact the applicant to verify that the response was in fact from the </a:t>
            </a:r>
            <a:r>
              <a:rPr lang="en-US" dirty="0" smtClean="0"/>
              <a:t>applicant.</a:t>
            </a:r>
          </a:p>
          <a:p>
            <a:pPr marL="915987" lvl="1" indent="-457200">
              <a:buFont typeface="Arial" panose="020B0604020202020204" pitchFamily="34" charset="0"/>
              <a:buChar char="•"/>
            </a:pPr>
            <a:r>
              <a:rPr lang="en-US" sz="2800" dirty="0" smtClean="0"/>
              <a:t>If the applicant responds, the invoice reviewer can continue the review process.</a:t>
            </a:r>
          </a:p>
          <a:p>
            <a:pPr marL="915987" lvl="1" indent="-457200">
              <a:buFont typeface="Arial" panose="020B0604020202020204" pitchFamily="34" charset="0"/>
              <a:buChar char="•"/>
            </a:pPr>
            <a:r>
              <a:rPr lang="en-US" sz="2800" dirty="0" smtClean="0"/>
              <a:t>If the applicant does not respond, the invoice reviewer will deny the invoice.</a:t>
            </a:r>
            <a:endParaRPr lang="en-US" sz="2800" dirty="0"/>
          </a:p>
          <a:p>
            <a:pPr marL="0" indent="0">
              <a:buNone/>
            </a:pPr>
            <a:r>
              <a:rPr lang="en-US" b="1" dirty="0">
                <a:solidFill>
                  <a:schemeClr val="accent2"/>
                </a:solidFill>
              </a:rPr>
              <a:t>To avoid this problem:</a:t>
            </a:r>
          </a:p>
          <a:p>
            <a:pPr marL="342900" indent="-342900">
              <a:buFont typeface="Arial" panose="020B0604020202020204" pitchFamily="34" charset="0"/>
              <a:buChar char="•"/>
            </a:pPr>
            <a:r>
              <a:rPr lang="en-US" dirty="0"/>
              <a:t>The service provider should </a:t>
            </a:r>
            <a:r>
              <a:rPr lang="en-US" dirty="0" smtClean="0"/>
              <a:t>forward </a:t>
            </a:r>
            <a:r>
              <a:rPr lang="en-US" dirty="0"/>
              <a:t>the entire email – the service certification and the instructions – to the applicant.</a:t>
            </a:r>
          </a:p>
          <a:p>
            <a:pPr marL="342900" indent="-342900">
              <a:buFont typeface="Arial" panose="020B0604020202020204" pitchFamily="34" charset="0"/>
              <a:buChar char="•"/>
            </a:pPr>
            <a:r>
              <a:rPr lang="en-US" dirty="0"/>
              <a:t>It would be a good idea for the service provider to check in with the applicant before seven days have elapsed to make sure that the applicant has </a:t>
            </a:r>
            <a:r>
              <a:rPr lang="en-US" dirty="0" smtClean="0"/>
              <a:t>responded and returned the service certification directly to USAC.</a:t>
            </a:r>
          </a:p>
          <a:p>
            <a:pPr marL="801687" lvl="1" indent="-342900">
              <a:buFont typeface="Arial" panose="020B0604020202020204" pitchFamily="34" charset="0"/>
              <a:buChar char="•"/>
            </a:pPr>
            <a:r>
              <a:rPr lang="en-US" sz="2800" dirty="0" smtClean="0"/>
              <a:t>If </a:t>
            </a:r>
            <a:r>
              <a:rPr lang="en-US" sz="2800" dirty="0"/>
              <a:t>the applicant needs more time, the service provider can contact the invoice reviewer and ask for a seven-day extension.</a:t>
            </a:r>
          </a:p>
          <a:p>
            <a:pPr marL="0" indent="0">
              <a:buNone/>
            </a:pPr>
            <a:endParaRPr lang="en-US" dirty="0"/>
          </a:p>
          <a:p>
            <a:pPr marL="0" indent="0">
              <a:buNone/>
            </a:pP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25137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8292" y="2868804"/>
            <a:ext cx="4800600" cy="677108"/>
          </a:xfrm>
          <a:prstGeom prst="rect">
            <a:avLst/>
          </a:prstGeom>
          <a:noFill/>
        </p:spPr>
        <p:txBody>
          <a:bodyPr wrap="square" rtlCol="0">
            <a:spAutoFit/>
          </a:bodyPr>
          <a:lstStyle/>
          <a:p>
            <a:pPr algn="ctr"/>
            <a:r>
              <a:rPr lang="en-US" sz="3800" b="1" dirty="0" smtClean="0">
                <a:solidFill>
                  <a:schemeClr val="accent2"/>
                </a:solidFill>
                <a:latin typeface="Source Sans Pro" panose="020B0503030403020204"/>
              </a:rPr>
              <a:t>Questions?</a:t>
            </a:r>
            <a:endParaRPr lang="en-US" sz="3800" b="1" dirty="0">
              <a:solidFill>
                <a:schemeClr val="accent2"/>
              </a:solidFill>
              <a:latin typeface="Source Sans Pro" panose="020B0503030403020204"/>
            </a:endParaRPr>
          </a:p>
        </p:txBody>
      </p:sp>
      <p:sp>
        <p:nvSpPr>
          <p:cNvPr id="4" name="Rectangle 3"/>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1083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prstClr val="white"/>
                </a:solidFill>
                <a:latin typeface="Source Sans Pro" charset="0"/>
                <a:sym typeface="Arial"/>
              </a:rPr>
              <a:t>© 2019 </a:t>
            </a:r>
            <a:r>
              <a:rPr lang="en-US" sz="1300" kern="0" dirty="0">
                <a:solidFill>
                  <a:prstClr val="white"/>
                </a:solidFill>
                <a:latin typeface="Source Sans Pro" charset="0"/>
                <a:sym typeface="Arial"/>
              </a:rPr>
              <a:t>Universal Service Administrative Co.</a:t>
            </a:r>
            <a:endParaRPr lang="en-US" sz="1300" kern="0" dirty="0">
              <a:solidFill>
                <a:prstClr val="white"/>
              </a:solidFill>
              <a:latin typeface="SourceSansPro-Light"/>
              <a:cs typeface="SourceSansPro-Light"/>
              <a:sym typeface="Arial"/>
            </a:endParaRPr>
          </a:p>
        </p:txBody>
      </p:sp>
    </p:spTree>
    <p:extLst>
      <p:ext uri="{BB962C8B-B14F-4D97-AF65-F5344CB8AC3E}">
        <p14:creationId xmlns:p14="http://schemas.microsoft.com/office/powerpoint/2010/main" val="2297260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Begin</a:t>
            </a:r>
            <a:endParaRPr lang="en-US" dirty="0"/>
          </a:p>
        </p:txBody>
      </p:sp>
      <p:sp>
        <p:nvSpPr>
          <p:cNvPr id="3" name="Content Placeholder 2"/>
          <p:cNvSpPr>
            <a:spLocks noGrp="1"/>
          </p:cNvSpPr>
          <p:nvPr>
            <p:ph idx="1"/>
          </p:nvPr>
        </p:nvSpPr>
        <p:spPr>
          <a:xfrm>
            <a:off x="337351" y="1207008"/>
            <a:ext cx="7288400" cy="5025116"/>
          </a:xfrm>
        </p:spPr>
        <p:txBody>
          <a:bodyPr/>
          <a:lstStyle/>
          <a:p>
            <a:pPr marL="342900" indent="-342900">
              <a:buFont typeface="Arial" panose="020B0604020202020204" pitchFamily="34" charset="0"/>
              <a:buChar char="•"/>
            </a:pPr>
            <a:r>
              <a:rPr lang="en-US" sz="2400" dirty="0"/>
              <a:t>Verify that all the prerequisites are in place. </a:t>
            </a:r>
          </a:p>
          <a:p>
            <a:pPr marL="514350" lvl="1" indent="-342900">
              <a:buFont typeface="Arial" panose="020B0604020202020204" pitchFamily="34" charset="0"/>
              <a:buChar char="•"/>
            </a:pPr>
            <a:r>
              <a:rPr lang="en-US" dirty="0"/>
              <a:t>E.g., FCDL has been issued, FCC Form 486 has been filed, FCC Form 473 has been submitted, FCC Form 498 was approved, etc. </a:t>
            </a:r>
          </a:p>
          <a:p>
            <a:pPr marL="342900" indent="-342900">
              <a:buFont typeface="Arial" panose="020B0604020202020204" pitchFamily="34" charset="0"/>
              <a:buChar char="•"/>
            </a:pPr>
            <a:r>
              <a:rPr lang="en-US" sz="2400" dirty="0"/>
              <a:t>Have the </a:t>
            </a:r>
            <a:r>
              <a:rPr lang="en-US" sz="2400" b="1" dirty="0"/>
              <a:t>BEAR/SPI discussion. </a:t>
            </a:r>
            <a:r>
              <a:rPr lang="en-US" sz="2400" dirty="0"/>
              <a:t>Who will be filing invoices with USAC? </a:t>
            </a:r>
            <a:endParaRPr lang="en-US" sz="2400" b="1" dirty="0"/>
          </a:p>
          <a:p>
            <a:pPr marL="342900" indent="-342900">
              <a:buFont typeface="Arial" panose="020B0604020202020204" pitchFamily="34" charset="0"/>
              <a:buChar char="•"/>
            </a:pPr>
            <a:r>
              <a:rPr lang="en-US" sz="2400" dirty="0"/>
              <a:t>Make sure that you have the most recent commitment information from either the FCDL or the RFCDL, including discount rate, approved cost of service, FCC Form 471 number, FRN, service substitution, etc.</a:t>
            </a:r>
          </a:p>
          <a:p>
            <a:endParaRPr lang="en-US" dirty="0"/>
          </a:p>
        </p:txBody>
      </p:sp>
      <p:pic>
        <p:nvPicPr>
          <p:cNvPr id="5" name="Picture Placeholder 5"/>
          <p:cNvPicPr>
            <a:picLocks noChangeAspect="1"/>
          </p:cNvPicPr>
          <p:nvPr/>
        </p:nvPicPr>
        <p:blipFill>
          <a:blip r:embed="rId2">
            <a:extLst>
              <a:ext uri="{28A0092B-C50C-407E-A947-70E740481C1C}">
                <a14:useLocalDpi xmlns:a14="http://schemas.microsoft.com/office/drawing/2010/main" val="0"/>
              </a:ext>
            </a:extLst>
          </a:blip>
          <a:srcRect t="65" b="65"/>
          <a:stretch>
            <a:fillRect/>
          </a:stretch>
        </p:blipFill>
        <p:spPr>
          <a:xfrm>
            <a:off x="6755054" y="699516"/>
            <a:ext cx="5730244" cy="5722797"/>
          </a:xfrm>
          <a:prstGeom prst="rect">
            <a:avLst/>
          </a:prstGeom>
        </p:spPr>
      </p:pic>
      <p:sp>
        <p:nvSpPr>
          <p:cNvPr id="6" name="Rectangle 5"/>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41565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Begin</a:t>
            </a:r>
            <a:endParaRPr lang="en-US" dirty="0"/>
          </a:p>
        </p:txBody>
      </p:sp>
      <p:sp>
        <p:nvSpPr>
          <p:cNvPr id="3" name="Content Placeholder 2"/>
          <p:cNvSpPr>
            <a:spLocks noGrp="1"/>
          </p:cNvSpPr>
          <p:nvPr>
            <p:ph idx="1"/>
          </p:nvPr>
        </p:nvSpPr>
        <p:spPr>
          <a:xfrm>
            <a:off x="337351" y="1207008"/>
            <a:ext cx="7288400" cy="5025116"/>
          </a:xfrm>
        </p:spPr>
        <p:txBody>
          <a:bodyPr/>
          <a:lstStyle/>
          <a:p>
            <a:pPr marL="342900" indent="-342900">
              <a:buFont typeface="Arial" panose="020B0604020202020204" pitchFamily="34" charset="0"/>
              <a:buChar char="•"/>
            </a:pPr>
            <a:r>
              <a:rPr lang="en-US" dirty="0"/>
              <a:t>Determine the invoice frequency</a:t>
            </a:r>
          </a:p>
          <a:p>
            <a:pPr marL="514350" lvl="1" indent="-342900">
              <a:buFont typeface="Arial" panose="020B0604020202020204" pitchFamily="34" charset="0"/>
              <a:buChar char="•"/>
            </a:pPr>
            <a:r>
              <a:rPr lang="en-US" sz="2800" dirty="0">
                <a:solidFill>
                  <a:prstClr val="black">
                    <a:lumMod val="65000"/>
                    <a:lumOff val="35000"/>
                  </a:prstClr>
                </a:solidFill>
              </a:rPr>
              <a:t>E.g., Monthly, bi-monthly, quarterly, one-time, etc.</a:t>
            </a:r>
            <a:endParaRPr lang="en-US" sz="2800" dirty="0"/>
          </a:p>
          <a:p>
            <a:pPr marL="342900" indent="-342900">
              <a:buFont typeface="Arial" panose="020B0604020202020204" pitchFamily="34" charset="0"/>
              <a:buChar char="•"/>
            </a:pPr>
            <a:r>
              <a:rPr lang="en-US" dirty="0"/>
              <a:t>Watch the </a:t>
            </a:r>
            <a:r>
              <a:rPr lang="en-US" dirty="0" smtClean="0"/>
              <a:t>SPI </a:t>
            </a:r>
            <a:r>
              <a:rPr lang="en-US" dirty="0"/>
              <a:t>form walk-through videos in the </a:t>
            </a:r>
            <a:r>
              <a:rPr lang="en-US" dirty="0">
                <a:hlinkClick r:id="rId2"/>
              </a:rPr>
              <a:t>Online Learning Library</a:t>
            </a:r>
            <a:r>
              <a:rPr lang="en-US" dirty="0" smtClean="0"/>
              <a:t>.</a:t>
            </a:r>
            <a:endParaRPr lang="en-US" dirty="0"/>
          </a:p>
        </p:txBody>
      </p:sp>
      <p:pic>
        <p:nvPicPr>
          <p:cNvPr id="5" name="Picture Placeholder 5"/>
          <p:cNvPicPr>
            <a:picLocks noChangeAspect="1"/>
          </p:cNvPicPr>
          <p:nvPr/>
        </p:nvPicPr>
        <p:blipFill>
          <a:blip r:embed="rId3">
            <a:extLst>
              <a:ext uri="{28A0092B-C50C-407E-A947-70E740481C1C}">
                <a14:useLocalDpi xmlns:a14="http://schemas.microsoft.com/office/drawing/2010/main" val="0"/>
              </a:ext>
            </a:extLst>
          </a:blip>
          <a:srcRect t="65" b="65"/>
          <a:stretch>
            <a:fillRect/>
          </a:stretch>
        </p:blipFill>
        <p:spPr>
          <a:xfrm>
            <a:off x="6755054" y="699516"/>
            <a:ext cx="5730244" cy="5722797"/>
          </a:xfrm>
          <a:prstGeom prst="rect">
            <a:avLst/>
          </a:prstGeom>
        </p:spPr>
      </p:pic>
      <p:sp>
        <p:nvSpPr>
          <p:cNvPr id="4" name="Rectangle 3"/>
          <p:cNvSpPr/>
          <p:nvPr/>
        </p:nvSpPr>
        <p:spPr>
          <a:xfrm>
            <a:off x="138835"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05963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Electronic Invoicing (</a:t>
            </a:r>
            <a:r>
              <a:rPr lang="en-US" dirty="0" err="1" smtClean="0"/>
              <a:t>eSPI</a:t>
            </a:r>
            <a:r>
              <a:rPr lang="en-US" dirty="0" smtClean="0"/>
              <a:t>)</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87801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sz="3500" dirty="0" smtClean="0"/>
              <a:t>Electronic Invoicing (</a:t>
            </a:r>
            <a:r>
              <a:rPr lang="en-US" sz="3500" dirty="0" err="1" smtClean="0"/>
              <a:t>eSPI</a:t>
            </a:r>
            <a:r>
              <a:rPr lang="en-US" sz="3500" dirty="0" smtClean="0"/>
              <a:t>)</a:t>
            </a:r>
            <a:endParaRPr lang="en-US" sz="3500" dirty="0"/>
          </a:p>
        </p:txBody>
      </p:sp>
      <p:sp>
        <p:nvSpPr>
          <p:cNvPr id="3" name="Content Placeholder 2"/>
          <p:cNvSpPr>
            <a:spLocks noGrp="1"/>
          </p:cNvSpPr>
          <p:nvPr>
            <p:ph idx="1"/>
          </p:nvPr>
        </p:nvSpPr>
        <p:spPr/>
        <p:txBody>
          <a:bodyPr/>
          <a:lstStyle/>
          <a:p>
            <a:pPr marL="0" indent="0">
              <a:buNone/>
            </a:pPr>
            <a:r>
              <a:rPr lang="en-US" dirty="0"/>
              <a:t>Service providers have the option to submit invoices electronically.</a:t>
            </a:r>
          </a:p>
          <a:p>
            <a:pPr marL="342900" indent="-342900">
              <a:buFont typeface="Arial" panose="020B0604020202020204" pitchFamily="34" charset="0"/>
              <a:buChar char="•"/>
            </a:pPr>
            <a:r>
              <a:rPr lang="en-US" dirty="0"/>
              <a:t>Helpful for service providers that invoice USAC frequently.</a:t>
            </a:r>
          </a:p>
          <a:p>
            <a:pPr marL="342900" indent="-342900">
              <a:buFont typeface="Arial" panose="020B0604020202020204" pitchFamily="34" charset="0"/>
              <a:buChar char="•"/>
            </a:pPr>
            <a:r>
              <a:rPr lang="en-US" dirty="0"/>
              <a:t>Reduces data entry errors because service providers can maintain and update the information on their own spreadsheets.</a:t>
            </a:r>
          </a:p>
          <a:p>
            <a:pPr marL="342900" indent="-342900">
              <a:buFont typeface="Arial" panose="020B0604020202020204" pitchFamily="34" charset="0"/>
              <a:buChar char="•"/>
            </a:pPr>
            <a:r>
              <a:rPr lang="en-US" dirty="0"/>
              <a:t>Speeds data entry for service providers by providing a mechanism for bulk data entry.</a:t>
            </a:r>
          </a:p>
          <a:p>
            <a:pPr marL="0" indent="0">
              <a:buNone/>
            </a:pP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62314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sz="3500" dirty="0"/>
              <a:t>Electronic Invoicing (</a:t>
            </a:r>
            <a:r>
              <a:rPr lang="en-US" sz="3500" dirty="0" err="1"/>
              <a:t>eSPI</a:t>
            </a:r>
            <a:r>
              <a:rPr lang="en-US" sz="3500" dirty="0"/>
              <a:t>)</a:t>
            </a:r>
          </a:p>
        </p:txBody>
      </p:sp>
      <p:sp>
        <p:nvSpPr>
          <p:cNvPr id="3" name="Content Placeholder 2"/>
          <p:cNvSpPr>
            <a:spLocks noGrp="1"/>
          </p:cNvSpPr>
          <p:nvPr>
            <p:ph idx="1"/>
          </p:nvPr>
        </p:nvSpPr>
        <p:spPr/>
        <p:txBody>
          <a:bodyPr>
            <a:normAutofit/>
          </a:bodyPr>
          <a:lstStyle/>
          <a:p>
            <a:pPr marL="0" indent="0">
              <a:buNone/>
            </a:pPr>
            <a:r>
              <a:rPr lang="en-US" dirty="0"/>
              <a:t>To set up electronic invoicing:</a:t>
            </a:r>
          </a:p>
          <a:p>
            <a:pPr marL="342900" indent="-342900">
              <a:buFont typeface="Arial" panose="020B0604020202020204" pitchFamily="34" charset="0"/>
              <a:buChar char="•"/>
            </a:pPr>
            <a:r>
              <a:rPr lang="en-US" dirty="0"/>
              <a:t>Send a request to USAC </a:t>
            </a:r>
            <a:r>
              <a:rPr lang="en-US" dirty="0" smtClean="0"/>
              <a:t>at </a:t>
            </a:r>
            <a:r>
              <a:rPr lang="en-US" dirty="0" smtClean="0">
                <a:hlinkClick r:id="rId2"/>
              </a:rPr>
              <a:t>sldform@usac.org</a:t>
            </a:r>
            <a:r>
              <a:rPr lang="en-US" dirty="0" smtClean="0"/>
              <a:t>.</a:t>
            </a:r>
          </a:p>
          <a:p>
            <a:pPr marL="801687" lvl="1" indent="-342900">
              <a:buFont typeface="Arial" panose="020B0604020202020204" pitchFamily="34" charset="0"/>
              <a:buChar char="•"/>
            </a:pPr>
            <a:r>
              <a:rPr lang="en-US" sz="2800" dirty="0"/>
              <a:t>I</a:t>
            </a:r>
            <a:r>
              <a:rPr lang="en-US" sz="2800" dirty="0" smtClean="0"/>
              <a:t>nclude your email address and SPIN.</a:t>
            </a:r>
            <a:endParaRPr lang="en-US" sz="2800" dirty="0"/>
          </a:p>
          <a:p>
            <a:pPr marL="342900" indent="-342900">
              <a:buFont typeface="Arial" panose="020B0604020202020204" pitchFamily="34" charset="0"/>
              <a:buChar char="•"/>
            </a:pPr>
            <a:r>
              <a:rPr lang="en-US" dirty="0" smtClean="0"/>
              <a:t>USAC </a:t>
            </a:r>
            <a:r>
              <a:rPr lang="en-US" dirty="0"/>
              <a:t>will then send you setup instructions by email.</a:t>
            </a:r>
          </a:p>
          <a:p>
            <a:pPr marL="342900" indent="-342900">
              <a:buFont typeface="Arial" panose="020B0604020202020204" pitchFamily="34" charset="0"/>
              <a:buChar char="•"/>
            </a:pPr>
            <a:r>
              <a:rPr lang="en-US" dirty="0" smtClean="0"/>
              <a:t>First-time </a:t>
            </a:r>
            <a:r>
              <a:rPr lang="en-US" dirty="0"/>
              <a:t>users usually need assistance with their first </a:t>
            </a:r>
            <a:r>
              <a:rPr lang="en-US" dirty="0" smtClean="0"/>
              <a:t>submission, which USAC will provide.</a:t>
            </a:r>
            <a:endParaRPr lang="en-US" dirty="0"/>
          </a:p>
          <a:p>
            <a:pPr marL="342900" indent="-342900">
              <a:buFont typeface="Arial" panose="020B0604020202020204" pitchFamily="34" charset="0"/>
              <a:buChar char="•"/>
            </a:pPr>
            <a:r>
              <a:rPr lang="en-US" dirty="0" smtClean="0"/>
              <a:t>Most </a:t>
            </a:r>
            <a:r>
              <a:rPr lang="en-US" dirty="0"/>
              <a:t>users do not have issues after the first submission has </a:t>
            </a:r>
            <a:r>
              <a:rPr lang="en-US" dirty="0" smtClean="0"/>
              <a:t>been corrected.</a:t>
            </a: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24619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sz="3500" dirty="0"/>
              <a:t>Electronic Invoicing (</a:t>
            </a:r>
            <a:r>
              <a:rPr lang="en-US" sz="3500" dirty="0" err="1"/>
              <a:t>eSPI</a:t>
            </a:r>
            <a:r>
              <a:rPr lang="en-US" sz="3500" dirty="0"/>
              <a:t>)</a:t>
            </a:r>
          </a:p>
        </p:txBody>
      </p:sp>
      <p:sp>
        <p:nvSpPr>
          <p:cNvPr id="3" name="Content Placeholder 2"/>
          <p:cNvSpPr>
            <a:spLocks noGrp="1"/>
          </p:cNvSpPr>
          <p:nvPr>
            <p:ph idx="1"/>
          </p:nvPr>
        </p:nvSpPr>
        <p:spPr/>
        <p:txBody>
          <a:bodyPr>
            <a:normAutofit/>
          </a:bodyPr>
          <a:lstStyle/>
          <a:p>
            <a:pPr marL="0" indent="0">
              <a:buNone/>
            </a:pPr>
            <a:r>
              <a:rPr lang="en-US" dirty="0" smtClean="0"/>
              <a:t>The USAC email contains detailed instructions. Here are the basic steps to follow:</a:t>
            </a:r>
            <a:endParaRPr lang="en-US" dirty="0"/>
          </a:p>
          <a:p>
            <a:pPr marL="342900" indent="-342900">
              <a:buFont typeface="Arial" panose="020B0604020202020204" pitchFamily="34" charset="0"/>
              <a:buChar char="•"/>
            </a:pPr>
            <a:r>
              <a:rPr lang="en-US" dirty="0"/>
              <a:t>Prepare the information for your file. Be sure to check your entries for </a:t>
            </a:r>
            <a:r>
              <a:rPr lang="en-US" dirty="0" smtClean="0"/>
              <a:t>accuracy. </a:t>
            </a:r>
            <a:endParaRPr lang="en-US" dirty="0"/>
          </a:p>
          <a:p>
            <a:pPr marL="342900" indent="-342900">
              <a:buFont typeface="Arial" panose="020B0604020202020204" pitchFamily="34" charset="0"/>
              <a:buChar char="•"/>
            </a:pPr>
            <a:r>
              <a:rPr lang="en-US" dirty="0"/>
              <a:t>Convert your file to </a:t>
            </a:r>
            <a:r>
              <a:rPr lang="en-US" dirty="0" smtClean="0"/>
              <a:t>the </a:t>
            </a:r>
            <a:r>
              <a:rPr lang="en-US" dirty="0"/>
              <a:t>comma-delimited format (.CSV) </a:t>
            </a:r>
            <a:r>
              <a:rPr lang="en-US" dirty="0" smtClean="0"/>
              <a:t>described in the instructions.</a:t>
            </a:r>
          </a:p>
          <a:p>
            <a:pPr marL="801687" lvl="1" indent="-342900">
              <a:buFont typeface="Arial" panose="020B0604020202020204" pitchFamily="34" charset="0"/>
              <a:buChar char="•"/>
            </a:pPr>
            <a:r>
              <a:rPr lang="en-US" sz="2800" dirty="0" smtClean="0"/>
              <a:t>The file cannot contain more than 2500 lines and must be less than 200 KB in size.</a:t>
            </a:r>
          </a:p>
          <a:p>
            <a:pPr marL="342900" indent="-342900">
              <a:buFont typeface="Arial" panose="020B0604020202020204" pitchFamily="34" charset="0"/>
              <a:buChar char="•"/>
            </a:pPr>
            <a:r>
              <a:rPr lang="en-US" dirty="0" smtClean="0"/>
              <a:t>Attach your file to an email and include a copy of the FCC Form 474 certifications.</a:t>
            </a:r>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44565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USAC_PPT_Template_16-9_v2019-05-29</Template>
  <TotalTime>1793</TotalTime>
  <Words>2282</Words>
  <Application>Microsoft Office PowerPoint</Application>
  <PresentationFormat>Widescreen</PresentationFormat>
  <Paragraphs>214</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Source Sans Pro</vt:lpstr>
      <vt:lpstr>Source Sans Pro Light</vt:lpstr>
      <vt:lpstr>SourceSansPro-Light</vt:lpstr>
      <vt:lpstr>Wingdings</vt:lpstr>
      <vt:lpstr>1_Office Theme</vt:lpstr>
      <vt:lpstr>Advanced Invoicing</vt:lpstr>
      <vt:lpstr>AGENDA</vt:lpstr>
      <vt:lpstr>Before You Begin</vt:lpstr>
      <vt:lpstr>Before You Begin</vt:lpstr>
      <vt:lpstr>Before You Begin</vt:lpstr>
      <vt:lpstr>Electronic Invoicing (eSPI)</vt:lpstr>
      <vt:lpstr>Electronic Invoicing (eSPI)</vt:lpstr>
      <vt:lpstr>Electronic Invoicing (eSPI)</vt:lpstr>
      <vt:lpstr>Electronic Invoicing (eSPI)</vt:lpstr>
      <vt:lpstr>Electronic Invoicing (eSPI) - continued</vt:lpstr>
      <vt:lpstr>Electronic Invoicing – Sample FCC Form 474 Certifications</vt:lpstr>
      <vt:lpstr>Electronic Invoicing – Error Check (FileParser)</vt:lpstr>
      <vt:lpstr>Electronic Invoicing – Secure File Transfer on Kiteworks</vt:lpstr>
      <vt:lpstr>Electronic Invoicing – Secure File Transfer on Kiteworks</vt:lpstr>
      <vt:lpstr>Electronic Invoicing – Secure File Transfer on Kiteworks</vt:lpstr>
      <vt:lpstr>When to File an Invoice</vt:lpstr>
      <vt:lpstr>When to File</vt:lpstr>
      <vt:lpstr>When to File</vt:lpstr>
      <vt:lpstr>When to File</vt:lpstr>
      <vt:lpstr>When to File</vt:lpstr>
      <vt:lpstr>Invoice Review</vt:lpstr>
      <vt:lpstr>Invoice Review – Automated Review</vt:lpstr>
      <vt:lpstr>Common Data Entry Errors</vt:lpstr>
      <vt:lpstr>Note on Discount Data Entry</vt:lpstr>
      <vt:lpstr>Invoice Review – Manual Review</vt:lpstr>
      <vt:lpstr>Invoice Review: Service Certification</vt:lpstr>
      <vt:lpstr>Case Studies</vt:lpstr>
      <vt:lpstr>Case Studies: Similar Line items</vt:lpstr>
      <vt:lpstr>Case Studies: Similar Line items</vt:lpstr>
      <vt:lpstr>Case Studies: Applicant Share</vt:lpstr>
      <vt:lpstr>Case Studies: Applicant Share</vt:lpstr>
      <vt:lpstr>Case Studies: Basic Maintenance</vt:lpstr>
      <vt:lpstr>Case Studies: Basic Maintenance</vt:lpstr>
      <vt:lpstr>Case Studies: Service Certification</vt:lpstr>
      <vt:lpstr>Case Studies: Service Certification</vt:lpstr>
      <vt:lpstr>PowerPoint Presentation</vt:lpstr>
      <vt:lpstr>PowerPoint Presentation</vt:lpstr>
    </vt:vector>
  </TitlesOfParts>
  <Company>USAC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Invoicing</dc:title>
  <dc:creator>Amelia Zohore</dc:creator>
  <cp:lastModifiedBy>Ginna Melendez</cp:lastModifiedBy>
  <cp:revision>34</cp:revision>
  <dcterms:created xsi:type="dcterms:W3CDTF">2019-06-11T19:33:11Z</dcterms:created>
  <dcterms:modified xsi:type="dcterms:W3CDTF">2019-08-02T19:22:47Z</dcterms:modified>
</cp:coreProperties>
</file>