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5"/>
  </p:sldMasterIdLst>
  <p:notesMasterIdLst>
    <p:notesMasterId r:id="rId30"/>
  </p:notesMasterIdLst>
  <p:sldIdLst>
    <p:sldId id="427" r:id="rId6"/>
    <p:sldId id="320" r:id="rId7"/>
    <p:sldId id="412" r:id="rId8"/>
    <p:sldId id="410" r:id="rId9"/>
    <p:sldId id="411" r:id="rId10"/>
    <p:sldId id="418" r:id="rId11"/>
    <p:sldId id="409" r:id="rId12"/>
    <p:sldId id="419" r:id="rId13"/>
    <p:sldId id="348" r:id="rId14"/>
    <p:sldId id="407" r:id="rId15"/>
    <p:sldId id="424" r:id="rId16"/>
    <p:sldId id="350" r:id="rId17"/>
    <p:sldId id="351" r:id="rId18"/>
    <p:sldId id="352" r:id="rId19"/>
    <p:sldId id="406" r:id="rId20"/>
    <p:sldId id="414" r:id="rId21"/>
    <p:sldId id="416" r:id="rId22"/>
    <p:sldId id="417" r:id="rId23"/>
    <p:sldId id="408" r:id="rId24"/>
    <p:sldId id="422" r:id="rId25"/>
    <p:sldId id="421" r:id="rId26"/>
    <p:sldId id="423" r:id="rId27"/>
    <p:sldId id="426" r:id="rId28"/>
    <p:sldId id="42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D4"/>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38" autoAdjust="0"/>
    <p:restoredTop sz="94434" autoAdjust="0"/>
  </p:normalViewPr>
  <p:slideViewPr>
    <p:cSldViewPr snapToGrid="0" snapToObjects="1">
      <p:cViewPr varScale="1">
        <p:scale>
          <a:sx n="79" d="100"/>
          <a:sy n="79" d="100"/>
        </p:scale>
        <p:origin x="82" y="28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FB714-66C3-3C44-8781-F64446CB51EF}" type="datetimeFigureOut">
              <a:rPr lang="en-US" smtClean="0"/>
              <a:t>11/28/2018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F7FA1-4C8C-ED41-BA32-BAC26FC1CBCB}" type="slidenum">
              <a:rPr lang="en-US" smtClean="0"/>
              <a:t>‹#›</a:t>
            </a:fld>
            <a:endParaRPr lang="en-US" dirty="0"/>
          </a:p>
        </p:txBody>
      </p:sp>
    </p:spTree>
    <p:extLst>
      <p:ext uri="{BB962C8B-B14F-4D97-AF65-F5344CB8AC3E}">
        <p14:creationId xmlns:p14="http://schemas.microsoft.com/office/powerpoint/2010/main" val="38313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a:t>
            </a:fld>
            <a:endParaRPr lang="en-US"/>
          </a:p>
        </p:txBody>
      </p:sp>
    </p:spTree>
    <p:extLst>
      <p:ext uri="{BB962C8B-B14F-4D97-AF65-F5344CB8AC3E}">
        <p14:creationId xmlns:p14="http://schemas.microsoft.com/office/powerpoint/2010/main" val="288796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11</a:t>
            </a:fld>
            <a:endParaRPr lang="en-US" dirty="0"/>
          </a:p>
        </p:txBody>
      </p:sp>
    </p:spTree>
    <p:extLst>
      <p:ext uri="{BB962C8B-B14F-4D97-AF65-F5344CB8AC3E}">
        <p14:creationId xmlns:p14="http://schemas.microsoft.com/office/powerpoint/2010/main" val="179958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12</a:t>
            </a:fld>
            <a:endParaRPr lang="en-US" dirty="0"/>
          </a:p>
        </p:txBody>
      </p:sp>
    </p:spTree>
    <p:extLst>
      <p:ext uri="{BB962C8B-B14F-4D97-AF65-F5344CB8AC3E}">
        <p14:creationId xmlns:p14="http://schemas.microsoft.com/office/powerpoint/2010/main" val="443919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15</a:t>
            </a:fld>
            <a:endParaRPr lang="en-US" dirty="0"/>
          </a:p>
        </p:txBody>
      </p:sp>
    </p:spTree>
    <p:extLst>
      <p:ext uri="{BB962C8B-B14F-4D97-AF65-F5344CB8AC3E}">
        <p14:creationId xmlns:p14="http://schemas.microsoft.com/office/powerpoint/2010/main" val="224989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16</a:t>
            </a:fld>
            <a:endParaRPr lang="en-US" dirty="0"/>
          </a:p>
        </p:txBody>
      </p:sp>
    </p:spTree>
    <p:extLst>
      <p:ext uri="{BB962C8B-B14F-4D97-AF65-F5344CB8AC3E}">
        <p14:creationId xmlns:p14="http://schemas.microsoft.com/office/powerpoint/2010/main" val="18300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17</a:t>
            </a:fld>
            <a:endParaRPr lang="en-US" dirty="0"/>
          </a:p>
        </p:txBody>
      </p:sp>
    </p:spTree>
    <p:extLst>
      <p:ext uri="{BB962C8B-B14F-4D97-AF65-F5344CB8AC3E}">
        <p14:creationId xmlns:p14="http://schemas.microsoft.com/office/powerpoint/2010/main" val="1677729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18</a:t>
            </a:fld>
            <a:endParaRPr lang="en-US" dirty="0"/>
          </a:p>
        </p:txBody>
      </p:sp>
    </p:spTree>
    <p:extLst>
      <p:ext uri="{BB962C8B-B14F-4D97-AF65-F5344CB8AC3E}">
        <p14:creationId xmlns:p14="http://schemas.microsoft.com/office/powerpoint/2010/main" val="218888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19</a:t>
            </a:fld>
            <a:endParaRPr lang="en-US" dirty="0"/>
          </a:p>
        </p:txBody>
      </p:sp>
    </p:spTree>
    <p:extLst>
      <p:ext uri="{BB962C8B-B14F-4D97-AF65-F5344CB8AC3E}">
        <p14:creationId xmlns:p14="http://schemas.microsoft.com/office/powerpoint/2010/main" val="3218241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20</a:t>
            </a:fld>
            <a:endParaRPr lang="en-US" dirty="0"/>
          </a:p>
        </p:txBody>
      </p:sp>
    </p:spTree>
    <p:extLst>
      <p:ext uri="{BB962C8B-B14F-4D97-AF65-F5344CB8AC3E}">
        <p14:creationId xmlns:p14="http://schemas.microsoft.com/office/powerpoint/2010/main" val="347132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21</a:t>
            </a:fld>
            <a:endParaRPr lang="en-US" dirty="0"/>
          </a:p>
        </p:txBody>
      </p:sp>
    </p:spTree>
    <p:extLst>
      <p:ext uri="{BB962C8B-B14F-4D97-AF65-F5344CB8AC3E}">
        <p14:creationId xmlns:p14="http://schemas.microsoft.com/office/powerpoint/2010/main" val="147898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22</a:t>
            </a:fld>
            <a:endParaRPr lang="en-US" dirty="0"/>
          </a:p>
        </p:txBody>
      </p:sp>
    </p:spTree>
    <p:extLst>
      <p:ext uri="{BB962C8B-B14F-4D97-AF65-F5344CB8AC3E}">
        <p14:creationId xmlns:p14="http://schemas.microsoft.com/office/powerpoint/2010/main" val="25958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2</a:t>
            </a:fld>
            <a:endParaRPr lang="en-US" dirty="0"/>
          </a:p>
        </p:txBody>
      </p:sp>
    </p:spTree>
    <p:extLst>
      <p:ext uri="{BB962C8B-B14F-4D97-AF65-F5344CB8AC3E}">
        <p14:creationId xmlns:p14="http://schemas.microsoft.com/office/powerpoint/2010/main" val="316764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3</a:t>
            </a:fld>
            <a:endParaRPr lang="en-US" dirty="0"/>
          </a:p>
        </p:txBody>
      </p:sp>
    </p:spTree>
    <p:extLst>
      <p:ext uri="{BB962C8B-B14F-4D97-AF65-F5344CB8AC3E}">
        <p14:creationId xmlns:p14="http://schemas.microsoft.com/office/powerpoint/2010/main" val="278162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4</a:t>
            </a:fld>
            <a:endParaRPr lang="en-US" dirty="0"/>
          </a:p>
        </p:txBody>
      </p:sp>
    </p:spTree>
    <p:extLst>
      <p:ext uri="{BB962C8B-B14F-4D97-AF65-F5344CB8AC3E}">
        <p14:creationId xmlns:p14="http://schemas.microsoft.com/office/powerpoint/2010/main" val="63791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5</a:t>
            </a:fld>
            <a:endParaRPr lang="en-US" dirty="0"/>
          </a:p>
        </p:txBody>
      </p:sp>
    </p:spTree>
    <p:extLst>
      <p:ext uri="{BB962C8B-B14F-4D97-AF65-F5344CB8AC3E}">
        <p14:creationId xmlns:p14="http://schemas.microsoft.com/office/powerpoint/2010/main" val="67036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6</a:t>
            </a:fld>
            <a:endParaRPr lang="en-US" dirty="0"/>
          </a:p>
        </p:txBody>
      </p:sp>
    </p:spTree>
    <p:extLst>
      <p:ext uri="{BB962C8B-B14F-4D97-AF65-F5344CB8AC3E}">
        <p14:creationId xmlns:p14="http://schemas.microsoft.com/office/powerpoint/2010/main" val="231700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7</a:t>
            </a:fld>
            <a:endParaRPr lang="en-US" dirty="0"/>
          </a:p>
        </p:txBody>
      </p:sp>
    </p:spTree>
    <p:extLst>
      <p:ext uri="{BB962C8B-B14F-4D97-AF65-F5344CB8AC3E}">
        <p14:creationId xmlns:p14="http://schemas.microsoft.com/office/powerpoint/2010/main" val="900405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8</a:t>
            </a:fld>
            <a:endParaRPr lang="en-US" dirty="0"/>
          </a:p>
        </p:txBody>
      </p:sp>
    </p:spTree>
    <p:extLst>
      <p:ext uri="{BB962C8B-B14F-4D97-AF65-F5344CB8AC3E}">
        <p14:creationId xmlns:p14="http://schemas.microsoft.com/office/powerpoint/2010/main" val="282456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F7FA1-4C8C-ED41-BA32-BAC26FC1CBCB}" type="slidenum">
              <a:rPr lang="en-US" smtClean="0"/>
              <a:t>10</a:t>
            </a:fld>
            <a:endParaRPr lang="en-US" dirty="0"/>
          </a:p>
        </p:txBody>
      </p:sp>
    </p:spTree>
    <p:extLst>
      <p:ext uri="{BB962C8B-B14F-4D97-AF65-F5344CB8AC3E}">
        <p14:creationId xmlns:p14="http://schemas.microsoft.com/office/powerpoint/2010/main" val="353386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11/28/2018</a:t>
            </a:fld>
            <a:endParaRPr lang="en-US" dirty="0"/>
          </a:p>
        </p:txBody>
      </p:sp>
      <p:sp>
        <p:nvSpPr>
          <p:cNvPr id="5" name="Footer Placeholder 4"/>
          <p:cNvSpPr>
            <a:spLocks noGrp="1"/>
          </p:cNvSpPr>
          <p:nvPr>
            <p:ph type="ftr" sz="quarter" idx="11"/>
          </p:nvPr>
        </p:nvSpPr>
        <p:spPr/>
        <p:txBody>
          <a:bodyPr/>
          <a:lstStyle/>
          <a:p>
            <a:r>
              <a:rPr lang="de-DE" smtClean="0">
                <a:solidFill>
                  <a:srgbClr val="0062FF"/>
                </a:solidFill>
              </a:rPr>
              <a:t>© 2018 </a:t>
            </a:r>
            <a:r>
              <a:rPr lang="en-US" smtClean="0">
                <a:solidFill>
                  <a:srgbClr val="0062FF"/>
                </a:solidFill>
              </a:rPr>
              <a:t>Universal Service Administrative Co. </a:t>
            </a:r>
            <a:r>
              <a:rPr lang="en-US" smtClean="0">
                <a:latin typeface="SourceSansPro-Light"/>
                <a:cs typeface="SourceSansPro-Light"/>
              </a:rPr>
              <a:t>Private and Confidential</a:t>
            </a:r>
            <a:endParaRPr lang="en-US" dirty="0" smtClean="0">
              <a:latin typeface="SourceSansPro-Light"/>
              <a:cs typeface="SourceSansPro-Light"/>
            </a:endParaRPr>
          </a:p>
        </p:txBody>
      </p:sp>
      <p:sp>
        <p:nvSpPr>
          <p:cNvPr id="6" name="Slide Number Placeholder 5"/>
          <p:cNvSpPr>
            <a:spLocks noGrp="1"/>
          </p:cNvSpPr>
          <p:nvPr>
            <p:ph type="sldNum" sz="quarter" idx="12"/>
          </p:nvPr>
        </p:nvSpPr>
        <p:spPr/>
        <p:txBody>
          <a:bodyPr/>
          <a:lstStyle/>
          <a:p>
            <a:fld id="{172BEE2D-C470-A449-A255-09C749371132}" type="slidenum">
              <a:rPr lang="en-US" smtClean="0"/>
              <a:pPr/>
              <a:t>‹#›</a:t>
            </a:fld>
            <a:endParaRPr lang="en-US" dirty="0"/>
          </a:p>
        </p:txBody>
      </p:sp>
    </p:spTree>
    <p:extLst>
      <p:ext uri="{BB962C8B-B14F-4D97-AF65-F5344CB8AC3E}">
        <p14:creationId xmlns:p14="http://schemas.microsoft.com/office/powerpoint/2010/main" val="9301259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11/28/2018</a:t>
            </a:fld>
            <a:endParaRPr lang="en-US" dirty="0"/>
          </a:p>
        </p:txBody>
      </p:sp>
      <p:sp>
        <p:nvSpPr>
          <p:cNvPr id="5" name="Footer Placeholder 4"/>
          <p:cNvSpPr>
            <a:spLocks noGrp="1"/>
          </p:cNvSpPr>
          <p:nvPr>
            <p:ph type="ftr" sz="quarter" idx="11"/>
          </p:nvPr>
        </p:nvSpPr>
        <p:spPr/>
        <p:txBody>
          <a:bodyPr/>
          <a:lstStyle/>
          <a:p>
            <a:r>
              <a:rPr lang="de-DE" smtClean="0">
                <a:solidFill>
                  <a:srgbClr val="0062FF"/>
                </a:solidFill>
              </a:rPr>
              <a:t>© 2018 </a:t>
            </a:r>
            <a:r>
              <a:rPr lang="en-US" smtClean="0">
                <a:solidFill>
                  <a:srgbClr val="0062FF"/>
                </a:solidFill>
              </a:rPr>
              <a:t>Universal Service Administrative Co. </a:t>
            </a:r>
            <a:r>
              <a:rPr lang="en-US" smtClean="0">
                <a:latin typeface="SourceSansPro-Light"/>
                <a:cs typeface="SourceSansPro-Light"/>
              </a:rPr>
              <a:t>Private and Confidential</a:t>
            </a:r>
            <a:endParaRPr lang="en-US" dirty="0" smtClean="0">
              <a:latin typeface="SourceSansPro-Light"/>
              <a:cs typeface="SourceSansPro-Light"/>
            </a:endParaRPr>
          </a:p>
        </p:txBody>
      </p:sp>
      <p:sp>
        <p:nvSpPr>
          <p:cNvPr id="6" name="Slide Number Placeholder 5"/>
          <p:cNvSpPr>
            <a:spLocks noGrp="1"/>
          </p:cNvSpPr>
          <p:nvPr>
            <p:ph type="sldNum" sz="quarter" idx="12"/>
          </p:nvPr>
        </p:nvSpPr>
        <p:spPr/>
        <p:txBody>
          <a:bodyPr/>
          <a:lstStyle/>
          <a:p>
            <a:fld id="{172BEE2D-C470-A449-A255-09C749371132}" type="slidenum">
              <a:rPr lang="en-US" smtClean="0"/>
              <a:pPr/>
              <a:t>‹#›</a:t>
            </a:fld>
            <a:endParaRPr lang="en-US" dirty="0"/>
          </a:p>
        </p:txBody>
      </p:sp>
    </p:spTree>
    <p:extLst>
      <p:ext uri="{BB962C8B-B14F-4D97-AF65-F5344CB8AC3E}">
        <p14:creationId xmlns:p14="http://schemas.microsoft.com/office/powerpoint/2010/main" val="101797104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11/28/2018</a:t>
            </a:fld>
            <a:endParaRPr lang="en-US" dirty="0"/>
          </a:p>
        </p:txBody>
      </p:sp>
      <p:sp>
        <p:nvSpPr>
          <p:cNvPr id="5" name="Footer Placeholder 4"/>
          <p:cNvSpPr>
            <a:spLocks noGrp="1"/>
          </p:cNvSpPr>
          <p:nvPr>
            <p:ph type="ftr" sz="quarter" idx="11"/>
          </p:nvPr>
        </p:nvSpPr>
        <p:spPr/>
        <p:txBody>
          <a:bodyPr/>
          <a:lstStyle/>
          <a:p>
            <a:r>
              <a:rPr lang="de-DE" smtClean="0">
                <a:solidFill>
                  <a:srgbClr val="0062FF"/>
                </a:solidFill>
              </a:rPr>
              <a:t>© 2018 </a:t>
            </a:r>
            <a:r>
              <a:rPr lang="en-US" smtClean="0">
                <a:solidFill>
                  <a:srgbClr val="0062FF"/>
                </a:solidFill>
              </a:rPr>
              <a:t>Universal Service Administrative Co. </a:t>
            </a:r>
            <a:r>
              <a:rPr lang="en-US" smtClean="0">
                <a:latin typeface="SourceSansPro-Light"/>
                <a:cs typeface="SourceSansPro-Light"/>
              </a:rPr>
              <a:t>Private and Confidential</a:t>
            </a:r>
            <a:endParaRPr lang="en-US" dirty="0" smtClean="0">
              <a:latin typeface="SourceSansPro-Light"/>
              <a:cs typeface="SourceSansPro-Light"/>
            </a:endParaRPr>
          </a:p>
        </p:txBody>
      </p:sp>
      <p:sp>
        <p:nvSpPr>
          <p:cNvPr id="6" name="Slide Number Placeholder 5"/>
          <p:cNvSpPr>
            <a:spLocks noGrp="1"/>
          </p:cNvSpPr>
          <p:nvPr>
            <p:ph type="sldNum" sz="quarter" idx="12"/>
          </p:nvPr>
        </p:nvSpPr>
        <p:spPr/>
        <p:txBody>
          <a:bodyPr/>
          <a:lstStyle/>
          <a:p>
            <a:fld id="{172BEE2D-C470-A449-A255-09C749371132}" type="slidenum">
              <a:rPr lang="en-US" smtClean="0"/>
              <a:pPr/>
              <a:t>‹#›</a:t>
            </a:fld>
            <a:endParaRPr lang="en-US" dirty="0"/>
          </a:p>
        </p:txBody>
      </p:sp>
    </p:spTree>
    <p:extLst>
      <p:ext uri="{BB962C8B-B14F-4D97-AF65-F5344CB8AC3E}">
        <p14:creationId xmlns:p14="http://schemas.microsoft.com/office/powerpoint/2010/main" val="15034576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_Paragraph+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281" y="365127"/>
            <a:ext cx="11295044" cy="728888"/>
          </a:xfrm>
        </p:spPr>
        <p:txBody>
          <a:bodyPr>
            <a:normAutofit/>
          </a:bodyPr>
          <a:lstStyle>
            <a:lvl1pPr>
              <a:defRPr sz="2800" baseline="0"/>
            </a:lvl1pPr>
          </a:lstStyle>
          <a:p>
            <a:r>
              <a:rPr lang="en-US" dirty="0" smtClean="0"/>
              <a:t>CLICK TO EDIT</a:t>
            </a:r>
            <a:endParaRPr lang="en-US" dirty="0"/>
          </a:p>
        </p:txBody>
      </p:sp>
      <p:sp>
        <p:nvSpPr>
          <p:cNvPr id="9" name="Footer Placeholder 2"/>
          <p:cNvSpPr>
            <a:spLocks noGrp="1"/>
          </p:cNvSpPr>
          <p:nvPr>
            <p:ph type="ftr" sz="quarter" idx="10"/>
          </p:nvPr>
        </p:nvSpPr>
        <p:spPr>
          <a:xfrm>
            <a:off x="456280" y="6356352"/>
            <a:ext cx="6741405" cy="365125"/>
          </a:xfrm>
        </p:spPr>
        <p:txBody>
          <a:bodyPr/>
          <a:lstStyle/>
          <a:p>
            <a:endParaRPr lang="en-US" dirty="0" smtClean="0">
              <a:latin typeface="SourceSansPro-Light"/>
              <a:cs typeface="SourceSansPro-Light"/>
            </a:endParaRPr>
          </a:p>
        </p:txBody>
      </p:sp>
      <p:sp>
        <p:nvSpPr>
          <p:cNvPr id="10" name="Slide Number Placeholder 3"/>
          <p:cNvSpPr>
            <a:spLocks noGrp="1"/>
          </p:cNvSpPr>
          <p:nvPr>
            <p:ph type="sldNum" sz="quarter" idx="11"/>
          </p:nvPr>
        </p:nvSpPr>
        <p:spPr>
          <a:xfrm>
            <a:off x="9008124" y="6356352"/>
            <a:ext cx="2743200" cy="365125"/>
          </a:xfrm>
        </p:spPr>
        <p:txBody>
          <a:bodyPr/>
          <a:lstStyle/>
          <a:p>
            <a:fld id="{172BEE2D-C470-A449-A255-09C749371132}" type="slidenum">
              <a:rPr lang="en-US" smtClean="0"/>
              <a:pPr/>
              <a:t>‹#›</a:t>
            </a:fld>
            <a:endParaRPr lang="en-US" dirty="0"/>
          </a:p>
        </p:txBody>
      </p:sp>
      <p:sp>
        <p:nvSpPr>
          <p:cNvPr id="11" name="Content Placeholder 2"/>
          <p:cNvSpPr>
            <a:spLocks noGrp="1"/>
          </p:cNvSpPr>
          <p:nvPr>
            <p:ph idx="12"/>
          </p:nvPr>
        </p:nvSpPr>
        <p:spPr>
          <a:xfrm>
            <a:off x="456281" y="1273404"/>
            <a:ext cx="11295043" cy="832982"/>
          </a:xfrm>
        </p:spPr>
        <p:txBody>
          <a:bodyPr anchor="t"/>
          <a:lstStyle/>
          <a:p>
            <a:pPr lvl="0"/>
            <a:r>
              <a:rPr lang="en-US" dirty="0" smtClean="0"/>
              <a:t>Click to edit Master text styles</a:t>
            </a:r>
          </a:p>
        </p:txBody>
      </p:sp>
      <p:sp>
        <p:nvSpPr>
          <p:cNvPr id="5" name="Table Placeholder 4"/>
          <p:cNvSpPr>
            <a:spLocks noGrp="1"/>
          </p:cNvSpPr>
          <p:nvPr>
            <p:ph type="tbl" sz="quarter" idx="13"/>
          </p:nvPr>
        </p:nvSpPr>
        <p:spPr>
          <a:xfrm>
            <a:off x="456281" y="2285776"/>
            <a:ext cx="11295044" cy="3923844"/>
          </a:xfrm>
        </p:spPr>
        <p:txBody>
          <a:bodyPr/>
          <a:lstStyle/>
          <a:p>
            <a:endParaRPr lang="en-US" dirty="0"/>
          </a:p>
        </p:txBody>
      </p:sp>
    </p:spTree>
    <p:extLst>
      <p:ext uri="{BB962C8B-B14F-4D97-AF65-F5344CB8AC3E}">
        <p14:creationId xmlns:p14="http://schemas.microsoft.com/office/powerpoint/2010/main" val="42266553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_Bullets">
    <p:spTree>
      <p:nvGrpSpPr>
        <p:cNvPr id="1" name=""/>
        <p:cNvGrpSpPr/>
        <p:nvPr/>
      </p:nvGrpSpPr>
      <p:grpSpPr>
        <a:xfrm>
          <a:off x="0" y="0"/>
          <a:ext cx="0" cy="0"/>
          <a:chOff x="0" y="0"/>
          <a:chExt cx="0" cy="0"/>
        </a:xfrm>
      </p:grpSpPr>
      <p:sp>
        <p:nvSpPr>
          <p:cNvPr id="7" name="Content Placeholder 2"/>
          <p:cNvSpPr>
            <a:spLocks noGrp="1"/>
          </p:cNvSpPr>
          <p:nvPr>
            <p:ph idx="12"/>
          </p:nvPr>
        </p:nvSpPr>
        <p:spPr>
          <a:xfrm>
            <a:off x="456281" y="1644001"/>
            <a:ext cx="11295044" cy="4532962"/>
          </a:xfrm>
        </p:spPr>
        <p:txBody>
          <a:bodyPr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normAutofit/>
          </a:bodyPr>
          <a:lstStyle>
            <a:lvl1pPr>
              <a:defRPr sz="28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172BEE2D-C470-A449-A255-09C749371132}" type="slidenum">
              <a:rPr lang="en-US" smtClean="0"/>
              <a:pPr/>
              <a:t>‹#›</a:t>
            </a:fld>
            <a:endParaRPr lang="en-US" dirty="0"/>
          </a:p>
        </p:txBody>
      </p:sp>
    </p:spTree>
    <p:extLst>
      <p:ext uri="{BB962C8B-B14F-4D97-AF65-F5344CB8AC3E}">
        <p14:creationId xmlns:p14="http://schemas.microsoft.com/office/powerpoint/2010/main" val="2371712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Slide">
    <p:bg>
      <p:bgPr>
        <a:solidFill>
          <a:srgbClr val="004AD4"/>
        </a:solidFill>
        <a:effectLst/>
      </p:bgPr>
    </p:bg>
    <p:spTree>
      <p:nvGrpSpPr>
        <p:cNvPr id="1" name=""/>
        <p:cNvGrpSpPr/>
        <p:nvPr/>
      </p:nvGrpSpPr>
      <p:grpSpPr>
        <a:xfrm>
          <a:off x="0" y="0"/>
          <a:ext cx="0" cy="0"/>
          <a:chOff x="0" y="0"/>
          <a:chExt cx="0" cy="0"/>
        </a:xfrm>
      </p:grpSpPr>
      <p:sp>
        <p:nvSpPr>
          <p:cNvPr id="5" name="object 8"/>
          <p:cNvSpPr/>
          <p:nvPr userDrawn="1"/>
        </p:nvSpPr>
        <p:spPr>
          <a:xfrm>
            <a:off x="3968149" y="2861574"/>
            <a:ext cx="4255705" cy="1134855"/>
          </a:xfrm>
          <a:prstGeom prst="rect">
            <a:avLst/>
          </a:prstGeom>
          <a:blipFill>
            <a:blip r:embed="rId2" cstate="print"/>
            <a:stretch>
              <a:fillRect/>
            </a:stretch>
          </a:blipFill>
        </p:spPr>
        <p:txBody>
          <a:bodyPr wrap="square" lIns="0" tIns="0" rIns="0" bIns="0" rtlCol="0"/>
          <a:lstStyle/>
          <a:p>
            <a:endParaRPr sz="1800" dirty="0"/>
          </a:p>
        </p:txBody>
      </p:sp>
    </p:spTree>
    <p:extLst>
      <p:ext uri="{BB962C8B-B14F-4D97-AF65-F5344CB8AC3E}">
        <p14:creationId xmlns:p14="http://schemas.microsoft.com/office/powerpoint/2010/main" val="32469229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456280" y="6356352"/>
            <a:ext cx="674140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smtClean="0">
              <a:latin typeface="SourceSansPro-Light"/>
              <a:cs typeface="SourceSansPro-Light"/>
            </a:endParaRPr>
          </a:p>
        </p:txBody>
      </p:sp>
      <p:sp>
        <p:nvSpPr>
          <p:cNvPr id="9" name="Slide Number Placeholder 5"/>
          <p:cNvSpPr>
            <a:spLocks noGrp="1"/>
          </p:cNvSpPr>
          <p:nvPr>
            <p:ph type="sldNum" sz="quarter" idx="4"/>
          </p:nvPr>
        </p:nvSpPr>
        <p:spPr>
          <a:xfrm>
            <a:off x="9008124" y="6356352"/>
            <a:ext cx="2743200" cy="365125"/>
          </a:xfrm>
          <a:prstGeom prst="rect">
            <a:avLst/>
          </a:prstGeom>
        </p:spPr>
        <p:txBody>
          <a:bodyPr vert="horz" lIns="91440" tIns="45720" rIns="91440" bIns="45720" rtlCol="0" anchor="ctr"/>
          <a:lstStyle>
            <a:lvl1pPr algn="r">
              <a:defRPr sz="1200">
                <a:solidFill>
                  <a:srgbClr val="004AD4"/>
                </a:solidFill>
              </a:defRPr>
            </a:lvl1pPr>
          </a:lstStyle>
          <a:p>
            <a:fld id="{172BEE2D-C470-A449-A255-09C74937113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172BEE2D-C470-A449-A255-09C74937113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Bullets+Motif">
    <p:spTree>
      <p:nvGrpSpPr>
        <p:cNvPr id="1" name=""/>
        <p:cNvGrpSpPr/>
        <p:nvPr/>
      </p:nvGrpSpPr>
      <p:grpSpPr>
        <a:xfrm>
          <a:off x="0" y="0"/>
          <a:ext cx="0" cy="0"/>
          <a:chOff x="0" y="0"/>
          <a:chExt cx="0" cy="0"/>
        </a:xfrm>
      </p:grpSpPr>
      <p:sp>
        <p:nvSpPr>
          <p:cNvPr id="7" name="Content Placeholder 2"/>
          <p:cNvSpPr>
            <a:spLocks noGrp="1"/>
          </p:cNvSpPr>
          <p:nvPr>
            <p:ph idx="12"/>
          </p:nvPr>
        </p:nvSpPr>
        <p:spPr>
          <a:xfrm>
            <a:off x="456282" y="1644001"/>
            <a:ext cx="5904125" cy="4532962"/>
          </a:xfrm>
        </p:spPr>
        <p:txBody>
          <a:bodyPr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normAutofit/>
          </a:bodyPr>
          <a:lstStyle>
            <a:lvl1pPr>
              <a:defRPr sz="28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smtClean="0">
              <a:latin typeface="SourceSansPro-Light"/>
              <a:cs typeface="SourceSansPro-Light"/>
            </a:endParaRPr>
          </a:p>
        </p:txBody>
      </p:sp>
      <p:sp>
        <p:nvSpPr>
          <p:cNvPr id="4" name="Slide Number Placeholder 3"/>
          <p:cNvSpPr>
            <a:spLocks noGrp="1"/>
          </p:cNvSpPr>
          <p:nvPr>
            <p:ph type="sldNum" sz="quarter" idx="11"/>
          </p:nvPr>
        </p:nvSpPr>
        <p:spPr/>
        <p:txBody>
          <a:bodyPr/>
          <a:lstStyle/>
          <a:p>
            <a:fld id="{172BEE2D-C470-A449-A255-09C749371132}" type="slidenum">
              <a:rPr lang="en-US" smtClean="0"/>
              <a:pPr/>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204" t="14863" r="67692" b="3845"/>
          <a:stretch/>
        </p:blipFill>
        <p:spPr>
          <a:xfrm>
            <a:off x="6052458" y="76200"/>
            <a:ext cx="6139543" cy="6781800"/>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4AD4"/>
        </a:solid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409583" y="3086102"/>
            <a:ext cx="11303445" cy="646331"/>
          </a:xfrm>
          <a:prstGeom prst="rect">
            <a:avLst/>
          </a:prstGeom>
        </p:spPr>
        <p:txBody>
          <a:bodyPr vert="horz" wrap="square" lIns="0" tIns="0" rIns="0" bIns="0" rtlCol="0">
            <a:spAutoFit/>
          </a:bodyPr>
          <a:lstStyle>
            <a:lvl1pPr marL="12700">
              <a:lnSpc>
                <a:spcPct val="100000"/>
              </a:lnSpc>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1" dirty="0">
                <a:solidFill>
                  <a:srgbClr val="FFFFFF"/>
                </a:solidFill>
                <a:latin typeface="Source Sans Pro"/>
                <a:cs typeface="Source Sans Pro"/>
              </a:rPr>
              <a:t>here.”</a:t>
            </a:r>
            <a:endParaRPr sz="4200" dirty="0">
              <a:latin typeface="Source Sans Pro"/>
              <a:cs typeface="Source Sans Pro"/>
            </a:endParaRPr>
          </a:p>
        </p:txBody>
      </p:sp>
    </p:spTree>
    <p:extLst>
      <p:ext uri="{BB962C8B-B14F-4D97-AF65-F5344CB8AC3E}">
        <p14:creationId xmlns:p14="http://schemas.microsoft.com/office/powerpoint/2010/main" val="16403176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Motif">
    <p:bg>
      <p:bgPr>
        <a:solidFill>
          <a:srgbClr val="004AD4"/>
        </a:solid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409583" y="3086102"/>
            <a:ext cx="11303445" cy="646331"/>
          </a:xfrm>
          <a:prstGeom prst="rect">
            <a:avLst/>
          </a:prstGeom>
        </p:spPr>
        <p:txBody>
          <a:bodyPr vert="horz" wrap="square" lIns="0" tIns="0" rIns="0" bIns="0" rtlCol="0">
            <a:spAutoFit/>
          </a:bodyPr>
          <a:lstStyle>
            <a:lvl1pPr marL="12700">
              <a:lnSpc>
                <a:spcPct val="100000"/>
              </a:lnSpc>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1" dirty="0">
                <a:solidFill>
                  <a:srgbClr val="FFFFFF"/>
                </a:solidFill>
                <a:latin typeface="Source Sans Pro"/>
                <a:cs typeface="Source Sans Pro"/>
              </a:rPr>
              <a:t>here.”</a:t>
            </a:r>
            <a:endParaRPr sz="4200" dirty="0">
              <a:latin typeface="Source Sans Pro"/>
              <a:cs typeface="Source Sans Pro"/>
            </a:endParaRP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204" t="20884" r="28720" b="5781"/>
          <a:stretch/>
        </p:blipFill>
        <p:spPr>
          <a:xfrm>
            <a:off x="5671578" y="-359228"/>
            <a:ext cx="10358239" cy="787037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11/28/2018</a:t>
            </a:fld>
            <a:endParaRPr lang="en-US" dirty="0"/>
          </a:p>
        </p:txBody>
      </p:sp>
      <p:sp>
        <p:nvSpPr>
          <p:cNvPr id="5" name="Footer Placeholder 4"/>
          <p:cNvSpPr>
            <a:spLocks noGrp="1"/>
          </p:cNvSpPr>
          <p:nvPr>
            <p:ph type="ftr" sz="quarter" idx="11"/>
          </p:nvPr>
        </p:nvSpPr>
        <p:spPr/>
        <p:txBody>
          <a:bodyPr/>
          <a:lstStyle/>
          <a:p>
            <a:r>
              <a:rPr lang="de-DE" smtClean="0">
                <a:solidFill>
                  <a:srgbClr val="0062FF"/>
                </a:solidFill>
              </a:rPr>
              <a:t>© 2018 </a:t>
            </a:r>
            <a:r>
              <a:rPr lang="en-US" smtClean="0">
                <a:solidFill>
                  <a:srgbClr val="0062FF"/>
                </a:solidFill>
              </a:rPr>
              <a:t>Universal Service Administrative Co. </a:t>
            </a:r>
            <a:r>
              <a:rPr lang="en-US" smtClean="0">
                <a:latin typeface="SourceSansPro-Light"/>
                <a:cs typeface="SourceSansPro-Light"/>
              </a:rPr>
              <a:t>Private and Confidential</a:t>
            </a:r>
            <a:endParaRPr lang="en-US" dirty="0" smtClean="0">
              <a:latin typeface="SourceSansPro-Light"/>
              <a:cs typeface="SourceSansPro-Light"/>
            </a:endParaRPr>
          </a:p>
        </p:txBody>
      </p:sp>
      <p:sp>
        <p:nvSpPr>
          <p:cNvPr id="6" name="Slide Number Placeholder 5"/>
          <p:cNvSpPr>
            <a:spLocks noGrp="1"/>
          </p:cNvSpPr>
          <p:nvPr>
            <p:ph type="sldNum" sz="quarter" idx="12"/>
          </p:nvPr>
        </p:nvSpPr>
        <p:spPr/>
        <p:txBody>
          <a:bodyPr/>
          <a:lstStyle/>
          <a:p>
            <a:fld id="{172BEE2D-C470-A449-A255-09C749371132}" type="slidenum">
              <a:rPr lang="en-US" smtClean="0"/>
              <a:pPr/>
              <a:t>‹#›</a:t>
            </a:fld>
            <a:endParaRPr lang="en-US" dirty="0"/>
          </a:p>
        </p:txBody>
      </p:sp>
    </p:spTree>
    <p:extLst>
      <p:ext uri="{BB962C8B-B14F-4D97-AF65-F5344CB8AC3E}">
        <p14:creationId xmlns:p14="http://schemas.microsoft.com/office/powerpoint/2010/main" val="365559868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281" y="365127"/>
            <a:ext cx="5904127" cy="989949"/>
          </a:xfrm>
        </p:spPr>
        <p:txBody>
          <a:bodyPr>
            <a:normAutofit/>
          </a:bodyPr>
          <a:lstStyle>
            <a:lvl1pPr>
              <a:defRPr sz="2800"/>
            </a:lvl1pPr>
          </a:lstStyle>
          <a:p>
            <a:r>
              <a:rPr lang="en-US" dirty="0" smtClean="0"/>
              <a:t>CLICK TO EDIT</a:t>
            </a:r>
            <a:endParaRPr lang="en-US" dirty="0"/>
          </a:p>
        </p:txBody>
      </p:sp>
      <p:sp>
        <p:nvSpPr>
          <p:cNvPr id="9" name="Footer Placeholder 2"/>
          <p:cNvSpPr>
            <a:spLocks noGrp="1"/>
          </p:cNvSpPr>
          <p:nvPr>
            <p:ph type="ftr" sz="quarter" idx="10"/>
          </p:nvPr>
        </p:nvSpPr>
        <p:spPr>
          <a:xfrm>
            <a:off x="456280" y="6356352"/>
            <a:ext cx="6741405" cy="365125"/>
          </a:xfrm>
        </p:spPr>
        <p:txBody>
          <a:bodyPr/>
          <a:lstStyle/>
          <a:p>
            <a:endParaRPr lang="en-US" dirty="0" smtClean="0">
              <a:latin typeface="SourceSansPro-Light"/>
              <a:cs typeface="SourceSansPro-Light"/>
            </a:endParaRPr>
          </a:p>
        </p:txBody>
      </p:sp>
      <p:sp>
        <p:nvSpPr>
          <p:cNvPr id="10" name="Slide Number Placeholder 3"/>
          <p:cNvSpPr>
            <a:spLocks noGrp="1"/>
          </p:cNvSpPr>
          <p:nvPr>
            <p:ph type="sldNum" sz="quarter" idx="11"/>
          </p:nvPr>
        </p:nvSpPr>
        <p:spPr>
          <a:xfrm>
            <a:off x="9008124" y="6356352"/>
            <a:ext cx="2743200" cy="365125"/>
          </a:xfrm>
        </p:spPr>
        <p:txBody>
          <a:bodyPr/>
          <a:lstStyle/>
          <a:p>
            <a:fld id="{172BEE2D-C470-A449-A255-09C749371132}" type="slidenum">
              <a:rPr lang="en-US" smtClean="0"/>
              <a:pPr/>
              <a:t>‹#›</a:t>
            </a:fld>
            <a:endParaRPr lang="en-US" dirty="0"/>
          </a:p>
        </p:txBody>
      </p:sp>
      <p:sp>
        <p:nvSpPr>
          <p:cNvPr id="11" name="Content Placeholder 2"/>
          <p:cNvSpPr>
            <a:spLocks noGrp="1"/>
          </p:cNvSpPr>
          <p:nvPr>
            <p:ph idx="12"/>
          </p:nvPr>
        </p:nvSpPr>
        <p:spPr>
          <a:xfrm>
            <a:off x="456282" y="1644001"/>
            <a:ext cx="5904125" cy="4532962"/>
          </a:xfrm>
        </p:spPr>
        <p:txBody>
          <a:bodyPr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12"/>
          <p:cNvSpPr>
            <a:spLocks noGrp="1"/>
          </p:cNvSpPr>
          <p:nvPr>
            <p:ph type="pic" sz="quarter" idx="13"/>
          </p:nvPr>
        </p:nvSpPr>
        <p:spPr>
          <a:xfrm>
            <a:off x="6360406" y="365127"/>
            <a:ext cx="5831593" cy="5811836"/>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281" y="365127"/>
            <a:ext cx="5904127" cy="989949"/>
          </a:xfrm>
        </p:spPr>
        <p:txBody>
          <a:bodyPr>
            <a:normAutofit/>
          </a:bodyPr>
          <a:lstStyle>
            <a:lvl1pPr>
              <a:defRPr sz="2800"/>
            </a:lvl1pPr>
          </a:lstStyle>
          <a:p>
            <a:r>
              <a:rPr lang="en-US" dirty="0" smtClean="0"/>
              <a:t>CLICK TO EDIT</a:t>
            </a:r>
            <a:endParaRPr lang="en-US" dirty="0"/>
          </a:p>
        </p:txBody>
      </p:sp>
      <p:sp>
        <p:nvSpPr>
          <p:cNvPr id="9" name="Footer Placeholder 2"/>
          <p:cNvSpPr>
            <a:spLocks noGrp="1"/>
          </p:cNvSpPr>
          <p:nvPr>
            <p:ph type="ftr" sz="quarter" idx="10"/>
          </p:nvPr>
        </p:nvSpPr>
        <p:spPr>
          <a:xfrm>
            <a:off x="456280" y="6356352"/>
            <a:ext cx="6741405" cy="365125"/>
          </a:xfrm>
        </p:spPr>
        <p:txBody>
          <a:bodyPr/>
          <a:lstStyle/>
          <a:p>
            <a:endParaRPr lang="en-US" dirty="0" smtClean="0">
              <a:latin typeface="SourceSansPro-Light"/>
              <a:cs typeface="SourceSansPro-Light"/>
            </a:endParaRPr>
          </a:p>
        </p:txBody>
      </p:sp>
      <p:sp>
        <p:nvSpPr>
          <p:cNvPr id="10" name="Slide Number Placeholder 3"/>
          <p:cNvSpPr>
            <a:spLocks noGrp="1"/>
          </p:cNvSpPr>
          <p:nvPr>
            <p:ph type="sldNum" sz="quarter" idx="11"/>
          </p:nvPr>
        </p:nvSpPr>
        <p:spPr>
          <a:xfrm>
            <a:off x="9008124" y="6356352"/>
            <a:ext cx="2743200" cy="365125"/>
          </a:xfrm>
        </p:spPr>
        <p:txBody>
          <a:bodyPr/>
          <a:lstStyle/>
          <a:p>
            <a:fld id="{172BEE2D-C470-A449-A255-09C749371132}" type="slidenum">
              <a:rPr lang="en-US" smtClean="0"/>
              <a:pPr/>
              <a:t>‹#›</a:t>
            </a:fld>
            <a:endParaRPr lang="en-US" dirty="0"/>
          </a:p>
        </p:txBody>
      </p:sp>
      <p:sp>
        <p:nvSpPr>
          <p:cNvPr id="11" name="Content Placeholder 2"/>
          <p:cNvSpPr>
            <a:spLocks noGrp="1"/>
          </p:cNvSpPr>
          <p:nvPr>
            <p:ph idx="12"/>
          </p:nvPr>
        </p:nvSpPr>
        <p:spPr>
          <a:xfrm>
            <a:off x="456282" y="1644001"/>
            <a:ext cx="5904125" cy="4532962"/>
          </a:xfrm>
        </p:spPr>
        <p:txBody>
          <a:bodyPr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quarter" idx="13"/>
          </p:nvPr>
        </p:nvSpPr>
        <p:spPr>
          <a:xfrm>
            <a:off x="6360408" y="365127"/>
            <a:ext cx="5831592" cy="5811837"/>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281" y="365127"/>
            <a:ext cx="11295044" cy="728888"/>
          </a:xfrm>
        </p:spPr>
        <p:txBody>
          <a:bodyPr>
            <a:normAutofit/>
          </a:bodyPr>
          <a:lstStyle>
            <a:lvl1pPr>
              <a:defRPr sz="2800"/>
            </a:lvl1pPr>
          </a:lstStyle>
          <a:p>
            <a:r>
              <a:rPr lang="en-US" dirty="0" smtClean="0"/>
              <a:t>MEET OUR TEAM</a:t>
            </a:r>
            <a:endParaRPr lang="en-US" dirty="0"/>
          </a:p>
        </p:txBody>
      </p:sp>
      <p:sp>
        <p:nvSpPr>
          <p:cNvPr id="9" name="Footer Placeholder 2"/>
          <p:cNvSpPr>
            <a:spLocks noGrp="1"/>
          </p:cNvSpPr>
          <p:nvPr>
            <p:ph type="ftr" sz="quarter" idx="10"/>
          </p:nvPr>
        </p:nvSpPr>
        <p:spPr>
          <a:xfrm>
            <a:off x="456280" y="6356352"/>
            <a:ext cx="6741405" cy="365125"/>
          </a:xfrm>
        </p:spPr>
        <p:txBody>
          <a:bodyPr/>
          <a:lstStyle/>
          <a:p>
            <a:endParaRPr lang="en-US" dirty="0" smtClean="0">
              <a:latin typeface="SourceSansPro-Light"/>
              <a:cs typeface="SourceSansPro-Light"/>
            </a:endParaRPr>
          </a:p>
        </p:txBody>
      </p:sp>
      <p:sp>
        <p:nvSpPr>
          <p:cNvPr id="10" name="Slide Number Placeholder 3"/>
          <p:cNvSpPr>
            <a:spLocks noGrp="1"/>
          </p:cNvSpPr>
          <p:nvPr>
            <p:ph type="sldNum" sz="quarter" idx="11"/>
          </p:nvPr>
        </p:nvSpPr>
        <p:spPr>
          <a:xfrm>
            <a:off x="9008124" y="6356352"/>
            <a:ext cx="2743200" cy="365125"/>
          </a:xfrm>
        </p:spPr>
        <p:txBody>
          <a:bodyPr/>
          <a:lstStyle/>
          <a:p>
            <a:fld id="{172BEE2D-C470-A449-A255-09C749371132}" type="slidenum">
              <a:rPr lang="en-US" smtClean="0"/>
              <a:pPr/>
              <a:t>‹#›</a:t>
            </a:fld>
            <a:endParaRPr lang="en-US" dirty="0"/>
          </a:p>
        </p:txBody>
      </p:sp>
      <p:sp>
        <p:nvSpPr>
          <p:cNvPr id="11" name="Content Placeholder 2"/>
          <p:cNvSpPr>
            <a:spLocks noGrp="1"/>
          </p:cNvSpPr>
          <p:nvPr>
            <p:ph idx="12"/>
          </p:nvPr>
        </p:nvSpPr>
        <p:spPr>
          <a:xfrm>
            <a:off x="456281" y="1273404"/>
            <a:ext cx="11295043" cy="832982"/>
          </a:xfrm>
        </p:spPr>
        <p:txBody>
          <a:bodyPr anchor="t"/>
          <a:lstStyle/>
          <a:p>
            <a:pPr lvl="0"/>
            <a:r>
              <a:rPr lang="en-US" dirty="0" smtClean="0"/>
              <a:t>Click to edit Master text styles</a:t>
            </a:r>
          </a:p>
        </p:txBody>
      </p:sp>
      <p:sp>
        <p:nvSpPr>
          <p:cNvPr id="12" name="Picture Placeholder 12"/>
          <p:cNvSpPr>
            <a:spLocks noGrp="1"/>
          </p:cNvSpPr>
          <p:nvPr>
            <p:ph type="pic" sz="quarter" idx="13"/>
          </p:nvPr>
        </p:nvSpPr>
        <p:spPr>
          <a:xfrm>
            <a:off x="456280" y="2255612"/>
            <a:ext cx="3571435" cy="1975757"/>
          </a:xfrm>
        </p:spPr>
        <p:txBody>
          <a:bodyPr/>
          <a:lstStyle/>
          <a:p>
            <a:endParaRPr lang="en-US" dirty="0"/>
          </a:p>
        </p:txBody>
      </p:sp>
      <p:sp>
        <p:nvSpPr>
          <p:cNvPr id="19" name="Picture Placeholder 12"/>
          <p:cNvSpPr>
            <a:spLocks noGrp="1"/>
          </p:cNvSpPr>
          <p:nvPr>
            <p:ph type="pic" sz="quarter" idx="14"/>
          </p:nvPr>
        </p:nvSpPr>
        <p:spPr>
          <a:xfrm>
            <a:off x="4318084" y="2255612"/>
            <a:ext cx="3571435" cy="1975757"/>
          </a:xfrm>
        </p:spPr>
        <p:txBody>
          <a:bodyPr/>
          <a:lstStyle/>
          <a:p>
            <a:endParaRPr lang="en-US" dirty="0"/>
          </a:p>
        </p:txBody>
      </p:sp>
      <p:sp>
        <p:nvSpPr>
          <p:cNvPr id="20" name="Picture Placeholder 12"/>
          <p:cNvSpPr>
            <a:spLocks noGrp="1"/>
          </p:cNvSpPr>
          <p:nvPr>
            <p:ph type="pic" sz="quarter" idx="15"/>
          </p:nvPr>
        </p:nvSpPr>
        <p:spPr>
          <a:xfrm>
            <a:off x="8179889" y="2255612"/>
            <a:ext cx="3571435" cy="1975757"/>
          </a:xfrm>
        </p:spPr>
        <p:txBody>
          <a:bodyPr/>
          <a:lstStyle/>
          <a:p>
            <a:endParaRPr lang="en-US" dirty="0"/>
          </a:p>
        </p:txBody>
      </p:sp>
      <p:sp>
        <p:nvSpPr>
          <p:cNvPr id="22" name="Content Placeholder 2"/>
          <p:cNvSpPr>
            <a:spLocks noGrp="1"/>
          </p:cNvSpPr>
          <p:nvPr>
            <p:ph idx="16"/>
          </p:nvPr>
        </p:nvSpPr>
        <p:spPr>
          <a:xfrm>
            <a:off x="456281" y="4380593"/>
            <a:ext cx="11295043" cy="1796370"/>
          </a:xfrm>
        </p:spPr>
        <p:txBody>
          <a:bodyPr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281" y="365127"/>
            <a:ext cx="11295044" cy="728888"/>
          </a:xfrm>
        </p:spPr>
        <p:txBody>
          <a:bodyPr>
            <a:normAutofit/>
          </a:bodyPr>
          <a:lstStyle>
            <a:lvl1pPr>
              <a:defRPr sz="2800"/>
            </a:lvl1pPr>
          </a:lstStyle>
          <a:p>
            <a:r>
              <a:rPr lang="en-US" dirty="0" smtClean="0"/>
              <a:t>MAP IT</a:t>
            </a:r>
            <a:endParaRPr lang="en-US" dirty="0"/>
          </a:p>
        </p:txBody>
      </p:sp>
      <p:sp>
        <p:nvSpPr>
          <p:cNvPr id="9" name="Footer Placeholder 2"/>
          <p:cNvSpPr>
            <a:spLocks noGrp="1"/>
          </p:cNvSpPr>
          <p:nvPr>
            <p:ph type="ftr" sz="quarter" idx="10"/>
          </p:nvPr>
        </p:nvSpPr>
        <p:spPr>
          <a:xfrm>
            <a:off x="456280" y="6356352"/>
            <a:ext cx="6741405" cy="365125"/>
          </a:xfrm>
        </p:spPr>
        <p:txBody>
          <a:bodyPr/>
          <a:lstStyle/>
          <a:p>
            <a:endParaRPr lang="en-US" dirty="0" smtClean="0">
              <a:latin typeface="SourceSansPro-Light"/>
              <a:cs typeface="SourceSansPro-Light"/>
            </a:endParaRPr>
          </a:p>
        </p:txBody>
      </p:sp>
      <p:sp>
        <p:nvSpPr>
          <p:cNvPr id="10" name="Slide Number Placeholder 3"/>
          <p:cNvSpPr>
            <a:spLocks noGrp="1"/>
          </p:cNvSpPr>
          <p:nvPr>
            <p:ph type="sldNum" sz="quarter" idx="11"/>
          </p:nvPr>
        </p:nvSpPr>
        <p:spPr>
          <a:xfrm>
            <a:off x="9008124" y="6356352"/>
            <a:ext cx="2743200" cy="365125"/>
          </a:xfrm>
        </p:spPr>
        <p:txBody>
          <a:bodyPr/>
          <a:lstStyle/>
          <a:p>
            <a:fld id="{172BEE2D-C470-A449-A255-09C749371132}" type="slidenum">
              <a:rPr lang="en-US" smtClean="0"/>
              <a:pPr/>
              <a:t>‹#›</a:t>
            </a:fld>
            <a:endParaRPr lang="en-US" dirty="0"/>
          </a:p>
        </p:txBody>
      </p:sp>
      <p:sp>
        <p:nvSpPr>
          <p:cNvPr id="11" name="Content Placeholder 2"/>
          <p:cNvSpPr>
            <a:spLocks noGrp="1"/>
          </p:cNvSpPr>
          <p:nvPr>
            <p:ph idx="12"/>
          </p:nvPr>
        </p:nvSpPr>
        <p:spPr>
          <a:xfrm>
            <a:off x="456281" y="1273404"/>
            <a:ext cx="11295043" cy="832982"/>
          </a:xfrm>
        </p:spPr>
        <p:txBody>
          <a:bodyPr anchor="t"/>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281" y="365127"/>
            <a:ext cx="11295044" cy="728888"/>
          </a:xfrm>
        </p:spPr>
        <p:txBody>
          <a:bodyPr>
            <a:normAutofit/>
          </a:bodyPr>
          <a:lstStyle>
            <a:lvl1pPr>
              <a:defRPr sz="2800" baseline="0"/>
            </a:lvl1pPr>
          </a:lstStyle>
          <a:p>
            <a:r>
              <a:rPr lang="en-US" dirty="0" smtClean="0"/>
              <a:t>CLICK TO EDIT</a:t>
            </a:r>
            <a:endParaRPr lang="en-US" dirty="0"/>
          </a:p>
        </p:txBody>
      </p:sp>
      <p:sp>
        <p:nvSpPr>
          <p:cNvPr id="9" name="Footer Placeholder 2"/>
          <p:cNvSpPr>
            <a:spLocks noGrp="1"/>
          </p:cNvSpPr>
          <p:nvPr>
            <p:ph type="ftr" sz="quarter" idx="10"/>
          </p:nvPr>
        </p:nvSpPr>
        <p:spPr>
          <a:xfrm>
            <a:off x="456280" y="6356352"/>
            <a:ext cx="6741405" cy="365125"/>
          </a:xfrm>
        </p:spPr>
        <p:txBody>
          <a:bodyPr/>
          <a:lstStyle/>
          <a:p>
            <a:endParaRPr lang="en-US" dirty="0" smtClean="0">
              <a:latin typeface="SourceSansPro-Light"/>
              <a:cs typeface="SourceSansPro-Light"/>
            </a:endParaRPr>
          </a:p>
        </p:txBody>
      </p:sp>
      <p:sp>
        <p:nvSpPr>
          <p:cNvPr id="10" name="Slide Number Placeholder 3"/>
          <p:cNvSpPr>
            <a:spLocks noGrp="1"/>
          </p:cNvSpPr>
          <p:nvPr>
            <p:ph type="sldNum" sz="quarter" idx="11"/>
          </p:nvPr>
        </p:nvSpPr>
        <p:spPr>
          <a:xfrm>
            <a:off x="9008124" y="6356352"/>
            <a:ext cx="2743200" cy="365125"/>
          </a:xfrm>
        </p:spPr>
        <p:txBody>
          <a:bodyPr/>
          <a:lstStyle/>
          <a:p>
            <a:fld id="{172BEE2D-C470-A449-A255-09C749371132}" type="slidenum">
              <a:rPr lang="en-US" smtClean="0"/>
              <a:pPr/>
              <a:t>‹#›</a:t>
            </a:fld>
            <a:endParaRPr lang="en-US" dirty="0"/>
          </a:p>
        </p:txBody>
      </p:sp>
      <p:sp>
        <p:nvSpPr>
          <p:cNvPr id="12" name="Text Placeholder 2"/>
          <p:cNvSpPr>
            <a:spLocks noGrp="1"/>
          </p:cNvSpPr>
          <p:nvPr>
            <p:ph type="body" sz="quarter" idx="13" hasCustomPrompt="1"/>
          </p:nvPr>
        </p:nvSpPr>
        <p:spPr>
          <a:xfrm>
            <a:off x="456281" y="1273405"/>
            <a:ext cx="11295044" cy="3331253"/>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43250" b="3427"/>
          <a:stretch/>
        </p:blipFill>
        <p:spPr>
          <a:xfrm>
            <a:off x="4781395" y="94592"/>
            <a:ext cx="7410605" cy="6763408"/>
          </a:xfrm>
          <a:prstGeom prst="rect">
            <a:avLst/>
          </a:prstGeom>
        </p:spPr>
      </p:pic>
      <p:sp>
        <p:nvSpPr>
          <p:cNvPr id="2" name="Title 1"/>
          <p:cNvSpPr>
            <a:spLocks noGrp="1"/>
          </p:cNvSpPr>
          <p:nvPr>
            <p:ph type="title" hasCustomPrompt="1"/>
          </p:nvPr>
        </p:nvSpPr>
        <p:spPr>
          <a:xfrm>
            <a:off x="456281" y="365127"/>
            <a:ext cx="11295044" cy="728888"/>
          </a:xfrm>
        </p:spPr>
        <p:txBody>
          <a:bodyPr>
            <a:normAutofit/>
          </a:bodyPr>
          <a:lstStyle>
            <a:lvl1pPr>
              <a:defRPr sz="2800" baseline="0"/>
            </a:lvl1pPr>
          </a:lstStyle>
          <a:p>
            <a:r>
              <a:rPr lang="en-US" dirty="0" smtClean="0"/>
              <a:t>CLICK TO EDIT</a:t>
            </a:r>
            <a:endParaRPr lang="en-US" dirty="0"/>
          </a:p>
        </p:txBody>
      </p:sp>
      <p:sp>
        <p:nvSpPr>
          <p:cNvPr id="9" name="Footer Placeholder 2"/>
          <p:cNvSpPr>
            <a:spLocks noGrp="1"/>
          </p:cNvSpPr>
          <p:nvPr>
            <p:ph type="ftr" sz="quarter" idx="10"/>
          </p:nvPr>
        </p:nvSpPr>
        <p:spPr>
          <a:xfrm>
            <a:off x="456280" y="6356352"/>
            <a:ext cx="6741405" cy="365125"/>
          </a:xfrm>
        </p:spPr>
        <p:txBody>
          <a:bodyPr/>
          <a:lstStyle/>
          <a:p>
            <a:endParaRPr lang="en-US" dirty="0" smtClean="0">
              <a:latin typeface="SourceSansPro-Light"/>
              <a:cs typeface="SourceSansPro-Light"/>
            </a:endParaRPr>
          </a:p>
        </p:txBody>
      </p:sp>
      <p:sp>
        <p:nvSpPr>
          <p:cNvPr id="10" name="Slide Number Placeholder 3"/>
          <p:cNvSpPr>
            <a:spLocks noGrp="1"/>
          </p:cNvSpPr>
          <p:nvPr>
            <p:ph type="sldNum" sz="quarter" idx="11"/>
          </p:nvPr>
        </p:nvSpPr>
        <p:spPr>
          <a:xfrm>
            <a:off x="9008124" y="6356352"/>
            <a:ext cx="2743200" cy="365125"/>
          </a:xfrm>
        </p:spPr>
        <p:txBody>
          <a:bodyPr/>
          <a:lstStyle/>
          <a:p>
            <a:fld id="{172BEE2D-C470-A449-A255-09C749371132}" type="slidenum">
              <a:rPr lang="en-US" smtClean="0"/>
              <a:pPr/>
              <a:t>‹#›</a:t>
            </a:fld>
            <a:endParaRPr lang="en-US" dirty="0"/>
          </a:p>
        </p:txBody>
      </p:sp>
      <p:sp>
        <p:nvSpPr>
          <p:cNvPr id="12" name="Text Placeholder 2"/>
          <p:cNvSpPr>
            <a:spLocks noGrp="1"/>
          </p:cNvSpPr>
          <p:nvPr>
            <p:ph type="body" sz="quarter" idx="13" hasCustomPrompt="1"/>
          </p:nvPr>
        </p:nvSpPr>
        <p:spPr>
          <a:xfrm>
            <a:off x="456281" y="1273404"/>
            <a:ext cx="4325113" cy="4898796"/>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cxnSp>
        <p:nvCxnSpPr>
          <p:cNvPr id="13" name="Straight Connector 12"/>
          <p:cNvCxnSpPr/>
          <p:nvPr userDrawn="1"/>
        </p:nvCxnSpPr>
        <p:spPr>
          <a:xfrm>
            <a:off x="7982837" y="365128"/>
            <a:ext cx="0" cy="5807073"/>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6281" y="365127"/>
            <a:ext cx="3527892" cy="728888"/>
          </a:xfrm>
        </p:spPr>
        <p:txBody>
          <a:bodyPr>
            <a:normAutofit/>
          </a:bodyPr>
          <a:lstStyle>
            <a:lvl1pPr>
              <a:defRPr sz="2800" baseline="0"/>
            </a:lvl1pPr>
          </a:lstStyle>
          <a:p>
            <a:r>
              <a:rPr lang="en-US" dirty="0" smtClean="0"/>
              <a:t>CLICK TO EDIT</a:t>
            </a:r>
            <a:endParaRPr lang="en-US" dirty="0"/>
          </a:p>
        </p:txBody>
      </p:sp>
      <p:sp>
        <p:nvSpPr>
          <p:cNvPr id="9" name="Footer Placeholder 2"/>
          <p:cNvSpPr>
            <a:spLocks noGrp="1"/>
          </p:cNvSpPr>
          <p:nvPr>
            <p:ph type="ftr" sz="quarter" idx="10"/>
          </p:nvPr>
        </p:nvSpPr>
        <p:spPr>
          <a:xfrm>
            <a:off x="456280" y="6356352"/>
            <a:ext cx="6741405" cy="365125"/>
          </a:xfrm>
        </p:spPr>
        <p:txBody>
          <a:bodyPr/>
          <a:lstStyle/>
          <a:p>
            <a:endParaRPr lang="en-US" dirty="0" smtClean="0">
              <a:latin typeface="SourceSansPro-Light"/>
              <a:cs typeface="SourceSansPro-Light"/>
            </a:endParaRPr>
          </a:p>
        </p:txBody>
      </p:sp>
      <p:sp>
        <p:nvSpPr>
          <p:cNvPr id="10" name="Slide Number Placeholder 3"/>
          <p:cNvSpPr>
            <a:spLocks noGrp="1"/>
          </p:cNvSpPr>
          <p:nvPr>
            <p:ph type="sldNum" sz="quarter" idx="11"/>
          </p:nvPr>
        </p:nvSpPr>
        <p:spPr>
          <a:xfrm>
            <a:off x="9008124" y="6356352"/>
            <a:ext cx="2743200" cy="365125"/>
          </a:xfrm>
        </p:spPr>
        <p:txBody>
          <a:bodyPr/>
          <a:lstStyle/>
          <a:p>
            <a:fld id="{172BEE2D-C470-A449-A255-09C749371132}" type="slidenum">
              <a:rPr lang="en-US" smtClean="0"/>
              <a:pPr/>
              <a:t>‹#›</a:t>
            </a:fld>
            <a:endParaRPr lang="en-US" dirty="0"/>
          </a:p>
        </p:txBody>
      </p:sp>
      <p:sp>
        <p:nvSpPr>
          <p:cNvPr id="12" name="Text Placeholder 2"/>
          <p:cNvSpPr>
            <a:spLocks noGrp="1"/>
          </p:cNvSpPr>
          <p:nvPr>
            <p:ph type="body" sz="quarter" idx="13" hasCustomPrompt="1"/>
          </p:nvPr>
        </p:nvSpPr>
        <p:spPr>
          <a:xfrm>
            <a:off x="456281" y="1273404"/>
            <a:ext cx="3527892" cy="4898796"/>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cxnSp>
        <p:nvCxnSpPr>
          <p:cNvPr id="11" name="Straight Connector 10"/>
          <p:cNvCxnSpPr/>
          <p:nvPr userDrawn="1"/>
        </p:nvCxnSpPr>
        <p:spPr>
          <a:xfrm>
            <a:off x="4219559" y="365128"/>
            <a:ext cx="0" cy="5807073"/>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4454947" y="365127"/>
            <a:ext cx="3287299" cy="728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rgbClr val="004AD4"/>
                </a:solidFill>
                <a:latin typeface="Source Sans Pro" charset="0"/>
                <a:ea typeface="Source Sans Pro" charset="0"/>
                <a:cs typeface="Source Sans Pro" charset="0"/>
              </a:defRPr>
            </a:lvl1pPr>
          </a:lstStyle>
          <a:p>
            <a:endParaRPr lang="en-US" sz="2800" dirty="0"/>
          </a:p>
        </p:txBody>
      </p:sp>
      <p:sp>
        <p:nvSpPr>
          <p:cNvPr id="15" name="Text Placeholder 2"/>
          <p:cNvSpPr>
            <a:spLocks noGrp="1"/>
          </p:cNvSpPr>
          <p:nvPr>
            <p:ph type="body" sz="quarter" idx="14"/>
          </p:nvPr>
        </p:nvSpPr>
        <p:spPr>
          <a:xfrm>
            <a:off x="4454947" y="1273404"/>
            <a:ext cx="3287299" cy="4898796"/>
          </a:xfrm>
        </p:spPr>
        <p:txBody>
          <a:bodyPr anchor="t" anchorCtr="0">
            <a:noAutofit/>
          </a:bodyPr>
          <a:lstStyle>
            <a:lvl1pPr marL="0" indent="0">
              <a:buNone/>
              <a:defRPr sz="2400" baseline="0"/>
            </a:lvl1pPr>
          </a:lstStyle>
          <a:p>
            <a:pPr lvl="0"/>
            <a:endParaRPr lang="en-US" dirty="0" smtClean="0"/>
          </a:p>
        </p:txBody>
      </p:sp>
      <p:sp>
        <p:nvSpPr>
          <p:cNvPr id="16" name="Title 1"/>
          <p:cNvSpPr txBox="1">
            <a:spLocks/>
          </p:cNvSpPr>
          <p:nvPr userDrawn="1"/>
        </p:nvSpPr>
        <p:spPr>
          <a:xfrm>
            <a:off x="8223433" y="365127"/>
            <a:ext cx="3527892" cy="728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rgbClr val="004AD4"/>
                </a:solidFill>
                <a:latin typeface="Source Sans Pro" charset="0"/>
                <a:ea typeface="Source Sans Pro" charset="0"/>
                <a:cs typeface="Source Sans Pro" charset="0"/>
              </a:defRPr>
            </a:lvl1pPr>
          </a:lstStyle>
          <a:p>
            <a:endParaRPr lang="en-US" sz="2800" dirty="0"/>
          </a:p>
        </p:txBody>
      </p:sp>
      <p:sp>
        <p:nvSpPr>
          <p:cNvPr id="17" name="Text Placeholder 2"/>
          <p:cNvSpPr>
            <a:spLocks noGrp="1"/>
          </p:cNvSpPr>
          <p:nvPr>
            <p:ph type="body" sz="quarter" idx="15"/>
          </p:nvPr>
        </p:nvSpPr>
        <p:spPr>
          <a:xfrm>
            <a:off x="8223433" y="1273404"/>
            <a:ext cx="3527892" cy="4898796"/>
          </a:xfrm>
        </p:spPr>
        <p:txBody>
          <a:bodyPr anchor="t" anchorCtr="0">
            <a:noAutofit/>
          </a:bodyPr>
          <a:lstStyle>
            <a:lvl1pPr marL="0" indent="0">
              <a:buNone/>
              <a:defRPr sz="2400" baseline="0"/>
            </a:lvl1pPr>
          </a:lstStyle>
          <a:p>
            <a:pPr lvl="0"/>
            <a:endParaRPr lang="en-US" dirty="0" smtClean="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1" y="97974"/>
            <a:ext cx="12191999" cy="6760026"/>
          </a:xfrm>
        </p:spPr>
        <p:txBody>
          <a:bodyPr/>
          <a:lstStyle/>
          <a:p>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1" y="97974"/>
            <a:ext cx="12191999" cy="6760026"/>
          </a:xfrm>
        </p:spPr>
        <p:txBody>
          <a:bodyPr/>
          <a:lstStyle/>
          <a:p>
            <a:endParaRPr lang="en-US" dirty="0"/>
          </a:p>
        </p:txBody>
      </p:sp>
      <p:sp>
        <p:nvSpPr>
          <p:cNvPr id="3" name="Rectangle 2"/>
          <p:cNvSpPr/>
          <p:nvPr userDrawn="1"/>
        </p:nvSpPr>
        <p:spPr>
          <a:xfrm>
            <a:off x="1" y="4286792"/>
            <a:ext cx="9622972" cy="139555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p:cNvSpPr>
            <a:spLocks noGrp="1"/>
          </p:cNvSpPr>
          <p:nvPr>
            <p:ph type="title" hasCustomPrompt="1"/>
          </p:nvPr>
        </p:nvSpPr>
        <p:spPr>
          <a:xfrm>
            <a:off x="174172" y="4658902"/>
            <a:ext cx="9274629" cy="664212"/>
          </a:xfrm>
        </p:spPr>
        <p:txBody>
          <a:bodyPr>
            <a:normAutofit/>
          </a:bodyPr>
          <a:lstStyle>
            <a:lvl1pPr algn="ctr">
              <a:defRPr sz="2800" baseline="0">
                <a:solidFill>
                  <a:schemeClr val="bg1"/>
                </a:solidFill>
              </a:defRPr>
            </a:lvl1pPr>
          </a:lstStyle>
          <a:p>
            <a:r>
              <a:rPr lang="en-US" dirty="0" smtClean="0"/>
              <a:t>CLICK TO EDIT TEXT FOR TITLE OF IMAGE</a:t>
            </a:r>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3030806"/>
            <a:ext cx="12192000" cy="796388"/>
          </a:xfrm>
        </p:spPr>
        <p:txBody>
          <a:bodyPr anchor="b">
            <a:noAutofit/>
          </a:bodyPr>
          <a:lstStyle>
            <a:lvl1pPr algn="ctr">
              <a:defRPr sz="4000">
                <a:solidFill>
                  <a:schemeClr val="bg1"/>
                </a:solidFill>
              </a:defRPr>
            </a:lvl1pPr>
          </a:lstStyle>
          <a:p>
            <a:r>
              <a:rPr lang="en-US" dirty="0" smtClean="0"/>
              <a:t>Questions?</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11/28/2018</a:t>
            </a:fld>
            <a:endParaRPr lang="en-US" dirty="0"/>
          </a:p>
        </p:txBody>
      </p:sp>
      <p:sp>
        <p:nvSpPr>
          <p:cNvPr id="5" name="Footer Placeholder 4"/>
          <p:cNvSpPr>
            <a:spLocks noGrp="1"/>
          </p:cNvSpPr>
          <p:nvPr>
            <p:ph type="ftr" sz="quarter" idx="11"/>
          </p:nvPr>
        </p:nvSpPr>
        <p:spPr/>
        <p:txBody>
          <a:bodyPr/>
          <a:lstStyle/>
          <a:p>
            <a:r>
              <a:rPr lang="de-DE" smtClean="0">
                <a:solidFill>
                  <a:srgbClr val="0062FF"/>
                </a:solidFill>
              </a:rPr>
              <a:t>© 2018 </a:t>
            </a:r>
            <a:r>
              <a:rPr lang="en-US" smtClean="0">
                <a:solidFill>
                  <a:srgbClr val="0062FF"/>
                </a:solidFill>
              </a:rPr>
              <a:t>Universal Service Administrative Co. </a:t>
            </a:r>
            <a:r>
              <a:rPr lang="en-US" smtClean="0">
                <a:latin typeface="SourceSansPro-Light"/>
                <a:cs typeface="SourceSansPro-Light"/>
              </a:rPr>
              <a:t>Private and Confidential</a:t>
            </a:r>
            <a:endParaRPr lang="en-US" dirty="0" smtClean="0">
              <a:latin typeface="SourceSansPro-Light"/>
              <a:cs typeface="SourceSansPro-Light"/>
            </a:endParaRPr>
          </a:p>
        </p:txBody>
      </p:sp>
      <p:sp>
        <p:nvSpPr>
          <p:cNvPr id="6" name="Slide Number Placeholder 5"/>
          <p:cNvSpPr>
            <a:spLocks noGrp="1"/>
          </p:cNvSpPr>
          <p:nvPr>
            <p:ph type="sldNum" sz="quarter" idx="12"/>
          </p:nvPr>
        </p:nvSpPr>
        <p:spPr/>
        <p:txBody>
          <a:bodyPr/>
          <a:lstStyle/>
          <a:p>
            <a:fld id="{172BEE2D-C470-A449-A255-09C749371132}" type="slidenum">
              <a:rPr lang="en-US" smtClean="0"/>
              <a:pPr/>
              <a:t>‹#›</a:t>
            </a:fld>
            <a:endParaRPr lang="en-US" dirty="0"/>
          </a:p>
        </p:txBody>
      </p:sp>
    </p:spTree>
    <p:extLst>
      <p:ext uri="{BB962C8B-B14F-4D97-AF65-F5344CB8AC3E}">
        <p14:creationId xmlns:p14="http://schemas.microsoft.com/office/powerpoint/2010/main" val="362622409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157473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a:solidFill>
                  <a:schemeClr val="bg1"/>
                </a:solidFill>
              </a:rPr>
              <a:t>© 2017 </a:t>
            </a:r>
            <a:r>
              <a:rPr lang="en-US" sz="800" dirty="0">
                <a:solidFill>
                  <a:schemeClr val="bg1"/>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5452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11/28/2018</a:t>
            </a:fld>
            <a:endParaRPr lang="en-US" dirty="0"/>
          </a:p>
        </p:txBody>
      </p:sp>
      <p:sp>
        <p:nvSpPr>
          <p:cNvPr id="6" name="Footer Placeholder 5"/>
          <p:cNvSpPr>
            <a:spLocks noGrp="1"/>
          </p:cNvSpPr>
          <p:nvPr>
            <p:ph type="ftr" sz="quarter" idx="11"/>
          </p:nvPr>
        </p:nvSpPr>
        <p:spPr/>
        <p:txBody>
          <a:bodyPr/>
          <a:lstStyle/>
          <a:p>
            <a:r>
              <a:rPr lang="de-DE" smtClean="0">
                <a:solidFill>
                  <a:srgbClr val="0062FF"/>
                </a:solidFill>
              </a:rPr>
              <a:t>© 2018 </a:t>
            </a:r>
            <a:r>
              <a:rPr lang="en-US" smtClean="0">
                <a:solidFill>
                  <a:srgbClr val="0062FF"/>
                </a:solidFill>
              </a:rPr>
              <a:t>Universal Service Administrative Co. </a:t>
            </a:r>
            <a:r>
              <a:rPr lang="en-US" smtClean="0">
                <a:latin typeface="SourceSansPro-Light"/>
                <a:cs typeface="SourceSansPro-Light"/>
              </a:rPr>
              <a:t>Private and Confidential</a:t>
            </a:r>
            <a:endParaRPr lang="en-US" dirty="0" smtClean="0">
              <a:latin typeface="SourceSansPro-Light"/>
              <a:cs typeface="SourceSansPro-Light"/>
            </a:endParaRPr>
          </a:p>
        </p:txBody>
      </p:sp>
      <p:sp>
        <p:nvSpPr>
          <p:cNvPr id="7" name="Slide Number Placeholder 6"/>
          <p:cNvSpPr>
            <a:spLocks noGrp="1"/>
          </p:cNvSpPr>
          <p:nvPr>
            <p:ph type="sldNum" sz="quarter" idx="12"/>
          </p:nvPr>
        </p:nvSpPr>
        <p:spPr/>
        <p:txBody>
          <a:bodyPr/>
          <a:lstStyle/>
          <a:p>
            <a:fld id="{172BEE2D-C470-A449-A255-09C749371132}" type="slidenum">
              <a:rPr lang="en-US" smtClean="0"/>
              <a:pPr/>
              <a:t>‹#›</a:t>
            </a:fld>
            <a:endParaRPr lang="en-US" dirty="0"/>
          </a:p>
        </p:txBody>
      </p:sp>
    </p:spTree>
    <p:extLst>
      <p:ext uri="{BB962C8B-B14F-4D97-AF65-F5344CB8AC3E}">
        <p14:creationId xmlns:p14="http://schemas.microsoft.com/office/powerpoint/2010/main" val="302368083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11/28/2018</a:t>
            </a:fld>
            <a:endParaRPr lang="en-US" dirty="0"/>
          </a:p>
        </p:txBody>
      </p:sp>
      <p:sp>
        <p:nvSpPr>
          <p:cNvPr id="8" name="Footer Placeholder 7"/>
          <p:cNvSpPr>
            <a:spLocks noGrp="1"/>
          </p:cNvSpPr>
          <p:nvPr>
            <p:ph type="ftr" sz="quarter" idx="11"/>
          </p:nvPr>
        </p:nvSpPr>
        <p:spPr/>
        <p:txBody>
          <a:bodyPr/>
          <a:lstStyle/>
          <a:p>
            <a:r>
              <a:rPr lang="de-DE" smtClean="0">
                <a:solidFill>
                  <a:srgbClr val="0062FF"/>
                </a:solidFill>
              </a:rPr>
              <a:t>© 2018 </a:t>
            </a:r>
            <a:r>
              <a:rPr lang="en-US" smtClean="0">
                <a:solidFill>
                  <a:srgbClr val="0062FF"/>
                </a:solidFill>
              </a:rPr>
              <a:t>Universal Service Administrative Co. </a:t>
            </a:r>
            <a:r>
              <a:rPr lang="en-US" smtClean="0">
                <a:latin typeface="SourceSansPro-Light"/>
                <a:cs typeface="SourceSansPro-Light"/>
              </a:rPr>
              <a:t>Private and Confidential</a:t>
            </a:r>
            <a:endParaRPr lang="en-US" dirty="0" smtClean="0">
              <a:latin typeface="SourceSansPro-Light"/>
              <a:cs typeface="SourceSansPro-Light"/>
            </a:endParaRPr>
          </a:p>
        </p:txBody>
      </p:sp>
      <p:sp>
        <p:nvSpPr>
          <p:cNvPr id="9" name="Slide Number Placeholder 8"/>
          <p:cNvSpPr>
            <a:spLocks noGrp="1"/>
          </p:cNvSpPr>
          <p:nvPr>
            <p:ph type="sldNum" sz="quarter" idx="12"/>
          </p:nvPr>
        </p:nvSpPr>
        <p:spPr/>
        <p:txBody>
          <a:bodyPr/>
          <a:lstStyle/>
          <a:p>
            <a:fld id="{172BEE2D-C470-A449-A255-09C749371132}" type="slidenum">
              <a:rPr lang="en-US" smtClean="0"/>
              <a:pPr/>
              <a:t>‹#›</a:t>
            </a:fld>
            <a:endParaRPr lang="en-US" dirty="0"/>
          </a:p>
        </p:txBody>
      </p:sp>
    </p:spTree>
    <p:extLst>
      <p:ext uri="{BB962C8B-B14F-4D97-AF65-F5344CB8AC3E}">
        <p14:creationId xmlns:p14="http://schemas.microsoft.com/office/powerpoint/2010/main" val="115350379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11/28/2018</a:t>
            </a:fld>
            <a:endParaRPr lang="en-US" dirty="0"/>
          </a:p>
        </p:txBody>
      </p:sp>
      <p:sp>
        <p:nvSpPr>
          <p:cNvPr id="4" name="Footer Placeholder 3"/>
          <p:cNvSpPr>
            <a:spLocks noGrp="1"/>
          </p:cNvSpPr>
          <p:nvPr>
            <p:ph type="ftr" sz="quarter" idx="11"/>
          </p:nvPr>
        </p:nvSpPr>
        <p:spPr/>
        <p:txBody>
          <a:bodyPr/>
          <a:lstStyle/>
          <a:p>
            <a:r>
              <a:rPr lang="de-DE" smtClean="0">
                <a:solidFill>
                  <a:srgbClr val="0062FF"/>
                </a:solidFill>
              </a:rPr>
              <a:t>© 2018 </a:t>
            </a:r>
            <a:r>
              <a:rPr lang="en-US" smtClean="0">
                <a:solidFill>
                  <a:srgbClr val="0062FF"/>
                </a:solidFill>
              </a:rPr>
              <a:t>Universal Service Administrative Co. </a:t>
            </a:r>
            <a:r>
              <a:rPr lang="en-US" smtClean="0">
                <a:latin typeface="SourceSansPro-Light"/>
                <a:cs typeface="SourceSansPro-Light"/>
              </a:rPr>
              <a:t>Private and Confidential</a:t>
            </a:r>
            <a:endParaRPr lang="en-US" dirty="0" smtClean="0">
              <a:latin typeface="SourceSansPro-Light"/>
              <a:cs typeface="SourceSansPro-Light"/>
            </a:endParaRPr>
          </a:p>
        </p:txBody>
      </p:sp>
      <p:sp>
        <p:nvSpPr>
          <p:cNvPr id="5" name="Slide Number Placeholder 4"/>
          <p:cNvSpPr>
            <a:spLocks noGrp="1"/>
          </p:cNvSpPr>
          <p:nvPr>
            <p:ph type="sldNum" sz="quarter" idx="12"/>
          </p:nvPr>
        </p:nvSpPr>
        <p:spPr/>
        <p:txBody>
          <a:bodyPr/>
          <a:lstStyle/>
          <a:p>
            <a:fld id="{172BEE2D-C470-A449-A255-09C749371132}" type="slidenum">
              <a:rPr lang="en-US" smtClean="0"/>
              <a:pPr/>
              <a:t>‹#›</a:t>
            </a:fld>
            <a:endParaRPr lang="en-US" dirty="0"/>
          </a:p>
        </p:txBody>
      </p:sp>
    </p:spTree>
    <p:extLst>
      <p:ext uri="{BB962C8B-B14F-4D97-AF65-F5344CB8AC3E}">
        <p14:creationId xmlns:p14="http://schemas.microsoft.com/office/powerpoint/2010/main" val="20035277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11/28/2018</a:t>
            </a:fld>
            <a:endParaRPr lang="en-US" dirty="0"/>
          </a:p>
        </p:txBody>
      </p:sp>
      <p:sp>
        <p:nvSpPr>
          <p:cNvPr id="3" name="Footer Placeholder 2"/>
          <p:cNvSpPr>
            <a:spLocks noGrp="1"/>
          </p:cNvSpPr>
          <p:nvPr>
            <p:ph type="ftr" sz="quarter" idx="11"/>
          </p:nvPr>
        </p:nvSpPr>
        <p:spPr/>
        <p:txBody>
          <a:bodyPr/>
          <a:lstStyle/>
          <a:p>
            <a:endParaRPr lang="en-US" dirty="0" smtClean="0">
              <a:latin typeface="SourceSansPro-Light"/>
              <a:cs typeface="SourceSansPro-Light"/>
            </a:endParaRPr>
          </a:p>
        </p:txBody>
      </p:sp>
      <p:sp>
        <p:nvSpPr>
          <p:cNvPr id="4" name="Slide Number Placeholder 3"/>
          <p:cNvSpPr>
            <a:spLocks noGrp="1"/>
          </p:cNvSpPr>
          <p:nvPr>
            <p:ph type="sldNum" sz="quarter" idx="12"/>
          </p:nvPr>
        </p:nvSpPr>
        <p:spPr/>
        <p:txBody>
          <a:bodyPr/>
          <a:lstStyle/>
          <a:p>
            <a:fld id="{172BEE2D-C470-A449-A255-09C749371132}" type="slidenum">
              <a:rPr lang="en-US" smtClean="0"/>
              <a:pPr/>
              <a:t>‹#›</a:t>
            </a:fld>
            <a:endParaRPr lang="en-US" dirty="0"/>
          </a:p>
        </p:txBody>
      </p:sp>
    </p:spTree>
    <p:extLst>
      <p:ext uri="{BB962C8B-B14F-4D97-AF65-F5344CB8AC3E}">
        <p14:creationId xmlns:p14="http://schemas.microsoft.com/office/powerpoint/2010/main" val="328327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11/28/2018</a:t>
            </a:fld>
            <a:endParaRPr lang="en-US" dirty="0"/>
          </a:p>
        </p:txBody>
      </p:sp>
      <p:sp>
        <p:nvSpPr>
          <p:cNvPr id="6" name="Footer Placeholder 5"/>
          <p:cNvSpPr>
            <a:spLocks noGrp="1"/>
          </p:cNvSpPr>
          <p:nvPr>
            <p:ph type="ftr" sz="quarter" idx="11"/>
          </p:nvPr>
        </p:nvSpPr>
        <p:spPr/>
        <p:txBody>
          <a:bodyPr/>
          <a:lstStyle/>
          <a:p>
            <a:r>
              <a:rPr lang="de-DE" smtClean="0">
                <a:solidFill>
                  <a:srgbClr val="0062FF"/>
                </a:solidFill>
              </a:rPr>
              <a:t>© 2018 </a:t>
            </a:r>
            <a:r>
              <a:rPr lang="en-US" smtClean="0">
                <a:solidFill>
                  <a:srgbClr val="0062FF"/>
                </a:solidFill>
              </a:rPr>
              <a:t>Universal Service Administrative Co. </a:t>
            </a:r>
            <a:r>
              <a:rPr lang="en-US" smtClean="0">
                <a:latin typeface="SourceSansPro-Light"/>
                <a:cs typeface="SourceSansPro-Light"/>
              </a:rPr>
              <a:t>Private and Confidential</a:t>
            </a:r>
            <a:endParaRPr lang="en-US" dirty="0" smtClean="0">
              <a:latin typeface="SourceSansPro-Light"/>
              <a:cs typeface="SourceSansPro-Light"/>
            </a:endParaRPr>
          </a:p>
        </p:txBody>
      </p:sp>
      <p:sp>
        <p:nvSpPr>
          <p:cNvPr id="7" name="Slide Number Placeholder 6"/>
          <p:cNvSpPr>
            <a:spLocks noGrp="1"/>
          </p:cNvSpPr>
          <p:nvPr>
            <p:ph type="sldNum" sz="quarter" idx="12"/>
          </p:nvPr>
        </p:nvSpPr>
        <p:spPr/>
        <p:txBody>
          <a:bodyPr/>
          <a:lstStyle/>
          <a:p>
            <a:fld id="{172BEE2D-C470-A449-A255-09C749371132}" type="slidenum">
              <a:rPr lang="en-US" smtClean="0"/>
              <a:pPr/>
              <a:t>‹#›</a:t>
            </a:fld>
            <a:endParaRPr lang="en-US" dirty="0"/>
          </a:p>
        </p:txBody>
      </p:sp>
    </p:spTree>
    <p:extLst>
      <p:ext uri="{BB962C8B-B14F-4D97-AF65-F5344CB8AC3E}">
        <p14:creationId xmlns:p14="http://schemas.microsoft.com/office/powerpoint/2010/main" val="11007498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11/28/2018</a:t>
            </a:fld>
            <a:endParaRPr lang="en-US" dirty="0"/>
          </a:p>
        </p:txBody>
      </p:sp>
      <p:sp>
        <p:nvSpPr>
          <p:cNvPr id="6" name="Footer Placeholder 5"/>
          <p:cNvSpPr>
            <a:spLocks noGrp="1"/>
          </p:cNvSpPr>
          <p:nvPr>
            <p:ph type="ftr" sz="quarter" idx="11"/>
          </p:nvPr>
        </p:nvSpPr>
        <p:spPr/>
        <p:txBody>
          <a:bodyPr/>
          <a:lstStyle/>
          <a:p>
            <a:r>
              <a:rPr lang="de-DE" smtClean="0">
                <a:solidFill>
                  <a:srgbClr val="0062FF"/>
                </a:solidFill>
              </a:rPr>
              <a:t>© 2018 </a:t>
            </a:r>
            <a:r>
              <a:rPr lang="en-US" smtClean="0">
                <a:solidFill>
                  <a:srgbClr val="0062FF"/>
                </a:solidFill>
              </a:rPr>
              <a:t>Universal Service Administrative Co. </a:t>
            </a:r>
            <a:r>
              <a:rPr lang="en-US" smtClean="0">
                <a:latin typeface="SourceSansPro-Light"/>
                <a:cs typeface="SourceSansPro-Light"/>
              </a:rPr>
              <a:t>Private and Confidential</a:t>
            </a:r>
            <a:endParaRPr lang="en-US" dirty="0" smtClean="0">
              <a:latin typeface="SourceSansPro-Light"/>
              <a:cs typeface="SourceSansPro-Light"/>
            </a:endParaRPr>
          </a:p>
        </p:txBody>
      </p:sp>
      <p:sp>
        <p:nvSpPr>
          <p:cNvPr id="7" name="Slide Number Placeholder 6"/>
          <p:cNvSpPr>
            <a:spLocks noGrp="1"/>
          </p:cNvSpPr>
          <p:nvPr>
            <p:ph type="sldNum" sz="quarter" idx="12"/>
          </p:nvPr>
        </p:nvSpPr>
        <p:spPr/>
        <p:txBody>
          <a:bodyPr/>
          <a:lstStyle/>
          <a:p>
            <a:fld id="{172BEE2D-C470-A449-A255-09C749371132}" type="slidenum">
              <a:rPr lang="en-US" smtClean="0"/>
              <a:pPr/>
              <a:t>‹#›</a:t>
            </a:fld>
            <a:endParaRPr lang="en-US" dirty="0"/>
          </a:p>
        </p:txBody>
      </p:sp>
    </p:spTree>
    <p:extLst>
      <p:ext uri="{BB962C8B-B14F-4D97-AF65-F5344CB8AC3E}">
        <p14:creationId xmlns:p14="http://schemas.microsoft.com/office/powerpoint/2010/main" val="15140816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11/28/2018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solidFill>
                  <a:srgbClr val="0062FF"/>
                </a:solidFill>
              </a:rPr>
              <a:t>© 2018 </a:t>
            </a:r>
            <a:r>
              <a:rPr lang="en-US" smtClean="0">
                <a:solidFill>
                  <a:srgbClr val="0062FF"/>
                </a:solidFill>
              </a:rPr>
              <a:t>Universal Service Administrative Co. </a:t>
            </a:r>
            <a:r>
              <a:rPr lang="en-US" smtClean="0">
                <a:latin typeface="SourceSansPro-Light"/>
                <a:cs typeface="SourceSansPro-Light"/>
              </a:rPr>
              <a:t>Private and Confidential</a:t>
            </a:r>
            <a:endParaRPr lang="en-US" dirty="0" smtClean="0">
              <a:latin typeface="SourceSansPro-Light"/>
              <a:cs typeface="SourceSansPro-Ligh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BEE2D-C470-A449-A255-09C749371132}" type="slidenum">
              <a:rPr lang="en-US" smtClean="0"/>
              <a:pPr/>
              <a:t>‹#›</a:t>
            </a:fld>
            <a:endParaRPr lang="en-US" dirty="0"/>
          </a:p>
        </p:txBody>
      </p:sp>
      <p:sp>
        <p:nvSpPr>
          <p:cNvPr id="7" name="bk object 16"/>
          <p:cNvSpPr/>
          <p:nvPr userDrawn="1"/>
        </p:nvSpPr>
        <p:spPr>
          <a:xfrm>
            <a:off x="-276352" y="-85344"/>
            <a:ext cx="128016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sz="1800" dirty="0"/>
          </a:p>
        </p:txBody>
      </p:sp>
    </p:spTree>
    <p:extLst>
      <p:ext uri="{BB962C8B-B14F-4D97-AF65-F5344CB8AC3E}">
        <p14:creationId xmlns:p14="http://schemas.microsoft.com/office/powerpoint/2010/main" val="2827119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678" r:id="rId15"/>
    <p:sldLayoutId id="2147483680" r:id="rId16"/>
    <p:sldLayoutId id="2147483681" r:id="rId17"/>
    <p:sldLayoutId id="2147483682" r:id="rId18"/>
    <p:sldLayoutId id="2147483683" r:id="rId19"/>
    <p:sldLayoutId id="2147483664" r:id="rId20"/>
    <p:sldLayoutId id="2147483685" r:id="rId21"/>
    <p:sldLayoutId id="2147483686" r:id="rId22"/>
    <p:sldLayoutId id="2147483688" r:id="rId23"/>
    <p:sldLayoutId id="2147483689" r:id="rId24"/>
    <p:sldLayoutId id="2147483690" r:id="rId25"/>
    <p:sldLayoutId id="2147483691" r:id="rId26"/>
    <p:sldLayoutId id="2147483692" r:id="rId27"/>
    <p:sldLayoutId id="2147483693" r:id="rId28"/>
    <p:sldLayoutId id="2147483695" r:id="rId29"/>
    <p:sldLayoutId id="2147483711" r:id="rId30"/>
    <p:sldLayoutId id="2147483712" r:id="rId3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usac.org/about/about/program-integrity/pqa.aspx"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usac.org/about/about/program-integrity/bcap.aspx"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1500" y="963399"/>
            <a:ext cx="10907486" cy="2387600"/>
          </a:xfrm>
        </p:spPr>
        <p:txBody>
          <a:bodyPr/>
          <a:lstStyle/>
          <a:p>
            <a:r>
              <a:rPr lang="en-US" b="1" dirty="0" smtClean="0">
                <a:latin typeface="Source Sans Pro" panose="020B0503030403020204" pitchFamily="34" charset="0"/>
                <a:ea typeface="Source Sans Pro" panose="020B0503030403020204" pitchFamily="34" charset="0"/>
              </a:rPr>
              <a:t>Understanding the Audit Process</a:t>
            </a:r>
            <a:endParaRPr lang="en-US" b="1" dirty="0">
              <a:latin typeface="Source Sans Pro" panose="020B0503030403020204" pitchFamily="34" charset="0"/>
              <a:ea typeface="Source Sans Pro" panose="020B0503030403020204" pitchFamily="34" charset="0"/>
            </a:endParaRPr>
          </a:p>
        </p:txBody>
      </p:sp>
      <p:sp>
        <p:nvSpPr>
          <p:cNvPr id="4" name="Subtitle 3"/>
          <p:cNvSpPr>
            <a:spLocks noGrp="1"/>
          </p:cNvSpPr>
          <p:nvPr>
            <p:ph type="subTitle" idx="1"/>
          </p:nvPr>
        </p:nvSpPr>
        <p:spPr>
          <a:xfrm>
            <a:off x="1360714" y="4023538"/>
            <a:ext cx="9144000" cy="1655762"/>
          </a:xfrm>
        </p:spPr>
        <p:txBody>
          <a:bodyPr/>
          <a:lstStyle/>
          <a:p>
            <a:r>
              <a:rPr lang="en-US" dirty="0">
                <a:solidFill>
                  <a:srgbClr val="FFFFFF"/>
                </a:solidFill>
                <a:latin typeface="Source Sans Pro" panose="020B0503030403020204" pitchFamily="34" charset="0"/>
                <a:ea typeface="Source Sans Pro" panose="020B0503030403020204" pitchFamily="34" charset="0"/>
                <a:cs typeface="Source Sans Pro"/>
                <a:sym typeface="Source Sans Pro"/>
              </a:rPr>
              <a:t>Fall 2018 </a:t>
            </a:r>
            <a:r>
              <a:rPr lang="en-US" dirty="0" smtClean="0">
                <a:solidFill>
                  <a:srgbClr val="FFFFFF"/>
                </a:solidFill>
                <a:latin typeface="Source Sans Pro" panose="020B0503030403020204" pitchFamily="34" charset="0"/>
                <a:ea typeface="Source Sans Pro" panose="020B0503030403020204" pitchFamily="34" charset="0"/>
                <a:cs typeface="Source Sans Pro"/>
                <a:sym typeface="Source Sans Pro"/>
              </a:rPr>
              <a:t>Service Provider </a:t>
            </a:r>
            <a:r>
              <a:rPr lang="en-US" dirty="0">
                <a:solidFill>
                  <a:srgbClr val="FFFFFF"/>
                </a:solidFill>
                <a:latin typeface="Source Sans Pro" panose="020B0503030403020204" pitchFamily="34" charset="0"/>
                <a:ea typeface="Source Sans Pro" panose="020B0503030403020204" pitchFamily="34" charset="0"/>
                <a:cs typeface="Source Sans Pro"/>
                <a:sym typeface="Source Sans Pro"/>
              </a:rPr>
              <a:t>Training </a:t>
            </a:r>
            <a:endParaRPr lang="en-US"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a:p>
            <a:endParaRPr lang="en-US" dirty="0"/>
          </a:p>
        </p:txBody>
      </p:sp>
      <p:sp>
        <p:nvSpPr>
          <p:cNvPr id="2" name="Slide Number Placeholder 1"/>
          <p:cNvSpPr>
            <a:spLocks noGrp="1"/>
          </p:cNvSpPr>
          <p:nvPr>
            <p:ph type="sldNum" sz="quarter" idx="12"/>
          </p:nvPr>
        </p:nvSpPr>
        <p:spPr/>
        <p:txBody>
          <a:bodyPr/>
          <a:lstStyle/>
          <a:p>
            <a:fld id="{77DFCED7-EB59-654B-ACD8-84CE8F59160C}" type="slidenum">
              <a:rPr lang="en-US" smtClean="0"/>
              <a:t>1</a:t>
            </a:fld>
            <a:endParaRPr lang="en-US" dirty="0"/>
          </a:p>
        </p:txBody>
      </p:sp>
    </p:spTree>
    <p:extLst>
      <p:ext uri="{BB962C8B-B14F-4D97-AF65-F5344CB8AC3E}">
        <p14:creationId xmlns:p14="http://schemas.microsoft.com/office/powerpoint/2010/main" val="443671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2"/>
          </p:nvPr>
        </p:nvSpPr>
        <p:spPr>
          <a:xfrm>
            <a:off x="474965" y="1561574"/>
            <a:ext cx="8598379" cy="4356245"/>
          </a:xfrm>
          <a:prstGeom prst="rect">
            <a:avLst/>
          </a:prstGeom>
        </p:spPr>
        <p:txBody>
          <a:bodyPr>
            <a:normAutofit/>
          </a:bodyPr>
          <a:lstStyle/>
          <a:p>
            <a:pPr marL="0" indent="0">
              <a:buNone/>
            </a:pPr>
            <a:r>
              <a:rPr lang="en-US" sz="2400" dirty="0">
                <a:solidFill>
                  <a:schemeClr val="tx1">
                    <a:lumMod val="75000"/>
                    <a:lumOff val="25000"/>
                  </a:schemeClr>
                </a:solidFill>
                <a:latin typeface="Source Sans Pro" panose="020B0503030403020204" pitchFamily="34" charset="0"/>
                <a:ea typeface="Source Sans Pro" panose="020B0503030403020204" pitchFamily="34" charset="0"/>
              </a:rPr>
              <a:t>To determine whether</a:t>
            </a:r>
          </a:p>
          <a:p>
            <a:pPr marL="0" indent="0">
              <a:lnSpc>
                <a:spcPct val="100000"/>
              </a:lnSpc>
              <a:spcBef>
                <a:spcPts val="0"/>
              </a:spcBef>
              <a:buNone/>
            </a:pPr>
            <a:endParaRPr lang="en-US" sz="2400" dirty="0">
              <a:solidFill>
                <a:schemeClr val="tx1">
                  <a:lumMod val="75000"/>
                  <a:lumOff val="25000"/>
                </a:schemeClr>
              </a:solidFill>
              <a:latin typeface="Source Sans Pro" panose="020B0503030403020204" pitchFamily="34" charset="0"/>
              <a:ea typeface="Source Sans Pro" panose="020B0503030403020204" pitchFamily="34" charset="0"/>
            </a:endParaRPr>
          </a:p>
          <a:p>
            <a:pPr marL="714375" lvl="1" indent="-257175">
              <a:buClr>
                <a:srgbClr val="004AD4"/>
              </a:buClr>
            </a:pPr>
            <a:r>
              <a:rPr lang="en-US" dirty="0" smtClean="0">
                <a:solidFill>
                  <a:schemeClr val="tx1">
                    <a:lumMod val="75000"/>
                    <a:lumOff val="25000"/>
                  </a:schemeClr>
                </a:solidFill>
                <a:latin typeface="Source Sans Pro" panose="020B0503030403020204" pitchFamily="34" charset="0"/>
                <a:ea typeface="Source Sans Pro" panose="020B0503030403020204" pitchFamily="34" charset="0"/>
              </a:rPr>
              <a:t>There are any non-residential, </a:t>
            </a:r>
            <a:r>
              <a:rPr lang="en-US" u="sng" dirty="0" smtClean="0">
                <a:solidFill>
                  <a:schemeClr val="tx1">
                    <a:lumMod val="75000"/>
                    <a:lumOff val="25000"/>
                  </a:schemeClr>
                </a:solidFill>
                <a:latin typeface="Source Sans Pro" panose="020B0503030403020204" pitchFamily="34" charset="0"/>
                <a:ea typeface="Source Sans Pro" panose="020B0503030403020204" pitchFamily="34" charset="0"/>
              </a:rPr>
              <a:t>similarly situated</a:t>
            </a:r>
            <a:r>
              <a:rPr lang="en-US" dirty="0" smtClean="0">
                <a:solidFill>
                  <a:schemeClr val="tx1">
                    <a:lumMod val="75000"/>
                    <a:lumOff val="25000"/>
                  </a:schemeClr>
                </a:solidFill>
                <a:latin typeface="Source Sans Pro" panose="020B0503030403020204" pitchFamily="34" charset="0"/>
                <a:ea typeface="Source Sans Pro" panose="020B0503030403020204" pitchFamily="34" charset="0"/>
              </a:rPr>
              <a:t> customers </a:t>
            </a:r>
            <a:r>
              <a:rPr lang="en-US" u="sng" dirty="0" smtClean="0">
                <a:solidFill>
                  <a:schemeClr val="tx1">
                    <a:lumMod val="75000"/>
                    <a:lumOff val="25000"/>
                  </a:schemeClr>
                </a:solidFill>
                <a:latin typeface="Source Sans Pro" panose="020B0503030403020204" pitchFamily="34" charset="0"/>
                <a:ea typeface="Source Sans Pro" panose="020B0503030403020204" pitchFamily="34" charset="0"/>
              </a:rPr>
              <a:t>receiving the same or similar service</a:t>
            </a:r>
            <a:r>
              <a:rPr lang="en-US" dirty="0" smtClean="0">
                <a:solidFill>
                  <a:schemeClr val="tx1">
                    <a:lumMod val="75000"/>
                    <a:lumOff val="25000"/>
                  </a:schemeClr>
                </a:solidFill>
                <a:latin typeface="Source Sans Pro" panose="020B0503030403020204" pitchFamily="34" charset="0"/>
                <a:ea typeface="Source Sans Pro" panose="020B0503030403020204" pitchFamily="34" charset="0"/>
              </a:rPr>
              <a:t> as a school/library participant.</a:t>
            </a:r>
          </a:p>
          <a:p>
            <a:pPr lvl="2">
              <a:buClr>
                <a:srgbClr val="004AD4"/>
              </a:buClr>
              <a:buFont typeface="Courier New" panose="02070309020205020404" pitchFamily="49" charset="0"/>
              <a:buChar char="o"/>
            </a:pPr>
            <a:r>
              <a:rPr lang="en-US" sz="2400" dirty="0" smtClean="0">
                <a:solidFill>
                  <a:schemeClr val="tx1">
                    <a:lumMod val="75000"/>
                    <a:lumOff val="25000"/>
                  </a:schemeClr>
                </a:solidFill>
                <a:latin typeface="Source Sans Pro" panose="020B0503030403020204" pitchFamily="34" charset="0"/>
                <a:ea typeface="Source Sans Pro" panose="020B0503030403020204" pitchFamily="34" charset="0"/>
              </a:rPr>
              <a:t>If not, documentation needed to demonstrate there are no other non-residential customers receiving same or similar service as a </a:t>
            </a:r>
            <a:r>
              <a:rPr lang="en-US" sz="2400" u="sng" dirty="0" smtClean="0">
                <a:solidFill>
                  <a:schemeClr val="tx1">
                    <a:lumMod val="75000"/>
                    <a:lumOff val="25000"/>
                  </a:schemeClr>
                </a:solidFill>
                <a:latin typeface="Source Sans Pro" panose="020B0503030403020204" pitchFamily="34" charset="0"/>
                <a:ea typeface="Source Sans Pro" panose="020B0503030403020204" pitchFamily="34" charset="0"/>
              </a:rPr>
              <a:t>similarly situated</a:t>
            </a:r>
            <a:r>
              <a:rPr lang="en-US" sz="2400" dirty="0" smtClean="0">
                <a:solidFill>
                  <a:schemeClr val="tx1">
                    <a:lumMod val="75000"/>
                    <a:lumOff val="25000"/>
                  </a:schemeClr>
                </a:solidFill>
                <a:latin typeface="Source Sans Pro" panose="020B0503030403020204" pitchFamily="34" charset="0"/>
                <a:ea typeface="Source Sans Pro" panose="020B0503030403020204" pitchFamily="34" charset="0"/>
              </a:rPr>
              <a:t> school/library participant.</a:t>
            </a:r>
          </a:p>
          <a:p>
            <a:pPr marL="0" indent="0">
              <a:buNone/>
            </a:pPr>
            <a:endParaRPr lang="en-US" dirty="0"/>
          </a:p>
          <a:p>
            <a:pPr marL="257175" indent="-257175"/>
            <a:endParaRPr lang="en-US" dirty="0" smtClean="0"/>
          </a:p>
        </p:txBody>
      </p:sp>
      <p:sp>
        <p:nvSpPr>
          <p:cNvPr id="2" name="Title 1"/>
          <p:cNvSpPr>
            <a:spLocks noGrp="1"/>
          </p:cNvSpPr>
          <p:nvPr>
            <p:ph type="title"/>
          </p:nvPr>
        </p:nvSpPr>
        <p:spPr>
          <a:xfrm>
            <a:off x="355274" y="515475"/>
            <a:ext cx="8837762" cy="826834"/>
          </a:xfrm>
        </p:spPr>
        <p:txBody>
          <a:bodyPr>
            <a:normAutofit/>
          </a:bodyPr>
          <a:lstStyle/>
          <a:p>
            <a:r>
              <a:rPr lang="en-US" b="1" dirty="0" smtClean="0">
                <a:solidFill>
                  <a:srgbClr val="004AD4"/>
                </a:solidFill>
                <a:latin typeface="Source Sans Pro" panose="020B0503030403020204" pitchFamily="34" charset="0"/>
                <a:ea typeface="Source Sans Pro" panose="020B0503030403020204" pitchFamily="34" charset="0"/>
              </a:rPr>
              <a:t>Why is LCP audited?</a:t>
            </a:r>
            <a:endParaRPr lang="en-US" b="1" dirty="0">
              <a:solidFill>
                <a:srgbClr val="004AD4"/>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10</a:t>
            </a:fld>
            <a:endParaRPr lang="en-US" dirty="0"/>
          </a:p>
        </p:txBody>
      </p:sp>
      <p:sp>
        <p:nvSpPr>
          <p:cNvPr id="5" name="Rectangle 4"/>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642029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2"/>
          </p:nvPr>
        </p:nvSpPr>
        <p:spPr>
          <a:xfrm>
            <a:off x="540279" y="1561574"/>
            <a:ext cx="8598379" cy="4356245"/>
          </a:xfrm>
          <a:prstGeom prst="rect">
            <a:avLst/>
          </a:prstGeom>
        </p:spPr>
        <p:txBody>
          <a:bodyPr>
            <a:normAutofit/>
          </a:bodyPr>
          <a:lstStyle/>
          <a:p>
            <a:pPr marL="0" indent="0">
              <a:buNone/>
            </a:pPr>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To determine whether</a:t>
            </a:r>
          </a:p>
          <a:p>
            <a:pPr marL="0" indent="0">
              <a:spcBef>
                <a:spcPts val="0"/>
              </a:spcBef>
              <a:buNone/>
            </a:pPr>
            <a:endParaRPr lang="en-US" sz="2400" dirty="0">
              <a:solidFill>
                <a:schemeClr val="tx1">
                  <a:lumMod val="65000"/>
                  <a:lumOff val="35000"/>
                </a:schemeClr>
              </a:solidFill>
              <a:latin typeface="Source Sans Pro" panose="020B0503030403020204" pitchFamily="34" charset="0"/>
              <a:ea typeface="Source Sans Pro" panose="020B0503030403020204" pitchFamily="34" charset="0"/>
            </a:endParaRPr>
          </a:p>
          <a:p>
            <a:pPr marL="714375" lvl="1" indent="-257175">
              <a:buClr>
                <a:srgbClr val="004AD4"/>
              </a:buClr>
            </a:pPr>
            <a:r>
              <a:rPr lang="en-US" dirty="0" smtClean="0">
                <a:solidFill>
                  <a:schemeClr val="tx1">
                    <a:lumMod val="65000"/>
                    <a:lumOff val="35000"/>
                  </a:schemeClr>
                </a:solidFill>
                <a:latin typeface="Source Sans Pro" panose="020B0503030403020204" pitchFamily="34" charset="0"/>
                <a:ea typeface="Source Sans Pro" panose="020B0503030403020204" pitchFamily="34" charset="0"/>
              </a:rPr>
              <a:t>All bids received offered the lowest corresponding price. </a:t>
            </a:r>
            <a:r>
              <a:rPr lang="en-US" dirty="0">
                <a:solidFill>
                  <a:schemeClr val="tx1">
                    <a:lumMod val="65000"/>
                    <a:lumOff val="35000"/>
                  </a:schemeClr>
                </a:solidFill>
                <a:latin typeface="Source Sans Pro" panose="020B0503030403020204" pitchFamily="34" charset="0"/>
                <a:ea typeface="Source Sans Pro" panose="020B0503030403020204" pitchFamily="34" charset="0"/>
              </a:rPr>
              <a:t>47 C.F.R. § </a:t>
            </a:r>
            <a:r>
              <a:rPr lang="en-US" dirty="0" smtClean="0">
                <a:solidFill>
                  <a:schemeClr val="tx1">
                    <a:lumMod val="65000"/>
                    <a:lumOff val="35000"/>
                  </a:schemeClr>
                </a:solidFill>
                <a:latin typeface="Source Sans Pro" panose="020B0503030403020204" pitchFamily="34" charset="0"/>
                <a:ea typeface="Source Sans Pro" panose="020B0503030403020204" pitchFamily="34" charset="0"/>
              </a:rPr>
              <a:t>54.511(b).</a:t>
            </a:r>
          </a:p>
          <a:p>
            <a:pPr marL="714375" lvl="1" indent="-257175">
              <a:buClr>
                <a:srgbClr val="004AD4"/>
              </a:buClr>
            </a:pPr>
            <a:endParaRPr lang="en-US" dirty="0" smtClean="0">
              <a:solidFill>
                <a:schemeClr val="tx1">
                  <a:lumMod val="65000"/>
                  <a:lumOff val="35000"/>
                </a:schemeClr>
              </a:solidFill>
              <a:latin typeface="Source Sans Pro" panose="020B0503030403020204" pitchFamily="34" charset="0"/>
              <a:ea typeface="Source Sans Pro" panose="020B0503030403020204" pitchFamily="34" charset="0"/>
            </a:endParaRPr>
          </a:p>
          <a:p>
            <a:pPr marL="714375" lvl="1" indent="-257175">
              <a:buClr>
                <a:srgbClr val="004AD4"/>
              </a:buClr>
            </a:pPr>
            <a:r>
              <a:rPr lang="en-US" dirty="0" smtClean="0">
                <a:solidFill>
                  <a:schemeClr val="tx1">
                    <a:lumMod val="65000"/>
                    <a:lumOff val="35000"/>
                  </a:schemeClr>
                </a:solidFill>
                <a:latin typeface="Source Sans Pro" panose="020B0503030403020204" pitchFamily="34" charset="0"/>
                <a:ea typeface="Source Sans Pro" panose="020B0503030403020204" pitchFamily="34" charset="0"/>
              </a:rPr>
              <a:t>Schools and libraries are being charged more for the </a:t>
            </a:r>
            <a:r>
              <a:rPr lang="en-US" u="sng" dirty="0" smtClean="0">
                <a:solidFill>
                  <a:schemeClr val="tx1">
                    <a:lumMod val="65000"/>
                    <a:lumOff val="35000"/>
                  </a:schemeClr>
                </a:solidFill>
                <a:latin typeface="Source Sans Pro" panose="020B0503030403020204" pitchFamily="34" charset="0"/>
                <a:ea typeface="Source Sans Pro" panose="020B0503030403020204" pitchFamily="34" charset="0"/>
              </a:rPr>
              <a:t>same or similar service</a:t>
            </a:r>
            <a:r>
              <a:rPr lang="en-US" dirty="0" smtClean="0">
                <a:solidFill>
                  <a:schemeClr val="tx1">
                    <a:lumMod val="65000"/>
                    <a:lumOff val="35000"/>
                  </a:schemeClr>
                </a:solidFill>
                <a:latin typeface="Source Sans Pro" panose="020B0503030403020204" pitchFamily="34" charset="0"/>
                <a:ea typeface="Source Sans Pro" panose="020B0503030403020204" pitchFamily="34" charset="0"/>
              </a:rPr>
              <a:t> as other </a:t>
            </a:r>
            <a:r>
              <a:rPr lang="en-US" u="sng" dirty="0" smtClean="0">
                <a:solidFill>
                  <a:schemeClr val="tx1">
                    <a:lumMod val="65000"/>
                    <a:lumOff val="35000"/>
                  </a:schemeClr>
                </a:solidFill>
                <a:latin typeface="Source Sans Pro" panose="020B0503030403020204" pitchFamily="34" charset="0"/>
                <a:ea typeface="Source Sans Pro" panose="020B0503030403020204" pitchFamily="34" charset="0"/>
              </a:rPr>
              <a:t>similarly situated</a:t>
            </a:r>
            <a:r>
              <a:rPr lang="en-US" dirty="0" smtClean="0">
                <a:solidFill>
                  <a:schemeClr val="tx1">
                    <a:lumMod val="65000"/>
                    <a:lumOff val="35000"/>
                  </a:schemeClr>
                </a:solidFill>
                <a:latin typeface="Source Sans Pro" panose="020B0503030403020204" pitchFamily="34" charset="0"/>
                <a:ea typeface="Source Sans Pro" panose="020B0503030403020204" pitchFamily="34" charset="0"/>
              </a:rPr>
              <a:t> non-residential customers receiving the same or similar service.</a:t>
            </a:r>
            <a:endParaRPr lang="en-US" dirty="0">
              <a:solidFill>
                <a:schemeClr val="tx1">
                  <a:lumMod val="65000"/>
                  <a:lumOff val="35000"/>
                </a:schemeClr>
              </a:solidFill>
              <a:latin typeface="Source Sans Pro" panose="020B0503030403020204" pitchFamily="34" charset="0"/>
              <a:ea typeface="Source Sans Pro" panose="020B0503030403020204" pitchFamily="34" charset="0"/>
            </a:endParaRPr>
          </a:p>
          <a:p>
            <a:pPr marL="0" indent="0">
              <a:buNone/>
            </a:pPr>
            <a:endParaRPr lang="en-US" sz="2100" dirty="0"/>
          </a:p>
          <a:p>
            <a:pPr marL="257175" indent="-257175"/>
            <a:endParaRPr lang="en-US" dirty="0"/>
          </a:p>
          <a:p>
            <a:pPr marL="257175" indent="-257175"/>
            <a:endParaRPr lang="en-US" dirty="0" smtClean="0"/>
          </a:p>
        </p:txBody>
      </p:sp>
      <p:sp>
        <p:nvSpPr>
          <p:cNvPr id="2" name="Title 1"/>
          <p:cNvSpPr>
            <a:spLocks noGrp="1"/>
          </p:cNvSpPr>
          <p:nvPr>
            <p:ph type="title"/>
          </p:nvPr>
        </p:nvSpPr>
        <p:spPr>
          <a:xfrm>
            <a:off x="420588" y="515475"/>
            <a:ext cx="8837762" cy="826834"/>
          </a:xfrm>
        </p:spPr>
        <p:txBody>
          <a:bodyPr>
            <a:normAutofit/>
          </a:bodyPr>
          <a:lstStyle/>
          <a:p>
            <a:r>
              <a:rPr lang="en-US" b="1" dirty="0" smtClean="0">
                <a:solidFill>
                  <a:srgbClr val="004AD4"/>
                </a:solidFill>
                <a:latin typeface="Source Sans Pro" panose="020B0503030403020204" pitchFamily="34" charset="0"/>
                <a:ea typeface="Source Sans Pro" panose="020B0503030403020204" pitchFamily="34" charset="0"/>
              </a:rPr>
              <a:t>Why is LCP audited? (cont.)</a:t>
            </a:r>
            <a:endParaRPr lang="en-US" b="1" dirty="0">
              <a:solidFill>
                <a:srgbClr val="004AD4"/>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11</a:t>
            </a:fld>
            <a:endParaRPr lang="en-US" dirty="0"/>
          </a:p>
        </p:txBody>
      </p:sp>
      <p:sp>
        <p:nvSpPr>
          <p:cNvPr id="5" name="Rectangle 4"/>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4115022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2"/>
          </p:nvPr>
        </p:nvSpPr>
        <p:spPr>
          <a:xfrm>
            <a:off x="291040" y="2086370"/>
            <a:ext cx="6539541" cy="4269980"/>
          </a:xfrm>
          <a:prstGeom prst="rect">
            <a:avLst/>
          </a:prstGeom>
        </p:spPr>
        <p:txBody>
          <a:bodyPr/>
          <a:lstStyle/>
          <a:p>
            <a:pPr marL="0" indent="0">
              <a:buNone/>
            </a:pPr>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“Lowest corresponding price is the lowest price that a service provider charges to non-residential customers who are similarly situated to a particular school, library, or library consortium for similar services.” 47 C.F.R. § 54.500</a:t>
            </a:r>
          </a:p>
          <a:p>
            <a:pPr marL="0" indent="0">
              <a:buNone/>
            </a:pPr>
            <a:endParaRPr lang="en-US" sz="2100" dirty="0"/>
          </a:p>
          <a:p>
            <a:pPr marL="257175" indent="-257175"/>
            <a:endParaRPr lang="en-US" dirty="0"/>
          </a:p>
          <a:p>
            <a:pPr marL="257175" indent="-257175"/>
            <a:endParaRPr lang="en-US" dirty="0" smtClean="0"/>
          </a:p>
        </p:txBody>
      </p:sp>
      <p:sp>
        <p:nvSpPr>
          <p:cNvPr id="2" name="Title 1"/>
          <p:cNvSpPr>
            <a:spLocks noGrp="1"/>
          </p:cNvSpPr>
          <p:nvPr>
            <p:ph type="title"/>
          </p:nvPr>
        </p:nvSpPr>
        <p:spPr>
          <a:xfrm>
            <a:off x="291040" y="665646"/>
            <a:ext cx="8837762" cy="826834"/>
          </a:xfrm>
        </p:spPr>
        <p:txBody>
          <a:bodyPr>
            <a:normAutofit/>
          </a:bodyPr>
          <a:lstStyle/>
          <a:p>
            <a:r>
              <a:rPr lang="en-US" b="1" dirty="0" smtClean="0">
                <a:solidFill>
                  <a:srgbClr val="004AD4"/>
                </a:solidFill>
                <a:latin typeface="Source Sans Pro" panose="020B0503030403020204" pitchFamily="34" charset="0"/>
                <a:ea typeface="Source Sans Pro" panose="020B0503030403020204" pitchFamily="34" charset="0"/>
              </a:rPr>
              <a:t>Who are the non-residential customers?</a:t>
            </a:r>
            <a:endParaRPr lang="en-US" b="1" dirty="0">
              <a:solidFill>
                <a:srgbClr val="004AD4"/>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12</a:t>
            </a:fld>
            <a:endParaRPr lang="en-US" dirty="0"/>
          </a:p>
        </p:txBody>
      </p:sp>
      <p:pic>
        <p:nvPicPr>
          <p:cNvPr id="4098" name="Picture 2" descr="Image result for who are the custom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734" y="2619909"/>
            <a:ext cx="3570224" cy="26090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849853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2"/>
          </p:nvPr>
        </p:nvSpPr>
        <p:spPr>
          <a:xfrm>
            <a:off x="291040" y="1647740"/>
            <a:ext cx="6227654" cy="4295860"/>
          </a:xfrm>
          <a:prstGeom prst="rect">
            <a:avLst/>
          </a:prstGeom>
        </p:spPr>
        <p:txBody>
          <a:bodyPr>
            <a:normAutofit/>
          </a:bodyPr>
          <a:lstStyle/>
          <a:p>
            <a:pPr marL="0" indent="0">
              <a:buNone/>
            </a:pPr>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“Service providers may request higher rates if they can show that the lowest corresponding price is not compensatory, because the relevant [beneficiary] is not… subscribing to a similar set of services to the customer paying the lowest corresponding price.” 47 C.F.R. § 54.504(c)(2)</a:t>
            </a:r>
          </a:p>
          <a:p>
            <a:pPr marL="257175" indent="-257175"/>
            <a:endParaRPr lang="en-US" sz="2400" dirty="0"/>
          </a:p>
          <a:p>
            <a:pPr marL="0" indent="0">
              <a:buNone/>
            </a:pPr>
            <a:endParaRPr lang="en-US" sz="2100" dirty="0"/>
          </a:p>
          <a:p>
            <a:pPr marL="257175" indent="-257175"/>
            <a:endParaRPr lang="en-US" dirty="0"/>
          </a:p>
          <a:p>
            <a:pPr marL="257175" indent="-257175"/>
            <a:endParaRPr lang="en-US" dirty="0" smtClean="0"/>
          </a:p>
        </p:txBody>
      </p:sp>
      <p:sp>
        <p:nvSpPr>
          <p:cNvPr id="2" name="Title 1"/>
          <p:cNvSpPr>
            <a:spLocks noGrp="1"/>
          </p:cNvSpPr>
          <p:nvPr>
            <p:ph type="title"/>
          </p:nvPr>
        </p:nvSpPr>
        <p:spPr>
          <a:xfrm>
            <a:off x="291040" y="554806"/>
            <a:ext cx="8837762" cy="826834"/>
          </a:xfrm>
        </p:spPr>
        <p:txBody>
          <a:bodyPr>
            <a:normAutofit/>
          </a:bodyPr>
          <a:lstStyle/>
          <a:p>
            <a:r>
              <a:rPr lang="en-US" b="1" dirty="0" smtClean="0">
                <a:solidFill>
                  <a:srgbClr val="004AD4"/>
                </a:solidFill>
                <a:latin typeface="Source Sans Pro" panose="020B0503030403020204" pitchFamily="34" charset="0"/>
                <a:ea typeface="Source Sans Pro" panose="020B0503030403020204" pitchFamily="34" charset="0"/>
              </a:rPr>
              <a:t>What services are non-residential customers receiving?</a:t>
            </a:r>
            <a:endParaRPr lang="en-US" b="1" dirty="0">
              <a:solidFill>
                <a:srgbClr val="004AD4"/>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13</a:t>
            </a:fld>
            <a:endParaRPr lang="en-US" dirty="0"/>
          </a:p>
        </p:txBody>
      </p:sp>
      <p:pic>
        <p:nvPicPr>
          <p:cNvPr id="5124" name="Picture 4" descr="Image result for telecommunication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679" y="1924351"/>
            <a:ext cx="3901613" cy="2926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990778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2"/>
          </p:nvPr>
        </p:nvSpPr>
        <p:spPr>
          <a:xfrm>
            <a:off x="489857" y="1844917"/>
            <a:ext cx="6988628" cy="3761022"/>
          </a:xfrm>
          <a:prstGeom prst="rect">
            <a:avLst/>
          </a:prstGeom>
        </p:spPr>
        <p:txBody>
          <a:bodyPr/>
          <a:lstStyle/>
          <a:p>
            <a:pPr marL="0" indent="0">
              <a:spcBef>
                <a:spcPts val="0"/>
              </a:spcBef>
              <a:buNone/>
            </a:pPr>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“[The Commission] will establish a rebuttable presumption that rates offered within the previous three years are still compensatory.” </a:t>
            </a:r>
          </a:p>
          <a:p>
            <a:pPr marL="0" indent="0">
              <a:spcBef>
                <a:spcPts val="0"/>
              </a:spcBef>
              <a:buNone/>
            </a:pPr>
            <a:r>
              <a:rPr lang="en-US" sz="2400" i="1" dirty="0">
                <a:solidFill>
                  <a:schemeClr val="tx1">
                    <a:lumMod val="65000"/>
                    <a:lumOff val="35000"/>
                  </a:schemeClr>
                </a:solidFill>
                <a:latin typeface="Source Sans Pro" panose="020B0503030403020204" pitchFamily="34" charset="0"/>
                <a:ea typeface="Source Sans Pro" panose="020B0503030403020204" pitchFamily="34" charset="0"/>
              </a:rPr>
              <a:t>First Report and Order, </a:t>
            </a:r>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CC Docket No. 96-45, 12 FCC </a:t>
            </a:r>
            <a:r>
              <a:rPr lang="en-US" sz="2400" dirty="0" err="1">
                <a:solidFill>
                  <a:schemeClr val="tx1">
                    <a:lumMod val="65000"/>
                    <a:lumOff val="35000"/>
                  </a:schemeClr>
                </a:solidFill>
                <a:latin typeface="Source Sans Pro" panose="020B0503030403020204" pitchFamily="34" charset="0"/>
                <a:ea typeface="Source Sans Pro" panose="020B0503030403020204" pitchFamily="34" charset="0"/>
              </a:rPr>
              <a:t>Rcd</a:t>
            </a:r>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 8776, 9034, at para. 489 (1997)</a:t>
            </a:r>
            <a:endParaRPr lang="en-US" sz="2000" dirty="0">
              <a:solidFill>
                <a:schemeClr val="tx1">
                  <a:lumMod val="65000"/>
                  <a:lumOff val="35000"/>
                </a:schemeClr>
              </a:solidFill>
              <a:latin typeface="Source Sans Pro" panose="020B0503030403020204" pitchFamily="34" charset="0"/>
              <a:ea typeface="Source Sans Pro" panose="020B0503030403020204" pitchFamily="34" charset="0"/>
            </a:endParaRPr>
          </a:p>
          <a:p>
            <a:pPr marL="257175" indent="-257175"/>
            <a:endParaRPr lang="en-US" sz="2400" dirty="0"/>
          </a:p>
          <a:p>
            <a:pPr marL="0" indent="0">
              <a:buNone/>
            </a:pPr>
            <a:endParaRPr lang="en-US" sz="2100" dirty="0"/>
          </a:p>
          <a:p>
            <a:pPr marL="257175" indent="-257175"/>
            <a:endParaRPr lang="en-US" dirty="0"/>
          </a:p>
          <a:p>
            <a:pPr marL="257175" indent="-257175"/>
            <a:endParaRPr lang="en-US" dirty="0" smtClean="0"/>
          </a:p>
        </p:txBody>
      </p:sp>
      <p:sp>
        <p:nvSpPr>
          <p:cNvPr id="2" name="Title 1"/>
          <p:cNvSpPr>
            <a:spLocks noGrp="1"/>
          </p:cNvSpPr>
          <p:nvPr>
            <p:ph type="title"/>
          </p:nvPr>
        </p:nvSpPr>
        <p:spPr>
          <a:xfrm>
            <a:off x="345264" y="465385"/>
            <a:ext cx="8837762" cy="826834"/>
          </a:xfrm>
        </p:spPr>
        <p:txBody>
          <a:bodyPr>
            <a:normAutofit/>
          </a:bodyPr>
          <a:lstStyle/>
          <a:p>
            <a:r>
              <a:rPr lang="en-US" b="1" dirty="0" smtClean="0">
                <a:solidFill>
                  <a:srgbClr val="004AD4"/>
                </a:solidFill>
                <a:latin typeface="Source Sans Pro" panose="020B0503030403020204" pitchFamily="34" charset="0"/>
                <a:ea typeface="Source Sans Pro" panose="020B0503030403020204" pitchFamily="34" charset="0"/>
              </a:rPr>
              <a:t>When were the services delivered?</a:t>
            </a:r>
            <a:endParaRPr lang="en-US" b="1" dirty="0">
              <a:solidFill>
                <a:srgbClr val="004AD4"/>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14</a:t>
            </a:fld>
            <a:endParaRPr lang="en-US" dirty="0"/>
          </a:p>
        </p:txBody>
      </p:sp>
      <p:pic>
        <p:nvPicPr>
          <p:cNvPr id="6146" name="Picture 2" descr="Image result for w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585" y="3042498"/>
            <a:ext cx="3431389" cy="25792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698958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2"/>
          </p:nvPr>
        </p:nvSpPr>
        <p:spPr>
          <a:xfrm>
            <a:off x="354813" y="1906107"/>
            <a:ext cx="6388887" cy="4295860"/>
          </a:xfrm>
          <a:prstGeom prst="rect">
            <a:avLst/>
          </a:prstGeom>
        </p:spPr>
        <p:txBody>
          <a:bodyPr>
            <a:normAutofit/>
          </a:bodyPr>
          <a:lstStyle/>
          <a:p>
            <a:pPr marL="0" indent="0">
              <a:spcBef>
                <a:spcPts val="0"/>
              </a:spcBef>
              <a:buNone/>
            </a:pPr>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“Service providers may request higher rates if they can show that the lowest corresponding price is not compensatory, because the relevant [beneficiary] is not similarly situated to… the customer paying the lowest corresponding price.” </a:t>
            </a:r>
          </a:p>
          <a:p>
            <a:pPr marL="0" indent="0">
              <a:spcBef>
                <a:spcPts val="0"/>
              </a:spcBef>
              <a:buNone/>
            </a:pPr>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47 C.F.R. § 54.504(c)(2)</a:t>
            </a:r>
          </a:p>
          <a:p>
            <a:pPr marL="257175" indent="-257175"/>
            <a:endParaRPr lang="en-US" sz="2400" dirty="0"/>
          </a:p>
          <a:p>
            <a:pPr marL="0" indent="0">
              <a:buNone/>
            </a:pPr>
            <a:endParaRPr lang="en-US" sz="2100" dirty="0"/>
          </a:p>
          <a:p>
            <a:pPr marL="257175" indent="-257175"/>
            <a:endParaRPr lang="en-US" dirty="0"/>
          </a:p>
          <a:p>
            <a:pPr marL="257175" indent="-257175"/>
            <a:endParaRPr lang="en-US" dirty="0" smtClean="0"/>
          </a:p>
        </p:txBody>
      </p:sp>
      <p:sp>
        <p:nvSpPr>
          <p:cNvPr id="2" name="Title 1"/>
          <p:cNvSpPr>
            <a:spLocks noGrp="1"/>
          </p:cNvSpPr>
          <p:nvPr>
            <p:ph type="title"/>
          </p:nvPr>
        </p:nvSpPr>
        <p:spPr>
          <a:xfrm>
            <a:off x="354813" y="371949"/>
            <a:ext cx="8837762" cy="826834"/>
          </a:xfrm>
        </p:spPr>
        <p:txBody>
          <a:bodyPr>
            <a:normAutofit/>
          </a:bodyPr>
          <a:lstStyle/>
          <a:p>
            <a:r>
              <a:rPr lang="en-US" b="1" dirty="0" smtClean="0">
                <a:solidFill>
                  <a:srgbClr val="004AD4"/>
                </a:solidFill>
                <a:latin typeface="Source Sans Pro" panose="020B0503030403020204" pitchFamily="34" charset="0"/>
                <a:ea typeface="Source Sans Pro" panose="020B0503030403020204" pitchFamily="34" charset="0"/>
              </a:rPr>
              <a:t>Where are the non-residential customers located?</a:t>
            </a:r>
            <a:endParaRPr lang="en-US" b="1" dirty="0">
              <a:solidFill>
                <a:srgbClr val="004AD4"/>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15</a:t>
            </a:fld>
            <a:endParaRPr lang="en-US" dirty="0"/>
          </a:p>
        </p:txBody>
      </p:sp>
      <p:pic>
        <p:nvPicPr>
          <p:cNvPr id="7170" name="Picture 2" descr="Image result for united states map top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2506552"/>
            <a:ext cx="4975835" cy="30949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964953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16</a:t>
            </a:fld>
            <a:endParaRPr lang="en-US" dirty="0"/>
          </a:p>
        </p:txBody>
      </p:sp>
      <p:sp>
        <p:nvSpPr>
          <p:cNvPr id="8" name="Content Placeholder 7"/>
          <p:cNvSpPr>
            <a:spLocks noGrp="1"/>
          </p:cNvSpPr>
          <p:nvPr>
            <p:ph idx="12"/>
          </p:nvPr>
        </p:nvSpPr>
        <p:spPr>
          <a:xfrm>
            <a:off x="536842" y="505159"/>
            <a:ext cx="8471282" cy="573038"/>
          </a:xfrm>
        </p:spPr>
        <p:txBody>
          <a:bodyPr>
            <a:norm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Common Invoicing Findings</a:t>
            </a:r>
            <a:endParaRPr lang="en-US" sz="2400" b="1" dirty="0">
              <a:solidFill>
                <a:srgbClr val="004AD4"/>
              </a:solidFill>
              <a:latin typeface="Source Sans Pro" panose="020B0503030403020204" pitchFamily="34" charset="0"/>
              <a:ea typeface="Source Sans Pro" panose="020B0503030403020204" pitchFamily="34" charset="0"/>
            </a:endParaRPr>
          </a:p>
        </p:txBody>
      </p:sp>
      <p:sp>
        <p:nvSpPr>
          <p:cNvPr id="10" name="Content Placeholder 7"/>
          <p:cNvSpPr txBox="1">
            <a:spLocks/>
          </p:cNvSpPr>
          <p:nvPr/>
        </p:nvSpPr>
        <p:spPr>
          <a:xfrm>
            <a:off x="739540" y="1440548"/>
            <a:ext cx="8471282" cy="15130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400" dirty="0">
                <a:latin typeface="Source Sans Pro" panose="020B0503030403020204" pitchFamily="34" charset="0"/>
                <a:ea typeface="Source Sans Pro" panose="020B0503030403020204" pitchFamily="34" charset="0"/>
              </a:rPr>
              <a:t>Eligible services are not identified in the bills</a:t>
            </a:r>
          </a:p>
          <a:p>
            <a:pPr lvl="1">
              <a:buClr>
                <a:srgbClr val="0000FF"/>
              </a:buClr>
              <a:buSzPct val="120000"/>
            </a:pPr>
            <a:r>
              <a:rPr lang="en-US" dirty="0">
                <a:latin typeface="Source Sans Pro" panose="020B0503030403020204" pitchFamily="34" charset="0"/>
                <a:ea typeface="Source Sans Pro" panose="020B0503030403020204" pitchFamily="34" charset="0"/>
              </a:rPr>
              <a:t>Language is not clear to distinguish the services performed</a:t>
            </a:r>
          </a:p>
          <a:p>
            <a:pPr lvl="1">
              <a:buClr>
                <a:srgbClr val="0000FF"/>
              </a:buClr>
              <a:buSzPct val="120000"/>
            </a:pPr>
            <a:endParaRPr lang="en-US" sz="2000" dirty="0">
              <a:solidFill>
                <a:schemeClr val="tx1"/>
              </a:solidFill>
            </a:endParaRPr>
          </a:p>
          <a:p>
            <a:pPr lvl="4" indent="-457200" defTabSz="1066800">
              <a:spcBef>
                <a:spcPts val="0"/>
              </a:spcBef>
              <a:spcAft>
                <a:spcPts val="300"/>
              </a:spcAft>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1717314" y="2930035"/>
            <a:ext cx="7493508" cy="3101780"/>
          </a:xfrm>
          <a:prstGeom prst="rect">
            <a:avLst/>
          </a:prstGeom>
        </p:spPr>
      </p:pic>
      <p:sp>
        <p:nvSpPr>
          <p:cNvPr id="6" name="Rectangle 5"/>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64210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17</a:t>
            </a:fld>
            <a:endParaRPr lang="en-US" dirty="0"/>
          </a:p>
        </p:txBody>
      </p:sp>
      <p:sp>
        <p:nvSpPr>
          <p:cNvPr id="8" name="Content Placeholder 7"/>
          <p:cNvSpPr>
            <a:spLocks noGrp="1"/>
          </p:cNvSpPr>
          <p:nvPr>
            <p:ph idx="12"/>
          </p:nvPr>
        </p:nvSpPr>
        <p:spPr>
          <a:xfrm>
            <a:off x="305199" y="518385"/>
            <a:ext cx="8471282" cy="573038"/>
          </a:xfrm>
        </p:spPr>
        <p:txBody>
          <a:bodyPr>
            <a:norm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Common Invoicing </a:t>
            </a:r>
            <a:r>
              <a:rPr lang="en-US" b="1" dirty="0">
                <a:solidFill>
                  <a:srgbClr val="004AD4"/>
                </a:solidFill>
                <a:latin typeface="Source Sans Pro" panose="020B0503030403020204" pitchFamily="34" charset="0"/>
                <a:ea typeface="Source Sans Pro" panose="020B0503030403020204" pitchFamily="34" charset="0"/>
              </a:rPr>
              <a:t>F</a:t>
            </a:r>
            <a:r>
              <a:rPr lang="en-US" b="1" dirty="0" smtClean="0">
                <a:solidFill>
                  <a:srgbClr val="004AD4"/>
                </a:solidFill>
                <a:latin typeface="Source Sans Pro" panose="020B0503030403020204" pitchFamily="34" charset="0"/>
                <a:ea typeface="Source Sans Pro" panose="020B0503030403020204" pitchFamily="34" charset="0"/>
              </a:rPr>
              <a:t>indings</a:t>
            </a:r>
            <a:r>
              <a:rPr lang="en-US" b="1" dirty="0">
                <a:solidFill>
                  <a:srgbClr val="004AD4"/>
                </a:solidFill>
                <a:latin typeface="Source Sans Pro" panose="020B0503030403020204" pitchFamily="34" charset="0"/>
                <a:ea typeface="Source Sans Pro" panose="020B0503030403020204" pitchFamily="34" charset="0"/>
              </a:rPr>
              <a:t> </a:t>
            </a:r>
          </a:p>
        </p:txBody>
      </p:sp>
      <p:sp>
        <p:nvSpPr>
          <p:cNvPr id="10" name="Content Placeholder 7"/>
          <p:cNvSpPr txBox="1">
            <a:spLocks/>
          </p:cNvSpPr>
          <p:nvPr/>
        </p:nvSpPr>
        <p:spPr>
          <a:xfrm>
            <a:off x="536842" y="1583808"/>
            <a:ext cx="8471282" cy="42232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400" dirty="0"/>
              <a:t>Pre-discounted costs of services billed do not agree to the pre-discounted costs in the SPIs</a:t>
            </a:r>
          </a:p>
          <a:p>
            <a:pPr lvl="1">
              <a:buClr>
                <a:srgbClr val="0000FF"/>
              </a:buClr>
              <a:buSzPct val="120000"/>
            </a:pPr>
            <a:r>
              <a:rPr lang="en-US" dirty="0"/>
              <a:t>SPI not reconciled</a:t>
            </a:r>
          </a:p>
          <a:p>
            <a:pPr lvl="1">
              <a:buClr>
                <a:srgbClr val="0000FF"/>
              </a:buClr>
              <a:buSzPct val="120000"/>
            </a:pPr>
            <a:r>
              <a:rPr lang="en-US" dirty="0"/>
              <a:t>Invoiced under incorrect FRN</a:t>
            </a:r>
          </a:p>
          <a:p>
            <a:pPr lvl="1">
              <a:buClr>
                <a:srgbClr val="0000FF"/>
              </a:buClr>
              <a:buSzPct val="120000"/>
            </a:pPr>
            <a:r>
              <a:rPr lang="en-US" dirty="0"/>
              <a:t>Applied incorrect discount rate</a:t>
            </a:r>
          </a:p>
          <a:p>
            <a:pPr lvl="1">
              <a:buClr>
                <a:srgbClr val="0000FF"/>
              </a:buClr>
              <a:buSzPct val="120000"/>
            </a:pPr>
            <a:endParaRPr lang="en-US" sz="2000" dirty="0">
              <a:solidFill>
                <a:schemeClr val="tx1"/>
              </a:solidFill>
            </a:endParaRPr>
          </a:p>
          <a:p>
            <a:pPr lvl="4" indent="-457200" defTabSz="1066800">
              <a:spcBef>
                <a:spcPts val="0"/>
              </a:spcBef>
              <a:spcAft>
                <a:spcPts val="300"/>
              </a:spcAft>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6010412" y="2764711"/>
            <a:ext cx="4459857" cy="2809710"/>
          </a:xfrm>
          <a:prstGeom prst="rect">
            <a:avLst/>
          </a:prstGeom>
        </p:spPr>
      </p:pic>
      <p:sp>
        <p:nvSpPr>
          <p:cNvPr id="6" name="Rectangle 5"/>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882008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18</a:t>
            </a:fld>
            <a:endParaRPr lang="en-US" dirty="0"/>
          </a:p>
        </p:txBody>
      </p:sp>
      <p:sp>
        <p:nvSpPr>
          <p:cNvPr id="8" name="Content Placeholder 7"/>
          <p:cNvSpPr>
            <a:spLocks noGrp="1"/>
          </p:cNvSpPr>
          <p:nvPr>
            <p:ph idx="12"/>
          </p:nvPr>
        </p:nvSpPr>
        <p:spPr>
          <a:xfrm>
            <a:off x="141914" y="505159"/>
            <a:ext cx="8471282" cy="573038"/>
          </a:xfrm>
        </p:spPr>
        <p:txBody>
          <a:bodyPr>
            <a:norm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Common Invoicing </a:t>
            </a:r>
            <a:r>
              <a:rPr lang="en-US" b="1" dirty="0">
                <a:solidFill>
                  <a:srgbClr val="004AD4"/>
                </a:solidFill>
                <a:latin typeface="Source Sans Pro" panose="020B0503030403020204" pitchFamily="34" charset="0"/>
                <a:ea typeface="Source Sans Pro" panose="020B0503030403020204" pitchFamily="34" charset="0"/>
              </a:rPr>
              <a:t>F</a:t>
            </a:r>
            <a:r>
              <a:rPr lang="en-US" b="1" dirty="0" smtClean="0">
                <a:solidFill>
                  <a:srgbClr val="004AD4"/>
                </a:solidFill>
                <a:latin typeface="Source Sans Pro" panose="020B0503030403020204" pitchFamily="34" charset="0"/>
                <a:ea typeface="Source Sans Pro" panose="020B0503030403020204" pitchFamily="34" charset="0"/>
              </a:rPr>
              <a:t>indings</a:t>
            </a:r>
            <a:r>
              <a:rPr lang="en-US" b="1" dirty="0">
                <a:solidFill>
                  <a:srgbClr val="004AD4"/>
                </a:solidFill>
                <a:latin typeface="Source Sans Pro" panose="020B0503030403020204" pitchFamily="34" charset="0"/>
                <a:ea typeface="Source Sans Pro" panose="020B0503030403020204" pitchFamily="34" charset="0"/>
              </a:rPr>
              <a:t> </a:t>
            </a:r>
          </a:p>
        </p:txBody>
      </p:sp>
      <p:sp>
        <p:nvSpPr>
          <p:cNvPr id="10" name="Content Placeholder 7"/>
          <p:cNvSpPr txBox="1">
            <a:spLocks/>
          </p:cNvSpPr>
          <p:nvPr/>
        </p:nvSpPr>
        <p:spPr>
          <a:xfrm>
            <a:off x="536842" y="1338546"/>
            <a:ext cx="8471282" cy="45026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400" dirty="0"/>
              <a:t>Invoiced SLP for ineligible services </a:t>
            </a:r>
          </a:p>
          <a:p>
            <a:pPr lvl="1">
              <a:buClr>
                <a:srgbClr val="0000FF"/>
              </a:buClr>
              <a:buSzPct val="120000"/>
            </a:pPr>
            <a:r>
              <a:rPr lang="en-US" dirty="0"/>
              <a:t>Services not included on the FCC Form 471 and approved by SLP</a:t>
            </a:r>
          </a:p>
          <a:p>
            <a:pPr lvl="2">
              <a:buClr>
                <a:srgbClr val="0000FF"/>
              </a:buClr>
              <a:buSzPct val="120000"/>
              <a:buFont typeface="Courier New" panose="02070309020205020404" pitchFamily="49" charset="0"/>
              <a:buChar char="o"/>
            </a:pPr>
            <a:r>
              <a:rPr lang="en-US" sz="2400" dirty="0"/>
              <a:t>Services on FCC Form 471 that were not bid upon or contracted for </a:t>
            </a:r>
          </a:p>
          <a:p>
            <a:pPr lvl="1">
              <a:buClr>
                <a:srgbClr val="0000FF"/>
              </a:buClr>
              <a:buSzPct val="120000"/>
            </a:pPr>
            <a:r>
              <a:rPr lang="en-US" dirty="0"/>
              <a:t>Services delivered to locations not requested</a:t>
            </a:r>
          </a:p>
          <a:p>
            <a:pPr lvl="1">
              <a:buClr>
                <a:srgbClr val="0000FF"/>
              </a:buClr>
              <a:buSzPct val="120000"/>
            </a:pPr>
            <a:r>
              <a:rPr lang="en-US" dirty="0"/>
              <a:t>Services delivered to ineligible students or ineligible locations</a:t>
            </a:r>
          </a:p>
          <a:p>
            <a:pPr lvl="4" indent="-457200" defTabSz="1066800">
              <a:spcBef>
                <a:spcPts val="0"/>
              </a:spcBef>
              <a:spcAft>
                <a:spcPts val="300"/>
              </a:spcAft>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pPr marL="0" indent="0">
              <a:buNone/>
            </a:pPr>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sp>
        <p:nvSpPr>
          <p:cNvPr id="5" name="Content Placeholder 7"/>
          <p:cNvSpPr txBox="1">
            <a:spLocks/>
          </p:cNvSpPr>
          <p:nvPr/>
        </p:nvSpPr>
        <p:spPr>
          <a:xfrm>
            <a:off x="1866211" y="3970080"/>
            <a:ext cx="8471282" cy="21163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0000FF"/>
              </a:buClr>
              <a:buSzPct val="120000"/>
            </a:pP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spcAft>
                <a:spcPts val="300"/>
              </a:spcAft>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943591" y="4125552"/>
            <a:ext cx="3620042" cy="2413362"/>
          </a:xfrm>
          <a:prstGeom prst="rect">
            <a:avLst/>
          </a:prstGeom>
        </p:spPr>
      </p:pic>
      <p:sp>
        <p:nvSpPr>
          <p:cNvPr id="7" name="Rectangle 6"/>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2370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19</a:t>
            </a:fld>
            <a:endParaRPr lang="en-US" dirty="0"/>
          </a:p>
        </p:txBody>
      </p:sp>
      <p:sp>
        <p:nvSpPr>
          <p:cNvPr id="8" name="Content Placeholder 7"/>
          <p:cNvSpPr>
            <a:spLocks noGrp="1"/>
          </p:cNvSpPr>
          <p:nvPr>
            <p:ph idx="12"/>
          </p:nvPr>
        </p:nvSpPr>
        <p:spPr>
          <a:xfrm>
            <a:off x="321529" y="505159"/>
            <a:ext cx="8806965" cy="573038"/>
          </a:xfrm>
        </p:spPr>
        <p:txBody>
          <a:bodyPr>
            <a:no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Common Lack of / Inadequate Documentation Findings</a:t>
            </a:r>
            <a:endParaRPr lang="en-US" b="1" dirty="0">
              <a:solidFill>
                <a:srgbClr val="004AD4"/>
              </a:solidFill>
              <a:latin typeface="Source Sans Pro" panose="020B0503030403020204" pitchFamily="34" charset="0"/>
              <a:ea typeface="Source Sans Pro" panose="020B0503030403020204" pitchFamily="34" charset="0"/>
            </a:endParaRPr>
          </a:p>
        </p:txBody>
      </p:sp>
      <p:sp>
        <p:nvSpPr>
          <p:cNvPr id="10" name="Content Placeholder 7"/>
          <p:cNvSpPr txBox="1">
            <a:spLocks/>
          </p:cNvSpPr>
          <p:nvPr/>
        </p:nvSpPr>
        <p:spPr>
          <a:xfrm>
            <a:off x="321529" y="1711908"/>
            <a:ext cx="9885113" cy="17502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400" dirty="0"/>
              <a:t>“Service providers shall retain documents related to the delivery of supported services for at least 10 years after the latter of the last day of the applicable funding year or the service delivery deadline for the funding request.” </a:t>
            </a:r>
          </a:p>
          <a:p>
            <a:pPr marL="0" indent="0">
              <a:spcBef>
                <a:spcPts val="0"/>
              </a:spcBef>
              <a:buClr>
                <a:srgbClr val="0000FF"/>
              </a:buClr>
              <a:buSzPct val="120000"/>
              <a:buNone/>
            </a:pPr>
            <a:r>
              <a:rPr lang="en-US" sz="2400" i="1" dirty="0"/>
              <a:t>     </a:t>
            </a:r>
            <a:r>
              <a:rPr lang="en-US" sz="2400" dirty="0"/>
              <a:t>47 C.F.R. </a:t>
            </a:r>
            <a:r>
              <a:rPr lang="en-US" sz="2400" dirty="0">
                <a:latin typeface="Source Sans Pro" panose="020B0503030403020204" pitchFamily="34" charset="0"/>
                <a:ea typeface="Source Sans Pro" panose="020B0503030403020204" pitchFamily="34" charset="0"/>
              </a:rPr>
              <a:t>§ 54.516(a)(2)</a:t>
            </a:r>
            <a:endParaRPr lang="en-US" sz="2400" dirty="0"/>
          </a:p>
          <a:p>
            <a:pPr lvl="4" indent="-457200" defTabSz="1066800">
              <a:spcBef>
                <a:spcPts val="0"/>
              </a:spcBef>
              <a:spcAft>
                <a:spcPts val="300"/>
              </a:spcAft>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marL="457200" lvl="1" indent="0">
              <a:buNone/>
            </a:pPr>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pic>
        <p:nvPicPr>
          <p:cNvPr id="2" name="Picture 1"/>
          <p:cNvPicPr>
            <a:picLocks noChangeAspect="1"/>
          </p:cNvPicPr>
          <p:nvPr/>
        </p:nvPicPr>
        <p:blipFill>
          <a:blip r:embed="rId3"/>
          <a:stretch>
            <a:fillRect/>
          </a:stretch>
        </p:blipFill>
        <p:spPr>
          <a:xfrm>
            <a:off x="6212153" y="3297585"/>
            <a:ext cx="4722271" cy="3223362"/>
          </a:xfrm>
          <a:prstGeom prst="rect">
            <a:avLst/>
          </a:prstGeom>
        </p:spPr>
      </p:pic>
      <p:sp>
        <p:nvSpPr>
          <p:cNvPr id="6" name="Rectangle 5"/>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119039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2</a:t>
            </a:fld>
            <a:endParaRPr lang="en-US" dirty="0"/>
          </a:p>
        </p:txBody>
      </p:sp>
      <p:sp>
        <p:nvSpPr>
          <p:cNvPr id="8" name="Content Placeholder 7"/>
          <p:cNvSpPr>
            <a:spLocks noGrp="1"/>
          </p:cNvSpPr>
          <p:nvPr>
            <p:ph idx="12"/>
          </p:nvPr>
        </p:nvSpPr>
        <p:spPr>
          <a:xfrm>
            <a:off x="386842" y="491969"/>
            <a:ext cx="8471282" cy="573038"/>
          </a:xfrm>
        </p:spPr>
        <p:txBody>
          <a:bodyPr>
            <a:norm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Payment Quality </a:t>
            </a:r>
            <a:r>
              <a:rPr lang="en-US" b="1" dirty="0" smtClean="0">
                <a:solidFill>
                  <a:srgbClr val="004AD4"/>
                </a:solidFill>
                <a:latin typeface="Source Sans Pro" panose="020B0503030403020204" pitchFamily="34" charset="0"/>
                <a:ea typeface="Source Sans Pro" panose="020B0503030403020204" pitchFamily="34" charset="0"/>
                <a:cs typeface="Traditional Arabic" panose="02020603050405020304" pitchFamily="18" charset="-78"/>
              </a:rPr>
              <a:t>Assurance</a:t>
            </a:r>
            <a:r>
              <a:rPr lang="en-US" b="1" dirty="0" smtClean="0">
                <a:solidFill>
                  <a:srgbClr val="004AD4"/>
                </a:solidFill>
                <a:latin typeface="Source Sans Pro" panose="020B0503030403020204" pitchFamily="34" charset="0"/>
                <a:ea typeface="Source Sans Pro" panose="020B0503030403020204" pitchFamily="34" charset="0"/>
              </a:rPr>
              <a:t> (PQA)</a:t>
            </a:r>
            <a:r>
              <a:rPr lang="en-US" sz="2400" b="1" dirty="0">
                <a:solidFill>
                  <a:srgbClr val="004AD4"/>
                </a:solidFill>
                <a:latin typeface="Source Sans Pro" panose="020B0503030403020204" pitchFamily="34" charset="0"/>
                <a:ea typeface="Source Sans Pro" panose="020B0503030403020204" pitchFamily="34" charset="0"/>
              </a:rPr>
              <a:t> </a:t>
            </a:r>
          </a:p>
        </p:txBody>
      </p:sp>
      <p:sp>
        <p:nvSpPr>
          <p:cNvPr id="10" name="Content Placeholder 7"/>
          <p:cNvSpPr txBox="1">
            <a:spLocks/>
          </p:cNvSpPr>
          <p:nvPr/>
        </p:nvSpPr>
        <p:spPr>
          <a:xfrm>
            <a:off x="386842" y="1600073"/>
            <a:ext cx="8471282" cy="42232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400" dirty="0">
                <a:latin typeface="Source Sans Pro" panose="020B0503030403020204" pitchFamily="34" charset="0"/>
                <a:ea typeface="Source Sans Pro" panose="020B0503030403020204" pitchFamily="34" charset="0"/>
              </a:rPr>
              <a:t>Selection based on a statistically valid sample of disbursements</a:t>
            </a:r>
          </a:p>
          <a:p>
            <a:pPr>
              <a:buClr>
                <a:srgbClr val="0000FF"/>
              </a:buClr>
              <a:buSzPct val="120000"/>
            </a:pPr>
            <a:r>
              <a:rPr lang="en-US" sz="2400" dirty="0">
                <a:latin typeface="Source Sans Pro" panose="020B0503030403020204" pitchFamily="34" charset="0"/>
                <a:ea typeface="Source Sans Pro" panose="020B0503030403020204" pitchFamily="34" charset="0"/>
              </a:rPr>
              <a:t>Assessments may occur simultaneously with audits</a:t>
            </a:r>
          </a:p>
          <a:p>
            <a:pPr>
              <a:buClr>
                <a:srgbClr val="0000FF"/>
              </a:buClr>
              <a:buSzPct val="120000"/>
            </a:pPr>
            <a:r>
              <a:rPr lang="en-US" sz="2400" dirty="0">
                <a:latin typeface="Source Sans Pro" panose="020B0503030403020204" pitchFamily="34" charset="0"/>
                <a:ea typeface="Source Sans Pro" panose="020B0503030403020204" pitchFamily="34" charset="0"/>
              </a:rPr>
              <a:t>Request certification of compliance with Lowest Corresponding Price (LCP) rule</a:t>
            </a:r>
          </a:p>
          <a:p>
            <a:pPr>
              <a:buClr>
                <a:srgbClr val="0000FF"/>
              </a:buClr>
              <a:buSzPct val="120000"/>
            </a:pPr>
            <a:r>
              <a:rPr lang="en-US" sz="2400" dirty="0">
                <a:latin typeface="Source Sans Pro" panose="020B0503030403020204" pitchFamily="34" charset="0"/>
                <a:ea typeface="Source Sans Pro" panose="020B0503030403020204" pitchFamily="34" charset="0"/>
              </a:rPr>
              <a:t>Visit </a:t>
            </a:r>
            <a:r>
              <a:rPr lang="en-US" sz="2400" dirty="0">
                <a:latin typeface="Source Sans Pro" panose="020B0503030403020204" pitchFamily="34" charset="0"/>
                <a:ea typeface="Source Sans Pro" panose="020B0503030403020204" pitchFamily="34" charset="0"/>
                <a:hlinkClick r:id="rId3"/>
              </a:rPr>
              <a:t>https://www.usac.org/about/about/program-integrity/pqa.aspx</a:t>
            </a:r>
            <a:r>
              <a:rPr lang="en-US" sz="2400" dirty="0">
                <a:latin typeface="Source Sans Pro" panose="020B0503030403020204" pitchFamily="34" charset="0"/>
                <a:ea typeface="Source Sans Pro" panose="020B0503030403020204" pitchFamily="34" charset="0"/>
              </a:rPr>
              <a:t> for more information</a:t>
            </a:r>
          </a:p>
          <a:p>
            <a:pPr lvl="4" indent="-457200" defTabSz="1066800">
              <a:spcBef>
                <a:spcPts val="0"/>
              </a:spcBef>
              <a:spcAft>
                <a:spcPts val="300"/>
              </a:spcAft>
              <a:buFont typeface="Courier New" panose="02070309020205020404" pitchFamily="49" charset="0"/>
              <a:buChar char="o"/>
              <a:defRPr/>
            </a:pPr>
            <a:endParaRPr lang="en-US" sz="24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sp>
        <p:nvSpPr>
          <p:cNvPr id="5" name="Rectangle 4"/>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820030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20</a:t>
            </a:fld>
            <a:endParaRPr lang="en-US" dirty="0"/>
          </a:p>
        </p:txBody>
      </p:sp>
      <p:sp>
        <p:nvSpPr>
          <p:cNvPr id="8" name="Content Placeholder 7"/>
          <p:cNvSpPr>
            <a:spLocks noGrp="1"/>
          </p:cNvSpPr>
          <p:nvPr>
            <p:ph idx="12"/>
          </p:nvPr>
        </p:nvSpPr>
        <p:spPr>
          <a:xfrm>
            <a:off x="536842" y="489910"/>
            <a:ext cx="8471282" cy="573038"/>
          </a:xfrm>
        </p:spPr>
        <p:txBody>
          <a:bodyPr>
            <a:norm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Documentation Examples</a:t>
            </a:r>
            <a:endParaRPr lang="en-US" sz="2400" b="1" dirty="0">
              <a:solidFill>
                <a:srgbClr val="004AD4"/>
              </a:solidFill>
              <a:latin typeface="Source Sans Pro" panose="020B0503030403020204" pitchFamily="34" charset="0"/>
              <a:ea typeface="Source Sans Pro" panose="020B0503030403020204" pitchFamily="34" charset="0"/>
            </a:endParaRPr>
          </a:p>
        </p:txBody>
      </p:sp>
      <p:sp>
        <p:nvSpPr>
          <p:cNvPr id="10" name="Content Placeholder 7"/>
          <p:cNvSpPr txBox="1">
            <a:spLocks/>
          </p:cNvSpPr>
          <p:nvPr/>
        </p:nvSpPr>
        <p:spPr>
          <a:xfrm>
            <a:off x="536842" y="1517659"/>
            <a:ext cx="8471282" cy="438385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600" dirty="0"/>
              <a:t>Policies &amp; procedures to demonstrate compliance with FCC rules.</a:t>
            </a:r>
          </a:p>
          <a:p>
            <a:pPr>
              <a:buClr>
                <a:srgbClr val="0000FF"/>
              </a:buClr>
              <a:buSzPct val="120000"/>
            </a:pPr>
            <a:r>
              <a:rPr lang="en-US" sz="2600" dirty="0"/>
              <a:t>Bills, including reconciliation of invoices submitted to USAC</a:t>
            </a:r>
          </a:p>
          <a:p>
            <a:pPr>
              <a:buClr>
                <a:srgbClr val="0000FF"/>
              </a:buClr>
              <a:buSzPct val="120000"/>
            </a:pPr>
            <a:r>
              <a:rPr lang="en-US" sz="2600" dirty="0"/>
              <a:t>Equipment and services contracts</a:t>
            </a:r>
          </a:p>
          <a:p>
            <a:pPr>
              <a:buClr>
                <a:srgbClr val="0000FF"/>
              </a:buClr>
              <a:buSzPct val="120000"/>
            </a:pPr>
            <a:r>
              <a:rPr lang="en-US" sz="2600" dirty="0"/>
              <a:t>Maintenance logs, service tickets, work orders, etc., if BMIC services provided</a:t>
            </a:r>
          </a:p>
          <a:p>
            <a:pPr>
              <a:buClr>
                <a:srgbClr val="0000FF"/>
              </a:buClr>
              <a:buSzPct val="120000"/>
            </a:pPr>
            <a:r>
              <a:rPr lang="en-US" sz="2600" dirty="0"/>
              <a:t>Payment information to demonstrate beneficiaries paid their non-discounted share</a:t>
            </a: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pPr marL="0" indent="0" algn="ctr">
              <a:buNone/>
            </a:pPr>
            <a:r>
              <a:rPr lang="en-US" sz="2000" dirty="0"/>
              <a:t>Note: This list is not meant to be all-inclusive.</a:t>
            </a:r>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marL="457200" lvl="1" indent="0">
              <a:buNone/>
            </a:pPr>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sp>
        <p:nvSpPr>
          <p:cNvPr id="5" name="Rectangle 4"/>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852412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2"/>
          </p:nvPr>
        </p:nvSpPr>
        <p:spPr>
          <a:xfrm>
            <a:off x="453093" y="1349207"/>
            <a:ext cx="8598379" cy="4356245"/>
          </a:xfrm>
          <a:prstGeom prst="rect">
            <a:avLst/>
          </a:prstGeom>
        </p:spPr>
        <p:txBody>
          <a:bodyPr>
            <a:normAutofit lnSpcReduction="10000"/>
          </a:bodyPr>
          <a:lstStyle/>
          <a:p>
            <a:pPr marL="257175" indent="-257175"/>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If the auditor identifies a potential area of non-compliance:</a:t>
            </a:r>
          </a:p>
          <a:p>
            <a:pPr marL="714375" lvl="1" indent="-257175">
              <a:buClr>
                <a:srgbClr val="004AD4"/>
              </a:buClr>
            </a:pPr>
            <a:r>
              <a:rPr lang="en-US" dirty="0">
                <a:solidFill>
                  <a:schemeClr val="tx1">
                    <a:lumMod val="65000"/>
                    <a:lumOff val="35000"/>
                  </a:schemeClr>
                </a:solidFill>
                <a:latin typeface="Source Sans Pro" panose="020B0503030403020204" pitchFamily="34" charset="0"/>
                <a:ea typeface="Source Sans Pro" panose="020B0503030403020204" pitchFamily="34" charset="0"/>
              </a:rPr>
              <a:t>Service provider / beneficiary notified ASAP.</a:t>
            </a:r>
          </a:p>
          <a:p>
            <a:pPr marL="714375" lvl="1" indent="-257175">
              <a:buClr>
                <a:srgbClr val="004AD4"/>
              </a:buClr>
            </a:pPr>
            <a:r>
              <a:rPr lang="en-US" dirty="0">
                <a:solidFill>
                  <a:schemeClr val="tx1">
                    <a:lumMod val="65000"/>
                    <a:lumOff val="35000"/>
                  </a:schemeClr>
                </a:solidFill>
                <a:latin typeface="Source Sans Pro" panose="020B0503030403020204" pitchFamily="34" charset="0"/>
                <a:ea typeface="Source Sans Pro" panose="020B0503030403020204" pitchFamily="34" charset="0"/>
              </a:rPr>
              <a:t>Service provider / beneficiary able to provide additional documentation to demonstrate compliance with FCC rules.</a:t>
            </a:r>
          </a:p>
          <a:p>
            <a:pPr marL="714375" lvl="1" indent="-257175">
              <a:buClr>
                <a:srgbClr val="004AD4"/>
              </a:buClr>
            </a:pPr>
            <a:r>
              <a:rPr lang="en-US" dirty="0">
                <a:solidFill>
                  <a:schemeClr val="tx1">
                    <a:lumMod val="65000"/>
                    <a:lumOff val="35000"/>
                  </a:schemeClr>
                </a:solidFill>
                <a:latin typeface="Source Sans Pro" panose="020B0503030403020204" pitchFamily="34" charset="0"/>
                <a:ea typeface="Source Sans Pro" panose="020B0503030403020204" pitchFamily="34" charset="0"/>
              </a:rPr>
              <a:t>Auditor drafts audit report.</a:t>
            </a:r>
          </a:p>
          <a:p>
            <a:pPr>
              <a:buClr>
                <a:srgbClr val="0000FF"/>
              </a:buClr>
              <a:buSzPct val="120000"/>
            </a:pPr>
            <a:endParaRPr lang="en-US" sz="2400" dirty="0">
              <a:solidFill>
                <a:schemeClr val="tx1">
                  <a:lumMod val="65000"/>
                  <a:lumOff val="35000"/>
                </a:schemeClr>
              </a:solidFill>
              <a:latin typeface="Source Sans Pro" panose="020B0503030403020204" pitchFamily="34" charset="0"/>
              <a:ea typeface="Source Sans Pro" panose="020B0503030403020204" pitchFamily="34" charset="0"/>
            </a:endParaRPr>
          </a:p>
          <a:p>
            <a:pPr>
              <a:buClr>
                <a:srgbClr val="0000FF"/>
              </a:buClr>
              <a:buSzPct val="120000"/>
            </a:pPr>
            <a:r>
              <a:rPr lang="en-US" sz="2400" dirty="0">
                <a:solidFill>
                  <a:schemeClr val="tx1">
                    <a:lumMod val="65000"/>
                    <a:lumOff val="35000"/>
                  </a:schemeClr>
                </a:solidFill>
                <a:latin typeface="Source Sans Pro" panose="020B0503030403020204" pitchFamily="34" charset="0"/>
                <a:ea typeface="Source Sans Pro" panose="020B0503030403020204" pitchFamily="34" charset="0"/>
              </a:rPr>
              <a:t>Exit conference to discuss audit results</a:t>
            </a:r>
          </a:p>
          <a:p>
            <a:pPr marL="714375" lvl="1" indent="-257175">
              <a:buClr>
                <a:srgbClr val="004AD4"/>
              </a:buClr>
            </a:pPr>
            <a:r>
              <a:rPr lang="en-US" dirty="0">
                <a:solidFill>
                  <a:schemeClr val="tx1">
                    <a:lumMod val="65000"/>
                    <a:lumOff val="35000"/>
                  </a:schemeClr>
                </a:solidFill>
                <a:latin typeface="Source Sans Pro" panose="020B0503030403020204" pitchFamily="34" charset="0"/>
                <a:ea typeface="Source Sans Pro" panose="020B0503030403020204" pitchFamily="34" charset="0"/>
              </a:rPr>
              <a:t>Discuss all audit findings (and other matters).</a:t>
            </a:r>
          </a:p>
          <a:p>
            <a:pPr marL="714375" lvl="1" indent="-257175">
              <a:buClr>
                <a:srgbClr val="004AD4"/>
              </a:buClr>
            </a:pPr>
            <a:r>
              <a:rPr lang="en-US" dirty="0">
                <a:solidFill>
                  <a:schemeClr val="tx1">
                    <a:lumMod val="65000"/>
                    <a:lumOff val="35000"/>
                  </a:schemeClr>
                </a:solidFill>
                <a:latin typeface="Source Sans Pro" panose="020B0503030403020204" pitchFamily="34" charset="0"/>
                <a:ea typeface="Source Sans Pro" panose="020B0503030403020204" pitchFamily="34" charset="0"/>
              </a:rPr>
              <a:t>Service provider / beneficiary provide a response to the audit findings.</a:t>
            </a:r>
          </a:p>
          <a:p>
            <a:pPr marL="714375" lvl="1" indent="-257175">
              <a:buClr>
                <a:srgbClr val="004AD4"/>
              </a:buClr>
            </a:pPr>
            <a:r>
              <a:rPr lang="en-US" dirty="0">
                <a:solidFill>
                  <a:schemeClr val="tx1">
                    <a:lumMod val="65000"/>
                    <a:lumOff val="35000"/>
                  </a:schemeClr>
                </a:solidFill>
                <a:latin typeface="Source Sans Pro" panose="020B0503030403020204" pitchFamily="34" charset="0"/>
                <a:ea typeface="Source Sans Pro" panose="020B0503030403020204" pitchFamily="34" charset="0"/>
              </a:rPr>
              <a:t>Auditor to send service provider / beneficiary post-audit survey.</a:t>
            </a:r>
          </a:p>
          <a:p>
            <a:pPr marL="714375" lvl="1" indent="-257175"/>
            <a:endParaRPr lang="en-US" sz="2000" dirty="0">
              <a:solidFill>
                <a:schemeClr val="tx1"/>
              </a:solidFill>
            </a:endParaRPr>
          </a:p>
          <a:p>
            <a:pPr marL="257175" indent="-257175"/>
            <a:endParaRPr lang="en-US" sz="2400" dirty="0"/>
          </a:p>
          <a:p>
            <a:pPr marL="0" indent="0">
              <a:buNone/>
            </a:pPr>
            <a:endParaRPr lang="en-US" sz="2100" dirty="0"/>
          </a:p>
          <a:p>
            <a:pPr marL="257175" indent="-257175"/>
            <a:endParaRPr lang="en-US" dirty="0"/>
          </a:p>
          <a:p>
            <a:pPr marL="257175" indent="-257175"/>
            <a:endParaRPr lang="en-US" dirty="0" smtClean="0"/>
          </a:p>
        </p:txBody>
      </p:sp>
      <p:sp>
        <p:nvSpPr>
          <p:cNvPr id="2" name="Title 1"/>
          <p:cNvSpPr>
            <a:spLocks noGrp="1"/>
          </p:cNvSpPr>
          <p:nvPr>
            <p:ph type="title"/>
          </p:nvPr>
        </p:nvSpPr>
        <p:spPr>
          <a:xfrm>
            <a:off x="213710" y="328121"/>
            <a:ext cx="8837762" cy="826834"/>
          </a:xfrm>
        </p:spPr>
        <p:txBody>
          <a:bodyPr>
            <a:normAutofit/>
          </a:bodyPr>
          <a:lstStyle/>
          <a:p>
            <a:r>
              <a:rPr lang="en-US" b="1" dirty="0" smtClean="0">
                <a:solidFill>
                  <a:srgbClr val="004AD4"/>
                </a:solidFill>
                <a:latin typeface="Source Sans Pro" panose="020B0503030403020204" pitchFamily="34" charset="0"/>
                <a:ea typeface="Source Sans Pro" panose="020B0503030403020204" pitchFamily="34" charset="0"/>
              </a:rPr>
              <a:t>Understanding the audit results</a:t>
            </a:r>
            <a:endParaRPr lang="en-US" b="1" dirty="0">
              <a:solidFill>
                <a:srgbClr val="004AD4"/>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21</a:t>
            </a:fld>
            <a:endParaRPr lang="en-US" dirty="0"/>
          </a:p>
        </p:txBody>
      </p:sp>
      <p:sp>
        <p:nvSpPr>
          <p:cNvPr id="5" name="Rectangle 4"/>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376351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22</a:t>
            </a:fld>
            <a:endParaRPr lang="en-US" dirty="0"/>
          </a:p>
        </p:txBody>
      </p:sp>
      <p:sp>
        <p:nvSpPr>
          <p:cNvPr id="8" name="Content Placeholder 7"/>
          <p:cNvSpPr>
            <a:spLocks noGrp="1"/>
          </p:cNvSpPr>
          <p:nvPr>
            <p:ph idx="12"/>
          </p:nvPr>
        </p:nvSpPr>
        <p:spPr>
          <a:xfrm>
            <a:off x="141914" y="505159"/>
            <a:ext cx="8471282" cy="573038"/>
          </a:xfrm>
        </p:spPr>
        <p:txBody>
          <a:bodyPr>
            <a:norm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Tips for Success</a:t>
            </a:r>
            <a:endParaRPr lang="en-US" sz="2400" b="1" dirty="0">
              <a:solidFill>
                <a:srgbClr val="004AD4"/>
              </a:solidFill>
              <a:latin typeface="Source Sans Pro" panose="020B0503030403020204" pitchFamily="34" charset="0"/>
              <a:ea typeface="Source Sans Pro" panose="020B0503030403020204" pitchFamily="34" charset="0"/>
            </a:endParaRPr>
          </a:p>
        </p:txBody>
      </p:sp>
      <p:sp>
        <p:nvSpPr>
          <p:cNvPr id="10" name="Content Placeholder 7"/>
          <p:cNvSpPr txBox="1">
            <a:spLocks/>
          </p:cNvSpPr>
          <p:nvPr/>
        </p:nvSpPr>
        <p:spPr>
          <a:xfrm>
            <a:off x="412968" y="1382468"/>
            <a:ext cx="8471282" cy="29974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400" dirty="0">
                <a:latin typeface="Source Sans Pro" panose="020B0503030403020204" pitchFamily="34" charset="0"/>
                <a:ea typeface="Source Sans Pro" panose="020B0503030403020204" pitchFamily="34" charset="0"/>
              </a:rPr>
              <a:t>Review the Funding Commitment Decision Letter (FCDL)</a:t>
            </a:r>
          </a:p>
          <a:p>
            <a:pPr lvl="1">
              <a:buClr>
                <a:srgbClr val="0000FF"/>
              </a:buClr>
              <a:buSzPct val="120000"/>
            </a:pPr>
            <a:r>
              <a:rPr lang="en-US" dirty="0">
                <a:latin typeface="Source Sans Pro" panose="020B0503030403020204" pitchFamily="34" charset="0"/>
                <a:ea typeface="Source Sans Pro" panose="020B0503030403020204" pitchFamily="34" charset="0"/>
              </a:rPr>
              <a:t>If the pre-discounted and discounted costs committed in the FCDL are not in agreement with the pre-discounted costs and calculated discounted costs of services to be delivered, contact the Beneficiary</a:t>
            </a:r>
          </a:p>
          <a:p>
            <a:pPr marL="457200" lvl="1" indent="0">
              <a:buClr>
                <a:srgbClr val="0000FF"/>
              </a:buClr>
              <a:buSzPct val="120000"/>
              <a:buNone/>
            </a:pPr>
            <a:endParaRPr lang="en-US" dirty="0">
              <a:latin typeface="Source Sans Pro" panose="020B0503030403020204" pitchFamily="34" charset="0"/>
              <a:ea typeface="Source Sans Pro" panose="020B0503030403020204" pitchFamily="34" charset="0"/>
            </a:endParaRPr>
          </a:p>
          <a:p>
            <a:pPr>
              <a:buClr>
                <a:srgbClr val="0000FF"/>
              </a:buClr>
              <a:buSzPct val="120000"/>
            </a:pPr>
            <a:r>
              <a:rPr lang="en-US" sz="2400" dirty="0">
                <a:latin typeface="Source Sans Pro" panose="020B0503030403020204" pitchFamily="34" charset="0"/>
                <a:ea typeface="Source Sans Pro" panose="020B0503030403020204" pitchFamily="34" charset="0"/>
              </a:rPr>
              <a:t>Maintain supporting documentation for amounts included on the SPI.</a:t>
            </a:r>
          </a:p>
          <a:p>
            <a:pPr>
              <a:buClr>
                <a:srgbClr val="0000FF"/>
              </a:buClr>
              <a:buSzPct val="120000"/>
            </a:pPr>
            <a:endParaRPr lang="en-US" dirty="0">
              <a:solidFill>
                <a:schemeClr val="tx1"/>
              </a:solidFill>
            </a:endParaRPr>
          </a:p>
          <a:p>
            <a:pPr>
              <a:buClr>
                <a:srgbClr val="0000FF"/>
              </a:buClr>
              <a:buSzPct val="120000"/>
            </a:pPr>
            <a:endParaRPr lang="en-US" dirty="0">
              <a:solidFill>
                <a:schemeClr val="tx1"/>
              </a:solidFill>
            </a:endParaRPr>
          </a:p>
          <a:p>
            <a:pPr marL="457200" lvl="1" indent="0">
              <a:buClr>
                <a:srgbClr val="0000FF"/>
              </a:buClr>
              <a:buSzPct val="120000"/>
              <a:buNone/>
            </a:pP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spcAft>
                <a:spcPts val="300"/>
              </a:spcAft>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sp>
        <p:nvSpPr>
          <p:cNvPr id="5" name="Content Placeholder 7"/>
          <p:cNvSpPr txBox="1">
            <a:spLocks/>
          </p:cNvSpPr>
          <p:nvPr/>
        </p:nvSpPr>
        <p:spPr>
          <a:xfrm>
            <a:off x="1866211" y="3970080"/>
            <a:ext cx="8471282" cy="21163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0000FF"/>
              </a:buClr>
              <a:buSzPct val="120000"/>
            </a:pP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spcAft>
                <a:spcPts val="300"/>
              </a:spcAft>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pPr marL="0" indent="0">
              <a:buNone/>
            </a:pPr>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sp>
        <p:nvSpPr>
          <p:cNvPr id="6" name="Rectangle 5"/>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31676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Footer Placeholder 2"/>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23</a:t>
            </a:fld>
            <a:endParaRPr lang="en-US" dirty="0"/>
          </a:p>
        </p:txBody>
      </p:sp>
    </p:spTree>
    <p:extLst>
      <p:ext uri="{BB962C8B-B14F-4D97-AF65-F5344CB8AC3E}">
        <p14:creationId xmlns:p14="http://schemas.microsoft.com/office/powerpoint/2010/main" val="2966635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37351" y="6356350"/>
            <a:ext cx="7816049" cy="365125"/>
          </a:xfrm>
          <a:prstGeom prst="rect">
            <a:avLst/>
          </a:prstGeom>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3282265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3</a:t>
            </a:fld>
            <a:endParaRPr lang="en-US" dirty="0"/>
          </a:p>
        </p:txBody>
      </p:sp>
      <p:sp>
        <p:nvSpPr>
          <p:cNvPr id="8" name="Content Placeholder 7"/>
          <p:cNvSpPr>
            <a:spLocks noGrp="1"/>
          </p:cNvSpPr>
          <p:nvPr>
            <p:ph idx="12"/>
          </p:nvPr>
        </p:nvSpPr>
        <p:spPr>
          <a:xfrm>
            <a:off x="251470" y="461493"/>
            <a:ext cx="8471282" cy="573038"/>
          </a:xfrm>
        </p:spPr>
        <p:txBody>
          <a:bodyPr>
            <a:norm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Beneficiary and Contributor Audit Program (BCAP)</a:t>
            </a:r>
            <a:r>
              <a:rPr lang="en-US" sz="2400" b="1" dirty="0">
                <a:solidFill>
                  <a:srgbClr val="004AD4"/>
                </a:solidFill>
                <a:latin typeface="Source Sans Pro" panose="020B0503030403020204" pitchFamily="34" charset="0"/>
                <a:ea typeface="Source Sans Pro" panose="020B0503030403020204" pitchFamily="34" charset="0"/>
              </a:rPr>
              <a:t> </a:t>
            </a:r>
          </a:p>
        </p:txBody>
      </p:sp>
      <p:sp>
        <p:nvSpPr>
          <p:cNvPr id="10" name="Content Placeholder 7"/>
          <p:cNvSpPr txBox="1">
            <a:spLocks/>
          </p:cNvSpPr>
          <p:nvPr/>
        </p:nvSpPr>
        <p:spPr>
          <a:xfrm>
            <a:off x="251470" y="1387865"/>
            <a:ext cx="8471282" cy="42232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400" dirty="0">
                <a:latin typeface="Source Sans Pro" panose="020B0503030403020204" pitchFamily="34" charset="0"/>
                <a:ea typeface="Source Sans Pro" panose="020B0503030403020204" pitchFamily="34" charset="0"/>
              </a:rPr>
              <a:t>Selections are random or based on data analytics</a:t>
            </a:r>
          </a:p>
          <a:p>
            <a:pPr>
              <a:buClr>
                <a:srgbClr val="0000FF"/>
              </a:buClr>
              <a:buSzPct val="120000"/>
            </a:pPr>
            <a:r>
              <a:rPr lang="en-US" sz="2400" dirty="0">
                <a:latin typeface="Source Sans Pro" panose="020B0503030403020204" pitchFamily="34" charset="0"/>
                <a:ea typeface="Source Sans Pro" panose="020B0503030403020204" pitchFamily="34" charset="0"/>
              </a:rPr>
              <a:t>Service Providers notified by phone and email with:</a:t>
            </a:r>
            <a:endParaRPr lang="en-US" sz="2000" dirty="0">
              <a:latin typeface="Source Sans Pro" panose="020B0503030403020204" pitchFamily="34" charset="0"/>
              <a:ea typeface="Source Sans Pro" panose="020B0503030403020204" pitchFamily="34" charset="0"/>
            </a:endParaRPr>
          </a:p>
          <a:p>
            <a:pPr lvl="1">
              <a:buClr>
                <a:srgbClr val="0000FF"/>
              </a:buClr>
              <a:buSzPct val="120000"/>
              <a:buFont typeface="Courier New" panose="02070309020205020404" pitchFamily="49" charset="0"/>
              <a:buChar char="o"/>
            </a:pPr>
            <a:r>
              <a:rPr lang="en-US" sz="2000" dirty="0">
                <a:latin typeface="Source Sans Pro" panose="020B0503030403020204" pitchFamily="34" charset="0"/>
                <a:ea typeface="Source Sans Pro" panose="020B0503030403020204" pitchFamily="34" charset="0"/>
              </a:rPr>
              <a:t>Announcement letter </a:t>
            </a:r>
          </a:p>
          <a:p>
            <a:pPr lvl="1">
              <a:buClr>
                <a:srgbClr val="0000FF"/>
              </a:buClr>
              <a:buSzPct val="120000"/>
              <a:buFont typeface="Courier New" panose="02070309020205020404" pitchFamily="49" charset="0"/>
              <a:buChar char="o"/>
            </a:pPr>
            <a:r>
              <a:rPr lang="en-US" sz="2000" dirty="0">
                <a:latin typeface="Source Sans Pro" panose="020B0503030403020204" pitchFamily="34" charset="0"/>
                <a:ea typeface="Source Sans Pro" panose="020B0503030403020204" pitchFamily="34" charset="0"/>
              </a:rPr>
              <a:t>List of documents requested</a:t>
            </a:r>
          </a:p>
          <a:p>
            <a:pPr lvl="1">
              <a:buClr>
                <a:srgbClr val="0000FF"/>
              </a:buClr>
              <a:buSzPct val="120000"/>
              <a:buFont typeface="Courier New" panose="02070309020205020404" pitchFamily="49" charset="0"/>
              <a:buChar char="o"/>
            </a:pPr>
            <a:r>
              <a:rPr lang="en-US" sz="2000" dirty="0">
                <a:latin typeface="Source Sans Pro" panose="020B0503030403020204" pitchFamily="34" charset="0"/>
                <a:ea typeface="Source Sans Pro" panose="020B0503030403020204" pitchFamily="34" charset="0"/>
              </a:rPr>
              <a:t>Internal control / process interview questionnaires</a:t>
            </a:r>
          </a:p>
          <a:p>
            <a:pPr>
              <a:buClr>
                <a:srgbClr val="0000FF"/>
              </a:buClr>
              <a:buSzPct val="120000"/>
            </a:pPr>
            <a:r>
              <a:rPr lang="en-US" sz="2400" dirty="0">
                <a:latin typeface="Source Sans Pro" panose="020B0503030403020204" pitchFamily="34" charset="0"/>
                <a:ea typeface="Source Sans Pro" panose="020B0503030403020204" pitchFamily="34" charset="0"/>
              </a:rPr>
              <a:t>Entrance conference to discuss audit details</a:t>
            </a:r>
          </a:p>
          <a:p>
            <a:pPr lvl="1">
              <a:buClr>
                <a:srgbClr val="0000FF"/>
              </a:buClr>
              <a:buSzPct val="120000"/>
              <a:buFont typeface="Courier New" panose="02070309020205020404" pitchFamily="49" charset="0"/>
              <a:buChar char="o"/>
            </a:pPr>
            <a:r>
              <a:rPr lang="en-US" sz="2000" dirty="0">
                <a:latin typeface="Source Sans Pro" panose="020B0503030403020204" pitchFamily="34" charset="0"/>
                <a:ea typeface="Source Sans Pro" panose="020B0503030403020204" pitchFamily="34" charset="0"/>
              </a:rPr>
              <a:t>Auditors involved</a:t>
            </a:r>
          </a:p>
          <a:p>
            <a:pPr lvl="1">
              <a:buClr>
                <a:srgbClr val="0000FF"/>
              </a:buClr>
              <a:buSzPct val="120000"/>
              <a:buFont typeface="Courier New" panose="02070309020205020404" pitchFamily="49" charset="0"/>
              <a:buChar char="o"/>
            </a:pPr>
            <a:r>
              <a:rPr lang="en-US" sz="2000" dirty="0">
                <a:latin typeface="Source Sans Pro" panose="020B0503030403020204" pitchFamily="34" charset="0"/>
                <a:ea typeface="Source Sans Pro" panose="020B0503030403020204" pitchFamily="34" charset="0"/>
              </a:rPr>
              <a:t>FRNs included</a:t>
            </a:r>
          </a:p>
          <a:p>
            <a:pPr lvl="1">
              <a:buClr>
                <a:srgbClr val="0000FF"/>
              </a:buClr>
              <a:buSzPct val="120000"/>
              <a:buFont typeface="Courier New" panose="02070309020205020404" pitchFamily="49" charset="0"/>
              <a:buChar char="o"/>
            </a:pPr>
            <a:r>
              <a:rPr lang="en-US" sz="2000" dirty="0">
                <a:latin typeface="Source Sans Pro" panose="020B0503030403020204" pitchFamily="34" charset="0"/>
                <a:ea typeface="Source Sans Pro" panose="020B0503030403020204" pitchFamily="34" charset="0"/>
              </a:rPr>
              <a:t>Duration of audit</a:t>
            </a:r>
          </a:p>
          <a:p>
            <a:pPr>
              <a:buClr>
                <a:srgbClr val="0000FF"/>
              </a:buClr>
              <a:buSzPct val="120000"/>
            </a:pPr>
            <a:r>
              <a:rPr lang="en-US" sz="2400" dirty="0">
                <a:latin typeface="Source Sans Pro" panose="020B0503030403020204" pitchFamily="34" charset="0"/>
                <a:ea typeface="Source Sans Pro" panose="020B0503030403020204" pitchFamily="34" charset="0"/>
              </a:rPr>
              <a:t>Visit </a:t>
            </a:r>
            <a:r>
              <a:rPr lang="en-US" sz="2400" dirty="0">
                <a:latin typeface="Source Sans Pro" panose="020B0503030403020204" pitchFamily="34" charset="0"/>
                <a:ea typeface="Source Sans Pro" panose="020B0503030403020204" pitchFamily="34" charset="0"/>
                <a:hlinkClick r:id="rId3"/>
              </a:rPr>
              <a:t>https://www.usac.org/about/about/program-integrity/bcap.aspx</a:t>
            </a:r>
            <a:r>
              <a:rPr lang="en-US" sz="2400" dirty="0">
                <a:latin typeface="Source Sans Pro" panose="020B0503030403020204" pitchFamily="34" charset="0"/>
                <a:ea typeface="Source Sans Pro" panose="020B0503030403020204" pitchFamily="34" charset="0"/>
              </a:rPr>
              <a:t> for more information</a:t>
            </a:r>
          </a:p>
          <a:p>
            <a:pPr lvl="1">
              <a:buClr>
                <a:srgbClr val="0000FF"/>
              </a:buClr>
              <a:buSzPct val="120000"/>
            </a:pPr>
            <a:endParaRPr lang="en-US" sz="2000" dirty="0">
              <a:solidFill>
                <a:schemeClr val="tx1"/>
              </a:solidFill>
            </a:endParaRPr>
          </a:p>
          <a:p>
            <a:pPr lvl="4" indent="-457200" defTabSz="1066800">
              <a:spcBef>
                <a:spcPts val="0"/>
              </a:spcBef>
              <a:spcAft>
                <a:spcPts val="300"/>
              </a:spcAft>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sp>
        <p:nvSpPr>
          <p:cNvPr id="5" name="Rectangle 4"/>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640338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4</a:t>
            </a:fld>
            <a:endParaRPr lang="en-US" dirty="0"/>
          </a:p>
        </p:txBody>
      </p:sp>
      <p:sp>
        <p:nvSpPr>
          <p:cNvPr id="8" name="Content Placeholder 7"/>
          <p:cNvSpPr>
            <a:spLocks noGrp="1"/>
          </p:cNvSpPr>
          <p:nvPr>
            <p:ph idx="12"/>
          </p:nvPr>
        </p:nvSpPr>
        <p:spPr>
          <a:xfrm>
            <a:off x="337856" y="551042"/>
            <a:ext cx="8471282" cy="573038"/>
          </a:xfrm>
        </p:spPr>
        <p:txBody>
          <a:bodyPr>
            <a:norm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Beneficiary Involvement in Service Provider Audit</a:t>
            </a:r>
            <a:endParaRPr lang="en-US" sz="2400" b="1" dirty="0">
              <a:solidFill>
                <a:srgbClr val="004AD4"/>
              </a:solidFill>
              <a:latin typeface="Source Sans Pro" panose="020B0503030403020204" pitchFamily="34" charset="0"/>
              <a:ea typeface="Source Sans Pro" panose="020B0503030403020204" pitchFamily="34" charset="0"/>
            </a:endParaRPr>
          </a:p>
        </p:txBody>
      </p:sp>
      <p:sp>
        <p:nvSpPr>
          <p:cNvPr id="10" name="Content Placeholder 7"/>
          <p:cNvSpPr txBox="1">
            <a:spLocks/>
          </p:cNvSpPr>
          <p:nvPr/>
        </p:nvSpPr>
        <p:spPr>
          <a:xfrm>
            <a:off x="337856" y="1583808"/>
            <a:ext cx="8471282" cy="42232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400" dirty="0">
                <a:latin typeface="Source Sans Pro" panose="020B0503030403020204" pitchFamily="34" charset="0"/>
                <a:ea typeface="Source Sans Pro" panose="020B0503030403020204" pitchFamily="34" charset="0"/>
              </a:rPr>
              <a:t>May need beneficiary assistance to demonstrate compliance:</a:t>
            </a:r>
          </a:p>
          <a:p>
            <a:pPr lvl="1">
              <a:buClr>
                <a:srgbClr val="0000FF"/>
              </a:buClr>
              <a:buSzPct val="120000"/>
            </a:pPr>
            <a:r>
              <a:rPr lang="en-US" dirty="0">
                <a:latin typeface="Source Sans Pro" panose="020B0503030403020204" pitchFamily="34" charset="0"/>
                <a:ea typeface="Source Sans Pro" panose="020B0503030403020204" pitchFamily="34" charset="0"/>
              </a:rPr>
              <a:t>Reconcile Billed Entity Application Reimbursement Form (BEAR) to the bills</a:t>
            </a:r>
          </a:p>
          <a:p>
            <a:pPr lvl="1">
              <a:buClr>
                <a:srgbClr val="0000FF"/>
              </a:buClr>
              <a:buSzPct val="120000"/>
            </a:pPr>
            <a:r>
              <a:rPr lang="en-US" dirty="0">
                <a:latin typeface="Source Sans Pro" panose="020B0503030403020204" pitchFamily="34" charset="0"/>
                <a:ea typeface="Source Sans Pro" panose="020B0503030403020204" pitchFamily="34" charset="0"/>
              </a:rPr>
              <a:t>Demonstrate payment of non-discounted share</a:t>
            </a:r>
          </a:p>
          <a:p>
            <a:pPr lvl="1">
              <a:buClr>
                <a:srgbClr val="0000FF"/>
              </a:buClr>
              <a:buSzPct val="120000"/>
            </a:pPr>
            <a:r>
              <a:rPr lang="en-US" dirty="0">
                <a:latin typeface="Source Sans Pro" panose="020B0503030403020204" pitchFamily="34" charset="0"/>
                <a:ea typeface="Source Sans Pro" panose="020B0503030403020204" pitchFamily="34" charset="0"/>
              </a:rPr>
              <a:t>Identify location of equipment (fixed asset listing):</a:t>
            </a:r>
          </a:p>
          <a:p>
            <a:pPr lvl="2">
              <a:buClr>
                <a:srgbClr val="0000FF"/>
              </a:buClr>
              <a:buSzPct val="120000"/>
              <a:buFont typeface="Courier New" panose="02070309020205020404" pitchFamily="49" charset="0"/>
              <a:buChar char="o"/>
            </a:pPr>
            <a:r>
              <a:rPr lang="en-US" sz="2400" dirty="0">
                <a:latin typeface="Source Sans Pro" panose="020B0503030403020204" pitchFamily="34" charset="0"/>
                <a:ea typeface="Source Sans Pro" panose="020B0503030403020204" pitchFamily="34" charset="0"/>
              </a:rPr>
              <a:t>Physical inventory (site visit)</a:t>
            </a:r>
          </a:p>
          <a:p>
            <a:pPr lvl="2">
              <a:buClr>
                <a:srgbClr val="0000FF"/>
              </a:buClr>
              <a:buSzPct val="120000"/>
              <a:buFont typeface="Courier New" panose="02070309020205020404" pitchFamily="49" charset="0"/>
              <a:buChar char="o"/>
            </a:pPr>
            <a:r>
              <a:rPr lang="en-US" sz="2400" dirty="0">
                <a:latin typeface="Source Sans Pro" panose="020B0503030403020204" pitchFamily="34" charset="0"/>
                <a:ea typeface="Source Sans Pro" panose="020B0503030403020204" pitchFamily="34" charset="0"/>
              </a:rPr>
              <a:t>Equipment/services timely delivered to eligible locations and is operational</a:t>
            </a:r>
          </a:p>
          <a:p>
            <a:pPr lvl="4" indent="-457200" defTabSz="1066800">
              <a:spcBef>
                <a:spcPts val="0"/>
              </a:spcBef>
              <a:spcAft>
                <a:spcPts val="300"/>
              </a:spcAft>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sp>
        <p:nvSpPr>
          <p:cNvPr id="5" name="Rectangle 4"/>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818178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5</a:t>
            </a:fld>
            <a:endParaRPr lang="en-US" dirty="0"/>
          </a:p>
        </p:txBody>
      </p:sp>
      <p:sp>
        <p:nvSpPr>
          <p:cNvPr id="8" name="Content Placeholder 7"/>
          <p:cNvSpPr>
            <a:spLocks noGrp="1"/>
          </p:cNvSpPr>
          <p:nvPr>
            <p:ph idx="12"/>
          </p:nvPr>
        </p:nvSpPr>
        <p:spPr>
          <a:xfrm>
            <a:off x="272542" y="502057"/>
            <a:ext cx="8471282" cy="573038"/>
          </a:xfrm>
        </p:spPr>
        <p:txBody>
          <a:bodyPr>
            <a:norm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Service Provider Involvement in Beneficiary Audit</a:t>
            </a:r>
            <a:endParaRPr lang="en-US" sz="2400" b="1" dirty="0">
              <a:solidFill>
                <a:srgbClr val="004AD4"/>
              </a:solidFill>
              <a:latin typeface="Source Sans Pro" panose="020B0503030403020204" pitchFamily="34" charset="0"/>
              <a:ea typeface="Source Sans Pro" panose="020B0503030403020204" pitchFamily="34" charset="0"/>
            </a:endParaRPr>
          </a:p>
        </p:txBody>
      </p:sp>
      <p:sp>
        <p:nvSpPr>
          <p:cNvPr id="10" name="Content Placeholder 7"/>
          <p:cNvSpPr txBox="1">
            <a:spLocks/>
          </p:cNvSpPr>
          <p:nvPr/>
        </p:nvSpPr>
        <p:spPr>
          <a:xfrm>
            <a:off x="272542" y="1567416"/>
            <a:ext cx="8471282" cy="42232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400" dirty="0">
                <a:latin typeface="Source Sans Pro" panose="020B0503030403020204" pitchFamily="34" charset="0"/>
                <a:ea typeface="Source Sans Pro" panose="020B0503030403020204" pitchFamily="34" charset="0"/>
              </a:rPr>
              <a:t>May need service provider assistance to demonstrate compliance</a:t>
            </a:r>
          </a:p>
          <a:p>
            <a:pPr lvl="1">
              <a:buClr>
                <a:srgbClr val="0000FF"/>
              </a:buClr>
              <a:buSzPct val="120000"/>
            </a:pPr>
            <a:r>
              <a:rPr lang="en-US" dirty="0">
                <a:latin typeface="Source Sans Pro" panose="020B0503030403020204" pitchFamily="34" charset="0"/>
                <a:ea typeface="Source Sans Pro" panose="020B0503030403020204" pitchFamily="34" charset="0"/>
              </a:rPr>
              <a:t>Reconcile Service Provider Invoices (SPI) to the bills</a:t>
            </a:r>
          </a:p>
          <a:p>
            <a:pPr lvl="1">
              <a:buClr>
                <a:srgbClr val="0000FF"/>
              </a:buClr>
              <a:buSzPct val="120000"/>
            </a:pPr>
            <a:r>
              <a:rPr lang="en-US" dirty="0">
                <a:latin typeface="Source Sans Pro" panose="020B0503030403020204" pitchFamily="34" charset="0"/>
                <a:ea typeface="Source Sans Pro" panose="020B0503030403020204" pitchFamily="34" charset="0"/>
              </a:rPr>
              <a:t>Identify eligible services on the bills</a:t>
            </a:r>
          </a:p>
          <a:p>
            <a:pPr lvl="1">
              <a:buClr>
                <a:srgbClr val="0000FF"/>
              </a:buClr>
              <a:buSzPct val="120000"/>
            </a:pPr>
            <a:r>
              <a:rPr lang="en-US" dirty="0">
                <a:latin typeface="Source Sans Pro" panose="020B0503030403020204" pitchFamily="34" charset="0"/>
                <a:ea typeface="Source Sans Pro" panose="020B0503030403020204" pitchFamily="34" charset="0"/>
              </a:rPr>
              <a:t>Explain differences between services delivered, billed, contracted for, and/or requested on the FCC Form 471</a:t>
            </a: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marL="0" indent="0">
              <a:buNone/>
            </a:pPr>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sp>
        <p:nvSpPr>
          <p:cNvPr id="5" name="Rectangle 4"/>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78131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6</a:t>
            </a:fld>
            <a:endParaRPr lang="en-US" dirty="0"/>
          </a:p>
        </p:txBody>
      </p:sp>
      <p:sp>
        <p:nvSpPr>
          <p:cNvPr id="8" name="Content Placeholder 7"/>
          <p:cNvSpPr>
            <a:spLocks noGrp="1"/>
          </p:cNvSpPr>
          <p:nvPr>
            <p:ph idx="12"/>
          </p:nvPr>
        </p:nvSpPr>
        <p:spPr>
          <a:xfrm>
            <a:off x="190899" y="342245"/>
            <a:ext cx="8471282" cy="573038"/>
          </a:xfrm>
        </p:spPr>
        <p:txBody>
          <a:bodyPr>
            <a:norm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Services and Equipment Delivered</a:t>
            </a:r>
            <a:r>
              <a:rPr lang="en-US" sz="2400" b="1" dirty="0">
                <a:solidFill>
                  <a:srgbClr val="004AD4"/>
                </a:solidFill>
                <a:latin typeface="Source Sans Pro" panose="020B0503030403020204" pitchFamily="34" charset="0"/>
                <a:ea typeface="Source Sans Pro" panose="020B0503030403020204" pitchFamily="34" charset="0"/>
              </a:rPr>
              <a:t> </a:t>
            </a:r>
          </a:p>
        </p:txBody>
      </p:sp>
      <p:sp>
        <p:nvSpPr>
          <p:cNvPr id="10" name="Content Placeholder 7"/>
          <p:cNvSpPr txBox="1">
            <a:spLocks/>
          </p:cNvSpPr>
          <p:nvPr/>
        </p:nvSpPr>
        <p:spPr>
          <a:xfrm>
            <a:off x="536842" y="1313362"/>
            <a:ext cx="8471282" cy="1966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400" dirty="0"/>
              <a:t>Circuit utilization reports</a:t>
            </a:r>
          </a:p>
          <a:p>
            <a:pPr>
              <a:buClr>
                <a:srgbClr val="0000FF"/>
              </a:buClr>
              <a:buSzPct val="120000"/>
            </a:pPr>
            <a:r>
              <a:rPr lang="en-US" sz="2400" dirty="0"/>
              <a:t>“Ping” reports</a:t>
            </a:r>
          </a:p>
          <a:p>
            <a:pPr>
              <a:buClr>
                <a:srgbClr val="0000FF"/>
              </a:buClr>
              <a:buSzPct val="120000"/>
            </a:pPr>
            <a:r>
              <a:rPr lang="en-US" sz="2400" dirty="0"/>
              <a:t>Network designs</a:t>
            </a:r>
          </a:p>
          <a:p>
            <a:pPr>
              <a:buClr>
                <a:srgbClr val="0000FF"/>
              </a:buClr>
              <a:buSzPct val="120000"/>
            </a:pPr>
            <a:r>
              <a:rPr lang="en-US" sz="2400" dirty="0"/>
              <a:t>Delivery tickets</a:t>
            </a:r>
          </a:p>
          <a:p>
            <a:pPr lvl="4" indent="-457200" defTabSz="1066800">
              <a:spcBef>
                <a:spcPts val="0"/>
              </a:spcBef>
              <a:spcAft>
                <a:spcPts val="300"/>
              </a:spcAft>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marL="0" indent="0">
              <a:buNone/>
            </a:pPr>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pic>
        <p:nvPicPr>
          <p:cNvPr id="1026" name="Picture 2" descr="Image result for circuit util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994" y="1169307"/>
            <a:ext cx="3746259" cy="24303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etwork ping re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408" y="3853701"/>
            <a:ext cx="3683430" cy="27793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153905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7</a:t>
            </a:fld>
            <a:endParaRPr lang="en-US" dirty="0"/>
          </a:p>
        </p:txBody>
      </p:sp>
      <p:sp>
        <p:nvSpPr>
          <p:cNvPr id="8" name="Content Placeholder 7"/>
          <p:cNvSpPr>
            <a:spLocks noGrp="1"/>
          </p:cNvSpPr>
          <p:nvPr>
            <p:ph idx="12"/>
          </p:nvPr>
        </p:nvSpPr>
        <p:spPr>
          <a:xfrm>
            <a:off x="288871" y="505159"/>
            <a:ext cx="8471282" cy="573038"/>
          </a:xfrm>
        </p:spPr>
        <p:txBody>
          <a:bodyPr>
            <a:norm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Basic Maintenance of Internal Connections</a:t>
            </a:r>
            <a:r>
              <a:rPr lang="en-US" sz="2400" b="1" dirty="0">
                <a:solidFill>
                  <a:srgbClr val="004AD4"/>
                </a:solidFill>
                <a:latin typeface="Source Sans Pro" panose="020B0503030403020204" pitchFamily="34" charset="0"/>
                <a:ea typeface="Source Sans Pro" panose="020B0503030403020204" pitchFamily="34" charset="0"/>
              </a:rPr>
              <a:t> </a:t>
            </a:r>
          </a:p>
        </p:txBody>
      </p:sp>
      <p:sp>
        <p:nvSpPr>
          <p:cNvPr id="10" name="Content Placeholder 7"/>
          <p:cNvSpPr txBox="1">
            <a:spLocks/>
          </p:cNvSpPr>
          <p:nvPr/>
        </p:nvSpPr>
        <p:spPr>
          <a:xfrm>
            <a:off x="288871" y="1583808"/>
            <a:ext cx="8471282" cy="298819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400" dirty="0"/>
              <a:t>“[R]eimbursements for BMIC will be paid only for actual work performed or for hours of labor actually used.” </a:t>
            </a:r>
            <a:r>
              <a:rPr lang="en-US" sz="2400" i="1" dirty="0"/>
              <a:t>BMIC Clarification Order, WC Docket No. 02-60, 25 FCC </a:t>
            </a:r>
            <a:r>
              <a:rPr lang="en-US" sz="2400" i="1" dirty="0" err="1"/>
              <a:t>Rcd</a:t>
            </a:r>
            <a:r>
              <a:rPr lang="en-US" sz="2400" i="1" dirty="0"/>
              <a:t> 17324, 17325, at para. 4 (2010)</a:t>
            </a:r>
          </a:p>
          <a:p>
            <a:pPr marL="0" indent="0">
              <a:buClr>
                <a:srgbClr val="0000FF"/>
              </a:buClr>
              <a:buSzPct val="120000"/>
              <a:buNone/>
            </a:pPr>
            <a:endParaRPr lang="en-US" sz="2400" i="1" dirty="0"/>
          </a:p>
          <a:p>
            <a:pPr>
              <a:buClr>
                <a:srgbClr val="0000FF"/>
              </a:buClr>
              <a:buSzPct val="120000"/>
            </a:pPr>
            <a:r>
              <a:rPr lang="en-US" sz="2400" dirty="0"/>
              <a:t>Documentation of </a:t>
            </a:r>
            <a:r>
              <a:rPr lang="en-US" sz="2400" b="1" u="sng" dirty="0"/>
              <a:t>actual</a:t>
            </a:r>
            <a:r>
              <a:rPr lang="en-US" sz="2400" dirty="0"/>
              <a:t> services performed, either:</a:t>
            </a:r>
          </a:p>
          <a:p>
            <a:pPr lvl="1">
              <a:buClr>
                <a:srgbClr val="0000FF"/>
              </a:buClr>
              <a:buSzPct val="120000"/>
            </a:pPr>
            <a:r>
              <a:rPr lang="en-US" dirty="0"/>
              <a:t>Actual hours</a:t>
            </a:r>
          </a:p>
          <a:p>
            <a:pPr lvl="1">
              <a:buClr>
                <a:srgbClr val="0000FF"/>
              </a:buClr>
              <a:buSzPct val="120000"/>
            </a:pPr>
            <a:r>
              <a:rPr lang="en-US" dirty="0"/>
              <a:t>Actual services on eligible equipment</a:t>
            </a:r>
          </a:p>
          <a:p>
            <a:pPr lvl="4" indent="-457200" defTabSz="1066800">
              <a:spcBef>
                <a:spcPts val="0"/>
              </a:spcBef>
              <a:spcAft>
                <a:spcPts val="300"/>
              </a:spcAft>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pPr marL="0" indent="0">
              <a:buNone/>
            </a:pPr>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sp>
        <p:nvSpPr>
          <p:cNvPr id="5" name="Rectangle 4"/>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38527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72BEE2D-C470-A449-A255-09C749371132}" type="slidenum">
              <a:rPr lang="en-US" smtClean="0"/>
              <a:pPr/>
              <a:t>8</a:t>
            </a:fld>
            <a:endParaRPr lang="en-US" dirty="0"/>
          </a:p>
        </p:txBody>
      </p:sp>
      <p:sp>
        <p:nvSpPr>
          <p:cNvPr id="8" name="Content Placeholder 7"/>
          <p:cNvSpPr>
            <a:spLocks noGrp="1"/>
          </p:cNvSpPr>
          <p:nvPr>
            <p:ph idx="12"/>
          </p:nvPr>
        </p:nvSpPr>
        <p:spPr>
          <a:xfrm>
            <a:off x="386842" y="586650"/>
            <a:ext cx="8471282" cy="573038"/>
          </a:xfrm>
        </p:spPr>
        <p:txBody>
          <a:bodyPr>
            <a:normAutofit/>
          </a:bodyPr>
          <a:lstStyle/>
          <a:p>
            <a:pPr marL="0" indent="0">
              <a:buNone/>
            </a:pPr>
            <a:r>
              <a:rPr lang="en-US" b="1" dirty="0" smtClean="0">
                <a:solidFill>
                  <a:srgbClr val="004AD4"/>
                </a:solidFill>
                <a:latin typeface="Source Sans Pro" panose="020B0503030403020204" pitchFamily="34" charset="0"/>
                <a:ea typeface="Source Sans Pro" panose="020B0503030403020204" pitchFamily="34" charset="0"/>
              </a:rPr>
              <a:t>Rebates and Free Services</a:t>
            </a:r>
            <a:r>
              <a:rPr lang="en-US" sz="2400" b="1" dirty="0">
                <a:solidFill>
                  <a:srgbClr val="004AD4"/>
                </a:solidFill>
                <a:latin typeface="Source Sans Pro" panose="020B0503030403020204" pitchFamily="34" charset="0"/>
                <a:ea typeface="Source Sans Pro" panose="020B0503030403020204" pitchFamily="34" charset="0"/>
              </a:rPr>
              <a:t> </a:t>
            </a:r>
          </a:p>
        </p:txBody>
      </p:sp>
      <p:sp>
        <p:nvSpPr>
          <p:cNvPr id="10" name="Content Placeholder 7"/>
          <p:cNvSpPr txBox="1">
            <a:spLocks/>
          </p:cNvSpPr>
          <p:nvPr/>
        </p:nvSpPr>
        <p:spPr>
          <a:xfrm>
            <a:off x="386842" y="1567416"/>
            <a:ext cx="8471282" cy="44740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04AD4"/>
              </a:buClr>
              <a:buFont typeface="Arial" panose="020B0604020202020204" pitchFamily="34" charset="0"/>
              <a:buChar char="•"/>
              <a:defRPr sz="2800" b="0" i="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Clr>
                <a:srgbClr val="FE5000"/>
              </a:buClr>
              <a:buFont typeface="Arial" panose="020B0604020202020204" pitchFamily="34" charset="0"/>
              <a:buChar char="•"/>
              <a:defRPr sz="2400" b="0" i="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Clr>
                <a:srgbClr val="FE5000"/>
              </a:buClr>
              <a:buSzPct val="80000"/>
              <a:buFont typeface="LucidaGrande" charset="0"/>
              <a:buChar char="◇"/>
              <a:defRPr sz="2000" b="0" i="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Clr>
                <a:srgbClr val="FE5000"/>
              </a:buClr>
              <a:buFont typeface="LucidaGrande" charset="0"/>
              <a:buChar char="-"/>
              <a:defRPr sz="1800" b="0" i="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FF"/>
              </a:buClr>
              <a:buSzPct val="120000"/>
            </a:pPr>
            <a:r>
              <a:rPr lang="en-US" sz="2400" dirty="0"/>
              <a:t>Beneficiary did not pay non-discounted portion </a:t>
            </a:r>
          </a:p>
          <a:p>
            <a:pPr>
              <a:buClr>
                <a:srgbClr val="0000FF"/>
              </a:buClr>
              <a:buSzPct val="120000"/>
            </a:pPr>
            <a:r>
              <a:rPr lang="en-US" sz="2400" dirty="0"/>
              <a:t>Additional services and equipment at no cost</a:t>
            </a:r>
          </a:p>
          <a:p>
            <a:pPr>
              <a:buClr>
                <a:srgbClr val="0000FF"/>
              </a:buClr>
              <a:buSzPct val="120000"/>
            </a:pPr>
            <a:r>
              <a:rPr lang="en-US" sz="2400" dirty="0"/>
              <a:t>Service and equipment upgrades for more expensive models at no additional charge</a:t>
            </a:r>
          </a:p>
          <a:p>
            <a:pPr>
              <a:buClr>
                <a:srgbClr val="0000FF"/>
              </a:buClr>
              <a:buSzPct val="120000"/>
            </a:pPr>
            <a:r>
              <a:rPr lang="en-US" sz="2400" dirty="0"/>
              <a:t>Downward adjustment of the price per unit for changes in quantities to stay within the Schools &amp; Libraries Program (SLP) committed amounts</a:t>
            </a:r>
          </a:p>
          <a:p>
            <a:pPr lvl="1">
              <a:buClr>
                <a:srgbClr val="0000FF"/>
              </a:buClr>
              <a:buSzPct val="120000"/>
            </a:pPr>
            <a:endParaRPr lang="en-US" dirty="0">
              <a:solidFill>
                <a:schemeClr val="tx1"/>
              </a:solidFill>
            </a:endParaRPr>
          </a:p>
          <a:p>
            <a:pPr lvl="1">
              <a:buClr>
                <a:srgbClr val="0000FF"/>
              </a:buClr>
              <a:buSzPct val="120000"/>
            </a:pPr>
            <a:endParaRPr lang="en-US" sz="2000" dirty="0">
              <a:solidFill>
                <a:schemeClr val="tx1"/>
              </a:solidFill>
            </a:endParaRPr>
          </a:p>
          <a:p>
            <a:pPr lvl="4" indent="-457200" defTabSz="1066800">
              <a:spcBef>
                <a:spcPts val="0"/>
              </a:spcBef>
              <a:spcAft>
                <a:spcPts val="300"/>
              </a:spcAft>
              <a:buFont typeface="Courier New" panose="02070309020205020404" pitchFamily="49" charset="0"/>
              <a:buChar char="o"/>
              <a:defRPr/>
            </a:pPr>
            <a:endParaRPr lang="en-US" sz="1600" dirty="0">
              <a:solidFill>
                <a:schemeClr val="tx1"/>
              </a:solidFill>
            </a:endParaRPr>
          </a:p>
          <a:p>
            <a:pPr marL="457200" lvl="1" indent="0">
              <a:buNone/>
            </a:pPr>
            <a:endParaRPr lang="en-US" sz="1600" dirty="0">
              <a:solidFill>
                <a:schemeClr val="tx1"/>
              </a:solidFill>
            </a:endParaRPr>
          </a:p>
          <a:p>
            <a:pPr marL="457200" lvl="1" indent="0">
              <a:buNone/>
            </a:pPr>
            <a:endParaRPr lang="en-US" sz="1600" dirty="0">
              <a:solidFill>
                <a:schemeClr val="tx1"/>
              </a:solidFill>
            </a:endParaRPr>
          </a:p>
          <a:p>
            <a:pPr marL="0" indent="0">
              <a:buNone/>
            </a:pPr>
            <a:endParaRPr lang="en-US" altLang="en-US" sz="2000" dirty="0">
              <a:solidFill>
                <a:schemeClr val="tx1"/>
              </a:solidFill>
            </a:endParaRPr>
          </a:p>
          <a:p>
            <a:endParaRPr lang="en-US" sz="2000" dirty="0"/>
          </a:p>
          <a:p>
            <a:endParaRPr lang="en-US" sz="2000" dirty="0"/>
          </a:p>
          <a:p>
            <a:endParaRPr lang="en-US" sz="2000" dirty="0">
              <a:solidFill>
                <a:schemeClr val="tx1"/>
              </a:solidFill>
            </a:endParaRPr>
          </a:p>
          <a:p>
            <a:pPr marL="457200" lvl="1" indent="0">
              <a:buNone/>
            </a:pPr>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endParaRPr lang="en-US" sz="2000" dirty="0">
              <a:solidFill>
                <a:schemeClr val="tx1"/>
              </a:solidFill>
            </a:endParaRPr>
          </a:p>
          <a:p>
            <a:endParaRPr lang="en-US" sz="2200" dirty="0">
              <a:solidFill>
                <a:schemeClr val="tx1"/>
              </a:solidFill>
            </a:endParaRPr>
          </a:p>
          <a:p>
            <a:pPr marL="0" indent="0">
              <a:buNone/>
            </a:pPr>
            <a:endParaRPr lang="en-US" dirty="0">
              <a:solidFill>
                <a:schemeClr val="tx1"/>
              </a:solidFill>
            </a:endParaRPr>
          </a:p>
          <a:p>
            <a:pPr marL="457200" lvl="1" indent="0">
              <a:buNone/>
            </a:pPr>
            <a:endParaRPr lang="en-US" dirty="0">
              <a:solidFill>
                <a:schemeClr val="tx1"/>
              </a:solidFill>
            </a:endParaRPr>
          </a:p>
        </p:txBody>
      </p:sp>
      <p:pic>
        <p:nvPicPr>
          <p:cNvPr id="4" name="Picture 3"/>
          <p:cNvPicPr>
            <a:picLocks noChangeAspect="1"/>
          </p:cNvPicPr>
          <p:nvPr/>
        </p:nvPicPr>
        <p:blipFill>
          <a:blip r:embed="rId3"/>
          <a:stretch>
            <a:fillRect/>
          </a:stretch>
        </p:blipFill>
        <p:spPr>
          <a:xfrm>
            <a:off x="9008124" y="4053067"/>
            <a:ext cx="2538697" cy="2081732"/>
          </a:xfrm>
          <a:prstGeom prst="rect">
            <a:avLst/>
          </a:prstGeom>
        </p:spPr>
      </p:pic>
      <p:sp>
        <p:nvSpPr>
          <p:cNvPr id="6" name="Rectangle 5"/>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4109704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238" y="621978"/>
            <a:ext cx="8837762" cy="826834"/>
          </a:xfrm>
        </p:spPr>
        <p:txBody>
          <a:bodyPr>
            <a:normAutofit/>
          </a:bodyPr>
          <a:lstStyle/>
          <a:p>
            <a:r>
              <a:rPr lang="en-US" b="1" dirty="0" smtClean="0">
                <a:solidFill>
                  <a:srgbClr val="004AD4"/>
                </a:solidFill>
                <a:latin typeface="Source Sans Pro" panose="020B0503030403020204" pitchFamily="34" charset="0"/>
                <a:ea typeface="Source Sans Pro" panose="020B0503030403020204" pitchFamily="34" charset="0"/>
              </a:rPr>
              <a:t>Lowest Corresponding Price (LCP)</a:t>
            </a:r>
            <a:endParaRPr lang="en-US" b="1" dirty="0">
              <a:solidFill>
                <a:srgbClr val="004AD4"/>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3481902" y="1768415"/>
            <a:ext cx="5413665" cy="3996160"/>
          </a:xfrm>
          <a:prstGeom prst="rect">
            <a:avLst/>
          </a:prstGeom>
        </p:spPr>
      </p:pic>
      <p:sp>
        <p:nvSpPr>
          <p:cNvPr id="6" name="Rectangle 5"/>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010297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USAC Enterprise Document" ma:contentTypeID="0x0101004F25059A2FD2E44CA82C12FB36364AB800D41A34AE52609144B24A31AC9454431E" ma:contentTypeVersion="18" ma:contentTypeDescription="" ma:contentTypeScope="" ma:versionID="212ffe74ecb03fa69930e67536e30a8c">
  <xsd:schema xmlns:xsd="http://www.w3.org/2001/XMLSchema" xmlns:xs="http://www.w3.org/2001/XMLSchema" xmlns:p="http://schemas.microsoft.com/office/2006/metadata/properties" xmlns:ns1="http://schemas.microsoft.com/sharepoint/v3" xmlns:ns2="f92b86cd-f024-403d-a7f3-8158e59dc517" xmlns:ns3="341b754e-9596-4891-8438-3e5799c132b5" targetNamespace="http://schemas.microsoft.com/office/2006/metadata/properties" ma:root="true" ma:fieldsID="cac9763a1361b27c9658b6648bb09715" ns1:_="" ns2:_="" ns3:_="">
    <xsd:import namespace="http://schemas.microsoft.com/sharepoint/v3"/>
    <xsd:import namespace="f92b86cd-f024-403d-a7f3-8158e59dc517"/>
    <xsd:import namespace="341b754e-9596-4891-8438-3e5799c132b5"/>
    <xsd:element name="properties">
      <xsd:complexType>
        <xsd:sequence>
          <xsd:element name="documentManagement">
            <xsd:complexType>
              <xsd:all>
                <xsd:element ref="ns1:KpiDescription" minOccurs="0"/>
                <xsd:element ref="ns2:USAC_x0020_Owner" minOccurs="0"/>
                <xsd:element ref="ns3:Category" minOccurs="0"/>
                <xsd:element ref="ns3:Title_x0020_Link" minOccurs="0"/>
                <xsd:element ref="ns2:o07378bbffa846c09a9b1d9f3abdba1c" minOccurs="0"/>
                <xsd:element ref="ns2:TaxCatchAll" minOccurs="0"/>
                <xsd:element ref="ns2:TaxCatchAllLabel" minOccurs="0"/>
                <xsd:element ref="ns2:m6d606354f5a4ddbb8befc4b62d12090" minOccurs="0"/>
                <xsd:element ref="ns3:lbd3151dab024ff198661debdc0dd3f9" minOccurs="0"/>
                <xsd:element ref="ns3:I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b86cd-f024-403d-a7f3-8158e59dc517" elementFormDefault="qualified">
    <xsd:import namespace="http://schemas.microsoft.com/office/2006/documentManagement/types"/>
    <xsd:import namespace="http://schemas.microsoft.com/office/infopath/2007/PartnerControls"/>
    <xsd:element name="USAC_x0020_Owner" ma:index="3" nillable="true" ma:displayName="USAC Owner" ma:list="UserInfo" ma:SharePointGroup="0" ma:internalName="USAC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7378bbffa846c09a9b1d9f3abdba1c" ma:index="9" nillable="true" ma:taxonomy="true" ma:internalName="o07378bbffa846c09a9b1d9f3abdba1c" ma:taxonomyFieldName="Related_x0020_To0" ma:displayName="Related To" ma:default="" ma:fieldId="{807378bb-ffa8-46c0-9a9b-1d9f3abdba1c}" ma:taxonomyMulti="true" ma:sspId="301050ec-8736-4c7a-a18b-4ae609820d17" ma:termSetId="672035f9-cbd2-4afc-8764-f99de24825f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2bac6-dba2-4804-b141-df559627969b}" ma:internalName="TaxCatchAll" ma:showField="CatchAllData"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ca42bac6-dba2-4804-b141-df559627969b}" ma:internalName="TaxCatchAllLabel" ma:readOnly="true" ma:showField="CatchAllDataLabel"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m6d606354f5a4ddbb8befc4b62d12090" ma:index="14" nillable="true" ma:taxonomy="true" ma:internalName="m6d606354f5a4ddbb8befc4b62d12090" ma:taxonomyFieldName="USAC_x0020_Taxonomy0" ma:displayName="USAC Enterprise Tag" ma:default="" ma:fieldId="{66d60635-4f5a-4ddb-b8be-fc4b62d12090}" ma:sspId="301050ec-8736-4c7a-a18b-4ae609820d17" ma:termSetId="672035f9-cbd2-4afc-8764-f99de24825f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1b754e-9596-4891-8438-3e5799c132b5" elementFormDefault="qualified">
    <xsd:import namespace="http://schemas.microsoft.com/office/2006/documentManagement/types"/>
    <xsd:import namespace="http://schemas.microsoft.com/office/infopath/2007/PartnerControls"/>
    <xsd:element name="Category" ma:index="6" nillable="true" ma:displayName="Category" ma:internalName="Category">
      <xsd:complexType>
        <xsd:complexContent>
          <xsd:extension base="dms:MultiChoice">
            <xsd:sequence>
              <xsd:element name="Value" maxOccurs="unbounded" minOccurs="0" nillable="true">
                <xsd:simpleType>
                  <xsd:restriction base="dms:Choice">
                    <xsd:enumeration value="401k/Roth 401k/Hi-Limit Business Travel"/>
                    <xsd:enumeration value="Contacts"/>
                    <xsd:enumeration value="Dental and Vision Plans"/>
                    <xsd:enumeration value="Emergencies"/>
                    <xsd:enumeration value="Flexible Spending Accounts"/>
                    <xsd:enumeration value="Form"/>
                    <xsd:enumeration value="General"/>
                    <xsd:enumeration value="Helpdesk Policies"/>
                    <xsd:enumeration value="Instructions"/>
                    <xsd:enumeration value="Life Ins/Vol Life Ins/AD&amp;D/Disability"/>
                    <xsd:enumeration value="Medical and Prescription Plans/Other Cigna Programs"/>
                    <xsd:enumeration value="New Hire"/>
                    <xsd:enumeration value="Office Maps"/>
                    <xsd:enumeration value="Product Portfolio"/>
                    <xsd:enumeration value="Remote Access"/>
                    <xsd:enumeration value="Resources"/>
                    <xsd:enumeration value="Voluntary Benefits"/>
                    <xsd:enumeration value="New"/>
                    <xsd:enumeration value="Template"/>
                  </xsd:restriction>
                </xsd:simpleType>
              </xsd:element>
            </xsd:sequence>
          </xsd:extension>
        </xsd:complexContent>
      </xsd:complexType>
    </xsd:element>
    <xsd:element name="Title_x0020_Link" ma:index="8" nillable="true" ma:displayName="Title Link" ma:description="SET BY WORKFLOW. Title linked to document URL" ma:format="Hyperlink" ma:internalName="Title_x0020_Link">
      <xsd:complexType>
        <xsd:complexContent>
          <xsd:extension base="dms:URL">
            <xsd:sequence>
              <xsd:element name="Url" type="dms:ValidUrl" minOccurs="0" nillable="true"/>
              <xsd:element name="Description" type="xsd:string" nillable="true"/>
            </xsd:sequence>
          </xsd:extension>
        </xsd:complexContent>
      </xsd:complexType>
    </xsd:element>
    <xsd:element name="lbd3151dab024ff198661debdc0dd3f9" ma:index="20" nillable="true" ma:taxonomy="true" ma:internalName="lbd3151dab024ff198661debdc0dd3f9" ma:taxonomyFieldName="Keywords" ma:displayName="Keywords" ma:default="" ma:fieldId="{5bd3151d-ab02-4ff1-9866-1debdc0dd3f9}" ma:taxonomyMulti="true" ma:sspId="301050ec-8736-4c7a-a18b-4ae609820d17" ma:termSetId="11777334-8704-4fcb-9367-480ad9880eb9" ma:anchorId="00000000-0000-0000-0000-000000000000" ma:open="true" ma:isKeyword="false">
      <xsd:complexType>
        <xsd:sequence>
          <xsd:element ref="pc:Terms" minOccurs="0" maxOccurs="1"/>
        </xsd:sequence>
      </xsd:complexType>
    </xsd:element>
    <xsd:element name="IT_x0020_Category" ma:index="21" nillable="true" ma:displayName="IT Category" ma:format="Dropdown" ma:internalName="IT_x0020_Category">
      <xsd:simpleType>
        <xsd:restriction base="dms:Choice">
          <xsd:enumeration value="Cisco Jabber"/>
          <xsd:enumeration value="Miscellaneous"/>
          <xsd:enumeration value="Okta"/>
          <xsd:enumeration value="Outlook"/>
          <xsd:enumeration value="Remote Access"/>
          <xsd:enumeration value="ServiceCenter"/>
          <xsd:enumeration value="Telephone"/>
          <xsd:enumeration value="Ticketing System"/>
          <xsd:enumeration value="WebEx"/>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0"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SAC_x0020_Owner xmlns="f92b86cd-f024-403d-a7f3-8158e59dc517">
      <UserInfo>
        <DisplayName/>
        <AccountId xsi:nil="true"/>
        <AccountType/>
      </UserInfo>
    </USAC_x0020_Owner>
    <KpiDescription xmlns="http://schemas.microsoft.com/sharepoint/v3" xsi:nil="true"/>
    <o07378bbffa846c09a9b1d9f3abdba1c xmlns="f92b86cd-f024-403d-a7f3-8158e59dc517">
      <Terms xmlns="http://schemas.microsoft.com/office/infopath/2007/PartnerControls"/>
    </o07378bbffa846c09a9b1d9f3abdba1c>
    <Category xmlns="341b754e-9596-4891-8438-3e5799c132b5">
      <Value>Template</Value>
    </Category>
    <TaxCatchAll xmlns="f92b86cd-f024-403d-a7f3-8158e59dc517">
      <Value>43</Value>
    </TaxCatchAll>
    <m6d606354f5a4ddbb8befc4b62d12090 xmlns="f92b86cd-f024-403d-a7f3-8158e59dc517">
      <Terms xmlns="http://schemas.microsoft.com/office/infopath/2007/PartnerControls">
        <TermInfo xmlns="http://schemas.microsoft.com/office/infopath/2007/PartnerControls">
          <TermName xmlns="http://schemas.microsoft.com/office/infopath/2007/PartnerControls">Look/Feel</TermName>
          <TermId xmlns="http://schemas.microsoft.com/office/infopath/2007/PartnerControls">c8bd387e-0343-4246-a82c-3fe36b64562a</TermId>
        </TermInfo>
      </Terms>
    </m6d606354f5a4ddbb8befc4b62d12090>
    <Title_x0020_Link xmlns="341b754e-9596-4891-8438-3e5799c132b5">
      <Url>https://intranet.usac.org/resources/Documents/USAC%20PPT%20Template%204-3.pptx</Url>
      <Description>PowerPoint Template 4:3</Description>
    </Title_x0020_Link>
    <lbd3151dab024ff198661debdc0dd3f9 xmlns="341b754e-9596-4891-8438-3e5799c132b5">
      <Terms xmlns="http://schemas.microsoft.com/office/infopath/2007/PartnerControls"/>
    </lbd3151dab024ff198661debdc0dd3f9>
    <IT_x0020_Category xmlns="341b754e-9596-4891-8438-3e5799c132b5" xsi:nil="true"/>
  </documentManagement>
</p:properties>
</file>

<file path=customXml/item3.xml><?xml version="1.0" encoding="utf-8"?>
<?mso-contentType ?>
<SharedContentType xmlns="Microsoft.SharePoint.Taxonomy.ContentTypeSync" SourceId="301050ec-8736-4c7a-a18b-4ae609820d17" ContentTypeId="0x0101004F25059A2FD2E44CA82C12FB36364AB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9E4A91-4D82-4178-A8A5-48A8F1C940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2b86cd-f024-403d-a7f3-8158e59dc517"/>
    <ds:schemaRef ds:uri="341b754e-9596-4891-8438-3e5799c13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7583EA-7529-404A-B28E-EFBA41A67CC4}">
  <ds:schemaRefs>
    <ds:schemaRef ds:uri="f92b86cd-f024-403d-a7f3-8158e59dc517"/>
    <ds:schemaRef ds:uri="http://schemas.openxmlformats.org/package/2006/metadata/core-properties"/>
    <ds:schemaRef ds:uri="http://purl.org/dc/dcmitype/"/>
    <ds:schemaRef ds:uri="http://www.w3.org/XML/1998/namespace"/>
    <ds:schemaRef ds:uri="http://schemas.microsoft.com/office/2006/documentManagement/types"/>
    <ds:schemaRef ds:uri="http://schemas.microsoft.com/sharepoint/v3"/>
    <ds:schemaRef ds:uri="341b754e-9596-4891-8438-3e5799c132b5"/>
    <ds:schemaRef ds:uri="http://schemas.microsoft.com/office/2006/metadata/properties"/>
    <ds:schemaRef ds:uri="http://purl.org/dc/term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5EAB5579-1956-4E59-9EE6-6452EAE4C30B}">
  <ds:schemaRefs>
    <ds:schemaRef ds:uri="Microsoft.SharePoint.Taxonomy.ContentTypeSync"/>
  </ds:schemaRefs>
</ds:datastoreItem>
</file>

<file path=customXml/itemProps4.xml><?xml version="1.0" encoding="utf-8"?>
<ds:datastoreItem xmlns:ds="http://schemas.openxmlformats.org/officeDocument/2006/customXml" ds:itemID="{FAC8DAB1-2F0B-465C-9C43-4F2AE97A67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6634</TotalTime>
  <Words>1212</Words>
  <Application>Microsoft Office PowerPoint</Application>
  <PresentationFormat>Widescreen</PresentationFormat>
  <Paragraphs>362</Paragraphs>
  <Slides>24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Courier New</vt:lpstr>
      <vt:lpstr>Source Sans Pro</vt:lpstr>
      <vt:lpstr>SourceSansPro-Light</vt:lpstr>
      <vt:lpstr>Traditional Arabic</vt:lpstr>
      <vt:lpstr>Office Theme</vt:lpstr>
      <vt:lpstr>Understanding the Audit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Lowest Corresponding Price (LCP)</vt:lpstr>
      <vt:lpstr>Why is LCP audited?</vt:lpstr>
      <vt:lpstr>Why is LCP audited? (cont.)</vt:lpstr>
      <vt:lpstr>Who are the non-residential customers?</vt:lpstr>
      <vt:lpstr>What services are non-residential customers receiving?</vt:lpstr>
      <vt:lpstr>When were the services delivered?</vt:lpstr>
      <vt:lpstr>Where are the non-residential customers located?</vt:lpstr>
      <vt:lpstr>PowerPoint Presentation</vt:lpstr>
      <vt:lpstr>PowerPoint Presentation</vt:lpstr>
      <vt:lpstr>PowerPoint Presentation</vt:lpstr>
      <vt:lpstr>PowerPoint Presentation</vt:lpstr>
      <vt:lpstr>PowerPoint Presentation</vt:lpstr>
      <vt:lpstr>Understanding the audit results</vt:lpstr>
      <vt:lpstr>PowerPoint Presentation</vt:lpstr>
      <vt:lpstr>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4:3</dc:title>
  <dc:creator>Jose Caicedo</dc:creator>
  <cp:keywords/>
  <cp:lastModifiedBy>Ginna Melendez</cp:lastModifiedBy>
  <cp:revision>275</cp:revision>
  <dcterms:created xsi:type="dcterms:W3CDTF">2016-11-10T15:37:51Z</dcterms:created>
  <dcterms:modified xsi:type="dcterms:W3CDTF">2018-11-28T17:16:34Z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0x0101004F25059A2FD2E44CA82C12FB36364AB800D41A34AE52609144B24A31AC9454431E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43;#Look/Feel|c8bd387e-0343-4246-a82c-3fe36b64562a</vt:lpwstr>
  </property>
</Properties>
</file>