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sldIdLst>
    <p:sldId id="775" r:id="rId2"/>
    <p:sldId id="776" r:id="rId3"/>
    <p:sldId id="267" r:id="rId4"/>
    <p:sldId id="441" r:id="rId5"/>
    <p:sldId id="442" r:id="rId6"/>
    <p:sldId id="777" r:id="rId7"/>
    <p:sldId id="509" r:id="rId8"/>
    <p:sldId id="788" r:id="rId9"/>
    <p:sldId id="778" r:id="rId10"/>
    <p:sldId id="789" r:id="rId11"/>
    <p:sldId id="783" r:id="rId12"/>
    <p:sldId id="784" r:id="rId13"/>
    <p:sldId id="786" r:id="rId14"/>
    <p:sldId id="790" r:id="rId15"/>
    <p:sldId id="791" r:id="rId16"/>
    <p:sldId id="792" r:id="rId17"/>
    <p:sldId id="793" r:id="rId18"/>
    <p:sldId id="794" r:id="rId19"/>
    <p:sldId id="795" r:id="rId20"/>
    <p:sldId id="796" r:id="rId21"/>
    <p:sldId id="797" r:id="rId22"/>
    <p:sldId id="798" r:id="rId23"/>
    <p:sldId id="799" r:id="rId24"/>
    <p:sldId id="800" r:id="rId25"/>
    <p:sldId id="801" r:id="rId26"/>
    <p:sldId id="802" r:id="rId27"/>
    <p:sldId id="803" r:id="rId28"/>
    <p:sldId id="804" r:id="rId29"/>
    <p:sldId id="805" r:id="rId30"/>
    <p:sldId id="806" r:id="rId31"/>
    <p:sldId id="807" r:id="rId32"/>
    <p:sldId id="808" r:id="rId33"/>
    <p:sldId id="809" r:id="rId34"/>
    <p:sldId id="810" r:id="rId35"/>
    <p:sldId id="811" r:id="rId36"/>
    <p:sldId id="812" r:id="rId37"/>
    <p:sldId id="813" r:id="rId38"/>
    <p:sldId id="814" r:id="rId39"/>
    <p:sldId id="815" r:id="rId40"/>
    <p:sldId id="816" r:id="rId41"/>
    <p:sldId id="817" r:id="rId42"/>
    <p:sldId id="818" r:id="rId43"/>
    <p:sldId id="819" r:id="rId44"/>
    <p:sldId id="820" r:id="rId45"/>
    <p:sldId id="821" r:id="rId46"/>
    <p:sldId id="822" r:id="rId47"/>
    <p:sldId id="823" r:id="rId48"/>
    <p:sldId id="824" r:id="rId49"/>
    <p:sldId id="825" r:id="rId50"/>
    <p:sldId id="82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Dumouchel" initials="KD" lastIdx="3" clrIdx="0">
    <p:extLst>
      <p:ext uri="{19B8F6BF-5375-455C-9EA6-DF929625EA0E}">
        <p15:presenceInfo xmlns:p15="http://schemas.microsoft.com/office/powerpoint/2012/main" userId="S-1-5-21-231363354-1701785364-1709204886-544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94" autoAdjust="0"/>
    <p:restoredTop sz="87612" autoAdjust="0"/>
  </p:normalViewPr>
  <p:slideViewPr>
    <p:cSldViewPr snapToGrid="0">
      <p:cViewPr varScale="1">
        <p:scale>
          <a:sx n="90" d="100"/>
          <a:sy n="90" d="100"/>
        </p:scale>
        <p:origin x="72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912"/>
    </p:cViewPr>
  </p:sorterViewPr>
  <p:notesViewPr>
    <p:cSldViewPr snapToGrid="0">
      <p:cViewPr varScale="1">
        <p:scale>
          <a:sx n="57" d="100"/>
          <a:sy n="57" d="100"/>
        </p:scale>
        <p:origin x="281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B576E-F723-41CF-B07C-A7AA31541E0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96B37-A4CB-4E3A-8D96-65C7B0936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26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3794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96B37-A4CB-4E3A-8D96-65C7B09368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9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96B37-A4CB-4E3A-8D96-65C7B09368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00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96B37-A4CB-4E3A-8D96-65C7B09368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11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96B37-A4CB-4E3A-8D96-65C7B09368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7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As we move ahead we will get more into the intricacies of the program, but we’ll start with the basics and then fill in the blanks.</a:t>
            </a:r>
          </a:p>
          <a:p>
            <a:endParaRPr lang="en-US" baseline="0" dirty="0"/>
          </a:p>
          <a:p>
            <a:r>
              <a:rPr lang="en-US" baseline="0" dirty="0"/>
              <a:t>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96B37-A4CB-4E3A-8D96-65C7B093680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13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15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947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3449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17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46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18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1341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19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627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652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20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964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2202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22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283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23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697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24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742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25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8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26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337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27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853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28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7246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354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96B37-A4CB-4E3A-8D96-65C7B09368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601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25204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31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434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32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662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33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0894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34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2146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35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7285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38349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37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7416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98641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39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580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96B37-A4CB-4E3A-8D96-65C7B09368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232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40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1485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41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1966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2502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43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3986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44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7709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45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750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34630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47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2502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48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4761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49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624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173417" indent="-173417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5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25954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50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85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96B37-A4CB-4E3A-8D96-65C7B09368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15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96B37-A4CB-4E3A-8D96-65C7B09368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31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96B37-A4CB-4E3A-8D96-65C7B09368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0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96B37-A4CB-4E3A-8D96-65C7B09368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9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7515" y="3050758"/>
            <a:ext cx="11059424" cy="756483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514" y="3676858"/>
            <a:ext cx="11059425" cy="1116523"/>
          </a:xfrm>
        </p:spPr>
        <p:txBody>
          <a:bodyPr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460313"/>
            <a:ext cx="11058525" cy="600075"/>
          </a:xfrm>
        </p:spPr>
        <p:txBody>
          <a:bodyPr anchor="b">
            <a:noAutofit/>
          </a:bodyPr>
          <a:lstStyle>
            <a:lvl1pPr marL="0" indent="0">
              <a:buNone/>
              <a:defRPr sz="2400" b="1" baseline="0">
                <a:solidFill>
                  <a:srgbClr val="DE1B54"/>
                </a:solidFill>
              </a:defRPr>
            </a:lvl1pPr>
            <a:lvl2pPr>
              <a:defRPr b="1">
                <a:solidFill>
                  <a:srgbClr val="DE1B54"/>
                </a:solidFill>
              </a:defRPr>
            </a:lvl2pPr>
            <a:lvl3pPr>
              <a:defRPr b="1">
                <a:solidFill>
                  <a:srgbClr val="DE1B54"/>
                </a:solidFill>
              </a:defRPr>
            </a:lvl3pPr>
            <a:lvl4pPr>
              <a:defRPr b="1">
                <a:solidFill>
                  <a:srgbClr val="DE1B54"/>
                </a:solidFill>
              </a:defRPr>
            </a:lvl4pPr>
            <a:lvl5pPr>
              <a:defRPr b="1">
                <a:solidFill>
                  <a:srgbClr val="DE1B54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3270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irc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5049117" y="-1390146"/>
            <a:ext cx="9605146" cy="9605148"/>
          </a:xfrm>
          <a:prstGeom prst="ellipse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183188" y="1561171"/>
            <a:ext cx="6172200" cy="429987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/>
          <p:cNvSpPr/>
          <p:nvPr/>
        </p:nvSpPr>
        <p:spPr>
          <a:xfrm>
            <a:off x="-5049117" y="-1390146"/>
            <a:ext cx="9605146" cy="9605148"/>
          </a:xfrm>
          <a:prstGeom prst="ellipse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183188" y="657225"/>
            <a:ext cx="6172200" cy="769938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DE1B54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apter Slide - Licensed_0003_Layer Comp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pic>
        <p:nvPicPr>
          <p:cNvPr id="8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32367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apter Slide - Licensed_0001_Layer Comp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apter Slide - Licensed_0002_Layer Comp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apter Slide - Licensed_0000_Layer Comp 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99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70C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  <p:extLst>
      <p:ext uri="{BB962C8B-B14F-4D97-AF65-F5344CB8AC3E}">
        <p14:creationId xmlns:p14="http://schemas.microsoft.com/office/powerpoint/2010/main" val="1158842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E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DE1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alphaModFix amt="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DE1B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DE1B54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w/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7515" y="3050758"/>
            <a:ext cx="11059424" cy="756483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514" y="3676858"/>
            <a:ext cx="11059425" cy="1116523"/>
          </a:xfrm>
        </p:spPr>
        <p:txBody>
          <a:bodyPr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460313"/>
            <a:ext cx="11058525" cy="600075"/>
          </a:xfrm>
        </p:spPr>
        <p:txBody>
          <a:bodyPr anchor="b">
            <a:noAutofit/>
          </a:bodyPr>
          <a:lstStyle>
            <a:lvl1pPr marL="0" indent="0">
              <a:buNone/>
              <a:defRPr sz="2400" b="1" baseline="0">
                <a:solidFill>
                  <a:srgbClr val="DE1B54"/>
                </a:solidFill>
              </a:defRPr>
            </a:lvl1pPr>
            <a:lvl2pPr>
              <a:defRPr b="1">
                <a:solidFill>
                  <a:srgbClr val="DE1B54"/>
                </a:solidFill>
              </a:defRPr>
            </a:lvl2pPr>
            <a:lvl3pPr>
              <a:defRPr b="1">
                <a:solidFill>
                  <a:srgbClr val="DE1B54"/>
                </a:solidFill>
              </a:defRPr>
            </a:lvl3pPr>
            <a:lvl4pPr>
              <a:defRPr b="1">
                <a:solidFill>
                  <a:srgbClr val="DE1B54"/>
                </a:solidFill>
              </a:defRPr>
            </a:lvl4pPr>
            <a:lvl5pPr>
              <a:defRPr b="1">
                <a:solidFill>
                  <a:srgbClr val="DE1B54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577514" y="5888770"/>
            <a:ext cx="2149475" cy="573088"/>
          </a:xfrm>
          <a:noFill/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Client Logo</a:t>
            </a: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 L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C5C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 D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7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49205" cy="6858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 hasCustomPrompt="1"/>
          </p:nvPr>
        </p:nvSpPr>
        <p:spPr>
          <a:xfrm>
            <a:off x="1763926" y="694480"/>
            <a:ext cx="2199933" cy="82566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Client logo</a:t>
            </a:r>
          </a:p>
        </p:txBody>
      </p:sp>
      <p:pic>
        <p:nvPicPr>
          <p:cNvPr id="23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9273988" y="1"/>
            <a:ext cx="2918012" cy="694480"/>
          </a:xfrm>
          <a:prstGeom prst="rect">
            <a:avLst/>
          </a:prstGeom>
          <a:solidFill>
            <a:srgbClr val="F99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2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CASE STUDY</a:t>
            </a:r>
          </a:p>
        </p:txBody>
      </p:sp>
      <p:graphicFrame>
        <p:nvGraphicFramePr>
          <p:cNvPr id="30" name="Content Placeholder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934362"/>
              </p:ext>
            </p:extLst>
          </p:nvPr>
        </p:nvGraphicFramePr>
        <p:xfrm>
          <a:off x="1578891" y="1520144"/>
          <a:ext cx="9732821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14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613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 Black" charset="0"/>
                          <a:ea typeface="Arial Black" charset="0"/>
                          <a:cs typeface="Arial Black" charset="0"/>
                        </a:rPr>
                        <a:t>CLIENT</a:t>
                      </a:r>
                      <a:endParaRPr lang="en-US" sz="1200" b="1" i="0" dirty="0">
                        <a:latin typeface="Arial Black" charset="0"/>
                        <a:ea typeface="Arial Black" charset="0"/>
                        <a:cs typeface="Arial Black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en-US" b="1" dirty="0">
                        <a:solidFill>
                          <a:srgbClr val="F99F4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lvl="0" indent="0">
                        <a:buNone/>
                      </a:pPr>
                      <a:endParaRPr lang="en-US" b="1" dirty="0">
                        <a:solidFill>
                          <a:srgbClr val="F99F4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 Black" charset="0"/>
                          <a:ea typeface="Arial Black" charset="0"/>
                          <a:cs typeface="Arial Black" charset="0"/>
                        </a:rPr>
                        <a:t>CHALLENGE</a:t>
                      </a:r>
                      <a:endParaRPr lang="en-US" sz="1200" b="1" i="0" dirty="0">
                        <a:latin typeface="Arial Black" charset="0"/>
                        <a:ea typeface="Arial Black" charset="0"/>
                        <a:cs typeface="Arial Black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 Black" charset="0"/>
                          <a:ea typeface="Arial Black" charset="0"/>
                          <a:cs typeface="Arial Black" charset="0"/>
                        </a:rPr>
                        <a:t>THE SUTHERLAND TRANSFORMATION</a:t>
                      </a:r>
                      <a:endParaRPr lang="en-US" sz="1200" b="1" i="0" dirty="0">
                        <a:latin typeface="Arial Black" charset="0"/>
                        <a:ea typeface="Arial Black" charset="0"/>
                        <a:cs typeface="Arial Black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indent="0">
                        <a:buNone/>
                      </a:pP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Rectangle 37"/>
          <p:cNvSpPr/>
          <p:nvPr/>
        </p:nvSpPr>
        <p:spPr>
          <a:xfrm>
            <a:off x="9273988" y="0"/>
            <a:ext cx="2918012" cy="694481"/>
          </a:xfrm>
          <a:prstGeom prst="rect">
            <a:avLst/>
          </a:prstGeom>
          <a:solidFill>
            <a:srgbClr val="F99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12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CASE STUDY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533900" y="1773392"/>
            <a:ext cx="6745288" cy="690562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99F4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3900" y="2839987"/>
            <a:ext cx="6745288" cy="6604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4533900" y="3932806"/>
            <a:ext cx="6745288" cy="4616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329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57"/>
          <p:cNvPicPr preferRelativeResize="0"/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DE1B5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DE1B5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57"/>
          <p:cNvPicPr preferRelativeResize="0"/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14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DE1B5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DE1B5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DE1B5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DE1B5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E1B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E1B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40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E1B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/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E1B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/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/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867" y="987425"/>
            <a:ext cx="4228933" cy="2436812"/>
          </a:xfrm>
        </p:spPr>
        <p:txBody>
          <a:bodyPr anchor="b"/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anchor="ctr">
            <a:normAutofit/>
          </a:bodyPr>
          <a:lstStyle>
            <a:lvl1pPr marL="342900" indent="-342900">
              <a:buFont typeface="Arial" charset="0"/>
              <a:buChar char="•"/>
              <a:defRPr sz="2400"/>
            </a:lvl1pPr>
            <a:lvl2pPr marL="800100" indent="-342900">
              <a:buFont typeface="Arial" charset="0"/>
              <a:buChar char="•"/>
              <a:defRPr sz="2400"/>
            </a:lvl2pPr>
            <a:lvl3pPr marL="1257300" indent="-342900">
              <a:buFont typeface="Arial" charset="0"/>
              <a:buChar char="•"/>
              <a:defRPr sz="2400"/>
            </a:lvl3pPr>
            <a:lvl4pPr marL="1714500" indent="-342900">
              <a:buFont typeface="Arial" charset="0"/>
              <a:buChar char="•"/>
              <a:defRPr sz="2400"/>
            </a:lvl4pPr>
            <a:lvl5pPr marL="2171700" indent="-342900">
              <a:buFont typeface="Arial" charset="0"/>
              <a:buChar char="•"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7867" y="3424236"/>
            <a:ext cx="4228933" cy="1698749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DE1B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pic>
        <p:nvPicPr>
          <p:cNvPr id="11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/Caption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867" y="987425"/>
            <a:ext cx="4228933" cy="2436812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anchor="ctr">
            <a:normAutofit/>
          </a:bodyPr>
          <a:lstStyle>
            <a:lvl1pPr marL="342900" indent="-342900">
              <a:buFont typeface="Arial" charset="0"/>
              <a:buChar char="•"/>
              <a:defRPr sz="2400">
                <a:solidFill>
                  <a:schemeClr val="bg1"/>
                </a:solidFill>
              </a:defRPr>
            </a:lvl1pPr>
            <a:lvl2pPr marL="800100" indent="-342900">
              <a:buFont typeface="Arial" charset="0"/>
              <a:buChar char="•"/>
              <a:defRPr sz="2400"/>
            </a:lvl2pPr>
            <a:lvl3pPr marL="1257300" indent="-342900">
              <a:buFont typeface="Arial" charset="0"/>
              <a:buChar char="•"/>
              <a:defRPr sz="2400">
                <a:solidFill>
                  <a:schemeClr val="bg1"/>
                </a:solidFill>
              </a:defRPr>
            </a:lvl3pPr>
            <a:lvl4pPr marL="1714500" indent="-342900">
              <a:buFont typeface="Arial" charset="0"/>
              <a:buChar char="•"/>
              <a:defRPr sz="2400"/>
            </a:lvl4pPr>
            <a:lvl5pPr marL="2171700" indent="-342900">
              <a:buFont typeface="Arial" charset="0"/>
              <a:buChar char="•"/>
              <a:defRPr sz="24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7867" y="3424236"/>
            <a:ext cx="4228933" cy="1698749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DE1B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018" y="987425"/>
            <a:ext cx="6172200" cy="4873625"/>
          </a:xfrm>
        </p:spPr>
        <p:txBody>
          <a:bodyPr anchor="ctr">
            <a:normAutofit/>
          </a:bodyPr>
          <a:lstStyle>
            <a:lvl1pPr marL="342900" indent="-342900">
              <a:buFont typeface="Arial" charset="0"/>
              <a:buChar char="•"/>
              <a:defRPr sz="2400"/>
            </a:lvl1pPr>
            <a:lvl2pPr marL="800100" indent="-342900">
              <a:buFont typeface="Arial" charset="0"/>
              <a:buChar char="•"/>
              <a:defRPr sz="2400"/>
            </a:lvl2pPr>
            <a:lvl3pPr marL="1257300" indent="-342900">
              <a:buFont typeface="Arial" charset="0"/>
              <a:buChar char="•"/>
              <a:defRPr sz="2400"/>
            </a:lvl3pPr>
            <a:lvl4pPr marL="1714500" indent="-342900">
              <a:buFont typeface="Arial" charset="0"/>
              <a:buChar char="•"/>
              <a:defRPr sz="2400"/>
            </a:lvl4pPr>
            <a:lvl5pPr marL="2171700" indent="-342900">
              <a:buFont typeface="Arial" charset="0"/>
              <a:buChar char="•"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126455" y="3424236"/>
            <a:ext cx="4228933" cy="1698749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DE1B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126454" y="987425"/>
            <a:ext cx="4228933" cy="2436812"/>
          </a:xfrm>
        </p:spPr>
        <p:txBody>
          <a:bodyPr anchor="b"/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Caption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018" y="987425"/>
            <a:ext cx="6172200" cy="4873625"/>
          </a:xfrm>
        </p:spPr>
        <p:txBody>
          <a:bodyPr anchor="ctr">
            <a:normAutofit/>
          </a:bodyPr>
          <a:lstStyle>
            <a:lvl1pPr marL="342900" indent="-342900">
              <a:buFont typeface="Arial" charset="0"/>
              <a:buChar char="•"/>
              <a:defRPr sz="2400">
                <a:solidFill>
                  <a:schemeClr val="bg1"/>
                </a:solidFill>
              </a:defRPr>
            </a:lvl1pPr>
            <a:lvl2pPr marL="800100" indent="-342900">
              <a:buFont typeface="Arial" charset="0"/>
              <a:buChar char="•"/>
              <a:defRPr sz="2400"/>
            </a:lvl2pPr>
            <a:lvl3pPr marL="1257300" indent="-342900">
              <a:buFont typeface="Arial" charset="0"/>
              <a:buChar char="•"/>
              <a:defRPr sz="2400">
                <a:solidFill>
                  <a:schemeClr val="bg1"/>
                </a:solidFill>
              </a:defRPr>
            </a:lvl3pPr>
            <a:lvl4pPr marL="1714500" indent="-342900">
              <a:buFont typeface="Arial" charset="0"/>
              <a:buChar char="•"/>
              <a:defRPr sz="2400"/>
            </a:lvl4pPr>
            <a:lvl5pPr marL="2171700" indent="-342900">
              <a:buFont typeface="Arial" charset="0"/>
              <a:buChar char="•"/>
              <a:defRPr sz="24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126455" y="3424236"/>
            <a:ext cx="4228933" cy="1698749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DE1B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126454" y="987425"/>
            <a:ext cx="4228933" cy="2436812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w/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276618" y="1828184"/>
            <a:ext cx="2275016" cy="221376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276618" y="4861897"/>
            <a:ext cx="2275016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2276618" y="4169047"/>
            <a:ext cx="2275016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281989" y="4767852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958492" y="1828184"/>
            <a:ext cx="2275016" cy="221376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958492" y="4861897"/>
            <a:ext cx="2275016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68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4958492" y="4169047"/>
            <a:ext cx="2275016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5963863" y="4767852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7640366" y="1828184"/>
            <a:ext cx="2275016" cy="221376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7640366" y="4861897"/>
            <a:ext cx="2275016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72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7640366" y="4169047"/>
            <a:ext cx="2275016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645737" y="4767852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w/Descriptio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276618" y="1828184"/>
            <a:ext cx="2275016" cy="22137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276618" y="4861897"/>
            <a:ext cx="2275016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2276618" y="4169047"/>
            <a:ext cx="2275016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281989" y="4767852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958492" y="1828184"/>
            <a:ext cx="2275016" cy="22137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958492" y="4861897"/>
            <a:ext cx="2275016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68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4958492" y="4169047"/>
            <a:ext cx="2275016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5963863" y="4767852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7640366" y="1828184"/>
            <a:ext cx="2275016" cy="22137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7640366" y="4861897"/>
            <a:ext cx="2275016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72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7640366" y="4169047"/>
            <a:ext cx="2275016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645737" y="4767852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 w/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8055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48055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48055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368419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87660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2487660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2487660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208024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27265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27265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4327265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5047629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166870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166870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6166870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887234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006475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8006475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8006475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8726839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9846080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46080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9846080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0566444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 w/Descriptio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3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6" name="Picture 45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8055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48055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48055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368419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87660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2487660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2487660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208024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27265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27265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4327265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5047629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166870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166870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6166870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887234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006475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8006475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8006475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8726839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9846080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46080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9846080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0566444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/Super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57"/>
          <p:cNvPicPr preferRelativeResize="0"/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514351"/>
            <a:ext cx="10515600" cy="102711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4351"/>
            <a:ext cx="10515600" cy="102711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4351"/>
            <a:ext cx="10515600" cy="102711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99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/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pic>
        <p:nvPicPr>
          <p:cNvPr id="11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577514" y="5888770"/>
            <a:ext cx="2149475" cy="573088"/>
          </a:xfrm>
          <a:noFill/>
        </p:spPr>
        <p:txBody>
          <a:bodyPr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Client Logo</a:t>
            </a:r>
          </a:p>
        </p:txBody>
      </p:sp>
      <p:pic>
        <p:nvPicPr>
          <p:cNvPr id="8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4351"/>
            <a:ext cx="10515600" cy="102711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nk w/Super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57"/>
          <p:cNvPicPr preferRelativeResize="0"/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08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5049117" y="-1390146"/>
            <a:ext cx="9605146" cy="9605148"/>
          </a:xfrm>
          <a:prstGeom prst="ellipse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/>
          <p:cNvSpPr/>
          <p:nvPr/>
        </p:nvSpPr>
        <p:spPr>
          <a:xfrm>
            <a:off x="-5049117" y="-1390146"/>
            <a:ext cx="9605146" cy="9605148"/>
          </a:xfrm>
          <a:prstGeom prst="ellipse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34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653092" y="-1390146"/>
            <a:ext cx="9605146" cy="9605148"/>
          </a:xfrm>
          <a:prstGeom prst="ellipse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653092" y="-1396633"/>
            <a:ext cx="9605146" cy="9605148"/>
          </a:xfrm>
          <a:prstGeom prst="ellipse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89484" y="1561171"/>
            <a:ext cx="6172200" cy="429987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89484" y="657225"/>
            <a:ext cx="6172200" cy="769938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DE1B54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5864086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ontent Placeholder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005395"/>
              </p:ext>
            </p:extLst>
          </p:nvPr>
        </p:nvGraphicFramePr>
        <p:xfrm>
          <a:off x="6520897" y="822959"/>
          <a:ext cx="5014292" cy="5212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42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1E6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0" marR="457200" marT="457200" marB="4572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1E6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0" marR="457200" marT="457200" marB="4572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1E6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0" marR="457200" marT="457200" marB="4572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52450" y="1423988"/>
            <a:ext cx="4806950" cy="195531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3325952"/>
            <a:ext cx="4806950" cy="1955316"/>
          </a:xfrm>
        </p:spPr>
        <p:txBody>
          <a:bodyPr anchor="t">
            <a:noAutofit/>
          </a:bodyPr>
          <a:lstStyle>
            <a:lvl1pPr marL="0" indent="0">
              <a:buNone/>
              <a:defRPr sz="3200" b="1">
                <a:solidFill>
                  <a:srgbClr val="DE1B54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4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869985" y="1220523"/>
            <a:ext cx="4409081" cy="88657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869985" y="2975773"/>
            <a:ext cx="4409081" cy="88657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69985" y="4707280"/>
            <a:ext cx="4409081" cy="88657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077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an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5864086" cy="6858000"/>
          </a:xfrm>
          <a:prstGeom prst="rect">
            <a:avLst/>
          </a:prstGeom>
          <a:solidFill>
            <a:srgbClr val="F99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52450" y="1423988"/>
            <a:ext cx="4806950" cy="195531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3325952"/>
            <a:ext cx="4806950" cy="1955316"/>
          </a:xfrm>
        </p:spPr>
        <p:txBody>
          <a:bodyPr anchor="t">
            <a:noAutofit/>
          </a:bodyPr>
          <a:lstStyle>
            <a:lvl1pPr marL="0" indent="0">
              <a:buNone/>
              <a:defRPr sz="3200" b="1">
                <a:solidFill>
                  <a:srgbClr val="001E60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4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869985" y="1220523"/>
            <a:ext cx="4409081" cy="437333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5864086" cy="6858000"/>
          </a:xfrm>
          <a:prstGeom prst="rect">
            <a:avLst/>
          </a:prstGeom>
          <a:solidFill>
            <a:srgbClr val="DE1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52450" y="1423988"/>
            <a:ext cx="4806950" cy="195531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3325952"/>
            <a:ext cx="4806950" cy="1955316"/>
          </a:xfrm>
        </p:spPr>
        <p:txBody>
          <a:bodyPr anchor="t">
            <a:noAutofit/>
          </a:bodyPr>
          <a:lstStyle>
            <a:lvl1pPr marL="0" indent="0">
              <a:buNone/>
              <a:defRPr sz="3200" b="1">
                <a:solidFill>
                  <a:srgbClr val="001E60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4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869985" y="1220523"/>
            <a:ext cx="4409081" cy="437333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7515" y="3050758"/>
            <a:ext cx="11059424" cy="756483"/>
          </a:xfrm>
        </p:spPr>
        <p:txBody>
          <a:bodyPr anchor="t">
            <a:normAutofit/>
          </a:bodyPr>
          <a:lstStyle>
            <a:lvl1pPr algn="l">
              <a:defRPr sz="44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514" y="3676858"/>
            <a:ext cx="11059425" cy="1116523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rgbClr val="6E797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460313"/>
            <a:ext cx="11058525" cy="600075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DE1B54"/>
                </a:solidFill>
              </a:defRPr>
            </a:lvl1pPr>
            <a:lvl2pPr>
              <a:defRPr b="1">
                <a:solidFill>
                  <a:srgbClr val="DE1B54"/>
                </a:solidFill>
              </a:defRPr>
            </a:lvl2pPr>
            <a:lvl3pPr>
              <a:defRPr b="1">
                <a:solidFill>
                  <a:srgbClr val="DE1B54"/>
                </a:solidFill>
              </a:defRPr>
            </a:lvl3pPr>
            <a:lvl4pPr>
              <a:defRPr b="1">
                <a:solidFill>
                  <a:srgbClr val="DE1B54"/>
                </a:solidFill>
              </a:defRPr>
            </a:lvl4pPr>
            <a:lvl5pPr>
              <a:defRPr b="1">
                <a:solidFill>
                  <a:srgbClr val="DE1B54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23" y="6087731"/>
            <a:ext cx="2565133" cy="39915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5864086" cy="6858000"/>
          </a:xfrm>
          <a:prstGeom prst="rect">
            <a:avLst/>
          </a:prstGeom>
          <a:solidFill>
            <a:srgbClr val="70C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52450" y="1423988"/>
            <a:ext cx="4806950" cy="195531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3325952"/>
            <a:ext cx="4806950" cy="1955316"/>
          </a:xfrm>
        </p:spPr>
        <p:txBody>
          <a:bodyPr anchor="t">
            <a:noAutofit/>
          </a:bodyPr>
          <a:lstStyle>
            <a:lvl1pPr marL="0" indent="0">
              <a:buNone/>
              <a:defRPr sz="3200" b="1">
                <a:solidFill>
                  <a:srgbClr val="001E60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4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869985" y="1220523"/>
            <a:ext cx="4409081" cy="437333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5864086" cy="6858000"/>
          </a:xfrm>
          <a:prstGeom prst="rect">
            <a:avLst/>
          </a:prstGeom>
          <a:solidFill>
            <a:srgbClr val="2E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52450" y="1423988"/>
            <a:ext cx="4806950" cy="195531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3325952"/>
            <a:ext cx="4806950" cy="1955316"/>
          </a:xfrm>
        </p:spPr>
        <p:txBody>
          <a:bodyPr anchor="t">
            <a:noAutofit/>
          </a:bodyPr>
          <a:lstStyle>
            <a:lvl1pPr marL="0" indent="0">
              <a:buNone/>
              <a:defRPr sz="3200" b="1">
                <a:solidFill>
                  <a:srgbClr val="001E60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4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869985" y="1220523"/>
            <a:ext cx="4409081" cy="437333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Values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2915"/>
            <a:ext cx="7536238" cy="327428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ttps://lh6.googleusercontent.com/zKsGJJC1SimyXTxcOG4YcFREMV_t0MDHT8iMVljsTtSEI7-deQF9A8mMeNG18y9daCDVnOavw8GxcqNBQBbfncaB9jrDqEwZ7ioRV5qX-H9qspylg61TbRn95s1IGkmFdcL-1NG1fMw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1058" y="-12915"/>
            <a:ext cx="5820942" cy="327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80649" y="6000448"/>
            <a:ext cx="558367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7892"/>
            <a:ext cx="10440866" cy="1325563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2" name="Shape 72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1971675" y="3971925"/>
            <a:ext cx="738188" cy="7381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sz="1200" dirty="0"/>
              <a:t>Icon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880998"/>
            <a:ext cx="3044825" cy="118427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enter description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15" hasCustomPrompt="1"/>
          </p:nvPr>
        </p:nvSpPr>
        <p:spPr>
          <a:xfrm>
            <a:off x="5707062" y="3971925"/>
            <a:ext cx="738188" cy="7381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sz="1200" dirty="0"/>
              <a:t>Icon</a:t>
            </a:r>
            <a:endParaRPr lang="en-US" dirty="0"/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4573587" y="4880998"/>
            <a:ext cx="3044825" cy="118427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enter description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17" hasCustomPrompt="1"/>
          </p:nvPr>
        </p:nvSpPr>
        <p:spPr>
          <a:xfrm>
            <a:off x="9367716" y="3971925"/>
            <a:ext cx="738188" cy="7381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sz="1200" dirty="0"/>
              <a:t>Icon</a:t>
            </a:r>
            <a:endParaRPr lang="en-US" dirty="0"/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8234241" y="4880998"/>
            <a:ext cx="3044825" cy="118427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enter description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73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514351"/>
            <a:ext cx="10515600" cy="1027112"/>
          </a:xfrm>
        </p:spPr>
        <p:txBody>
          <a:bodyPr/>
          <a:lstStyle>
            <a:lvl1pPr algn="ctr">
              <a:defRPr sz="3200" b="1"/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sz="1800" dirty="0">
              <a:solidFill>
                <a:srgbClr val="DE1B5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340" y="2601949"/>
            <a:ext cx="927752" cy="528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215" y="5267305"/>
            <a:ext cx="570818" cy="5708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946" y="2678430"/>
            <a:ext cx="860336" cy="375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722" y="2606781"/>
            <a:ext cx="1405804" cy="518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339" y="5349772"/>
            <a:ext cx="661587" cy="405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675" y="1810322"/>
            <a:ext cx="1111075" cy="3709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608" y="3609947"/>
            <a:ext cx="980032" cy="2058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436" y="2704269"/>
            <a:ext cx="1067552" cy="323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816" y="2706021"/>
            <a:ext cx="1016632" cy="3202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5192" y="1814788"/>
            <a:ext cx="1084048" cy="3619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060" y="4381616"/>
            <a:ext cx="962109" cy="4052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946" y="1850055"/>
            <a:ext cx="860336" cy="2914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094" y="5268809"/>
            <a:ext cx="1494237" cy="5678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8905" y="4320406"/>
            <a:ext cx="896622" cy="4385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633" y="4429033"/>
            <a:ext cx="1200998" cy="3104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429" y="1856691"/>
            <a:ext cx="695406" cy="2781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743" y="3584673"/>
            <a:ext cx="894778" cy="2563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103" y="3587576"/>
            <a:ext cx="946022" cy="2505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534" y="5229134"/>
            <a:ext cx="647161" cy="6471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9432" y="3472561"/>
            <a:ext cx="1475568" cy="4805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65" y="5201273"/>
            <a:ext cx="853903" cy="7028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527" y="4373143"/>
            <a:ext cx="1336195" cy="4222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6" y="3483705"/>
            <a:ext cx="819293" cy="4582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910" y="4351229"/>
            <a:ext cx="1079840" cy="5072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608" y="1871507"/>
            <a:ext cx="1022090" cy="345707"/>
          </a:xfrm>
          <a:prstGeom prst="rect">
            <a:avLst/>
          </a:prstGeom>
        </p:spPr>
      </p:pic>
      <p:pic>
        <p:nvPicPr>
          <p:cNvPr id="34" name="Shape 657"/>
          <p:cNvPicPr preferRelativeResize="0"/>
          <p:nvPr/>
        </p:nvPicPr>
        <p:blipFill rotWithShape="1">
          <a:blip r:embed="rId27" cstate="screen">
            <a:alphaModFix amt="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6" name="Picture 35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6753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+Mo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/>
          <p:nvPr userDrawn="1"/>
        </p:nvSpPr>
        <p:spPr>
          <a:xfrm>
            <a:off x="0" y="0"/>
            <a:ext cx="12185654" cy="6858000"/>
          </a:xfrm>
          <a:custGeom>
            <a:avLst/>
            <a:gdLst/>
            <a:ahLst/>
            <a:cxnLst/>
            <a:rect l="l" t="t" r="r" b="b"/>
            <a:pathLst>
              <a:path w="12179300" h="6845300">
                <a:moveTo>
                  <a:pt x="0" y="6845287"/>
                </a:moveTo>
                <a:lnTo>
                  <a:pt x="12178982" y="6845287"/>
                </a:lnTo>
                <a:lnTo>
                  <a:pt x="12178982" y="0"/>
                </a:lnTo>
                <a:lnTo>
                  <a:pt x="0" y="0"/>
                </a:lnTo>
                <a:lnTo>
                  <a:pt x="0" y="684528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12" name="object 5"/>
          <p:cNvSpPr txBox="1">
            <a:spLocks noGrp="1"/>
          </p:cNvSpPr>
          <p:nvPr>
            <p:ph type="title"/>
          </p:nvPr>
        </p:nvSpPr>
        <p:spPr>
          <a:xfrm>
            <a:off x="307188" y="3086105"/>
            <a:ext cx="7770013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6933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ct val="100000"/>
              </a:lnSpc>
            </a:pPr>
            <a:r>
              <a:rPr sz="4200" b="0" spc="-25" dirty="0">
                <a:solidFill>
                  <a:srgbClr val="FFFFFF"/>
                </a:solidFill>
                <a:latin typeface="Source Sans Pro"/>
                <a:cs typeface="Source Sans Pro"/>
              </a:rPr>
              <a:t>“Type quote</a:t>
            </a:r>
            <a:r>
              <a:rPr sz="4200" b="0" spc="-55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4200" b="0" spc="-71" dirty="0">
                <a:solidFill>
                  <a:srgbClr val="FFFFFF"/>
                </a:solidFill>
                <a:latin typeface="Source Sans Pro"/>
                <a:cs typeface="Source Sans Pro"/>
              </a:rPr>
              <a:t>here.”</a:t>
            </a:r>
            <a:endParaRPr sz="4200" dirty="0">
              <a:latin typeface="Source Sans Pro"/>
              <a:cs typeface="Source Sans Pro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9" r="27517" b="8520"/>
          <a:stretch/>
        </p:blipFill>
        <p:spPr>
          <a:xfrm>
            <a:off x="4416975" y="0"/>
            <a:ext cx="7768679" cy="685800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7353" y="6356356"/>
            <a:ext cx="78160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ts val="969"/>
              </a:lnSpc>
            </a:pPr>
            <a:endParaRPr lang="en-US" dirty="0">
              <a:latin typeface="SourceSansPro-Light"/>
              <a:cs typeface="SourceSansPro-Light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143999" y="635635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DFCED7-EB59-654B-ACD8-84CE8F591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60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7353" y="6356356"/>
            <a:ext cx="7816049" cy="36512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endParaRPr lang="en-US" dirty="0">
              <a:solidFill>
                <a:srgbClr val="0059B7"/>
              </a:solidFill>
              <a:latin typeface="SourceSansPro-Light"/>
              <a:cs typeface="SourceSansPro-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143999" y="6356356"/>
            <a:ext cx="2743200" cy="365125"/>
          </a:xfrm>
        </p:spPr>
        <p:txBody>
          <a:bodyPr/>
          <a:lstStyle/>
          <a:p>
            <a:fld id="{77DFCED7-EB59-654B-ACD8-84CE8F591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28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hape 14"/>
          <p:cNvCxnSpPr/>
          <p:nvPr/>
        </p:nvCxnSpPr>
        <p:spPr>
          <a:xfrm>
            <a:off x="304800" y="1066800"/>
            <a:ext cx="11582400" cy="0"/>
          </a:xfrm>
          <a:prstGeom prst="straightConnector1">
            <a:avLst/>
          </a:prstGeom>
          <a:noFill/>
          <a:ln w="1587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04800" y="1956816"/>
            <a:ext cx="11582400" cy="37541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285750" algn="l" rt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 Light" pitchFamily="34" charset="0"/>
                <a:cs typeface="Source Sans Pro" panose="020B0503030403020204" pitchFamily="34" charset="0"/>
                <a:sym typeface="Source Sans Pro"/>
              </a:defRPr>
            </a:lvl1pPr>
            <a:lvl2pPr marL="323850" marR="0" lvl="1" indent="0" algn="l" rt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Source Sans Pro"/>
              </a:defRPr>
            </a:lvl2pPr>
            <a:lvl3pPr marL="1523923" marR="0" lvl="2" indent="-11422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Calibri"/>
              </a:defRPr>
            </a:lvl3pPr>
            <a:lvl4pPr marL="2133493" marR="0" lvl="3" indent="-14803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lang="en-US" dirty="0"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4AD4"/>
              </a:buClr>
              <a:buFont typeface="Arial"/>
              <a:buNone/>
              <a:defRPr sz="2200" b="1" i="0" u="none" strike="noStrike" cap="none">
                <a:solidFill>
                  <a:srgbClr val="004AD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90551" marR="0" lvl="1" indent="-156605" algn="l" rtl="0">
              <a:spcBef>
                <a:spcPts val="747"/>
              </a:spcBef>
              <a:buClr>
                <a:schemeClr val="dk1"/>
              </a:buClr>
              <a:buSzPct val="100891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3" marR="0" lvl="2" indent="-11422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4803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04800" y="1219200"/>
            <a:ext cx="115824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4AD4"/>
              </a:buClr>
              <a:buFont typeface="Source Sans Pro"/>
              <a:buNone/>
              <a:defRPr sz="2000" b="0" i="0" u="none" strike="noStrike" cap="none">
                <a:solidFill>
                  <a:srgbClr val="004AD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8" name="Shape 18"/>
          <p:cNvSpPr/>
          <p:nvPr/>
        </p:nvSpPr>
        <p:spPr>
          <a:xfrm>
            <a:off x="-3968" y="-2977"/>
            <a:ext cx="12199939" cy="85725"/>
          </a:xfrm>
          <a:prstGeom prst="rect">
            <a:avLst/>
          </a:prstGeom>
          <a:solidFill>
            <a:srgbClr val="004AD4"/>
          </a:solidFill>
          <a:ln>
            <a:noFill/>
          </a:ln>
        </p:spPr>
        <p:txBody>
          <a:bodyPr lIns="26775" tIns="26775" rIns="26775" bIns="26775" anchor="ctr" anchorCtr="0">
            <a:noAutofit/>
          </a:bodyPr>
          <a:lstStyle/>
          <a:p>
            <a:pPr algn="ctr" defTabSz="914400"/>
            <a:endParaRPr sz="154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698046" y="6488683"/>
            <a:ext cx="189154" cy="20685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algn="r" defTabSz="914400">
              <a:buSzPct val="25000"/>
            </a:pPr>
            <a:fld id="{00000000-1234-1234-1234-123412341234}" type="slidenum">
              <a:rPr lang="en-US" sz="843" kern="0">
                <a:solidFill>
                  <a:srgbClr val="004AD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 defTabSz="914400">
                <a:buSzPct val="25000"/>
              </a:pPr>
              <a:t>‹#›</a:t>
            </a:fld>
            <a:endParaRPr lang="en-US" sz="843" kern="0">
              <a:solidFill>
                <a:srgbClr val="004AD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7351" y="6477000"/>
            <a:ext cx="7816049" cy="244475"/>
          </a:xfrm>
          <a:prstGeom prst="rect">
            <a:avLst/>
          </a:prstGeom>
        </p:spPr>
        <p:txBody>
          <a:bodyPr/>
          <a:lstStyle>
            <a:lvl1pPr>
              <a:defRPr sz="1300" b="0">
                <a:latin typeface="Source Sans Pro" panose="020B0503030403020204" pitchFamily="34" charset="0"/>
              </a:defRPr>
            </a:lvl1pPr>
          </a:lstStyle>
          <a:p>
            <a:pPr marL="12700" defTabSz="914400">
              <a:lnSpc>
                <a:spcPts val="969"/>
              </a:lnSpc>
            </a:pPr>
            <a:r>
              <a:rPr lang="de-DE" kern="0" dirty="0">
                <a:solidFill>
                  <a:srgbClr val="0059B7"/>
                </a:solidFill>
                <a:cs typeface="Arial"/>
                <a:sym typeface="Arial"/>
              </a:rPr>
              <a:t>© 2017 </a:t>
            </a:r>
            <a:r>
              <a:rPr lang="en-US" kern="0" dirty="0">
                <a:solidFill>
                  <a:srgbClr val="0059B7"/>
                </a:solidFill>
                <a:cs typeface="Arial"/>
                <a:sym typeface="Arial"/>
              </a:rPr>
              <a:t>Universal Service Administrative Co. </a:t>
            </a:r>
            <a:endParaRPr lang="en-US" kern="0" dirty="0">
              <a:solidFill>
                <a:srgbClr val="0059B7"/>
              </a:solidFill>
              <a:cs typeface="SourceSansPro-Ligh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9021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-3968" y="-2977"/>
            <a:ext cx="12199939" cy="85725"/>
          </a:xfrm>
          <a:prstGeom prst="rect">
            <a:avLst/>
          </a:prstGeom>
          <a:solidFill>
            <a:srgbClr val="004AD4"/>
          </a:solidFill>
          <a:ln>
            <a:noFill/>
          </a:ln>
        </p:spPr>
        <p:txBody>
          <a:bodyPr lIns="26775" tIns="26775" rIns="26775" bIns="26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4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698046" y="6488683"/>
            <a:ext cx="189154" cy="20685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43" b="0" i="0" u="none" strike="noStrike" cap="none">
                <a:solidFill>
                  <a:srgbClr val="004AD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843" b="0" i="0" u="none" strike="noStrike" cap="none" dirty="0">
              <a:solidFill>
                <a:srgbClr val="004AD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7351" y="6477000"/>
            <a:ext cx="7816049" cy="244475"/>
          </a:xfrm>
          <a:prstGeom prst="rect">
            <a:avLst/>
          </a:prstGeom>
        </p:spPr>
        <p:txBody>
          <a:bodyPr/>
          <a:lstStyle>
            <a:lvl1pPr>
              <a:defRPr sz="1300" b="0">
                <a:latin typeface="Source Sans Pro" panose="020B0503030403020204" pitchFamily="34" charset="0"/>
              </a:defRPr>
            </a:lvl1pPr>
          </a:lstStyle>
          <a:p>
            <a:pPr marL="12700">
              <a:lnSpc>
                <a:spcPts val="969"/>
              </a:lnSpc>
            </a:pPr>
            <a:r>
              <a:rPr lang="de-DE">
                <a:solidFill>
                  <a:srgbClr val="358CFF"/>
                </a:solidFill>
              </a:rPr>
              <a:t>© 2017 </a:t>
            </a:r>
            <a:r>
              <a:rPr lang="en-US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624779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Slide">
    <p:bg>
      <p:bgPr>
        <a:solidFill>
          <a:srgbClr val="006FF4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365106"/>
            <a:ext cx="2397287" cy="85409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/>
          <p:nvPr/>
        </p:nvSpPr>
        <p:spPr>
          <a:xfrm>
            <a:off x="-3968" y="-2977"/>
            <a:ext cx="12199939" cy="857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26775" tIns="26775" rIns="26775" bIns="26775" anchor="ctr" anchorCtr="0">
            <a:noAutofit/>
          </a:bodyPr>
          <a:lstStyle/>
          <a:p>
            <a:pPr algn="ctr"/>
            <a:endParaRPr sz="154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698046" y="6488683"/>
            <a:ext cx="189154" cy="20685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43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sz="843" kern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25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90551" marR="0" lvl="1" indent="-156605" algn="l" rtl="0">
              <a:spcBef>
                <a:spcPts val="747"/>
              </a:spcBef>
              <a:buClr>
                <a:schemeClr val="dk1"/>
              </a:buClr>
              <a:buSzPct val="100891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3" marR="0" lvl="2" indent="-11422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4803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304800" y="3361912"/>
            <a:ext cx="11582400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90551" marR="0" lvl="1" indent="-19045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3" marR="0" lvl="2" indent="-11422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4803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7351" y="6477000"/>
            <a:ext cx="7816049" cy="244475"/>
          </a:xfrm>
          <a:prstGeom prst="rect">
            <a:avLst/>
          </a:prstGeom>
        </p:spPr>
        <p:txBody>
          <a:bodyPr/>
          <a:lstStyle>
            <a:lvl1pPr>
              <a:defRPr sz="1300" b="0">
                <a:solidFill>
                  <a:schemeClr val="bg1">
                    <a:lumMod val="9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pPr marL="12700">
              <a:lnSpc>
                <a:spcPts val="969"/>
              </a:lnSpc>
            </a:pPr>
            <a:r>
              <a:rPr lang="de-DE" kern="0" dirty="0">
                <a:solidFill>
                  <a:srgbClr val="FFFFFF">
                    <a:lumMod val="95000"/>
                  </a:srgbClr>
                </a:solidFill>
                <a:cs typeface="Arial"/>
                <a:sym typeface="Arial"/>
              </a:rPr>
              <a:t>© 2017 </a:t>
            </a:r>
            <a:r>
              <a:rPr lang="en-US" kern="0" dirty="0">
                <a:solidFill>
                  <a:srgbClr val="FFFFFF">
                    <a:lumMod val="95000"/>
                  </a:srgbClr>
                </a:solidFill>
                <a:cs typeface="Arial"/>
                <a:sym typeface="Arial"/>
              </a:rPr>
              <a:t>Universal Service Administrative Co. </a:t>
            </a:r>
            <a:endParaRPr lang="en-US" kern="0" dirty="0">
              <a:solidFill>
                <a:srgbClr val="FFFFFF">
                  <a:lumMod val="95000"/>
                </a:srgbClr>
              </a:solidFill>
              <a:cs typeface="SourceSansPro-Ligh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769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White w/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7515" y="3050758"/>
            <a:ext cx="11059424" cy="756483"/>
          </a:xfrm>
        </p:spPr>
        <p:txBody>
          <a:bodyPr anchor="t">
            <a:normAutofit/>
          </a:bodyPr>
          <a:lstStyle>
            <a:lvl1pPr algn="l">
              <a:defRPr sz="44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514" y="3676858"/>
            <a:ext cx="11059425" cy="1116523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rgbClr val="6E797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460313"/>
            <a:ext cx="11058525" cy="600075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DE1B54"/>
                </a:solidFill>
              </a:defRPr>
            </a:lvl1pPr>
            <a:lvl2pPr>
              <a:defRPr b="1">
                <a:solidFill>
                  <a:srgbClr val="DE1B54"/>
                </a:solidFill>
              </a:defRPr>
            </a:lvl2pPr>
            <a:lvl3pPr>
              <a:defRPr b="1">
                <a:solidFill>
                  <a:srgbClr val="DE1B54"/>
                </a:solidFill>
              </a:defRPr>
            </a:lvl3pPr>
            <a:lvl4pPr>
              <a:defRPr b="1">
                <a:solidFill>
                  <a:srgbClr val="DE1B54"/>
                </a:solidFill>
              </a:defRPr>
            </a:lvl4pPr>
            <a:lvl5pPr>
              <a:defRPr b="1">
                <a:solidFill>
                  <a:srgbClr val="DE1B54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577514" y="5888770"/>
            <a:ext cx="2149475" cy="573088"/>
          </a:xfrm>
          <a:noFill/>
        </p:spPr>
        <p:txBody>
          <a:bodyPr anchor="ctr"/>
          <a:lstStyle>
            <a:lvl1pPr algn="ctr">
              <a:defRPr baseline="0">
                <a:solidFill>
                  <a:srgbClr val="001E60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Client Logo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23" y="6087731"/>
            <a:ext cx="2565133" cy="39915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23" y="6087731"/>
            <a:ext cx="2565133" cy="39915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lo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59" y="2578224"/>
            <a:ext cx="9136226" cy="1643598"/>
          </a:xfrm>
        </p:spPr>
        <p:txBody>
          <a:bodyPr>
            <a:noAutofit/>
          </a:bodyPr>
          <a:lstStyle>
            <a:lvl1pPr>
              <a:defRPr sz="4400" b="1">
                <a:solidFill>
                  <a:srgbClr val="DE1B54"/>
                </a:solidFill>
              </a:defRPr>
            </a:lvl1pPr>
          </a:lstStyle>
          <a:p>
            <a:r>
              <a:rPr lang="en-US" dirty="0"/>
              <a:t>CLICK TO EDIT CLIENT NAME</a:t>
            </a:r>
          </a:p>
        </p:txBody>
      </p:sp>
      <p:sp>
        <p:nvSpPr>
          <p:cNvPr id="7" name="Shape 655"/>
          <p:cNvSpPr txBox="1">
            <a:spLocks/>
          </p:cNvSpPr>
          <p:nvPr/>
        </p:nvSpPr>
        <p:spPr>
          <a:xfrm>
            <a:off x="639800" y="2578223"/>
            <a:ext cx="2052559" cy="1643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buClr>
                <a:schemeClr val="lt1"/>
              </a:buClr>
              <a:buSzPct val="25000"/>
            </a:pPr>
            <a:r>
              <a:rPr lang="en-US" sz="4400" b="1" dirty="0">
                <a:solidFill>
                  <a:srgbClr val="001E60"/>
                </a:solidFill>
              </a:rPr>
              <a:t>HELLO, </a:t>
            </a:r>
            <a:endParaRPr lang="en-US" sz="4400" b="1" dirty="0">
              <a:solidFill>
                <a:srgbClr val="E0004D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06425" y="5310843"/>
            <a:ext cx="2724150" cy="831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CLIENT LOGO HERE</a:t>
            </a:r>
          </a:p>
        </p:txBody>
      </p:sp>
      <p:pic>
        <p:nvPicPr>
          <p:cNvPr id="6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05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5864086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52450" y="1423988"/>
            <a:ext cx="4806950" cy="195531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3325952"/>
            <a:ext cx="4806950" cy="1955316"/>
          </a:xfrm>
        </p:spPr>
        <p:txBody>
          <a:bodyPr anchor="t">
            <a:noAutofit/>
          </a:bodyPr>
          <a:lstStyle>
            <a:lvl1pPr marL="0" indent="0">
              <a:buNone/>
              <a:defRPr sz="3200" b="1">
                <a:solidFill>
                  <a:srgbClr val="DE1B54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14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869985" y="1220523"/>
            <a:ext cx="4409081" cy="437333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agenda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2013" y="6176963"/>
            <a:ext cx="38527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9" r:id="rId2"/>
    <p:sldLayoutId id="2147483683" r:id="rId3"/>
    <p:sldLayoutId id="2147483700" r:id="rId4"/>
    <p:sldLayoutId id="2147483682" r:id="rId5"/>
    <p:sldLayoutId id="2147483701" r:id="rId6"/>
    <p:sldLayoutId id="2147483684" r:id="rId7"/>
    <p:sldLayoutId id="2147483664" r:id="rId8"/>
    <p:sldLayoutId id="2147483698" r:id="rId9"/>
    <p:sldLayoutId id="2147483685" r:id="rId10"/>
    <p:sldLayoutId id="2147483660" r:id="rId11"/>
    <p:sldLayoutId id="2147483661" r:id="rId12"/>
    <p:sldLayoutId id="2147483662" r:id="rId13"/>
    <p:sldLayoutId id="2147483663" r:id="rId14"/>
    <p:sldLayoutId id="2147483667" r:id="rId15"/>
    <p:sldLayoutId id="2147483650" r:id="rId16"/>
    <p:sldLayoutId id="2147483676" r:id="rId17"/>
    <p:sldLayoutId id="2147483677" r:id="rId18"/>
    <p:sldLayoutId id="2147483681" r:id="rId19"/>
    <p:sldLayoutId id="2147483679" r:id="rId20"/>
    <p:sldLayoutId id="2147483680" r:id="rId21"/>
    <p:sldLayoutId id="2147483671" r:id="rId22"/>
    <p:sldLayoutId id="2147483666" r:id="rId23"/>
    <p:sldLayoutId id="2147483697" r:id="rId24"/>
    <p:sldLayoutId id="2147483652" r:id="rId25"/>
    <p:sldLayoutId id="2147483702" r:id="rId26"/>
    <p:sldLayoutId id="2147483653" r:id="rId27"/>
    <p:sldLayoutId id="2147483703" r:id="rId28"/>
    <p:sldLayoutId id="2147483665" r:id="rId29"/>
    <p:sldLayoutId id="2147483704" r:id="rId30"/>
    <p:sldLayoutId id="2147483688" r:id="rId31"/>
    <p:sldLayoutId id="2147483705" r:id="rId32"/>
    <p:sldLayoutId id="2147483713" r:id="rId33"/>
    <p:sldLayoutId id="2147483715" r:id="rId34"/>
    <p:sldLayoutId id="2147483714" r:id="rId35"/>
    <p:sldLayoutId id="2147483716" r:id="rId36"/>
    <p:sldLayoutId id="2147483687" r:id="rId37"/>
    <p:sldLayoutId id="2147483710" r:id="rId38"/>
    <p:sldLayoutId id="2147483654" r:id="rId39"/>
    <p:sldLayoutId id="2147483706" r:id="rId40"/>
    <p:sldLayoutId id="2147483709" r:id="rId41"/>
    <p:sldLayoutId id="2147483712" r:id="rId42"/>
    <p:sldLayoutId id="2147483655" r:id="rId43"/>
    <p:sldLayoutId id="2147483711" r:id="rId44"/>
    <p:sldLayoutId id="2147483668" r:id="rId45"/>
    <p:sldLayoutId id="2147483689" r:id="rId46"/>
    <p:sldLayoutId id="2147483691" r:id="rId47"/>
    <p:sldLayoutId id="2147483693" r:id="rId48"/>
    <p:sldLayoutId id="2147483694" r:id="rId49"/>
    <p:sldLayoutId id="2147483695" r:id="rId50"/>
    <p:sldLayoutId id="2147483696" r:id="rId51"/>
    <p:sldLayoutId id="2147483670" r:id="rId52"/>
    <p:sldLayoutId id="2147483692" r:id="rId53"/>
    <p:sldLayoutId id="2147483717" r:id="rId54"/>
    <p:sldLayoutId id="2147483718" r:id="rId55"/>
    <p:sldLayoutId id="2147483720" r:id="rId56"/>
    <p:sldLayoutId id="2147483722" r:id="rId57"/>
    <p:sldLayoutId id="2147483723" r:id="rId5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DE1B54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rgbClr val="DE1B54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hape 55" descr="SE-SL-PPT Cover Photo.jpg"/>
          <p:cNvPicPr preferRelativeResize="0"/>
          <p:nvPr/>
        </p:nvPicPr>
        <p:blipFill rotWithShape="1">
          <a:blip r:embed="rId3">
            <a:alphaModFix/>
          </a:blip>
          <a:srcRect t="2829" b="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1600" y="5334000"/>
            <a:ext cx="2702087" cy="96268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304800" y="2756914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PROGRAM OVERVIEW</a:t>
            </a:r>
            <a:endParaRPr lang="en-US" sz="2500" b="1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8" name="Shape 58"/>
          <p:cNvSpPr txBox="1"/>
          <p:nvPr/>
        </p:nvSpPr>
        <p:spPr>
          <a:xfrm>
            <a:off x="304801" y="3251200"/>
            <a:ext cx="11582400" cy="48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2018 </a:t>
            </a:r>
            <a:r>
              <a:rPr lang="en-US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SERVICE PROVIDER</a:t>
            </a:r>
            <a:r>
              <a:rPr lang="en-US" sz="18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TRAINING</a:t>
            </a:r>
          </a:p>
        </p:txBody>
      </p:sp>
      <p:sp>
        <p:nvSpPr>
          <p:cNvPr id="59" name="Shape 59"/>
          <p:cNvSpPr/>
          <p:nvPr/>
        </p:nvSpPr>
        <p:spPr>
          <a:xfrm>
            <a:off x="-3968" y="-2977"/>
            <a:ext cx="12199939" cy="85725"/>
          </a:xfrm>
          <a:prstGeom prst="rect">
            <a:avLst/>
          </a:prstGeom>
          <a:solidFill>
            <a:srgbClr val="004AD4"/>
          </a:solidFill>
          <a:ln>
            <a:noFill/>
          </a:ln>
        </p:spPr>
        <p:txBody>
          <a:bodyPr lIns="26775" tIns="26775" rIns="26775" bIns="26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4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358CFF"/>
                </a:solidFill>
              </a:rPr>
              <a:t>© </a:t>
            </a:r>
            <a:r>
              <a:rPr lang="de-DE" dirty="0" smtClean="0">
                <a:solidFill>
                  <a:srgbClr val="358CFF"/>
                </a:solidFill>
              </a:rPr>
              <a:t>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56378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9152" y="49618"/>
            <a:ext cx="11582400" cy="1066800"/>
          </a:xfrm>
          <a:prstGeom prst="rect">
            <a:avLst/>
          </a:prstGeom>
        </p:spPr>
        <p:txBody>
          <a:bodyPr anchor="t"/>
          <a:lstStyle/>
          <a:p>
            <a:pPr marL="228600" lvl="1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5400" b="1" dirty="0" smtClean="0">
                <a:latin typeface="Source Sans Pro" panose="020B0503030403020204" pitchFamily="34" charset="0"/>
              </a:rPr>
              <a:t>Applicant Competitive Bidding</a:t>
            </a:r>
            <a:endParaRPr lang="en-US" sz="5400" b="1" dirty="0">
              <a:latin typeface="Source Sans Pro" panose="020B05030304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99928" y="325635"/>
            <a:ext cx="1894367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3025" cmpd="sng">
            <a:solidFill>
              <a:srgbClr val="FE5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470</a:t>
            </a:r>
            <a:endParaRPr lang="en-US" sz="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 smtClean="0"/>
              <a:t>Review posted FCC Forms 470, Requests for Proposals (RFPs), and RFP documents on the USAC website and respond to requests for services.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 smtClean="0"/>
              <a:t>Ask questions of the applicant if you need clarification.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Competitive bidding process must be open and fair.</a:t>
            </a:r>
          </a:p>
        </p:txBody>
      </p:sp>
    </p:spTree>
    <p:extLst>
      <p:ext uri="{BB962C8B-B14F-4D97-AF65-F5344CB8AC3E}">
        <p14:creationId xmlns:p14="http://schemas.microsoft.com/office/powerpoint/2010/main" val="6146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1056" y="49618"/>
            <a:ext cx="11582400" cy="1066800"/>
          </a:xfrm>
          <a:prstGeom prst="rect">
            <a:avLst/>
          </a:prstGeom>
        </p:spPr>
        <p:txBody>
          <a:bodyPr anchor="t"/>
          <a:lstStyle/>
          <a:p>
            <a:pPr marL="228600" lvl="1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5400" b="1" dirty="0" smtClean="0">
                <a:latin typeface="Source Sans Pro" panose="020B0503030403020204" pitchFamily="34" charset="0"/>
              </a:rPr>
              <a:t>Applicants Apply </a:t>
            </a:r>
            <a:r>
              <a:rPr lang="en-US" sz="5400" b="1" dirty="0">
                <a:latin typeface="Source Sans Pro" panose="020B0503030403020204" pitchFamily="34" charset="0"/>
              </a:rPr>
              <a:t>for Discounts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956816"/>
            <a:ext cx="11582400" cy="453153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Review the Receipt Acknowledgment Letter for accuracy.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dirty="0" smtClean="0"/>
              <a:t>Assist applicants with review questions as needed (network diagrams, technical information).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 smtClean="0"/>
              <a:t>Review USAC’s </a:t>
            </a:r>
            <a:r>
              <a:rPr lang="en-US" sz="4000" dirty="0"/>
              <a:t>funding commitment decision.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45754" y="328982"/>
            <a:ext cx="2020186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3025" cmpd="sng">
            <a:solidFill>
              <a:srgbClr val="8EC94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471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65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-162128" y="43577"/>
            <a:ext cx="11582400" cy="1066800"/>
          </a:xfrm>
          <a:prstGeom prst="rect">
            <a:avLst/>
          </a:prstGeom>
        </p:spPr>
        <p:txBody>
          <a:bodyPr anchor="t"/>
          <a:lstStyle/>
          <a:p>
            <a:pPr marL="228600" lvl="1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5400" b="1" dirty="0" smtClean="0">
                <a:latin typeface="Source Sans Pro" panose="020B0503030403020204" pitchFamily="34" charset="0"/>
              </a:rPr>
              <a:t>Certify Compliance with Rules</a:t>
            </a:r>
            <a:endParaRPr lang="en-US" sz="5400" b="1" dirty="0">
              <a:latin typeface="Source Sans Pro" panose="020B0503030403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File your FCC Form 473 (SPAC Form) to certify that you will follow program rules.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Start the delivery and installation of </a:t>
            </a:r>
            <a:r>
              <a:rPr lang="en-US" sz="4000" dirty="0" smtClean="0"/>
              <a:t>funded services. 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Verify that your customers have filed FCC Form 486.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86014" y="338477"/>
            <a:ext cx="2362200" cy="13234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73025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473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3066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4800" y="49618"/>
            <a:ext cx="11582400" cy="1066800"/>
          </a:xfrm>
          <a:prstGeom prst="rect">
            <a:avLst/>
          </a:prstGeom>
        </p:spPr>
        <p:txBody>
          <a:bodyPr anchor="t"/>
          <a:lstStyle/>
          <a:p>
            <a:pPr marL="228600" lvl="1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5400" b="1" dirty="0">
                <a:latin typeface="Source Sans Pro" panose="020B0503030403020204" pitchFamily="34" charset="0"/>
              </a:rPr>
              <a:t>Invoice USAC </a:t>
            </a:r>
            <a:r>
              <a:rPr lang="en-US" sz="5400" b="1" dirty="0" smtClean="0">
                <a:latin typeface="Source Sans Pro" panose="020B0503030403020204" pitchFamily="34" charset="0"/>
              </a:rPr>
              <a:t>(SPI </a:t>
            </a:r>
            <a:r>
              <a:rPr lang="en-US" sz="5400" b="1" dirty="0">
                <a:latin typeface="Source Sans Pro" panose="020B0503030403020204" pitchFamily="34" charset="0"/>
              </a:rPr>
              <a:t>Form)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956816"/>
            <a:ext cx="11582400" cy="448651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Bill your customers for their share of the cost of approved services.</a:t>
            </a:r>
            <a:endParaRPr lang="en-US" sz="4000" dirty="0"/>
          </a:p>
          <a:p>
            <a:endParaRPr lang="en-US" sz="4000" dirty="0"/>
          </a:p>
          <a:p>
            <a:r>
              <a:rPr lang="en-US" sz="4000" dirty="0" smtClean="0"/>
              <a:t>Check the commitment information (services, discount level, costs) before filing a SPI Form.</a:t>
            </a:r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Answer any USAC review questions.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03755" y="328982"/>
            <a:ext cx="23622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3025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474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32003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057400"/>
            <a:ext cx="12192000" cy="2913185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88" y="3267771"/>
            <a:ext cx="7770013" cy="492443"/>
          </a:xfrm>
        </p:spPr>
        <p:txBody>
          <a:bodyPr anchor="ctr" anchorCtr="0"/>
          <a:lstStyle/>
          <a:p>
            <a:r>
              <a:rPr lang="en-US" dirty="0" smtClean="0"/>
              <a:t>Basic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3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521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dirty="0"/>
              <a:t>Eligibility – </a:t>
            </a:r>
            <a:r>
              <a:rPr lang="en-US" sz="3600" dirty="0" smtClean="0"/>
              <a:t>Entities</a:t>
            </a:r>
            <a:r>
              <a:rPr lang="en-US" sz="3600" dirty="0"/>
              <a:t>, </a:t>
            </a:r>
            <a:r>
              <a:rPr lang="en-US" sz="3600" dirty="0" smtClean="0"/>
              <a:t>Services</a:t>
            </a:r>
            <a:r>
              <a:rPr lang="en-US" sz="3600" dirty="0"/>
              <a:t>, </a:t>
            </a:r>
            <a:r>
              <a:rPr lang="en-US" sz="3600" dirty="0" smtClean="0"/>
              <a:t>Locations</a:t>
            </a:r>
            <a:endParaRPr lang="en-US" sz="3600" dirty="0"/>
          </a:p>
          <a:p>
            <a:r>
              <a:rPr lang="en-US" sz="3600" dirty="0"/>
              <a:t>Funding Year</a:t>
            </a:r>
          </a:p>
          <a:p>
            <a:r>
              <a:rPr lang="en-US" sz="3600" dirty="0"/>
              <a:t>Filing Window</a:t>
            </a:r>
          </a:p>
          <a:p>
            <a:r>
              <a:rPr lang="en-US" sz="3600" dirty="0"/>
              <a:t>Identifying Numbers (BEN, SPIN, CRN)</a:t>
            </a:r>
          </a:p>
          <a:p>
            <a:r>
              <a:rPr lang="en-US" sz="3600" dirty="0"/>
              <a:t>Discounts</a:t>
            </a:r>
          </a:p>
          <a:p>
            <a:r>
              <a:rPr lang="en-US" sz="3600" dirty="0"/>
              <a:t>Funding Request Numbers (FRNs)</a:t>
            </a:r>
            <a:endParaRPr lang="en-US" sz="18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BASIC CONCEPTS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4437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ELIGIBILITY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304800" y="3361912"/>
            <a:ext cx="11582400" cy="35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Who </a:t>
            </a:r>
            <a:r>
              <a:rPr lang="en-US" sz="1800" b="1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 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Eligible?</a:t>
            </a:r>
            <a:endParaRPr lang="en-US" sz="1800" b="0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2833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1" y="1588634"/>
            <a:ext cx="8018106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dirty="0"/>
              <a:t>Must provide elementary and/or secondary education, as determined under state law.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Cannot have an endowment exceeding $50 million.</a:t>
            </a:r>
          </a:p>
          <a:p>
            <a:pPr marL="0" indent="0">
              <a:buNone/>
            </a:pPr>
            <a:endParaRPr lang="en-US" sz="3600" dirty="0">
              <a:solidFill>
                <a:prstClr val="black"/>
              </a:solidFill>
              <a:ea typeface="Source Sans Pro"/>
              <a:cs typeface="Source Sans Pro"/>
            </a:endParaRPr>
          </a:p>
          <a:p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Cannot operate as a for-profit business.</a:t>
            </a:r>
          </a:p>
          <a:p>
            <a:pPr marL="688975" lvl="2" indent="-228600">
              <a:spcBef>
                <a:spcPts val="400"/>
              </a:spcBef>
              <a:buClr>
                <a:prstClr val="black"/>
              </a:buClr>
              <a:buFont typeface="Arial"/>
              <a:buChar char="–"/>
            </a:pPr>
            <a:endParaRPr lang="en-US" sz="2600" dirty="0">
              <a:solidFill>
                <a:prstClr val="black"/>
              </a:solidFill>
              <a:latin typeface="Source Sans Pro" panose="020B0503030403020204" pitchFamily="34" charset="0"/>
              <a:ea typeface="Source Sans Pro"/>
              <a:cs typeface="Source Sans Pro"/>
            </a:endParaRPr>
          </a:p>
          <a:p>
            <a:pPr marL="228600" lvl="1">
              <a:spcBef>
                <a:spcPts val="400"/>
              </a:spcBef>
              <a:spcAft>
                <a:spcPts val="0"/>
              </a:spcAft>
            </a:pPr>
            <a:endParaRPr lang="en-US" sz="2800" dirty="0">
              <a:latin typeface="Source Sans Pro" panose="020B0503030403020204" pitchFamily="34" charset="0"/>
            </a:endParaRPr>
          </a:p>
          <a:p>
            <a:pPr marL="228600" lvl="1">
              <a:spcBef>
                <a:spcPts val="400"/>
              </a:spcBef>
              <a:spcAft>
                <a:spcPts val="0"/>
              </a:spcAft>
            </a:pPr>
            <a:endParaRPr lang="en-US" sz="2000" dirty="0"/>
          </a:p>
          <a:p>
            <a:pPr marL="0" indent="0" fontAlgn="base">
              <a:buNone/>
            </a:pPr>
            <a:endParaRPr lang="en-US" sz="200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endParaRPr lang="en-US" sz="2000" b="1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Schools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197" y="2212679"/>
            <a:ext cx="3116424" cy="31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9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10845282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dirty="0"/>
              <a:t>Must be eligible for assistance from their state library agency under LSTA*.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Budget must be separate from any schools.</a:t>
            </a:r>
          </a:p>
          <a:p>
            <a:pPr marL="0" indent="0">
              <a:buNone/>
            </a:pPr>
            <a:endParaRPr lang="en-US" sz="3600" dirty="0">
              <a:solidFill>
                <a:prstClr val="black"/>
              </a:solidFill>
              <a:ea typeface="Source Sans Pro"/>
              <a:cs typeface="Source Sans Pro"/>
            </a:endParaRPr>
          </a:p>
          <a:p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Cannot operate as a for-profit business.</a:t>
            </a:r>
          </a:p>
          <a:p>
            <a:pPr marL="688975" lvl="2" indent="-228600">
              <a:spcBef>
                <a:spcPts val="400"/>
              </a:spcBef>
              <a:buClr>
                <a:prstClr val="black"/>
              </a:buClr>
              <a:buFont typeface="Arial"/>
              <a:buChar char="–"/>
            </a:pPr>
            <a:endParaRPr lang="en-US" sz="2600" dirty="0">
              <a:solidFill>
                <a:prstClr val="black"/>
              </a:solidFill>
              <a:latin typeface="Source Sans Pro" panose="020B0503030403020204" pitchFamily="34" charset="0"/>
              <a:ea typeface="Source Sans Pro"/>
              <a:cs typeface="Source Sans Pro"/>
            </a:endParaRPr>
          </a:p>
          <a:p>
            <a:pPr marL="228600" lvl="1">
              <a:spcBef>
                <a:spcPts val="400"/>
              </a:spcBef>
              <a:spcAft>
                <a:spcPts val="0"/>
              </a:spcAft>
            </a:pPr>
            <a:endParaRPr lang="en-US" sz="2800" dirty="0">
              <a:latin typeface="Source Sans Pro" panose="020B0503030403020204" pitchFamily="34" charset="0"/>
            </a:endParaRPr>
          </a:p>
          <a:p>
            <a:pPr marL="228600" lvl="1">
              <a:spcBef>
                <a:spcPts val="400"/>
              </a:spcBef>
              <a:spcAft>
                <a:spcPts val="0"/>
              </a:spcAft>
            </a:pPr>
            <a:endParaRPr lang="en-US" sz="2000" dirty="0"/>
          </a:p>
          <a:p>
            <a:pPr marL="0" indent="0" fontAlgn="base">
              <a:buNone/>
            </a:pPr>
            <a:endParaRPr lang="en-US" sz="200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endParaRPr lang="en-US" sz="2000" b="1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Libraries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505192" y="5824075"/>
            <a:ext cx="8686808" cy="761565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>
            <a:lvl1pPr marL="285750" marR="0" lvl="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500" b="0" i="0" u="none" strike="noStrike" kern="1200" cap="none">
                <a:solidFill>
                  <a:schemeClr val="dk1"/>
                </a:solidFill>
                <a:latin typeface="Source Sans Pro" panose="020B0503030403020204" pitchFamily="34" charset="0"/>
                <a:ea typeface="Source Sans Pro Light" pitchFamily="34" charset="0"/>
                <a:cs typeface="Source Sans Pro" panose="020B0503030403020204" pitchFamily="34" charset="0"/>
                <a:sym typeface="Source Sans Pro"/>
              </a:defRPr>
            </a:lvl1pPr>
            <a:lvl2pPr marL="323850" marR="0" lvl="1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None/>
              <a:defRPr sz="1500" b="0" i="0" u="none" strike="noStrike" kern="1200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Source Sans Pro"/>
              </a:defRPr>
            </a:lvl2pPr>
            <a:lvl3pPr marL="1523923" marR="0" lvl="2" indent="-114222" algn="l" defTabSz="914400" rtl="0" eaLnBrk="1" latinLnBrk="0" hangingPunct="1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kern="1200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Calibri"/>
              </a:defRPr>
            </a:lvl3pPr>
            <a:lvl4pPr marL="2133493" marR="0" lvl="3" indent="-148038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00"/>
                </a:solidFill>
              </a:rPr>
              <a:t>* LSTA = Library Services and Technology Act</a:t>
            </a:r>
          </a:p>
        </p:txBody>
      </p:sp>
    </p:spTree>
    <p:extLst>
      <p:ext uri="{BB962C8B-B14F-4D97-AF65-F5344CB8AC3E}">
        <p14:creationId xmlns:p14="http://schemas.microsoft.com/office/powerpoint/2010/main" val="311596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586204"/>
            <a:ext cx="8951167" cy="1318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dirty="0"/>
              <a:t>Non-instructional facilities (NIFs) are eligible for discounts on some services. NIFs are: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– </a:t>
            </a:r>
            <a:r>
              <a:rPr lang="en-US" sz="3200" dirty="0"/>
              <a:t>Non-instructional Facilities (NIFs)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sp>
        <p:nvSpPr>
          <p:cNvPr id="6" name="Shape 136"/>
          <p:cNvSpPr txBox="1">
            <a:spLocks/>
          </p:cNvSpPr>
          <p:nvPr/>
        </p:nvSpPr>
        <p:spPr>
          <a:xfrm>
            <a:off x="831943" y="2948860"/>
            <a:ext cx="5588312" cy="204853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285750" marR="0" lvl="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500" b="0" i="0" u="none" strike="noStrike" kern="1200" cap="none">
                <a:solidFill>
                  <a:schemeClr val="dk1"/>
                </a:solidFill>
                <a:latin typeface="Source Sans Pro" panose="020B0503030403020204" pitchFamily="34" charset="0"/>
                <a:ea typeface="Source Sans Pro Light" pitchFamily="34" charset="0"/>
                <a:cs typeface="Source Sans Pro" panose="020B0503030403020204" pitchFamily="34" charset="0"/>
                <a:sym typeface="Source Sans Pro"/>
              </a:defRPr>
            </a:lvl1pPr>
            <a:lvl2pPr marL="323850" marR="0" lvl="1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None/>
              <a:defRPr sz="1500" b="0" i="0" u="none" strike="noStrike" kern="1200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Source Sans Pro"/>
              </a:defRPr>
            </a:lvl2pPr>
            <a:lvl3pPr marL="1523923" marR="0" lvl="2" indent="-114222" algn="l" defTabSz="914400" rtl="0" eaLnBrk="1" latinLnBrk="0" hangingPunct="1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kern="1200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Calibri"/>
              </a:defRPr>
            </a:lvl3pPr>
            <a:lvl4pPr marL="2133493" marR="0" lvl="3" indent="-148038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School buildings that don’t have classrooms.</a:t>
            </a:r>
          </a:p>
          <a:p>
            <a:pPr marL="0" indent="0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ea typeface="Source Sans Pro"/>
              <a:cs typeface="Source Sans Pro"/>
            </a:endParaRPr>
          </a:p>
          <a:p>
            <a:pPr>
              <a:buClr>
                <a:srgbClr val="000000"/>
              </a:buClr>
            </a:pPr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Library buildings that don’t have public areas.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046" y="2802940"/>
            <a:ext cx="4200154" cy="25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200" dirty="0" smtClean="0"/>
              <a:t>Overview and Basic Concepts</a:t>
            </a:r>
          </a:p>
          <a:p>
            <a:r>
              <a:rPr lang="en-US" sz="3200" dirty="0" smtClean="0"/>
              <a:t>FCC Form 498 Demo</a:t>
            </a:r>
            <a:endParaRPr lang="en-US" sz="3200" dirty="0"/>
          </a:p>
          <a:p>
            <a:r>
              <a:rPr lang="en-US" sz="3200" dirty="0" smtClean="0"/>
              <a:t>Introduction </a:t>
            </a:r>
            <a:r>
              <a:rPr lang="en-US" sz="3200" dirty="0"/>
              <a:t>to the E-rate Productivity Center (EPC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Program Data</a:t>
            </a:r>
            <a:endParaRPr lang="en-US" sz="3200" dirty="0"/>
          </a:p>
          <a:p>
            <a:r>
              <a:rPr lang="en-US" sz="3200" dirty="0"/>
              <a:t>Finishing </a:t>
            </a:r>
            <a:r>
              <a:rPr lang="en-US" sz="3200" dirty="0" smtClean="0"/>
              <a:t>FY2017, Working on FY2018, Starting </a:t>
            </a:r>
            <a:r>
              <a:rPr lang="en-US" sz="3200" dirty="0"/>
              <a:t>FY2019</a:t>
            </a:r>
          </a:p>
          <a:p>
            <a:r>
              <a:rPr lang="en-US" sz="3200" dirty="0"/>
              <a:t>Toolbox</a:t>
            </a:r>
          </a:p>
          <a:p>
            <a:r>
              <a:rPr lang="en-US" sz="3200" dirty="0"/>
              <a:t>Questions and Answers</a:t>
            </a:r>
            <a:endParaRPr lang="en-US" sz="16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DAY ONE - BEGINNERS</a:t>
            </a:r>
            <a:endParaRPr lang="en-US" sz="3200" dirty="0"/>
          </a:p>
        </p:txBody>
      </p:sp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04800" y="1219200"/>
            <a:ext cx="11582400" cy="609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4AD4"/>
              </a:buClr>
              <a:buSzPct val="25000"/>
              <a:buFont typeface="Source Sans Pro"/>
              <a:buNone/>
            </a:pPr>
            <a:r>
              <a:rPr lang="en-US" sz="3200" b="0" i="0" u="none" strike="noStrike" cap="none" dirty="0">
                <a:solidFill>
                  <a:srgbClr val="004AD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AGENDA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47447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623527"/>
            <a:ext cx="7019731" cy="47679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dirty="0"/>
              <a:t>Schools and libraries can join together to form consortia.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Consortia are not themselves eligible for discounts, but they can run competitive bid processes and/or apply for discounts on behalf of their members.</a:t>
            </a:r>
            <a:endParaRPr lang="en-US" sz="1800" b="1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Consortia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719" y="2635898"/>
            <a:ext cx="41102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2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ELIGIBILITY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304800" y="3361912"/>
            <a:ext cx="11582400" cy="35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Services Are Eligible?</a:t>
            </a:r>
            <a:endParaRPr lang="en-US" sz="1800" b="0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403564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1" y="1337743"/>
            <a:ext cx="7280988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Each year, the FCC issues a list of services that are eligible for the upcoming funding year.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– </a:t>
            </a:r>
            <a:r>
              <a:rPr lang="en-US" sz="3200" dirty="0"/>
              <a:t>Eligible Services List (ESL)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378" y="2298845"/>
            <a:ext cx="3779848" cy="24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4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b="1" dirty="0"/>
              <a:t>Category One</a:t>
            </a:r>
            <a:r>
              <a:rPr lang="en-US" sz="3600" dirty="0"/>
              <a:t> includes services from the service provider to the schools and/or libraries (demarcation point).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One service type –</a:t>
            </a:r>
          </a:p>
          <a:p>
            <a:pPr marL="914400"/>
            <a:r>
              <a:rPr lang="en-US" sz="3600" dirty="0"/>
              <a:t>Data Transmission and/or Internet Access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Voice services are completely phased out in FY2019.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Services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6142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Examples of </a:t>
            </a:r>
            <a:r>
              <a:rPr lang="en-US" sz="3600" b="1" dirty="0"/>
              <a:t>Category One (C1)</a:t>
            </a:r>
            <a:r>
              <a:rPr lang="en-US" sz="3600" dirty="0"/>
              <a:t> services: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Leased lit or dark fiber</a:t>
            </a:r>
          </a:p>
          <a:p>
            <a:r>
              <a:rPr lang="en-US" sz="3600" dirty="0"/>
              <a:t>Wireless </a:t>
            </a:r>
            <a:r>
              <a:rPr lang="en-US" sz="3600" dirty="0">
                <a:solidFill>
                  <a:schemeClr val="tx1"/>
                </a:solidFill>
              </a:rPr>
              <a:t>services </a:t>
            </a:r>
            <a:r>
              <a:rPr lang="en-US" sz="3600" dirty="0" smtClean="0">
                <a:solidFill>
                  <a:schemeClr val="tx1"/>
                </a:solidFill>
              </a:rPr>
              <a:t>(e.g</a:t>
            </a:r>
            <a:r>
              <a:rPr lang="en-US" sz="3600" dirty="0">
                <a:solidFill>
                  <a:schemeClr val="tx1"/>
                </a:solidFill>
              </a:rPr>
              <a:t>. </a:t>
            </a:r>
            <a:r>
              <a:rPr lang="en-US" sz="3600" dirty="0"/>
              <a:t>microwave)</a:t>
            </a:r>
          </a:p>
          <a:p>
            <a:r>
              <a:rPr lang="en-US" sz="3600" dirty="0"/>
              <a:t>Satellite service</a:t>
            </a:r>
          </a:p>
          <a:p>
            <a:r>
              <a:rPr lang="en-US" sz="3600" dirty="0"/>
              <a:t>T-1, T-3, etc.</a:t>
            </a:r>
          </a:p>
          <a:p>
            <a:r>
              <a:rPr lang="en-US" sz="3600" dirty="0"/>
              <a:t>DSL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Services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91865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b="1" dirty="0"/>
              <a:t>Category Two</a:t>
            </a:r>
            <a:r>
              <a:rPr lang="en-US" sz="3600" dirty="0"/>
              <a:t> includes services </a:t>
            </a:r>
            <a:r>
              <a:rPr lang="en-US" sz="3600" dirty="0">
                <a:solidFill>
                  <a:schemeClr val="tx1"/>
                </a:solidFill>
              </a:rPr>
              <a:t>and equipment needed for broadband connectivity </a:t>
            </a:r>
            <a:r>
              <a:rPr lang="en-US" sz="3600" dirty="0" smtClean="0">
                <a:solidFill>
                  <a:schemeClr val="tx1"/>
                </a:solidFill>
              </a:rPr>
              <a:t>within schools and libraries.</a:t>
            </a:r>
            <a:endParaRPr lang="en-US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Three service types –</a:t>
            </a:r>
          </a:p>
          <a:p>
            <a:pPr marL="914400"/>
            <a:r>
              <a:rPr lang="en-US" sz="3600" dirty="0"/>
              <a:t>Internal Connections</a:t>
            </a:r>
          </a:p>
          <a:p>
            <a:pPr marL="914400"/>
            <a:r>
              <a:rPr lang="en-US" sz="3600" dirty="0"/>
              <a:t>Basic Maintenance of Internal Connections</a:t>
            </a:r>
          </a:p>
          <a:p>
            <a:pPr marL="914400"/>
            <a:r>
              <a:rPr lang="en-US" sz="3600" dirty="0"/>
              <a:t>Managed Internal Broadband Services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Services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33859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069216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Examples of </a:t>
            </a:r>
            <a:r>
              <a:rPr lang="en-US" sz="3600" b="1" dirty="0"/>
              <a:t>Category Two (C2)</a:t>
            </a:r>
            <a:r>
              <a:rPr lang="en-US" sz="3600" dirty="0"/>
              <a:t> services: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 smtClean="0"/>
              <a:t>Routers &amp; switches</a:t>
            </a:r>
          </a:p>
          <a:p>
            <a:r>
              <a:rPr lang="en-US" sz="3600" dirty="0" smtClean="0"/>
              <a:t>Cabling</a:t>
            </a:r>
            <a:r>
              <a:rPr lang="en-US" sz="3600" dirty="0"/>
              <a:t>, wireless access points</a:t>
            </a:r>
          </a:p>
          <a:p>
            <a:r>
              <a:rPr lang="en-US" sz="3600" dirty="0"/>
              <a:t>Basic maintenance of eligible </a:t>
            </a:r>
            <a:r>
              <a:rPr lang="en-US" sz="3600" dirty="0">
                <a:solidFill>
                  <a:schemeClr val="tx1"/>
                </a:solidFill>
              </a:rPr>
              <a:t>internal connections </a:t>
            </a:r>
            <a:r>
              <a:rPr lang="en-US" sz="3600" dirty="0" smtClean="0"/>
              <a:t>managed </a:t>
            </a:r>
            <a:r>
              <a:rPr lang="en-US" sz="3600" dirty="0"/>
              <a:t>internal </a:t>
            </a:r>
            <a:r>
              <a:rPr lang="en-US" sz="3600" dirty="0">
                <a:solidFill>
                  <a:schemeClr val="tx1"/>
                </a:solidFill>
              </a:rPr>
              <a:t>broadband services </a:t>
            </a:r>
            <a:r>
              <a:rPr lang="en-US" sz="3600" dirty="0" smtClean="0"/>
              <a:t>(</a:t>
            </a:r>
            <a:r>
              <a:rPr lang="en-US" sz="3600" dirty="0"/>
              <a:t>managed wi-fi)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Services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94634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b="1" dirty="0"/>
              <a:t>Category One (C1)</a:t>
            </a:r>
            <a:r>
              <a:rPr lang="en-US" sz="3600" dirty="0"/>
              <a:t> services are not limited in cost as long as they are cost-effective.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b="1" dirty="0"/>
              <a:t>Category Two (C2)</a:t>
            </a:r>
            <a:r>
              <a:rPr lang="en-US" sz="3600" dirty="0"/>
              <a:t> services are limited by a pre-discount </a:t>
            </a:r>
            <a:r>
              <a:rPr lang="en-US" sz="3600" dirty="0" smtClean="0">
                <a:solidFill>
                  <a:schemeClr val="tx1"/>
                </a:solidFill>
              </a:rPr>
              <a:t>budget</a:t>
            </a:r>
            <a:endParaRPr lang="en-US" sz="3600" strike="sngStrike" dirty="0">
              <a:solidFill>
                <a:schemeClr val="tx1"/>
              </a:solidFill>
            </a:endParaRPr>
          </a:p>
          <a:p>
            <a:pPr marL="914400"/>
            <a:r>
              <a:rPr lang="en-US" sz="3600" dirty="0"/>
              <a:t>Budget period is five years</a:t>
            </a:r>
          </a:p>
          <a:p>
            <a:pPr marL="914400"/>
            <a:r>
              <a:rPr lang="en-US" sz="3600" dirty="0"/>
              <a:t>Budget is calculated based on number of students (schools) or square footage (libraries)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Services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0675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7364963" cy="49171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dirty="0"/>
              <a:t>Activities related to education that occur on school property.  </a:t>
            </a:r>
          </a:p>
          <a:p>
            <a:endParaRPr lang="en-US" sz="2400" dirty="0"/>
          </a:p>
          <a:p>
            <a:r>
              <a:rPr lang="en-US" sz="3600" dirty="0"/>
              <a:t>Activities related to providing library services to individuals that occur on library property.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600" dirty="0"/>
              <a:t>*</a:t>
            </a:r>
            <a:r>
              <a:rPr lang="en-US" sz="2800" dirty="0"/>
              <a:t>Activities that are not on school or library property are generally not considered eligible for discounts.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– Eligible Purposes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634" y="2139619"/>
            <a:ext cx="4213566" cy="27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hape 55" descr="SE-SL-PPT Cover Photo.jpg"/>
          <p:cNvPicPr preferRelativeResize="0"/>
          <p:nvPr/>
        </p:nvPicPr>
        <p:blipFill rotWithShape="1">
          <a:blip r:embed="rId3">
            <a:alphaModFix/>
          </a:blip>
          <a:srcRect t="2829" b="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1600" y="5334000"/>
            <a:ext cx="2702087" cy="96268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304800" y="2756914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BEGINNERS: INTRODUCTION TO THE E-RATE PROGRAM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304801" y="3251200"/>
            <a:ext cx="11582400" cy="48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2018 </a:t>
            </a:r>
            <a:r>
              <a:rPr lang="en-US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SERVICE PROVIDER</a:t>
            </a:r>
            <a:r>
              <a:rPr lang="en-US" sz="1800" b="0" i="0" u="none" strike="noStrike" cap="none" dirty="0" smtClean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TRAINING – Part 2</a:t>
            </a:r>
            <a:endParaRPr lang="en-US" sz="1800" b="0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-3968" y="-2977"/>
            <a:ext cx="12199939" cy="85725"/>
          </a:xfrm>
          <a:prstGeom prst="rect">
            <a:avLst/>
          </a:prstGeom>
          <a:solidFill>
            <a:srgbClr val="004AD4"/>
          </a:solidFill>
          <a:ln>
            <a:noFill/>
          </a:ln>
        </p:spPr>
        <p:txBody>
          <a:bodyPr lIns="26775" tIns="26775" rIns="26775" bIns="26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4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358CFF"/>
                </a:solidFill>
              </a:rPr>
              <a:t>© </a:t>
            </a:r>
            <a:r>
              <a:rPr lang="de-DE" dirty="0" smtClean="0">
                <a:solidFill>
                  <a:srgbClr val="358CFF"/>
                </a:solidFill>
              </a:rPr>
              <a:t>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1957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057400"/>
            <a:ext cx="12192000" cy="2913185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88" y="3267771"/>
            <a:ext cx="7770013" cy="492443"/>
          </a:xfrm>
        </p:spPr>
        <p:txBody>
          <a:bodyPr anchor="ctr" anchorCtr="0"/>
          <a:lstStyle/>
          <a:p>
            <a:r>
              <a:rPr lang="en-US" dirty="0"/>
              <a:t>Schools and Libraries 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13476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FUNDING YEAR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3089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5755532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A Funding Year (FY) starts on July 1 and ends the following June 30.</a:t>
            </a:r>
          </a:p>
          <a:p>
            <a:pPr marL="863600"/>
            <a:r>
              <a:rPr lang="en-US" sz="3600" dirty="0"/>
              <a:t>For example, FY2019 starts on July 1, 2019, and ends on June 30, 2020.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YEAR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560" y="2341827"/>
            <a:ext cx="4185261" cy="280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Timing of program activities:</a:t>
            </a:r>
          </a:p>
          <a:p>
            <a:r>
              <a:rPr lang="en-US" sz="3600" dirty="0"/>
              <a:t>Competitive bidding and applying for discounts happen before the funding year starts.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YEAR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525772"/>
            <a:ext cx="5486399" cy="23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0406743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Timing of program activities:</a:t>
            </a:r>
          </a:p>
          <a:p>
            <a:r>
              <a:rPr lang="en-US" sz="3600" dirty="0"/>
              <a:t>Services generally start at the beginning of the funding year.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YEAR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545" y="3525772"/>
            <a:ext cx="5015998" cy="279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Timing of program activities:</a:t>
            </a:r>
          </a:p>
          <a:p>
            <a:r>
              <a:rPr lang="en-US" sz="3600" dirty="0"/>
              <a:t>Invoicing can occur during the funding year and is generally completed after the funding year ends.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YEAR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684" y="3293799"/>
            <a:ext cx="4590330" cy="304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4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52012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7338"/>
            <a:r>
              <a:rPr lang="en-US" sz="3600" b="1" dirty="0"/>
              <a:t>Recurring services</a:t>
            </a:r>
            <a:r>
              <a:rPr lang="en-US" sz="3600" dirty="0"/>
              <a:t> (e.g., monthly internet access) must be delivered during the funding year.</a:t>
            </a:r>
          </a:p>
          <a:p>
            <a:pPr marL="287338"/>
            <a:r>
              <a:rPr lang="en-US" sz="3600" b="1" dirty="0"/>
              <a:t>Non-recurring services</a:t>
            </a:r>
            <a:r>
              <a:rPr lang="en-US" sz="3600" dirty="0"/>
              <a:t> (e.g., equipment installations) can </a:t>
            </a:r>
            <a:r>
              <a:rPr lang="en-US" sz="3600" dirty="0">
                <a:solidFill>
                  <a:schemeClr val="tx1"/>
                </a:solidFill>
              </a:rPr>
              <a:t>generally </a:t>
            </a:r>
            <a:r>
              <a:rPr lang="en-US" sz="3600" dirty="0"/>
              <a:t>be installed through September 30 following the close of the funding year.</a:t>
            </a:r>
          </a:p>
          <a:p>
            <a:pPr marL="1423988"/>
            <a:r>
              <a:rPr lang="en-US" sz="3600" dirty="0"/>
              <a:t>The September 30 deadline can sometimes be extended, either automatically or by request.</a:t>
            </a:r>
          </a:p>
          <a:p>
            <a:pPr marL="1423988"/>
            <a:r>
              <a:rPr lang="en-US" sz="3600" dirty="0"/>
              <a:t>Delivery and installation can sometimes start before the funding year.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YEAR – Delivery and installation of services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55396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FILING WINDOW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41567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2"/>
            <a:ext cx="11423780" cy="50070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All FCC Forms 471 are filed during a specific period of time – the FCC Form 471 application filing window.</a:t>
            </a:r>
          </a:p>
          <a:p>
            <a:pPr marL="0" indent="0">
              <a:buNone/>
            </a:pPr>
            <a:endParaRPr lang="en-US" sz="3600" dirty="0"/>
          </a:p>
          <a:p>
            <a:pPr marL="863600"/>
            <a:r>
              <a:rPr lang="en-US" sz="3600" dirty="0"/>
              <a:t>The filing window generally opens in mid-January and closes in mid-March in advance of the start of the funding year.</a:t>
            </a:r>
          </a:p>
          <a:p>
            <a:pPr marL="577850" indent="0">
              <a:buNone/>
            </a:pPr>
            <a:endParaRPr lang="en-US" sz="4000" dirty="0"/>
          </a:p>
          <a:p>
            <a:pPr marL="577850" indent="0">
              <a:buNone/>
            </a:pPr>
            <a:r>
              <a:rPr lang="en-US" sz="3200" dirty="0"/>
              <a:t>*Applications (FCC Forms 471) filed outside of the filing window are not considered for funding.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FILING WINDOW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4854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IDENTIFYING NUMBERS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5207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63191" y="1337743"/>
            <a:ext cx="7495592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A </a:t>
            </a:r>
            <a:r>
              <a:rPr lang="en-US" sz="3600" b="1" dirty="0"/>
              <a:t>Service Provider Identification Number (SPIN) </a:t>
            </a:r>
            <a:r>
              <a:rPr lang="en-US" sz="3600" dirty="0"/>
              <a:t>is assigned to providers participating in </a:t>
            </a:r>
            <a:r>
              <a:rPr lang="en-US" sz="3600" dirty="0" err="1"/>
              <a:t>E-rate</a:t>
            </a:r>
            <a:r>
              <a:rPr lang="en-US" sz="3600" dirty="0"/>
              <a:t>.</a:t>
            </a:r>
          </a:p>
          <a:p>
            <a:pPr marL="863600"/>
            <a:r>
              <a:rPr lang="en-US" sz="3600" dirty="0"/>
              <a:t>Service providers may have more than one SPIN due to:</a:t>
            </a:r>
          </a:p>
          <a:p>
            <a:pPr marL="1371600" indent="-284163"/>
            <a:r>
              <a:rPr lang="en-US" sz="3600" dirty="0"/>
              <a:t>Different business units or service areas.</a:t>
            </a:r>
          </a:p>
          <a:p>
            <a:pPr marL="1371600" indent="-284163"/>
            <a:r>
              <a:rPr lang="en-US" sz="3600" dirty="0"/>
              <a:t>Mergers and acquisitions.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IDENTIFYING NUMBERS - SPINs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388" y="2107167"/>
            <a:ext cx="3945866" cy="283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 pitchFamily="34" charset="0"/>
                <a:ea typeface="Source Sans Pro" pitchFamily="34" charset="0"/>
              </a:rPr>
              <a:t>Schools &amp; Libraries (E-rate) Program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3781" y="1390900"/>
            <a:ext cx="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1761" y="1221541"/>
            <a:ext cx="7433802" cy="4775222"/>
          </a:xfrm>
          <a:prstGeom prst="rect">
            <a:avLst/>
          </a:prstGeom>
          <a:noFill/>
        </p:spPr>
        <p:txBody>
          <a:bodyPr wrap="square" lIns="274320" tIns="90000" rIns="274320" bIns="90000" rtlCol="0" anchor="t" anchorCtr="0">
            <a:noAutofit/>
          </a:bodyPr>
          <a:lstStyle/>
          <a:p>
            <a:r>
              <a:rPr lang="en-US" sz="3200" b="1" dirty="0"/>
              <a:t>Mission</a:t>
            </a:r>
          </a:p>
          <a:p>
            <a:endParaRPr lang="en-US" sz="1600" b="1" dirty="0"/>
          </a:p>
          <a:p>
            <a:r>
              <a:rPr lang="en-US" sz="3200" i="1" dirty="0"/>
              <a:t>Help ensure that schools and libraries can obtain high-speed internet access and telecommunications at affordable rates, and keep students and library patrons connected to broadband by providing a discount on eligible services.</a:t>
            </a:r>
          </a:p>
          <a:p>
            <a:pPr algn="ctr"/>
            <a:endParaRPr lang="en-US" sz="1600" i="1" kern="0" dirty="0">
              <a:latin typeface="Source Sans Pro" panose="020B0503030403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1033662"/>
            <a:ext cx="2348391" cy="2340864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9163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2"/>
            <a:ext cx="11582400" cy="51797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Each applicant entity is assigned an “entity number” in the system.</a:t>
            </a:r>
          </a:p>
          <a:p>
            <a:pPr marL="863600"/>
            <a:r>
              <a:rPr lang="en-US" sz="3600" dirty="0"/>
              <a:t>Each entity that receives and pays bills is assigned a Billed Entity Number (BEN</a:t>
            </a:r>
            <a:r>
              <a:rPr lang="en-US" sz="3600" dirty="0" smtClean="0"/>
              <a:t>).</a:t>
            </a:r>
          </a:p>
          <a:p>
            <a:pPr marL="1196975"/>
            <a:r>
              <a:rPr lang="en-US" sz="3200" dirty="0" smtClean="0"/>
              <a:t>Examples include independent schools, school districts, independent libraries, library systems, consortia, educational service agencies.</a:t>
            </a:r>
          </a:p>
          <a:p>
            <a:pPr marL="863600"/>
            <a:r>
              <a:rPr lang="en-US" sz="3600" dirty="0" smtClean="0"/>
              <a:t>Schools in a school district, libraries in a library system, and NIFs also have entity numbers.</a:t>
            </a:r>
            <a:endParaRPr lang="en-US" sz="40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IDENTIFYING NUMBERS - BENs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8784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Each consultant is assigned a Consultant Registration Number (CRN) in the system.</a:t>
            </a:r>
          </a:p>
          <a:p>
            <a:pPr marL="863600"/>
            <a:r>
              <a:rPr lang="en-US" sz="3600" dirty="0"/>
              <a:t>A consultant may be a single individual or a consulting firm with multiple employees.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IDENTIFYING NUMBERS - CRNs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397" y="3733737"/>
            <a:ext cx="4116703" cy="27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5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DISCOUNTS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US" sz="2500" b="1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58407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Discounts depend on two pieces of information:</a:t>
            </a:r>
          </a:p>
          <a:p>
            <a:pPr marL="863600"/>
            <a:r>
              <a:rPr lang="en-US" sz="3600" dirty="0"/>
              <a:t>The level of poverty (the percentage of NSLP* eligibility) in the school district.</a:t>
            </a:r>
          </a:p>
          <a:p>
            <a:pPr marL="863600"/>
            <a:r>
              <a:rPr lang="en-US" sz="3600" dirty="0"/>
              <a:t>The urban or rural status of the school district or library system.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DISCOUNTS - Overview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892056" y="5513721"/>
            <a:ext cx="8686808" cy="761565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>
            <a:lvl1pPr marL="285750" marR="0" lvl="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500" b="0" i="0" u="none" strike="noStrike" kern="1200" cap="none">
                <a:solidFill>
                  <a:schemeClr val="dk1"/>
                </a:solidFill>
                <a:latin typeface="Source Sans Pro" panose="020B0503030403020204" pitchFamily="34" charset="0"/>
                <a:ea typeface="Source Sans Pro Light" pitchFamily="34" charset="0"/>
                <a:cs typeface="Source Sans Pro" panose="020B0503030403020204" pitchFamily="34" charset="0"/>
                <a:sym typeface="Source Sans Pro"/>
              </a:defRPr>
            </a:lvl1pPr>
            <a:lvl2pPr marL="323850" marR="0" lvl="1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None/>
              <a:defRPr sz="1500" b="0" i="0" u="none" strike="noStrike" kern="1200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Source Sans Pro"/>
              </a:defRPr>
            </a:lvl2pPr>
            <a:lvl3pPr marL="1523923" marR="0" lvl="2" indent="-114222" algn="l" defTabSz="914400" rtl="0" eaLnBrk="1" latinLnBrk="0" hangingPunct="1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kern="1200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Calibri"/>
              </a:defRPr>
            </a:lvl3pPr>
            <a:lvl4pPr marL="2133493" marR="0" lvl="3" indent="-148038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* NSLP = National School Lunch Program</a:t>
            </a:r>
          </a:p>
        </p:txBody>
      </p:sp>
    </p:spTree>
    <p:extLst>
      <p:ext uri="{BB962C8B-B14F-4D97-AF65-F5344CB8AC3E}">
        <p14:creationId xmlns:p14="http://schemas.microsoft.com/office/powerpoint/2010/main" val="21399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97277" y="1337743"/>
            <a:ext cx="11167353" cy="5520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5938"/>
            <a:r>
              <a:rPr lang="en-US" sz="3200" dirty="0" smtClean="0"/>
              <a:t>School districts use</a:t>
            </a:r>
          </a:p>
          <a:p>
            <a:pPr marL="796925" indent="-333375"/>
            <a:r>
              <a:rPr lang="en-US" sz="3200" dirty="0"/>
              <a:t>T</a:t>
            </a:r>
            <a:r>
              <a:rPr lang="en-US" sz="3200" dirty="0" smtClean="0"/>
              <a:t>he percentage of students eligible for NSLP and</a:t>
            </a:r>
          </a:p>
          <a:p>
            <a:pPr marL="796925" indent="-333375"/>
            <a:r>
              <a:rPr lang="en-US" sz="3200" dirty="0"/>
              <a:t>U</a:t>
            </a:r>
            <a:r>
              <a:rPr lang="en-US" sz="3200" dirty="0" smtClean="0"/>
              <a:t>rban/rural status.</a:t>
            </a:r>
          </a:p>
          <a:p>
            <a:pPr marL="515938"/>
            <a:r>
              <a:rPr lang="en-US" sz="3200" dirty="0" smtClean="0"/>
              <a:t>Library systems use</a:t>
            </a:r>
          </a:p>
          <a:p>
            <a:pPr marL="796925" indent="-339725"/>
            <a:r>
              <a:rPr lang="en-US" sz="3200" dirty="0"/>
              <a:t>T</a:t>
            </a:r>
            <a:r>
              <a:rPr lang="en-US" sz="3200" dirty="0" smtClean="0"/>
              <a:t>he percentage of students eligible for NSLP in the school district where the main branch of the library is located and</a:t>
            </a:r>
          </a:p>
          <a:p>
            <a:pPr marL="796925" indent="-339725"/>
            <a:r>
              <a:rPr lang="en-US" sz="3200" dirty="0" smtClean="0"/>
              <a:t>Urban/rural status.</a:t>
            </a:r>
          </a:p>
          <a:p>
            <a:pPr marL="515938" indent="-282575"/>
            <a:r>
              <a:rPr lang="en-US" sz="3200" dirty="0" smtClean="0"/>
              <a:t>Consortia use a simple average of their members’ discounts.</a:t>
            </a:r>
            <a:endParaRPr lang="en-US" sz="32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DISCOUNTS </a:t>
            </a:r>
            <a:r>
              <a:rPr lang="en-US" sz="3200" b="1" i="0" u="none" strike="noStrike" cap="none" dirty="0" smtClean="0">
                <a:solidFill>
                  <a:srgbClr val="004AD4"/>
                </a:solidFill>
                <a:sym typeface="Source Sans Pro"/>
              </a:rPr>
              <a:t>–Calculations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40226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DISCOUNT MATRIX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74497" y="1353706"/>
          <a:ext cx="10920872" cy="4400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69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069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069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4694">
                <a:tc rowSpan="2"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INCOME 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Measured by percentage of students eligible for NSLP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DISCOUNT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0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508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b="1" dirty="0">
                          <a:effectLst/>
                        </a:rPr>
                        <a:t>URBAN 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254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b="1">
                          <a:effectLst/>
                        </a:rPr>
                        <a:t>RURAL 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939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Less than 1%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762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25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908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1% to 19%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40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762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908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20% to 34%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50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762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60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908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35% to 49%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60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762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70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908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50% to 74%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80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762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80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908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75% to 100%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90 for C1, 85 for C2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762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90 for C1, 85 for C2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55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FUNDING REQUEST NUMBER (FRN)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0772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96646" y="1337743"/>
            <a:ext cx="6868251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Applying for discounts</a:t>
            </a:r>
          </a:p>
          <a:p>
            <a:pPr marL="863600"/>
            <a:r>
              <a:rPr lang="en-US" sz="3200" dirty="0" smtClean="0"/>
              <a:t>Applicants </a:t>
            </a:r>
            <a:r>
              <a:rPr lang="en-US" sz="3200" dirty="0"/>
              <a:t>list the services and identify the costs for those services on the FCC Form 471.</a:t>
            </a:r>
          </a:p>
          <a:p>
            <a:pPr marL="863600"/>
            <a:r>
              <a:rPr lang="en-US" sz="3200" dirty="0"/>
              <a:t>Each of these funding requests is assigned a number – an FRN</a:t>
            </a:r>
            <a:r>
              <a:rPr lang="en-US" sz="3200" dirty="0" smtClean="0"/>
              <a:t>.</a:t>
            </a:r>
          </a:p>
          <a:p>
            <a:pPr marL="863600"/>
            <a:r>
              <a:rPr lang="en-US" sz="3200" dirty="0" smtClean="0"/>
              <a:t>There can be one or many FRNs on an FCC Form 471.</a:t>
            </a:r>
            <a:endParaRPr lang="en-US" sz="32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REQUEST NUMBER (FRN)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51" y="2513444"/>
            <a:ext cx="4502672" cy="30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3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2"/>
            <a:ext cx="11582400" cy="50630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FRNs are specific to:</a:t>
            </a:r>
          </a:p>
          <a:p>
            <a:pPr marL="863600"/>
            <a:r>
              <a:rPr lang="en-US" sz="3600" dirty="0"/>
              <a:t>A category of service</a:t>
            </a:r>
          </a:p>
          <a:p>
            <a:pPr marL="863600"/>
            <a:r>
              <a:rPr lang="en-US" sz="3600" dirty="0"/>
              <a:t>A service </a:t>
            </a:r>
            <a:r>
              <a:rPr lang="en-US" sz="3600" dirty="0" smtClean="0"/>
              <a:t>type</a:t>
            </a:r>
          </a:p>
          <a:p>
            <a:pPr marL="863600"/>
            <a:r>
              <a:rPr lang="en-US" sz="3600" dirty="0" smtClean="0"/>
              <a:t>An FCC Form 470</a:t>
            </a:r>
            <a:endParaRPr lang="en-US" sz="3600" dirty="0"/>
          </a:p>
          <a:p>
            <a:pPr marL="863600"/>
            <a:r>
              <a:rPr lang="en-US" sz="3600" dirty="0"/>
              <a:t>A service provider (SPIN)</a:t>
            </a:r>
          </a:p>
          <a:p>
            <a:pPr marL="863600"/>
            <a:r>
              <a:rPr lang="en-US" sz="3600" dirty="0"/>
              <a:t>A contract, if you have one</a:t>
            </a:r>
          </a:p>
          <a:p>
            <a:pPr marL="863600"/>
            <a:endParaRPr lang="en-US" sz="2400" dirty="0"/>
          </a:p>
          <a:p>
            <a:pPr marL="0" indent="0">
              <a:buNone/>
            </a:pPr>
            <a:r>
              <a:rPr lang="en-US" sz="3600" dirty="0"/>
              <a:t>An FRN can have one or many services, as long as the services have all the above in common.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REQUEST NUMBER (FRN)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593" y="1337742"/>
            <a:ext cx="4502672" cy="30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2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2"/>
            <a:ext cx="11582400" cy="50630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4000" dirty="0"/>
              <a:t>Eligibility</a:t>
            </a:r>
          </a:p>
          <a:p>
            <a:pPr marL="574675" indent="-341313"/>
            <a:r>
              <a:rPr lang="en-US" sz="3600" dirty="0"/>
              <a:t>Entities</a:t>
            </a:r>
          </a:p>
          <a:p>
            <a:pPr marL="574675" indent="-341313"/>
            <a:r>
              <a:rPr lang="en-US" sz="3600" dirty="0"/>
              <a:t>Services</a:t>
            </a:r>
          </a:p>
          <a:p>
            <a:pPr marL="574675" indent="-341313"/>
            <a:r>
              <a:rPr lang="en-US" sz="3600" dirty="0"/>
              <a:t>Educational </a:t>
            </a:r>
            <a:r>
              <a:rPr lang="en-US" sz="3600" dirty="0" smtClean="0"/>
              <a:t>purposes</a:t>
            </a:r>
          </a:p>
          <a:p>
            <a:pPr marL="574675" indent="-341313"/>
            <a:r>
              <a:rPr lang="en-US" sz="3600" dirty="0" smtClean="0"/>
              <a:t>Funding year</a:t>
            </a:r>
            <a:endParaRPr lang="en-US" sz="3600" dirty="0"/>
          </a:p>
          <a:p>
            <a:pPr marL="574675" indent="-341313"/>
            <a:r>
              <a:rPr lang="en-US" sz="3600" dirty="0" smtClean="0"/>
              <a:t>Filing </a:t>
            </a:r>
            <a:r>
              <a:rPr lang="en-US" sz="3600" dirty="0"/>
              <a:t>window</a:t>
            </a:r>
          </a:p>
          <a:p>
            <a:pPr marL="574675" indent="-341313"/>
            <a:endParaRPr lang="en-US" sz="40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RECAP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8123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4876800" y="2032000"/>
            <a:ext cx="7010400" cy="35011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latin typeface="Source Sans Pro"/>
                <a:ea typeface="Source Sans Pro"/>
                <a:cs typeface="Source Sans Pro"/>
              </a:rPr>
              <a:t>Congress w</a:t>
            </a:r>
            <a:r>
              <a:rPr lang="en-US" sz="2000" dirty="0">
                <a:ea typeface="Source Sans Pro"/>
                <a:cs typeface="Source Sans Pro"/>
              </a:rPr>
              <a:t>rote the Telecommunications Act of 1996, which directed the Federal Communications Commission (FCC) to establish the E-rate Program and other programs.</a:t>
            </a:r>
          </a:p>
          <a:p>
            <a:pPr>
              <a:spcAft>
                <a:spcPts val="0"/>
              </a:spcAft>
            </a:pPr>
            <a:endParaRPr lang="en-US" sz="2000" dirty="0">
              <a:latin typeface="Source Sans Pro"/>
              <a:ea typeface="Source Sans Pro"/>
              <a:cs typeface="Source Sans Pro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a typeface="Source Sans Pro"/>
                <a:cs typeface="Source Sans Pro"/>
              </a:rPr>
              <a:t>The FCC issues orders that set rules and policies for the program and gives direction to the Universal Service Administrative Company (USAC) through orders.</a:t>
            </a:r>
            <a:endParaRPr lang="en-US" sz="2000" dirty="0">
              <a:latin typeface="Source Sans Pro"/>
              <a:ea typeface="Source Sans Pro"/>
              <a:cs typeface="Source Sans Pro"/>
            </a:endParaRPr>
          </a:p>
          <a:p>
            <a:pPr marL="228600" lvl="1">
              <a:spcBef>
                <a:spcPts val="400"/>
              </a:spcBef>
              <a:spcAft>
                <a:spcPts val="0"/>
              </a:spcAft>
            </a:pPr>
            <a:endParaRPr lang="en-US" sz="2000" dirty="0">
              <a:latin typeface="Source Sans Pro" panose="020B0503030403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a typeface="Source Sans Pro"/>
                <a:cs typeface="Source Sans Pro"/>
              </a:rPr>
              <a:t>USAC is responsible for the day-to-day administration of the E-rate Program.</a:t>
            </a:r>
            <a:endParaRPr sz="14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4AD4"/>
              </a:buClr>
              <a:buSzPct val="250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004AD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OVERVIEW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04800" y="1219200"/>
            <a:ext cx="11582400" cy="609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4AD4"/>
              </a:buClr>
              <a:buSzPct val="25000"/>
              <a:buFont typeface="Source Sans Pro"/>
              <a:buNone/>
            </a:pPr>
            <a:r>
              <a:rPr lang="en-US" sz="2000" b="0" i="0" u="none" strike="noStrike" cap="none">
                <a:solidFill>
                  <a:srgbClr val="004AD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WHO MAKES THE RULES?</a:t>
            </a:r>
          </a:p>
        </p:txBody>
      </p:sp>
      <p:sp>
        <p:nvSpPr>
          <p:cNvPr id="103" name="Shape 103"/>
          <p:cNvSpPr/>
          <p:nvPr/>
        </p:nvSpPr>
        <p:spPr>
          <a:xfrm>
            <a:off x="406400" y="2032000"/>
            <a:ext cx="3911599" cy="3911599"/>
          </a:xfrm>
          <a:prstGeom prst="ellipse">
            <a:avLst/>
          </a:prstGeom>
          <a:solidFill>
            <a:srgbClr val="004AD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/>
            <a:endParaRPr sz="3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1476651" y="2692400"/>
            <a:ext cx="2590800" cy="2590800"/>
          </a:xfrm>
          <a:prstGeom prst="ellipse">
            <a:avLst/>
          </a:prstGeom>
          <a:solidFill>
            <a:srgbClr val="006FF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/>
            <a:endParaRPr sz="3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2133600" y="3120623"/>
            <a:ext cx="1734354" cy="1734354"/>
          </a:xfrm>
          <a:prstGeom prst="ellipse">
            <a:avLst/>
          </a:prstGeom>
          <a:solidFill>
            <a:srgbClr val="4292F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/>
            <a:endParaRPr sz="3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406400" y="3860801"/>
            <a:ext cx="1155084" cy="502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333" b="1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CONGRESS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1561484" y="3860801"/>
            <a:ext cx="745235" cy="502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FCC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641600" y="3860801"/>
            <a:ext cx="745235" cy="502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333" b="1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USAC</a:t>
            </a:r>
          </a:p>
        </p:txBody>
      </p:sp>
      <p:cxnSp>
        <p:nvCxnSpPr>
          <p:cNvPr id="109" name="Shape 109"/>
          <p:cNvCxnSpPr/>
          <p:nvPr/>
        </p:nvCxnSpPr>
        <p:spPr>
          <a:xfrm>
            <a:off x="4775200" y="2032000"/>
            <a:ext cx="0" cy="3891280"/>
          </a:xfrm>
          <a:prstGeom prst="straightConnector1">
            <a:avLst/>
          </a:prstGeom>
          <a:noFill/>
          <a:ln w="9525" cap="flat" cmpd="sng">
            <a:solidFill>
              <a:srgbClr val="BDB1A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3701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2"/>
            <a:ext cx="11582400" cy="50630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Identifying numbers</a:t>
            </a:r>
          </a:p>
          <a:p>
            <a:pPr marL="574675" indent="-341313"/>
            <a:r>
              <a:rPr lang="en-US" sz="3600" dirty="0"/>
              <a:t>Service Provider Identification Numbers (</a:t>
            </a:r>
            <a:r>
              <a:rPr lang="en-US" sz="3600" dirty="0" smtClean="0"/>
              <a:t>SPINs)</a:t>
            </a:r>
          </a:p>
          <a:p>
            <a:pPr marL="574675" indent="-341313"/>
            <a:r>
              <a:rPr lang="en-US" sz="3600" dirty="0" smtClean="0"/>
              <a:t>Entity Numbers </a:t>
            </a:r>
            <a:r>
              <a:rPr lang="en-US" sz="3600" dirty="0"/>
              <a:t>and Billed Entity Numbers (BENs)</a:t>
            </a:r>
          </a:p>
          <a:p>
            <a:pPr marL="574675" indent="-341313"/>
            <a:r>
              <a:rPr lang="en-US" sz="3600" dirty="0" smtClean="0"/>
              <a:t>Consultant </a:t>
            </a:r>
            <a:r>
              <a:rPr lang="en-US" sz="3600" dirty="0"/>
              <a:t>Registration Numbers (</a:t>
            </a:r>
            <a:r>
              <a:rPr lang="en-US" sz="3600" dirty="0" smtClean="0"/>
              <a:t>CRNs)</a:t>
            </a:r>
          </a:p>
          <a:p>
            <a:pPr marL="574675" indent="-341313"/>
            <a:r>
              <a:rPr lang="en-US" sz="3600" dirty="0" smtClean="0"/>
              <a:t>Discounts</a:t>
            </a:r>
            <a:endParaRPr lang="en-US" sz="3600" dirty="0"/>
          </a:p>
          <a:p>
            <a:pPr marL="574675" indent="-341313"/>
            <a:r>
              <a:rPr lang="en-US" sz="3600" dirty="0" smtClean="0"/>
              <a:t>Funding </a:t>
            </a:r>
            <a:r>
              <a:rPr lang="en-US" sz="3600" dirty="0"/>
              <a:t>Request Numbers (FRNs)</a:t>
            </a:r>
          </a:p>
          <a:p>
            <a:pPr marL="233362" indent="0">
              <a:buNone/>
            </a:pPr>
            <a:endParaRPr lang="en-US" sz="40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RECAP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07513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057400"/>
            <a:ext cx="12192000" cy="2913185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88" y="3267771"/>
            <a:ext cx="7770013" cy="492443"/>
          </a:xfrm>
        </p:spPr>
        <p:txBody>
          <a:bodyPr anchor="ctr" anchorCtr="0"/>
          <a:lstStyle/>
          <a:p>
            <a:r>
              <a:rPr lang="en-US" dirty="0"/>
              <a:t>Schools and Libraries 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120955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4800" y="1219200"/>
            <a:ext cx="11582400" cy="1066800"/>
          </a:xfrm>
          <a:prstGeom prst="rect">
            <a:avLst/>
          </a:prstGeom>
        </p:spPr>
        <p:txBody>
          <a:bodyPr anchor="t"/>
          <a:lstStyle/>
          <a:p>
            <a:pPr marL="228600" lvl="1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5400" b="1" dirty="0">
                <a:latin typeface="Source Sans Pro" panose="020B0503030403020204" pitchFamily="34" charset="0"/>
              </a:rPr>
              <a:t>What Is the </a:t>
            </a:r>
            <a:r>
              <a:rPr lang="en-US" sz="5400" b="1" dirty="0" smtClean="0">
                <a:latin typeface="Source Sans Pro" panose="020B0503030403020204" pitchFamily="34" charset="0"/>
              </a:rPr>
              <a:t>Applicant </a:t>
            </a:r>
            <a:r>
              <a:rPr lang="en-US" sz="5400" b="1" dirty="0">
                <a:latin typeface="Source Sans Pro" panose="020B0503030403020204" pitchFamily="34" charset="0"/>
              </a:rPr>
              <a:t>Process?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2667000"/>
            <a:ext cx="2362200" cy="1569660"/>
          </a:xfrm>
          <a:prstGeom prst="rect">
            <a:avLst/>
          </a:prstGeom>
          <a:solidFill>
            <a:srgbClr val="FE5000"/>
          </a:solidFill>
          <a:ln w="73025" cmpd="sng">
            <a:solidFill>
              <a:srgbClr val="FE5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470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2667000"/>
            <a:ext cx="2362200" cy="1569660"/>
          </a:xfrm>
          <a:prstGeom prst="rect">
            <a:avLst/>
          </a:prstGeom>
          <a:solidFill>
            <a:srgbClr val="8EC947"/>
          </a:solidFill>
          <a:ln w="73025" cmpd="sng">
            <a:solidFill>
              <a:srgbClr val="8EC94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471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2667000"/>
            <a:ext cx="2362200" cy="15696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73025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486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0021" y="2362200"/>
            <a:ext cx="23622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3025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472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8898467" y="4114800"/>
            <a:ext cx="23622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3025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474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4975830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Competitive Bidding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0" y="4974516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Apply for Discounts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4355" y="4974516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Start Services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68955" y="5968425"/>
            <a:ext cx="326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Invoice USAC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19200" y="4724400"/>
            <a:ext cx="6934200" cy="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90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5915" y="1219200"/>
            <a:ext cx="11741285" cy="1066800"/>
          </a:xfrm>
          <a:prstGeom prst="rect">
            <a:avLst/>
          </a:prstGeom>
        </p:spPr>
        <p:txBody>
          <a:bodyPr anchor="t"/>
          <a:lstStyle/>
          <a:p>
            <a:pPr marL="228600" lvl="1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5400" b="1" dirty="0">
                <a:latin typeface="Source Sans Pro" panose="020B0503030403020204" pitchFamily="34" charset="0"/>
              </a:rPr>
              <a:t>What Is the </a:t>
            </a:r>
            <a:r>
              <a:rPr lang="en-US" sz="5400" b="1" dirty="0" smtClean="0">
                <a:latin typeface="Source Sans Pro" panose="020B0503030403020204" pitchFamily="34" charset="0"/>
              </a:rPr>
              <a:t>Service Provider </a:t>
            </a:r>
            <a:r>
              <a:rPr lang="en-US" sz="5400" b="1" dirty="0">
                <a:latin typeface="Source Sans Pro" panose="020B0503030403020204" pitchFamily="34" charset="0"/>
              </a:rPr>
              <a:t>Process?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7926" y="5565854"/>
            <a:ext cx="1233791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3025" cmpd="sng">
            <a:solidFill>
              <a:srgbClr val="FE5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470</a:t>
            </a:r>
            <a:endParaRPr lang="en-US" sz="300" dirty="0"/>
          </a:p>
        </p:txBody>
      </p:sp>
      <p:sp>
        <p:nvSpPr>
          <p:cNvPr id="7" name="TextBox 6"/>
          <p:cNvSpPr txBox="1"/>
          <p:nvPr/>
        </p:nvSpPr>
        <p:spPr>
          <a:xfrm>
            <a:off x="3404680" y="5585304"/>
            <a:ext cx="1215957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3025" cmpd="sng">
            <a:solidFill>
              <a:srgbClr val="8EC94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471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1997" y="5593242"/>
            <a:ext cx="1256489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 w="73025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486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0021" y="5601519"/>
            <a:ext cx="12262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3025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472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98467" y="2295710"/>
            <a:ext cx="23622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3025" cmpd="sng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474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1518332" y="4094086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Get a SPIN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01573" y="3894752"/>
            <a:ext cx="2614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Certify Compliance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468955" y="4100703"/>
            <a:ext cx="326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Invoice USAC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19200" y="5142700"/>
            <a:ext cx="9374221" cy="3242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22898" y="2235729"/>
            <a:ext cx="2362200" cy="1569660"/>
          </a:xfrm>
          <a:prstGeom prst="rect">
            <a:avLst/>
          </a:prstGeom>
          <a:solidFill>
            <a:srgbClr val="FE5000"/>
          </a:solidFill>
          <a:ln w="73025" cmpd="sng">
            <a:solidFill>
              <a:srgbClr val="FE5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498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5413430" y="2257131"/>
            <a:ext cx="2362200" cy="15696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73025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473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47304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4800" y="49618"/>
            <a:ext cx="11582400" cy="1066800"/>
          </a:xfrm>
          <a:prstGeom prst="rect">
            <a:avLst/>
          </a:prstGeom>
        </p:spPr>
        <p:txBody>
          <a:bodyPr anchor="t"/>
          <a:lstStyle/>
          <a:p>
            <a:pPr marL="228600" lvl="1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5400" b="1" dirty="0" smtClean="0">
                <a:latin typeface="Source Sans Pro" panose="020B0503030403020204" pitchFamily="34" charset="0"/>
              </a:rPr>
              <a:t>Get a SPIN</a:t>
            </a:r>
            <a:endParaRPr lang="en-US" sz="5400" b="1" dirty="0">
              <a:latin typeface="Source Sans Pro" panose="020B05030304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99928" y="325635"/>
            <a:ext cx="1894367" cy="1323439"/>
          </a:xfrm>
          <a:prstGeom prst="rect">
            <a:avLst/>
          </a:prstGeom>
          <a:solidFill>
            <a:srgbClr val="FE5000"/>
          </a:solidFill>
          <a:ln w="73025" cmpd="sng">
            <a:solidFill>
              <a:srgbClr val="FE5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498</a:t>
            </a:r>
            <a:endParaRPr lang="en-US" sz="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Register with USAC and provide information on contacts and the services you provide.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 smtClean="0"/>
              <a:t>Information from your FCC Form 498 is used to populate information in your portal (E-rate Productivity Center or EPC).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 smtClean="0"/>
              <a:t>Keep this information current.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1376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therland Theme">
  <a:themeElements>
    <a:clrScheme name="Sutherland 1">
      <a:dk1>
        <a:srgbClr val="000000"/>
      </a:dk1>
      <a:lt1>
        <a:srgbClr val="FFFFFF"/>
      </a:lt1>
      <a:dk2>
        <a:srgbClr val="DE1B54"/>
      </a:dk2>
      <a:lt2>
        <a:srgbClr val="C5C7C5"/>
      </a:lt2>
      <a:accent1>
        <a:srgbClr val="2E79BB"/>
      </a:accent1>
      <a:accent2>
        <a:srgbClr val="F99F41"/>
      </a:accent2>
      <a:accent3>
        <a:srgbClr val="6E797C"/>
      </a:accent3>
      <a:accent4>
        <a:srgbClr val="FFC000"/>
      </a:accent4>
      <a:accent5>
        <a:srgbClr val="26235D"/>
      </a:accent5>
      <a:accent6>
        <a:srgbClr val="70C27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therland Theme" id="{91E08DA1-7F9C-4C01-B9BE-F20461115570}" vid="{0E490EB8-06E7-4E09-B924-F77A757731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26365</TotalTime>
  <Words>1955</Words>
  <Application>Microsoft Office PowerPoint</Application>
  <PresentationFormat>Widescreen</PresentationFormat>
  <Paragraphs>361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Arial Black</vt:lpstr>
      <vt:lpstr>Calibri</vt:lpstr>
      <vt:lpstr>Source Sans Pro</vt:lpstr>
      <vt:lpstr>Source Sans Pro Light</vt:lpstr>
      <vt:lpstr>SourceSansPro-Light</vt:lpstr>
      <vt:lpstr>Sutherland Theme</vt:lpstr>
      <vt:lpstr>PowerPoint Presentation</vt:lpstr>
      <vt:lpstr>AGENDA</vt:lpstr>
      <vt:lpstr>Schools and Libraries Mission Statement</vt:lpstr>
      <vt:lpstr>Schools &amp; Libraries (E-rate) Program</vt:lpstr>
      <vt:lpstr>WHO MAKES THE RULES?</vt:lpstr>
      <vt:lpstr>Schools and Libraries Application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Service Administration Company</dc:title>
  <dc:creator>Nancy Jo Jackson</dc:creator>
  <cp:lastModifiedBy>Ginna Melendez</cp:lastModifiedBy>
  <cp:revision>460</cp:revision>
  <cp:lastPrinted>2018-01-29T14:19:07Z</cp:lastPrinted>
  <dcterms:created xsi:type="dcterms:W3CDTF">2017-12-21T00:40:16Z</dcterms:created>
  <dcterms:modified xsi:type="dcterms:W3CDTF">2018-11-28T17:18:18Z</dcterms:modified>
</cp:coreProperties>
</file>