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750" r:id="rId6"/>
  </p:sldMasterIdLst>
  <p:notesMasterIdLst>
    <p:notesMasterId r:id="rId40"/>
  </p:notesMasterIdLst>
  <p:sldIdLst>
    <p:sldId id="270" r:id="rId7"/>
    <p:sldId id="278" r:id="rId8"/>
    <p:sldId id="389" r:id="rId9"/>
    <p:sldId id="369" r:id="rId10"/>
    <p:sldId id="390" r:id="rId11"/>
    <p:sldId id="391" r:id="rId12"/>
    <p:sldId id="392" r:id="rId13"/>
    <p:sldId id="393" r:id="rId14"/>
    <p:sldId id="401" r:id="rId15"/>
    <p:sldId id="394" r:id="rId16"/>
    <p:sldId id="395" r:id="rId17"/>
    <p:sldId id="396" r:id="rId18"/>
    <p:sldId id="397" r:id="rId19"/>
    <p:sldId id="398" r:id="rId20"/>
    <p:sldId id="399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271" r:id="rId32"/>
    <p:sldId id="412" r:id="rId33"/>
    <p:sldId id="413" r:id="rId34"/>
    <p:sldId id="414" r:id="rId35"/>
    <p:sldId id="415" r:id="rId36"/>
    <p:sldId id="365" r:id="rId37"/>
    <p:sldId id="350" r:id="rId38"/>
    <p:sldId id="28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72A"/>
    <a:srgbClr val="EB6E19"/>
    <a:srgbClr val="E34B21"/>
    <a:srgbClr val="B5BD00"/>
    <a:srgbClr val="0062FF"/>
    <a:srgbClr val="358CFF"/>
    <a:srgbClr val="2515A8"/>
    <a:srgbClr val="89BAF4"/>
    <a:srgbClr val="296DFF"/>
    <a:srgbClr val="006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6" autoAdjust="0"/>
    <p:restoredTop sz="94668" autoAdjust="0"/>
  </p:normalViewPr>
  <p:slideViewPr>
    <p:cSldViewPr snapToGrid="0" snapToObjects="1">
      <p:cViewPr varScale="1">
        <p:scale>
          <a:sx n="89" d="100"/>
          <a:sy n="89" d="100"/>
        </p:scale>
        <p:origin x="17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98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97B4-5E66-D945-9A97-87D2D53F2C1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965F5-2E24-1C41-B2B4-6DE93046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76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74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92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54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06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8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8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7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82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76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28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67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39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6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1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9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2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0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7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55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25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3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 smtClean="0">
                <a:solidFill>
                  <a:schemeClr val="bg1"/>
                </a:solidFill>
              </a:rPr>
              <a:t>© 2017 </a:t>
            </a:r>
            <a:r>
              <a:rPr lang="en-US" sz="800" dirty="0" smtClean="0">
                <a:solidFill>
                  <a:schemeClr val="bg1"/>
                </a:solidFill>
              </a:rPr>
              <a:t>Universal Service Administrative Co.                         </a:t>
            </a:r>
            <a:fld id="{77DFCED7-EB59-654B-ACD8-84CE8F59160C}" type="slidenum">
              <a:rPr lang="en-US" smtClean="0"/>
              <a:pPr marL="12700" algn="l">
                <a:lnSpc>
                  <a:spcPts val="969"/>
                </a:lnSpc>
              </a:pPr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5145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4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64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4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doler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9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35254"/>
            <a:ext cx="11015662" cy="63636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MEET OUR TEAM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36690" y="2271620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50748" y="2271618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64806" y="2271619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84095" y="4130544"/>
            <a:ext cx="3243072" cy="2060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09511"/>
            <a:ext cx="3540160" cy="85951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MAP IT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2"/>
          <a:stretch/>
        </p:blipFill>
        <p:spPr>
          <a:xfrm>
            <a:off x="4113883" y="976965"/>
            <a:ext cx="7606131" cy="52198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06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3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8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76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2176272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8"/>
            <a:ext cx="3466631" cy="128150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2200656"/>
            <a:ext cx="3477958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0644" y="717982"/>
            <a:ext cx="3478826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2200656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422682" y="717982"/>
            <a:ext cx="3466631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73720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37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9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9760"/>
            <a:ext cx="2956560" cy="1838960"/>
          </a:xfrm>
          <a:prstGeom prst="rect">
            <a:avLst/>
          </a:prstGeom>
          <a:solidFill>
            <a:srgbClr val="B5BD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835838"/>
            <a:ext cx="2619209" cy="141968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TEXT FOR TITLE OF IMAGE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30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781" y="221653"/>
            <a:ext cx="12123219" cy="6636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" y="81481"/>
            <a:ext cx="12192000" cy="6776519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30277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888298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prstClr val="white"/>
                </a:solidFill>
              </a:rPr>
              <a:t>© 2017 </a:t>
            </a:r>
            <a:r>
              <a:rPr lang="en-US" sz="800" dirty="0">
                <a:solidFill>
                  <a:prstClr val="white"/>
                </a:solidFill>
              </a:rPr>
              <a:t>Universal Service Administrative Co.                         </a:t>
            </a:r>
            <a:fld id="{77DFCED7-EB59-654B-ACD8-84CE8F59160C}" type="slidenum">
              <a:rPr lang="en-US" smtClean="0"/>
              <a:pPr marL="12700" algn="l">
                <a:lnSpc>
                  <a:spcPts val="969"/>
                </a:lnSpc>
              </a:pPr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463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>
                <a:solidFill>
                  <a:prstClr val="white"/>
                </a:solidFill>
              </a:rPr>
              <a:t>© 2017 </a:t>
            </a:r>
            <a:r>
              <a:rPr lang="en-US" sz="800" dirty="0">
                <a:solidFill>
                  <a:prstClr val="white"/>
                </a:solidFill>
              </a:rPr>
              <a:t>Universal Service Administrative Co.  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760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>
                <a:solidFill>
                  <a:prstClr val="white"/>
                </a:solidFill>
              </a:rPr>
              <a:t>© 2017 </a:t>
            </a:r>
            <a:r>
              <a:rPr lang="en-US" sz="800" dirty="0">
                <a:solidFill>
                  <a:prstClr val="white"/>
                </a:solidFill>
              </a:rPr>
              <a:t>Universal Service Administrative Co.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7140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565132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94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2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48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53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>
                <a:solidFill>
                  <a:prstClr val="white"/>
                </a:solidFill>
              </a:rPr>
              <a:t>© 2018 Universal Service Administrative Co.</a:t>
            </a:r>
            <a:endParaRPr lang="en-US" dirty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574189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>
                <a:solidFill>
                  <a:prstClr val="white"/>
                </a:solidFill>
              </a:rPr>
              <a:t>© 2018 Universal Service Administrative Co.</a:t>
            </a:r>
            <a:endParaRPr lang="en-US" dirty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098474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26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95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62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23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185590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35254"/>
            <a:ext cx="11015662" cy="63636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/>
              <a:t>MEET OUR TEAM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36690" y="2271620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50748" y="2271618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64806" y="2271619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84095" y="4130544"/>
            <a:ext cx="3243072" cy="2060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68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09511"/>
            <a:ext cx="3540160" cy="85951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/>
              <a:t>MAP IT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2"/>
          <a:stretch/>
        </p:blipFill>
        <p:spPr>
          <a:xfrm>
            <a:off x="4113883" y="976965"/>
            <a:ext cx="7606131" cy="52198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19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12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55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2596242"/>
            <a:ext cx="3465766" cy="357595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8"/>
            <a:ext cx="3466631" cy="128150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TITLE OF PARAGRAPH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2596242"/>
            <a:ext cx="3477958" cy="3600341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0644" y="1064819"/>
            <a:ext cx="3742756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3 years or more after </a:t>
            </a:r>
            <a:r>
              <a:rPr lang="en-US" b="0" dirty="0"/>
              <a:t>equipment purchase date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7351" y="2923685"/>
            <a:ext cx="3465766" cy="323675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415628" y="1064819"/>
            <a:ext cx="3769318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Within 3 years of </a:t>
            </a:r>
            <a:r>
              <a:rPr lang="en-US" b="0" dirty="0"/>
              <a:t>equipment  purchase date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1306578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53400" y="1306578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81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77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9760"/>
            <a:ext cx="2956560" cy="1838960"/>
          </a:xfrm>
          <a:prstGeom prst="rect">
            <a:avLst/>
          </a:prstGeom>
          <a:solidFill>
            <a:srgbClr val="B5BD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835838"/>
            <a:ext cx="2619209" cy="141968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 FOR TITLE OF IMAGE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67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781" y="221653"/>
            <a:ext cx="12123219" cy="6636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" y="81481"/>
            <a:ext cx="12192000" cy="6776519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>
                <a:solidFill>
                  <a:prstClr val="white"/>
                </a:solidFill>
              </a:rPr>
              <a:t>© 2018 Universal Service Administrative Co.</a:t>
            </a:r>
            <a:endParaRPr lang="en-US" dirty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304999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>
                <a:solidFill>
                  <a:prstClr val="white"/>
                </a:solidFill>
              </a:rPr>
              <a:t>© 2018 Universal Service Administrative Co.</a:t>
            </a:r>
            <a:endParaRPr lang="en-US" dirty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87852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2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4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1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3074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6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4" r:id="rId3"/>
    <p:sldLayoutId id="2147483698" r:id="rId4"/>
    <p:sldLayoutId id="2147483650" r:id="rId5"/>
    <p:sldLayoutId id="2147483665" r:id="rId6"/>
    <p:sldLayoutId id="2147483697" r:id="rId7"/>
    <p:sldLayoutId id="2147483667" r:id="rId8"/>
    <p:sldLayoutId id="2147483651" r:id="rId9"/>
    <p:sldLayoutId id="2147483678" r:id="rId10"/>
    <p:sldLayoutId id="2147483666" r:id="rId11"/>
    <p:sldLayoutId id="2147483677" r:id="rId12"/>
    <p:sldLayoutId id="2147483652" r:id="rId13"/>
    <p:sldLayoutId id="2147483688" r:id="rId14"/>
    <p:sldLayoutId id="2147483674" r:id="rId15"/>
    <p:sldLayoutId id="2147483675" r:id="rId16"/>
    <p:sldLayoutId id="2147483676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>
                <a:solidFill>
                  <a:srgbClr val="0062FF"/>
                </a:solidFill>
              </a:rPr>
              <a:t>© 2018 Universal Service Administrative Co.</a:t>
            </a:r>
            <a:endParaRPr lang="en-US" dirty="0">
              <a:latin typeface="SourceSansPro-Light"/>
              <a:cs typeface="SourceSansPro-Light"/>
            </a:endParaRPr>
          </a:p>
        </p:txBody>
      </p:sp>
      <p:sp>
        <p:nvSpPr>
          <p:cNvPr id="7" name="bk object 16"/>
          <p:cNvSpPr/>
          <p:nvPr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9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.universalservice.org/Forms/SPIN_Contact_Search.as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universalservice.org/portal?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usac.org/sl/" TargetMode="External"/><Relationship Id="rId4" Type="http://schemas.openxmlformats.org/officeDocument/2006/relationships/hyperlink" Target="https://portal.usac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 Overview for Service Providers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E-rate Program Fall Training</a:t>
            </a:r>
          </a:p>
          <a:p>
            <a:r>
              <a:rPr lang="en-US" dirty="0" smtClean="0"/>
              <a:t>December 3–5, 2018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Large are the Discounts for Eligible Services?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9730102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Category </a:t>
            </a:r>
            <a:r>
              <a:rPr lang="en-US" altLang="en-US" dirty="0" smtClean="0"/>
              <a:t>One: 20 – 90% of the cost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Category Two: </a:t>
            </a:r>
            <a:r>
              <a:rPr lang="en-US" altLang="en-US" dirty="0"/>
              <a:t>20 – </a:t>
            </a:r>
            <a:r>
              <a:rPr lang="en-US" altLang="en-US" dirty="0" smtClean="0"/>
              <a:t>85% </a:t>
            </a:r>
            <a:r>
              <a:rPr lang="en-US" altLang="en-US" dirty="0"/>
              <a:t>of the cost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Discounts are based 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Percentage of students eligible for the National School Lunch Program (NSLP)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Urban or rural status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Should Records be Maintained?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9730102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Keep all records pertaining to the application process for at least ten years after the last date to receive service.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Some examples of documents to retain: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Contracts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Copies of filed FCC forms, letters and other communications from USAC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Customer bills/bill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Filed requests (e.g., appeals, service substitutions, global SPIN changes)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FCC Form 498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1953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FCC Form 498 – Service Provider and Billed Entity Identification Number and General Contact Information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9730102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Provides contact information for the service provider, along with the type of business and bank account information for ACH payments.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Original </a:t>
            </a:r>
            <a:r>
              <a:rPr lang="en-US" altLang="en-US" dirty="0"/>
              <a:t>and revisions filed online.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Can be submitted by company officer or general contact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Must be certified by company officer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Helpline: 1-888-641-8722, option 4 (contributors)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is FCC Form 498 Important to You?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9730102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Establishes user IDs and passwords for online updates, submissions, access,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Populates your profile in the E-rate Productivity Center (</a:t>
            </a:r>
            <a:r>
              <a:rPr lang="en-US" altLang="en-US" dirty="0" smtClean="0"/>
              <a:t>EPC.)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Populates USAC databases that applicants use to contact you and find your SPIN.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Provides electronic remittance information USAC uses to pay invoices.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EPC log in page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19" y="1268731"/>
            <a:ext cx="9826027" cy="5087619"/>
          </a:xfrm>
          <a:prstGeom prst="rect">
            <a:avLst/>
          </a:prstGeom>
          <a:ln w="38100" cmpd="sng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028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Competitive Bidding (Applicants)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7110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Applicants Open a Competitive Bidding Process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9730102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Applicants post an FCC Form 470 and may issue an RFP to open a competitive bidding process.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FCC Form 470 is posted in EPC (online portal for program participants)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All RFPs and RFP documents must be attached to the form.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Process must be open and </a:t>
            </a:r>
            <a:r>
              <a:rPr lang="en-US" altLang="en-US" dirty="0" smtClean="0"/>
              <a:t>fair.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Service providers </a:t>
            </a:r>
            <a:r>
              <a:rPr lang="en-US" altLang="en-US" dirty="0" smtClean="0"/>
              <a:t>can review </a:t>
            </a:r>
            <a:r>
              <a:rPr lang="en-US" altLang="en-US" dirty="0"/>
              <a:t>and respond to posted FCC Forms 470 and/or download summary </a:t>
            </a:r>
            <a:r>
              <a:rPr lang="en-US" altLang="en-US" dirty="0" smtClean="0"/>
              <a:t>information.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F</a:t>
            </a:r>
            <a:r>
              <a:rPr lang="en-US" altLang="en-US" dirty="0" smtClean="0"/>
              <a:t>ollow </a:t>
            </a:r>
            <a:r>
              <a:rPr lang="en-US" altLang="en-US" dirty="0"/>
              <a:t>applicant requirements and local and state procurement </a:t>
            </a:r>
            <a:r>
              <a:rPr lang="en-US" altLang="en-US" dirty="0" smtClean="0"/>
              <a:t>rules.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Do not assist </a:t>
            </a:r>
            <a:r>
              <a:rPr lang="en-US" altLang="en-US" dirty="0"/>
              <a:t>applicants with any step in this </a:t>
            </a:r>
            <a:r>
              <a:rPr lang="en-US" altLang="en-US" dirty="0" smtClean="0"/>
              <a:t>process.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After Waiting at Least 28 Days: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9730102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Applicants </a:t>
            </a:r>
            <a:r>
              <a:rPr lang="en-US" altLang="en-US" dirty="0" smtClean="0"/>
              <a:t>choose the most cost-effective bid using the price of the eligible products and services as the most heavily weighted factor in their evaluation.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Applicants can sign a contract or receive services under tariff or on a month-to-month basis from the winning service provider.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Applying for Discounts (Applicants)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5231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8396" y="2112886"/>
            <a:ext cx="1633492" cy="711796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93029" y="712917"/>
            <a:ext cx="6775567" cy="5486809"/>
          </a:xfrm>
        </p:spPr>
        <p:txBody>
          <a:bodyPr/>
          <a:lstStyle/>
          <a:p>
            <a:r>
              <a:rPr lang="en-US" sz="2400" dirty="0"/>
              <a:t>Common questions</a:t>
            </a:r>
          </a:p>
          <a:p>
            <a:r>
              <a:rPr lang="en-US" sz="2400" b="1" i="1" dirty="0"/>
              <a:t>FCC Form 498</a:t>
            </a:r>
            <a:r>
              <a:rPr lang="en-US" sz="2400" dirty="0"/>
              <a:t> - SPIN and general contact</a:t>
            </a:r>
          </a:p>
          <a:p>
            <a:r>
              <a:rPr lang="en-US" sz="2400" dirty="0"/>
              <a:t>Applicant competitive bidding (FCC Form 470)</a:t>
            </a:r>
          </a:p>
          <a:p>
            <a:r>
              <a:rPr lang="en-US" sz="2400" dirty="0"/>
              <a:t>Applicant application for discounts (FCC Form 471)</a:t>
            </a:r>
          </a:p>
          <a:p>
            <a:r>
              <a:rPr lang="en-US" sz="2400" b="1" i="1" dirty="0"/>
              <a:t>FCC Form 473</a:t>
            </a:r>
            <a:r>
              <a:rPr lang="en-US" sz="2400" dirty="0"/>
              <a:t> - annual certification</a:t>
            </a:r>
          </a:p>
          <a:p>
            <a:r>
              <a:rPr lang="en-US" sz="2400" dirty="0"/>
              <a:t>Applicant services start (FCC Form 486)</a:t>
            </a:r>
          </a:p>
          <a:p>
            <a:r>
              <a:rPr lang="en-US" sz="2400" b="1" i="1" dirty="0"/>
              <a:t>FCC Form 474</a:t>
            </a:r>
            <a:r>
              <a:rPr lang="en-US" sz="2400" dirty="0"/>
              <a:t> - invoice USAC</a:t>
            </a:r>
          </a:p>
          <a:p>
            <a:r>
              <a:rPr lang="en-US" sz="2400" dirty="0"/>
              <a:t>Applicant invoice (FCC Form 472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7344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Applicants File FCC Form 471 During the Filing Window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09057"/>
            <a:ext cx="11016449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After applicants choose a service provider, they file the FCC Form 471.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Application filing window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A period of about 75 days </a:t>
            </a:r>
            <a:r>
              <a:rPr lang="en-US" altLang="en-US" dirty="0" smtClean="0"/>
              <a:t>– generally from early January to mid-March – when </a:t>
            </a:r>
            <a:r>
              <a:rPr lang="en-US" altLang="en-US" dirty="0"/>
              <a:t>FCC Forms 471 are filed for the upcoming funding year.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Each </a:t>
            </a:r>
            <a:r>
              <a:rPr lang="en-US" altLang="en-US" dirty="0"/>
              <a:t>chosen service provider can assist the applicant with completing much of the information required for the FCC Form 471</a:t>
            </a:r>
            <a:r>
              <a:rPr lang="en-US" alt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Services are reported on the FCC Form 471 by Funding Request Number (FRN).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An FRN is specific to a category of service, a service type,  a contract, and a service provider.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Service Providers Should: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9730102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Keep your FCC Form 498 contact information updated.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Offer assistance to applicants with product and service descriptions as part of the application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Verify the invoicing method the applicant chooses – FCC </a:t>
            </a:r>
            <a:r>
              <a:rPr lang="en-US" altLang="en-US" dirty="0"/>
              <a:t>Form 474 (SPI) or FCC Form 472 (BEAR).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Review the Receipt Acknowledgment Letter (RAL) and notify applicant of any errors.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USAC Reviews the Applicant FCC Form 471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9730102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Applicants undergo review of their FCC Form(s) 471 by Program Integrity Assurance (PIA).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Service providers can assist </a:t>
            </a:r>
            <a:r>
              <a:rPr lang="en-US" altLang="en-US" dirty="0" smtClean="0"/>
              <a:t>with specific </a:t>
            </a:r>
            <a:r>
              <a:rPr lang="en-US" altLang="en-US" dirty="0"/>
              <a:t>questions on products and services, eligible uses, network/configuration </a:t>
            </a:r>
            <a:r>
              <a:rPr lang="en-US" altLang="en-US" dirty="0" smtClean="0"/>
              <a:t>questions.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Service </a:t>
            </a:r>
            <a:r>
              <a:rPr lang="en-US" altLang="en-US" dirty="0"/>
              <a:t>providers cannot assist </a:t>
            </a:r>
            <a:r>
              <a:rPr lang="en-US" altLang="en-US" dirty="0" smtClean="0"/>
              <a:t>with questions </a:t>
            </a:r>
            <a:r>
              <a:rPr lang="en-US" altLang="en-US" dirty="0"/>
              <a:t>on the </a:t>
            </a:r>
            <a:r>
              <a:rPr lang="en-US" altLang="en-US" dirty="0" smtClean="0"/>
              <a:t>competitive </a:t>
            </a:r>
            <a:r>
              <a:rPr lang="en-US" altLang="en-US" dirty="0"/>
              <a:t>bidding </a:t>
            </a:r>
            <a:r>
              <a:rPr lang="en-US" altLang="en-US" dirty="0" smtClean="0"/>
              <a:t>process.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USAC Issues Funding Decisions to the Applicant and Service Provider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9730102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USAC issues funding decisions to both the applicant and the service provider through a Funding Commitment Decision Letter (FCDL).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FCDLs are issued in EPC.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Requests can be funded </a:t>
            </a:r>
            <a:r>
              <a:rPr lang="en-US" altLang="en-US" dirty="0"/>
              <a:t>(which includes partially funded or reduced), canceled, or denied</a:t>
            </a:r>
            <a:r>
              <a:rPr lang="en-US" alt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Review FCDL details for each applicant.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Help applicants prepare for start of services.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If </a:t>
            </a:r>
            <a:r>
              <a:rPr lang="en-US" altLang="en-US" dirty="0"/>
              <a:t>funding is reduced or denied, you or the applicant can consider filing an appeal of the USAC decision with USAC.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08888" y="85528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FCC Form 473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1199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FCC Form 473 – Service Provider Annual Certification (SPAC) Form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6"/>
            <a:ext cx="9730102" cy="43839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Contains certifications of compliance with E-rate program rules.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Must </a:t>
            </a:r>
            <a:r>
              <a:rPr lang="en-US" altLang="en-US" dirty="0"/>
              <a:t>be filed for each funding year.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Must be on file with USAC before an invoice can be paid for that funding year.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We suggest that you file </a:t>
            </a:r>
            <a:r>
              <a:rPr lang="en-US" altLang="en-US" dirty="0"/>
              <a:t>the FCC Form 473 early so you don’t forget.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Read the certifications carefully and be sure you can certify truthfully.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Check the </a:t>
            </a:r>
            <a:r>
              <a:rPr lang="en-US" altLang="en-US" dirty="0">
                <a:hlinkClick r:id="rId3"/>
              </a:rPr>
              <a:t>SPIN Contact Search </a:t>
            </a:r>
            <a:r>
              <a:rPr lang="en-US" altLang="en-US" dirty="0" smtClean="0">
                <a:hlinkClick r:id="rId3"/>
              </a:rPr>
              <a:t>Tool</a:t>
            </a:r>
            <a:r>
              <a:rPr lang="en-US" altLang="en-US" dirty="0" smtClean="0"/>
              <a:t> </a:t>
            </a:r>
            <a:r>
              <a:rPr lang="en-US" altLang="en-US" dirty="0"/>
              <a:t>to verify that we have received and processed your </a:t>
            </a:r>
            <a:r>
              <a:rPr lang="en-US" altLang="en-US" dirty="0" smtClean="0"/>
              <a:t>form.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Each funding </a:t>
            </a:r>
            <a:r>
              <a:rPr lang="en-US" altLang="en-US" dirty="0"/>
              <a:t>year </a:t>
            </a:r>
            <a:r>
              <a:rPr lang="en-US" altLang="en-US" dirty="0" smtClean="0"/>
              <a:t>for which we have an FCC Form 473 shows </a:t>
            </a:r>
            <a:r>
              <a:rPr lang="en-US" altLang="en-US" dirty="0"/>
              <a:t>in SPAC </a:t>
            </a:r>
            <a:r>
              <a:rPr lang="en-US" altLang="en-US" dirty="0" smtClean="0"/>
              <a:t>column on the right-hand side of the search results.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Starting Services (Applicants)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1030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Applicant Files FCC Form 486 after Services Start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6"/>
            <a:ext cx="9730102" cy="43839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Applicant files FCC Form 486 to indicate: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Service </a:t>
            </a:r>
            <a:r>
              <a:rPr lang="en-US" altLang="en-US" dirty="0" smtClean="0"/>
              <a:t>start date(s</a:t>
            </a:r>
            <a:r>
              <a:rPr lang="en-US" alt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Status under the Children’s Internet Protection Act  (CIPA)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FCC Form 486 must be successfully processed – which includes passing any USAC reviews – before USAC will pay invoices</a:t>
            </a:r>
            <a:r>
              <a:rPr lang="en-US" alt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Service providers can: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Encourage applicants to file an FCC Form 486 early if they are eligible.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Notify applicants if services have started and no FCC Form 486 has been filed.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Verify the </a:t>
            </a:r>
            <a:r>
              <a:rPr lang="en-US" altLang="en-US" dirty="0"/>
              <a:t>service start date for each </a:t>
            </a:r>
            <a:r>
              <a:rPr lang="en-US" altLang="en-US" dirty="0" smtClean="0"/>
              <a:t>Funding Request Number (FRN).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6824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SPI Method and BEAR Method of Invoicing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6"/>
            <a:ext cx="9730102" cy="43839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Two invoicing methods – the </a:t>
            </a:r>
            <a:r>
              <a:rPr lang="en-US" altLang="en-US" dirty="0" smtClean="0"/>
              <a:t>method </a:t>
            </a:r>
            <a:r>
              <a:rPr lang="en-US" altLang="en-US" dirty="0"/>
              <a:t>is chosen by the </a:t>
            </a:r>
            <a:r>
              <a:rPr lang="en-US" altLang="en-US" dirty="0" smtClean="0"/>
              <a:t>applicant on an FRN basis: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FCC Form 474 (SPI Form) is filed by service provider after billing applicant for non-discount share; USAC reimburses the service provider.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FCC Form 472 (BEAR Form) is filed by applicant after applicant has paid for service in full; USAC reimburses the applicant.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First invoice for an FRN sets the invoicing method for that FRN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Common Questions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6339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5040407" cy="682440"/>
          </a:xfrm>
        </p:spPr>
        <p:txBody>
          <a:bodyPr/>
          <a:lstStyle/>
          <a:p>
            <a:r>
              <a:rPr lang="en-US" altLang="en-US" dirty="0" smtClean="0"/>
              <a:t>For the SPI /method: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457" y="1709056"/>
            <a:ext cx="4225596" cy="340615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Bill the applicant for the non-discount share.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Program rules require the applicant to pay the non-discount share.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The expectation is that the applicant will pay your bill within 90 days</a:t>
            </a:r>
            <a:r>
              <a:rPr lang="en-US" alt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Respond promptly to USAC requests for documentation or other information.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76164" y="701152"/>
            <a:ext cx="5040407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altLang="en-US" dirty="0" smtClean="0"/>
              <a:t>For the BEAR Method:</a:t>
            </a:r>
          </a:p>
          <a:p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12372" y="1716609"/>
            <a:ext cx="4225596" cy="2383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Bill the applicant for the full cost of the eligible products and services.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Remind the applicant not to wait until the last minute to file a BEAR Form.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Respond promptly to USAC requests for documentation or other information.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54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12" y="87965"/>
            <a:ext cx="1036237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>
                <a:solidFill>
                  <a:prstClr val="white"/>
                </a:solidFill>
              </a:rPr>
              <a:t>© 2018 Universal Service Administrative Co.</a:t>
            </a:r>
            <a:endParaRPr lang="en-US" dirty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/>
              <a:t>© 2018 </a:t>
            </a:r>
            <a:r>
              <a:rPr lang="en-US" dirty="0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340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Funding Year?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6191268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Runs from July 1 to the following June 30.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FY2019 runs from July 1, 2019 to June 30, 2020.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Recurring services (e.g., monthly internet service) must be delivered by June 30.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Non-recurring services (e.g., equipment and installations) must be delivered and installed by the September 30 following the funding </a:t>
            </a:r>
            <a:r>
              <a:rPr lang="en-US" dirty="0" smtClean="0"/>
              <a:t>year.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deadline can be extended.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78" y="253622"/>
            <a:ext cx="6102728" cy="61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Apply?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6191268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Eligible independent schools and school </a:t>
            </a:r>
            <a:r>
              <a:rPr lang="en-US" dirty="0" smtClean="0"/>
              <a:t>districts.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Eligible independent libraries and library </a:t>
            </a:r>
            <a:r>
              <a:rPr lang="en-US" dirty="0" smtClean="0"/>
              <a:t>systems.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Consortia of eligible entities (e.g., regional consortia, statewide networks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81" y="1034819"/>
            <a:ext cx="3841639" cy="38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Money is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9730102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$3.9 billion funding cap for each funding year, starting with </a:t>
            </a:r>
            <a:r>
              <a:rPr lang="en-US" altLang="en-US" dirty="0" smtClean="0"/>
              <a:t>FY2015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Cap is indexed to </a:t>
            </a:r>
            <a:r>
              <a:rPr lang="en-US" altLang="en-US" dirty="0" smtClean="0"/>
              <a:t>inflation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FCC can roll over unused funds from prior funding </a:t>
            </a:r>
            <a:r>
              <a:rPr lang="en-US" altLang="en-US" dirty="0" smtClean="0"/>
              <a:t>years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File Program Forms and Get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9730102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hlinkClick r:id="rId3"/>
              </a:rPr>
              <a:t>E-File System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File FCC Form 498 for service providers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File FCC Form 473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hlinkClick r:id="rId4"/>
              </a:rPr>
              <a:t>E-rate Productivity Center (EPC)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Access your account and receive communications from USAC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hlinkClick r:id="rId5"/>
              </a:rPr>
              <a:t>USAC website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File FCC Form 474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Access program </a:t>
            </a:r>
            <a:r>
              <a:rPr lang="en-US" altLang="en-US" dirty="0"/>
              <a:t>guidance and search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Services are Eligible for FY2019?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9730102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Category 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Data transmission and/or </a:t>
            </a:r>
            <a:r>
              <a:rPr lang="en-US" altLang="en-US" dirty="0" smtClean="0"/>
              <a:t>Internet </a:t>
            </a:r>
            <a:r>
              <a:rPr lang="en-US" altLang="en-US" dirty="0"/>
              <a:t>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4772A"/>
                </a:solidFill>
              </a:rPr>
              <a:t>Voice services phased out completely for FY2019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Category Two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Internal connections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Basic maintenance of internal connections (BMIC)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Managed internal broadband services (MIBS)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the Eligible Services List?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9730102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USAC sends </a:t>
            </a:r>
            <a:r>
              <a:rPr lang="en-US" altLang="en-US" dirty="0" smtClean="0"/>
              <a:t>a draft Eligible Services List (ESL) </a:t>
            </a:r>
            <a:r>
              <a:rPr lang="en-US" altLang="en-US" dirty="0"/>
              <a:t>to FCC each year.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FCC issues a Public Notice with draft ESL</a:t>
            </a:r>
            <a:r>
              <a:rPr lang="en-US" alt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You have an opportunity to provide input in advance of the final ESL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FCC reviews comments and reply comments and then issues a final list for the upcoming funding year</a:t>
            </a:r>
            <a:r>
              <a:rPr lang="en-US" alt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Descriptions of eligible services are set for the funding year once the final ESL is issued.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SAC Enterprise Document" ma:contentTypeID="0x0101004F25059A2FD2E44CA82C12FB36364AB800D41A34AE52609144B24A31AC9454431E" ma:contentTypeVersion="18" ma:contentTypeDescription="" ma:contentTypeScope="" ma:versionID="a8774dd0555900df1445c8900f9f7125">
  <xsd:schema xmlns:xsd="http://www.w3.org/2001/XMLSchema" xmlns:xs="http://www.w3.org/2001/XMLSchema" xmlns:p="http://schemas.microsoft.com/office/2006/metadata/properties" xmlns:ns1="http://schemas.microsoft.com/sharepoint/v3" xmlns:ns2="f92b86cd-f024-403d-a7f3-8158e59dc517" xmlns:ns3="341b754e-9596-4891-8438-3e5799c132b5" targetNamespace="http://schemas.microsoft.com/office/2006/metadata/properties" ma:root="true" ma:fieldsID="e188446ff1a785d3f816d047f957fc6f" ns1:_="" ns2:_="" ns3:_="">
    <xsd:import namespace="http://schemas.microsoft.com/sharepoint/v3"/>
    <xsd:import namespace="f92b86cd-f024-403d-a7f3-8158e59dc517"/>
    <xsd:import namespace="341b754e-9596-4891-8438-3e5799c132b5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USAC_x0020_Owner" minOccurs="0"/>
                <xsd:element ref="ns3:Category" minOccurs="0"/>
                <xsd:element ref="ns3:Title_x0020_Link" minOccurs="0"/>
                <xsd:element ref="ns2:o07378bbffa846c09a9b1d9f3abdba1c" minOccurs="0"/>
                <xsd:element ref="ns2:TaxCatchAll" minOccurs="0"/>
                <xsd:element ref="ns2:TaxCatchAllLabel" minOccurs="0"/>
                <xsd:element ref="ns2:m6d606354f5a4ddbb8befc4b62d12090" minOccurs="0"/>
                <xsd:element ref="ns3:lbd3151dab024ff198661debdc0dd3f9" minOccurs="0"/>
                <xsd:element ref="ns3:I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b86cd-f024-403d-a7f3-8158e59dc517" elementFormDefault="qualified">
    <xsd:import namespace="http://schemas.microsoft.com/office/2006/documentManagement/types"/>
    <xsd:import namespace="http://schemas.microsoft.com/office/infopath/2007/PartnerControls"/>
    <xsd:element name="USAC_x0020_Owner" ma:index="3" nillable="true" ma:displayName="USAC Owner" ma:list="UserInfo" ma:SharePointGroup="0" ma:internalName="USAC_x0020_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07378bbffa846c09a9b1d9f3abdba1c" ma:index="9" nillable="true" ma:taxonomy="true" ma:internalName="o07378bbffa846c09a9b1d9f3abdba1c" ma:taxonomyFieldName="Related_x0020_To0" ma:displayName="Related To" ma:default="" ma:fieldId="{807378bb-ffa8-46c0-9a9b-1d9f3abdba1c}" ma:taxonomyMulti="true" ma:sspId="301050ec-8736-4c7a-a18b-4ae609820d17" ma:termSetId="672035f9-cbd2-4afc-8764-f99de24825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a42bac6-dba2-4804-b141-df559627969b}" ma:internalName="TaxCatchAll" ma:showField="CatchAllData" ma:web="f92b86cd-f024-403d-a7f3-8158e59dc5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a42bac6-dba2-4804-b141-df559627969b}" ma:internalName="TaxCatchAllLabel" ma:readOnly="true" ma:showField="CatchAllDataLabel" ma:web="f92b86cd-f024-403d-a7f3-8158e59dc5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6d606354f5a4ddbb8befc4b62d12090" ma:index="14" nillable="true" ma:taxonomy="true" ma:internalName="m6d606354f5a4ddbb8befc4b62d12090" ma:taxonomyFieldName="USAC_x0020_Taxonomy0" ma:displayName="USAC Enterprise Tag" ma:default="" ma:fieldId="{66d60635-4f5a-4ddb-b8be-fc4b62d12090}" ma:sspId="301050ec-8736-4c7a-a18b-4ae609820d17" ma:termSetId="672035f9-cbd2-4afc-8764-f99de24825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b754e-9596-4891-8438-3e5799c132b5" elementFormDefault="qualified">
    <xsd:import namespace="http://schemas.microsoft.com/office/2006/documentManagement/types"/>
    <xsd:import namespace="http://schemas.microsoft.com/office/infopath/2007/PartnerControls"/>
    <xsd:element name="Category" ma:index="6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401k/Roth 401k/Hi-Limit Business Travel"/>
                    <xsd:enumeration value="Contacts"/>
                    <xsd:enumeration value="Dental and Vision Plans"/>
                    <xsd:enumeration value="Emergencies"/>
                    <xsd:enumeration value="Flexible Spending Accounts"/>
                    <xsd:enumeration value="Form"/>
                    <xsd:enumeration value="General"/>
                    <xsd:enumeration value="Helpdesk Policies"/>
                    <xsd:enumeration value="Instructions"/>
                    <xsd:enumeration value="Life Ins/Vol Life Ins/AD&amp;D/Disability"/>
                    <xsd:enumeration value="Medical and Prescription Plans/Other Cigna Programs"/>
                    <xsd:enumeration value="New Hire"/>
                    <xsd:enumeration value="Office Maps"/>
                    <xsd:enumeration value="Product Portfolio"/>
                    <xsd:enumeration value="Remote Access"/>
                    <xsd:enumeration value="Resources"/>
                    <xsd:enumeration value="Voluntary Benefits"/>
                    <xsd:enumeration value="New"/>
                    <xsd:enumeration value="Template"/>
                  </xsd:restriction>
                </xsd:simpleType>
              </xsd:element>
            </xsd:sequence>
          </xsd:extension>
        </xsd:complexContent>
      </xsd:complexType>
    </xsd:element>
    <xsd:element name="Title_x0020_Link" ma:index="8" nillable="true" ma:displayName="Title Link" ma:description="SET BY WORKFLOW. Title linked to document URL" ma:format="Hyperlink" ma:internalName="Title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bd3151dab024ff198661debdc0dd3f9" ma:index="20" nillable="true" ma:taxonomy="true" ma:internalName="lbd3151dab024ff198661debdc0dd3f9" ma:taxonomyFieldName="Keywords" ma:displayName="Keywords" ma:default="" ma:fieldId="{5bd3151d-ab02-4ff1-9866-1debdc0dd3f9}" ma:taxonomyMulti="true" ma:sspId="301050ec-8736-4c7a-a18b-4ae609820d17" ma:termSetId="11777334-8704-4fcb-9367-480ad9880eb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T_x0020_Category" ma:index="21" nillable="true" ma:displayName="IT Category" ma:format="Dropdown" ma:internalName="IT_x0020_Category">
      <xsd:simpleType>
        <xsd:restriction base="dms:Choice">
          <xsd:enumeration value="Footprints"/>
          <xsd:enumeration value="Jabber"/>
          <xsd:enumeration value="Miscellaneous"/>
          <xsd:enumeration value="Outlook"/>
          <xsd:enumeration value="Remote Access"/>
          <xsd:enumeration value="ServiceCenter"/>
          <xsd:enumeration value="Telephone"/>
          <xsd:enumeration value="WebEx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 ma:index="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AC_x0020_Owner xmlns="f92b86cd-f024-403d-a7f3-8158e59dc517">
      <UserInfo>
        <DisplayName/>
        <AccountId xsi:nil="true"/>
        <AccountType/>
      </UserInfo>
    </USAC_x0020_Owner>
    <KpiDescription xmlns="http://schemas.microsoft.com/sharepoint/v3" xsi:nil="true"/>
    <o07378bbffa846c09a9b1d9f3abdba1c xmlns="f92b86cd-f024-403d-a7f3-8158e59dc517">
      <Terms xmlns="http://schemas.microsoft.com/office/infopath/2007/PartnerControls"/>
    </o07378bbffa846c09a9b1d9f3abdba1c>
    <Category xmlns="341b754e-9596-4891-8438-3e5799c132b5">
      <Value>Template</Value>
    </Category>
    <TaxCatchAll xmlns="f92b86cd-f024-403d-a7f3-8158e59dc517">
      <Value>43</Value>
    </TaxCatchAll>
    <m6d606354f5a4ddbb8befc4b62d12090 xmlns="f92b86cd-f024-403d-a7f3-8158e59dc5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Look/Feel</TermName>
          <TermId xmlns="http://schemas.microsoft.com/office/infopath/2007/PartnerControls">c8bd387e-0343-4246-a82c-3fe36b64562a</TermId>
        </TermInfo>
      </Terms>
    </m6d606354f5a4ddbb8befc4b62d12090>
    <Title_x0020_Link xmlns="341b754e-9596-4891-8438-3e5799c132b5">
      <Url>https://intranet.usac.org/resources/Documents/USAC%20PPT%20Template%2016-9.pptx</Url>
      <Description>PowerPoint Template 16:9</Description>
    </Title_x0020_Link>
    <lbd3151dab024ff198661debdc0dd3f9 xmlns="341b754e-9596-4891-8438-3e5799c132b5">
      <Terms xmlns="http://schemas.microsoft.com/office/infopath/2007/PartnerControls"/>
    </lbd3151dab024ff198661debdc0dd3f9>
    <IT_x0020_Category xmlns="341b754e-9596-4891-8438-3e5799c132b5" xsi:nil="true"/>
  </documentManagement>
</p:properties>
</file>

<file path=customXml/item3.xml><?xml version="1.0" encoding="utf-8"?>
<?mso-contentType ?>
<SharedContentType xmlns="Microsoft.SharePoint.Taxonomy.ContentTypeSync" SourceId="301050ec-8736-4c7a-a18b-4ae609820d17" ContentTypeId="0x0101004F25059A2FD2E44CA82C12FB36364AB8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E79048-644E-483B-8F9B-5A15FD17B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92b86cd-f024-403d-a7f3-8158e59dc517"/>
    <ds:schemaRef ds:uri="341b754e-9596-4891-8438-3e5799c13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3BAF0C-A349-4928-A4F0-F810B32962F6}">
  <ds:schemaRefs>
    <ds:schemaRef ds:uri="http://schemas.microsoft.com/office/infopath/2007/PartnerControls"/>
    <ds:schemaRef ds:uri="http://schemas.microsoft.com/office/2006/metadata/properties"/>
    <ds:schemaRef ds:uri="f92b86cd-f024-403d-a7f3-8158e59dc517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sharepoint/v3"/>
    <ds:schemaRef ds:uri="http://schemas.openxmlformats.org/package/2006/metadata/core-properties"/>
    <ds:schemaRef ds:uri="341b754e-9596-4891-8438-3e5799c132b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31696A7-BE03-41D9-A507-5A275470EDB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2E661AA-9F2B-4284-98EF-DA82CDCE64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14616</TotalTime>
  <Words>1789</Words>
  <Application>Microsoft Office PowerPoint</Application>
  <PresentationFormat>Widescreen</PresentationFormat>
  <Paragraphs>233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LucidaGrande</vt:lpstr>
      <vt:lpstr>Source Sans Pro</vt:lpstr>
      <vt:lpstr>SourceSansPro-Light</vt:lpstr>
      <vt:lpstr>Wingdings</vt:lpstr>
      <vt:lpstr>Office Theme</vt:lpstr>
      <vt:lpstr>3_Office Theme</vt:lpstr>
      <vt:lpstr>Process Overview for Service Providers</vt:lpstr>
      <vt:lpstr>AGENDA</vt:lpstr>
      <vt:lpstr>PowerPoint Presentation</vt:lpstr>
      <vt:lpstr>What is a Funding Year?</vt:lpstr>
      <vt:lpstr>Who Can Apply?</vt:lpstr>
      <vt:lpstr>How Much Money is Available?</vt:lpstr>
      <vt:lpstr>How Do I File Program Forms and Get Information?</vt:lpstr>
      <vt:lpstr>What Services are Eligible for FY2019?</vt:lpstr>
      <vt:lpstr>What is the Eligible Services List?</vt:lpstr>
      <vt:lpstr>How Large are the Discounts for Eligible Services?</vt:lpstr>
      <vt:lpstr>How Long Should Records be Maintained?</vt:lpstr>
      <vt:lpstr>PowerPoint Presentation</vt:lpstr>
      <vt:lpstr>FCC Form 498 – Service Provider and Billed Entity Identification Number and General Contact Information Form</vt:lpstr>
      <vt:lpstr>Why is FCC Form 498 Important to You?</vt:lpstr>
      <vt:lpstr>EPC log in page</vt:lpstr>
      <vt:lpstr>PowerPoint Presentation</vt:lpstr>
      <vt:lpstr>Applicants Open a Competitive Bidding Process</vt:lpstr>
      <vt:lpstr>After Waiting at Least 28 Days:</vt:lpstr>
      <vt:lpstr>PowerPoint Presentation</vt:lpstr>
      <vt:lpstr>Applicants File FCC Form 471 During the Filing Window</vt:lpstr>
      <vt:lpstr>Service Providers Should:</vt:lpstr>
      <vt:lpstr>USAC Reviews the Applicant FCC Form 471</vt:lpstr>
      <vt:lpstr>USAC Issues Funding Decisions to the Applicant and Service Provider</vt:lpstr>
      <vt:lpstr>PowerPoint Presentation</vt:lpstr>
      <vt:lpstr>FCC Form 473 – Service Provider Annual Certification (SPAC) Form</vt:lpstr>
      <vt:lpstr>PowerPoint Presentation</vt:lpstr>
      <vt:lpstr>Applicant Files FCC Form 486 after Services Start</vt:lpstr>
      <vt:lpstr>PowerPoint Presentation</vt:lpstr>
      <vt:lpstr>SPI Method and BEAR Method of Invoicing</vt:lpstr>
      <vt:lpstr>For the SPI /method: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16:9</dc:title>
  <dc:creator>laura.carollo@usac.org</dc:creator>
  <cp:lastModifiedBy>Ginna Melendez</cp:lastModifiedBy>
  <cp:revision>416</cp:revision>
  <dcterms:created xsi:type="dcterms:W3CDTF">2016-08-11T17:43:36Z</dcterms:created>
  <dcterms:modified xsi:type="dcterms:W3CDTF">2018-11-28T17:17:57Z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0x0101004F25059A2FD2E44CA82C12FB36364AB800D41A34AE52609144B24A31AC9454431E</vt:lpwstr>
  </property>
  <property fmtid="{D5CDD505-2E9C-101B-9397-08002B2CF9AE}" pid="3" name="WorkflowChangePath">
    <vt:lpwstr>576b3ff4-4379-49bd-ac91-454412f9eafc,2;</vt:lpwstr>
  </property>
  <property fmtid="{D5CDD505-2E9C-101B-9397-08002B2CF9AE}" pid="4" name="Related_x0020_To0">
    <vt:lpwstr/>
  </property>
  <property fmtid="{D5CDD505-2E9C-101B-9397-08002B2CF9AE}" pid="5" name="USAC_x0020_Taxonomy0">
    <vt:lpwstr>43;#Look/Feel|c8bd387e-0343-4246-a82c-3fe36b64562a</vt:lpwstr>
  </property>
  <property fmtid="{D5CDD505-2E9C-101B-9397-08002B2CF9AE}" pid="6" name="Related To0">
    <vt:lpwstr/>
  </property>
  <property fmtid="{D5CDD505-2E9C-101B-9397-08002B2CF9AE}" pid="7" name="USAC Taxonomy0">
    <vt:lpwstr>43</vt:lpwstr>
  </property>
</Properties>
</file>