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1"/>
  </p:notesMasterIdLst>
  <p:sldIdLst>
    <p:sldId id="270" r:id="rId6"/>
    <p:sldId id="319" r:id="rId7"/>
    <p:sldId id="355" r:id="rId8"/>
    <p:sldId id="293" r:id="rId9"/>
    <p:sldId id="356" r:id="rId10"/>
    <p:sldId id="340" r:id="rId11"/>
    <p:sldId id="336" r:id="rId12"/>
    <p:sldId id="357" r:id="rId13"/>
    <p:sldId id="337" r:id="rId14"/>
    <p:sldId id="338" r:id="rId15"/>
    <p:sldId id="368" r:id="rId16"/>
    <p:sldId id="370" r:id="rId17"/>
    <p:sldId id="377" r:id="rId18"/>
    <p:sldId id="360" r:id="rId19"/>
    <p:sldId id="307" r:id="rId20"/>
    <p:sldId id="306" r:id="rId21"/>
    <p:sldId id="308" r:id="rId22"/>
    <p:sldId id="363" r:id="rId23"/>
    <p:sldId id="361" r:id="rId24"/>
    <p:sldId id="315" r:id="rId25"/>
    <p:sldId id="310" r:id="rId26"/>
    <p:sldId id="371" r:id="rId27"/>
    <p:sldId id="372" r:id="rId28"/>
    <p:sldId id="312" r:id="rId29"/>
    <p:sldId id="313" r:id="rId30"/>
    <p:sldId id="314" r:id="rId31"/>
    <p:sldId id="362" r:id="rId32"/>
    <p:sldId id="326" r:id="rId33"/>
    <p:sldId id="364" r:id="rId34"/>
    <p:sldId id="327" r:id="rId35"/>
    <p:sldId id="366" r:id="rId36"/>
    <p:sldId id="331" r:id="rId37"/>
    <p:sldId id="367" r:id="rId38"/>
    <p:sldId id="325" r:id="rId39"/>
    <p:sldId id="35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Dumouchel" initials="KD" lastIdx="7" clrIdx="0">
    <p:extLst>
      <p:ext uri="{19B8F6BF-5375-455C-9EA6-DF929625EA0E}">
        <p15:presenceInfo xmlns:p15="http://schemas.microsoft.com/office/powerpoint/2012/main" userId="S-1-5-21-231363354-1701785364-1709204886-54477" providerId="AD"/>
      </p:ext>
    </p:extLst>
  </p:cmAuthor>
  <p:cmAuthor id="2" name="John Noran" initials="JN" lastIdx="1" clrIdx="1">
    <p:extLst>
      <p:ext uri="{19B8F6BF-5375-455C-9EA6-DF929625EA0E}">
        <p15:presenceInfo xmlns:p15="http://schemas.microsoft.com/office/powerpoint/2012/main" userId="S-1-5-21-691950464-754195623-6498272-11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DD"/>
    <a:srgbClr val="B5BD00"/>
    <a:srgbClr val="0062FF"/>
    <a:srgbClr val="358CFF"/>
    <a:srgbClr val="2515A8"/>
    <a:srgbClr val="89BAF4"/>
    <a:srgbClr val="296DFF"/>
    <a:srgbClr val="0064CA"/>
    <a:srgbClr val="0075FF"/>
    <a:srgbClr val="005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80975" autoAdjust="0"/>
  </p:normalViewPr>
  <p:slideViewPr>
    <p:cSldViewPr snapToGrid="0" snapToObjects="1">
      <p:cViewPr varScale="1">
        <p:scale>
          <a:sx n="89" d="100"/>
          <a:sy n="89" d="100"/>
        </p:scale>
        <p:origin x="163" y="72"/>
      </p:cViewPr>
      <p:guideLst>
        <p:guide orient="horz" pos="2160"/>
        <p:guide pos="3840"/>
      </p:guideLst>
    </p:cSldViewPr>
  </p:slideViewPr>
  <p:notesTextViewPr>
    <p:cViewPr>
      <p:scale>
        <a:sx n="1" d="1"/>
        <a:sy n="1" d="1"/>
      </p:scale>
      <p:origin x="0" y="0"/>
    </p:cViewPr>
  </p:notesTextViewPr>
  <p:sorterViewPr>
    <p:cViewPr>
      <p:scale>
        <a:sx n="100" d="100"/>
        <a:sy n="100" d="100"/>
      </p:scale>
      <p:origin x="0" y="3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6397B4-5E66-D945-9A97-87D2D53F2C1F}" type="datetimeFigureOut">
              <a:rPr lang="en-US" smtClean="0"/>
              <a:t>11/28/2018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965F5-2E24-1C41-B2B4-6DE930467697}" type="slidenum">
              <a:rPr lang="en-US" smtClean="0"/>
              <a:t>‹#›</a:t>
            </a:fld>
            <a:endParaRPr lang="en-US"/>
          </a:p>
        </p:txBody>
      </p:sp>
    </p:spTree>
    <p:extLst>
      <p:ext uri="{BB962C8B-B14F-4D97-AF65-F5344CB8AC3E}">
        <p14:creationId xmlns:p14="http://schemas.microsoft.com/office/powerpoint/2010/main" val="83267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1965F5-2E24-1C41-B2B4-6DE930467697}" type="slidenum">
              <a:rPr lang="en-US" smtClean="0"/>
              <a:t>1</a:t>
            </a:fld>
            <a:endParaRPr lang="en-US"/>
          </a:p>
        </p:txBody>
      </p:sp>
    </p:spTree>
    <p:extLst>
      <p:ext uri="{BB962C8B-B14F-4D97-AF65-F5344CB8AC3E}">
        <p14:creationId xmlns:p14="http://schemas.microsoft.com/office/powerpoint/2010/main" val="213587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30</a:t>
            </a:fld>
            <a:endParaRPr lang="en-US"/>
          </a:p>
        </p:txBody>
      </p:sp>
    </p:spTree>
    <p:extLst>
      <p:ext uri="{BB962C8B-B14F-4D97-AF65-F5344CB8AC3E}">
        <p14:creationId xmlns:p14="http://schemas.microsoft.com/office/powerpoint/2010/main" val="795374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3</a:t>
            </a:fld>
            <a:endParaRPr lang="en-US"/>
          </a:p>
        </p:txBody>
      </p:sp>
    </p:spTree>
    <p:extLst>
      <p:ext uri="{BB962C8B-B14F-4D97-AF65-F5344CB8AC3E}">
        <p14:creationId xmlns:p14="http://schemas.microsoft.com/office/powerpoint/2010/main" val="29016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6</a:t>
            </a:fld>
            <a:endParaRPr lang="en-US"/>
          </a:p>
        </p:txBody>
      </p:sp>
    </p:spTree>
    <p:extLst>
      <p:ext uri="{BB962C8B-B14F-4D97-AF65-F5344CB8AC3E}">
        <p14:creationId xmlns:p14="http://schemas.microsoft.com/office/powerpoint/2010/main" val="1660796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12</a:t>
            </a:fld>
            <a:endParaRPr lang="en-US"/>
          </a:p>
        </p:txBody>
      </p:sp>
    </p:spTree>
    <p:extLst>
      <p:ext uri="{BB962C8B-B14F-4D97-AF65-F5344CB8AC3E}">
        <p14:creationId xmlns:p14="http://schemas.microsoft.com/office/powerpoint/2010/main" val="4137178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15</a:t>
            </a:fld>
            <a:endParaRPr lang="en-US"/>
          </a:p>
        </p:txBody>
      </p:sp>
    </p:spTree>
    <p:extLst>
      <p:ext uri="{BB962C8B-B14F-4D97-AF65-F5344CB8AC3E}">
        <p14:creationId xmlns:p14="http://schemas.microsoft.com/office/powerpoint/2010/main" val="4121923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16</a:t>
            </a:fld>
            <a:endParaRPr lang="en-US"/>
          </a:p>
        </p:txBody>
      </p:sp>
    </p:spTree>
    <p:extLst>
      <p:ext uri="{BB962C8B-B14F-4D97-AF65-F5344CB8AC3E}">
        <p14:creationId xmlns:p14="http://schemas.microsoft.com/office/powerpoint/2010/main" val="398978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reason needed</a:t>
            </a:r>
          </a:p>
        </p:txBody>
      </p:sp>
      <p:sp>
        <p:nvSpPr>
          <p:cNvPr id="4" name="Slide Number Placeholder 3"/>
          <p:cNvSpPr>
            <a:spLocks noGrp="1"/>
          </p:cNvSpPr>
          <p:nvPr>
            <p:ph type="sldNum" sz="quarter" idx="10"/>
          </p:nvPr>
        </p:nvSpPr>
        <p:spPr/>
        <p:txBody>
          <a:bodyPr/>
          <a:lstStyle/>
          <a:p>
            <a:fld id="{E31965F5-2E24-1C41-B2B4-6DE930467697}" type="slidenum">
              <a:rPr lang="en-US" smtClean="0"/>
              <a:t>17</a:t>
            </a:fld>
            <a:endParaRPr lang="en-US"/>
          </a:p>
        </p:txBody>
      </p:sp>
    </p:spTree>
    <p:extLst>
      <p:ext uri="{BB962C8B-B14F-4D97-AF65-F5344CB8AC3E}">
        <p14:creationId xmlns:p14="http://schemas.microsoft.com/office/powerpoint/2010/main" val="51413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18</a:t>
            </a:fld>
            <a:endParaRPr lang="en-US"/>
          </a:p>
        </p:txBody>
      </p:sp>
    </p:spTree>
    <p:extLst>
      <p:ext uri="{BB962C8B-B14F-4D97-AF65-F5344CB8AC3E}">
        <p14:creationId xmlns:p14="http://schemas.microsoft.com/office/powerpoint/2010/main" val="620650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1965F5-2E24-1C41-B2B4-6DE930467697}" type="slidenum">
              <a:rPr lang="en-US" smtClean="0"/>
              <a:t>20</a:t>
            </a:fld>
            <a:endParaRPr lang="en-US"/>
          </a:p>
        </p:txBody>
      </p:sp>
    </p:spTree>
    <p:extLst>
      <p:ext uri="{BB962C8B-B14F-4D97-AF65-F5344CB8AC3E}">
        <p14:creationId xmlns:p14="http://schemas.microsoft.com/office/powerpoint/2010/main" val="2303712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v01">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520" b="3737"/>
          <a:stretch/>
        </p:blipFill>
        <p:spPr>
          <a:xfrm>
            <a:off x="0" y="70934"/>
            <a:ext cx="12192000" cy="690289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12700" algn="l">
              <a:lnSpc>
                <a:spcPts val="969"/>
              </a:lnSpc>
            </a:pPr>
            <a:r>
              <a:rPr lang="de-DE" sz="800" dirty="0">
                <a:solidFill>
                  <a:schemeClr val="bg1"/>
                </a:solidFill>
              </a:rPr>
              <a:t>© 2017 </a:t>
            </a:r>
            <a:r>
              <a:rPr lang="en-US" sz="800" dirty="0">
                <a:solidFill>
                  <a:schemeClr val="bg1"/>
                </a:solidFill>
              </a:rPr>
              <a:t>Universal Service Administrative Co.                         </a:t>
            </a:r>
            <a:fld id="{77DFCED7-EB59-654B-ACD8-84CE8F59160C}" type="slidenum">
              <a:rPr lang="en-US" smtClean="0"/>
              <a:pPr marL="12700" algn="l">
                <a:lnSpc>
                  <a:spcPts val="969"/>
                </a:lnSpc>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13" name="Title 1"/>
          <p:cNvSpPr>
            <a:spLocks noGrp="1"/>
          </p:cNvSpPr>
          <p:nvPr>
            <p:ph type="ctrTitle"/>
          </p:nvPr>
        </p:nvSpPr>
        <p:spPr>
          <a:xfrm>
            <a:off x="1524000" y="963399"/>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1524000" y="3443074"/>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237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Motif">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7579" r="27517" b="8520"/>
          <a:stretch/>
        </p:blipFill>
        <p:spPr>
          <a:xfrm>
            <a:off x="4416972" y="0"/>
            <a:ext cx="7768678" cy="6858000"/>
          </a:xfrm>
          <a:prstGeom prst="rect">
            <a:avLst/>
          </a:prstGeom>
        </p:spPr>
      </p:pic>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51458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p:nvPr>
        </p:nvSpPr>
        <p:spPr>
          <a:xfrm>
            <a:off x="1524000" y="2782101"/>
            <a:ext cx="9144000" cy="1655762"/>
          </a:xfrm>
        </p:spPr>
        <p:txBody>
          <a:bodyPr>
            <a:noAutofit/>
          </a:bodyPr>
          <a:lstStyle>
            <a:lvl1pPr marL="0" indent="0" algn="ctr">
              <a:buNone/>
              <a:defRPr sz="2800">
                <a:solidFill>
                  <a:srgbClr val="004AD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5690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Motif">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alphaModFix amt="76000"/>
            <a:extLst>
              <a:ext uri="{28A0092B-C50C-407E-A947-70E740481C1C}">
                <a14:useLocalDpi xmlns:a14="http://schemas.microsoft.com/office/drawing/2010/main" val="0"/>
              </a:ext>
            </a:extLst>
          </a:blip>
          <a:srcRect t="-1" r="14404" b="46479"/>
          <a:stretch/>
        </p:blipFill>
        <p:spPr>
          <a:xfrm>
            <a:off x="3140762" y="2057270"/>
            <a:ext cx="9067004" cy="4792717"/>
          </a:xfrm>
          <a:prstGeom prst="rect">
            <a:avLst/>
          </a:prstGeom>
        </p:spPr>
      </p:pic>
      <p:sp>
        <p:nvSpPr>
          <p:cNvPr id="7" name="Title 1"/>
          <p:cNvSpPr>
            <a:spLocks noGrp="1"/>
          </p:cNvSpPr>
          <p:nvPr>
            <p:ph type="ctrTitle" hasCustomPrompt="1"/>
          </p:nvPr>
        </p:nvSpPr>
        <p:spPr>
          <a:xfrm>
            <a:off x="1524000" y="302426"/>
            <a:ext cx="9144000" cy="2387600"/>
          </a:xfrm>
        </p:spPr>
        <p:txBody>
          <a:bodyPr anchor="b">
            <a:noAutofit/>
          </a:bodyPr>
          <a:lstStyle>
            <a:lvl1pPr algn="ctr">
              <a:defRPr sz="4000">
                <a:solidFill>
                  <a:srgbClr val="004AD4"/>
                </a:solidFill>
              </a:defRPr>
            </a:lvl1pPr>
          </a:lstStyle>
          <a:p>
            <a:r>
              <a:rPr lang="en-US" dirty="0"/>
              <a:t>CLICK TO EDIT MASTER TITLE STYLE</a:t>
            </a:r>
          </a:p>
        </p:txBody>
      </p:sp>
      <p:sp>
        <p:nvSpPr>
          <p:cNvPr id="8" name="Subtitle 2"/>
          <p:cNvSpPr>
            <a:spLocks noGrp="1"/>
          </p:cNvSpPr>
          <p:nvPr>
            <p:ph type="subTitle" idx="1" hasCustomPrompt="1"/>
          </p:nvPr>
        </p:nvSpPr>
        <p:spPr>
          <a:xfrm>
            <a:off x="1524000" y="2782101"/>
            <a:ext cx="9144000" cy="1655762"/>
          </a:xfrm>
        </p:spPr>
        <p:txBody>
          <a:bodyPr>
            <a:noAutofit/>
          </a:bodyPr>
          <a:lstStyle>
            <a:lvl1pPr marL="0" indent="0" algn="ctr">
              <a:buNone/>
              <a:defRPr sz="2800">
                <a:solidFill>
                  <a:srgbClr val="FE5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 name="Footer Placeholder 1"/>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26844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Bullets+Image">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719943"/>
            <a:ext cx="5220070" cy="4101914"/>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17" name="Picture Placeholder 16"/>
          <p:cNvSpPr>
            <a:spLocks noGrp="1"/>
          </p:cNvSpPr>
          <p:nvPr>
            <p:ph type="pic" sz="quarter" idx="10"/>
          </p:nvPr>
        </p:nvSpPr>
        <p:spPr>
          <a:xfrm>
            <a:off x="5566716" y="99060"/>
            <a:ext cx="6107112" cy="609917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70186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Bullets+Chart">
    <p:spTree>
      <p:nvGrpSpPr>
        <p:cNvPr id="1" name=""/>
        <p:cNvGrpSpPr/>
        <p:nvPr/>
      </p:nvGrpSpPr>
      <p:grpSpPr>
        <a:xfrm>
          <a:off x="0" y="0"/>
          <a:ext cx="0" cy="0"/>
          <a:chOff x="0" y="0"/>
          <a:chExt cx="0" cy="0"/>
        </a:xfrm>
      </p:grpSpPr>
      <p:sp>
        <p:nvSpPr>
          <p:cNvPr id="9" name="Content Placeholder 2"/>
          <p:cNvSpPr>
            <a:spLocks noGrp="1"/>
          </p:cNvSpPr>
          <p:nvPr>
            <p:ph idx="1" hasCustomPrompt="1"/>
          </p:nvPr>
        </p:nvSpPr>
        <p:spPr>
          <a:xfrm>
            <a:off x="337351" y="1674811"/>
            <a:ext cx="5220070" cy="4147046"/>
          </a:xfrm>
        </p:spPr>
        <p:txBody>
          <a:bodyPr anchor="t" anchorCtr="0">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15" name="Title 1"/>
          <p:cNvSpPr>
            <a:spLocks noGrp="1"/>
          </p:cNvSpPr>
          <p:nvPr>
            <p:ph type="title" hasCustomPrompt="1"/>
          </p:nvPr>
        </p:nvSpPr>
        <p:spPr>
          <a:xfrm>
            <a:off x="337351" y="693599"/>
            <a:ext cx="6001305" cy="776425"/>
          </a:xfrm>
        </p:spPr>
        <p:txBody>
          <a:bodyPr anchor="t" anchorCtr="0">
            <a:noAutofit/>
          </a:bodyPr>
          <a:lstStyle>
            <a:lvl1pPr>
              <a:defRPr sz="3200"/>
            </a:lvl1pPr>
          </a:lstStyle>
          <a:p>
            <a:r>
              <a:rPr lang="en-US" dirty="0"/>
              <a:t>CLICK TO EDIT</a:t>
            </a:r>
          </a:p>
        </p:txBody>
      </p:sp>
      <p:sp>
        <p:nvSpPr>
          <p:cNvPr id="3" name="Chart Placeholder 2"/>
          <p:cNvSpPr>
            <a:spLocks noGrp="1"/>
          </p:cNvSpPr>
          <p:nvPr>
            <p:ph type="chart" sz="quarter" idx="10"/>
          </p:nvPr>
        </p:nvSpPr>
        <p:spPr>
          <a:xfrm>
            <a:off x="5557838" y="693738"/>
            <a:ext cx="6281737" cy="5457825"/>
          </a:xfrm>
        </p:spPr>
        <p:txBody>
          <a:bodyPr/>
          <a:lstStyle/>
          <a:p>
            <a:endParaRPr lang="en-US" dirty="0"/>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784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Paragraph+Imag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54174"/>
            <a:ext cx="2862262" cy="4518026"/>
          </a:xfrm>
        </p:spPr>
        <p:txBody>
          <a:bodyPr>
            <a:normAutofit/>
          </a:bodyPr>
          <a:lstStyle>
            <a:lvl1pPr marL="0" indent="0">
              <a:buNone/>
              <a:defRPr sz="2400" baseline="0"/>
            </a:lvl1pPr>
          </a:lstStyle>
          <a:p>
            <a:pPr lvl="0"/>
            <a:r>
              <a:rPr lang="en-US" dirty="0"/>
              <a:t>Lorem ipsum </a:t>
            </a:r>
            <a:r>
              <a:rPr lang="en-US" dirty="0" err="1"/>
              <a:t>doler</a:t>
            </a:r>
            <a:r>
              <a:rPr lang="en-US" dirty="0"/>
              <a:t> sit </a:t>
            </a:r>
            <a:r>
              <a:rPr lang="en-US" dirty="0" err="1"/>
              <a:t>amet</a:t>
            </a:r>
            <a:r>
              <a:rPr lang="en-US" dirty="0"/>
              <a:t>, </a:t>
            </a:r>
            <a:r>
              <a:rPr lang="en-US" dirty="0" err="1"/>
              <a:t>consecteur</a:t>
            </a:r>
            <a:r>
              <a:rPr lang="en-US" dirty="0"/>
              <a:t> </a:t>
            </a:r>
            <a:r>
              <a:rPr lang="en-US" dirty="0" err="1"/>
              <a:t>adipiscing</a:t>
            </a:r>
            <a:r>
              <a:rPr lang="en-US" dirty="0"/>
              <a:t> </a:t>
            </a:r>
            <a:r>
              <a:rPr lang="en-US" dirty="0" err="1"/>
              <a:t>elit</a:t>
            </a:r>
            <a:r>
              <a:rPr lang="en-US" dirty="0"/>
              <a:t>. </a:t>
            </a:r>
            <a:r>
              <a:rPr lang="en-US" dirty="0" err="1"/>
              <a:t>Vestibulum</a:t>
            </a:r>
            <a:r>
              <a:rPr lang="en-US" dirty="0"/>
              <a:t> </a:t>
            </a:r>
            <a:r>
              <a:rPr lang="en-US" dirty="0" err="1"/>
              <a:t>bibendum</a:t>
            </a:r>
            <a:r>
              <a:rPr lang="en-US" dirty="0"/>
              <a:t> </a:t>
            </a:r>
            <a:r>
              <a:rPr lang="en-US" dirty="0" err="1"/>
              <a:t>egestas</a:t>
            </a:r>
            <a:r>
              <a:rPr lang="en-US" dirty="0"/>
              <a:t> </a:t>
            </a:r>
            <a:r>
              <a:rPr lang="en-US" dirty="0" err="1"/>
              <a:t>iaculis</a:t>
            </a:r>
            <a:r>
              <a:rPr lang="en-US" dirty="0"/>
              <a:t> </a:t>
            </a:r>
            <a:r>
              <a:rPr lang="en-US" dirty="0" err="1"/>
              <a:t>est</a:t>
            </a:r>
            <a:r>
              <a:rPr lang="en-US" dirty="0"/>
              <a:t> </a:t>
            </a:r>
            <a:r>
              <a:rPr lang="en-US" dirty="0" err="1"/>
              <a:t>faucibus</a:t>
            </a:r>
            <a:r>
              <a:rPr lang="en-US" dirty="0"/>
              <a:t> </a:t>
            </a:r>
            <a:r>
              <a:rPr lang="en-US" dirty="0" err="1"/>
              <a:t>eu</a:t>
            </a:r>
            <a:r>
              <a:rPr lang="en-US" dirty="0"/>
              <a:t>. </a:t>
            </a:r>
          </a:p>
        </p:txBody>
      </p:sp>
      <p:sp>
        <p:nvSpPr>
          <p:cNvPr id="12" name="Title 1"/>
          <p:cNvSpPr>
            <a:spLocks noGrp="1"/>
          </p:cNvSpPr>
          <p:nvPr>
            <p:ph type="title" hasCustomPrompt="1"/>
          </p:nvPr>
        </p:nvSpPr>
        <p:spPr>
          <a:xfrm>
            <a:off x="337351" y="693599"/>
            <a:ext cx="2863049" cy="776425"/>
          </a:xfrm>
        </p:spPr>
        <p:txBody>
          <a:bodyPr>
            <a:normAutofit/>
          </a:bodyPr>
          <a:lstStyle>
            <a:lvl1pPr>
              <a:defRPr sz="2800"/>
            </a:lvl1pPr>
          </a:lstStyle>
          <a:p>
            <a:r>
              <a:rPr lang="en-US" dirty="0"/>
              <a:t>CLICK TO EDIT</a:t>
            </a:r>
          </a:p>
        </p:txBody>
      </p:sp>
      <p:sp>
        <p:nvSpPr>
          <p:cNvPr id="3" name="Table Placeholder 2"/>
          <p:cNvSpPr>
            <a:spLocks noGrp="1"/>
          </p:cNvSpPr>
          <p:nvPr>
            <p:ph type="tbl" sz="quarter" idx="11"/>
          </p:nvPr>
        </p:nvSpPr>
        <p:spPr>
          <a:xfrm>
            <a:off x="3384550" y="693738"/>
            <a:ext cx="8431213" cy="5478462"/>
          </a:xfrm>
        </p:spPr>
        <p:txBody>
          <a:bodyPr/>
          <a:lstStyle/>
          <a:p>
            <a:endParaRPr lang="en-US" dirty="0"/>
          </a:p>
        </p:txBody>
      </p:sp>
      <p:sp>
        <p:nvSpPr>
          <p:cNvPr id="2" name="Footer Placeholder 1"/>
          <p:cNvSpPr>
            <a:spLocks noGrp="1"/>
          </p:cNvSpPr>
          <p:nvPr>
            <p:ph type="ftr" sz="quarter" idx="12"/>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3"/>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63297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io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35254"/>
            <a:ext cx="11015662" cy="636364"/>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MEET OUR TEAM</a:t>
            </a:r>
          </a:p>
        </p:txBody>
      </p:sp>
      <p:sp>
        <p:nvSpPr>
          <p:cNvPr id="3" name="Picture Placeholder 2"/>
          <p:cNvSpPr>
            <a:spLocks noGrp="1"/>
          </p:cNvSpPr>
          <p:nvPr>
            <p:ph type="pic" sz="quarter" idx="11"/>
          </p:nvPr>
        </p:nvSpPr>
        <p:spPr>
          <a:xfrm>
            <a:off x="1436690" y="2271620"/>
            <a:ext cx="1937883" cy="1720623"/>
          </a:xfrm>
        </p:spPr>
        <p:txBody>
          <a:bodyPr>
            <a:normAutofit/>
          </a:bodyPr>
          <a:lstStyle>
            <a:lvl1pPr>
              <a:defRPr sz="2000"/>
            </a:lvl1pPr>
          </a:lstStyle>
          <a:p>
            <a:endParaRPr lang="en-US" dirty="0"/>
          </a:p>
        </p:txBody>
      </p:sp>
      <p:sp>
        <p:nvSpPr>
          <p:cNvPr id="17" name="Picture Placeholder 2"/>
          <p:cNvSpPr>
            <a:spLocks noGrp="1"/>
          </p:cNvSpPr>
          <p:nvPr>
            <p:ph type="pic" sz="quarter" idx="12"/>
          </p:nvPr>
        </p:nvSpPr>
        <p:spPr>
          <a:xfrm>
            <a:off x="5050748" y="2271618"/>
            <a:ext cx="1937883" cy="1720623"/>
          </a:xfrm>
        </p:spPr>
        <p:txBody>
          <a:bodyPr>
            <a:normAutofit/>
          </a:bodyPr>
          <a:lstStyle>
            <a:lvl1pPr>
              <a:defRPr sz="2000"/>
            </a:lvl1pPr>
          </a:lstStyle>
          <a:p>
            <a:endParaRPr lang="en-US" dirty="0"/>
          </a:p>
        </p:txBody>
      </p:sp>
      <p:sp>
        <p:nvSpPr>
          <p:cNvPr id="19" name="Picture Placeholder 2"/>
          <p:cNvSpPr>
            <a:spLocks noGrp="1"/>
          </p:cNvSpPr>
          <p:nvPr>
            <p:ph type="pic" sz="quarter" idx="13"/>
          </p:nvPr>
        </p:nvSpPr>
        <p:spPr>
          <a:xfrm>
            <a:off x="8664806" y="2271619"/>
            <a:ext cx="1937883" cy="1720623"/>
          </a:xfrm>
        </p:spPr>
        <p:txBody>
          <a:bodyPr>
            <a:normAutofit/>
          </a:bodyPr>
          <a:lstStyle>
            <a:lvl1pPr>
              <a:defRPr sz="2000"/>
            </a:lvl1pPr>
          </a:lstStyle>
          <a:p>
            <a:endParaRPr lang="en-US" dirty="0"/>
          </a:p>
        </p:txBody>
      </p:sp>
      <p:sp>
        <p:nvSpPr>
          <p:cNvPr id="6" name="Text Placeholder 5"/>
          <p:cNvSpPr>
            <a:spLocks noGrp="1"/>
          </p:cNvSpPr>
          <p:nvPr>
            <p:ph type="body" sz="quarter" idx="14"/>
          </p:nvPr>
        </p:nvSpPr>
        <p:spPr>
          <a:xfrm>
            <a:off x="784095" y="4130544"/>
            <a:ext cx="3243072" cy="20605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1"/>
          <p:cNvSpPr>
            <a:spLocks noGrp="1"/>
          </p:cNvSpPr>
          <p:nvPr>
            <p:ph type="ftr" sz="quarter" idx="15"/>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6"/>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522190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Map">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09511"/>
            <a:ext cx="3540160" cy="859517"/>
          </a:xfrm>
        </p:spPr>
        <p:txBody>
          <a:bodyPr anchor="t" anchorCtr="0">
            <a:noAutofit/>
          </a:bodyPr>
          <a:lstStyle>
            <a:lvl1pPr marL="0" indent="0">
              <a:buNone/>
              <a:defRPr sz="2400" baseline="0"/>
            </a:lvl1pPr>
          </a:lstStyle>
          <a:p>
            <a:pPr lvl="0"/>
            <a:r>
              <a:rPr lang="en-US" dirty="0"/>
              <a:t>Intro text if needed</a:t>
            </a:r>
          </a:p>
        </p:txBody>
      </p:sp>
      <p:sp>
        <p:nvSpPr>
          <p:cNvPr id="12" name="Title 1"/>
          <p:cNvSpPr>
            <a:spLocks noGrp="1"/>
          </p:cNvSpPr>
          <p:nvPr>
            <p:ph type="title" hasCustomPrompt="1"/>
          </p:nvPr>
        </p:nvSpPr>
        <p:spPr>
          <a:xfrm>
            <a:off x="337351" y="693599"/>
            <a:ext cx="2863049" cy="776425"/>
          </a:xfrm>
        </p:spPr>
        <p:txBody>
          <a:bodyPr anchor="t" anchorCtr="0">
            <a:noAutofit/>
          </a:bodyPr>
          <a:lstStyle>
            <a:lvl1pPr>
              <a:defRPr sz="2800" baseline="0"/>
            </a:lvl1pPr>
          </a:lstStyle>
          <a:p>
            <a:r>
              <a:rPr lang="en-US" dirty="0"/>
              <a:t>MAP IT</a:t>
            </a:r>
          </a:p>
        </p:txBody>
      </p:sp>
      <p:pic>
        <p:nvPicPr>
          <p:cNvPr id="13" name="Picture 12"/>
          <p:cNvPicPr>
            <a:picLocks noChangeAspect="1"/>
          </p:cNvPicPr>
          <p:nvPr userDrawn="1"/>
        </p:nvPicPr>
        <p:blipFill rotWithShape="1">
          <a:blip r:embed="rId2">
            <a:alphaModFix amt="80000"/>
            <a:extLst>
              <a:ext uri="{28A0092B-C50C-407E-A947-70E740481C1C}">
                <a14:useLocalDpi xmlns:a14="http://schemas.microsoft.com/office/drawing/2010/main" val="0"/>
              </a:ext>
            </a:extLst>
          </a:blip>
          <a:srcRect r="43182"/>
          <a:stretch/>
        </p:blipFill>
        <p:spPr>
          <a:xfrm>
            <a:off x="4113883" y="976965"/>
            <a:ext cx="7606131" cy="5219810"/>
          </a:xfrm>
          <a:prstGeom prst="rect">
            <a:avLst/>
          </a:prstGeom>
        </p:spPr>
      </p:pic>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53606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Paragraph">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676400"/>
            <a:ext cx="9948862" cy="4702175"/>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chor="t" anchorCtr="0">
            <a:noAutofit/>
          </a:bodyPr>
          <a:lstStyle>
            <a:lvl1pPr>
              <a:defRPr sz="2800"/>
            </a:lvl1pPr>
          </a:lstStyle>
          <a:p>
            <a:r>
              <a:rPr lang="en-US" dirty="0"/>
              <a:t>CLICK TO EDIT</a:t>
            </a:r>
          </a:p>
        </p:txBody>
      </p:sp>
      <p:sp>
        <p:nvSpPr>
          <p:cNvPr id="2" name="Footer Placeholder 1"/>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38231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Paragraph+Motif">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338138" y="1710418"/>
            <a:ext cx="4145978" cy="4886325"/>
          </a:xfrm>
        </p:spPr>
        <p:txBody>
          <a:bodyPr>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2" name="Title 1"/>
          <p:cNvSpPr>
            <a:spLocks noGrp="1"/>
          </p:cNvSpPr>
          <p:nvPr>
            <p:ph type="title" hasCustomPrompt="1"/>
          </p:nvPr>
        </p:nvSpPr>
        <p:spPr>
          <a:xfrm>
            <a:off x="337351" y="693599"/>
            <a:ext cx="9949649" cy="776426"/>
          </a:xfrm>
        </p:spPr>
        <p:txBody>
          <a:bodyPr>
            <a:noAutofit/>
          </a:bodyPr>
          <a:lstStyle>
            <a:lvl1pPr>
              <a:defRPr sz="2800"/>
            </a:lvl1pPr>
          </a:lstStyle>
          <a:p>
            <a:r>
              <a:rPr lang="en-US" dirty="0"/>
              <a:t>CLICK TO EDIT</a:t>
            </a:r>
          </a:p>
        </p:txBody>
      </p:sp>
      <p:pic>
        <p:nvPicPr>
          <p:cNvPr id="2" name="Picture 1"/>
          <p:cNvPicPr>
            <a:picLocks noChangeAspect="1"/>
          </p:cNvPicPr>
          <p:nvPr userDrawn="1"/>
        </p:nvPicPr>
        <p:blipFill rotWithShape="1">
          <a:blip r:embed="rId2">
            <a:alphaModFix amt="77000"/>
            <a:extLst>
              <a:ext uri="{28A0092B-C50C-407E-A947-70E740481C1C}">
                <a14:useLocalDpi xmlns:a14="http://schemas.microsoft.com/office/drawing/2010/main" val="0"/>
              </a:ext>
            </a:extLst>
          </a:blip>
          <a:srcRect t="14882" r="21298" b="3427"/>
          <a:stretch/>
        </p:blipFill>
        <p:spPr>
          <a:xfrm>
            <a:off x="4484117" y="94592"/>
            <a:ext cx="7707884" cy="6763408"/>
          </a:xfrm>
          <a:prstGeom prst="rect">
            <a:avLst/>
          </a:prstGeom>
        </p:spPr>
      </p:pic>
      <p:sp>
        <p:nvSpPr>
          <p:cNvPr id="3" name="Footer Placeholder 2"/>
          <p:cNvSpPr>
            <a:spLocks noGrp="1"/>
          </p:cNvSpPr>
          <p:nvPr>
            <p:ph type="ftr" sz="quarter" idx="11"/>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05888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v04">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b="-1338"/>
          <a:stretch/>
        </p:blipFill>
        <p:spPr>
          <a:xfrm>
            <a:off x="0" y="72596"/>
            <a:ext cx="12261275" cy="7425484"/>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284526"/>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2764201"/>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379576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MultipleParagraphs">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8453946" y="2176272"/>
            <a:ext cx="3465766" cy="3995928"/>
          </a:xfrm>
        </p:spPr>
        <p:txBody>
          <a:bodyPr anchor="t" anchorCtr="0">
            <a:noAutofit/>
          </a:bodyPr>
          <a:lstStyle>
            <a:lvl1pPr marL="0" indent="0">
              <a:buNone/>
              <a:defRPr sz="2400" baseline="0"/>
            </a:lvl1pPr>
          </a:lstStyle>
          <a:p>
            <a:pPr lvl="0"/>
            <a:r>
              <a:rPr lang="en-US" dirty="0"/>
              <a:t>Click to edit text</a:t>
            </a:r>
          </a:p>
        </p:txBody>
      </p:sp>
      <p:sp>
        <p:nvSpPr>
          <p:cNvPr id="12" name="Title 1"/>
          <p:cNvSpPr>
            <a:spLocks noGrp="1"/>
          </p:cNvSpPr>
          <p:nvPr>
            <p:ph type="title" hasCustomPrompt="1"/>
          </p:nvPr>
        </p:nvSpPr>
        <p:spPr>
          <a:xfrm>
            <a:off x="337351" y="693598"/>
            <a:ext cx="3466631" cy="1281505"/>
          </a:xfrm>
        </p:spPr>
        <p:txBody>
          <a:bodyPr anchor="t" anchorCtr="0">
            <a:noAutofit/>
          </a:bodyPr>
          <a:lstStyle>
            <a:lvl1pPr>
              <a:defRPr sz="2800"/>
            </a:lvl1pPr>
          </a:lstStyle>
          <a:p>
            <a:r>
              <a:rPr lang="en-US" dirty="0"/>
              <a:t>CLICK TO EDIT TITLE OF PARAGRAPH</a:t>
            </a:r>
          </a:p>
        </p:txBody>
      </p:sp>
      <p:sp>
        <p:nvSpPr>
          <p:cNvPr id="6" name="Text Placeholder 2"/>
          <p:cNvSpPr>
            <a:spLocks noGrp="1"/>
          </p:cNvSpPr>
          <p:nvPr>
            <p:ph type="body" sz="quarter" idx="11" hasCustomPrompt="1"/>
          </p:nvPr>
        </p:nvSpPr>
        <p:spPr>
          <a:xfrm>
            <a:off x="4411431" y="2200656"/>
            <a:ext cx="3477958" cy="3995928"/>
          </a:xfrm>
        </p:spPr>
        <p:txBody>
          <a:bodyPr anchor="t" anchorCtr="0">
            <a:noAutofit/>
          </a:bodyPr>
          <a:lstStyle>
            <a:lvl1pPr marL="0" indent="0">
              <a:buNone/>
              <a:defRPr sz="2400" baseline="0"/>
            </a:lvl1pPr>
          </a:lstStyle>
          <a:p>
            <a:pPr lvl="0"/>
            <a:r>
              <a:rPr lang="en-US" dirty="0"/>
              <a:t>Click to edit text</a:t>
            </a:r>
          </a:p>
        </p:txBody>
      </p:sp>
      <p:sp>
        <p:nvSpPr>
          <p:cNvPr id="7" name="Title 1"/>
          <p:cNvSpPr txBox="1">
            <a:spLocks/>
          </p:cNvSpPr>
          <p:nvPr userDrawn="1"/>
        </p:nvSpPr>
        <p:spPr>
          <a:xfrm>
            <a:off x="4410644" y="717982"/>
            <a:ext cx="3478826"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sp>
        <p:nvSpPr>
          <p:cNvPr id="14" name="Text Placeholder 2"/>
          <p:cNvSpPr>
            <a:spLocks noGrp="1"/>
          </p:cNvSpPr>
          <p:nvPr>
            <p:ph type="body" sz="quarter" idx="12" hasCustomPrompt="1"/>
          </p:nvPr>
        </p:nvSpPr>
        <p:spPr>
          <a:xfrm>
            <a:off x="338216" y="2200656"/>
            <a:ext cx="3465766" cy="3995928"/>
          </a:xfrm>
        </p:spPr>
        <p:txBody>
          <a:bodyPr anchor="t" anchorCtr="0">
            <a:noAutofit/>
          </a:bodyPr>
          <a:lstStyle>
            <a:lvl1pPr marL="0" indent="0">
              <a:buNone/>
              <a:defRPr sz="2400" baseline="0"/>
            </a:lvl1pPr>
          </a:lstStyle>
          <a:p>
            <a:pPr lvl="0"/>
            <a:r>
              <a:rPr lang="en-US" dirty="0"/>
              <a:t>If you need to write more than a few bullets worth of information, consider using an image or simple phrase as provocation and speaking to the content you want to write. </a:t>
            </a:r>
          </a:p>
        </p:txBody>
      </p:sp>
      <p:sp>
        <p:nvSpPr>
          <p:cNvPr id="15" name="Title 1"/>
          <p:cNvSpPr txBox="1">
            <a:spLocks/>
          </p:cNvSpPr>
          <p:nvPr userDrawn="1"/>
        </p:nvSpPr>
        <p:spPr>
          <a:xfrm>
            <a:off x="8422682" y="717982"/>
            <a:ext cx="3466631" cy="128150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800" b="1" i="0" kern="1200">
                <a:solidFill>
                  <a:srgbClr val="004AD4"/>
                </a:solidFill>
                <a:latin typeface="Source Sans Pro" charset="0"/>
                <a:ea typeface="Source Sans Pro" charset="0"/>
                <a:cs typeface="Source Sans Pro" charset="0"/>
              </a:defRPr>
            </a:lvl1pPr>
          </a:lstStyle>
          <a:p>
            <a:r>
              <a:rPr lang="en-US" dirty="0"/>
              <a:t>CLICK TO EDIT TITLE OF PARAGRAPH</a:t>
            </a:r>
          </a:p>
        </p:txBody>
      </p:sp>
      <p:cxnSp>
        <p:nvCxnSpPr>
          <p:cNvPr id="16" name="Straight Connector 15"/>
          <p:cNvCxnSpPr/>
          <p:nvPr userDrawn="1"/>
        </p:nvCxnSpPr>
        <p:spPr>
          <a:xfrm>
            <a:off x="4110892"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173720" y="717982"/>
            <a:ext cx="0" cy="5049772"/>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3" name="Slide Number Placeholder 2"/>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90693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Imag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82449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Image+Titl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71438"/>
            <a:ext cx="12192000" cy="6786562"/>
          </a:xfrm>
        </p:spPr>
        <p:txBody>
          <a:bodyPr/>
          <a:lstStyle/>
          <a:p>
            <a:endParaRPr lang="en-US" dirty="0"/>
          </a:p>
        </p:txBody>
      </p:sp>
      <p:sp>
        <p:nvSpPr>
          <p:cNvPr id="2" name="Rectangle 1"/>
          <p:cNvSpPr/>
          <p:nvPr userDrawn="1"/>
        </p:nvSpPr>
        <p:spPr>
          <a:xfrm>
            <a:off x="0" y="619760"/>
            <a:ext cx="2956560" cy="1838960"/>
          </a:xfrm>
          <a:prstGeom prst="rect">
            <a:avLst/>
          </a:prstGeom>
          <a:solidFill>
            <a:srgbClr val="B5BD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hasCustomPrompt="1"/>
          </p:nvPr>
        </p:nvSpPr>
        <p:spPr>
          <a:xfrm>
            <a:off x="337351" y="835838"/>
            <a:ext cx="2619209" cy="1419681"/>
          </a:xfrm>
        </p:spPr>
        <p:txBody>
          <a:bodyPr>
            <a:normAutofit/>
          </a:bodyPr>
          <a:lstStyle>
            <a:lvl1pPr>
              <a:defRPr sz="2800" baseline="0">
                <a:solidFill>
                  <a:schemeClr val="bg1"/>
                </a:solidFill>
              </a:defRPr>
            </a:lvl1pPr>
          </a:lstStyle>
          <a:p>
            <a:r>
              <a:rPr lang="en-US" dirty="0"/>
              <a:t>CLICK TO EDIT TEXT FOR TITLE OF IMAGE</a:t>
            </a:r>
          </a:p>
        </p:txBody>
      </p:sp>
      <p:sp>
        <p:nvSpPr>
          <p:cNvPr id="7" name="Footer Placeholder 6"/>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8" name="Slide Number Placeholder 7"/>
          <p:cNvSpPr>
            <a:spLocks noGrp="1"/>
          </p:cNvSpPr>
          <p:nvPr>
            <p:ph type="sldNum" sz="quarter" idx="14"/>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650930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5" name="Picture Placeholder 4"/>
          <p:cNvSpPr>
            <a:spLocks noGrp="1"/>
          </p:cNvSpPr>
          <p:nvPr>
            <p:ph type="pic" sz="quarter" idx="13"/>
          </p:nvPr>
        </p:nvSpPr>
        <p:spPr>
          <a:xfrm>
            <a:off x="68781" y="221653"/>
            <a:ext cx="12123219" cy="6636347"/>
          </a:xfrm>
        </p:spPr>
        <p:txBody>
          <a:bodyPr/>
          <a:lstStyle>
            <a:lvl1pPr marL="0" indent="0">
              <a:buNone/>
              <a:defRPr/>
            </a:lvl1pPr>
          </a:lstStyle>
          <a:p>
            <a:endParaRPr lang="en-US" dirty="0"/>
          </a:p>
        </p:txBody>
      </p:sp>
      <p:sp>
        <p:nvSpPr>
          <p:cNvPr id="8" name="object 4"/>
          <p:cNvSpPr/>
          <p:nvPr userDrawn="1"/>
        </p:nvSpPr>
        <p:spPr>
          <a:xfrm>
            <a:off x="1" y="81481"/>
            <a:ext cx="12192000" cy="6776519"/>
          </a:xfrm>
          <a:custGeom>
            <a:avLst/>
            <a:gdLst/>
            <a:ahLst/>
            <a:cxnLst/>
            <a:rect l="l" t="t" r="r" b="b"/>
            <a:pathLst>
              <a:path w="12179300" h="6845300">
                <a:moveTo>
                  <a:pt x="0" y="6845300"/>
                </a:moveTo>
                <a:lnTo>
                  <a:pt x="12178995" y="6845300"/>
                </a:lnTo>
                <a:lnTo>
                  <a:pt x="12178995" y="0"/>
                </a:lnTo>
                <a:lnTo>
                  <a:pt x="0" y="0"/>
                </a:lnTo>
                <a:lnTo>
                  <a:pt x="0" y="6845300"/>
                </a:lnTo>
                <a:close/>
              </a:path>
            </a:pathLst>
          </a:custGeom>
          <a:solidFill>
            <a:schemeClr val="tx1">
              <a:lumMod val="65000"/>
              <a:lumOff val="35000"/>
              <a:alpha val="80000"/>
            </a:schemeClr>
          </a:solidFill>
        </p:spPr>
        <p:txBody>
          <a:bodyPr wrap="square" lIns="0" tIns="0" rIns="0" bIns="0" rtlCol="0"/>
          <a:lstStyle/>
          <a:p>
            <a:endParaRPr>
              <a:solidFill>
                <a:schemeClr val="bg1"/>
              </a:solidFill>
            </a:endParaRPr>
          </a:p>
        </p:txBody>
      </p:sp>
      <p:sp>
        <p:nvSpPr>
          <p:cNvPr id="2" name="Title 1"/>
          <p:cNvSpPr>
            <a:spLocks noGrp="1"/>
          </p:cNvSpPr>
          <p:nvPr>
            <p:ph type="ctrTitle" hasCustomPrompt="1"/>
          </p:nvPr>
        </p:nvSpPr>
        <p:spPr>
          <a:xfrm>
            <a:off x="1517003" y="2235200"/>
            <a:ext cx="9144000" cy="796388"/>
          </a:xfrm>
        </p:spPr>
        <p:txBody>
          <a:bodyPr anchor="b">
            <a:noAutofit/>
          </a:bodyPr>
          <a:lstStyle>
            <a:lvl1pPr algn="ctr">
              <a:defRPr sz="4000">
                <a:solidFill>
                  <a:schemeClr val="bg1"/>
                </a:solidFill>
              </a:defRPr>
            </a:lvl1pPr>
          </a:lstStyle>
          <a:p>
            <a:r>
              <a:rPr lang="en-US" dirty="0"/>
              <a:t>Questions?</a:t>
            </a:r>
          </a:p>
        </p:txBody>
      </p:sp>
      <p:sp>
        <p:nvSpPr>
          <p:cNvPr id="9"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30277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Slid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4" name="object 8"/>
          <p:cNvSpPr/>
          <p:nvPr userDrawn="1"/>
        </p:nvSpPr>
        <p:spPr>
          <a:xfrm>
            <a:off x="4500110" y="2861584"/>
            <a:ext cx="3191779" cy="1134855"/>
          </a:xfrm>
          <a:prstGeom prst="rect">
            <a:avLst/>
          </a:prstGeom>
          <a:blipFill>
            <a:blip r:embed="rId2" cstate="print"/>
            <a:stretch>
              <a:fillRect/>
            </a:stretch>
          </a:blipFill>
        </p:spPr>
        <p:txBody>
          <a:bodyPr wrap="square" lIns="0" tIns="0" rIns="0" bIns="0" rtlCol="0"/>
          <a:lstStyle/>
          <a:p>
            <a:endParaRPr/>
          </a:p>
        </p:txBody>
      </p:sp>
      <p:sp>
        <p:nvSpPr>
          <p:cNvPr id="5"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88829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v06">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7116"/>
          <a:stretch/>
        </p:blipFill>
        <p:spPr>
          <a:xfrm>
            <a:off x="-52094" y="70938"/>
            <a:ext cx="12354930" cy="6858000"/>
          </a:xfrm>
          <a:prstGeom prst="rect">
            <a:avLst/>
          </a:prstGeom>
        </p:spPr>
      </p:pic>
      <p:sp>
        <p:nvSpPr>
          <p:cNvPr id="6" name="Slide Number Placeholder 5"/>
          <p:cNvSpPr>
            <a:spLocks noGrp="1"/>
          </p:cNvSpPr>
          <p:nvPr>
            <p:ph type="sldNum" sz="quarter" idx="12"/>
          </p:nvPr>
        </p:nvSpPr>
        <p:spPr>
          <a:xfrm>
            <a:off x="8610600" y="6356350"/>
            <a:ext cx="2743200" cy="365125"/>
          </a:xfrm>
          <a:prstGeom prst="rect">
            <a:avLst/>
          </a:prstGeom>
        </p:spPr>
        <p:txBody>
          <a:bodyPr/>
          <a:lstStyle/>
          <a:p>
            <a:r>
              <a:rPr lang="de-DE" sz="800" dirty="0">
                <a:solidFill>
                  <a:prstClr val="white"/>
                </a:solidFill>
              </a:rPr>
              <a:t>© 2017 </a:t>
            </a:r>
            <a:r>
              <a:rPr lang="en-US" sz="800" dirty="0">
                <a:solidFill>
                  <a:prstClr val="white"/>
                </a:solidFill>
              </a:rPr>
              <a:t>Universal Service Administrative Co.                     </a:t>
            </a:r>
            <a:fld id="{77DFCED7-EB59-654B-ACD8-84CE8F59160C}" type="slidenum">
              <a:rPr lang="en-US" smtClean="0"/>
              <a:pPr/>
              <a:t>‹#›</a:t>
            </a:fld>
            <a:endParaRPr lang="en-US" dirty="0"/>
          </a:p>
        </p:txBody>
      </p:sp>
      <p:sp>
        <p:nvSpPr>
          <p:cNvPr id="9" name="object 8"/>
          <p:cNvSpPr/>
          <p:nvPr userDrawn="1"/>
        </p:nvSpPr>
        <p:spPr>
          <a:xfrm>
            <a:off x="395056" y="5711300"/>
            <a:ext cx="2616398" cy="930275"/>
          </a:xfrm>
          <a:prstGeom prst="rect">
            <a:avLst/>
          </a:prstGeom>
          <a:blipFill>
            <a:blip r:embed="rId3" cstate="print"/>
            <a:stretch>
              <a:fillRect/>
            </a:stretch>
          </a:blipFill>
        </p:spPr>
        <p:txBody>
          <a:bodyPr wrap="square" lIns="0" tIns="0" rIns="0" bIns="0" rtlCol="0"/>
          <a:lstStyle/>
          <a:p>
            <a:endParaRPr/>
          </a:p>
        </p:txBody>
      </p:sp>
      <p:sp>
        <p:nvSpPr>
          <p:cNvPr id="7" name="Title 1"/>
          <p:cNvSpPr>
            <a:spLocks noGrp="1"/>
          </p:cNvSpPr>
          <p:nvPr>
            <p:ph type="ctrTitle"/>
          </p:nvPr>
        </p:nvSpPr>
        <p:spPr>
          <a:xfrm>
            <a:off x="1524000" y="1575863"/>
            <a:ext cx="9144000" cy="2387600"/>
          </a:xfrm>
        </p:spPr>
        <p:txBody>
          <a:bodyPr anchor="b">
            <a:noAutofit/>
          </a:bodyPr>
          <a:lstStyle>
            <a:lvl1pPr algn="ctr">
              <a:defRPr sz="4000">
                <a:solidFill>
                  <a:schemeClr val="bg1"/>
                </a:solidFill>
              </a:defRPr>
            </a:lvl1pPr>
          </a:lstStyle>
          <a:p>
            <a:r>
              <a:rPr lang="en-US" dirty="0"/>
              <a:t>Click to edit Master title style</a:t>
            </a:r>
          </a:p>
        </p:txBody>
      </p:sp>
      <p:sp>
        <p:nvSpPr>
          <p:cNvPr id="8" name="Subtitle 2"/>
          <p:cNvSpPr>
            <a:spLocks noGrp="1"/>
          </p:cNvSpPr>
          <p:nvPr>
            <p:ph type="subTitle" idx="1"/>
          </p:nvPr>
        </p:nvSpPr>
        <p:spPr>
          <a:xfrm>
            <a:off x="1524000" y="4055538"/>
            <a:ext cx="9144000" cy="1655762"/>
          </a:xfrm>
        </p:spPr>
        <p:txBody>
          <a:bodyPr>
            <a:noAutofit/>
          </a:bodyPr>
          <a:lstStyle>
            <a:lvl1pPr marL="0" indent="0" algn="ct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4039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7DFCED7-EB59-654B-ACD8-84CE8F59160C}" type="slidenum">
              <a:rPr lang="en-US" smtClean="0"/>
              <a:t>‹#›</a:t>
            </a:fld>
            <a:endParaRPr lang="en-US" dirty="0"/>
          </a:p>
        </p:txBody>
      </p:sp>
      <p:sp>
        <p:nvSpPr>
          <p:cNvPr id="2" name="Footer Placeholder 1"/>
          <p:cNvSpPr>
            <a:spLocks noGrp="1"/>
          </p:cNvSpPr>
          <p:nvPr>
            <p:ph type="ftr" sz="quarter" idx="13"/>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118559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81888" y="2112885"/>
            <a:ext cx="1633492" cy="1419285"/>
          </a:xfrm>
        </p:spPr>
        <p:txBody>
          <a:bodyPr>
            <a:noAutofit/>
          </a:bodyPr>
          <a:lstStyle>
            <a:lvl1pPr>
              <a:defRPr sz="2800"/>
            </a:lvl1pPr>
          </a:lstStyle>
          <a:p>
            <a:r>
              <a:rPr lang="en-US" dirty="0"/>
              <a:t>Agenda</a:t>
            </a:r>
          </a:p>
        </p:txBody>
      </p:sp>
      <p:sp>
        <p:nvSpPr>
          <p:cNvPr id="3" name="Content Placeholder 2"/>
          <p:cNvSpPr>
            <a:spLocks noGrp="1"/>
          </p:cNvSpPr>
          <p:nvPr>
            <p:ph idx="1" hasCustomPrompt="1"/>
          </p:nvPr>
        </p:nvSpPr>
        <p:spPr>
          <a:xfrm>
            <a:off x="5832629" y="83127"/>
            <a:ext cx="5020322" cy="6273222"/>
          </a:xfrm>
        </p:spPr>
        <p:txBody>
          <a:bodyPr anchor="ctr" anchorCtr="0">
            <a:noAutofit/>
          </a:bodyPr>
          <a:lstStyle>
            <a:lvl1pPr>
              <a:defRPr baseline="0"/>
            </a:lvl1pPr>
            <a:lvl2pPr>
              <a:defRPr baseline="0"/>
            </a:lvl2pPr>
            <a:lvl4pPr>
              <a:defRPr baseline="0"/>
            </a:lvl4pPr>
            <a:lvl5pPr>
              <a:defRPr/>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64529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09057"/>
            <a:ext cx="9898602" cy="4112800"/>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45685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nchorCtr="0">
            <a:noAutofit/>
          </a:bodyPr>
          <a:lstStyle>
            <a:lvl1pPr>
              <a:defRPr sz="3200"/>
            </a:lvl1pPr>
          </a:lstStyle>
          <a:p>
            <a:r>
              <a:rPr lang="en-US" dirty="0"/>
              <a:t>CLICK TO EDIT MASTER TITLE STYLE</a:t>
            </a:r>
          </a:p>
        </p:txBody>
      </p:sp>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190274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_Bullets+Motif">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sz="3200"/>
            </a:lvl1pPr>
          </a:lstStyle>
          <a:p>
            <a:r>
              <a:rPr lang="en-US" dirty="0"/>
              <a:t>CLICK TO EDIT MASTER TITLE STYLE</a:t>
            </a:r>
          </a:p>
        </p:txBody>
      </p:sp>
      <p:sp>
        <p:nvSpPr>
          <p:cNvPr id="3" name="Content Placeholder 2"/>
          <p:cNvSpPr>
            <a:spLocks noGrp="1"/>
          </p:cNvSpPr>
          <p:nvPr>
            <p:ph idx="1" hasCustomPrompt="1"/>
          </p:nvPr>
        </p:nvSpPr>
        <p:spPr>
          <a:xfrm>
            <a:off x="337351" y="1719943"/>
            <a:ext cx="4194308" cy="4263998"/>
          </a:xfrm>
        </p:spPr>
        <p:txBody>
          <a:bodyPr>
            <a:noAutofit/>
          </a:bodyPr>
          <a:lstStyle>
            <a:lvl1pPr>
              <a:defRPr sz="2800"/>
            </a:lvl1pPr>
            <a:lvl2pPr>
              <a:defRPr sz="2400"/>
            </a:lvl2pPr>
            <a:lvl3pPr>
              <a:defRPr sz="2000"/>
            </a:lvl3pPr>
            <a:lvl4pPr>
              <a:defRPr sz="2000"/>
            </a:lvl4pPr>
            <a:lvl5pPr>
              <a:defRPr sz="2000"/>
            </a:lvl5pPr>
          </a:lstStyle>
          <a:p>
            <a:pPr lvl="0"/>
            <a:r>
              <a:rPr lang="en-US" dirty="0"/>
              <a:t>Body Level One</a:t>
            </a:r>
          </a:p>
          <a:p>
            <a:pPr lvl="1"/>
            <a:r>
              <a:rPr lang="en-US" dirty="0"/>
              <a:t>Body Level Two </a:t>
            </a:r>
          </a:p>
          <a:p>
            <a:pPr lvl="2"/>
            <a:r>
              <a:rPr lang="en-US" dirty="0"/>
              <a:t>Body Level Three</a:t>
            </a:r>
          </a:p>
          <a:p>
            <a:pPr lvl="3"/>
            <a:r>
              <a:rPr lang="en-US" dirty="0"/>
              <a:t>Body Level Four</a:t>
            </a:r>
          </a:p>
          <a:p>
            <a:pPr lvl="4"/>
            <a:r>
              <a:rPr lang="en-US" dirty="0"/>
              <a:t>Body Level Five</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t="20282" r="51038" b="4871"/>
          <a:stretch/>
        </p:blipFill>
        <p:spPr>
          <a:xfrm>
            <a:off x="5296647" y="76200"/>
            <a:ext cx="6895353" cy="6781800"/>
          </a:xfrm>
          <a:prstGeom prst="rect">
            <a:avLst/>
          </a:prstGeom>
        </p:spPr>
      </p:pic>
      <p:sp>
        <p:nvSpPr>
          <p:cNvPr id="4" name="Footer Placeholder 3"/>
          <p:cNvSpPr>
            <a:spLocks noGrp="1"/>
          </p:cNvSpPr>
          <p:nvPr>
            <p:ph type="ftr" sz="quarter" idx="10"/>
          </p:nvPr>
        </p:nvSpPr>
        <p:spPr/>
        <p:txBody>
          <a:bodyPr/>
          <a:lstStyle/>
          <a:p>
            <a:pPr marL="12700">
              <a:lnSpc>
                <a:spcPts val="969"/>
              </a:lnSpc>
            </a:pPr>
            <a:r>
              <a:rPr lang="de-DE">
                <a:solidFill>
                  <a:srgbClr val="0062FF"/>
                </a:solidFill>
              </a:rPr>
              <a:t>© 2017 </a:t>
            </a:r>
            <a:r>
              <a:rPr lang="en-US">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a:t>
            </a:fld>
            <a:endParaRPr lang="en-US" dirty="0"/>
          </a:p>
        </p:txBody>
      </p:sp>
    </p:spTree>
    <p:extLst>
      <p:ext uri="{BB962C8B-B14F-4D97-AF65-F5344CB8AC3E}">
        <p14:creationId xmlns:p14="http://schemas.microsoft.com/office/powerpoint/2010/main" val="43811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object 4"/>
          <p:cNvSpPr/>
          <p:nvPr userDrawn="1"/>
        </p:nvSpPr>
        <p:spPr>
          <a:xfrm>
            <a:off x="6350" y="6362"/>
            <a:ext cx="12179300" cy="6845300"/>
          </a:xfrm>
          <a:custGeom>
            <a:avLst/>
            <a:gdLst/>
            <a:ahLst/>
            <a:cxnLst/>
            <a:rect l="l" t="t" r="r" b="b"/>
            <a:pathLst>
              <a:path w="12179300" h="6845300">
                <a:moveTo>
                  <a:pt x="0" y="6845287"/>
                </a:moveTo>
                <a:lnTo>
                  <a:pt x="12178982" y="6845287"/>
                </a:lnTo>
                <a:lnTo>
                  <a:pt x="12178982" y="0"/>
                </a:lnTo>
                <a:lnTo>
                  <a:pt x="0" y="0"/>
                </a:lnTo>
                <a:lnTo>
                  <a:pt x="0" y="6845287"/>
                </a:lnTo>
                <a:close/>
              </a:path>
            </a:pathLst>
          </a:custGeom>
          <a:solidFill>
            <a:srgbClr val="004AD4"/>
          </a:solidFill>
        </p:spPr>
        <p:txBody>
          <a:bodyPr wrap="square" lIns="0" tIns="0" rIns="0" bIns="0" rtlCol="0"/>
          <a:lstStyle/>
          <a:p>
            <a:endParaRPr/>
          </a:p>
        </p:txBody>
      </p:sp>
      <p:sp>
        <p:nvSpPr>
          <p:cNvPr id="12" name="object 5"/>
          <p:cNvSpPr txBox="1">
            <a:spLocks noGrp="1"/>
          </p:cNvSpPr>
          <p:nvPr>
            <p:ph type="title"/>
          </p:nvPr>
        </p:nvSpPr>
        <p:spPr>
          <a:xfrm>
            <a:off x="307186" y="3086100"/>
            <a:ext cx="7770013" cy="646331"/>
          </a:xfrm>
          <a:prstGeom prst="rect">
            <a:avLst/>
          </a:prstGeom>
        </p:spPr>
        <p:txBody>
          <a:bodyPr vert="horz" wrap="square" lIns="0" tIns="0" rIns="0" bIns="0" rtlCol="0">
            <a:spAutoFit/>
          </a:bodyPr>
          <a:lstStyle>
            <a:lvl1pPr>
              <a:defRPr>
                <a:solidFill>
                  <a:schemeClr val="bg1"/>
                </a:solidFill>
              </a:defRPr>
            </a:lvl1pPr>
          </a:lstStyle>
          <a:p>
            <a:pPr marL="12700">
              <a:lnSpc>
                <a:spcPct val="100000"/>
              </a:lnSpc>
            </a:pPr>
            <a:r>
              <a:rPr sz="4200" b="0" spc="-25" dirty="0">
                <a:solidFill>
                  <a:srgbClr val="FFFFFF"/>
                </a:solidFill>
                <a:latin typeface="Source Sans Pro"/>
                <a:cs typeface="Source Sans Pro"/>
              </a:rPr>
              <a:t>“Type quote</a:t>
            </a:r>
            <a:r>
              <a:rPr sz="4200" b="0" spc="-55" dirty="0">
                <a:solidFill>
                  <a:srgbClr val="FFFFFF"/>
                </a:solidFill>
                <a:latin typeface="Source Sans Pro"/>
                <a:cs typeface="Source Sans Pro"/>
              </a:rPr>
              <a:t> </a:t>
            </a:r>
            <a:r>
              <a:rPr sz="4200" b="0" spc="-70" dirty="0">
                <a:solidFill>
                  <a:srgbClr val="FFFFFF"/>
                </a:solidFill>
                <a:latin typeface="Source Sans Pro"/>
                <a:cs typeface="Source Sans Pro"/>
              </a:rPr>
              <a:t>here.”</a:t>
            </a:r>
            <a:endParaRPr sz="4200" dirty="0">
              <a:latin typeface="Source Sans Pro"/>
              <a:cs typeface="Source Sans Pro"/>
            </a:endParaRPr>
          </a:p>
        </p:txBody>
      </p:sp>
      <p:sp>
        <p:nvSpPr>
          <p:cNvPr id="4" name="Footer Placeholder 6"/>
          <p:cNvSpPr>
            <a:spLocks noGrp="1"/>
          </p:cNvSpPr>
          <p:nvPr>
            <p:ph type="ftr" sz="quarter" idx="14"/>
          </p:nvPr>
        </p:nvSpPr>
        <p:spPr>
          <a:xfrm>
            <a:off x="337351" y="6356350"/>
            <a:ext cx="7816049" cy="365125"/>
          </a:xfrm>
        </p:spPr>
        <p:txBody>
          <a:bodyPr/>
          <a:lstStyle>
            <a:lvl1pPr>
              <a:defRPr>
                <a:solidFill>
                  <a:schemeClr val="bg1"/>
                </a:solidFill>
              </a:defRPr>
            </a:lvl1pPr>
          </a:lstStyle>
          <a:p>
            <a:pPr marL="12700">
              <a:lnSpc>
                <a:spcPts val="969"/>
              </a:lnSpc>
            </a:pPr>
            <a:r>
              <a:rPr lang="de-DE"/>
              <a:t>© 2017 </a:t>
            </a:r>
            <a:r>
              <a:rPr lang="en-US"/>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203074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7351" y="693600"/>
            <a:ext cx="11016449" cy="682440"/>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337351" y="1709057"/>
            <a:ext cx="10515600" cy="4112800"/>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9268968" y="6356350"/>
            <a:ext cx="2743200" cy="365125"/>
          </a:xfrm>
          <a:prstGeom prst="rect">
            <a:avLst/>
          </a:prstGeom>
        </p:spPr>
        <p:txBody>
          <a:bodyPr vert="horz" lIns="91440" tIns="45720" rIns="91440" bIns="45720" rtlCol="0" anchor="ctr"/>
          <a:lstStyle>
            <a:lvl1pPr algn="r">
              <a:defRPr sz="1200">
                <a:solidFill>
                  <a:srgbClr val="0070C0"/>
                </a:solidFill>
                <a:latin typeface="Source Sans Pro" charset="0"/>
                <a:ea typeface="Source Sans Pro" charset="0"/>
                <a:cs typeface="Source Sans Pro" charset="0"/>
              </a:defRPr>
            </a:lvl1pPr>
          </a:lstStyle>
          <a:p>
            <a:fld id="{77DFCED7-EB59-654B-ACD8-84CE8F59160C}" type="slidenum">
              <a:rPr lang="en-US" smtClean="0"/>
              <a:pPr/>
              <a:t>‹#›</a:t>
            </a:fld>
            <a:endParaRPr lang="en-US" dirty="0"/>
          </a:p>
        </p:txBody>
      </p:sp>
      <p:sp>
        <p:nvSpPr>
          <p:cNvPr id="14" name="Footer Placeholder 4"/>
          <p:cNvSpPr>
            <a:spLocks noGrp="1"/>
          </p:cNvSpPr>
          <p:nvPr>
            <p:ph type="ftr" sz="quarter" idx="3"/>
          </p:nvPr>
        </p:nvSpPr>
        <p:spPr>
          <a:xfrm>
            <a:off x="337351" y="6356350"/>
            <a:ext cx="7816049" cy="365125"/>
          </a:xfrm>
          <a:prstGeom prst="rect">
            <a:avLst/>
          </a:prstGeom>
        </p:spPr>
        <p:txBody>
          <a:bodyPr vert="horz" lIns="91440" tIns="45720" rIns="91440" bIns="45720" rtlCol="0" anchor="ctr"/>
          <a:lstStyle>
            <a:lvl1pPr algn="l">
              <a:defRPr sz="800">
                <a:solidFill>
                  <a:srgbClr val="358CFF"/>
                </a:solidFill>
                <a:latin typeface="Source Sans Pro" charset="0"/>
                <a:ea typeface="Source Sans Pro" charset="0"/>
                <a:cs typeface="Source Sans Pro" charset="0"/>
              </a:defRPr>
            </a:lvl1pPr>
          </a:lstStyle>
          <a:p>
            <a:pPr marL="12700">
              <a:lnSpc>
                <a:spcPts val="969"/>
              </a:lnSpc>
            </a:pPr>
            <a:r>
              <a:rPr lang="de-DE">
                <a:solidFill>
                  <a:srgbClr val="0062FF"/>
                </a:solidFill>
              </a:rPr>
              <a:t>© 2017 Universal Service Administrative Co.</a:t>
            </a:r>
            <a:endParaRPr lang="en-US" dirty="0">
              <a:latin typeface="SourceSansPro-Light"/>
              <a:cs typeface="SourceSansPro-Light"/>
            </a:endParaRPr>
          </a:p>
        </p:txBody>
      </p:sp>
      <p:sp>
        <p:nvSpPr>
          <p:cNvPr id="7" name="bk object 16"/>
          <p:cNvSpPr/>
          <p:nvPr userDrawn="1"/>
        </p:nvSpPr>
        <p:spPr>
          <a:xfrm>
            <a:off x="-207264" y="-85344"/>
            <a:ext cx="12508992" cy="161544"/>
          </a:xfrm>
          <a:custGeom>
            <a:avLst/>
            <a:gdLst/>
            <a:ahLst/>
            <a:cxnLst/>
            <a:rect l="l" t="t" r="r" b="b"/>
            <a:pathLst>
              <a:path w="12185650" h="69850">
                <a:moveTo>
                  <a:pt x="0" y="69850"/>
                </a:moveTo>
                <a:lnTo>
                  <a:pt x="12185345" y="69850"/>
                </a:lnTo>
                <a:lnTo>
                  <a:pt x="12185345" y="0"/>
                </a:lnTo>
                <a:lnTo>
                  <a:pt x="0" y="0"/>
                </a:lnTo>
                <a:lnTo>
                  <a:pt x="0" y="69850"/>
                </a:lnTo>
                <a:close/>
              </a:path>
            </a:pathLst>
          </a:custGeom>
          <a:solidFill>
            <a:srgbClr val="004AD4"/>
          </a:solidFill>
        </p:spPr>
        <p:txBody>
          <a:bodyPr wrap="square" lIns="0" tIns="0" rIns="0" bIns="0" rtlCol="0"/>
          <a:lstStyle/>
          <a:p>
            <a:endParaRPr/>
          </a:p>
        </p:txBody>
      </p:sp>
    </p:spTree>
    <p:extLst>
      <p:ext uri="{BB962C8B-B14F-4D97-AF65-F5344CB8AC3E}">
        <p14:creationId xmlns:p14="http://schemas.microsoft.com/office/powerpoint/2010/main" val="1024626215"/>
      </p:ext>
    </p:extLst>
  </p:cSld>
  <p:clrMap bg1="lt1" tx1="dk1" bg2="lt2" tx2="dk2" accent1="accent1" accent2="accent2" accent3="accent3" accent4="accent4" accent5="accent5" accent6="accent6" hlink="hlink" folHlink="folHlink"/>
  <p:sldLayoutIdLst>
    <p:sldLayoutId id="2147483690" r:id="rId1"/>
    <p:sldLayoutId id="2147483692" r:id="rId2"/>
    <p:sldLayoutId id="2147483694" r:id="rId3"/>
    <p:sldLayoutId id="2147483698" r:id="rId4"/>
    <p:sldLayoutId id="2147483650" r:id="rId5"/>
    <p:sldLayoutId id="2147483665" r:id="rId6"/>
    <p:sldLayoutId id="2147483697" r:id="rId7"/>
    <p:sldLayoutId id="2147483667" r:id="rId8"/>
    <p:sldLayoutId id="2147483651" r:id="rId9"/>
    <p:sldLayoutId id="2147483678" r:id="rId10"/>
    <p:sldLayoutId id="2147483666" r:id="rId11"/>
    <p:sldLayoutId id="2147483677" r:id="rId12"/>
    <p:sldLayoutId id="2147483652" r:id="rId13"/>
    <p:sldLayoutId id="2147483688" r:id="rId14"/>
    <p:sldLayoutId id="2147483674" r:id="rId15"/>
    <p:sldLayoutId id="2147483675" r:id="rId16"/>
    <p:sldLayoutId id="2147483676" r:id="rId17"/>
    <p:sldLayoutId id="2147483680" r:id="rId18"/>
    <p:sldLayoutId id="2147483681" r:id="rId19"/>
    <p:sldLayoutId id="2147483682" r:id="rId20"/>
    <p:sldLayoutId id="2147483683" r:id="rId21"/>
    <p:sldLayoutId id="2147483684" r:id="rId22"/>
    <p:sldLayoutId id="2147483685" r:id="rId23"/>
    <p:sldLayoutId id="2147483686" r:id="rId24"/>
  </p:sldLayoutIdLst>
  <p:hf hdr="0" dt="0"/>
  <p:txStyles>
    <p:titleStyle>
      <a:lvl1pPr algn="l"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p:titleStyle>
    <p:body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18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18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usac.org/_res/documents/sl/pdf/forms/FCC-Form-472-UserGuide.pdf" TargetMode="External"/><Relationship Id="rId2" Type="http://schemas.openxmlformats.org/officeDocument/2006/relationships/hyperlink" Target="https://www.usac.org/sl/about/outreach/online-learning.aspx" TargetMode="Externa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forms.universalservice.org/porta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forms.universalservice.org/porta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Introduction to Invoicing</a:t>
            </a:r>
            <a:endParaRPr lang="en-US" dirty="0"/>
          </a:p>
        </p:txBody>
      </p:sp>
      <p:sp>
        <p:nvSpPr>
          <p:cNvPr id="4" name="Subtitle 3"/>
          <p:cNvSpPr>
            <a:spLocks noGrp="1"/>
          </p:cNvSpPr>
          <p:nvPr>
            <p:ph type="subTitle" idx="1"/>
          </p:nvPr>
        </p:nvSpPr>
        <p:spPr/>
        <p:txBody>
          <a:bodyPr/>
          <a:lstStyle/>
          <a:p>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Fall 2018 </a:t>
            </a:r>
            <a:r>
              <a:rPr lang="en-US" dirty="0" smtClean="0">
                <a:solidFill>
                  <a:srgbClr val="FFFFFF"/>
                </a:solidFill>
                <a:latin typeface="Source Sans Pro" panose="020B0503030403020204" pitchFamily="34" charset="0"/>
                <a:ea typeface="Source Sans Pro" panose="020B0503030403020204" pitchFamily="34" charset="0"/>
                <a:cs typeface="Source Sans Pro"/>
                <a:sym typeface="Source Sans Pro"/>
              </a:rPr>
              <a:t>Service Provider </a:t>
            </a:r>
            <a:r>
              <a:rPr lang="en-US" dirty="0">
                <a:solidFill>
                  <a:srgbClr val="FFFFFF"/>
                </a:solidFill>
                <a:latin typeface="Source Sans Pro" panose="020B0503030403020204" pitchFamily="34" charset="0"/>
                <a:ea typeface="Source Sans Pro" panose="020B0503030403020204" pitchFamily="34" charset="0"/>
                <a:cs typeface="Source Sans Pro"/>
                <a:sym typeface="Source Sans Pro"/>
              </a:rPr>
              <a:t>Training </a:t>
            </a:r>
            <a:endParaRPr lang="en-US" dirty="0">
              <a:solidFill>
                <a:srgbClr val="FF0000"/>
              </a:solidFill>
              <a:latin typeface="Source Sans Pro" panose="020B0503030403020204" pitchFamily="34" charset="0"/>
              <a:ea typeface="Source Sans Pro" panose="020B0503030403020204" pitchFamily="34" charset="0"/>
              <a:cs typeface="Source Sans Pro"/>
              <a:sym typeface="Source Sans Pro"/>
            </a:endParaRPr>
          </a:p>
          <a:p>
            <a:endParaRPr lang="en-US" dirty="0"/>
          </a:p>
        </p:txBody>
      </p:sp>
      <p:sp>
        <p:nvSpPr>
          <p:cNvPr id="2" name="Slide Number Placeholder 1"/>
          <p:cNvSpPr>
            <a:spLocks noGrp="1"/>
          </p:cNvSpPr>
          <p:nvPr>
            <p:ph type="sldNum" sz="quarter" idx="12"/>
          </p:nvPr>
        </p:nvSpPr>
        <p:spPr/>
        <p:txBody>
          <a:bodyPr/>
          <a:lstStyle/>
          <a:p>
            <a:fld id="{77DFCED7-EB59-654B-ACD8-84CE8F59160C}" type="slidenum">
              <a:rPr lang="en-US" smtClean="0"/>
              <a:t>1</a:t>
            </a:fld>
            <a:endParaRPr lang="en-US" dirty="0"/>
          </a:p>
        </p:txBody>
      </p:sp>
    </p:spTree>
    <p:extLst>
      <p:ext uri="{BB962C8B-B14F-4D97-AF65-F5344CB8AC3E}">
        <p14:creationId xmlns:p14="http://schemas.microsoft.com/office/powerpoint/2010/main" val="375011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317" y="1443994"/>
            <a:ext cx="6776372" cy="4101914"/>
          </a:xfrm>
        </p:spPr>
        <p:txBody>
          <a:bodyPr/>
          <a:lstStyle/>
          <a:p>
            <a:pPr marL="342900" indent="-342900">
              <a:buFont typeface="Arial" panose="020B0604020202020204" pitchFamily="34" charset="0"/>
              <a:buChar char="•"/>
            </a:pPr>
            <a:r>
              <a:rPr lang="en-US" sz="2400" dirty="0"/>
              <a:t>Determine the invoice frequency</a:t>
            </a:r>
          </a:p>
          <a:p>
            <a:pPr marL="514350" lvl="1" indent="-342900">
              <a:buFont typeface="Arial" panose="020B0604020202020204" pitchFamily="34" charset="0"/>
              <a:buChar char="•"/>
            </a:pPr>
            <a:r>
              <a:rPr lang="en-US" dirty="0">
                <a:solidFill>
                  <a:prstClr val="black">
                    <a:lumMod val="65000"/>
                    <a:lumOff val="35000"/>
                  </a:prstClr>
                </a:solidFill>
              </a:rPr>
              <a:t>E.g., Monthly, bi-monthly, quarterly, one-time, etc.</a:t>
            </a:r>
            <a:endParaRPr lang="en-US" dirty="0"/>
          </a:p>
          <a:p>
            <a:pPr marL="342900" indent="-342900">
              <a:buFont typeface="Arial" panose="020B0604020202020204" pitchFamily="34" charset="0"/>
              <a:buChar char="•"/>
            </a:pPr>
            <a:r>
              <a:rPr lang="en-US" sz="2400" dirty="0"/>
              <a:t>Watch the BEAR or SPI form walk-through videos in the </a:t>
            </a:r>
            <a:r>
              <a:rPr lang="en-US" sz="2400" dirty="0">
                <a:hlinkClick r:id="rId2"/>
              </a:rPr>
              <a:t>Online Learning Library</a:t>
            </a:r>
            <a:r>
              <a:rPr lang="en-US" sz="2400" dirty="0"/>
              <a:t>.</a:t>
            </a:r>
          </a:p>
          <a:p>
            <a:pPr marL="342900" indent="-342900">
              <a:buFont typeface="Arial" panose="020B0604020202020204" pitchFamily="34" charset="0"/>
              <a:buChar char="•"/>
            </a:pPr>
            <a:r>
              <a:rPr lang="en-US" sz="2400" dirty="0"/>
              <a:t>Applicants should review the </a:t>
            </a:r>
            <a:r>
              <a:rPr lang="en-US" sz="2400" dirty="0">
                <a:hlinkClick r:id="rId3"/>
              </a:rPr>
              <a:t>BEAR Form Filing Guide</a:t>
            </a:r>
            <a:r>
              <a:rPr lang="en-US" sz="2400" dirty="0"/>
              <a:t>. </a:t>
            </a:r>
          </a:p>
        </p:txBody>
      </p:sp>
      <p:sp>
        <p:nvSpPr>
          <p:cNvPr id="2" name="Title 1"/>
          <p:cNvSpPr>
            <a:spLocks noGrp="1"/>
          </p:cNvSpPr>
          <p:nvPr>
            <p:ph type="title"/>
          </p:nvPr>
        </p:nvSpPr>
        <p:spPr>
          <a:xfrm>
            <a:off x="337351" y="693599"/>
            <a:ext cx="7392628" cy="776425"/>
          </a:xfrm>
        </p:spPr>
        <p:txBody>
          <a:bodyPr/>
          <a:lstStyle/>
          <a:p>
            <a:r>
              <a:rPr lang="en-US" sz="2800" dirty="0"/>
              <a:t>Before You Begin</a:t>
            </a: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65" b="65"/>
          <a:stretch>
            <a:fillRect/>
          </a:stretch>
        </p:blipFill>
        <p:spPr>
          <a:xfrm>
            <a:off x="6461756" y="633553"/>
            <a:ext cx="5730244" cy="5722797"/>
          </a:xfrm>
        </p:spPr>
      </p:pic>
      <p:sp>
        <p:nvSpPr>
          <p:cNvPr id="4" name="Slide Number Placeholder 3"/>
          <p:cNvSpPr>
            <a:spLocks noGrp="1"/>
          </p:cNvSpPr>
          <p:nvPr>
            <p:ph type="sldNum" sz="quarter" idx="12"/>
          </p:nvPr>
        </p:nvSpPr>
        <p:spPr/>
        <p:txBody>
          <a:bodyPr/>
          <a:lstStyle/>
          <a:p>
            <a:fld id="{77DFCED7-EB59-654B-ACD8-84CE8F59160C}" type="slidenum">
              <a:rPr lang="en-US" smtClean="0"/>
              <a:pPr/>
              <a:t>10</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463768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Filing an FCC Form </a:t>
            </a:r>
            <a:r>
              <a:rPr lang="en-US" sz="3600" dirty="0" smtClean="0"/>
              <a:t>498 for Service Providers</a:t>
            </a:r>
            <a:endParaRPr lang="en-US" sz="3600" dirty="0"/>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11</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2131892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a:t>
            </a:r>
            <a:r>
              <a:rPr lang="en-US" sz="2800" dirty="0" smtClean="0"/>
              <a:t>Service Providers </a:t>
            </a:r>
            <a:r>
              <a:rPr lang="en-US" sz="2800" dirty="0"/>
              <a:t>– How Do I File?</a:t>
            </a:r>
          </a:p>
        </p:txBody>
      </p:sp>
      <p:sp>
        <p:nvSpPr>
          <p:cNvPr id="3" name="Content Placeholder 2"/>
          <p:cNvSpPr>
            <a:spLocks noGrp="1"/>
          </p:cNvSpPr>
          <p:nvPr>
            <p:ph idx="1"/>
          </p:nvPr>
        </p:nvSpPr>
        <p:spPr>
          <a:xfrm>
            <a:off x="337351" y="1309553"/>
            <a:ext cx="11016450" cy="5046797"/>
          </a:xfrm>
        </p:spPr>
        <p:txBody>
          <a:bodyPr/>
          <a:lstStyle/>
          <a:p>
            <a:pPr marL="342900" indent="-342900">
              <a:buFont typeface="Arial" panose="020B0604020202020204" pitchFamily="34" charset="0"/>
              <a:buChar char="•"/>
            </a:pPr>
            <a:r>
              <a:rPr lang="en-US" sz="2400" dirty="0"/>
              <a:t>To receive </a:t>
            </a:r>
            <a:r>
              <a:rPr lang="en-US" sz="2400" dirty="0" smtClean="0"/>
              <a:t>a Service Provider Identification Number (SPIN), also known as a service provider 498 </a:t>
            </a:r>
            <a:r>
              <a:rPr lang="en-US" sz="2400" dirty="0"/>
              <a:t>ID, </a:t>
            </a:r>
            <a:r>
              <a:rPr lang="en-US" sz="2400" dirty="0" smtClean="0"/>
              <a:t>service providers </a:t>
            </a:r>
            <a:r>
              <a:rPr lang="en-US" sz="2400" dirty="0"/>
              <a:t>must file the FCC Form 498 (Service Provider and Billed Entity Identification Number and General Contact Information Form) in the </a:t>
            </a:r>
            <a:r>
              <a:rPr lang="en-US" sz="2400" u="sng" dirty="0" smtClean="0">
                <a:hlinkClick r:id="rId3"/>
              </a:rPr>
              <a:t>E-File System</a:t>
            </a:r>
            <a:r>
              <a:rPr lang="en-US" sz="2400" dirty="0" smtClean="0"/>
              <a:t>. </a:t>
            </a:r>
            <a:endParaRPr lang="en-US" sz="2400" dirty="0"/>
          </a:p>
          <a:p>
            <a:pPr marL="971550" lvl="2" indent="-342900">
              <a:spcBef>
                <a:spcPts val="1000"/>
              </a:spcBef>
              <a:buFont typeface="Arial" panose="020B0604020202020204" pitchFamily="34" charset="0"/>
              <a:buChar char="•"/>
            </a:pPr>
            <a:r>
              <a:rPr lang="en-US" sz="2400" dirty="0" smtClean="0"/>
              <a:t>Provide the required information.</a:t>
            </a:r>
            <a:endParaRPr lang="en-US" sz="2400" dirty="0"/>
          </a:p>
          <a:p>
            <a:pPr marL="971550" lvl="2" indent="-342900">
              <a:spcBef>
                <a:spcPts val="1000"/>
              </a:spcBef>
              <a:buFont typeface="Arial" panose="020B0604020202020204" pitchFamily="34" charset="0"/>
              <a:buChar char="•"/>
            </a:pPr>
            <a:r>
              <a:rPr lang="en-US" sz="2400" dirty="0"/>
              <a:t>Complete and certify the form.</a:t>
            </a:r>
          </a:p>
          <a:p>
            <a:pPr marL="344488" lvl="1" indent="-344488">
              <a:buFont typeface="Arial" panose="020B0604020202020204" pitchFamily="34" charset="0"/>
              <a:buChar char="•"/>
            </a:pPr>
            <a:r>
              <a:rPr lang="en-US" dirty="0" smtClean="0"/>
              <a:t>Your company officer can </a:t>
            </a:r>
            <a:r>
              <a:rPr lang="en-US" dirty="0"/>
              <a:t>start, complete, submit, certify, modify, and deactivate </a:t>
            </a:r>
            <a:r>
              <a:rPr lang="en-US" dirty="0" smtClean="0"/>
              <a:t>FCC Forms </a:t>
            </a:r>
            <a:r>
              <a:rPr lang="en-US" dirty="0"/>
              <a:t>498.</a:t>
            </a:r>
          </a:p>
          <a:p>
            <a:pPr marL="344488" lvl="1" indent="-344488">
              <a:buFont typeface="Arial" panose="020B0604020202020204" pitchFamily="34" charset="0"/>
              <a:buChar char="•"/>
            </a:pPr>
            <a:r>
              <a:rPr lang="en-US" dirty="0" smtClean="0"/>
              <a:t>Your </a:t>
            </a:r>
            <a:r>
              <a:rPr lang="en-US" dirty="0"/>
              <a:t>g</a:t>
            </a:r>
            <a:r>
              <a:rPr lang="en-US" dirty="0" smtClean="0"/>
              <a:t>eneral </a:t>
            </a:r>
            <a:r>
              <a:rPr lang="en-US" dirty="0"/>
              <a:t>c</a:t>
            </a:r>
            <a:r>
              <a:rPr lang="en-US" dirty="0" smtClean="0"/>
              <a:t>ontact or E-rate </a:t>
            </a:r>
            <a:r>
              <a:rPr lang="en-US" dirty="0"/>
              <a:t>c</a:t>
            </a:r>
            <a:r>
              <a:rPr lang="en-US" dirty="0" smtClean="0"/>
              <a:t>ontact can </a:t>
            </a:r>
            <a:r>
              <a:rPr lang="en-US" dirty="0"/>
              <a:t>complete but not certify the form</a:t>
            </a:r>
            <a:r>
              <a:rPr lang="en-US" dirty="0" smtClean="0"/>
              <a:t>.</a:t>
            </a:r>
            <a:endParaRPr lang="en-US" dirty="0"/>
          </a:p>
          <a:p>
            <a:pPr marL="344488" lvl="1" indent="-344488">
              <a:buFont typeface="Arial" panose="020B0604020202020204" pitchFamily="34" charset="0"/>
              <a:buChar char="•"/>
            </a:pPr>
            <a:r>
              <a:rPr lang="en-US" dirty="0" smtClean="0"/>
              <a:t>You must update the form if any of your information changes.</a:t>
            </a:r>
          </a:p>
          <a:p>
            <a:pPr marL="344488" lvl="1" indent="-344488">
              <a:buFont typeface="Arial" panose="020B0604020202020204" pitchFamily="34" charset="0"/>
              <a:buChar char="•"/>
            </a:pPr>
            <a:r>
              <a:rPr lang="en-US" dirty="0" smtClean="0"/>
              <a:t>Need help?  Call USAC at 888-641-8722 and choose option 4 (contributors).</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12</a:t>
            </a:fld>
            <a:endParaRPr lang="en-US" dirty="0"/>
          </a:p>
        </p:txBody>
      </p:sp>
    </p:spTree>
    <p:extLst>
      <p:ext uri="{BB962C8B-B14F-4D97-AF65-F5344CB8AC3E}">
        <p14:creationId xmlns:p14="http://schemas.microsoft.com/office/powerpoint/2010/main" val="2662471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FCC Form 498 For Service Providers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400" dirty="0" smtClean="0"/>
              <a:t>Once the FCC Form 498/SPIN ID is approved, USAC will provide the following:</a:t>
            </a:r>
          </a:p>
          <a:p>
            <a:pPr lvl="1">
              <a:buFont typeface="Arial" panose="020B0604020202020204" pitchFamily="34" charset="0"/>
              <a:buChar char="•"/>
            </a:pPr>
            <a:r>
              <a:rPr lang="en-US" dirty="0" smtClean="0"/>
              <a:t>Set up an user name and password in order to access the E-file system to allow:</a:t>
            </a:r>
          </a:p>
          <a:p>
            <a:pPr lvl="2">
              <a:buFont typeface="Arial" panose="020B0604020202020204" pitchFamily="34" charset="0"/>
              <a:buChar char="•"/>
            </a:pPr>
            <a:r>
              <a:rPr lang="en-US" sz="2400" dirty="0" smtClean="0"/>
              <a:t>Updates to your FCC Form 498 online</a:t>
            </a:r>
          </a:p>
          <a:p>
            <a:pPr lvl="2">
              <a:buFont typeface="Arial" panose="020B0604020202020204" pitchFamily="34" charset="0"/>
              <a:buChar char="•"/>
            </a:pPr>
            <a:r>
              <a:rPr lang="en-US" sz="2400" dirty="0" smtClean="0"/>
              <a:t>Set up permissions for other users in your company</a:t>
            </a:r>
          </a:p>
          <a:p>
            <a:pPr lvl="2">
              <a:buFont typeface="Arial" panose="020B0604020202020204" pitchFamily="34" charset="0"/>
              <a:buChar char="•"/>
            </a:pPr>
            <a:r>
              <a:rPr lang="en-US" sz="2400" dirty="0" smtClean="0"/>
              <a:t>Set up access rights to view and approve certain applicant-filed forms and form attachments  </a:t>
            </a:r>
          </a:p>
          <a:p>
            <a:pPr lvl="2">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smtClean="0">
                <a:solidFill>
                  <a:srgbClr val="0062FF"/>
                </a:solidFill>
              </a:rPr>
              <a:t>© 2017 </a:t>
            </a:r>
            <a:r>
              <a:rPr lang="en-US"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13</a:t>
            </a:fld>
            <a:endParaRPr lang="en-US" dirty="0"/>
          </a:p>
        </p:txBody>
      </p:sp>
    </p:spTree>
    <p:extLst>
      <p:ext uri="{BB962C8B-B14F-4D97-AF65-F5344CB8AC3E}">
        <p14:creationId xmlns:p14="http://schemas.microsoft.com/office/powerpoint/2010/main" val="2673914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When to File an Invoice</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14</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7161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0" y="1477281"/>
            <a:ext cx="7427555" cy="2435152"/>
          </a:xfrm>
        </p:spPr>
        <p:txBody>
          <a:bodyPr/>
          <a:lstStyle/>
          <a:p>
            <a:pPr>
              <a:buFont typeface="Arial" panose="020B0604020202020204" pitchFamily="34" charset="0"/>
              <a:buChar char="•"/>
            </a:pPr>
            <a:r>
              <a:rPr lang="en-US" sz="2800" dirty="0"/>
              <a:t>The invoice deadline is:</a:t>
            </a:r>
          </a:p>
          <a:p>
            <a:pPr lvl="1">
              <a:buFont typeface="Arial" panose="020B0604020202020204" pitchFamily="34" charset="0"/>
              <a:buChar char="•"/>
            </a:pPr>
            <a:r>
              <a:rPr lang="en-US" sz="2800" dirty="0"/>
              <a:t>120 days after the last date to receive service or 120 days after the date of the FCC Form 486 Notification Letter, whichever is </a:t>
            </a:r>
            <a:r>
              <a:rPr lang="en-US" sz="2800" dirty="0" smtClean="0"/>
              <a:t>later.</a:t>
            </a:r>
            <a:endParaRPr lang="en-US" sz="2800" dirty="0"/>
          </a:p>
        </p:txBody>
      </p:sp>
      <p:sp>
        <p:nvSpPr>
          <p:cNvPr id="2" name="Title 1"/>
          <p:cNvSpPr>
            <a:spLocks noGrp="1"/>
          </p:cNvSpPr>
          <p:nvPr>
            <p:ph type="title"/>
          </p:nvPr>
        </p:nvSpPr>
        <p:spPr/>
        <p:txBody>
          <a:bodyPr/>
          <a:lstStyle/>
          <a:p>
            <a:r>
              <a:rPr lang="en-US" sz="2800" dirty="0"/>
              <a:t>When to File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a:xfrm>
            <a:off x="7764905" y="465871"/>
            <a:ext cx="3597298" cy="3592622"/>
          </a:xfrm>
        </p:spPr>
      </p:pic>
      <p:sp>
        <p:nvSpPr>
          <p:cNvPr id="4" name="Slide Number Placeholder 3"/>
          <p:cNvSpPr>
            <a:spLocks noGrp="1"/>
          </p:cNvSpPr>
          <p:nvPr>
            <p:ph type="sldNum" sz="quarter" idx="12"/>
          </p:nvPr>
        </p:nvSpPr>
        <p:spPr/>
        <p:txBody>
          <a:bodyPr/>
          <a:lstStyle/>
          <a:p>
            <a:fld id="{77DFCED7-EB59-654B-ACD8-84CE8F59160C}" type="slidenum">
              <a:rPr lang="en-US" smtClean="0"/>
              <a:pPr/>
              <a:t>15</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
        <p:nvSpPr>
          <p:cNvPr id="7" name="Content Placeholder 2"/>
          <p:cNvSpPr txBox="1">
            <a:spLocks/>
          </p:cNvSpPr>
          <p:nvPr/>
        </p:nvSpPr>
        <p:spPr>
          <a:xfrm>
            <a:off x="337349" y="4058493"/>
            <a:ext cx="10740382" cy="2508118"/>
          </a:xfrm>
          <a:prstGeom prst="rect">
            <a:avLst/>
          </a:prstGeom>
        </p:spPr>
        <p:txBody>
          <a:bodyPr vert="horz" lIns="91440" tIns="45720" rIns="91440" bIns="45720" rtlCol="0" anchor="t" anchorCtr="0">
            <a:noAutofit/>
          </a:bodyPr>
          <a:lstStyle>
            <a:lvl1pPr marL="514350" indent="-514350" algn="l" defTabSz="914400" rtl="0" eaLnBrk="1" latinLnBrk="0" hangingPunct="1">
              <a:lnSpc>
                <a:spcPct val="100000"/>
              </a:lnSpc>
              <a:spcBef>
                <a:spcPts val="1000"/>
              </a:spcBef>
              <a:spcAft>
                <a:spcPts val="300"/>
              </a:spcAft>
              <a:buClr>
                <a:srgbClr val="006FF4"/>
              </a:buClr>
              <a:buFont typeface="+mj-lt"/>
              <a:buAutoNum type="arabicPeriod"/>
              <a:defRPr sz="2800" kern="1200">
                <a:solidFill>
                  <a:schemeClr val="tx1">
                    <a:lumMod val="65000"/>
                    <a:lumOff val="35000"/>
                  </a:schemeClr>
                </a:solidFill>
                <a:latin typeface="Source Sans Pro" charset="0"/>
                <a:ea typeface="Source Sans Pro" charset="0"/>
                <a:cs typeface="Source Sans Pro" charset="0"/>
              </a:defRPr>
            </a:lvl1pPr>
            <a:lvl2pPr marL="685800" indent="-228600" algn="l" defTabSz="914400" rtl="0" eaLnBrk="1" latinLnBrk="0" hangingPunct="1">
              <a:lnSpc>
                <a:spcPct val="100000"/>
              </a:lnSpc>
              <a:spcBef>
                <a:spcPts val="500"/>
              </a:spcBef>
              <a:spcAft>
                <a:spcPts val="300"/>
              </a:spcAft>
              <a:buClr>
                <a:srgbClr val="FE5000"/>
              </a:buClr>
              <a:buFont typeface="Arial" charset="0"/>
              <a:buChar char="•"/>
              <a:defRPr sz="2400" kern="1200">
                <a:solidFill>
                  <a:schemeClr val="tx1">
                    <a:lumMod val="65000"/>
                    <a:lumOff val="35000"/>
                  </a:schemeClr>
                </a:solidFill>
                <a:latin typeface="Source Sans Pro" charset="0"/>
                <a:ea typeface="Source Sans Pro" charset="0"/>
                <a:cs typeface="Source Sans Pro" charset="0"/>
              </a:defRPr>
            </a:lvl2pPr>
            <a:lvl3pPr marL="1143000" indent="-228600" algn="l" defTabSz="914400" rtl="0" eaLnBrk="1" latinLnBrk="0" hangingPunct="1">
              <a:lnSpc>
                <a:spcPct val="100000"/>
              </a:lnSpc>
              <a:spcBef>
                <a:spcPts val="500"/>
              </a:spcBef>
              <a:spcAft>
                <a:spcPts val="300"/>
              </a:spcAft>
              <a:buClr>
                <a:srgbClr val="FE5000"/>
              </a:buClr>
              <a:buSzPct val="85000"/>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3pPr>
            <a:lvl4pPr marL="1600200" indent="-228600" algn="l" defTabSz="914400" rtl="0" eaLnBrk="1" latinLnBrk="0" hangingPunct="1">
              <a:lnSpc>
                <a:spcPct val="100000"/>
              </a:lnSpc>
              <a:spcBef>
                <a:spcPts val="500"/>
              </a:spcBef>
              <a:spcAft>
                <a:spcPts val="300"/>
              </a:spcAft>
              <a:buClr>
                <a:srgbClr val="FE5000"/>
              </a:buClr>
              <a:buFont typeface="Wingdings" charset="2"/>
              <a:buChar char="§"/>
              <a:defRPr sz="2000" kern="1200">
                <a:solidFill>
                  <a:schemeClr val="tx1">
                    <a:lumMod val="65000"/>
                    <a:lumOff val="35000"/>
                  </a:schemeClr>
                </a:solidFill>
                <a:latin typeface="Source Sans Pro" charset="0"/>
                <a:ea typeface="Source Sans Pro" charset="0"/>
                <a:cs typeface="Source Sans Pro" charset="0"/>
              </a:defRPr>
            </a:lvl4pPr>
            <a:lvl5pPr marL="2057400" indent="-228600" algn="l" defTabSz="914400" rtl="0" eaLnBrk="1" latinLnBrk="0" hangingPunct="1">
              <a:lnSpc>
                <a:spcPct val="100000"/>
              </a:lnSpc>
              <a:spcBef>
                <a:spcPts val="500"/>
              </a:spcBef>
              <a:spcAft>
                <a:spcPts val="300"/>
              </a:spcAft>
              <a:buClr>
                <a:srgbClr val="FE5000"/>
              </a:buClr>
              <a:buFont typeface="LucidaGrande" charset="0"/>
              <a:buChar char="-"/>
              <a:defRPr sz="2000" kern="1200">
                <a:solidFill>
                  <a:schemeClr val="tx1">
                    <a:lumMod val="65000"/>
                    <a:lumOff val="35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Font typeface="Arial" panose="020B0604020202020204" pitchFamily="34" charset="0"/>
              <a:buChar char="•"/>
            </a:pPr>
            <a:r>
              <a:rPr lang="en-US" sz="2800" dirty="0" smtClean="0"/>
              <a:t>If the calculated deadline falls on a weekend or federal holiday, the deadline is 11:59 PM ET on the following business day.</a:t>
            </a:r>
          </a:p>
          <a:p>
            <a:pPr lvl="1">
              <a:buFont typeface="Arial" panose="020B0604020202020204" pitchFamily="34" charset="0"/>
              <a:buChar char="•"/>
            </a:pPr>
            <a:r>
              <a:rPr lang="en-US" sz="2800" dirty="0" smtClean="0"/>
              <a:t>For example, the invoice deadline for FY2017 recurring services is Monday, October 29, 2018, since October 28 falls on a Sunday.</a:t>
            </a:r>
            <a:endParaRPr lang="en-US" sz="2800" dirty="0"/>
          </a:p>
        </p:txBody>
      </p:sp>
    </p:spTree>
    <p:extLst>
      <p:ext uri="{BB962C8B-B14F-4D97-AF65-F5344CB8AC3E}">
        <p14:creationId xmlns:p14="http://schemas.microsoft.com/office/powerpoint/2010/main" val="367096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351" y="1489980"/>
            <a:ext cx="6620212" cy="5133976"/>
          </a:xfrm>
        </p:spPr>
        <p:txBody>
          <a:bodyPr/>
          <a:lstStyle/>
          <a:p>
            <a:pPr>
              <a:buFont typeface="Arial" panose="020B0604020202020204" pitchFamily="34" charset="0"/>
              <a:buChar char="•"/>
            </a:pPr>
            <a:r>
              <a:rPr lang="en-US" sz="2800" dirty="0"/>
              <a:t>File after services are delivered and paid </a:t>
            </a:r>
          </a:p>
          <a:p>
            <a:pPr lvl="1">
              <a:buFont typeface="Arial" panose="020B0604020202020204" pitchFamily="34" charset="0"/>
              <a:buChar char="•"/>
            </a:pPr>
            <a:r>
              <a:rPr lang="en-US" sz="2400" dirty="0"/>
              <a:t>Applicants – pay in full for services first</a:t>
            </a:r>
          </a:p>
          <a:p>
            <a:pPr lvl="1">
              <a:buFont typeface="Arial" panose="020B0604020202020204" pitchFamily="34" charset="0"/>
              <a:buChar char="•"/>
            </a:pPr>
            <a:r>
              <a:rPr lang="en-US" sz="2400" dirty="0"/>
              <a:t>Service providers – bill applicants for their non-discount share first</a:t>
            </a:r>
          </a:p>
          <a:p>
            <a:pPr>
              <a:buFont typeface="Arial" panose="020B0604020202020204" pitchFamily="34" charset="0"/>
              <a:buChar char="•"/>
            </a:pPr>
            <a:r>
              <a:rPr lang="en-US" sz="2800" dirty="0"/>
              <a:t>You can choose the frequency </a:t>
            </a:r>
          </a:p>
          <a:p>
            <a:pPr>
              <a:buFont typeface="Arial" panose="020B0604020202020204" pitchFamily="34" charset="0"/>
              <a:buChar char="•"/>
            </a:pPr>
            <a:r>
              <a:rPr lang="en-US" sz="2800" dirty="0"/>
              <a:t>File before the invoice deadline</a:t>
            </a:r>
          </a:p>
          <a:p>
            <a:pPr lvl="1">
              <a:buFont typeface="Arial" panose="020B0604020202020204" pitchFamily="34" charset="0"/>
              <a:buChar char="•"/>
            </a:pPr>
            <a:r>
              <a:rPr lang="en-US" sz="2400" dirty="0"/>
              <a:t>Generally, October 28 for recurring services</a:t>
            </a:r>
          </a:p>
          <a:p>
            <a:pPr lvl="1">
              <a:buFont typeface="Arial" panose="020B0604020202020204" pitchFamily="34" charset="0"/>
              <a:buChar char="•"/>
            </a:pPr>
            <a:r>
              <a:rPr lang="en-US" sz="2400" dirty="0"/>
              <a:t>Generally, January 28 for non-recurring services</a:t>
            </a:r>
          </a:p>
        </p:txBody>
      </p:sp>
      <p:sp>
        <p:nvSpPr>
          <p:cNvPr id="2" name="Title 1"/>
          <p:cNvSpPr>
            <a:spLocks noGrp="1"/>
          </p:cNvSpPr>
          <p:nvPr>
            <p:ph type="title"/>
          </p:nvPr>
        </p:nvSpPr>
        <p:spPr/>
        <p:txBody>
          <a:bodyPr/>
          <a:lstStyle/>
          <a:p>
            <a:r>
              <a:rPr lang="en-US" sz="2800" dirty="0"/>
              <a:t>When to File</a:t>
            </a:r>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 b="15"/>
          <a:stretch>
            <a:fillRect/>
          </a:stretch>
        </p:blipFill>
        <p:spPr>
          <a:xfrm>
            <a:off x="6608718" y="403313"/>
            <a:ext cx="5583282" cy="5576026"/>
          </a:xfrm>
        </p:spPr>
      </p:pic>
      <p:sp>
        <p:nvSpPr>
          <p:cNvPr id="4" name="Slide Number Placeholder 3"/>
          <p:cNvSpPr>
            <a:spLocks noGrp="1"/>
          </p:cNvSpPr>
          <p:nvPr>
            <p:ph type="sldNum" sz="quarter" idx="12"/>
          </p:nvPr>
        </p:nvSpPr>
        <p:spPr/>
        <p:txBody>
          <a:bodyPr/>
          <a:lstStyle/>
          <a:p>
            <a:fld id="{77DFCED7-EB59-654B-ACD8-84CE8F59160C}" type="slidenum">
              <a:rPr lang="en-US" smtClean="0"/>
              <a:pPr/>
              <a:t>16</a:t>
            </a:fld>
            <a:endParaRPr lang="en-US" dirty="0"/>
          </a:p>
        </p:txBody>
      </p:sp>
      <p:sp>
        <p:nvSpPr>
          <p:cNvPr id="5" name="Rectangle 4"/>
          <p:cNvSpPr/>
          <p:nvPr/>
        </p:nvSpPr>
        <p:spPr>
          <a:xfrm>
            <a:off x="337351" y="652659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123229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to File</a:t>
            </a:r>
          </a:p>
        </p:txBody>
      </p:sp>
      <p:sp>
        <p:nvSpPr>
          <p:cNvPr id="3" name="Content Placeholder 2"/>
          <p:cNvSpPr>
            <a:spLocks noGrp="1"/>
          </p:cNvSpPr>
          <p:nvPr>
            <p:ph idx="1"/>
          </p:nvPr>
        </p:nvSpPr>
        <p:spPr>
          <a:xfrm>
            <a:off x="337350" y="1223862"/>
            <a:ext cx="11016450" cy="5132488"/>
          </a:xfrm>
        </p:spPr>
        <p:txBody>
          <a:bodyPr/>
          <a:lstStyle/>
          <a:p>
            <a:pPr>
              <a:buFont typeface="Arial" panose="020B0604020202020204" pitchFamily="34" charset="0"/>
              <a:buChar char="•"/>
            </a:pPr>
            <a:r>
              <a:rPr lang="en-US" sz="2400" dirty="0"/>
              <a:t>Invoice deadline extension requests</a:t>
            </a:r>
          </a:p>
          <a:p>
            <a:pPr lvl="1">
              <a:buFont typeface="Arial" panose="020B0604020202020204" pitchFamily="34" charset="0"/>
              <a:buChar char="•"/>
            </a:pPr>
            <a:r>
              <a:rPr lang="en-US" dirty="0" smtClean="0"/>
              <a:t>File requests for FY2016 and later funding years in EPC.</a:t>
            </a:r>
          </a:p>
          <a:p>
            <a:pPr lvl="2">
              <a:buFont typeface="Arial" panose="020B0604020202020204" pitchFamily="34" charset="0"/>
              <a:buChar char="•"/>
            </a:pPr>
            <a:r>
              <a:rPr lang="en-US" sz="2400" dirty="0"/>
              <a:t>Service providers locate their SPIN under </a:t>
            </a:r>
            <a:r>
              <a:rPr lang="en-US" sz="2400" b="1" dirty="0"/>
              <a:t>Records</a:t>
            </a:r>
            <a:r>
              <a:rPr lang="en-US" sz="2400" dirty="0"/>
              <a:t> and choose </a:t>
            </a:r>
            <a:r>
              <a:rPr lang="en-US" sz="2400" b="1" dirty="0"/>
              <a:t>Invoice Deadline Date Extension Requests</a:t>
            </a:r>
            <a:r>
              <a:rPr lang="en-US" sz="2400" dirty="0"/>
              <a:t> from the </a:t>
            </a:r>
            <a:r>
              <a:rPr lang="en-US" sz="2400" b="1" dirty="0"/>
              <a:t>Related Actions</a:t>
            </a:r>
            <a:r>
              <a:rPr lang="en-US" sz="2400" dirty="0"/>
              <a:t> menu.</a:t>
            </a:r>
          </a:p>
          <a:p>
            <a:pPr lvl="2">
              <a:buFont typeface="Arial" panose="020B0604020202020204" pitchFamily="34" charset="0"/>
              <a:buChar char="•"/>
            </a:pPr>
            <a:r>
              <a:rPr lang="en-US" sz="2400" dirty="0" smtClean="0"/>
              <a:t>Applicants locate their billed entity record under </a:t>
            </a:r>
            <a:r>
              <a:rPr lang="en-US" sz="2400" b="1" dirty="0" smtClean="0"/>
              <a:t>Records</a:t>
            </a:r>
            <a:r>
              <a:rPr lang="en-US" sz="2400" dirty="0" smtClean="0"/>
              <a:t> and choose </a:t>
            </a:r>
            <a:r>
              <a:rPr lang="en-US" sz="2400" b="1" dirty="0" smtClean="0"/>
              <a:t>Invoice Deadline Date Extension Requests</a:t>
            </a:r>
            <a:r>
              <a:rPr lang="en-US" sz="2400" dirty="0" smtClean="0"/>
              <a:t> from the </a:t>
            </a:r>
            <a:r>
              <a:rPr lang="en-US" sz="2400" b="1" dirty="0" smtClean="0"/>
              <a:t>Related Actions</a:t>
            </a:r>
            <a:r>
              <a:rPr lang="en-US" sz="2400" dirty="0" smtClean="0"/>
              <a:t> menu.</a:t>
            </a:r>
          </a:p>
          <a:p>
            <a:pPr lvl="1">
              <a:buFont typeface="Arial" panose="020B0604020202020204" pitchFamily="34" charset="0"/>
              <a:buChar char="•"/>
            </a:pPr>
            <a:r>
              <a:rPr lang="en-US" dirty="0" smtClean="0"/>
              <a:t>File </a:t>
            </a:r>
            <a:r>
              <a:rPr lang="en-US" dirty="0"/>
              <a:t>requests for FY2015 and previous funding years </a:t>
            </a:r>
            <a:endParaRPr lang="en-US" dirty="0" smtClean="0"/>
          </a:p>
          <a:p>
            <a:pPr lvl="2">
              <a:buFont typeface="Arial" panose="020B0604020202020204" pitchFamily="34" charset="0"/>
              <a:buChar char="•"/>
            </a:pPr>
            <a:r>
              <a:rPr lang="en-US" sz="2400" dirty="0"/>
              <a:t>Service providers log in to the </a:t>
            </a:r>
            <a:r>
              <a:rPr lang="en-US" sz="2400" dirty="0">
                <a:hlinkClick r:id="rId3"/>
              </a:rPr>
              <a:t>E-File System</a:t>
            </a:r>
            <a:r>
              <a:rPr lang="en-US" sz="2400" dirty="0"/>
              <a:t> and choose the 472 BEAR Form</a:t>
            </a:r>
            <a:r>
              <a:rPr lang="en-US" sz="2400" dirty="0" smtClean="0"/>
              <a:t>.</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17</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524292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When to File</a:t>
            </a:r>
          </a:p>
        </p:txBody>
      </p:sp>
      <p:sp>
        <p:nvSpPr>
          <p:cNvPr id="3" name="Content Placeholder 2"/>
          <p:cNvSpPr>
            <a:spLocks noGrp="1"/>
          </p:cNvSpPr>
          <p:nvPr>
            <p:ph idx="1"/>
          </p:nvPr>
        </p:nvSpPr>
        <p:spPr>
          <a:xfrm>
            <a:off x="337350" y="1223862"/>
            <a:ext cx="11016450" cy="5132488"/>
          </a:xfrm>
        </p:spPr>
        <p:txBody>
          <a:bodyPr/>
          <a:lstStyle/>
          <a:p>
            <a:pPr>
              <a:buFont typeface="Arial" panose="020B0604020202020204" pitchFamily="34" charset="0"/>
              <a:buChar char="•"/>
            </a:pPr>
            <a:r>
              <a:rPr lang="en-US" sz="2400" dirty="0" smtClean="0"/>
              <a:t>Invoice deadline extension requests </a:t>
            </a:r>
            <a:r>
              <a:rPr lang="en-US" sz="2400" b="1" dirty="0"/>
              <a:t>must be filed ON OR BEFORE the invoice deadline </a:t>
            </a:r>
            <a:r>
              <a:rPr lang="en-US" sz="2400" b="1" dirty="0" smtClean="0"/>
              <a:t>date</a:t>
            </a:r>
            <a:r>
              <a:rPr lang="en-US" sz="2400" dirty="0" smtClean="0"/>
              <a:t>.</a:t>
            </a:r>
            <a:endParaRPr lang="en-US" sz="2400" dirty="0"/>
          </a:p>
          <a:p>
            <a:pPr>
              <a:buFont typeface="Arial" panose="020B0604020202020204" pitchFamily="34" charset="0"/>
              <a:buChar char="•"/>
            </a:pPr>
            <a:r>
              <a:rPr lang="en-US" sz="2400" dirty="0"/>
              <a:t>Filers can receive </a:t>
            </a:r>
            <a:r>
              <a:rPr lang="en-US" sz="2400" u="sng" dirty="0"/>
              <a:t>one</a:t>
            </a:r>
            <a:r>
              <a:rPr lang="en-US" sz="2400" dirty="0"/>
              <a:t> 120-day extension of the time to file</a:t>
            </a:r>
            <a:r>
              <a:rPr lang="en-US" sz="2400" dirty="0" smtClean="0"/>
              <a:t>.</a:t>
            </a:r>
          </a:p>
          <a:p>
            <a:pPr>
              <a:buFont typeface="Arial" panose="020B0604020202020204" pitchFamily="34" charset="0"/>
              <a:buChar char="•"/>
            </a:pPr>
            <a:r>
              <a:rPr lang="en-US" sz="2400" dirty="0" smtClean="0"/>
              <a:t>If applicants or service providers miss the deadline to file an invoice or to request an invoice deadline extension, they must file a request for waiver of the invoice deadline with the FCC.</a:t>
            </a:r>
          </a:p>
          <a:p>
            <a:pPr lvl="1">
              <a:buFont typeface="Arial" panose="020B0604020202020204" pitchFamily="34" charset="0"/>
              <a:buChar char="•"/>
            </a:pPr>
            <a:r>
              <a:rPr lang="en-US" dirty="0" smtClean="0"/>
              <a:t>The FCC must grant the waiver request before USAC can process an invoice.</a:t>
            </a:r>
          </a:p>
          <a:p>
            <a:pPr>
              <a:buFont typeface="Arial" panose="020B0604020202020204" pitchFamily="34" charset="0"/>
              <a:buChar char="•"/>
            </a:pPr>
            <a:r>
              <a:rPr lang="en-US" sz="2400" dirty="0" smtClean="0"/>
              <a:t>However, if USAC rejects a timely filed invoice, the applicant can appeal that rejection directly to USAC.</a:t>
            </a:r>
            <a:endParaRPr lang="en-US" sz="2400" dirty="0"/>
          </a:p>
          <a:p>
            <a:pPr lvl="1">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18</a:t>
            </a:fld>
            <a:endParaRPr lang="en-US" dirty="0"/>
          </a:p>
        </p:txBody>
      </p:sp>
      <p:sp>
        <p:nvSpPr>
          <p:cNvPr id="5" name="Rectangle 4"/>
          <p:cNvSpPr/>
          <p:nvPr/>
        </p:nvSpPr>
        <p:spPr>
          <a:xfrm>
            <a:off x="337350"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307806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Invoice Review</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19</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9901735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96343" y="2112885"/>
            <a:ext cx="2019037" cy="1419285"/>
          </a:xfrm>
        </p:spPr>
        <p:txBody>
          <a:bodyPr/>
          <a:lstStyle/>
          <a:p>
            <a:r>
              <a:rPr lang="en-US" sz="3200" dirty="0"/>
              <a:t>AGENDA</a:t>
            </a:r>
          </a:p>
        </p:txBody>
      </p:sp>
      <p:sp>
        <p:nvSpPr>
          <p:cNvPr id="7" name="Content Placeholder 6"/>
          <p:cNvSpPr>
            <a:spLocks noGrp="1"/>
          </p:cNvSpPr>
          <p:nvPr>
            <p:ph idx="1"/>
          </p:nvPr>
        </p:nvSpPr>
        <p:spPr>
          <a:xfrm>
            <a:off x="5832629" y="570251"/>
            <a:ext cx="5020322" cy="6273222"/>
          </a:xfrm>
        </p:spPr>
        <p:txBody>
          <a:bodyPr/>
          <a:lstStyle/>
          <a:p>
            <a:pPr>
              <a:buFont typeface="Arial" panose="020B0604020202020204" pitchFamily="34" charset="0"/>
              <a:buChar char="•"/>
            </a:pPr>
            <a:r>
              <a:rPr lang="en-US" sz="2400" dirty="0"/>
              <a:t>Preparing for Invoicing </a:t>
            </a:r>
          </a:p>
          <a:p>
            <a:pPr>
              <a:buFont typeface="Arial" panose="020B0604020202020204" pitchFamily="34" charset="0"/>
              <a:buChar char="•"/>
            </a:pPr>
            <a:r>
              <a:rPr lang="en-US" sz="2400" dirty="0"/>
              <a:t>Invoicing Methods</a:t>
            </a:r>
          </a:p>
          <a:p>
            <a:pPr>
              <a:buFont typeface="Arial" panose="020B0604020202020204" pitchFamily="34" charset="0"/>
              <a:buChar char="•"/>
            </a:pPr>
            <a:r>
              <a:rPr lang="en-US" sz="2400" dirty="0"/>
              <a:t>Before You Begin</a:t>
            </a:r>
          </a:p>
          <a:p>
            <a:pPr>
              <a:buFont typeface="Arial" panose="020B0604020202020204" pitchFamily="34" charset="0"/>
              <a:buChar char="•"/>
            </a:pPr>
            <a:r>
              <a:rPr lang="en-US" sz="2400" dirty="0" smtClean="0"/>
              <a:t>FCC </a:t>
            </a:r>
            <a:r>
              <a:rPr lang="en-US" sz="2400" dirty="0"/>
              <a:t>Form </a:t>
            </a:r>
            <a:r>
              <a:rPr lang="en-US" sz="2400" dirty="0" smtClean="0"/>
              <a:t>498 (Service Providers and Applicants)</a:t>
            </a:r>
          </a:p>
          <a:p>
            <a:pPr>
              <a:buFont typeface="Arial" panose="020B0604020202020204" pitchFamily="34" charset="0"/>
              <a:buChar char="•"/>
            </a:pPr>
            <a:r>
              <a:rPr lang="en-US" sz="2400" dirty="0" smtClean="0"/>
              <a:t>Electronic Invoicing</a:t>
            </a:r>
            <a:endParaRPr lang="en-US" sz="2400" dirty="0"/>
          </a:p>
          <a:p>
            <a:pPr>
              <a:buFont typeface="Arial" panose="020B0604020202020204" pitchFamily="34" charset="0"/>
              <a:buChar char="•"/>
            </a:pPr>
            <a:r>
              <a:rPr lang="en-US" sz="2400" dirty="0"/>
              <a:t>When to File / Deadlines</a:t>
            </a:r>
          </a:p>
          <a:p>
            <a:pPr>
              <a:buFont typeface="Arial" panose="020B0604020202020204" pitchFamily="34" charset="0"/>
              <a:buChar char="•"/>
            </a:pPr>
            <a:r>
              <a:rPr lang="en-US" sz="2400" dirty="0"/>
              <a:t>Invoice Review Process</a:t>
            </a:r>
          </a:p>
          <a:p>
            <a:pPr>
              <a:buFont typeface="Arial" panose="020B0604020202020204" pitchFamily="34" charset="0"/>
              <a:buChar char="•"/>
            </a:pPr>
            <a:r>
              <a:rPr lang="en-US" sz="2400" dirty="0"/>
              <a:t>Case Studies</a:t>
            </a:r>
          </a:p>
          <a:p>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a:t>
            </a:fld>
            <a:endParaRPr lang="en-US" dirty="0"/>
          </a:p>
        </p:txBody>
      </p:sp>
    </p:spTree>
    <p:extLst>
      <p:ext uri="{BB962C8B-B14F-4D97-AF65-F5344CB8AC3E}">
        <p14:creationId xmlns:p14="http://schemas.microsoft.com/office/powerpoint/2010/main" val="4220185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20</a:t>
            </a:fld>
            <a:endParaRPr lang="en-US" dirty="0"/>
          </a:p>
        </p:txBody>
      </p:sp>
      <p:sp>
        <p:nvSpPr>
          <p:cNvPr id="7" name="Shape 355"/>
          <p:cNvSpPr/>
          <p:nvPr/>
        </p:nvSpPr>
        <p:spPr>
          <a:xfrm>
            <a:off x="2570400" y="3342911"/>
            <a:ext cx="3125412" cy="231765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8" name="Shape 363"/>
          <p:cNvSpPr txBox="1"/>
          <p:nvPr/>
        </p:nvSpPr>
        <p:spPr>
          <a:xfrm>
            <a:off x="2911842" y="2743200"/>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1.</a:t>
            </a:r>
          </a:p>
        </p:txBody>
      </p:sp>
      <p:sp>
        <p:nvSpPr>
          <p:cNvPr id="10" name="Shape 364"/>
          <p:cNvSpPr txBox="1"/>
          <p:nvPr/>
        </p:nvSpPr>
        <p:spPr>
          <a:xfrm>
            <a:off x="7131921" y="2758137"/>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2.</a:t>
            </a:r>
          </a:p>
        </p:txBody>
      </p:sp>
      <p:sp>
        <p:nvSpPr>
          <p:cNvPr id="13" name="Shape 356"/>
          <p:cNvSpPr/>
          <p:nvPr/>
        </p:nvSpPr>
        <p:spPr>
          <a:xfrm>
            <a:off x="6788537" y="3342912"/>
            <a:ext cx="3149600" cy="2317658"/>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17" name="Shape 359"/>
          <p:cNvSpPr txBox="1"/>
          <p:nvPr/>
        </p:nvSpPr>
        <p:spPr>
          <a:xfrm>
            <a:off x="2579743" y="3575526"/>
            <a:ext cx="3125412" cy="1678644"/>
          </a:xfrm>
          <a:prstGeom prst="rect">
            <a:avLst/>
          </a:prstGeom>
          <a:noFill/>
          <a:ln>
            <a:noFill/>
          </a:ln>
        </p:spPr>
        <p:txBody>
          <a:bodyPr lIns="91425" tIns="45700" rIns="91425" bIns="45700" anchor="t" anchorCtr="0">
            <a:noAutofit/>
          </a:bodyPr>
          <a:lstStyle/>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Automated</a:t>
            </a:r>
          </a:p>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review </a:t>
            </a:r>
            <a:br>
              <a:rPr lang="en-US" sz="2800" b="1" dirty="0">
                <a:solidFill>
                  <a:schemeClr val="tx1">
                    <a:lumMod val="65000"/>
                    <a:lumOff val="35000"/>
                  </a:schemeClr>
                </a:solidFill>
                <a:latin typeface="Source Sans Pro"/>
                <a:ea typeface="Source Sans Pro"/>
                <a:cs typeface="Source Sans Pro"/>
                <a:sym typeface="Source Sans Pro"/>
              </a:rPr>
            </a:br>
            <a:endParaRPr lang="en-US" sz="2800" dirty="0">
              <a:solidFill>
                <a:schemeClr val="tx1">
                  <a:lumMod val="65000"/>
                  <a:lumOff val="35000"/>
                </a:schemeClr>
              </a:solidFill>
              <a:latin typeface="Source Sans Pro"/>
              <a:ea typeface="Source Sans Pro"/>
              <a:cs typeface="Source Sans Pro"/>
              <a:sym typeface="Source Sans Pro"/>
            </a:endParaRPr>
          </a:p>
        </p:txBody>
      </p:sp>
      <p:sp>
        <p:nvSpPr>
          <p:cNvPr id="19" name="Shape 360"/>
          <p:cNvSpPr txBox="1"/>
          <p:nvPr/>
        </p:nvSpPr>
        <p:spPr>
          <a:xfrm>
            <a:off x="7072793" y="3575526"/>
            <a:ext cx="2540100" cy="1593807"/>
          </a:xfrm>
          <a:prstGeom prst="rect">
            <a:avLst/>
          </a:prstGeom>
          <a:noFill/>
          <a:ln>
            <a:noFill/>
          </a:ln>
        </p:spPr>
        <p:txBody>
          <a:bodyPr lIns="91425" tIns="45700" rIns="91425" bIns="45700" anchor="t" anchorCtr="0">
            <a:noAutofit/>
          </a:bodyPr>
          <a:lstStyle/>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Manual review</a:t>
            </a:r>
          </a:p>
          <a:p>
            <a:pPr lvl="0" algn="ctr">
              <a:buSzPct val="25000"/>
            </a:pPr>
            <a:r>
              <a:rPr lang="en-US" sz="2800" b="1" dirty="0">
                <a:solidFill>
                  <a:schemeClr val="tx1">
                    <a:lumMod val="65000"/>
                    <a:lumOff val="35000"/>
                  </a:schemeClr>
                </a:solidFill>
                <a:latin typeface="Source Sans Pro"/>
                <a:ea typeface="Source Sans Pro"/>
                <a:cs typeface="Source Sans Pro"/>
                <a:sym typeface="Source Sans Pro"/>
              </a:rPr>
              <a:t>(may include service certification)</a:t>
            </a:r>
          </a:p>
        </p:txBody>
      </p:sp>
      <p:sp>
        <p:nvSpPr>
          <p:cNvPr id="22" name="Content Placeholder 9"/>
          <p:cNvSpPr>
            <a:spLocks noGrp="1"/>
          </p:cNvSpPr>
          <p:nvPr>
            <p:ph idx="1"/>
          </p:nvPr>
        </p:nvSpPr>
        <p:spPr>
          <a:xfrm>
            <a:off x="337351" y="1667812"/>
            <a:ext cx="9898602" cy="931008"/>
          </a:xfrm>
        </p:spPr>
        <p:txBody>
          <a:bodyPr/>
          <a:lstStyle/>
          <a:p>
            <a:pPr marL="0" lvl="0" indent="0">
              <a:buNone/>
            </a:pPr>
            <a:r>
              <a:rPr lang="en-US" dirty="0">
                <a:solidFill>
                  <a:prstClr val="black">
                    <a:lumMod val="65000"/>
                    <a:lumOff val="35000"/>
                  </a:prstClr>
                </a:solidFill>
              </a:rPr>
              <a:t>USAC’s invoice review can involve two steps</a:t>
            </a:r>
          </a:p>
        </p:txBody>
      </p:sp>
    </p:spTree>
    <p:extLst>
      <p:ext uri="{BB962C8B-B14F-4D97-AF65-F5344CB8AC3E}">
        <p14:creationId xmlns:p14="http://schemas.microsoft.com/office/powerpoint/2010/main" val="425474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7"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3" name="Content Placeholder 2"/>
          <p:cNvSpPr>
            <a:spLocks noGrp="1"/>
          </p:cNvSpPr>
          <p:nvPr>
            <p:ph idx="1"/>
          </p:nvPr>
        </p:nvSpPr>
        <p:spPr>
          <a:xfrm>
            <a:off x="505302" y="1376040"/>
            <a:ext cx="9898602" cy="4112800"/>
          </a:xfrm>
        </p:spPr>
        <p:txBody>
          <a:bodyPr/>
          <a:lstStyle/>
          <a:p>
            <a:pPr marL="457200" indent="-457200">
              <a:buFont typeface="Arial" panose="020B0604020202020204" pitchFamily="34" charset="0"/>
              <a:buChar char="•"/>
            </a:pPr>
            <a:r>
              <a:rPr lang="en-US" sz="2400" dirty="0"/>
              <a:t>All invoices undergo a series of automated reviews.</a:t>
            </a:r>
          </a:p>
          <a:p>
            <a:pPr marL="457200" indent="-457200">
              <a:buFont typeface="Arial" panose="020B0604020202020204" pitchFamily="34" charset="0"/>
              <a:buChar char="•"/>
            </a:pPr>
            <a:r>
              <a:rPr lang="en-US" sz="2400" dirty="0"/>
              <a:t>Line items are automatically rejected if their information (FCC Form 471 number, FRN, discount percentage, available funding, etc.) is incorrect or inconsistent with the approved FRN. </a:t>
            </a:r>
          </a:p>
          <a:p>
            <a:pPr marL="457200" indent="-457200">
              <a:buFont typeface="Arial" panose="020B0604020202020204" pitchFamily="34" charset="0"/>
              <a:buChar char="•"/>
            </a:pPr>
            <a:r>
              <a:rPr lang="en-US" sz="2400" dirty="0" smtClean="0"/>
              <a:t>Keep in mind that the </a:t>
            </a:r>
            <a:r>
              <a:rPr lang="en-US" sz="2400" dirty="0"/>
              <a:t>online </a:t>
            </a:r>
            <a:r>
              <a:rPr lang="en-US" sz="2400" dirty="0" smtClean="0"/>
              <a:t>SPI </a:t>
            </a:r>
            <a:r>
              <a:rPr lang="en-US" sz="2400" dirty="0"/>
              <a:t>Form has </a:t>
            </a:r>
            <a:r>
              <a:rPr lang="en-US" sz="2400" dirty="0" smtClean="0"/>
              <a:t>fewer </a:t>
            </a:r>
            <a:r>
              <a:rPr lang="en-US" sz="2400" dirty="0"/>
              <a:t>built-in </a:t>
            </a:r>
            <a:r>
              <a:rPr lang="en-US" sz="2400" dirty="0" smtClean="0"/>
              <a:t>warnings, so accurate data entry is very important. </a:t>
            </a:r>
            <a:endParaRPr lang="en-US" sz="2400"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21</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856613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Common Data Entry Errors</a:t>
            </a:r>
            <a:endParaRPr lang="en-US" sz="2800" dirty="0"/>
          </a:p>
        </p:txBody>
      </p:sp>
      <p:sp>
        <p:nvSpPr>
          <p:cNvPr id="3" name="Content Placeholder 2"/>
          <p:cNvSpPr>
            <a:spLocks noGrp="1"/>
          </p:cNvSpPr>
          <p:nvPr>
            <p:ph idx="1"/>
          </p:nvPr>
        </p:nvSpPr>
        <p:spPr>
          <a:xfrm>
            <a:off x="505302" y="1376040"/>
            <a:ext cx="9898602" cy="4980310"/>
          </a:xfrm>
        </p:spPr>
        <p:txBody>
          <a:bodyPr/>
          <a:lstStyle/>
          <a:p>
            <a:pPr marL="457200" indent="-457200">
              <a:buFont typeface="Arial" panose="020B0604020202020204" pitchFamily="34" charset="0"/>
              <a:buChar char="•"/>
            </a:pPr>
            <a:r>
              <a:rPr lang="en-US" sz="2400" dirty="0" smtClean="0"/>
              <a:t>The FCC Form 471 and/or Funding Request Number (FRN) does not exist in our system.</a:t>
            </a:r>
          </a:p>
          <a:p>
            <a:pPr marL="457200" indent="-457200">
              <a:buFont typeface="Arial" panose="020B0604020202020204" pitchFamily="34" charset="0"/>
              <a:buChar char="•"/>
            </a:pPr>
            <a:r>
              <a:rPr lang="en-US" sz="2400" dirty="0" smtClean="0"/>
              <a:t>Your SPIN is not featured on the FRN.</a:t>
            </a:r>
          </a:p>
          <a:p>
            <a:pPr marL="457200" indent="-457200">
              <a:buFont typeface="Arial" panose="020B0604020202020204" pitchFamily="34" charset="0"/>
              <a:buChar char="•"/>
            </a:pPr>
            <a:r>
              <a:rPr lang="en-US" sz="2400" dirty="0" smtClean="0"/>
              <a:t>The FRN you entered is not on the FCC Form 471 number you entered.</a:t>
            </a:r>
          </a:p>
          <a:p>
            <a:pPr marL="457200" indent="-457200">
              <a:buFont typeface="Arial" panose="020B0604020202020204" pitchFamily="34" charset="0"/>
              <a:buChar char="•"/>
            </a:pPr>
            <a:r>
              <a:rPr lang="en-US" sz="2400" dirty="0" smtClean="0"/>
              <a:t>The entire commitment has already been paid.</a:t>
            </a:r>
          </a:p>
          <a:p>
            <a:pPr marL="457200" indent="-457200">
              <a:buFont typeface="Arial" panose="020B0604020202020204" pitchFamily="34" charset="0"/>
              <a:buChar char="•"/>
            </a:pPr>
            <a:r>
              <a:rPr lang="en-US" sz="2400" dirty="0" smtClean="0"/>
              <a:t>The FRN is for the previous funding year.</a:t>
            </a:r>
          </a:p>
          <a:p>
            <a:pPr marL="457200" indent="-457200">
              <a:buFont typeface="Arial" panose="020B0604020202020204" pitchFamily="34" charset="0"/>
              <a:buChar char="•"/>
            </a:pPr>
            <a:r>
              <a:rPr lang="en-US" sz="2400" dirty="0" smtClean="0"/>
              <a:t>The line item is or appears to be a duplicate.</a:t>
            </a:r>
          </a:p>
          <a:p>
            <a:pPr marL="628650" lvl="1" indent="-457200">
              <a:buFont typeface="Arial" panose="020B0604020202020204" pitchFamily="34" charset="0"/>
              <a:buChar char="•"/>
            </a:pPr>
            <a:r>
              <a:rPr lang="en-US" sz="2000" dirty="0" smtClean="0"/>
              <a:t>This may be because the customer billed date is entered as the service start date in every line item rather than the first date that service was delivered for that line item.</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22</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227573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Note on Discount Data Entry</a:t>
            </a:r>
            <a:endParaRPr lang="en-US" sz="2800" dirty="0"/>
          </a:p>
        </p:txBody>
      </p:sp>
      <p:sp>
        <p:nvSpPr>
          <p:cNvPr id="3" name="Content Placeholder 2"/>
          <p:cNvSpPr>
            <a:spLocks noGrp="1"/>
          </p:cNvSpPr>
          <p:nvPr>
            <p:ph idx="1"/>
          </p:nvPr>
        </p:nvSpPr>
        <p:spPr>
          <a:xfrm>
            <a:off x="505302" y="1376040"/>
            <a:ext cx="9898602" cy="4980310"/>
          </a:xfrm>
        </p:spPr>
        <p:txBody>
          <a:bodyPr/>
          <a:lstStyle/>
          <a:p>
            <a:pPr marL="457200" indent="-457200">
              <a:buFont typeface="Arial" panose="020B0604020202020204" pitchFamily="34" charset="0"/>
              <a:buChar char="•"/>
            </a:pPr>
            <a:r>
              <a:rPr lang="en-US" sz="2400" dirty="0" smtClean="0"/>
              <a:t>The system does not pre-populate the discount from the FRN record to the online SPI Form.</a:t>
            </a:r>
          </a:p>
          <a:p>
            <a:pPr marL="457200" indent="-457200">
              <a:buFont typeface="Arial" panose="020B0604020202020204" pitchFamily="34" charset="0"/>
              <a:buChar char="•"/>
            </a:pPr>
            <a:r>
              <a:rPr lang="en-US" sz="2400" dirty="0" smtClean="0"/>
              <a:t>To complete each line item:</a:t>
            </a:r>
          </a:p>
          <a:p>
            <a:pPr marL="628650" lvl="1" indent="-457200">
              <a:buFont typeface="Arial" panose="020B0604020202020204" pitchFamily="34" charset="0"/>
              <a:buChar char="•"/>
            </a:pPr>
            <a:r>
              <a:rPr lang="en-US" sz="2000" dirty="0" smtClean="0"/>
              <a:t>Enter the pre-discount amount.</a:t>
            </a:r>
          </a:p>
          <a:p>
            <a:pPr marL="628650" lvl="1" indent="-457200">
              <a:buFont typeface="Arial" panose="020B0604020202020204" pitchFamily="34" charset="0"/>
              <a:buChar char="•"/>
            </a:pPr>
            <a:r>
              <a:rPr lang="en-US" sz="2000" dirty="0" smtClean="0"/>
              <a:t>Enter the discount percentage manually. This entry must be a number between 20 and 90. If the correct discount is less than 20, enter 20.</a:t>
            </a:r>
          </a:p>
          <a:p>
            <a:pPr marL="628650" lvl="1" indent="-457200">
              <a:buFont typeface="Arial" panose="020B0604020202020204" pitchFamily="34" charset="0"/>
              <a:buChar char="•"/>
            </a:pPr>
            <a:r>
              <a:rPr lang="en-US" sz="2000" dirty="0" smtClean="0"/>
              <a:t>Calculate the post-discount amount manually and enter it.</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23</a:t>
            </a:fld>
            <a:endParaRPr lang="en-US" dirty="0"/>
          </a:p>
        </p:txBody>
      </p:sp>
      <p:sp>
        <p:nvSpPr>
          <p:cNvPr id="5" name="Rectangle 4"/>
          <p:cNvSpPr/>
          <p:nvPr/>
        </p:nvSpPr>
        <p:spPr>
          <a:xfrm>
            <a:off x="227042" y="6488587"/>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3037638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a:t>
            </a:r>
          </a:p>
        </p:txBody>
      </p:sp>
      <p:sp>
        <p:nvSpPr>
          <p:cNvPr id="3" name="Content Placeholder 2"/>
          <p:cNvSpPr>
            <a:spLocks noGrp="1"/>
          </p:cNvSpPr>
          <p:nvPr>
            <p:ph idx="1"/>
          </p:nvPr>
        </p:nvSpPr>
        <p:spPr>
          <a:xfrm>
            <a:off x="337351" y="1376040"/>
            <a:ext cx="10311358" cy="4112800"/>
          </a:xfrm>
        </p:spPr>
        <p:txBody>
          <a:bodyPr/>
          <a:lstStyle/>
          <a:p>
            <a:pPr marL="457200" lvl="1" indent="-457200">
              <a:spcBef>
                <a:spcPts val="1000"/>
              </a:spcBef>
              <a:spcAft>
                <a:spcPts val="0"/>
              </a:spcAft>
              <a:buClr>
                <a:srgbClr val="006FF4"/>
              </a:buClr>
              <a:buFont typeface="Arial" panose="020B0604020202020204" pitchFamily="34" charset="0"/>
              <a:buChar char="•"/>
            </a:pPr>
            <a:r>
              <a:rPr lang="en-US" sz="2300" dirty="0"/>
              <a:t>Some invoices also undergo manual review. These reviews verify, among other things, that:</a:t>
            </a:r>
          </a:p>
          <a:p>
            <a:pPr marL="914400" lvl="3" indent="-457200">
              <a:spcBef>
                <a:spcPts val="1000"/>
              </a:spcBef>
              <a:spcAft>
                <a:spcPts val="0"/>
              </a:spcAft>
              <a:buClr>
                <a:srgbClr val="006FF4"/>
              </a:buClr>
              <a:buFont typeface="Arial" panose="020B0604020202020204" pitchFamily="34" charset="0"/>
              <a:buChar char="•"/>
            </a:pPr>
            <a:r>
              <a:rPr lang="en-US" sz="2300" dirty="0"/>
              <a:t>the customer bills are accurately reflected on the E-rate invoice and discounts are properly applied;</a:t>
            </a:r>
          </a:p>
          <a:p>
            <a:pPr marL="914400" lvl="3" indent="-457200">
              <a:spcBef>
                <a:spcPts val="1000"/>
              </a:spcBef>
              <a:spcAft>
                <a:spcPts val="0"/>
              </a:spcAft>
              <a:buClr>
                <a:srgbClr val="006FF4"/>
              </a:buClr>
              <a:buFont typeface="Arial" panose="020B0604020202020204" pitchFamily="34" charset="0"/>
              <a:buChar char="•"/>
            </a:pPr>
            <a:r>
              <a:rPr lang="en-US" sz="2300" dirty="0"/>
              <a:t>the services are eligible and were approved on the FCDL;</a:t>
            </a:r>
          </a:p>
          <a:p>
            <a:pPr marL="914400" lvl="4" indent="-457200">
              <a:spcBef>
                <a:spcPts val="1000"/>
              </a:spcBef>
              <a:spcAft>
                <a:spcPts val="0"/>
              </a:spcAft>
              <a:buClr>
                <a:srgbClr val="006FF4"/>
              </a:buClr>
              <a:buFont typeface="Arial" panose="020B0604020202020204" pitchFamily="34" charset="0"/>
              <a:buChar char="•"/>
            </a:pPr>
            <a:r>
              <a:rPr lang="en-US" sz="2300" dirty="0"/>
              <a:t>It the services are not on the FCDL, USAC approved a service substitution.</a:t>
            </a:r>
          </a:p>
          <a:p>
            <a:pPr marL="457200" lvl="1" indent="-457200">
              <a:spcBef>
                <a:spcPts val="1000"/>
              </a:spcBef>
              <a:spcAft>
                <a:spcPts val="0"/>
              </a:spcAft>
              <a:buClr>
                <a:srgbClr val="006FF4"/>
              </a:buClr>
              <a:buFont typeface="Arial" panose="020B0604020202020204" pitchFamily="34" charset="0"/>
              <a:buChar char="•"/>
            </a:pPr>
            <a:r>
              <a:rPr lang="en-US" sz="2300" dirty="0"/>
              <a:t>USAC reviewers send questions to the </a:t>
            </a:r>
            <a:r>
              <a:rPr lang="en-US" sz="2300" dirty="0" smtClean="0"/>
              <a:t>service </a:t>
            </a:r>
            <a:r>
              <a:rPr lang="en-US" sz="2300" dirty="0"/>
              <a:t>provider and ask for responses in seven days; one seven-day extension can be granted. </a:t>
            </a:r>
          </a:p>
          <a:p>
            <a:pPr marL="457200" lvl="1" indent="-457200">
              <a:spcBef>
                <a:spcPts val="1000"/>
              </a:spcBef>
              <a:spcAft>
                <a:spcPts val="0"/>
              </a:spcAft>
              <a:buClr>
                <a:srgbClr val="006FF4"/>
              </a:buClr>
              <a:buFont typeface="Arial" panose="020B0604020202020204" pitchFamily="34" charset="0"/>
              <a:buChar char="•"/>
            </a:pPr>
            <a:r>
              <a:rPr lang="en-US" sz="2300" dirty="0"/>
              <a:t>USAC reviews the information provided and makes a disbursement decision.</a:t>
            </a:r>
          </a:p>
          <a:p>
            <a:pPr marL="457200" lvl="1" indent="-457200">
              <a:spcBef>
                <a:spcPts val="1000"/>
              </a:spcBef>
              <a:spcAft>
                <a:spcPts val="0"/>
              </a:spcAft>
              <a:buClr>
                <a:srgbClr val="006FF4"/>
              </a:buClr>
              <a:buFont typeface="Arial" panose="020B0604020202020204" pitchFamily="34" charset="0"/>
              <a:buChar char="•"/>
            </a:pPr>
            <a:r>
              <a:rPr lang="en-US" sz="2300" dirty="0"/>
              <a:t>If payment is rejected, </a:t>
            </a:r>
            <a:r>
              <a:rPr lang="en-US" sz="2300" dirty="0" smtClean="0"/>
              <a:t>the service provider </a:t>
            </a:r>
            <a:r>
              <a:rPr lang="en-US" sz="2300" dirty="0"/>
              <a:t>can resubmit the invoice once the issue has been corrected. </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24</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4477019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Invoice Review: Service Certification</a:t>
            </a:r>
          </a:p>
        </p:txBody>
      </p:sp>
      <p:sp>
        <p:nvSpPr>
          <p:cNvPr id="3" name="Content Placeholder 2"/>
          <p:cNvSpPr>
            <a:spLocks noGrp="1"/>
          </p:cNvSpPr>
          <p:nvPr>
            <p:ph idx="1"/>
          </p:nvPr>
        </p:nvSpPr>
        <p:spPr>
          <a:xfrm>
            <a:off x="495971" y="1376040"/>
            <a:ext cx="9898602" cy="4228756"/>
          </a:xfrm>
        </p:spPr>
        <p:txBody>
          <a:bodyPr/>
          <a:lstStyle/>
          <a:p>
            <a:pPr marL="457200" lvl="1" indent="-457200">
              <a:spcBef>
                <a:spcPts val="1000"/>
              </a:spcBef>
              <a:spcAft>
                <a:spcPts val="0"/>
              </a:spcAft>
              <a:buClr>
                <a:srgbClr val="006FF4"/>
              </a:buClr>
              <a:buFont typeface="Arial" panose="020B0604020202020204" pitchFamily="34" charset="0"/>
              <a:buChar char="•"/>
            </a:pPr>
            <a:r>
              <a:rPr lang="en-US" dirty="0"/>
              <a:t>Some manual reviews require additional documentation, such as:</a:t>
            </a:r>
          </a:p>
          <a:p>
            <a:pPr marL="914400" lvl="3" indent="-457200">
              <a:spcBef>
                <a:spcPts val="1000"/>
              </a:spcBef>
              <a:spcAft>
                <a:spcPts val="0"/>
              </a:spcAft>
              <a:buClr>
                <a:srgbClr val="006FF4"/>
              </a:buClr>
              <a:buFont typeface="Arial" panose="020B0604020202020204" pitchFamily="34" charset="0"/>
              <a:buChar char="•"/>
            </a:pPr>
            <a:r>
              <a:rPr lang="en-US" sz="2400" dirty="0"/>
              <a:t>Proof that the applicant paid their share.</a:t>
            </a:r>
          </a:p>
          <a:p>
            <a:pPr marL="914400" lvl="3" indent="-457200">
              <a:spcBef>
                <a:spcPts val="1000"/>
              </a:spcBef>
              <a:spcAft>
                <a:spcPts val="0"/>
              </a:spcAft>
              <a:buClr>
                <a:srgbClr val="006FF4"/>
              </a:buClr>
              <a:buFont typeface="Arial" panose="020B0604020202020204" pitchFamily="34" charset="0"/>
              <a:buChar char="•"/>
            </a:pPr>
            <a:r>
              <a:rPr lang="en-US" sz="2400" dirty="0"/>
              <a:t>Proof that the invoiced services were delivered and/or installed.</a:t>
            </a:r>
          </a:p>
          <a:p>
            <a:pPr marL="914400" lvl="3" indent="-457200">
              <a:spcBef>
                <a:spcPts val="1000"/>
              </a:spcBef>
              <a:spcAft>
                <a:spcPts val="0"/>
              </a:spcAft>
              <a:buClr>
                <a:srgbClr val="006FF4"/>
              </a:buClr>
              <a:buFont typeface="Arial" panose="020B0604020202020204" pitchFamily="34" charset="0"/>
              <a:buChar char="•"/>
            </a:pPr>
            <a:r>
              <a:rPr lang="en-US" sz="2400" dirty="0"/>
              <a:t>Proof that progress payments were included in the contract.</a:t>
            </a:r>
          </a:p>
          <a:p>
            <a:pPr marL="457200" lvl="1" indent="-457200">
              <a:spcBef>
                <a:spcPts val="1000"/>
              </a:spcBef>
              <a:spcAft>
                <a:spcPts val="0"/>
              </a:spcAft>
              <a:buClr>
                <a:srgbClr val="006FF4"/>
              </a:buClr>
              <a:buFont typeface="Arial" panose="020B0604020202020204" pitchFamily="34" charset="0"/>
              <a:buChar char="•"/>
            </a:pPr>
            <a:r>
              <a:rPr lang="en-US" dirty="0"/>
              <a:t>USAC reviewers send a Service Certification and instructions to the service provider so that they can </a:t>
            </a:r>
            <a:r>
              <a:rPr lang="en-US" dirty="0" smtClean="0"/>
              <a:t>forward it </a:t>
            </a:r>
            <a:r>
              <a:rPr lang="en-US" dirty="0"/>
              <a:t>to the applicant.</a:t>
            </a:r>
          </a:p>
          <a:p>
            <a:pPr marL="457200" lvl="1" indent="-457200">
              <a:spcBef>
                <a:spcPts val="1000"/>
              </a:spcBef>
              <a:spcAft>
                <a:spcPts val="0"/>
              </a:spcAft>
              <a:buClr>
                <a:srgbClr val="006FF4"/>
              </a:buClr>
              <a:buFont typeface="Arial" panose="020B0604020202020204" pitchFamily="34" charset="0"/>
              <a:buChar char="•"/>
            </a:pPr>
            <a:r>
              <a:rPr lang="en-US" dirty="0"/>
              <a:t>The applicant completes the certification and returns it directly to USAC.</a:t>
            </a:r>
          </a:p>
          <a:p>
            <a:pPr marL="457200" lvl="1" indent="-457200">
              <a:spcBef>
                <a:spcPts val="1000"/>
              </a:spcBef>
              <a:spcAft>
                <a:spcPts val="0"/>
              </a:spcAft>
              <a:buClr>
                <a:srgbClr val="006FF4"/>
              </a:buClr>
              <a:buFont typeface="Arial" panose="020B0604020202020204" pitchFamily="34" charset="0"/>
              <a:buChar char="•"/>
            </a:pPr>
            <a:r>
              <a:rPr lang="en-US" dirty="0"/>
              <a:t>USAC reviews the information provided and makes a decision.</a:t>
            </a:r>
          </a:p>
        </p:txBody>
      </p:sp>
      <p:sp>
        <p:nvSpPr>
          <p:cNvPr id="4" name="Slide Number Placeholder 3"/>
          <p:cNvSpPr>
            <a:spLocks noGrp="1"/>
          </p:cNvSpPr>
          <p:nvPr>
            <p:ph type="sldNum" sz="quarter" idx="11"/>
          </p:nvPr>
        </p:nvSpPr>
        <p:spPr/>
        <p:txBody>
          <a:bodyPr/>
          <a:lstStyle/>
          <a:p>
            <a:fld id="{77DFCED7-EB59-654B-ACD8-84CE8F59160C}" type="slidenum">
              <a:rPr lang="en-US" smtClean="0"/>
              <a:pPr/>
              <a:t>25</a:t>
            </a:fld>
            <a:endParaRPr lang="en-US" dirty="0"/>
          </a:p>
        </p:txBody>
      </p:sp>
      <p:sp>
        <p:nvSpPr>
          <p:cNvPr id="5" name="Rectangle 4"/>
          <p:cNvSpPr/>
          <p:nvPr/>
        </p:nvSpPr>
        <p:spPr>
          <a:xfrm>
            <a:off x="337351"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29603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Tips for Invoicing – </a:t>
            </a:r>
            <a:r>
              <a:rPr lang="en-US" sz="2800" dirty="0" smtClean="0"/>
              <a:t>Service Providers</a:t>
            </a:r>
            <a:endParaRPr lang="en-US" sz="2800" dirty="0">
              <a:solidFill>
                <a:schemeClr val="accent2"/>
              </a:solidFill>
            </a:endParaRPr>
          </a:p>
        </p:txBody>
      </p:sp>
      <p:sp>
        <p:nvSpPr>
          <p:cNvPr id="3" name="Content Placeholder 2"/>
          <p:cNvSpPr>
            <a:spLocks noGrp="1"/>
          </p:cNvSpPr>
          <p:nvPr>
            <p:ph idx="1"/>
          </p:nvPr>
        </p:nvSpPr>
        <p:spPr>
          <a:xfrm>
            <a:off x="461639" y="1376039"/>
            <a:ext cx="11350916" cy="5081322"/>
          </a:xfrm>
        </p:spPr>
        <p:txBody>
          <a:bodyPr/>
          <a:lstStyle/>
          <a:p>
            <a:pPr marL="457200" lvl="1" indent="-457200">
              <a:spcBef>
                <a:spcPts val="1000"/>
              </a:spcBef>
              <a:spcAft>
                <a:spcPts val="0"/>
              </a:spcAft>
              <a:buClr>
                <a:srgbClr val="006FF4"/>
              </a:buClr>
              <a:buFont typeface="Arial" panose="020B0604020202020204" pitchFamily="34" charset="0"/>
              <a:buChar char="•"/>
            </a:pPr>
            <a:r>
              <a:rPr lang="en-US" dirty="0" smtClean="0"/>
              <a:t>Confirm the invoice method the applicant has chosen – ideally, before services start.</a:t>
            </a:r>
          </a:p>
          <a:p>
            <a:pPr marL="457200" lvl="1" indent="-457200">
              <a:spcBef>
                <a:spcPts val="1000"/>
              </a:spcBef>
              <a:spcAft>
                <a:spcPts val="0"/>
              </a:spcAft>
              <a:buClr>
                <a:srgbClr val="006FF4"/>
              </a:buClr>
              <a:buFont typeface="Arial" panose="020B0604020202020204" pitchFamily="34" charset="0"/>
              <a:buChar char="•"/>
            </a:pPr>
            <a:r>
              <a:rPr lang="en-US" dirty="0" smtClean="0"/>
              <a:t>Verify that the information on your current FCC Form 498 – especially bank account information – is correct. USAC does not issue paper checks.</a:t>
            </a:r>
            <a:endParaRPr lang="en-US" dirty="0"/>
          </a:p>
          <a:p>
            <a:pPr marL="457200" lvl="1" indent="-457200">
              <a:spcBef>
                <a:spcPts val="1000"/>
              </a:spcBef>
              <a:spcAft>
                <a:spcPts val="0"/>
              </a:spcAft>
              <a:buClr>
                <a:srgbClr val="006FF4"/>
              </a:buClr>
              <a:buFont typeface="Arial" panose="020B0604020202020204" pitchFamily="34" charset="0"/>
              <a:buChar char="•"/>
            </a:pPr>
            <a:r>
              <a:rPr lang="en-US" dirty="0" smtClean="0"/>
              <a:t>Gather </a:t>
            </a:r>
            <a:r>
              <a:rPr lang="en-US" dirty="0"/>
              <a:t>the documents you will need to complete an invoice correctly: FCDLs, FCC Form 486 Notification Letters, SPIN change approvals, service substitution approvals, customer bills.</a:t>
            </a:r>
          </a:p>
          <a:p>
            <a:pPr marL="457200" lvl="1" indent="-457200">
              <a:spcBef>
                <a:spcPts val="1000"/>
              </a:spcBef>
              <a:spcAft>
                <a:spcPts val="0"/>
              </a:spcAft>
              <a:buClr>
                <a:srgbClr val="006FF4"/>
              </a:buClr>
              <a:buFont typeface="Arial" panose="020B0604020202020204" pitchFamily="34" charset="0"/>
              <a:buChar char="•"/>
            </a:pPr>
            <a:r>
              <a:rPr lang="en-US" dirty="0"/>
              <a:t>Make sure </a:t>
            </a:r>
            <a:r>
              <a:rPr lang="en-US" dirty="0" smtClean="0"/>
              <a:t>that the applicant has </a:t>
            </a:r>
            <a:r>
              <a:rPr lang="en-US" dirty="0"/>
              <a:t>filed – and USAC has approved – an FCC Form 486</a:t>
            </a:r>
            <a:r>
              <a:rPr lang="en-US" dirty="0" smtClean="0"/>
              <a:t>.</a:t>
            </a:r>
          </a:p>
          <a:p>
            <a:pPr marL="457200" lvl="1" indent="-457200">
              <a:spcBef>
                <a:spcPts val="1000"/>
              </a:spcBef>
              <a:spcAft>
                <a:spcPts val="0"/>
              </a:spcAft>
              <a:buClr>
                <a:srgbClr val="006FF4"/>
              </a:buClr>
              <a:buFont typeface="Arial" panose="020B0604020202020204" pitchFamily="34" charset="0"/>
              <a:buChar char="•"/>
            </a:pPr>
            <a:r>
              <a:rPr lang="en-US" dirty="0" smtClean="0"/>
              <a:t>Make sure you have certified an FCC Form 473 (SPAC Form) for the appropriate funding year.</a:t>
            </a:r>
            <a:endParaRPr lang="en-US" dirty="0"/>
          </a:p>
          <a:p>
            <a:pPr marL="457200" lvl="1" indent="-457200">
              <a:spcBef>
                <a:spcPts val="1000"/>
              </a:spcBef>
              <a:spcAft>
                <a:spcPts val="0"/>
              </a:spcAft>
              <a:buClr>
                <a:srgbClr val="006FF4"/>
              </a:buClr>
              <a:buFont typeface="Arial" panose="020B0604020202020204" pitchFamily="34" charset="0"/>
              <a:buChar char="•"/>
            </a:pPr>
            <a:r>
              <a:rPr lang="en-US" dirty="0" smtClean="0"/>
              <a:t>Forward </a:t>
            </a:r>
            <a:r>
              <a:rPr lang="en-US" dirty="0"/>
              <a:t>service certifications </a:t>
            </a:r>
            <a:r>
              <a:rPr lang="en-US" b="1" dirty="0" smtClean="0"/>
              <a:t>with instructions</a:t>
            </a:r>
            <a:r>
              <a:rPr lang="en-US" dirty="0" smtClean="0"/>
              <a:t> to the applicant promptly.</a:t>
            </a:r>
            <a:endParaRPr lang="en-US" dirty="0"/>
          </a:p>
          <a:p>
            <a:pPr marL="457200" lvl="1" indent="-457200">
              <a:spcBef>
                <a:spcPts val="1000"/>
              </a:spcBef>
              <a:spcAft>
                <a:spcPts val="0"/>
              </a:spcAft>
              <a:buClr>
                <a:srgbClr val="006FF4"/>
              </a:buClr>
              <a:buFont typeface="Arial" panose="020B0604020202020204" pitchFamily="34" charset="0"/>
              <a:buChar char="•"/>
            </a:pPr>
            <a:r>
              <a:rPr lang="en-US" dirty="0" smtClean="0"/>
              <a:t>Check your entries carefully to be sure that they are consistent and accurate.</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26</a:t>
            </a:fld>
            <a:endParaRPr lang="en-US" dirty="0"/>
          </a:p>
        </p:txBody>
      </p:sp>
      <p:sp>
        <p:nvSpPr>
          <p:cNvPr id="5" name="Rectangle 4"/>
          <p:cNvSpPr/>
          <p:nvPr/>
        </p:nvSpPr>
        <p:spPr>
          <a:xfrm>
            <a:off x="255034" y="6500902"/>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17834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3379" y="650769"/>
            <a:ext cx="10335768"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sz="3600" dirty="0"/>
              <a:t>Case Studies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27</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624875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972070"/>
            <a:ext cx="11016449" cy="799534"/>
          </a:xfrm>
        </p:spPr>
        <p:txBody>
          <a:bodyPr/>
          <a:lstStyle/>
          <a:p>
            <a:r>
              <a:rPr lang="en-US" sz="2400" dirty="0"/>
              <a:t> </a:t>
            </a:r>
          </a:p>
        </p:txBody>
      </p:sp>
      <p:sp>
        <p:nvSpPr>
          <p:cNvPr id="3" name="Content Placeholder 2"/>
          <p:cNvSpPr>
            <a:spLocks noGrp="1"/>
          </p:cNvSpPr>
          <p:nvPr>
            <p:ph idx="1"/>
          </p:nvPr>
        </p:nvSpPr>
        <p:spPr>
          <a:xfrm>
            <a:off x="473893" y="1493134"/>
            <a:ext cx="11538275" cy="4863216"/>
          </a:xfrm>
        </p:spPr>
        <p:txBody>
          <a:bodyPr/>
          <a:lstStyle/>
          <a:p>
            <a:pPr marL="457200" indent="-457200">
              <a:buFont typeface="Arial" panose="020B0604020202020204" pitchFamily="34" charset="0"/>
              <a:buChar char="•"/>
            </a:pPr>
            <a:r>
              <a:rPr lang="en-US" sz="2400" dirty="0"/>
              <a:t>Invoice has been submitted for FRN 123456 which was approved for Basic Maintenance.</a:t>
            </a:r>
          </a:p>
          <a:p>
            <a:pPr marL="457200" indent="-457200">
              <a:buFont typeface="Arial" panose="020B0604020202020204" pitchFamily="34" charset="0"/>
              <a:buChar char="•"/>
            </a:pPr>
            <a:r>
              <a:rPr lang="en-US" sz="2400" dirty="0"/>
              <a:t>USAC requested a copy of the customer bill. The customer bill supports Internal Connections.</a:t>
            </a:r>
          </a:p>
          <a:p>
            <a:pPr marL="457200" indent="-457200">
              <a:buFont typeface="Arial" panose="020B0604020202020204" pitchFamily="34" charset="0"/>
              <a:buChar char="•"/>
            </a:pPr>
            <a:r>
              <a:rPr lang="en-US" sz="2400" dirty="0"/>
              <a:t>Although Internal Connections are considered eligible services, the FRN was not approved for Internal Connections. The documentation supplied was for services which are eligible but these services were not approved on the funding request.</a:t>
            </a:r>
          </a:p>
          <a:p>
            <a:pPr marL="0" indent="0">
              <a:buNone/>
            </a:pPr>
            <a:endParaRPr lang="en-US" sz="12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28</a:t>
            </a:fld>
            <a:endParaRPr lang="en-US" dirty="0"/>
          </a:p>
        </p:txBody>
      </p:sp>
      <p:sp>
        <p:nvSpPr>
          <p:cNvPr id="6" name="TextBox 5"/>
          <p:cNvSpPr txBox="1"/>
          <p:nvPr/>
        </p:nvSpPr>
        <p:spPr>
          <a:xfrm>
            <a:off x="279102" y="808633"/>
            <a:ext cx="9770420" cy="523220"/>
          </a:xfrm>
          <a:prstGeom prst="rect">
            <a:avLst/>
          </a:prstGeom>
          <a:noFill/>
        </p:spPr>
        <p:txBody>
          <a:bodyPr wrap="square" rtlCol="0">
            <a:spAutoFit/>
          </a:bodyPr>
          <a:lstStyle/>
          <a:p>
            <a:r>
              <a:rPr lang="en-US" sz="2800" b="1" dirty="0">
                <a:solidFill>
                  <a:srgbClr val="004ADD"/>
                </a:solidFill>
                <a:latin typeface="Source Sans Pro" panose="020B0503030403020204" pitchFamily="34" charset="0"/>
                <a:ea typeface="Source Sans Pro" panose="020B0503030403020204" pitchFamily="34" charset="0"/>
              </a:rPr>
              <a:t>Case Studies: Services not approved on FRN</a:t>
            </a:r>
          </a:p>
        </p:txBody>
      </p:sp>
    </p:spTree>
    <p:extLst>
      <p:ext uri="{BB962C8B-B14F-4D97-AF65-F5344CB8AC3E}">
        <p14:creationId xmlns:p14="http://schemas.microsoft.com/office/powerpoint/2010/main" val="1580657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4ADD"/>
                </a:solidFill>
                <a:latin typeface="Source Sans Pro" panose="020B0503030403020204" pitchFamily="34" charset="0"/>
                <a:ea typeface="Source Sans Pro" panose="020B0503030403020204" pitchFamily="34" charset="0"/>
              </a:rPr>
              <a:t>Case Studies: Services not approved on FRN</a:t>
            </a:r>
            <a:br>
              <a:rPr lang="en-US" sz="2800" dirty="0">
                <a:solidFill>
                  <a:srgbClr val="004ADD"/>
                </a:solidFill>
                <a:latin typeface="Source Sans Pro" panose="020B0503030403020204" pitchFamily="34" charset="0"/>
                <a:ea typeface="Source Sans Pro" panose="020B0503030403020204" pitchFamily="34" charset="0"/>
              </a:rPr>
            </a:br>
            <a:endParaRPr lang="en-US" sz="2800" dirty="0"/>
          </a:p>
        </p:txBody>
      </p:sp>
      <p:sp>
        <p:nvSpPr>
          <p:cNvPr id="3" name="Content Placeholder 2"/>
          <p:cNvSpPr>
            <a:spLocks noGrp="1"/>
          </p:cNvSpPr>
          <p:nvPr>
            <p:ph idx="1"/>
          </p:nvPr>
        </p:nvSpPr>
        <p:spPr/>
        <p:txBody>
          <a:bodyPr/>
          <a:lstStyle/>
          <a:p>
            <a:pPr marL="0" indent="0">
              <a:buNone/>
            </a:pPr>
            <a:r>
              <a:rPr lang="en-US" sz="2400" dirty="0" smtClean="0"/>
              <a:t>Answer:</a:t>
            </a:r>
          </a:p>
          <a:p>
            <a:pPr marL="0" indent="0">
              <a:buNone/>
            </a:pPr>
            <a:r>
              <a:rPr lang="en-US" sz="2400" dirty="0"/>
              <a:t>Based on the information supplied, the invoice will be denied.</a:t>
            </a:r>
          </a:p>
          <a:p>
            <a:pPr marL="0" indent="0">
              <a:buNone/>
            </a:pP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29</a:t>
            </a:fld>
            <a:endParaRPr lang="en-US" dirty="0"/>
          </a:p>
        </p:txBody>
      </p:sp>
    </p:spTree>
    <p:extLst>
      <p:ext uri="{BB962C8B-B14F-4D97-AF65-F5344CB8AC3E}">
        <p14:creationId xmlns:p14="http://schemas.microsoft.com/office/powerpoint/2010/main" val="390473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Preparing for Invoicing </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3</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313418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351" y="514563"/>
            <a:ext cx="11016449" cy="682440"/>
          </a:xfrm>
        </p:spPr>
        <p:txBody>
          <a:bodyPr/>
          <a:lstStyle/>
          <a:p>
            <a:r>
              <a:rPr lang="en-US" sz="2800" dirty="0"/>
              <a:t> </a:t>
            </a:r>
            <a:r>
              <a:rPr lang="en-US" sz="2800" dirty="0">
                <a:solidFill>
                  <a:srgbClr val="004ADD"/>
                </a:solidFill>
                <a:latin typeface="Source Sans Pro" panose="020B0503030403020204" pitchFamily="34" charset="0"/>
                <a:ea typeface="Source Sans Pro" panose="020B0503030403020204" pitchFamily="34" charset="0"/>
              </a:rPr>
              <a:t>Case Studies: Duplicative line items</a:t>
            </a:r>
            <a:endParaRPr lang="en-US" sz="2800" dirty="0"/>
          </a:p>
        </p:txBody>
      </p:sp>
      <p:sp>
        <p:nvSpPr>
          <p:cNvPr id="3" name="Content Placeholder 2"/>
          <p:cNvSpPr>
            <a:spLocks noGrp="1"/>
          </p:cNvSpPr>
          <p:nvPr>
            <p:ph idx="1"/>
          </p:nvPr>
        </p:nvSpPr>
        <p:spPr>
          <a:xfrm>
            <a:off x="517183" y="1371149"/>
            <a:ext cx="10411229" cy="4980309"/>
          </a:xfrm>
        </p:spPr>
        <p:txBody>
          <a:bodyPr/>
          <a:lstStyle/>
          <a:p>
            <a:pPr marL="342900" indent="-342900">
              <a:buFont typeface="Arial" panose="020B0604020202020204" pitchFamily="34" charset="0"/>
              <a:buChar char="•"/>
            </a:pPr>
            <a:r>
              <a:rPr lang="en-US" sz="2400" dirty="0"/>
              <a:t>Invoice #123456 was submitted on </a:t>
            </a:r>
            <a:r>
              <a:rPr lang="en-US" sz="2400" dirty="0" smtClean="0"/>
              <a:t>9/1/2018 </a:t>
            </a:r>
            <a:r>
              <a:rPr lang="en-US" sz="2400" dirty="0"/>
              <a:t>for $899.00 for FRN </a:t>
            </a:r>
            <a:r>
              <a:rPr lang="en-US" sz="2400" dirty="0" smtClean="0"/>
              <a:t>189900000 </a:t>
            </a:r>
            <a:r>
              <a:rPr lang="en-US" sz="2400" dirty="0"/>
              <a:t>for a customer billed date of 7/1/2018.</a:t>
            </a:r>
          </a:p>
          <a:p>
            <a:pPr marL="342900" indent="-342900">
              <a:buFont typeface="Arial" panose="020B0604020202020204" pitchFamily="34" charset="0"/>
              <a:buChar char="•"/>
            </a:pPr>
            <a:r>
              <a:rPr lang="en-US" sz="2400" dirty="0"/>
              <a:t>Invoice #123567 was submitted on </a:t>
            </a:r>
            <a:r>
              <a:rPr lang="en-US" sz="2400" dirty="0" smtClean="0"/>
              <a:t>10/1/2018 </a:t>
            </a:r>
            <a:r>
              <a:rPr lang="en-US" sz="2400" dirty="0"/>
              <a:t>for $899.00 for FRN </a:t>
            </a:r>
            <a:r>
              <a:rPr lang="en-US" sz="2400" dirty="0" smtClean="0"/>
              <a:t>189900000 </a:t>
            </a:r>
            <a:r>
              <a:rPr lang="en-US" sz="2400" dirty="0"/>
              <a:t>for a customer billed date of 7/1/2018</a:t>
            </a:r>
            <a:r>
              <a:rPr lang="en-US" sz="2400" dirty="0" smtClean="0"/>
              <a:t>.</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30</a:t>
            </a:fld>
            <a:endParaRPr lang="en-US" dirty="0"/>
          </a:p>
        </p:txBody>
      </p:sp>
    </p:spTree>
    <p:extLst>
      <p:ext uri="{BB962C8B-B14F-4D97-AF65-F5344CB8AC3E}">
        <p14:creationId xmlns:p14="http://schemas.microsoft.com/office/powerpoint/2010/main" val="2275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4ADD"/>
                </a:solidFill>
                <a:latin typeface="Source Sans Pro" panose="020B0503030403020204" pitchFamily="34" charset="0"/>
                <a:ea typeface="Source Sans Pro" panose="020B0503030403020204" pitchFamily="34" charset="0"/>
              </a:rPr>
              <a:t>Case Studies: Duplicative line items</a:t>
            </a:r>
            <a:endParaRPr lang="en-US" sz="2800" dirty="0"/>
          </a:p>
        </p:txBody>
      </p:sp>
      <p:sp>
        <p:nvSpPr>
          <p:cNvPr id="3" name="Content Placeholder 2"/>
          <p:cNvSpPr>
            <a:spLocks noGrp="1"/>
          </p:cNvSpPr>
          <p:nvPr>
            <p:ph idx="1"/>
          </p:nvPr>
        </p:nvSpPr>
        <p:spPr/>
        <p:txBody>
          <a:bodyPr/>
          <a:lstStyle/>
          <a:p>
            <a:pPr marL="0" indent="0">
              <a:buNone/>
            </a:pPr>
            <a:r>
              <a:rPr lang="en-US" sz="2400" dirty="0" smtClean="0"/>
              <a:t>Answer:</a:t>
            </a:r>
          </a:p>
          <a:p>
            <a:pPr marL="342900" indent="-342900">
              <a:buFont typeface="Arial" panose="020B0604020202020204" pitchFamily="34" charset="0"/>
              <a:buChar char="•"/>
            </a:pPr>
            <a:r>
              <a:rPr lang="en-US" sz="2400" dirty="0"/>
              <a:t>USAC’s system will flag the second invoice as a possible duplicate.  To resolve the matter, a further review must be completed. </a:t>
            </a:r>
          </a:p>
          <a:p>
            <a:pPr marL="342900" indent="-342900">
              <a:buFont typeface="Arial" panose="020B0604020202020204" pitchFamily="34" charset="0"/>
              <a:buChar char="•"/>
            </a:pPr>
            <a:r>
              <a:rPr lang="en-US" sz="2400" dirty="0"/>
              <a:t>The invoice reviewer will request documentation to support both invoices and to demonstrate that the second is not a duplicate submission. </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31</a:t>
            </a:fld>
            <a:endParaRPr lang="en-US" dirty="0"/>
          </a:p>
        </p:txBody>
      </p:sp>
    </p:spTree>
    <p:extLst>
      <p:ext uri="{BB962C8B-B14F-4D97-AF65-F5344CB8AC3E}">
        <p14:creationId xmlns:p14="http://schemas.microsoft.com/office/powerpoint/2010/main" val="3510495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585" y="466757"/>
            <a:ext cx="11016449" cy="682440"/>
          </a:xfrm>
        </p:spPr>
        <p:txBody>
          <a:bodyPr/>
          <a:lstStyle/>
          <a:p>
            <a:r>
              <a:rPr lang="en-US" sz="2800" dirty="0"/>
              <a:t>Case Studies: Service certification error</a:t>
            </a:r>
          </a:p>
        </p:txBody>
      </p:sp>
      <p:sp>
        <p:nvSpPr>
          <p:cNvPr id="3" name="Content Placeholder 2"/>
          <p:cNvSpPr>
            <a:spLocks noGrp="1"/>
          </p:cNvSpPr>
          <p:nvPr>
            <p:ph idx="1"/>
          </p:nvPr>
        </p:nvSpPr>
        <p:spPr>
          <a:xfrm>
            <a:off x="741966" y="1513981"/>
            <a:ext cx="10751068" cy="4112800"/>
          </a:xfrm>
        </p:spPr>
        <p:txBody>
          <a:bodyPr/>
          <a:lstStyle/>
          <a:p>
            <a:pPr marL="457200" indent="-457200">
              <a:buFont typeface="Arial" panose="020B0604020202020204" pitchFamily="34" charset="0"/>
              <a:buChar char="•"/>
            </a:pPr>
            <a:r>
              <a:rPr lang="en-US" sz="2400" dirty="0"/>
              <a:t>During the review of an invoice, the reviewer requests verification from the applicant that services were delivered and installed.</a:t>
            </a:r>
          </a:p>
          <a:p>
            <a:pPr marL="457200" indent="-457200">
              <a:buFont typeface="Arial" panose="020B0604020202020204" pitchFamily="34" charset="0"/>
              <a:buChar char="•"/>
            </a:pPr>
            <a:r>
              <a:rPr lang="en-US" sz="2400" dirty="0"/>
              <a:t>The reviewer sends a service </a:t>
            </a:r>
            <a:r>
              <a:rPr lang="en-US" sz="2400" dirty="0" smtClean="0"/>
              <a:t>certification with instructions </a:t>
            </a:r>
            <a:r>
              <a:rPr lang="en-US" sz="2400" dirty="0"/>
              <a:t>to the service provider to forward to the applicant for confirmation.</a:t>
            </a:r>
          </a:p>
          <a:p>
            <a:pPr marL="457200" indent="-457200">
              <a:buFont typeface="Arial" panose="020B0604020202020204" pitchFamily="34" charset="0"/>
              <a:buChar char="•"/>
            </a:pPr>
            <a:r>
              <a:rPr lang="en-US" sz="2400" dirty="0"/>
              <a:t>The service provider sends only the service </a:t>
            </a:r>
            <a:r>
              <a:rPr lang="en-US" sz="2400" dirty="0" smtClean="0"/>
              <a:t>certification (without instructions) </a:t>
            </a:r>
            <a:r>
              <a:rPr lang="en-US" sz="2400" dirty="0"/>
              <a:t>to the applicant, who completes it and returns it to the service provider. The service provider then sends it to the invoice reviewer</a:t>
            </a:r>
            <a:r>
              <a:rPr lang="en-US" sz="2400" dirty="0" smtClean="0"/>
              <a:t>.</a:t>
            </a:r>
            <a:endParaRPr lang="en-US" sz="2400"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32</a:t>
            </a:fld>
            <a:endParaRPr lang="en-US" dirty="0"/>
          </a:p>
        </p:txBody>
      </p:sp>
    </p:spTree>
    <p:extLst>
      <p:ext uri="{BB962C8B-B14F-4D97-AF65-F5344CB8AC3E}">
        <p14:creationId xmlns:p14="http://schemas.microsoft.com/office/powerpoint/2010/main" val="15211524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Case Studies: Service certification error</a:t>
            </a:r>
          </a:p>
        </p:txBody>
      </p:sp>
      <p:sp>
        <p:nvSpPr>
          <p:cNvPr id="3" name="Content Placeholder 2"/>
          <p:cNvSpPr>
            <a:spLocks noGrp="1"/>
          </p:cNvSpPr>
          <p:nvPr>
            <p:ph idx="1"/>
          </p:nvPr>
        </p:nvSpPr>
        <p:spPr>
          <a:xfrm>
            <a:off x="337350" y="1458410"/>
            <a:ext cx="11016449" cy="4363447"/>
          </a:xfrm>
        </p:spPr>
        <p:txBody>
          <a:bodyPr/>
          <a:lstStyle/>
          <a:p>
            <a:pPr marL="0" indent="0">
              <a:buNone/>
            </a:pPr>
            <a:r>
              <a:rPr lang="en-US" sz="2400" dirty="0" smtClean="0"/>
              <a:t>Answer:</a:t>
            </a:r>
          </a:p>
          <a:p>
            <a:pPr marL="457200" indent="-457200">
              <a:buFont typeface="Arial" panose="020B0604020202020204" pitchFamily="34" charset="0"/>
              <a:buChar char="•"/>
            </a:pPr>
            <a:r>
              <a:rPr lang="en-US" sz="2400" dirty="0"/>
              <a:t>The invoice reviewer attempts to contact the applicant to verify that the response was in fact from the applicant, but the applicant does not respond.</a:t>
            </a:r>
          </a:p>
          <a:p>
            <a:pPr marL="457200" indent="-457200">
              <a:buFont typeface="Arial" panose="020B0604020202020204" pitchFamily="34" charset="0"/>
              <a:buChar char="•"/>
            </a:pPr>
            <a:r>
              <a:rPr lang="en-US" sz="2400" dirty="0"/>
              <a:t>The invoice reviewer then denies the invoice because the applicant did not respond.</a:t>
            </a:r>
          </a:p>
          <a:p>
            <a:pPr marL="0" indent="0">
              <a:buNone/>
            </a:pPr>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smtClean="0">
                <a:solidFill>
                  <a:srgbClr val="0062FF"/>
                </a:solidFill>
              </a:rPr>
              <a:t>© 2018 </a:t>
            </a:r>
            <a:r>
              <a:rPr lang="en-US" dirty="0" smtClean="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33</a:t>
            </a:fld>
            <a:endParaRPr lang="en-US" dirty="0"/>
          </a:p>
        </p:txBody>
      </p:sp>
    </p:spTree>
    <p:extLst>
      <p:ext uri="{BB962C8B-B14F-4D97-AF65-F5344CB8AC3E}">
        <p14:creationId xmlns:p14="http://schemas.microsoft.com/office/powerpoint/2010/main" val="3801997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Footer Placeholder 2"/>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
        <p:nvSpPr>
          <p:cNvPr id="4" name="Slide Number Placeholder 3"/>
          <p:cNvSpPr>
            <a:spLocks noGrp="1"/>
          </p:cNvSpPr>
          <p:nvPr>
            <p:ph type="sldNum" sz="quarter" idx="12"/>
          </p:nvPr>
        </p:nvSpPr>
        <p:spPr/>
        <p:txBody>
          <a:bodyPr/>
          <a:lstStyle/>
          <a:p>
            <a:fld id="{77DFCED7-EB59-654B-ACD8-84CE8F59160C}" type="slidenum">
              <a:rPr lang="en-US" smtClean="0"/>
              <a:pPr/>
              <a:t>34</a:t>
            </a:fld>
            <a:endParaRPr lang="en-US" dirty="0"/>
          </a:p>
        </p:txBody>
      </p:sp>
    </p:spTree>
    <p:extLst>
      <p:ext uri="{BB962C8B-B14F-4D97-AF65-F5344CB8AC3E}">
        <p14:creationId xmlns:p14="http://schemas.microsoft.com/office/powerpoint/2010/main" val="3161420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pPr marL="12700">
              <a:lnSpc>
                <a:spcPts val="969"/>
              </a:lnSpc>
            </a:pPr>
            <a:r>
              <a:rPr lang="de-DE" dirty="0"/>
              <a:t>© 2018 </a:t>
            </a:r>
            <a:r>
              <a:rPr lang="en-US" dirty="0"/>
              <a:t>Universal Service Administrative Co.</a:t>
            </a:r>
            <a:endParaRPr lang="en-US" dirty="0">
              <a:latin typeface="SourceSansPro-Light"/>
              <a:cs typeface="SourceSansPro-Light"/>
            </a:endParaRPr>
          </a:p>
        </p:txBody>
      </p:sp>
    </p:spTree>
    <p:extLst>
      <p:ext uri="{BB962C8B-B14F-4D97-AF65-F5344CB8AC3E}">
        <p14:creationId xmlns:p14="http://schemas.microsoft.com/office/powerpoint/2010/main" val="337616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Preparing for Invoicing</a:t>
            </a:r>
          </a:p>
        </p:txBody>
      </p:sp>
      <p:sp>
        <p:nvSpPr>
          <p:cNvPr id="3" name="Content Placeholder 2"/>
          <p:cNvSpPr>
            <a:spLocks noGrp="1"/>
          </p:cNvSpPr>
          <p:nvPr>
            <p:ph idx="1"/>
          </p:nvPr>
        </p:nvSpPr>
        <p:spPr>
          <a:xfrm>
            <a:off x="337351" y="1376040"/>
            <a:ext cx="9676661" cy="4112800"/>
          </a:xfrm>
        </p:spPr>
        <p:txBody>
          <a:bodyPr/>
          <a:lstStyle/>
          <a:p>
            <a:pPr>
              <a:buFont typeface="Arial" panose="020B0604020202020204" pitchFamily="34" charset="0"/>
              <a:buChar char="•"/>
            </a:pPr>
            <a:r>
              <a:rPr lang="en-US" sz="2400" dirty="0"/>
              <a:t>The applicant and service provider </a:t>
            </a:r>
            <a:r>
              <a:rPr lang="en-US" sz="2400" b="1" dirty="0"/>
              <a:t>receive an FCDL </a:t>
            </a:r>
            <a:r>
              <a:rPr lang="en-US" sz="2400" dirty="0"/>
              <a:t>with a positive commitment.</a:t>
            </a:r>
          </a:p>
          <a:p>
            <a:pPr>
              <a:buFont typeface="Arial" panose="020B0604020202020204" pitchFamily="34" charset="0"/>
              <a:buChar char="•"/>
            </a:pPr>
            <a:r>
              <a:rPr lang="en-US" sz="2400" dirty="0"/>
              <a:t>The applicant </a:t>
            </a:r>
            <a:r>
              <a:rPr lang="en-US" sz="2400" b="1" dirty="0"/>
              <a:t>certifies an FCC Form 486 </a:t>
            </a:r>
            <a:r>
              <a:rPr lang="en-US" sz="2400" dirty="0"/>
              <a:t>and establishes </a:t>
            </a:r>
            <a:r>
              <a:rPr lang="en-US" sz="2400" dirty="0" smtClean="0"/>
              <a:t>the actual </a:t>
            </a:r>
            <a:r>
              <a:rPr lang="en-US" sz="2400" dirty="0"/>
              <a:t>service start date for FRN(s).</a:t>
            </a:r>
          </a:p>
          <a:p>
            <a:pPr>
              <a:buFont typeface="Arial" panose="020B0604020202020204" pitchFamily="34" charset="0"/>
              <a:buChar char="•"/>
            </a:pPr>
            <a:r>
              <a:rPr lang="en-US" sz="2400" dirty="0"/>
              <a:t>USAC reviews and approves the FCC Form 486.</a:t>
            </a:r>
          </a:p>
          <a:p>
            <a:pPr>
              <a:buFont typeface="Arial" panose="020B0604020202020204" pitchFamily="34" charset="0"/>
              <a:buChar char="•"/>
            </a:pPr>
            <a:r>
              <a:rPr lang="en-US" sz="2400" dirty="0"/>
              <a:t>The service provider </a:t>
            </a:r>
            <a:r>
              <a:rPr lang="en-US" sz="2400" b="1" dirty="0"/>
              <a:t>certifies an FCC Form 473 </a:t>
            </a:r>
            <a:r>
              <a:rPr lang="en-US" sz="2400" dirty="0"/>
              <a:t>(SPAC Form) for each SPIN that will be featured on an invoice for that funding year.</a:t>
            </a:r>
          </a:p>
          <a:p>
            <a:pPr marL="0" indent="0">
              <a:buNone/>
            </a:pPr>
            <a:endParaRPr lang="en-US" dirty="0"/>
          </a:p>
        </p:txBody>
      </p:sp>
      <p:sp>
        <p:nvSpPr>
          <p:cNvPr id="4" name="Slide Number Placeholder 3"/>
          <p:cNvSpPr>
            <a:spLocks noGrp="1"/>
          </p:cNvSpPr>
          <p:nvPr>
            <p:ph type="sldNum" sz="quarter" idx="11"/>
          </p:nvPr>
        </p:nvSpPr>
        <p:spPr/>
        <p:txBody>
          <a:bodyPr/>
          <a:lstStyle/>
          <a:p>
            <a:fld id="{77DFCED7-EB59-654B-ACD8-84CE8F59160C}" type="slidenum">
              <a:rPr lang="en-US" smtClean="0"/>
              <a:pPr/>
              <a:t>4</a:t>
            </a:fld>
            <a:endParaRPr lang="en-US" dirty="0"/>
          </a:p>
        </p:txBody>
      </p:sp>
      <p:sp>
        <p:nvSpPr>
          <p:cNvPr id="5" name="Rectangle 4"/>
          <p:cNvSpPr/>
          <p:nvPr/>
        </p:nvSpPr>
        <p:spPr>
          <a:xfrm>
            <a:off x="758887"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9813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Invoicing Methods</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5</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3533296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Invoicing Methods</a:t>
            </a:r>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
        <p:nvSpPr>
          <p:cNvPr id="5" name="Slide Number Placeholder 4"/>
          <p:cNvSpPr>
            <a:spLocks noGrp="1"/>
          </p:cNvSpPr>
          <p:nvPr>
            <p:ph type="sldNum" sz="quarter" idx="11"/>
          </p:nvPr>
        </p:nvSpPr>
        <p:spPr/>
        <p:txBody>
          <a:bodyPr/>
          <a:lstStyle/>
          <a:p>
            <a:fld id="{77DFCED7-EB59-654B-ACD8-84CE8F59160C}" type="slidenum">
              <a:rPr lang="en-US" smtClean="0"/>
              <a:pPr/>
              <a:t>6</a:t>
            </a:fld>
            <a:endParaRPr lang="en-US" dirty="0"/>
          </a:p>
        </p:txBody>
      </p:sp>
      <p:sp>
        <p:nvSpPr>
          <p:cNvPr id="7" name="Shape 355"/>
          <p:cNvSpPr/>
          <p:nvPr/>
        </p:nvSpPr>
        <p:spPr>
          <a:xfrm>
            <a:off x="1529178" y="3342911"/>
            <a:ext cx="4049486" cy="2695031"/>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8" name="Shape 363"/>
          <p:cNvSpPr txBox="1"/>
          <p:nvPr/>
        </p:nvSpPr>
        <p:spPr>
          <a:xfrm>
            <a:off x="2196495" y="2656877"/>
            <a:ext cx="2540000"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1. Applicant</a:t>
            </a:r>
          </a:p>
        </p:txBody>
      </p:sp>
      <p:sp>
        <p:nvSpPr>
          <p:cNvPr id="10" name="Shape 364"/>
          <p:cNvSpPr txBox="1"/>
          <p:nvPr/>
        </p:nvSpPr>
        <p:spPr>
          <a:xfrm>
            <a:off x="6734628" y="2656877"/>
            <a:ext cx="3730171" cy="5847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b="1" dirty="0">
                <a:solidFill>
                  <a:srgbClr val="FE5000"/>
                </a:solidFill>
                <a:latin typeface="Source Sans Pro"/>
                <a:ea typeface="Source Sans Pro"/>
                <a:cs typeface="Source Sans Pro"/>
                <a:sym typeface="Source Sans Pro"/>
              </a:rPr>
              <a:t>2. Service Provider</a:t>
            </a:r>
          </a:p>
        </p:txBody>
      </p:sp>
      <p:sp>
        <p:nvSpPr>
          <p:cNvPr id="13" name="Shape 356"/>
          <p:cNvSpPr/>
          <p:nvPr/>
        </p:nvSpPr>
        <p:spPr>
          <a:xfrm>
            <a:off x="6618514" y="3327967"/>
            <a:ext cx="3846286" cy="2709969"/>
          </a:xfrm>
          <a:prstGeom prst="rect">
            <a:avLst/>
          </a:prstGeom>
          <a:solidFill>
            <a:schemeClr val="lt1"/>
          </a:solidFill>
          <a:ln w="9525" cap="flat" cmpd="sng">
            <a:solidFill>
              <a:srgbClr val="003D74"/>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3200">
              <a:solidFill>
                <a:schemeClr val="lt1"/>
              </a:solidFill>
              <a:latin typeface="Calibri"/>
              <a:ea typeface="Calibri"/>
              <a:cs typeface="Calibri"/>
              <a:sym typeface="Calibri"/>
            </a:endParaRPr>
          </a:p>
        </p:txBody>
      </p:sp>
      <p:sp>
        <p:nvSpPr>
          <p:cNvPr id="17" name="Shape 359"/>
          <p:cNvSpPr txBox="1"/>
          <p:nvPr/>
        </p:nvSpPr>
        <p:spPr>
          <a:xfrm>
            <a:off x="1529178" y="3538367"/>
            <a:ext cx="4049485" cy="2322285"/>
          </a:xfrm>
          <a:prstGeom prst="rect">
            <a:avLst/>
          </a:prstGeom>
          <a:noFill/>
          <a:ln>
            <a:noFill/>
          </a:ln>
        </p:spPr>
        <p:txBody>
          <a:bodyPr lIns="91425" tIns="45700" rIns="91425" bIns="45700" anchor="t" anchorCtr="0">
            <a:noAutofit/>
          </a:bodyPr>
          <a:lstStyle/>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FCC Form 472 </a:t>
            </a:r>
            <a:br>
              <a:rPr lang="en-US" sz="2400" dirty="0">
                <a:solidFill>
                  <a:prstClr val="black">
                    <a:lumMod val="65000"/>
                    <a:lumOff val="35000"/>
                  </a:prstClr>
                </a:solidFill>
                <a:latin typeface="Source Sans Pro" charset="0"/>
                <a:ea typeface="Source Sans Pro" charset="0"/>
              </a:rPr>
            </a:br>
            <a:r>
              <a:rPr lang="en-US" sz="2400" dirty="0">
                <a:solidFill>
                  <a:prstClr val="black">
                    <a:lumMod val="65000"/>
                    <a:lumOff val="35000"/>
                  </a:prstClr>
                </a:solidFill>
                <a:latin typeface="Source Sans Pro" charset="0"/>
                <a:ea typeface="Source Sans Pro" charset="0"/>
              </a:rPr>
              <a:t>Billed Entity Applicant Reimbursement (BEAR) Form</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Filed online </a:t>
            </a:r>
          </a:p>
        </p:txBody>
      </p:sp>
      <p:sp>
        <p:nvSpPr>
          <p:cNvPr id="19" name="Shape 360"/>
          <p:cNvSpPr txBox="1"/>
          <p:nvPr/>
        </p:nvSpPr>
        <p:spPr>
          <a:xfrm>
            <a:off x="6600123" y="3585023"/>
            <a:ext cx="3846285" cy="2322285"/>
          </a:xfrm>
          <a:prstGeom prst="rect">
            <a:avLst/>
          </a:prstGeom>
          <a:noFill/>
          <a:ln>
            <a:noFill/>
          </a:ln>
        </p:spPr>
        <p:txBody>
          <a:bodyPr lIns="91425" tIns="45700" rIns="91425" bIns="45700" anchor="t" anchorCtr="0">
            <a:noAutofit/>
          </a:bodyPr>
          <a:lstStyle/>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FCC Form 474</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Service Provider Invoice (SPI) Form</a:t>
            </a:r>
          </a:p>
          <a:p>
            <a:pPr lvl="0" algn="ctr">
              <a:spcBef>
                <a:spcPts val="1000"/>
              </a:spcBef>
              <a:spcAft>
                <a:spcPts val="300"/>
              </a:spcAft>
              <a:buClr>
                <a:srgbClr val="006FF4"/>
              </a:buClr>
            </a:pPr>
            <a:r>
              <a:rPr lang="en-US" sz="2400" dirty="0">
                <a:solidFill>
                  <a:prstClr val="black">
                    <a:lumMod val="65000"/>
                    <a:lumOff val="35000"/>
                  </a:prstClr>
                </a:solidFill>
                <a:latin typeface="Source Sans Pro" charset="0"/>
                <a:ea typeface="Source Sans Pro" charset="0"/>
              </a:rPr>
              <a:t>Filed online or</a:t>
            </a:r>
            <a:br>
              <a:rPr lang="en-US" sz="2400" dirty="0">
                <a:solidFill>
                  <a:prstClr val="black">
                    <a:lumMod val="65000"/>
                    <a:lumOff val="35000"/>
                  </a:prstClr>
                </a:solidFill>
                <a:latin typeface="Source Sans Pro" charset="0"/>
                <a:ea typeface="Source Sans Pro" charset="0"/>
              </a:rPr>
            </a:br>
            <a:r>
              <a:rPr lang="en-US" sz="2400" dirty="0">
                <a:solidFill>
                  <a:prstClr val="black">
                    <a:lumMod val="65000"/>
                    <a:lumOff val="35000"/>
                  </a:prstClr>
                </a:solidFill>
                <a:latin typeface="Source Sans Pro" charset="0"/>
                <a:ea typeface="Source Sans Pro" charset="0"/>
              </a:rPr>
              <a:t>electronically</a:t>
            </a:r>
          </a:p>
        </p:txBody>
      </p:sp>
      <p:sp>
        <p:nvSpPr>
          <p:cNvPr id="22" name="Content Placeholder 9"/>
          <p:cNvSpPr>
            <a:spLocks noGrp="1"/>
          </p:cNvSpPr>
          <p:nvPr>
            <p:ph idx="1"/>
          </p:nvPr>
        </p:nvSpPr>
        <p:spPr>
          <a:xfrm>
            <a:off x="337351" y="1667812"/>
            <a:ext cx="6262772" cy="670651"/>
          </a:xfrm>
        </p:spPr>
        <p:txBody>
          <a:bodyPr/>
          <a:lstStyle/>
          <a:p>
            <a:pPr marL="0" indent="0">
              <a:buNone/>
            </a:pPr>
            <a:r>
              <a:rPr lang="en-US" dirty="0"/>
              <a:t>There are two methods to invoice USAC:</a:t>
            </a:r>
          </a:p>
        </p:txBody>
      </p:sp>
    </p:spTree>
    <p:extLst>
      <p:ext uri="{BB962C8B-B14F-4D97-AF65-F5344CB8AC3E}">
        <p14:creationId xmlns:p14="http://schemas.microsoft.com/office/powerpoint/2010/main" val="31744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0" grpId="0"/>
      <p:bldP spid="13" grpId="0" animBg="1"/>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Invoicing Methods</a:t>
            </a:r>
          </a:p>
        </p:txBody>
      </p:sp>
      <p:sp>
        <p:nvSpPr>
          <p:cNvPr id="3" name="Content Placeholder 2"/>
          <p:cNvSpPr>
            <a:spLocks noGrp="1"/>
          </p:cNvSpPr>
          <p:nvPr>
            <p:ph idx="1"/>
          </p:nvPr>
        </p:nvSpPr>
        <p:spPr/>
        <p:txBody>
          <a:bodyPr/>
          <a:lstStyle/>
          <a:p>
            <a:pPr marL="0" indent="0">
              <a:buNone/>
            </a:pPr>
            <a:r>
              <a:rPr lang="en-US" sz="2400" dirty="0"/>
              <a:t>Invoice method (BEAR or SPI) is the </a:t>
            </a:r>
            <a:r>
              <a:rPr lang="en-US" sz="2400" b="1" u="sng" dirty="0"/>
              <a:t>applicant’s choice</a:t>
            </a:r>
            <a:r>
              <a:rPr lang="en-US" sz="2400" b="1" dirty="0"/>
              <a:t>.</a:t>
            </a:r>
          </a:p>
          <a:p>
            <a:pPr marL="457200" indent="-457200">
              <a:buFont typeface="Arial" panose="020B0604020202020204" pitchFamily="34" charset="0"/>
              <a:buChar char="•"/>
            </a:pPr>
            <a:r>
              <a:rPr lang="en-US" sz="2400" dirty="0"/>
              <a:t>Service </a:t>
            </a:r>
            <a:r>
              <a:rPr lang="en-US" sz="2400" dirty="0" smtClean="0"/>
              <a:t>providers </a:t>
            </a:r>
            <a:r>
              <a:rPr lang="en-US" sz="2400" dirty="0"/>
              <a:t>and applicants should have this discussion as early as </a:t>
            </a:r>
            <a:r>
              <a:rPr lang="en-US" sz="2400" dirty="0" smtClean="0"/>
              <a:t>possible – ideally, before the applicant certifies the FCC Form 471.</a:t>
            </a:r>
            <a:endParaRPr lang="en-US" sz="2400" dirty="0"/>
          </a:p>
          <a:p>
            <a:pPr marL="457200" indent="-457200">
              <a:buFont typeface="Arial" panose="020B0604020202020204" pitchFamily="34" charset="0"/>
              <a:buChar char="•"/>
            </a:pPr>
            <a:r>
              <a:rPr lang="en-US" sz="2400" dirty="0"/>
              <a:t>Once the invoice method is set for a Funding Request Number (FRN), it cannot be changed.</a:t>
            </a:r>
          </a:p>
          <a:p>
            <a:pPr marL="628650" lvl="1" indent="-457200">
              <a:buFont typeface="Arial" panose="020B0604020202020204" pitchFamily="34" charset="0"/>
              <a:buChar char="•"/>
            </a:pPr>
            <a:r>
              <a:rPr lang="en-US" dirty="0"/>
              <a:t>The invoice method is FRN-specific.</a:t>
            </a:r>
          </a:p>
        </p:txBody>
      </p:sp>
      <p:sp>
        <p:nvSpPr>
          <p:cNvPr id="4" name="Slide Number Placeholder 3"/>
          <p:cNvSpPr>
            <a:spLocks noGrp="1"/>
          </p:cNvSpPr>
          <p:nvPr>
            <p:ph type="sldNum" sz="quarter" idx="11"/>
          </p:nvPr>
        </p:nvSpPr>
        <p:spPr/>
        <p:txBody>
          <a:bodyPr/>
          <a:lstStyle/>
          <a:p>
            <a:fld id="{77DFCED7-EB59-654B-ACD8-84CE8F59160C}" type="slidenum">
              <a:rPr lang="en-US" smtClean="0"/>
              <a:pPr/>
              <a:t>7</a:t>
            </a:fld>
            <a:endParaRPr lang="en-US" dirty="0"/>
          </a:p>
        </p:txBody>
      </p:sp>
      <p:sp>
        <p:nvSpPr>
          <p:cNvPr id="5" name="Rectangle 4"/>
          <p:cNvSpPr/>
          <p:nvPr/>
        </p:nvSpPr>
        <p:spPr>
          <a:xfrm>
            <a:off x="337351" y="6428625"/>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2408517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454826"/>
            <a:ext cx="9144000" cy="2387600"/>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800" b="1" i="0" kern="1200">
                <a:solidFill>
                  <a:srgbClr val="004AD4"/>
                </a:solidFill>
                <a:latin typeface="Source Sans Pro" charset="0"/>
                <a:ea typeface="Source Sans Pro" charset="0"/>
                <a:cs typeface="Source Sans Pro" charset="0"/>
              </a:defRPr>
            </a:lvl1pPr>
          </a:lstStyle>
          <a:p>
            <a:r>
              <a:rPr lang="en-US" dirty="0"/>
              <a:t>Before You Begin</a:t>
            </a:r>
          </a:p>
        </p:txBody>
      </p:sp>
      <p:sp>
        <p:nvSpPr>
          <p:cNvPr id="7" name="Subtitle 2"/>
          <p:cNvSpPr txBox="1">
            <a:spLocks/>
          </p:cNvSpPr>
          <p:nvPr/>
        </p:nvSpPr>
        <p:spPr>
          <a:xfrm>
            <a:off x="1676400" y="2934501"/>
            <a:ext cx="9144000"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spcAft>
                <a:spcPts val="300"/>
              </a:spcAft>
              <a:buClr>
                <a:srgbClr val="006FF4"/>
              </a:buClr>
              <a:buFont typeface="+mj-lt"/>
              <a:buNone/>
              <a:defRPr sz="2800" kern="1200">
                <a:solidFill>
                  <a:srgbClr val="FE5000"/>
                </a:solidFill>
                <a:latin typeface="Source Sans Pro" charset="0"/>
                <a:ea typeface="Source Sans Pro" charset="0"/>
                <a:cs typeface="Source Sans Pro" charset="0"/>
              </a:defRPr>
            </a:lvl1pPr>
            <a:lvl2pPr marL="457200" indent="0" algn="ctr" defTabSz="914400" rtl="0" eaLnBrk="1" latinLnBrk="0" hangingPunct="1">
              <a:lnSpc>
                <a:spcPct val="100000"/>
              </a:lnSpc>
              <a:spcBef>
                <a:spcPts val="500"/>
              </a:spcBef>
              <a:spcAft>
                <a:spcPts val="300"/>
              </a:spcAft>
              <a:buClr>
                <a:srgbClr val="FE5000"/>
              </a:buClr>
              <a:buFont typeface="Arial" charset="0"/>
              <a:buNone/>
              <a:defRPr sz="2000" kern="1200">
                <a:solidFill>
                  <a:schemeClr val="tx1">
                    <a:lumMod val="65000"/>
                    <a:lumOff val="35000"/>
                  </a:schemeClr>
                </a:solidFill>
                <a:latin typeface="Source Sans Pro" charset="0"/>
                <a:ea typeface="Source Sans Pro" charset="0"/>
                <a:cs typeface="Source Sans Pro" charset="0"/>
              </a:defRPr>
            </a:lvl2pPr>
            <a:lvl3pPr marL="914400" indent="0" algn="ctr" defTabSz="914400" rtl="0" eaLnBrk="1" latinLnBrk="0" hangingPunct="1">
              <a:lnSpc>
                <a:spcPct val="100000"/>
              </a:lnSpc>
              <a:spcBef>
                <a:spcPts val="500"/>
              </a:spcBef>
              <a:spcAft>
                <a:spcPts val="300"/>
              </a:spcAft>
              <a:buClr>
                <a:srgbClr val="FE5000"/>
              </a:buClr>
              <a:buSzPct val="85000"/>
              <a:buFont typeface="LucidaGrande" charset="0"/>
              <a:buNone/>
              <a:defRPr sz="1800" kern="1200">
                <a:solidFill>
                  <a:schemeClr val="tx1">
                    <a:lumMod val="65000"/>
                    <a:lumOff val="35000"/>
                  </a:schemeClr>
                </a:solidFill>
                <a:latin typeface="Source Sans Pro" charset="0"/>
                <a:ea typeface="Source Sans Pro" charset="0"/>
                <a:cs typeface="Source Sans Pro" charset="0"/>
              </a:defRPr>
            </a:lvl3pPr>
            <a:lvl4pPr marL="1371600" indent="0" algn="ctr" defTabSz="914400" rtl="0" eaLnBrk="1" latinLnBrk="0" hangingPunct="1">
              <a:lnSpc>
                <a:spcPct val="100000"/>
              </a:lnSpc>
              <a:spcBef>
                <a:spcPts val="500"/>
              </a:spcBef>
              <a:spcAft>
                <a:spcPts val="300"/>
              </a:spcAft>
              <a:buClr>
                <a:srgbClr val="FE5000"/>
              </a:buClr>
              <a:buFont typeface="Wingdings" charset="2"/>
              <a:buNone/>
              <a:defRPr sz="1600" kern="1200">
                <a:solidFill>
                  <a:schemeClr val="tx1">
                    <a:lumMod val="65000"/>
                    <a:lumOff val="35000"/>
                  </a:schemeClr>
                </a:solidFill>
                <a:latin typeface="Source Sans Pro" charset="0"/>
                <a:ea typeface="Source Sans Pro" charset="0"/>
                <a:cs typeface="Source Sans Pro" charset="0"/>
              </a:defRPr>
            </a:lvl4pPr>
            <a:lvl5pPr marL="1828800" indent="0" algn="ctr" defTabSz="914400" rtl="0" eaLnBrk="1" latinLnBrk="0" hangingPunct="1">
              <a:lnSpc>
                <a:spcPct val="100000"/>
              </a:lnSpc>
              <a:spcBef>
                <a:spcPts val="500"/>
              </a:spcBef>
              <a:spcAft>
                <a:spcPts val="300"/>
              </a:spcAft>
              <a:buClr>
                <a:srgbClr val="FE5000"/>
              </a:buClr>
              <a:buFont typeface="LucidaGrande" charset="0"/>
              <a:buNone/>
              <a:defRPr sz="1600" kern="1200">
                <a:solidFill>
                  <a:schemeClr val="tx1">
                    <a:lumMod val="65000"/>
                    <a:lumOff val="35000"/>
                  </a:schemeClr>
                </a:solidFill>
                <a:latin typeface="Source Sans Pro" charset="0"/>
                <a:ea typeface="Source Sans Pro" charset="0"/>
                <a:cs typeface="Source Sans Pro"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2" name="Slide Number Placeholder 1"/>
          <p:cNvSpPr>
            <a:spLocks noGrp="1"/>
          </p:cNvSpPr>
          <p:nvPr>
            <p:ph type="sldNum" sz="quarter" idx="11"/>
          </p:nvPr>
        </p:nvSpPr>
        <p:spPr/>
        <p:txBody>
          <a:bodyPr/>
          <a:lstStyle/>
          <a:p>
            <a:fld id="{77DFCED7-EB59-654B-ACD8-84CE8F59160C}" type="slidenum">
              <a:rPr lang="en-US" smtClean="0"/>
              <a:pPr/>
              <a:t>8</a:t>
            </a:fld>
            <a:endParaRPr lang="en-US" dirty="0"/>
          </a:p>
        </p:txBody>
      </p:sp>
      <p:sp>
        <p:nvSpPr>
          <p:cNvPr id="4" name="Footer Placeholder 3"/>
          <p:cNvSpPr>
            <a:spLocks noGrp="1"/>
          </p:cNvSpPr>
          <p:nvPr>
            <p:ph type="ftr" sz="quarter" idx="10"/>
          </p:nvPr>
        </p:nvSpPr>
        <p:spPr/>
        <p:txBody>
          <a:bodyPr/>
          <a:lstStyle/>
          <a:p>
            <a:pPr marL="12700">
              <a:lnSpc>
                <a:spcPts val="969"/>
              </a:lnSpc>
            </a:pPr>
            <a:r>
              <a:rPr lang="de-DE" dirty="0">
                <a:solidFill>
                  <a:srgbClr val="0062FF"/>
                </a:solidFill>
              </a:rPr>
              <a:t>© 2018 </a:t>
            </a:r>
            <a:r>
              <a:rPr lang="en-US" dirty="0">
                <a:solidFill>
                  <a:srgbClr val="0062FF"/>
                </a:solidFill>
              </a:rPr>
              <a:t>Universal Service Administrative Co.</a:t>
            </a:r>
            <a:endParaRPr lang="en-US" dirty="0">
              <a:solidFill>
                <a:srgbClr val="0059B7"/>
              </a:solidFill>
              <a:latin typeface="SourceSansPro-Light"/>
              <a:cs typeface="SourceSansPro-Light"/>
            </a:endParaRPr>
          </a:p>
        </p:txBody>
      </p:sp>
    </p:spTree>
    <p:extLst>
      <p:ext uri="{BB962C8B-B14F-4D97-AF65-F5344CB8AC3E}">
        <p14:creationId xmlns:p14="http://schemas.microsoft.com/office/powerpoint/2010/main" val="1282343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451" y="1318725"/>
            <a:ext cx="6537508" cy="4767943"/>
          </a:xfrm>
        </p:spPr>
        <p:txBody>
          <a:bodyPr/>
          <a:lstStyle/>
          <a:p>
            <a:pPr marL="342900" indent="-342900">
              <a:buFont typeface="Arial" panose="020B0604020202020204" pitchFamily="34" charset="0"/>
              <a:buChar char="•"/>
            </a:pPr>
            <a:r>
              <a:rPr lang="en-US" sz="2400" dirty="0"/>
              <a:t>Verify that all the prerequisites are in </a:t>
            </a:r>
            <a:r>
              <a:rPr lang="en-US" sz="2400" dirty="0" smtClean="0"/>
              <a:t>place. </a:t>
            </a:r>
            <a:endParaRPr lang="en-US" sz="2400" dirty="0"/>
          </a:p>
          <a:p>
            <a:pPr marL="514350" lvl="1" indent="-342900">
              <a:buFont typeface="Arial" panose="020B0604020202020204" pitchFamily="34" charset="0"/>
              <a:buChar char="•"/>
            </a:pPr>
            <a:r>
              <a:rPr lang="en-US" dirty="0"/>
              <a:t>E.g., FCDL has been issued, FCC Form 486 has been filed, FCC Form 473 has been submitted, </a:t>
            </a:r>
            <a:r>
              <a:rPr lang="en-US" dirty="0" smtClean="0"/>
              <a:t>FCC </a:t>
            </a:r>
            <a:r>
              <a:rPr lang="en-US" dirty="0"/>
              <a:t>Form </a:t>
            </a:r>
            <a:r>
              <a:rPr lang="en-US" dirty="0" smtClean="0"/>
              <a:t>498 was approved, </a:t>
            </a:r>
            <a:r>
              <a:rPr lang="en-US" dirty="0"/>
              <a:t>etc. </a:t>
            </a:r>
          </a:p>
          <a:p>
            <a:pPr marL="342900" indent="-342900">
              <a:buFont typeface="Arial" panose="020B0604020202020204" pitchFamily="34" charset="0"/>
              <a:buChar char="•"/>
            </a:pPr>
            <a:r>
              <a:rPr lang="en-US" sz="2400" dirty="0"/>
              <a:t>Have the </a:t>
            </a:r>
            <a:r>
              <a:rPr lang="en-US" sz="2400" b="1" dirty="0"/>
              <a:t>BEAR/SPI discussion. </a:t>
            </a:r>
            <a:r>
              <a:rPr lang="en-US" sz="2400" dirty="0" smtClean="0"/>
              <a:t>Who </a:t>
            </a:r>
            <a:r>
              <a:rPr lang="en-US" sz="2400" dirty="0"/>
              <a:t>will be filing invoices with </a:t>
            </a:r>
            <a:r>
              <a:rPr lang="en-US" sz="2400" dirty="0" smtClean="0"/>
              <a:t>USAC? </a:t>
            </a:r>
            <a:endParaRPr lang="en-US" sz="2400" b="1" dirty="0"/>
          </a:p>
          <a:p>
            <a:pPr marL="342900" indent="-342900">
              <a:buFont typeface="Arial" panose="020B0604020202020204" pitchFamily="34" charset="0"/>
              <a:buChar char="•"/>
            </a:pPr>
            <a:r>
              <a:rPr lang="en-US" sz="2400" dirty="0"/>
              <a:t>Make sure that you have the most recent commitment information from either the FCDL or the RFCDL, including discount rate, approved cost of service, FCC Form 471 number, FRN, </a:t>
            </a:r>
            <a:r>
              <a:rPr lang="en-US" sz="2400" dirty="0" smtClean="0"/>
              <a:t>service substitution, etc</a:t>
            </a:r>
            <a:r>
              <a:rPr lang="en-US" sz="2400" dirty="0"/>
              <a:t>.</a:t>
            </a:r>
          </a:p>
        </p:txBody>
      </p:sp>
      <p:sp>
        <p:nvSpPr>
          <p:cNvPr id="2" name="Title 1"/>
          <p:cNvSpPr>
            <a:spLocks noGrp="1"/>
          </p:cNvSpPr>
          <p:nvPr>
            <p:ph type="title"/>
          </p:nvPr>
        </p:nvSpPr>
        <p:spPr/>
        <p:txBody>
          <a:bodyPr/>
          <a:lstStyle/>
          <a:p>
            <a:r>
              <a:rPr lang="en-US" sz="2800" dirty="0"/>
              <a:t>Before You Begin</a:t>
            </a:r>
          </a:p>
        </p:txBody>
      </p:sp>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65" b="65"/>
          <a:stretch>
            <a:fillRect/>
          </a:stretch>
        </p:blipFill>
        <p:spPr>
          <a:xfrm>
            <a:off x="6461756" y="633553"/>
            <a:ext cx="5730244" cy="5722797"/>
          </a:xfrm>
        </p:spPr>
      </p:pic>
      <p:sp>
        <p:nvSpPr>
          <p:cNvPr id="4" name="Slide Number Placeholder 3"/>
          <p:cNvSpPr>
            <a:spLocks noGrp="1"/>
          </p:cNvSpPr>
          <p:nvPr>
            <p:ph type="sldNum" sz="quarter" idx="12"/>
          </p:nvPr>
        </p:nvSpPr>
        <p:spPr/>
        <p:txBody>
          <a:bodyPr/>
          <a:lstStyle/>
          <a:p>
            <a:fld id="{77DFCED7-EB59-654B-ACD8-84CE8F59160C}" type="slidenum">
              <a:rPr lang="en-US" smtClean="0"/>
              <a:pPr/>
              <a:t>9</a:t>
            </a:fld>
            <a:endParaRPr lang="en-US" dirty="0"/>
          </a:p>
        </p:txBody>
      </p:sp>
      <p:sp>
        <p:nvSpPr>
          <p:cNvPr id="5" name="Rectangle 4"/>
          <p:cNvSpPr/>
          <p:nvPr/>
        </p:nvSpPr>
        <p:spPr>
          <a:xfrm>
            <a:off x="337351" y="6510066"/>
            <a:ext cx="2071401" cy="220573"/>
          </a:xfrm>
          <a:prstGeom prst="rect">
            <a:avLst/>
          </a:prstGeom>
        </p:spPr>
        <p:txBody>
          <a:bodyPr wrap="none">
            <a:spAutoFit/>
          </a:bodyPr>
          <a:lstStyle/>
          <a:p>
            <a:pPr marL="12700" lvl="0">
              <a:lnSpc>
                <a:spcPts val="969"/>
              </a:lnSpc>
            </a:pPr>
            <a:r>
              <a:rPr lang="de-DE" sz="800" dirty="0">
                <a:solidFill>
                  <a:srgbClr val="0062FF"/>
                </a:solidFill>
                <a:latin typeface="Source Sans Pro" charset="0"/>
                <a:ea typeface="Source Sans Pro" charset="0"/>
              </a:rPr>
              <a:t>© 2018 </a:t>
            </a:r>
            <a:r>
              <a:rPr lang="en-US" sz="800" dirty="0">
                <a:solidFill>
                  <a:srgbClr val="0062FF"/>
                </a:solidFill>
                <a:latin typeface="Source Sans Pro" charset="0"/>
                <a:ea typeface="Source Sans Pro" charset="0"/>
              </a:rPr>
              <a:t>Universal Service Administrative Co.</a:t>
            </a:r>
            <a:endParaRPr lang="en-US" sz="800" dirty="0">
              <a:solidFill>
                <a:srgbClr val="0059B7"/>
              </a:solidFill>
              <a:latin typeface="SourceSansPro-Light"/>
              <a:ea typeface="Source Sans Pro" charset="0"/>
              <a:cs typeface="SourceSansPro-Light"/>
            </a:endParaRPr>
          </a:p>
        </p:txBody>
      </p:sp>
    </p:spTree>
    <p:extLst>
      <p:ext uri="{BB962C8B-B14F-4D97-AF65-F5344CB8AC3E}">
        <p14:creationId xmlns:p14="http://schemas.microsoft.com/office/powerpoint/2010/main" val="1164401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USAC Enterprise Document" ma:contentTypeID="0x0101004F25059A2FD2E44CA82C12FB36364AB800D41A34AE52609144B24A31AC9454431E" ma:contentTypeVersion="18" ma:contentTypeDescription="" ma:contentTypeScope="" ma:versionID="a8774dd0555900df1445c8900f9f7125">
  <xsd:schema xmlns:xsd="http://www.w3.org/2001/XMLSchema" xmlns:xs="http://www.w3.org/2001/XMLSchema" xmlns:p="http://schemas.microsoft.com/office/2006/metadata/properties" xmlns:ns1="http://schemas.microsoft.com/sharepoint/v3" xmlns:ns2="f92b86cd-f024-403d-a7f3-8158e59dc517" xmlns:ns3="341b754e-9596-4891-8438-3e5799c132b5" targetNamespace="http://schemas.microsoft.com/office/2006/metadata/properties" ma:root="true" ma:fieldsID="e188446ff1a785d3f816d047f957fc6f" ns1:_="" ns2:_="" ns3:_="">
    <xsd:import namespace="http://schemas.microsoft.com/sharepoint/v3"/>
    <xsd:import namespace="f92b86cd-f024-403d-a7f3-8158e59dc517"/>
    <xsd:import namespace="341b754e-9596-4891-8438-3e5799c132b5"/>
    <xsd:element name="properties">
      <xsd:complexType>
        <xsd:sequence>
          <xsd:element name="documentManagement">
            <xsd:complexType>
              <xsd:all>
                <xsd:element ref="ns1:KpiDescription" minOccurs="0"/>
                <xsd:element ref="ns2:USAC_x0020_Owner" minOccurs="0"/>
                <xsd:element ref="ns3:Category" minOccurs="0"/>
                <xsd:element ref="ns3:Title_x0020_Link" minOccurs="0"/>
                <xsd:element ref="ns2:o07378bbffa846c09a9b1d9f3abdba1c" minOccurs="0"/>
                <xsd:element ref="ns2:TaxCatchAll" minOccurs="0"/>
                <xsd:element ref="ns2:TaxCatchAllLabel" minOccurs="0"/>
                <xsd:element ref="ns2:m6d606354f5a4ddbb8befc4b62d12090" minOccurs="0"/>
                <xsd:element ref="ns3:lbd3151dab024ff198661debdc0dd3f9" minOccurs="0"/>
                <xsd:element ref="ns3:I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2" nillable="true" ma:displayName="Description" ma:description="The description provides information about the purpose of the goal." ma:internalName="Kpi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2b86cd-f024-403d-a7f3-8158e59dc517" elementFormDefault="qualified">
    <xsd:import namespace="http://schemas.microsoft.com/office/2006/documentManagement/types"/>
    <xsd:import namespace="http://schemas.microsoft.com/office/infopath/2007/PartnerControls"/>
    <xsd:element name="USAC_x0020_Owner" ma:index="3" nillable="true" ma:displayName="USAC Owner" ma:list="UserInfo" ma:SharePointGroup="0" ma:internalName="USAC_x0020_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7378bbffa846c09a9b1d9f3abdba1c" ma:index="9" nillable="true" ma:taxonomy="true" ma:internalName="o07378bbffa846c09a9b1d9f3abdba1c" ma:taxonomyFieldName="Related_x0020_To0" ma:displayName="Related To" ma:default="" ma:fieldId="{807378bb-ffa8-46c0-9a9b-1d9f3abdba1c}" ma:taxonomyMulti="true" ma:sspId="301050ec-8736-4c7a-a18b-4ae609820d17" ma:termSetId="672035f9-cbd2-4afc-8764-f99de24825f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a42bac6-dba2-4804-b141-df559627969b}" ma:internalName="TaxCatchAll" ma:showField="CatchAllData"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a42bac6-dba2-4804-b141-df559627969b}" ma:internalName="TaxCatchAllLabel" ma:readOnly="true" ma:showField="CatchAllDataLabel" ma:web="f92b86cd-f024-403d-a7f3-8158e59dc517">
      <xsd:complexType>
        <xsd:complexContent>
          <xsd:extension base="dms:MultiChoiceLookup">
            <xsd:sequence>
              <xsd:element name="Value" type="dms:Lookup" maxOccurs="unbounded" minOccurs="0" nillable="true"/>
            </xsd:sequence>
          </xsd:extension>
        </xsd:complexContent>
      </xsd:complexType>
    </xsd:element>
    <xsd:element name="m6d606354f5a4ddbb8befc4b62d12090" ma:index="14" nillable="true" ma:taxonomy="true" ma:internalName="m6d606354f5a4ddbb8befc4b62d12090" ma:taxonomyFieldName="USAC_x0020_Taxonomy0" ma:displayName="USAC Enterprise Tag" ma:default="" ma:fieldId="{66d60635-4f5a-4ddb-b8be-fc4b62d12090}" ma:sspId="301050ec-8736-4c7a-a18b-4ae609820d17" ma:termSetId="672035f9-cbd2-4afc-8764-f99de24825f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1b754e-9596-4891-8438-3e5799c132b5" elementFormDefault="qualified">
    <xsd:import namespace="http://schemas.microsoft.com/office/2006/documentManagement/types"/>
    <xsd:import namespace="http://schemas.microsoft.com/office/infopath/2007/PartnerControls"/>
    <xsd:element name="Category" ma:index="6" nillable="true" ma:displayName="Category" ma:internalName="Category">
      <xsd:complexType>
        <xsd:complexContent>
          <xsd:extension base="dms:MultiChoice">
            <xsd:sequence>
              <xsd:element name="Value" maxOccurs="unbounded" minOccurs="0" nillable="true">
                <xsd:simpleType>
                  <xsd:restriction base="dms:Choice">
                    <xsd:enumeration value="401k/Roth 401k/Hi-Limit Business Travel"/>
                    <xsd:enumeration value="Contacts"/>
                    <xsd:enumeration value="Dental and Vision Plans"/>
                    <xsd:enumeration value="Emergencies"/>
                    <xsd:enumeration value="Flexible Spending Accounts"/>
                    <xsd:enumeration value="Form"/>
                    <xsd:enumeration value="General"/>
                    <xsd:enumeration value="Helpdesk Policies"/>
                    <xsd:enumeration value="Instructions"/>
                    <xsd:enumeration value="Life Ins/Vol Life Ins/AD&amp;D/Disability"/>
                    <xsd:enumeration value="Medical and Prescription Plans/Other Cigna Programs"/>
                    <xsd:enumeration value="New Hire"/>
                    <xsd:enumeration value="Office Maps"/>
                    <xsd:enumeration value="Product Portfolio"/>
                    <xsd:enumeration value="Remote Access"/>
                    <xsd:enumeration value="Resources"/>
                    <xsd:enumeration value="Voluntary Benefits"/>
                    <xsd:enumeration value="New"/>
                    <xsd:enumeration value="Template"/>
                  </xsd:restriction>
                </xsd:simpleType>
              </xsd:element>
            </xsd:sequence>
          </xsd:extension>
        </xsd:complexContent>
      </xsd:complexType>
    </xsd:element>
    <xsd:element name="Title_x0020_Link" ma:index="8" nillable="true" ma:displayName="Title Link" ma:description="SET BY WORKFLOW. Title linked to document URL" ma:format="Hyperlink" ma:internalName="Title_x0020_Link">
      <xsd:complexType>
        <xsd:complexContent>
          <xsd:extension base="dms:URL">
            <xsd:sequence>
              <xsd:element name="Url" type="dms:ValidUrl" minOccurs="0" nillable="true"/>
              <xsd:element name="Description" type="xsd:string" nillable="true"/>
            </xsd:sequence>
          </xsd:extension>
        </xsd:complexContent>
      </xsd:complexType>
    </xsd:element>
    <xsd:element name="lbd3151dab024ff198661debdc0dd3f9" ma:index="20" nillable="true" ma:taxonomy="true" ma:internalName="lbd3151dab024ff198661debdc0dd3f9" ma:taxonomyFieldName="Keywords" ma:displayName="Keywords" ma:default="" ma:fieldId="{5bd3151d-ab02-4ff1-9866-1debdc0dd3f9}" ma:taxonomyMulti="true" ma:sspId="301050ec-8736-4c7a-a18b-4ae609820d17" ma:termSetId="11777334-8704-4fcb-9367-480ad9880eb9" ma:anchorId="00000000-0000-0000-0000-000000000000" ma:open="true" ma:isKeyword="false">
      <xsd:complexType>
        <xsd:sequence>
          <xsd:element ref="pc:Terms" minOccurs="0" maxOccurs="1"/>
        </xsd:sequence>
      </xsd:complexType>
    </xsd:element>
    <xsd:element name="IT_x0020_Category" ma:index="21" nillable="true" ma:displayName="IT Category" ma:format="Dropdown" ma:internalName="IT_x0020_Category">
      <xsd:simpleType>
        <xsd:restriction base="dms:Choice">
          <xsd:enumeration value="Footprints"/>
          <xsd:enumeration value="Jabber"/>
          <xsd:enumeration value="Miscellaneous"/>
          <xsd:enumeration value="Outlook"/>
          <xsd:enumeration value="Remote Access"/>
          <xsd:enumeration value="ServiceCenter"/>
          <xsd:enumeration value="Telephone"/>
          <xsd:enumeration value="WebEx"/>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0" ma:displayName="Title"/>
        <xsd:element ref="dc:subject" minOccurs="0" maxOccurs="1"/>
        <xsd:element ref="dc:description" minOccurs="0" maxOccurs="1"/>
        <xsd:element name="keywords" minOccurs="0" maxOccurs="1" type="xsd:string" ma:index="7"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SAC_x0020_Owner xmlns="f92b86cd-f024-403d-a7f3-8158e59dc517">
      <UserInfo>
        <DisplayName/>
        <AccountId xsi:nil="true"/>
        <AccountType/>
      </UserInfo>
    </USAC_x0020_Owner>
    <KpiDescription xmlns="http://schemas.microsoft.com/sharepoint/v3" xsi:nil="true"/>
    <o07378bbffa846c09a9b1d9f3abdba1c xmlns="f92b86cd-f024-403d-a7f3-8158e59dc517">
      <Terms xmlns="http://schemas.microsoft.com/office/infopath/2007/PartnerControls"/>
    </o07378bbffa846c09a9b1d9f3abdba1c>
    <Category xmlns="341b754e-9596-4891-8438-3e5799c132b5">
      <Value>Template</Value>
    </Category>
    <TaxCatchAll xmlns="f92b86cd-f024-403d-a7f3-8158e59dc517">
      <Value>43</Value>
    </TaxCatchAll>
    <m6d606354f5a4ddbb8befc4b62d12090 xmlns="f92b86cd-f024-403d-a7f3-8158e59dc517">
      <Terms xmlns="http://schemas.microsoft.com/office/infopath/2007/PartnerControls">
        <TermInfo xmlns="http://schemas.microsoft.com/office/infopath/2007/PartnerControls">
          <TermName xmlns="http://schemas.microsoft.com/office/infopath/2007/PartnerControls">Look/Feel</TermName>
          <TermId xmlns="http://schemas.microsoft.com/office/infopath/2007/PartnerControls">c8bd387e-0343-4246-a82c-3fe36b64562a</TermId>
        </TermInfo>
      </Terms>
    </m6d606354f5a4ddbb8befc4b62d12090>
    <Title_x0020_Link xmlns="341b754e-9596-4891-8438-3e5799c132b5">
      <Url>https://intranet.usac.org/resources/Documents/USAC%20PPT%20Template%2016-9.pptx</Url>
      <Description>PowerPoint Template 16:9</Description>
    </Title_x0020_Link>
    <lbd3151dab024ff198661debdc0dd3f9 xmlns="341b754e-9596-4891-8438-3e5799c132b5">
      <Terms xmlns="http://schemas.microsoft.com/office/infopath/2007/PartnerControls"/>
    </lbd3151dab024ff198661debdc0dd3f9>
    <IT_x0020_Category xmlns="341b754e-9596-4891-8438-3e5799c132b5" xsi:nil="true"/>
  </documentManagement>
</p:properties>
</file>

<file path=customXml/item3.xml><?xml version="1.0" encoding="utf-8"?>
<?mso-contentType ?>
<SharedContentType xmlns="Microsoft.SharePoint.Taxonomy.ContentTypeSync" SourceId="301050ec-8736-4c7a-a18b-4ae609820d17" ContentTypeId="0x0101004F25059A2FD2E44CA82C12FB36364AB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E79048-644E-483B-8F9B-5A15FD17BB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92b86cd-f024-403d-a7f3-8158e59dc517"/>
    <ds:schemaRef ds:uri="341b754e-9596-4891-8438-3e5799c132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3BAF0C-A349-4928-A4F0-F810B32962F6}">
  <ds:schemaRefs>
    <ds:schemaRef ds:uri="http://purl.org/dc/elements/1.1/"/>
    <ds:schemaRef ds:uri="f92b86cd-f024-403d-a7f3-8158e59dc517"/>
    <ds:schemaRef ds:uri="http://schemas.microsoft.com/sharepoint/v3"/>
    <ds:schemaRef ds:uri="http://schemas.microsoft.com/office/2006/documentManagement/types"/>
    <ds:schemaRef ds:uri="http://purl.org/dc/terms/"/>
    <ds:schemaRef ds:uri="341b754e-9596-4891-8438-3e5799c132b5"/>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631696A7-BE03-41D9-A507-5A275470EDBA}">
  <ds:schemaRefs>
    <ds:schemaRef ds:uri="Microsoft.SharePoint.Taxonomy.ContentTypeSync"/>
  </ds:schemaRefs>
</ds:datastoreItem>
</file>

<file path=customXml/itemProps4.xml><?xml version="1.0" encoding="utf-8"?>
<ds:datastoreItem xmlns:ds="http://schemas.openxmlformats.org/officeDocument/2006/customXml" ds:itemID="{A2E661AA-9F2B-4284-98EF-DA82CDCE64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12990</TotalTime>
  <Words>2011</Words>
  <Application>Microsoft Office PowerPoint</Application>
  <PresentationFormat>Widescreen</PresentationFormat>
  <Paragraphs>240</Paragraphs>
  <Slides>35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LucidaGrande</vt:lpstr>
      <vt:lpstr>Source Sans Pro</vt:lpstr>
      <vt:lpstr>SourceSansPro-Light</vt:lpstr>
      <vt:lpstr>Wingdings</vt:lpstr>
      <vt:lpstr>Office Theme</vt:lpstr>
      <vt:lpstr>Introduction to Invoicing</vt:lpstr>
      <vt:lpstr>AGENDA</vt:lpstr>
      <vt:lpstr>PowerPoint Presentation</vt:lpstr>
      <vt:lpstr>Preparing for Invoicing</vt:lpstr>
      <vt:lpstr>PowerPoint Presentation</vt:lpstr>
      <vt:lpstr>Invoicing Methods</vt:lpstr>
      <vt:lpstr>Invoicing Methods</vt:lpstr>
      <vt:lpstr>PowerPoint Presentation</vt:lpstr>
      <vt:lpstr>Before You Begin</vt:lpstr>
      <vt:lpstr>Before You Begin</vt:lpstr>
      <vt:lpstr>PowerPoint Presentation</vt:lpstr>
      <vt:lpstr>FCC Form 498 For Service Providers – How Do I File?</vt:lpstr>
      <vt:lpstr>FCC Form 498 For Service Providers</vt:lpstr>
      <vt:lpstr>PowerPoint Presentation</vt:lpstr>
      <vt:lpstr>When to File</vt:lpstr>
      <vt:lpstr>When to File</vt:lpstr>
      <vt:lpstr>When to File</vt:lpstr>
      <vt:lpstr>When to File</vt:lpstr>
      <vt:lpstr>PowerPoint Presentation</vt:lpstr>
      <vt:lpstr>Invoice Review</vt:lpstr>
      <vt:lpstr>Invoice Review</vt:lpstr>
      <vt:lpstr>Common Data Entry Errors</vt:lpstr>
      <vt:lpstr>Note on Discount Data Entry</vt:lpstr>
      <vt:lpstr>Invoice Review</vt:lpstr>
      <vt:lpstr>Invoice Review: Service Certification</vt:lpstr>
      <vt:lpstr>Tips for Invoicing – Service Providers</vt:lpstr>
      <vt:lpstr>PowerPoint Presentation</vt:lpstr>
      <vt:lpstr> </vt:lpstr>
      <vt:lpstr>Case Studies: Services not approved on FRN </vt:lpstr>
      <vt:lpstr> Case Studies: Duplicative line items</vt:lpstr>
      <vt:lpstr>Case Studies: Duplicative line items</vt:lpstr>
      <vt:lpstr>Case Studies: Service certification error</vt:lpstr>
      <vt:lpstr>Case Studies: Service certification error</vt:lpstr>
      <vt:lpstr>Questions?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16:9</dc:title>
  <dc:creator>laura.carollo@usac.org</dc:creator>
  <cp:lastModifiedBy>Ginna Melendez</cp:lastModifiedBy>
  <cp:revision>265</cp:revision>
  <dcterms:created xsi:type="dcterms:W3CDTF">2016-08-11T17:43:36Z</dcterms:created>
  <dcterms:modified xsi:type="dcterms:W3CDTF">2018-11-28T17:17:47Z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0x0101004F25059A2FD2E44CA82C12FB36364AB800D41A34AE52609144B24A31AC9454431E</vt:lpwstr>
  </property>
  <property fmtid="{D5CDD505-2E9C-101B-9397-08002B2CF9AE}" pid="3" name="WorkflowChangePath">
    <vt:lpwstr>576b3ff4-4379-49bd-ac91-454412f9eafc,2;</vt:lpwstr>
  </property>
  <property fmtid="{D5CDD505-2E9C-101B-9397-08002B2CF9AE}" pid="4" name="Related_x0020_To0">
    <vt:lpwstr/>
  </property>
  <property fmtid="{D5CDD505-2E9C-101B-9397-08002B2CF9AE}" pid="5" name="USAC_x0020_Taxonomy0">
    <vt:lpwstr>43;#Look/Feel|c8bd387e-0343-4246-a82c-3fe36b64562a</vt:lpwstr>
  </property>
  <property fmtid="{D5CDD505-2E9C-101B-9397-08002B2CF9AE}" pid="6" name="Related To0">
    <vt:lpwstr/>
  </property>
  <property fmtid="{D5CDD505-2E9C-101B-9397-08002B2CF9AE}" pid="7" name="USAC Taxonomy0">
    <vt:lpwstr>43</vt:lpwstr>
  </property>
</Properties>
</file>