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6" r:id="rId2"/>
    <p:sldId id="380" r:id="rId3"/>
    <p:sldId id="390" r:id="rId4"/>
    <p:sldId id="391" r:id="rId5"/>
    <p:sldId id="393" r:id="rId6"/>
    <p:sldId id="378" r:id="rId7"/>
    <p:sldId id="335" r:id="rId8"/>
    <p:sldId id="336" r:id="rId9"/>
    <p:sldId id="338" r:id="rId10"/>
    <p:sldId id="342" r:id="rId11"/>
    <p:sldId id="381" r:id="rId12"/>
    <p:sldId id="392" r:id="rId13"/>
    <p:sldId id="398" r:id="rId14"/>
    <p:sldId id="358" r:id="rId15"/>
    <p:sldId id="399" r:id="rId16"/>
    <p:sldId id="379" r:id="rId17"/>
    <p:sldId id="259" r:id="rId18"/>
    <p:sldId id="299" r:id="rId19"/>
    <p:sldId id="260" r:id="rId20"/>
    <p:sldId id="328" r:id="rId21"/>
    <p:sldId id="368" r:id="rId22"/>
    <p:sldId id="370" r:id="rId23"/>
    <p:sldId id="395" r:id="rId24"/>
    <p:sldId id="394" r:id="rId25"/>
    <p:sldId id="388" r:id="rId26"/>
    <p:sldId id="396" r:id="rId27"/>
    <p:sldId id="389" r:id="rId28"/>
    <p:sldId id="385" r:id="rId29"/>
    <p:sldId id="397" r:id="rId3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Bachtell" initials="JB" lastIdx="5" clrIdx="0">
    <p:extLst>
      <p:ext uri="{19B8F6BF-5375-455C-9EA6-DF929625EA0E}">
        <p15:presenceInfo xmlns:p15="http://schemas.microsoft.com/office/powerpoint/2012/main" userId="S-1-5-21-231363354-1701785364-1709204886-13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833AFDA-C024-4882-8899-20D89D177A2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F15C75-96F2-4642-A1C6-F1BE8723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55F166-963A-45C4-A616-5A298C39EB4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522D46-4178-4DA3-9EAD-87096A97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75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52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78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68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022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778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76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365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874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155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pPr fontAlgn="base"/>
            <a:endParaRPr lang="en-US" sz="100" b="1"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04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400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055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21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5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48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23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758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43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25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56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26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272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27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507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28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21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29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46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86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02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26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21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64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42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Slide">
    <p:bg>
      <p:bgPr>
        <a:solidFill>
          <a:srgbClr val="006FF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365106"/>
            <a:ext cx="2397287" cy="85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904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>
                <a:solidFill>
                  <a:srgbClr val="FFFFFF">
                    <a:lumMod val="95000"/>
                  </a:srgbClr>
                </a:solidFill>
                <a:cs typeface="Arial"/>
                <a:sym typeface="Arial"/>
              </a:rPr>
              <a:t>© 2017 </a:t>
            </a:r>
            <a:r>
              <a:rPr lang="en-US" kern="0" dirty="0">
                <a:solidFill>
                  <a:srgbClr val="FFFFFF">
                    <a:lumMod val="95000"/>
                  </a:srgbClr>
                </a:solidFill>
                <a:cs typeface="Arial"/>
                <a:sym typeface="Arial"/>
              </a:rPr>
              <a:t>Universal Service Administrative Co. </a:t>
            </a:r>
            <a:endParaRPr lang="en-US" kern="0" dirty="0">
              <a:solidFill>
                <a:srgbClr val="FFFFFF">
                  <a:lumMod val="95000"/>
                </a:srgbClr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57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>
                <a:solidFill>
                  <a:srgbClr val="0059B7"/>
                </a:solidFill>
                <a:cs typeface="Arial"/>
                <a:sym typeface="Arial"/>
              </a:rPr>
              <a:t>© 2017 </a:t>
            </a:r>
            <a:r>
              <a:rPr lang="en-US" kern="0" dirty="0">
                <a:solidFill>
                  <a:srgbClr val="0059B7"/>
                </a:solidFill>
                <a:cs typeface="Arial"/>
                <a:sym typeface="Arial"/>
              </a:rPr>
              <a:t>Universal Service Administrative Co. </a:t>
            </a:r>
            <a:endParaRPr lang="en-US" kern="0" dirty="0">
              <a:solidFill>
                <a:srgbClr val="0059B7"/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02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srgbClr val="358CFF"/>
                </a:solidFill>
              </a:rPr>
              <a:t>© 2017 </a:t>
            </a:r>
            <a:r>
              <a:rPr lang="en-US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7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7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9818-257C-40B0-8C1D-52C1E54F0ED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sac.org/publicreports/FRN/Status/FundYea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5334000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04800" y="2756914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FINISHING </a:t>
            </a:r>
            <a:r>
              <a:rPr lang="en-US" sz="2500" b="1" i="0" u="none" strike="noStrike" cap="none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YEAR (FY) 2017</a:t>
            </a:r>
            <a:r>
              <a:rPr lang="en-US" sz="25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500" b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r>
              <a:rPr lang="en-US" sz="2500" b="1" i="0" u="none" strike="noStrike" cap="none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5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ON FY2018</a:t>
            </a:r>
            <a:endParaRPr lang="en-US" sz="25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04801" y="3251200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 </a:t>
            </a:r>
            <a:r>
              <a:rPr lang="en-US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PROVIDER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</a:t>
            </a: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358CFF"/>
                </a:solidFill>
              </a:rPr>
              <a:t>© </a:t>
            </a:r>
            <a:r>
              <a:rPr lang="de-DE" dirty="0" smtClean="0">
                <a:solidFill>
                  <a:srgbClr val="358CFF"/>
                </a:solidFill>
              </a:rPr>
              <a:t>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118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701040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FCC Form 486 MUST be certified no later than 120 days after the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Service Start Date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or 120 days after the date of the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FCDL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, whichever is later. 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 smtClean="0"/>
              <a:t>What is the deadline for the </a:t>
            </a:r>
            <a:r>
              <a:rPr lang="en-US" sz="3200" dirty="0"/>
              <a:t>FCC Form 486?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62" y="2341889"/>
            <a:ext cx="3635976" cy="35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41095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USAC will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adjust the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service start date to the date 120 days before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certification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date of the form.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F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unding may be reduced as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a result of the service start date change.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/>
              <a:t>What </a:t>
            </a:r>
            <a:r>
              <a:rPr lang="en-US" sz="3200" dirty="0" smtClean="0"/>
              <a:t>if </a:t>
            </a:r>
            <a:r>
              <a:rPr lang="en-US" sz="3200" dirty="0"/>
              <a:t>the FCC Form 486 </a:t>
            </a:r>
            <a:r>
              <a:rPr lang="en-US" sz="3200" dirty="0" smtClean="0"/>
              <a:t>is filed late</a:t>
            </a:r>
            <a:r>
              <a:rPr lang="en-US" sz="3200" dirty="0"/>
              <a:t>?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6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371007"/>
            <a:ext cx="10640008" cy="4958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USAC must review and approve the FCC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Form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486.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If USAC adjusts the service start date on an FRN on that form – due to late filing or other issues – that adjustment may affect the commitment amount.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USAC will not pay invoices – either SPI Forms or BEAR Forms – until the applicant has certified and USAC has approved an FCC Form 486.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556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410950" cy="4520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Remind your customers to certify their FCC Form 486.</a:t>
            </a:r>
          </a:p>
          <a:p>
            <a:pPr marL="685800"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You know when USAC issues the FCDL because you and the applicant both receive a copy.</a:t>
            </a:r>
          </a:p>
          <a:p>
            <a:pPr marL="685800"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Remember that there is a penalty for filing the FCC Form 486 late, and funding may be reduced.</a:t>
            </a:r>
          </a:p>
          <a:p>
            <a:pPr marL="685800"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You can use the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  <a:hlinkClick r:id="rId3"/>
              </a:rPr>
              <a:t>FRN Status Tool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 to verify that the form has been filed.</a:t>
            </a:r>
          </a:p>
          <a:p>
            <a:pPr marL="1085850"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I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f the form has been approved, there will be an entry in the 486 Service Start Date column.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/>
              <a:t>What </a:t>
            </a:r>
            <a:r>
              <a:rPr lang="en-US" sz="3200" dirty="0" smtClean="0"/>
              <a:t>should service providers do related to the FCC </a:t>
            </a:r>
            <a:r>
              <a:rPr lang="en-US" sz="3200" dirty="0"/>
              <a:t>Form </a:t>
            </a:r>
            <a:r>
              <a:rPr lang="en-US" sz="3200" dirty="0" smtClean="0"/>
              <a:t>486?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835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The applicant and the service provider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will receive an FCC Form 486 Notification Letter in EPC after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form has been reviewed and approved by USAC.</a:t>
            </a:r>
          </a:p>
          <a:p>
            <a:pPr lvl="1"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Note that USAC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may be required to reach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out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for corrections if the information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provided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appears to be incorrect or inconsistent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USAC cannot approve the form until any issues identified by USAC are resolved.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FCC Form 486 Notification Letter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the FCC Form 486 Notification Letter</a:t>
            </a:r>
          </a:p>
        </p:txBody>
      </p:sp>
    </p:spTree>
    <p:extLst>
      <p:ext uri="{BB962C8B-B14F-4D97-AF65-F5344CB8AC3E}">
        <p14:creationId xmlns:p14="http://schemas.microsoft.com/office/powerpoint/2010/main" val="27122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A copy of the internet safety policy.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Proof that the filter was operational, such as system logs or bills from the service provider showing that the filter was engaged.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Proof that the public notice was given and the public meeting or hearing was held.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 smtClean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Documentation must be retained for at least 10 years, but proof of the public notice and public meeting or hearing must be retained indefinitely.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FCC Form 486 </a:t>
            </a:r>
            <a:r>
              <a:rPr lang="en-US" sz="3200" dirty="0" smtClean="0"/>
              <a:t>- Documentation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</a:t>
            </a:r>
            <a:r>
              <a:rPr lang="en-US" sz="3200" dirty="0" smtClean="0"/>
              <a:t>documentation should the applicant save?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71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INVOICING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1" dirty="0" smtClean="0"/>
              <a:t>SPI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Forms and </a:t>
            </a:r>
            <a:r>
              <a:rPr lang="en-US" b="1" dirty="0" smtClean="0"/>
              <a:t>BEAR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Forms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566094" y="650499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709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19663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The applicant and service provider must have received an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FCDL with a positive commitment.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The applicant must have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certified an FCC Form 486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and USAC must have reviewed and approved the form.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The service provider must have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certified an FCC Form 473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(SPAC Form) for each SPIN that will be featured on an invoice for that funding year.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/>
              <a:t>Before USAC </a:t>
            </a:r>
            <a:r>
              <a:rPr lang="en-US" sz="3200" dirty="0" smtClean="0"/>
              <a:t>can </a:t>
            </a:r>
            <a:r>
              <a:rPr lang="en-US" sz="3200" dirty="0"/>
              <a:t>p</a:t>
            </a:r>
            <a:r>
              <a:rPr lang="en-US" sz="3200" dirty="0" smtClean="0"/>
              <a:t>rocess </a:t>
            </a:r>
            <a:r>
              <a:rPr lang="en-US" sz="3200" dirty="0"/>
              <a:t>an </a:t>
            </a:r>
            <a:r>
              <a:rPr lang="en-US" sz="3200" dirty="0" smtClean="0"/>
              <a:t>invoice</a:t>
            </a:r>
            <a:r>
              <a:rPr lang="en-US" sz="3200" dirty="0"/>
              <a:t>: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044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1" y="1839891"/>
            <a:ext cx="6802170" cy="3356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/>
              <a:t>The </a:t>
            </a:r>
            <a:r>
              <a:rPr lang="en-US" sz="3200" dirty="0"/>
              <a:t>service provider provides a discounted customer bill to the applicant.</a:t>
            </a:r>
          </a:p>
          <a:p>
            <a:pPr fontAlgn="base"/>
            <a:r>
              <a:rPr lang="en-US" sz="3200" dirty="0"/>
              <a:t>The service provider sends USAC an invoice for the </a:t>
            </a:r>
            <a:r>
              <a:rPr lang="en-US" sz="3200" dirty="0" smtClean="0"/>
              <a:t>discount </a:t>
            </a:r>
            <a:r>
              <a:rPr lang="en-US" sz="3200" dirty="0"/>
              <a:t>share </a:t>
            </a:r>
            <a:r>
              <a:rPr lang="en-US" sz="3200" b="1" dirty="0"/>
              <a:t>by filing the FCC Form 474, the Service Provider Invoice (SPI) Form.</a:t>
            </a:r>
          </a:p>
          <a:p>
            <a:pPr marL="0" indent="0" fontAlgn="base">
              <a:buNone/>
            </a:pPr>
            <a:endParaRPr lang="en-US" sz="1050" b="1" dirty="0"/>
          </a:p>
          <a:p>
            <a:pPr fontAlgn="base"/>
            <a:endParaRPr lang="en-US" sz="2800" dirty="0"/>
          </a:p>
          <a:p>
            <a:pPr fontAlgn="base"/>
            <a:endParaRPr lang="en-US" sz="2800" b="1" dirty="0"/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149003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/>
              <a:t>Invoicing – SPI Method 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71" y="65863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75" y="2579058"/>
            <a:ext cx="4004015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96648" y="1857999"/>
            <a:ext cx="7272462" cy="41353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/>
              <a:t>The </a:t>
            </a:r>
            <a:r>
              <a:rPr lang="en-US" sz="3200" dirty="0"/>
              <a:t>applicant pays the cost of the service </a:t>
            </a:r>
            <a:r>
              <a:rPr lang="en-US" sz="3200" b="1" dirty="0"/>
              <a:t>in full</a:t>
            </a:r>
            <a:r>
              <a:rPr lang="en-US" sz="3200" dirty="0"/>
              <a:t> to the service provider.</a:t>
            </a:r>
          </a:p>
          <a:p>
            <a:pPr fontAlgn="base"/>
            <a:r>
              <a:rPr lang="en-US" sz="3200" dirty="0"/>
              <a:t>Then the applicant sends USAC an invoice for the discount share by </a:t>
            </a:r>
            <a:r>
              <a:rPr lang="en-US" sz="3200" b="1" dirty="0"/>
              <a:t>filing the FCC Form 472, the Billed Entity Applicant Reimbursement (BEAR) Form.</a:t>
            </a:r>
          </a:p>
          <a:p>
            <a:pPr fontAlgn="base"/>
            <a:endParaRPr lang="en-US" sz="2800" dirty="0"/>
          </a:p>
          <a:p>
            <a:pPr marL="0" indent="0" fontAlgn="base">
              <a:buNone/>
            </a:pPr>
            <a:r>
              <a:rPr lang="en-US" sz="3600" b="1" dirty="0"/>
              <a:t>  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3200" dirty="0"/>
              <a:t>Invoicing – BEAR Method 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525940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4" y="2550161"/>
            <a:ext cx="4196998" cy="28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521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 smtClean="0"/>
              <a:t>FCC Form 473</a:t>
            </a:r>
          </a:p>
          <a:p>
            <a:r>
              <a:rPr lang="en-US" sz="3200" dirty="0" smtClean="0"/>
              <a:t>FCC </a:t>
            </a:r>
            <a:r>
              <a:rPr lang="en-US" sz="3200" dirty="0"/>
              <a:t>Form 486</a:t>
            </a:r>
          </a:p>
          <a:p>
            <a:pPr marL="742950" indent="-288925"/>
            <a:r>
              <a:rPr lang="en-US" sz="3200" dirty="0"/>
              <a:t>CIPA</a:t>
            </a:r>
          </a:p>
          <a:p>
            <a:pPr marL="742950" indent="-288925"/>
            <a:r>
              <a:rPr lang="en-US" sz="3200" dirty="0"/>
              <a:t>Filing deadlines and document retention</a:t>
            </a:r>
          </a:p>
          <a:p>
            <a:r>
              <a:rPr lang="en-US" sz="3200" dirty="0" smtClean="0"/>
              <a:t>Invoicing – FCC Forms 474 and 472</a:t>
            </a:r>
            <a:endParaRPr lang="en-US" sz="3200" dirty="0"/>
          </a:p>
          <a:p>
            <a:pPr marL="742950"/>
            <a:r>
              <a:rPr lang="en-US" sz="3200" dirty="0" smtClean="0"/>
              <a:t>SPI Forms</a:t>
            </a:r>
          </a:p>
          <a:p>
            <a:pPr marL="742950"/>
            <a:r>
              <a:rPr lang="en-US" sz="3200" dirty="0" smtClean="0"/>
              <a:t>BEAR Forms</a:t>
            </a:r>
          </a:p>
          <a:p>
            <a:pPr marL="742950"/>
            <a:r>
              <a:rPr lang="en-US" sz="3200" dirty="0" smtClean="0"/>
              <a:t>Filing deadlines and document retention</a:t>
            </a:r>
            <a:endParaRPr lang="en-US" sz="32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>
                <a:solidFill>
                  <a:srgbClr val="004AD4"/>
                </a:solidFill>
                <a:sym typeface="Source Sans Pro"/>
              </a:rPr>
              <a:t>FINISHING </a:t>
            </a:r>
            <a:r>
              <a:rPr lang="en-US" sz="3200" b="1" i="0" u="none" strike="noStrike" cap="none" dirty="0" smtClean="0">
                <a:solidFill>
                  <a:srgbClr val="004AD4"/>
                </a:solidFill>
                <a:sym typeface="Source Sans Pro"/>
              </a:rPr>
              <a:t>FY2017, WORKING ON FY2018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476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84527" y="1740506"/>
            <a:ext cx="7067299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Source Sans Pro" panose="020B0503030403020204" pitchFamily="34" charset="0"/>
              </a:rPr>
              <a:t>The invoice method (BEAR or SPI) is the </a:t>
            </a:r>
            <a:r>
              <a:rPr lang="en-US" sz="3200" b="1" dirty="0">
                <a:ea typeface="Source Sans Pro" panose="020B0503030403020204" pitchFamily="34" charset="0"/>
              </a:rPr>
              <a:t>applicant’s choice.</a:t>
            </a:r>
          </a:p>
          <a:p>
            <a:pPr marL="0" indent="0">
              <a:buNone/>
            </a:pPr>
            <a:endParaRPr lang="en-US" sz="3200" b="1" dirty="0">
              <a:ea typeface="Source Sans Pro" panose="020B0503030403020204" pitchFamily="34" charset="0"/>
            </a:endParaRPr>
          </a:p>
          <a:p>
            <a:pPr marL="457200" indent="-457200"/>
            <a:r>
              <a:rPr lang="en-US" sz="3200" dirty="0">
                <a:ea typeface="Source Sans Pro" panose="020B0503030403020204" pitchFamily="34" charset="0"/>
              </a:rPr>
              <a:t>The service provider and the applicant should have this discussion as early as possible.</a:t>
            </a:r>
          </a:p>
          <a:p>
            <a:pPr marL="0" indent="0">
              <a:buNone/>
            </a:pPr>
            <a:endParaRPr lang="en-US" sz="1200" dirty="0">
              <a:ea typeface="Source Sans Pro" panose="020B0503030403020204" pitchFamily="34" charset="0"/>
            </a:endParaRPr>
          </a:p>
          <a:p>
            <a:pPr marL="457200" indent="-457200"/>
            <a:r>
              <a:rPr lang="en-US" sz="3200" dirty="0">
                <a:ea typeface="Source Sans Pro" panose="020B0503030403020204" pitchFamily="34" charset="0"/>
              </a:rPr>
              <a:t>Once the invoice method is set for an FRN, it cannot be changed </a:t>
            </a:r>
            <a:r>
              <a:rPr lang="en-US" sz="3200" b="1" dirty="0">
                <a:ea typeface="Source Sans Pro" panose="020B0503030403020204" pitchFamily="34" charset="0"/>
              </a:rPr>
              <a:t>for that FRN.</a:t>
            </a:r>
            <a:endParaRPr lang="en-US" sz="3200" dirty="0"/>
          </a:p>
          <a:p>
            <a:pPr>
              <a:spcAft>
                <a:spcPts val="0"/>
              </a:spcAft>
            </a:pPr>
            <a:endParaRPr lang="en-US" sz="44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Invoicing Overview 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593829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85" y="2350105"/>
            <a:ext cx="4004015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956816"/>
            <a:ext cx="11039475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Invoices must be filed:</a:t>
            </a:r>
          </a:p>
          <a:p>
            <a:pPr marL="742950"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120 days after the last date to receive service or</a:t>
            </a:r>
          </a:p>
          <a:p>
            <a:pPr marL="742950"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120 days after the date of the FCC Form 486 Notification Letter</a:t>
            </a:r>
          </a:p>
          <a:p>
            <a:pPr marL="0" indent="0" fontAlgn="base">
              <a:buNone/>
            </a:pP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   whichever is later.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When to File Invoices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453896" y="6474965"/>
            <a:ext cx="6809232" cy="252984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95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13936"/>
            <a:ext cx="712713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Invoice deadline for recurring 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services 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is </a:t>
            </a:r>
            <a:r>
              <a:rPr lang="en-US" sz="3200" i="1" dirty="0">
                <a:solidFill>
                  <a:prstClr val="black"/>
                </a:solidFill>
                <a:ea typeface="Source Sans Pro" pitchFamily="34" charset="0"/>
              </a:rPr>
              <a:t>generally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October 28 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following the close of the funding year.</a:t>
            </a:r>
          </a:p>
          <a:p>
            <a:pPr fontAlgn="base"/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Invoice deadline for non-recurring services is </a:t>
            </a:r>
            <a:r>
              <a:rPr lang="en-US" sz="3200" i="1" dirty="0">
                <a:solidFill>
                  <a:prstClr val="black"/>
                </a:solidFill>
                <a:ea typeface="Source Sans Pro" pitchFamily="34" charset="0"/>
              </a:rPr>
              <a:t>generally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January 28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following the close of the funding year.</a:t>
            </a:r>
          </a:p>
          <a:p>
            <a:pPr fontAlgn="base"/>
            <a:endParaRPr lang="en-US" sz="1200" b="1" dirty="0">
              <a:solidFill>
                <a:prstClr val="black"/>
              </a:solidFill>
              <a:ea typeface="Source Sans Pro" pitchFamily="34" charset="0"/>
            </a:endParaRPr>
          </a:p>
          <a:p>
            <a:pPr lvl="1" fontAlgn="base"/>
            <a:endParaRPr lang="en-US" sz="2400" dirty="0">
              <a:solidFill>
                <a:prstClr val="black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Invoice Deadlines for Recurring and Non-Recurring Services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2064506" y="635476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5" y="2423535"/>
            <a:ext cx="4524091" cy="30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2411461"/>
            <a:ext cx="6684475" cy="3176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the deadline falls on a Saturday, Sunday, or federal holiday:</a:t>
            </a:r>
          </a:p>
          <a:p>
            <a:pPr marL="62865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You have until 11:59 p.m. ET on the following business day to certify your invoice.</a:t>
            </a:r>
            <a:endParaRPr lang="en-US" sz="2000" dirty="0">
              <a:solidFill>
                <a:prstClr val="black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Invoice Deadlines for Recurring and Non-Recurring Services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2012657" y="6394704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5" y="2423535"/>
            <a:ext cx="4524091" cy="30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956816"/>
            <a:ext cx="12160899" cy="4129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you miss the deadline: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  <a:p>
            <a:pPr marL="74295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You must file a request to waive the invoice deadline with the FCC.</a:t>
            </a:r>
          </a:p>
          <a:p>
            <a:pPr marL="74295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USAC cannot grant waiver requests.</a:t>
            </a:r>
          </a:p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you filed your invoice before the deadline but your invoice is denied:</a:t>
            </a:r>
          </a:p>
          <a:p>
            <a:pPr marL="74295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You can appeal the invoice denial to USAC.</a:t>
            </a:r>
            <a:endParaRPr lang="en-US" sz="3200" b="1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When to File Invoices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991513" y="641299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810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13936"/>
            <a:ext cx="7236738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Applicants and service providers can ask for a one-time, 120-day extension of this deadline 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through:</a:t>
            </a:r>
          </a:p>
          <a:p>
            <a:pPr marL="687388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EPC for FY2016 and forward.</a:t>
            </a:r>
          </a:p>
          <a:p>
            <a:pPr marL="687388"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O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nline 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BEAR 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Form for FY2015 and previous funding years.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  <a:p>
            <a:pPr lvl="1" fontAlgn="base"/>
            <a:endParaRPr lang="en-US" sz="2400" dirty="0">
              <a:solidFill>
                <a:prstClr val="black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Invoice Deadline Extensions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2021801" y="635476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09" y="1726634"/>
            <a:ext cx="3777078" cy="26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To request an extension for FY2016 and forward:</a:t>
            </a:r>
          </a:p>
          <a:p>
            <a:pPr marL="685800"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Service providers and applicants log in to EPC, search for their BEN or SPIN under the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Records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tab, and click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Invoice Deadline Date Extension Request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from the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Related Actions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menu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.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Invoice Deadline Extensions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640738" y="635476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316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To 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request an 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extension for FY2015 and previous funding years: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  <a:p>
            <a:pPr marL="68580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Service 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providers log in to the E-File System and choose the </a:t>
            </a:r>
            <a:r>
              <a:rPr lang="en-US" sz="3200" b="1" dirty="0">
                <a:solidFill>
                  <a:prstClr val="black"/>
                </a:solidFill>
                <a:ea typeface="Source Sans Pro" pitchFamily="34" charset="0"/>
              </a:rPr>
              <a:t>472 BEAR Form</a:t>
            </a:r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 link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.</a:t>
            </a:r>
          </a:p>
          <a:p>
            <a:pPr marL="685800"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Applicants log in to the online BEAR Form.</a:t>
            </a:r>
          </a:p>
          <a:p>
            <a:pPr marL="685800" fontAlgn="base"/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Invoice Deadline Extensions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791488" y="6253861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669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>
                <a:solidFill>
                  <a:prstClr val="black"/>
                </a:solidFill>
                <a:ea typeface="Source Sans Pro" pitchFamily="34" charset="0"/>
              </a:rPr>
              <a:t>Extensions must be requested on or before the original invoice </a:t>
            </a:r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deadline.</a:t>
            </a:r>
          </a:p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the invoice deadline is moved to the next business day following a Saturday, Sunday, or federal holiday:</a:t>
            </a:r>
          </a:p>
          <a:p>
            <a:pPr marL="685800"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The deadline to request an extension is also moved to that next business day.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Invoice Deadline Extensions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874004" y="635476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442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your extension request is approved, your deadline will be extended 120 days from the original deadline.</a:t>
            </a:r>
          </a:p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If the original deadline is moved because the calculated date falls on a Saturday, Sunday, or federal holiday, we start counting the 120 days from the following business day.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  <a:p>
            <a:pPr fontAlgn="base"/>
            <a:r>
              <a:rPr lang="en-US" sz="3200" dirty="0" smtClean="0">
                <a:solidFill>
                  <a:prstClr val="black"/>
                </a:solidFill>
                <a:ea typeface="Source Sans Pro" pitchFamily="34" charset="0"/>
              </a:rPr>
              <a:t>USAC cannot approve a second extension unless the FCC has first granted a waiver of the extended deadline.</a:t>
            </a:r>
            <a:endParaRPr lang="en-US" sz="32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smtClean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Invoice Deadline Extensions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948649" y="635476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35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</a:t>
            </a:r>
            <a:r>
              <a:rPr lang="en-US" sz="25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473</a:t>
            </a:r>
            <a:endParaRPr lang="en-US" sz="25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Certifying Compliance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720049" y="6367272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808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799" y="1371007"/>
            <a:ext cx="11096625" cy="4958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Service providers certify FCC Form 473 (SPAC) every year to verify that they are complying with and will comply with program rules.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If you have more than one SPIN, you must file a SPAC Form for each SPIN.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USAC cannot process invoices from either the service provider or the applicant unless this form has been filed for the SPIN of record on the FRN and the funding year.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Certifying Compliance </a:t>
            </a:r>
            <a:r>
              <a:rPr lang="en-US" sz="3200" dirty="0"/>
              <a:t>– FCC Form </a:t>
            </a:r>
            <a:r>
              <a:rPr lang="en-US" sz="3200" dirty="0" smtClean="0"/>
              <a:t>473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09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371007"/>
            <a:ext cx="10640008" cy="4958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Deadline for FCC Form 473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There is not a specific deadline for the FCC Form 473.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However, because USAC cannot process invoices until this form has been filed, the invoice deadline for a Funding Request Number (FRN) serves as the FCC Form 473 deadline.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 smtClean="0"/>
              <a:t>Certifying Compliance </a:t>
            </a:r>
            <a:r>
              <a:rPr lang="en-US" sz="3200" dirty="0"/>
              <a:t>– FCC Form </a:t>
            </a:r>
            <a:r>
              <a:rPr lang="en-US" sz="3200" dirty="0" smtClean="0"/>
              <a:t>473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0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486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Starting Services / CIPA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1601177" y="6403848"/>
            <a:ext cx="7816049" cy="24447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30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371007"/>
            <a:ext cx="10640008" cy="4958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The FCC Form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486, which is filed by the applicant,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notifies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USAC: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That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ervices have started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the FRNs listed on the FCC Form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486.</a:t>
            </a: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endParaRPr lang="en-US"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Reports the status of compliance of the entities on those FRNs with the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Children’s Internet Protection Act (CIPA)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9057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613533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Children’s Internet Protection Act (CIPA)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requires that schools and libraries enforce certain safety measures that protect against access by adults and minors to obscene content on the </a:t>
            </a:r>
            <a:r>
              <a:rPr lang="en-US" sz="3200" dirty="0" smtClean="0">
                <a:latin typeface="Source Sans Pro"/>
                <a:ea typeface="Source Sans Pro"/>
                <a:cs typeface="Source Sans Pro"/>
              </a:rPr>
              <a:t>Internet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. 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What is the Children’s Internet Protection Act (CIPA)?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74" y="2477729"/>
            <a:ext cx="5092332" cy="32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785359"/>
            <a:ext cx="10640008" cy="45440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Internet Safety Policy 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Technology Protection Measure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Public Notice and Hearing or Meeting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b="1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b="1" dirty="0"/>
              <a:t>NOTE:  </a:t>
            </a:r>
            <a:r>
              <a:rPr lang="en-US" sz="3200" dirty="0"/>
              <a:t>The school or library must maintain documentation demonstrating that they are working toward compliance (in the first year) or in compliance (second year and thereafter).</a:t>
            </a:r>
          </a:p>
          <a:p>
            <a:pPr marL="0" indent="0">
              <a:spcAft>
                <a:spcPts val="0"/>
              </a:spcAft>
              <a:buNone/>
            </a:pPr>
            <a:endParaRPr lang="en-US" sz="4000" b="1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dirty="0"/>
              <a:t>CIPA Requirements</a:t>
            </a:r>
            <a:endParaRPr lang="en-US" sz="3200" b="0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9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13655</TotalTime>
  <Words>1637</Words>
  <Application>Microsoft Office PowerPoint</Application>
  <PresentationFormat>Widescreen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Source Sans Pro</vt:lpstr>
      <vt:lpstr>Source Sans Pro Light</vt:lpstr>
      <vt:lpstr>SourceSansPro-Light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Children’s Internet Protection Act (CIPA)?</vt:lpstr>
      <vt:lpstr>CIPA Requirements</vt:lpstr>
      <vt:lpstr>What is the deadline for the FCC Form 486?</vt:lpstr>
      <vt:lpstr>What if the FCC Form 486 is filed late?</vt:lpstr>
      <vt:lpstr>PowerPoint Presentation</vt:lpstr>
      <vt:lpstr>What should service providers do related to the FCC Form 486?</vt:lpstr>
      <vt:lpstr>What is the FCC Form 486 Notification Letter</vt:lpstr>
      <vt:lpstr>What documentation should the applicant save?</vt:lpstr>
      <vt:lpstr>PowerPoint Presentation</vt:lpstr>
      <vt:lpstr>Before USAC can process an invoice:</vt:lpstr>
      <vt:lpstr>Invoicing – SPI Method </vt:lpstr>
      <vt:lpstr>Invoicing – BEAR Method </vt:lpstr>
      <vt:lpstr>Invoicing Overview </vt:lpstr>
      <vt:lpstr>When to File Invoices</vt:lpstr>
      <vt:lpstr>Invoice Deadlines for Recurring and Non-Recurring Services</vt:lpstr>
      <vt:lpstr>Invoice Deadlines for Recurring and Non-Recurring Services</vt:lpstr>
      <vt:lpstr>When to File Invoices</vt:lpstr>
      <vt:lpstr>Invoice Deadline Extensions</vt:lpstr>
      <vt:lpstr>Invoice Deadline Extensions</vt:lpstr>
      <vt:lpstr>Invoice Deadline Extensions</vt:lpstr>
      <vt:lpstr>Invoice Deadline Extensions</vt:lpstr>
      <vt:lpstr>Invoice Deadline Extensions</vt:lpstr>
    </vt:vector>
  </TitlesOfParts>
  <Company>USAC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REVIEW SECTION</dc:title>
  <dc:creator>Inna Malashenok</dc:creator>
  <cp:lastModifiedBy>Ginna Melendez</cp:lastModifiedBy>
  <cp:revision>141</cp:revision>
  <cp:lastPrinted>2018-09-06T21:52:48Z</cp:lastPrinted>
  <dcterms:created xsi:type="dcterms:W3CDTF">2018-04-02T16:14:55Z</dcterms:created>
  <dcterms:modified xsi:type="dcterms:W3CDTF">2018-11-28T17:17:35Z</dcterms:modified>
</cp:coreProperties>
</file>