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Lst>
  <p:notesMasterIdLst>
    <p:notesMasterId r:id="rId48"/>
  </p:notesMasterIdLst>
  <p:handoutMasterIdLst>
    <p:handoutMasterId r:id="rId49"/>
  </p:handoutMasterIdLst>
  <p:sldIdLst>
    <p:sldId id="300" r:id="rId5"/>
    <p:sldId id="352" r:id="rId6"/>
    <p:sldId id="390" r:id="rId7"/>
    <p:sldId id="295" r:id="rId8"/>
    <p:sldId id="442" r:id="rId9"/>
    <p:sldId id="447" r:id="rId10"/>
    <p:sldId id="426" r:id="rId11"/>
    <p:sldId id="428" r:id="rId12"/>
    <p:sldId id="266" r:id="rId13"/>
    <p:sldId id="402" r:id="rId14"/>
    <p:sldId id="405" r:id="rId15"/>
    <p:sldId id="403" r:id="rId16"/>
    <p:sldId id="404" r:id="rId17"/>
    <p:sldId id="407" r:id="rId18"/>
    <p:sldId id="391" r:id="rId19"/>
    <p:sldId id="268" r:id="rId20"/>
    <p:sldId id="379" r:id="rId21"/>
    <p:sldId id="397" r:id="rId22"/>
    <p:sldId id="444" r:id="rId23"/>
    <p:sldId id="399" r:id="rId24"/>
    <p:sldId id="424" r:id="rId25"/>
    <p:sldId id="380" r:id="rId26"/>
    <p:sldId id="438" r:id="rId27"/>
    <p:sldId id="408" r:id="rId28"/>
    <p:sldId id="392" r:id="rId29"/>
    <p:sldId id="412" r:id="rId30"/>
    <p:sldId id="446" r:id="rId31"/>
    <p:sldId id="274" r:id="rId32"/>
    <p:sldId id="273" r:id="rId33"/>
    <p:sldId id="393" r:id="rId34"/>
    <p:sldId id="443" r:id="rId35"/>
    <p:sldId id="439" r:id="rId36"/>
    <p:sldId id="411" r:id="rId37"/>
    <p:sldId id="394" r:id="rId38"/>
    <p:sldId id="421" r:id="rId39"/>
    <p:sldId id="423" r:id="rId40"/>
    <p:sldId id="396" r:id="rId41"/>
    <p:sldId id="417" r:id="rId42"/>
    <p:sldId id="448" r:id="rId43"/>
    <p:sldId id="419" r:id="rId44"/>
    <p:sldId id="420" r:id="rId45"/>
    <p:sldId id="346" r:id="rId46"/>
    <p:sldId id="395" r:id="rId47"/>
  </p:sldIdLst>
  <p:sldSz cx="12192000" cy="6858000"/>
  <p:notesSz cx="6918325" cy="9223375"/>
  <p:embeddedFontLst>
    <p:embeddedFont>
      <p:font typeface="Calibri" panose="020F0502020204030204" pitchFamily="34" charset="0"/>
      <p:regular r:id="rId50"/>
      <p:bold r:id="rId51"/>
      <p:italic r:id="rId52"/>
      <p:boldItalic r:id="rId53"/>
    </p:embeddedFont>
    <p:embeddedFont>
      <p:font typeface="Source Sans Pro Light" panose="020B0403030403020204" pitchFamily="34" charset="0"/>
      <p:regular r:id="rId54"/>
    </p:embeddedFont>
    <p:embeddedFont>
      <p:font typeface="Source Sans Pro" panose="020B0503030403020204" pitchFamily="34" charset="0"/>
      <p:regular r:id="rId55"/>
      <p:bold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05" userDrawn="1">
          <p15:clr>
            <a:srgbClr val="A4A3A4"/>
          </p15:clr>
        </p15:guide>
        <p15:guide id="2" pos="217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Noran" initials="" lastIdx="17" clrIdx="0"/>
  <p:cmAuthor id="7" name="Gabby" initials="Gabby" lastIdx="3" clrIdx="7">
    <p:extLst>
      <p:ext uri="{19B8F6BF-5375-455C-9EA6-DF929625EA0E}">
        <p15:presenceInfo xmlns:p15="http://schemas.microsoft.com/office/powerpoint/2012/main" userId="Gabby" providerId="None"/>
      </p:ext>
    </p:extLst>
  </p:cmAuthor>
  <p:cmAuthor id="1" name="Ginna Melendez" initials="" lastIdx="10" clrIdx="1"/>
  <p:cmAuthor id="2" name="James Bachtell" initials="JB" lastIdx="15" clrIdx="2">
    <p:extLst/>
  </p:cmAuthor>
  <p:cmAuthor id="3" name="Keesha Bullock" initials="KB" lastIdx="8" clrIdx="3">
    <p:extLst/>
  </p:cmAuthor>
  <p:cmAuthor id="4" name="Kate Dumouchel" initials="KD" lastIdx="20" clrIdx="4">
    <p:extLst/>
  </p:cmAuthor>
  <p:cmAuthor id="5" name="Catriona Ayer" initials="CA" lastIdx="38" clrIdx="5">
    <p:extLst>
      <p:ext uri="{19B8F6BF-5375-455C-9EA6-DF929625EA0E}">
        <p15:presenceInfo xmlns:p15="http://schemas.microsoft.com/office/powerpoint/2012/main" userId="S-1-5-21-691950464-754195623-6498272-1003" providerId="AD"/>
      </p:ext>
    </p:extLst>
  </p:cmAuthor>
  <p:cmAuthor id="6" name="Aaron Garza" initials="AG" lastIdx="7" clrIdx="6">
    <p:extLst>
      <p:ext uri="{19B8F6BF-5375-455C-9EA6-DF929625EA0E}">
        <p15:presenceInfo xmlns:p15="http://schemas.microsoft.com/office/powerpoint/2012/main" userId="S-1-5-21-231363354-1701785364-1709204886-244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20F78F-A5BB-49AF-9A89-53C4CCFCB9B4}">
  <a:tblStyle styleId="{AF20F78F-A5BB-49AF-9A89-53C4CCFCB9B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E9EF"/>
          </a:solidFill>
        </a:fill>
      </a:tcStyle>
    </a:wholeTbl>
    <a:band1H>
      <a:tcStyle>
        <a:tcBdr/>
        <a:fill>
          <a:solidFill>
            <a:srgbClr val="CACFDF"/>
          </a:solidFill>
        </a:fill>
      </a:tcStyle>
    </a:band1H>
    <a:band1V>
      <a:tcStyle>
        <a:tcBdr/>
        <a:fill>
          <a:solidFill>
            <a:srgbClr val="CACFD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09" autoAdjust="0"/>
    <p:restoredTop sz="88212" autoAdjust="0"/>
  </p:normalViewPr>
  <p:slideViewPr>
    <p:cSldViewPr>
      <p:cViewPr varScale="1">
        <p:scale>
          <a:sx n="81" d="100"/>
          <a:sy n="81" d="100"/>
        </p:scale>
        <p:origin x="86" y="230"/>
      </p:cViewPr>
      <p:guideLst>
        <p:guide orient="horz" pos="2160"/>
        <p:guide pos="3840"/>
      </p:guideLst>
    </p:cSldViewPr>
  </p:slideViewPr>
  <p:notesTextViewPr>
    <p:cViewPr>
      <p:scale>
        <a:sx n="1" d="1"/>
        <a:sy n="1" d="1"/>
      </p:scale>
      <p:origin x="0" y="0"/>
    </p:cViewPr>
  </p:notesTextViewPr>
  <p:sorterViewPr>
    <p:cViewPr>
      <p:scale>
        <a:sx n="120" d="100"/>
        <a:sy n="120" d="100"/>
      </p:scale>
      <p:origin x="0" y="-9684"/>
    </p:cViewPr>
  </p:sorterViewPr>
  <p:notesViewPr>
    <p:cSldViewPr>
      <p:cViewPr varScale="1">
        <p:scale>
          <a:sx n="60" d="100"/>
          <a:sy n="60" d="100"/>
        </p:scale>
        <p:origin x="-2568" y="-84"/>
      </p:cViewPr>
      <p:guideLst>
        <p:guide orient="horz" pos="2905"/>
        <p:guide pos="217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5.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4.fntdata"/><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57" Type="http://schemas.openxmlformats.org/officeDocument/2006/relationships/font" Target="fonts/font8.fntdata"/><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3.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font" Target="fonts/font7.fntdata"/><Relationship Id="rId8" Type="http://schemas.openxmlformats.org/officeDocument/2006/relationships/slide" Target="slides/slide4.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97940" cy="461169"/>
          </a:xfrm>
          <a:prstGeom prst="rect">
            <a:avLst/>
          </a:prstGeom>
        </p:spPr>
        <p:txBody>
          <a:bodyPr vert="horz" lIns="92233" tIns="46117" rIns="92233" bIns="46117" rtlCol="0"/>
          <a:lstStyle>
            <a:lvl1pPr algn="l">
              <a:defRPr sz="1200"/>
            </a:lvl1pPr>
          </a:lstStyle>
          <a:p>
            <a:endParaRPr lang="en-US" dirty="0"/>
          </a:p>
        </p:txBody>
      </p:sp>
      <p:sp>
        <p:nvSpPr>
          <p:cNvPr id="3" name="Date Placeholder 2"/>
          <p:cNvSpPr>
            <a:spLocks noGrp="1"/>
          </p:cNvSpPr>
          <p:nvPr>
            <p:ph type="dt" sz="quarter" idx="1"/>
          </p:nvPr>
        </p:nvSpPr>
        <p:spPr>
          <a:xfrm>
            <a:off x="3918785" y="1"/>
            <a:ext cx="2997940" cy="461169"/>
          </a:xfrm>
          <a:prstGeom prst="rect">
            <a:avLst/>
          </a:prstGeom>
        </p:spPr>
        <p:txBody>
          <a:bodyPr vert="horz" lIns="92233" tIns="46117" rIns="92233" bIns="46117" rtlCol="0"/>
          <a:lstStyle>
            <a:lvl1pPr algn="r">
              <a:defRPr sz="1200"/>
            </a:lvl1pPr>
          </a:lstStyle>
          <a:p>
            <a:fld id="{281A2B4D-E746-4191-9A4D-7584648321E8}" type="datetimeFigureOut">
              <a:rPr lang="en-US" smtClean="0"/>
              <a:t>11/28/2018</a:t>
            </a:fld>
            <a:endParaRPr lang="en-US" dirty="0"/>
          </a:p>
        </p:txBody>
      </p:sp>
      <p:sp>
        <p:nvSpPr>
          <p:cNvPr id="4" name="Footer Placeholder 3"/>
          <p:cNvSpPr>
            <a:spLocks noGrp="1"/>
          </p:cNvSpPr>
          <p:nvPr>
            <p:ph type="ftr" sz="quarter" idx="2"/>
          </p:nvPr>
        </p:nvSpPr>
        <p:spPr>
          <a:xfrm>
            <a:off x="2" y="8760606"/>
            <a:ext cx="2997940" cy="461169"/>
          </a:xfrm>
          <a:prstGeom prst="rect">
            <a:avLst/>
          </a:prstGeom>
        </p:spPr>
        <p:txBody>
          <a:bodyPr vert="horz" lIns="92233" tIns="46117" rIns="92233" bIns="4611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18785" y="8760606"/>
            <a:ext cx="2997940" cy="461169"/>
          </a:xfrm>
          <a:prstGeom prst="rect">
            <a:avLst/>
          </a:prstGeom>
        </p:spPr>
        <p:txBody>
          <a:bodyPr vert="horz" lIns="92233" tIns="46117" rIns="92233" bIns="46117" rtlCol="0" anchor="b"/>
          <a:lstStyle>
            <a:lvl1pPr algn="r">
              <a:defRPr sz="1200"/>
            </a:lvl1pPr>
          </a:lstStyle>
          <a:p>
            <a:fld id="{8561B8F1-6FB3-41DB-93D5-3F1F11B1A50E}" type="slidenum">
              <a:rPr lang="en-US" smtClean="0"/>
              <a:t>‹#›</a:t>
            </a:fld>
            <a:endParaRPr lang="en-US" dirty="0"/>
          </a:p>
        </p:txBody>
      </p:sp>
    </p:spTree>
    <p:extLst>
      <p:ext uri="{BB962C8B-B14F-4D97-AF65-F5344CB8AC3E}">
        <p14:creationId xmlns:p14="http://schemas.microsoft.com/office/powerpoint/2010/main" val="2517710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1"/>
            <a:ext cx="2997939" cy="461169"/>
          </a:xfrm>
          <a:prstGeom prst="rect">
            <a:avLst/>
          </a:prstGeom>
          <a:noFill/>
          <a:ln>
            <a:noFill/>
          </a:ln>
        </p:spPr>
        <p:txBody>
          <a:bodyPr lIns="92217" tIns="92217" rIns="92217" bIns="92217"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614871" marR="0" lvl="1" indent="-12794" algn="l" rtl="0">
              <a:spcBef>
                <a:spcPts val="0"/>
              </a:spcBef>
              <a:buNone/>
              <a:defRPr sz="2400" b="0" i="0" u="none" strike="noStrike" cap="none">
                <a:solidFill>
                  <a:schemeClr val="dk1"/>
                </a:solidFill>
                <a:latin typeface="Calibri"/>
                <a:ea typeface="Calibri"/>
                <a:cs typeface="Calibri"/>
                <a:sym typeface="Calibri"/>
              </a:defRPr>
            </a:lvl2pPr>
            <a:lvl3pPr marL="1229740" marR="0" lvl="2" indent="-12779" algn="l" rtl="0">
              <a:spcBef>
                <a:spcPts val="0"/>
              </a:spcBef>
              <a:buNone/>
              <a:defRPr sz="2400" b="0" i="0" u="none" strike="noStrike" cap="none">
                <a:solidFill>
                  <a:schemeClr val="dk1"/>
                </a:solidFill>
                <a:latin typeface="Calibri"/>
                <a:ea typeface="Calibri"/>
                <a:cs typeface="Calibri"/>
                <a:sym typeface="Calibri"/>
              </a:defRPr>
            </a:lvl3pPr>
            <a:lvl4pPr marL="1844611" marR="0" lvl="3" indent="-12764" algn="l" rtl="0">
              <a:spcBef>
                <a:spcPts val="0"/>
              </a:spcBef>
              <a:buNone/>
              <a:defRPr sz="2400" b="0" i="0" u="none" strike="noStrike" cap="none">
                <a:solidFill>
                  <a:schemeClr val="dk1"/>
                </a:solidFill>
                <a:latin typeface="Calibri"/>
                <a:ea typeface="Calibri"/>
                <a:cs typeface="Calibri"/>
                <a:sym typeface="Calibri"/>
              </a:defRPr>
            </a:lvl4pPr>
            <a:lvl5pPr marL="2459481" marR="0" lvl="4" indent="-12747" algn="l" rtl="0">
              <a:spcBef>
                <a:spcPts val="0"/>
              </a:spcBef>
              <a:buNone/>
              <a:defRPr sz="2400" b="0" i="0" u="none" strike="noStrike" cap="none">
                <a:solidFill>
                  <a:schemeClr val="dk1"/>
                </a:solidFill>
                <a:latin typeface="Calibri"/>
                <a:ea typeface="Calibri"/>
                <a:cs typeface="Calibri"/>
                <a:sym typeface="Calibri"/>
              </a:defRPr>
            </a:lvl5pPr>
            <a:lvl6pPr marL="3074352" marR="0" lvl="5" indent="-12733" algn="l" rtl="0">
              <a:spcBef>
                <a:spcPts val="0"/>
              </a:spcBef>
              <a:buNone/>
              <a:defRPr sz="2400" b="0" i="0" u="none" strike="noStrike" cap="none">
                <a:solidFill>
                  <a:schemeClr val="dk1"/>
                </a:solidFill>
                <a:latin typeface="Calibri"/>
                <a:ea typeface="Calibri"/>
                <a:cs typeface="Calibri"/>
                <a:sym typeface="Calibri"/>
              </a:defRPr>
            </a:lvl6pPr>
            <a:lvl7pPr marL="3689221" marR="0" lvl="6" indent="-12718" algn="l" rtl="0">
              <a:spcBef>
                <a:spcPts val="0"/>
              </a:spcBef>
              <a:buNone/>
              <a:defRPr sz="2400" b="0" i="0" u="none" strike="noStrike" cap="none">
                <a:solidFill>
                  <a:schemeClr val="dk1"/>
                </a:solidFill>
                <a:latin typeface="Calibri"/>
                <a:ea typeface="Calibri"/>
                <a:cs typeface="Calibri"/>
                <a:sym typeface="Calibri"/>
              </a:defRPr>
            </a:lvl7pPr>
            <a:lvl8pPr marL="4304092" marR="0" lvl="7" indent="-12703" algn="l" rtl="0">
              <a:spcBef>
                <a:spcPts val="0"/>
              </a:spcBef>
              <a:buNone/>
              <a:defRPr sz="2400" b="0" i="0" u="none" strike="noStrike" cap="none">
                <a:solidFill>
                  <a:schemeClr val="dk1"/>
                </a:solidFill>
                <a:latin typeface="Calibri"/>
                <a:ea typeface="Calibri"/>
                <a:cs typeface="Calibri"/>
                <a:sym typeface="Calibri"/>
              </a:defRPr>
            </a:lvl8pPr>
            <a:lvl9pPr marL="4918962" marR="0" lvl="8" indent="-12686" algn="l" rtl="0">
              <a:spcBef>
                <a:spcPts val="0"/>
              </a:spcBef>
              <a:buNone/>
              <a:defRPr sz="24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918783" y="1"/>
            <a:ext cx="2997939" cy="461169"/>
          </a:xfrm>
          <a:prstGeom prst="rect">
            <a:avLst/>
          </a:prstGeom>
          <a:noFill/>
          <a:ln>
            <a:noFill/>
          </a:ln>
        </p:spPr>
        <p:txBody>
          <a:bodyPr lIns="92217" tIns="92217" rIns="92217" bIns="92217"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614871" marR="0" lvl="1" indent="-12794" algn="l" rtl="0">
              <a:spcBef>
                <a:spcPts val="0"/>
              </a:spcBef>
              <a:buNone/>
              <a:defRPr sz="2400" b="0" i="0" u="none" strike="noStrike" cap="none">
                <a:solidFill>
                  <a:schemeClr val="dk1"/>
                </a:solidFill>
                <a:latin typeface="Calibri"/>
                <a:ea typeface="Calibri"/>
                <a:cs typeface="Calibri"/>
                <a:sym typeface="Calibri"/>
              </a:defRPr>
            </a:lvl2pPr>
            <a:lvl3pPr marL="1229740" marR="0" lvl="2" indent="-12779" algn="l" rtl="0">
              <a:spcBef>
                <a:spcPts val="0"/>
              </a:spcBef>
              <a:buNone/>
              <a:defRPr sz="2400" b="0" i="0" u="none" strike="noStrike" cap="none">
                <a:solidFill>
                  <a:schemeClr val="dk1"/>
                </a:solidFill>
                <a:latin typeface="Calibri"/>
                <a:ea typeface="Calibri"/>
                <a:cs typeface="Calibri"/>
                <a:sym typeface="Calibri"/>
              </a:defRPr>
            </a:lvl3pPr>
            <a:lvl4pPr marL="1844611" marR="0" lvl="3" indent="-12764" algn="l" rtl="0">
              <a:spcBef>
                <a:spcPts val="0"/>
              </a:spcBef>
              <a:buNone/>
              <a:defRPr sz="2400" b="0" i="0" u="none" strike="noStrike" cap="none">
                <a:solidFill>
                  <a:schemeClr val="dk1"/>
                </a:solidFill>
                <a:latin typeface="Calibri"/>
                <a:ea typeface="Calibri"/>
                <a:cs typeface="Calibri"/>
                <a:sym typeface="Calibri"/>
              </a:defRPr>
            </a:lvl4pPr>
            <a:lvl5pPr marL="2459481" marR="0" lvl="4" indent="-12747" algn="l" rtl="0">
              <a:spcBef>
                <a:spcPts val="0"/>
              </a:spcBef>
              <a:buNone/>
              <a:defRPr sz="2400" b="0" i="0" u="none" strike="noStrike" cap="none">
                <a:solidFill>
                  <a:schemeClr val="dk1"/>
                </a:solidFill>
                <a:latin typeface="Calibri"/>
                <a:ea typeface="Calibri"/>
                <a:cs typeface="Calibri"/>
                <a:sym typeface="Calibri"/>
              </a:defRPr>
            </a:lvl5pPr>
            <a:lvl6pPr marL="3074352" marR="0" lvl="5" indent="-12733" algn="l" rtl="0">
              <a:spcBef>
                <a:spcPts val="0"/>
              </a:spcBef>
              <a:buNone/>
              <a:defRPr sz="2400" b="0" i="0" u="none" strike="noStrike" cap="none">
                <a:solidFill>
                  <a:schemeClr val="dk1"/>
                </a:solidFill>
                <a:latin typeface="Calibri"/>
                <a:ea typeface="Calibri"/>
                <a:cs typeface="Calibri"/>
                <a:sym typeface="Calibri"/>
              </a:defRPr>
            </a:lvl6pPr>
            <a:lvl7pPr marL="3689221" marR="0" lvl="6" indent="-12718" algn="l" rtl="0">
              <a:spcBef>
                <a:spcPts val="0"/>
              </a:spcBef>
              <a:buNone/>
              <a:defRPr sz="2400" b="0" i="0" u="none" strike="noStrike" cap="none">
                <a:solidFill>
                  <a:schemeClr val="dk1"/>
                </a:solidFill>
                <a:latin typeface="Calibri"/>
                <a:ea typeface="Calibri"/>
                <a:cs typeface="Calibri"/>
                <a:sym typeface="Calibri"/>
              </a:defRPr>
            </a:lvl7pPr>
            <a:lvl8pPr marL="4304092" marR="0" lvl="7" indent="-12703" algn="l" rtl="0">
              <a:spcBef>
                <a:spcPts val="0"/>
              </a:spcBef>
              <a:buNone/>
              <a:defRPr sz="2400" b="0" i="0" u="none" strike="noStrike" cap="none">
                <a:solidFill>
                  <a:schemeClr val="dk1"/>
                </a:solidFill>
                <a:latin typeface="Calibri"/>
                <a:ea typeface="Calibri"/>
                <a:cs typeface="Calibri"/>
                <a:sym typeface="Calibri"/>
              </a:defRPr>
            </a:lvl8pPr>
            <a:lvl9pPr marL="4918962" marR="0" lvl="8" indent="-12686" algn="l" rtl="0">
              <a:spcBef>
                <a:spcPts val="0"/>
              </a:spcBef>
              <a:buNone/>
              <a:defRPr sz="24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384175" y="690563"/>
            <a:ext cx="6149975" cy="3460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91834" y="4381104"/>
            <a:ext cx="5534659" cy="4150519"/>
          </a:xfrm>
          <a:prstGeom prst="rect">
            <a:avLst/>
          </a:prstGeom>
          <a:noFill/>
          <a:ln>
            <a:noFill/>
          </a:ln>
        </p:spPr>
        <p:txBody>
          <a:bodyPr lIns="92217" tIns="92217" rIns="92217" bIns="92217" anchor="t" anchorCtr="0"/>
          <a:lstStyle>
            <a:lvl1pPr marL="0" marR="0" lvl="0" indent="0" algn="l" rtl="0">
              <a:spcBef>
                <a:spcPts val="0"/>
              </a:spcBef>
              <a:buNone/>
              <a:defRPr sz="1600" b="0" i="0" u="none" strike="noStrike" cap="none">
                <a:solidFill>
                  <a:schemeClr val="dk1"/>
                </a:solidFill>
                <a:latin typeface="Calibri"/>
                <a:ea typeface="Calibri"/>
                <a:cs typeface="Calibri"/>
                <a:sym typeface="Calibri"/>
              </a:defRPr>
            </a:lvl1pPr>
            <a:lvl2pPr marL="609585" marR="0" lvl="1" indent="-12684" algn="l" rtl="0">
              <a:spcBef>
                <a:spcPts val="0"/>
              </a:spcBef>
              <a:buNone/>
              <a:defRPr sz="1600" b="0" i="0" u="none" strike="noStrike" cap="none">
                <a:solidFill>
                  <a:schemeClr val="dk1"/>
                </a:solidFill>
                <a:latin typeface="Calibri"/>
                <a:ea typeface="Calibri"/>
                <a:cs typeface="Calibri"/>
                <a:sym typeface="Calibri"/>
              </a:defRPr>
            </a:lvl2pPr>
            <a:lvl3pPr marL="1219170" marR="0" lvl="2" indent="-12669" algn="l" rtl="0">
              <a:spcBef>
                <a:spcPts val="0"/>
              </a:spcBef>
              <a:buNone/>
              <a:defRPr sz="1600" b="0" i="0" u="none" strike="noStrike" cap="none">
                <a:solidFill>
                  <a:schemeClr val="dk1"/>
                </a:solidFill>
                <a:latin typeface="Calibri"/>
                <a:ea typeface="Calibri"/>
                <a:cs typeface="Calibri"/>
                <a:sym typeface="Calibri"/>
              </a:defRPr>
            </a:lvl3pPr>
            <a:lvl4pPr marL="1828754" marR="0" lvl="3" indent="-12654" algn="l" rtl="0">
              <a:spcBef>
                <a:spcPts val="0"/>
              </a:spcBef>
              <a:buNone/>
              <a:defRPr sz="1600" b="0" i="0" u="none" strike="noStrike" cap="none">
                <a:solidFill>
                  <a:schemeClr val="dk1"/>
                </a:solidFill>
                <a:latin typeface="Calibri"/>
                <a:ea typeface="Calibri"/>
                <a:cs typeface="Calibri"/>
                <a:sym typeface="Calibri"/>
              </a:defRPr>
            </a:lvl4pPr>
            <a:lvl5pPr marL="2438339" marR="0" lvl="4" indent="-12638" algn="l" rtl="0">
              <a:spcBef>
                <a:spcPts val="0"/>
              </a:spcBef>
              <a:buNone/>
              <a:defRPr sz="1600" b="0" i="0" u="none" strike="noStrike" cap="none">
                <a:solidFill>
                  <a:schemeClr val="dk1"/>
                </a:solidFill>
                <a:latin typeface="Calibri"/>
                <a:ea typeface="Calibri"/>
                <a:cs typeface="Calibri"/>
                <a:sym typeface="Calibri"/>
              </a:defRPr>
            </a:lvl5pPr>
            <a:lvl6pPr marL="3047924" marR="0" lvl="5" indent="-12624" algn="l" rtl="0">
              <a:spcBef>
                <a:spcPts val="0"/>
              </a:spcBef>
              <a:buNone/>
              <a:defRPr sz="1600" b="0" i="0" u="none" strike="noStrike" cap="none">
                <a:solidFill>
                  <a:schemeClr val="dk1"/>
                </a:solidFill>
                <a:latin typeface="Calibri"/>
                <a:ea typeface="Calibri"/>
                <a:cs typeface="Calibri"/>
                <a:sym typeface="Calibri"/>
              </a:defRPr>
            </a:lvl6pPr>
            <a:lvl7pPr marL="3657509" marR="0" lvl="6" indent="-12608" algn="l" rtl="0">
              <a:spcBef>
                <a:spcPts val="0"/>
              </a:spcBef>
              <a:buNone/>
              <a:defRPr sz="1600" b="0" i="0" u="none" strike="noStrike" cap="none">
                <a:solidFill>
                  <a:schemeClr val="dk1"/>
                </a:solidFill>
                <a:latin typeface="Calibri"/>
                <a:ea typeface="Calibri"/>
                <a:cs typeface="Calibri"/>
                <a:sym typeface="Calibri"/>
              </a:defRPr>
            </a:lvl7pPr>
            <a:lvl8pPr marL="4267093" marR="0" lvl="7" indent="-12593" algn="l" rtl="0">
              <a:spcBef>
                <a:spcPts val="0"/>
              </a:spcBef>
              <a:buNone/>
              <a:defRPr sz="1600" b="0" i="0" u="none" strike="noStrike" cap="none">
                <a:solidFill>
                  <a:schemeClr val="dk1"/>
                </a:solidFill>
                <a:latin typeface="Calibri"/>
                <a:ea typeface="Calibri"/>
                <a:cs typeface="Calibri"/>
                <a:sym typeface="Calibri"/>
              </a:defRPr>
            </a:lvl8pPr>
            <a:lvl9pPr marL="4876678" marR="0" lvl="8" indent="-12577" algn="l" rtl="0">
              <a:spcBef>
                <a:spcPts val="0"/>
              </a:spcBef>
              <a:buNone/>
              <a:defRPr sz="16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760606"/>
            <a:ext cx="2997939" cy="461169"/>
          </a:xfrm>
          <a:prstGeom prst="rect">
            <a:avLst/>
          </a:prstGeom>
          <a:noFill/>
          <a:ln>
            <a:noFill/>
          </a:ln>
        </p:spPr>
        <p:txBody>
          <a:bodyPr lIns="92217" tIns="92217" rIns="92217" bIns="92217"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614871" marR="0" lvl="1" indent="-12794" algn="l" rtl="0">
              <a:spcBef>
                <a:spcPts val="0"/>
              </a:spcBef>
              <a:buNone/>
              <a:defRPr sz="2400" b="0" i="0" u="none" strike="noStrike" cap="none">
                <a:solidFill>
                  <a:schemeClr val="dk1"/>
                </a:solidFill>
                <a:latin typeface="Calibri"/>
                <a:ea typeface="Calibri"/>
                <a:cs typeface="Calibri"/>
                <a:sym typeface="Calibri"/>
              </a:defRPr>
            </a:lvl2pPr>
            <a:lvl3pPr marL="1229740" marR="0" lvl="2" indent="-12779" algn="l" rtl="0">
              <a:spcBef>
                <a:spcPts val="0"/>
              </a:spcBef>
              <a:buNone/>
              <a:defRPr sz="2400" b="0" i="0" u="none" strike="noStrike" cap="none">
                <a:solidFill>
                  <a:schemeClr val="dk1"/>
                </a:solidFill>
                <a:latin typeface="Calibri"/>
                <a:ea typeface="Calibri"/>
                <a:cs typeface="Calibri"/>
                <a:sym typeface="Calibri"/>
              </a:defRPr>
            </a:lvl3pPr>
            <a:lvl4pPr marL="1844611" marR="0" lvl="3" indent="-12764" algn="l" rtl="0">
              <a:spcBef>
                <a:spcPts val="0"/>
              </a:spcBef>
              <a:buNone/>
              <a:defRPr sz="2400" b="0" i="0" u="none" strike="noStrike" cap="none">
                <a:solidFill>
                  <a:schemeClr val="dk1"/>
                </a:solidFill>
                <a:latin typeface="Calibri"/>
                <a:ea typeface="Calibri"/>
                <a:cs typeface="Calibri"/>
                <a:sym typeface="Calibri"/>
              </a:defRPr>
            </a:lvl4pPr>
            <a:lvl5pPr marL="2459481" marR="0" lvl="4" indent="-12747" algn="l" rtl="0">
              <a:spcBef>
                <a:spcPts val="0"/>
              </a:spcBef>
              <a:buNone/>
              <a:defRPr sz="2400" b="0" i="0" u="none" strike="noStrike" cap="none">
                <a:solidFill>
                  <a:schemeClr val="dk1"/>
                </a:solidFill>
                <a:latin typeface="Calibri"/>
                <a:ea typeface="Calibri"/>
                <a:cs typeface="Calibri"/>
                <a:sym typeface="Calibri"/>
              </a:defRPr>
            </a:lvl5pPr>
            <a:lvl6pPr marL="3074352" marR="0" lvl="5" indent="-12733" algn="l" rtl="0">
              <a:spcBef>
                <a:spcPts val="0"/>
              </a:spcBef>
              <a:buNone/>
              <a:defRPr sz="2400" b="0" i="0" u="none" strike="noStrike" cap="none">
                <a:solidFill>
                  <a:schemeClr val="dk1"/>
                </a:solidFill>
                <a:latin typeface="Calibri"/>
                <a:ea typeface="Calibri"/>
                <a:cs typeface="Calibri"/>
                <a:sym typeface="Calibri"/>
              </a:defRPr>
            </a:lvl6pPr>
            <a:lvl7pPr marL="3689221" marR="0" lvl="6" indent="-12718" algn="l" rtl="0">
              <a:spcBef>
                <a:spcPts val="0"/>
              </a:spcBef>
              <a:buNone/>
              <a:defRPr sz="2400" b="0" i="0" u="none" strike="noStrike" cap="none">
                <a:solidFill>
                  <a:schemeClr val="dk1"/>
                </a:solidFill>
                <a:latin typeface="Calibri"/>
                <a:ea typeface="Calibri"/>
                <a:cs typeface="Calibri"/>
                <a:sym typeface="Calibri"/>
              </a:defRPr>
            </a:lvl7pPr>
            <a:lvl8pPr marL="4304092" marR="0" lvl="7" indent="-12703" algn="l" rtl="0">
              <a:spcBef>
                <a:spcPts val="0"/>
              </a:spcBef>
              <a:buNone/>
              <a:defRPr sz="2400" b="0" i="0" u="none" strike="noStrike" cap="none">
                <a:solidFill>
                  <a:schemeClr val="dk1"/>
                </a:solidFill>
                <a:latin typeface="Calibri"/>
                <a:ea typeface="Calibri"/>
                <a:cs typeface="Calibri"/>
                <a:sym typeface="Calibri"/>
              </a:defRPr>
            </a:lvl8pPr>
            <a:lvl9pPr marL="4918962" marR="0" lvl="8" indent="-12686" algn="l" rtl="0">
              <a:spcBef>
                <a:spcPts val="0"/>
              </a:spcBef>
              <a:buNone/>
              <a:defRPr sz="24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918783" y="8760606"/>
            <a:ext cx="2997939" cy="461169"/>
          </a:xfrm>
          <a:prstGeom prst="rect">
            <a:avLst/>
          </a:prstGeom>
          <a:noFill/>
          <a:ln>
            <a:noFill/>
          </a:ln>
        </p:spPr>
        <p:txBody>
          <a:bodyPr lIns="92217" tIns="46097" rIns="92217" bIns="46097"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611039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691834" y="4381104"/>
            <a:ext cx="5534659" cy="4150519"/>
          </a:xfrm>
          <a:prstGeom prst="rect">
            <a:avLst/>
          </a:prstGeom>
        </p:spPr>
        <p:txBody>
          <a:bodyPr lIns="92217" tIns="92217" rIns="92217" bIns="92217" anchor="t" anchorCtr="0">
            <a:noAutofit/>
          </a:bodyPr>
          <a:lstStyle/>
          <a:p>
            <a:endParaRPr dirty="0"/>
          </a:p>
        </p:txBody>
      </p:sp>
      <p:sp>
        <p:nvSpPr>
          <p:cNvPr id="53" name="Shape 53"/>
          <p:cNvSpPr>
            <a:spLocks noGrp="1" noRot="1" noChangeAspect="1"/>
          </p:cNvSpPr>
          <p:nvPr>
            <p:ph type="sldImg" idx="2"/>
          </p:nvPr>
        </p:nvSpPr>
        <p:spPr>
          <a:xfrm>
            <a:off x="384175" y="690563"/>
            <a:ext cx="6149975" cy="3460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4955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701122" y="4425219"/>
            <a:ext cx="5608967" cy="4192312"/>
          </a:xfrm>
          <a:prstGeom prst="rect">
            <a:avLst/>
          </a:prstGeom>
        </p:spPr>
        <p:txBody>
          <a:bodyPr lIns="93277" tIns="93277" rIns="93277" bIns="93277" anchor="t" anchorCtr="0">
            <a:noAutofit/>
          </a:bodyPr>
          <a:lstStyle/>
          <a:p>
            <a:endParaRPr dirty="0"/>
          </a:p>
        </p:txBody>
      </p:sp>
      <p:sp>
        <p:nvSpPr>
          <p:cNvPr id="164" name="Shape 164"/>
          <p:cNvSpPr>
            <a:spLocks noGrp="1" noRot="1" noChangeAspect="1"/>
          </p:cNvSpPr>
          <p:nvPr>
            <p:ph type="sldImg" idx="2"/>
          </p:nvPr>
        </p:nvSpPr>
        <p:spPr>
          <a:xfrm>
            <a:off x="400050" y="696913"/>
            <a:ext cx="6210300" cy="34940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3207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25</a:t>
            </a:fld>
            <a:endParaRPr lang="en-US"/>
          </a:p>
        </p:txBody>
      </p:sp>
    </p:spTree>
    <p:extLst>
      <p:ext uri="{BB962C8B-B14F-4D97-AF65-F5344CB8AC3E}">
        <p14:creationId xmlns:p14="http://schemas.microsoft.com/office/powerpoint/2010/main" val="2953718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4175" y="690563"/>
            <a:ext cx="6149975" cy="3460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91834" y="4381104"/>
            <a:ext cx="5534659" cy="4150519"/>
          </a:xfrm>
          <a:prstGeom prst="rect">
            <a:avLst/>
          </a:prstGeom>
          <a:noFill/>
          <a:ln>
            <a:noFill/>
          </a:ln>
        </p:spPr>
        <p:txBody>
          <a:bodyPr lIns="92217" tIns="46097" rIns="92217" bIns="46097" anchor="t" anchorCtr="0">
            <a:noAutofit/>
          </a:bodyPr>
          <a:lstStyle/>
          <a:p>
            <a:pPr>
              <a:buSzPct val="25000"/>
            </a:pPr>
            <a:endParaRPr dirty="0"/>
          </a:p>
        </p:txBody>
      </p:sp>
      <p:sp>
        <p:nvSpPr>
          <p:cNvPr id="202" name="Shape 202"/>
          <p:cNvSpPr txBox="1">
            <a:spLocks noGrp="1"/>
          </p:cNvSpPr>
          <p:nvPr>
            <p:ph type="sldNum" idx="12"/>
          </p:nvPr>
        </p:nvSpPr>
        <p:spPr>
          <a:xfrm>
            <a:off x="3918783" y="8760606"/>
            <a:ext cx="2997939" cy="461169"/>
          </a:xfrm>
          <a:prstGeom prst="rect">
            <a:avLst/>
          </a:prstGeom>
          <a:noFill/>
          <a:ln>
            <a:noFill/>
          </a:ln>
        </p:spPr>
        <p:txBody>
          <a:bodyPr lIns="92217" tIns="46097" rIns="92217" bIns="46097"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4513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91834" y="4381104"/>
            <a:ext cx="5534659" cy="4150519"/>
          </a:xfrm>
          <a:prstGeom prst="rect">
            <a:avLst/>
          </a:prstGeom>
        </p:spPr>
        <p:txBody>
          <a:bodyPr lIns="92217" tIns="92217" rIns="92217" bIns="92217" anchor="t" anchorCtr="0">
            <a:noAutofit/>
          </a:bodyPr>
          <a:lstStyle/>
          <a:p>
            <a:endParaRPr dirty="0"/>
          </a:p>
        </p:txBody>
      </p:sp>
      <p:sp>
        <p:nvSpPr>
          <p:cNvPr id="194" name="Shape 194"/>
          <p:cNvSpPr>
            <a:spLocks noGrp="1" noRot="1" noChangeAspect="1"/>
          </p:cNvSpPr>
          <p:nvPr>
            <p:ph type="sldImg" idx="2"/>
          </p:nvPr>
        </p:nvSpPr>
        <p:spPr>
          <a:xfrm>
            <a:off x="384175" y="690563"/>
            <a:ext cx="6149975" cy="3460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3303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30</a:t>
            </a:fld>
            <a:endParaRPr lang="en-US"/>
          </a:p>
        </p:txBody>
      </p:sp>
    </p:spTree>
    <p:extLst>
      <p:ext uri="{BB962C8B-B14F-4D97-AF65-F5344CB8AC3E}">
        <p14:creationId xmlns:p14="http://schemas.microsoft.com/office/powerpoint/2010/main" val="2493433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34</a:t>
            </a:fld>
            <a:endParaRPr lang="en-US"/>
          </a:p>
        </p:txBody>
      </p:sp>
    </p:spTree>
    <p:extLst>
      <p:ext uri="{BB962C8B-B14F-4D97-AF65-F5344CB8AC3E}">
        <p14:creationId xmlns:p14="http://schemas.microsoft.com/office/powerpoint/2010/main" val="2645610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691834" y="4381104"/>
            <a:ext cx="5534659" cy="4150519"/>
          </a:xfrm>
          <a:prstGeom prst="rect">
            <a:avLst/>
          </a:prstGeom>
        </p:spPr>
        <p:txBody>
          <a:bodyPr lIns="92217" tIns="92217" rIns="92217" bIns="92217" anchor="t" anchorCtr="0">
            <a:noAutofit/>
          </a:bodyPr>
          <a:lstStyle/>
          <a:p>
            <a:endParaRPr dirty="0"/>
          </a:p>
        </p:txBody>
      </p:sp>
      <p:sp>
        <p:nvSpPr>
          <p:cNvPr id="365" name="Shape 365"/>
          <p:cNvSpPr>
            <a:spLocks noGrp="1" noRot="1" noChangeAspect="1"/>
          </p:cNvSpPr>
          <p:nvPr>
            <p:ph type="sldImg" idx="2"/>
          </p:nvPr>
        </p:nvSpPr>
        <p:spPr>
          <a:xfrm>
            <a:off x="384175" y="690563"/>
            <a:ext cx="6149975" cy="3460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3333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37</a:t>
            </a:fld>
            <a:endParaRPr lang="en-US"/>
          </a:p>
        </p:txBody>
      </p:sp>
    </p:spTree>
    <p:extLst>
      <p:ext uri="{BB962C8B-B14F-4D97-AF65-F5344CB8AC3E}">
        <p14:creationId xmlns:p14="http://schemas.microsoft.com/office/powerpoint/2010/main" val="938111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3</a:t>
            </a:fld>
            <a:endParaRPr lang="en-US"/>
          </a:p>
        </p:txBody>
      </p:sp>
    </p:spTree>
    <p:extLst>
      <p:ext uri="{BB962C8B-B14F-4D97-AF65-F5344CB8AC3E}">
        <p14:creationId xmlns:p14="http://schemas.microsoft.com/office/powerpoint/2010/main" val="2014908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91834" y="4381104"/>
            <a:ext cx="5534659" cy="4150519"/>
          </a:xfrm>
          <a:prstGeom prst="rect">
            <a:avLst/>
          </a:prstGeom>
        </p:spPr>
        <p:txBody>
          <a:bodyPr lIns="92217" tIns="92217" rIns="92217" bIns="92217" anchor="t" anchorCtr="0">
            <a:noAutofit/>
          </a:bodyPr>
          <a:lstStyle/>
          <a:p>
            <a:endParaRPr dirty="0"/>
          </a:p>
        </p:txBody>
      </p:sp>
      <p:sp>
        <p:nvSpPr>
          <p:cNvPr id="90" name="Shape 90"/>
          <p:cNvSpPr>
            <a:spLocks noGrp="1" noRot="1" noChangeAspect="1"/>
          </p:cNvSpPr>
          <p:nvPr>
            <p:ph type="sldImg" idx="2"/>
          </p:nvPr>
        </p:nvSpPr>
        <p:spPr>
          <a:xfrm>
            <a:off x="384175" y="690563"/>
            <a:ext cx="6149975" cy="3460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1427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68300" y="684213"/>
            <a:ext cx="6088063" cy="34258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2668" y="4337428"/>
            <a:ext cx="5461336" cy="4109142"/>
          </a:xfrm>
          <a:prstGeom prst="rect">
            <a:avLst/>
          </a:prstGeom>
          <a:noFill/>
          <a:ln>
            <a:noFill/>
          </a:ln>
        </p:spPr>
        <p:txBody>
          <a:bodyPr lIns="91169" tIns="45572" rIns="91169" bIns="45572" anchor="t" anchorCtr="0">
            <a:noAutofit/>
          </a:bodyPr>
          <a:lstStyle/>
          <a:p>
            <a:pPr marL="455921" lvl="1" indent="0">
              <a:buClr>
                <a:schemeClr val="dk1"/>
              </a:buClr>
              <a:buSzPct val="100000"/>
            </a:pPr>
            <a:endParaRPr lang="en-US" dirty="0"/>
          </a:p>
        </p:txBody>
      </p:sp>
      <p:sp>
        <p:nvSpPr>
          <p:cNvPr id="128" name="Shape 128"/>
          <p:cNvSpPr txBox="1">
            <a:spLocks noGrp="1"/>
          </p:cNvSpPr>
          <p:nvPr>
            <p:ph type="sldNum" idx="12"/>
          </p:nvPr>
        </p:nvSpPr>
        <p:spPr>
          <a:xfrm>
            <a:off x="3866866" y="8673270"/>
            <a:ext cx="2958223" cy="456572"/>
          </a:xfrm>
          <a:prstGeom prst="rect">
            <a:avLst/>
          </a:prstGeom>
          <a:noFill/>
          <a:ln>
            <a:noFill/>
          </a:ln>
        </p:spPr>
        <p:txBody>
          <a:bodyPr lIns="91169" tIns="45572" rIns="91169" bIns="45572"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1453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68300" y="684213"/>
            <a:ext cx="6088063" cy="34258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2668" y="4337428"/>
            <a:ext cx="5461336" cy="4109142"/>
          </a:xfrm>
          <a:prstGeom prst="rect">
            <a:avLst/>
          </a:prstGeom>
          <a:noFill/>
          <a:ln>
            <a:noFill/>
          </a:ln>
        </p:spPr>
        <p:txBody>
          <a:bodyPr lIns="91169" tIns="45572" rIns="91169" bIns="45572" anchor="t" anchorCtr="0">
            <a:noAutofit/>
          </a:bodyPr>
          <a:lstStyle/>
          <a:p>
            <a:pPr marL="455921" lvl="1" indent="0">
              <a:buClr>
                <a:schemeClr val="dk1"/>
              </a:buClr>
              <a:buSzPct val="100000"/>
            </a:pPr>
            <a:endParaRPr lang="en-US" dirty="0"/>
          </a:p>
        </p:txBody>
      </p:sp>
      <p:sp>
        <p:nvSpPr>
          <p:cNvPr id="128" name="Shape 128"/>
          <p:cNvSpPr txBox="1">
            <a:spLocks noGrp="1"/>
          </p:cNvSpPr>
          <p:nvPr>
            <p:ph type="sldNum" idx="12"/>
          </p:nvPr>
        </p:nvSpPr>
        <p:spPr>
          <a:xfrm>
            <a:off x="3866866" y="8673270"/>
            <a:ext cx="2958223" cy="456572"/>
          </a:xfrm>
          <a:prstGeom prst="rect">
            <a:avLst/>
          </a:prstGeom>
          <a:noFill/>
          <a:ln>
            <a:noFill/>
          </a:ln>
        </p:spPr>
        <p:txBody>
          <a:bodyPr lIns="91169" tIns="45572" rIns="91169" bIns="45572"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1422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5033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4175" y="690563"/>
            <a:ext cx="6149975" cy="3460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91834" y="4381104"/>
            <a:ext cx="5534659" cy="4150519"/>
          </a:xfrm>
          <a:prstGeom prst="rect">
            <a:avLst/>
          </a:prstGeom>
          <a:noFill/>
          <a:ln>
            <a:noFill/>
          </a:ln>
        </p:spPr>
        <p:txBody>
          <a:bodyPr lIns="92217" tIns="46097" rIns="92217" bIns="46097" anchor="t" anchorCtr="0">
            <a:noAutofit/>
          </a:bodyPr>
          <a:lstStyle/>
          <a:p>
            <a:pPr marL="461164" lvl="1" indent="0">
              <a:buClr>
                <a:schemeClr val="dk1"/>
              </a:buClr>
              <a:buSzPct val="100000"/>
            </a:pPr>
            <a:endParaRPr lang="en-US" dirty="0"/>
          </a:p>
        </p:txBody>
      </p:sp>
      <p:sp>
        <p:nvSpPr>
          <p:cNvPr id="128" name="Shape 128"/>
          <p:cNvSpPr txBox="1">
            <a:spLocks noGrp="1"/>
          </p:cNvSpPr>
          <p:nvPr>
            <p:ph type="sldNum" idx="12"/>
          </p:nvPr>
        </p:nvSpPr>
        <p:spPr>
          <a:xfrm>
            <a:off x="3918783" y="8760606"/>
            <a:ext cx="2997939" cy="461169"/>
          </a:xfrm>
          <a:prstGeom prst="rect">
            <a:avLst/>
          </a:prstGeom>
          <a:noFill/>
          <a:ln>
            <a:noFill/>
          </a:ln>
        </p:spPr>
        <p:txBody>
          <a:bodyPr lIns="92217" tIns="46097" rIns="92217" bIns="46097"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0379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15</a:t>
            </a:fld>
            <a:endParaRPr lang="en-US"/>
          </a:p>
        </p:txBody>
      </p:sp>
    </p:spTree>
    <p:extLst>
      <p:ext uri="{BB962C8B-B14F-4D97-AF65-F5344CB8AC3E}">
        <p14:creationId xmlns:p14="http://schemas.microsoft.com/office/powerpoint/2010/main" val="4193047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91834" y="4381104"/>
            <a:ext cx="5534659" cy="4150519"/>
          </a:xfrm>
          <a:prstGeom prst="rect">
            <a:avLst/>
          </a:prstGeom>
        </p:spPr>
        <p:txBody>
          <a:bodyPr lIns="92217" tIns="92217" rIns="92217" bIns="92217" anchor="t" anchorCtr="0">
            <a:noAutofit/>
          </a:bodyPr>
          <a:lstStyle/>
          <a:p>
            <a:endParaRPr dirty="0"/>
          </a:p>
        </p:txBody>
      </p:sp>
      <p:sp>
        <p:nvSpPr>
          <p:cNvPr id="157" name="Shape 157"/>
          <p:cNvSpPr>
            <a:spLocks noGrp="1" noRot="1" noChangeAspect="1"/>
          </p:cNvSpPr>
          <p:nvPr>
            <p:ph type="sldImg" idx="2"/>
          </p:nvPr>
        </p:nvSpPr>
        <p:spPr>
          <a:xfrm>
            <a:off x="384175" y="690563"/>
            <a:ext cx="6149975" cy="3460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33288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v01">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20" b="3737"/>
          <a:stretch/>
        </p:blipFill>
        <p:spPr>
          <a:xfrm>
            <a:off x="0" y="70934"/>
            <a:ext cx="12192000" cy="690289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12700" algn="l">
              <a:lnSpc>
                <a:spcPts val="969"/>
              </a:lnSpc>
            </a:pPr>
            <a:r>
              <a:rPr lang="de-DE" sz="800" dirty="0">
                <a:solidFill>
                  <a:prstClr val="white"/>
                </a:solidFill>
              </a:rPr>
              <a:t>© 2017 </a:t>
            </a:r>
            <a:r>
              <a:rPr lang="en-US" sz="800" dirty="0">
                <a:solidFill>
                  <a:prstClr val="white"/>
                </a:solidFill>
              </a:rPr>
              <a:t>Universal Service Administrative Co.                         </a:t>
            </a:r>
            <a:fld id="{77DFCED7-EB59-654B-ACD8-84CE8F59160C}" type="slidenum">
              <a:rPr lang="en-US" smtClean="0"/>
              <a:pPr marL="12700" algn="l">
                <a:lnSpc>
                  <a:spcPts val="969"/>
                </a:lnSpc>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sz="1800" kern="1200" dirty="0">
              <a:solidFill>
                <a:prstClr val="black"/>
              </a:solidFill>
              <a:latin typeface="Calibri" panose="020F0502020204030204"/>
              <a:ea typeface="+mn-ea"/>
              <a:cs typeface="+mn-cs"/>
            </a:endParaRPr>
          </a:p>
        </p:txBody>
      </p:sp>
      <p:sp>
        <p:nvSpPr>
          <p:cNvPr id="13" name="Title 1"/>
          <p:cNvSpPr>
            <a:spLocks noGrp="1"/>
          </p:cNvSpPr>
          <p:nvPr>
            <p:ph type="ctrTitle"/>
          </p:nvPr>
        </p:nvSpPr>
        <p:spPr>
          <a:xfrm>
            <a:off x="1524000" y="963399"/>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14" name="Subtitle 2"/>
          <p:cNvSpPr>
            <a:spLocks noGrp="1"/>
          </p:cNvSpPr>
          <p:nvPr>
            <p:ph type="subTitle" idx="1"/>
          </p:nvPr>
        </p:nvSpPr>
        <p:spPr>
          <a:xfrm>
            <a:off x="1524000" y="3443074"/>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4270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sz="1800" kern="1200" dirty="0">
              <a:solidFill>
                <a:prstClr val="black"/>
              </a:solidFill>
              <a:latin typeface="Calibri" panose="020F0502020204030204"/>
              <a:ea typeface="+mn-ea"/>
              <a:cs typeface="+mn-cs"/>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sz="3200" dirty="0"/>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4416972" y="0"/>
            <a:ext cx="7768678" cy="6858000"/>
          </a:xfrm>
          <a:prstGeom prst="rect">
            <a:avLst/>
          </a:prstGeom>
        </p:spPr>
      </p:pic>
      <p:sp>
        <p:nvSpPr>
          <p:cNvPr id="5"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solidFill>
                  <a:prstClr val="white"/>
                </a:solidFill>
              </a:rPr>
              <a:t>© 2017 </a:t>
            </a:r>
            <a:r>
              <a:rPr lang="en-US" dirty="0">
                <a:solidFill>
                  <a:prstClr val="white"/>
                </a:solidFill>
              </a:rPr>
              <a:t>Universal Service Administrative Co.</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277153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302426"/>
            <a:ext cx="9144000" cy="2387600"/>
          </a:xfrm>
        </p:spPr>
        <p:txBody>
          <a:bodyPr anchor="b">
            <a:noAutofit/>
          </a:bodyPr>
          <a:lstStyle>
            <a:lvl1pPr algn="ctr">
              <a:defRPr sz="4000">
                <a:solidFill>
                  <a:srgbClr val="004AD4"/>
                </a:solidFill>
              </a:defRPr>
            </a:lvl1pPr>
          </a:lstStyle>
          <a:p>
            <a:r>
              <a:rPr lang="en-US" dirty="0"/>
              <a:t>CLICK TO EDIT MASTER TITLE STYLE</a:t>
            </a:r>
          </a:p>
        </p:txBody>
      </p:sp>
      <p:sp>
        <p:nvSpPr>
          <p:cNvPr id="8" name="Subtitle 2"/>
          <p:cNvSpPr>
            <a:spLocks noGrp="1"/>
          </p:cNvSpPr>
          <p:nvPr>
            <p:ph type="subTitle" idx="1"/>
          </p:nvPr>
        </p:nvSpPr>
        <p:spPr>
          <a:xfrm>
            <a:off x="1524000" y="2782101"/>
            <a:ext cx="9144000" cy="1655762"/>
          </a:xfrm>
        </p:spPr>
        <p:txBody>
          <a:bodyPr>
            <a:noAutofit/>
          </a:bodyPr>
          <a:lstStyle>
            <a:lvl1pPr marL="0" indent="0" algn="ctr">
              <a:buNone/>
              <a:defRPr sz="3200">
                <a:solidFill>
                  <a:srgbClr val="004AD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Footer Placeholder 1"/>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006583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Motif">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76000"/>
            <a:extLst>
              <a:ext uri="{28A0092B-C50C-407E-A947-70E740481C1C}">
                <a14:useLocalDpi xmlns:a14="http://schemas.microsoft.com/office/drawing/2010/main" val="0"/>
              </a:ext>
            </a:extLst>
          </a:blip>
          <a:srcRect t="-1" r="14404" b="46479"/>
          <a:stretch/>
        </p:blipFill>
        <p:spPr>
          <a:xfrm>
            <a:off x="3140762" y="2057270"/>
            <a:ext cx="9067004" cy="4792717"/>
          </a:xfrm>
          <a:prstGeom prst="rect">
            <a:avLst/>
          </a:prstGeom>
        </p:spPr>
      </p:pic>
      <p:sp>
        <p:nvSpPr>
          <p:cNvPr id="7" name="Title 1"/>
          <p:cNvSpPr>
            <a:spLocks noGrp="1"/>
          </p:cNvSpPr>
          <p:nvPr>
            <p:ph type="ctrTitle" hasCustomPrompt="1"/>
          </p:nvPr>
        </p:nvSpPr>
        <p:spPr>
          <a:xfrm>
            <a:off x="1524000" y="302426"/>
            <a:ext cx="9144000" cy="2387600"/>
          </a:xfrm>
        </p:spPr>
        <p:txBody>
          <a:bodyPr anchor="b">
            <a:noAutofit/>
          </a:bodyPr>
          <a:lstStyle>
            <a:lvl1pPr algn="ctr">
              <a:defRPr sz="4000">
                <a:solidFill>
                  <a:srgbClr val="004AD4"/>
                </a:solidFill>
              </a:defRPr>
            </a:lvl1pPr>
          </a:lstStyle>
          <a:p>
            <a:r>
              <a:rPr lang="en-US" dirty="0"/>
              <a:t>CLICK TO EDIT MASTER TITLE STYLE</a:t>
            </a:r>
          </a:p>
        </p:txBody>
      </p:sp>
      <p:sp>
        <p:nvSpPr>
          <p:cNvPr id="8" name="Subtitle 2"/>
          <p:cNvSpPr>
            <a:spLocks noGrp="1"/>
          </p:cNvSpPr>
          <p:nvPr>
            <p:ph type="subTitle" idx="1" hasCustomPrompt="1"/>
          </p:nvPr>
        </p:nvSpPr>
        <p:spPr>
          <a:xfrm>
            <a:off x="1524000" y="2782101"/>
            <a:ext cx="9144000" cy="1655762"/>
          </a:xfrm>
        </p:spPr>
        <p:txBody>
          <a:bodyPr>
            <a:noAutofit/>
          </a:bodyPr>
          <a:lstStyle>
            <a:lvl1pPr marL="0" indent="0" algn="ctr">
              <a:buNone/>
              <a:defRPr sz="3200">
                <a:solidFill>
                  <a:srgbClr val="FE5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2" name="Footer Placeholder 1"/>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885513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_Bullets+Im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719943"/>
            <a:ext cx="5220070" cy="4101914"/>
          </a:xfrm>
        </p:spPr>
        <p:txBody>
          <a:bodyPr anchor="t" anchorCtr="0">
            <a:noAutofit/>
          </a:bodyPr>
          <a:lstStyle>
            <a:lvl1pPr>
              <a:buFont typeface="Arial" panose="020B0604020202020204" pitchFamily="34" charset="0"/>
              <a:buChar cha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3200"/>
            </a:lvl1pPr>
          </a:lstStyle>
          <a:p>
            <a:r>
              <a:rPr lang="en-US" dirty="0"/>
              <a:t>CLICK TO EDIT</a:t>
            </a:r>
          </a:p>
        </p:txBody>
      </p:sp>
      <p:sp>
        <p:nvSpPr>
          <p:cNvPr id="17" name="Picture Placeholder 16"/>
          <p:cNvSpPr>
            <a:spLocks noGrp="1"/>
          </p:cNvSpPr>
          <p:nvPr>
            <p:ph type="pic" sz="quarter" idx="10"/>
          </p:nvPr>
        </p:nvSpPr>
        <p:spPr>
          <a:xfrm>
            <a:off x="5566716" y="99060"/>
            <a:ext cx="6107112" cy="609917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454287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Bullets+Im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719943"/>
            <a:ext cx="5220070" cy="4101914"/>
          </a:xfrm>
        </p:spPr>
        <p:txBody>
          <a:bodyPr anchor="t" anchorCtr="0">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3200"/>
            </a:lvl1pPr>
          </a:lstStyle>
          <a:p>
            <a:r>
              <a:rPr lang="en-US" dirty="0"/>
              <a:t>CLICK TO EDIT</a:t>
            </a:r>
          </a:p>
        </p:txBody>
      </p:sp>
      <p:sp>
        <p:nvSpPr>
          <p:cNvPr id="17" name="Picture Placeholder 16"/>
          <p:cNvSpPr>
            <a:spLocks noGrp="1"/>
          </p:cNvSpPr>
          <p:nvPr>
            <p:ph type="pic" sz="quarter" idx="10"/>
          </p:nvPr>
        </p:nvSpPr>
        <p:spPr>
          <a:xfrm>
            <a:off x="5566716" y="99060"/>
            <a:ext cx="6107112" cy="609917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866440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Bullets+Char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674811"/>
            <a:ext cx="5220070" cy="4147046"/>
          </a:xfrm>
        </p:spPr>
        <p:txBody>
          <a:bodyPr anchor="t" anchorCtr="0">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3200"/>
            </a:lvl1pPr>
          </a:lstStyle>
          <a:p>
            <a:r>
              <a:rPr lang="en-US" dirty="0"/>
              <a:t>CLICK TO EDIT</a:t>
            </a:r>
          </a:p>
        </p:txBody>
      </p:sp>
      <p:sp>
        <p:nvSpPr>
          <p:cNvPr id="3" name="Chart Placeholder 2"/>
          <p:cNvSpPr>
            <a:spLocks noGrp="1"/>
          </p:cNvSpPr>
          <p:nvPr>
            <p:ph type="chart" sz="quarter" idx="10"/>
          </p:nvPr>
        </p:nvSpPr>
        <p:spPr>
          <a:xfrm>
            <a:off x="5557838" y="693738"/>
            <a:ext cx="6281737" cy="545782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51564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54174"/>
            <a:ext cx="2862262" cy="4518026"/>
          </a:xfrm>
        </p:spPr>
        <p:txBody>
          <a:bodyPr>
            <a:normAutofit/>
          </a:bodyPr>
          <a:lstStyle>
            <a:lvl1pPr marL="0" indent="0">
              <a:buNone/>
              <a:defRPr sz="2800" baseline="0"/>
            </a:lvl1pPr>
          </a:lstStyle>
          <a:p>
            <a:pPr lvl="0"/>
            <a:r>
              <a:rPr lang="en-US" dirty="0"/>
              <a:t>Lorem ipsum </a:t>
            </a:r>
            <a:r>
              <a:rPr lang="en-US" dirty="0" err="1"/>
              <a:t>doler</a:t>
            </a:r>
            <a:r>
              <a:rPr lang="en-US" dirty="0"/>
              <a:t> sit </a:t>
            </a:r>
            <a:r>
              <a:rPr lang="en-US" dirty="0" err="1"/>
              <a:t>amet</a:t>
            </a:r>
            <a:r>
              <a:rPr lang="en-US" dirty="0"/>
              <a:t>, </a:t>
            </a:r>
            <a:r>
              <a:rPr lang="en-US" dirty="0" err="1"/>
              <a:t>consecteur</a:t>
            </a:r>
            <a:r>
              <a:rPr lang="en-US" dirty="0"/>
              <a:t> </a:t>
            </a:r>
            <a:r>
              <a:rPr lang="en-US" dirty="0" err="1"/>
              <a:t>adipiscing</a:t>
            </a:r>
            <a:r>
              <a:rPr lang="en-US" dirty="0"/>
              <a:t> </a:t>
            </a:r>
            <a:r>
              <a:rPr lang="en-US" dirty="0" err="1"/>
              <a:t>elit</a:t>
            </a:r>
            <a:r>
              <a:rPr lang="en-US" dirty="0"/>
              <a:t>. </a:t>
            </a:r>
            <a:r>
              <a:rPr lang="en-US" dirty="0" err="1"/>
              <a:t>Vestibulum</a:t>
            </a:r>
            <a:r>
              <a:rPr lang="en-US" dirty="0"/>
              <a:t> </a:t>
            </a:r>
            <a:r>
              <a:rPr lang="en-US" dirty="0" err="1"/>
              <a:t>bibendum</a:t>
            </a:r>
            <a:r>
              <a:rPr lang="en-US" dirty="0"/>
              <a:t> </a:t>
            </a:r>
            <a:r>
              <a:rPr lang="en-US" dirty="0" err="1"/>
              <a:t>egestas</a:t>
            </a:r>
            <a:r>
              <a:rPr lang="en-US" dirty="0"/>
              <a:t> </a:t>
            </a:r>
            <a:r>
              <a:rPr lang="en-US" dirty="0" err="1"/>
              <a:t>iaculis</a:t>
            </a:r>
            <a:r>
              <a:rPr lang="en-US" dirty="0"/>
              <a:t> </a:t>
            </a:r>
            <a:r>
              <a:rPr lang="en-US" dirty="0" err="1"/>
              <a:t>est</a:t>
            </a:r>
            <a:r>
              <a:rPr lang="en-US" dirty="0"/>
              <a:t> </a:t>
            </a:r>
            <a:r>
              <a:rPr lang="en-US" dirty="0" err="1"/>
              <a:t>faucibus</a:t>
            </a:r>
            <a:r>
              <a:rPr lang="en-US" dirty="0"/>
              <a:t> </a:t>
            </a:r>
            <a:r>
              <a:rPr lang="en-US" dirty="0" err="1"/>
              <a:t>eu</a:t>
            </a:r>
            <a:r>
              <a:rPr lang="en-US" dirty="0"/>
              <a:t>. </a:t>
            </a:r>
          </a:p>
        </p:txBody>
      </p:sp>
      <p:sp>
        <p:nvSpPr>
          <p:cNvPr id="12" name="Title 1"/>
          <p:cNvSpPr>
            <a:spLocks noGrp="1"/>
          </p:cNvSpPr>
          <p:nvPr>
            <p:ph type="title" hasCustomPrompt="1"/>
          </p:nvPr>
        </p:nvSpPr>
        <p:spPr>
          <a:xfrm>
            <a:off x="337351" y="693599"/>
            <a:ext cx="2863049" cy="776425"/>
          </a:xfrm>
        </p:spPr>
        <p:txBody>
          <a:bodyPr>
            <a:normAutofit/>
          </a:bodyPr>
          <a:lstStyle>
            <a:lvl1pPr>
              <a:defRPr sz="3200"/>
            </a:lvl1pPr>
          </a:lstStyle>
          <a:p>
            <a:r>
              <a:rPr lang="en-US" dirty="0"/>
              <a:t>CLICK TO EDIT</a:t>
            </a:r>
          </a:p>
        </p:txBody>
      </p:sp>
      <p:sp>
        <p:nvSpPr>
          <p:cNvPr id="3" name="Table Placeholder 2"/>
          <p:cNvSpPr>
            <a:spLocks noGrp="1"/>
          </p:cNvSpPr>
          <p:nvPr>
            <p:ph type="tbl" sz="quarter" idx="11"/>
          </p:nvPr>
        </p:nvSpPr>
        <p:spPr>
          <a:xfrm>
            <a:off x="3384550" y="693738"/>
            <a:ext cx="8431213" cy="5478462"/>
          </a:xfrm>
        </p:spPr>
        <p:txBody>
          <a:bodyPr/>
          <a:lstStyle/>
          <a:p>
            <a:endParaRPr lang="en-US" dirty="0"/>
          </a:p>
        </p:txBody>
      </p:sp>
      <p:sp>
        <p:nvSpPr>
          <p:cNvPr id="2" name="Footer Placeholder 1"/>
          <p:cNvSpPr>
            <a:spLocks noGrp="1"/>
          </p:cNvSpPr>
          <p:nvPr>
            <p:ph type="ftr" sz="quarter" idx="12"/>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3"/>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853771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Paragraph">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76400"/>
            <a:ext cx="9948862" cy="4702175"/>
          </a:xfrm>
        </p:spPr>
        <p:txBody>
          <a:bodyPr anchor="t" anchorCtr="0">
            <a:noAutofit/>
          </a:bodyPr>
          <a:lstStyle>
            <a:lvl1pPr marL="0" indent="0">
              <a:buNone/>
              <a:defRPr sz="28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chor="t" anchorCtr="0">
            <a:noAutofit/>
          </a:bodyPr>
          <a:lstStyle>
            <a:lvl1pPr>
              <a:defRPr sz="3200"/>
            </a:lvl1pPr>
          </a:lstStyle>
          <a:p>
            <a:r>
              <a:rPr lang="en-US" dirty="0"/>
              <a:t>CLICK TO EDIT</a:t>
            </a:r>
          </a:p>
        </p:txBody>
      </p:sp>
      <p:sp>
        <p:nvSpPr>
          <p:cNvPr id="2" name="Footer Placeholder 1"/>
          <p:cNvSpPr>
            <a:spLocks noGrp="1"/>
          </p:cNvSpPr>
          <p:nvPr>
            <p:ph type="ftr" sz="quarter" idx="11"/>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641836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Paragraph+Motif">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10418"/>
            <a:ext cx="4145978" cy="4886325"/>
          </a:xfrm>
        </p:spPr>
        <p:txBody>
          <a:bodyPr>
            <a:noAutofit/>
          </a:bodyPr>
          <a:lstStyle>
            <a:lvl1pPr marL="0" indent="0">
              <a:buNone/>
              <a:defRPr sz="28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oAutofit/>
          </a:bodyPr>
          <a:lstStyle>
            <a:lvl1pPr>
              <a:defRPr sz="3200"/>
            </a:lvl1pPr>
          </a:lstStyle>
          <a:p>
            <a:r>
              <a:rPr lang="en-US" dirty="0"/>
              <a:t>CLICK TO EDIT</a:t>
            </a:r>
          </a:p>
        </p:txBody>
      </p:sp>
      <p:pic>
        <p:nvPicPr>
          <p:cNvPr id="2" name="Picture 1"/>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t="14882" r="21298" b="3427"/>
          <a:stretch/>
        </p:blipFill>
        <p:spPr>
          <a:xfrm>
            <a:off x="4484117" y="94592"/>
            <a:ext cx="7707884" cy="6763408"/>
          </a:xfrm>
          <a:prstGeom prst="rect">
            <a:avLst/>
          </a:prstGeom>
        </p:spPr>
      </p:pic>
      <p:sp>
        <p:nvSpPr>
          <p:cNvPr id="3" name="Footer Placeholder 2"/>
          <p:cNvSpPr>
            <a:spLocks noGrp="1"/>
          </p:cNvSpPr>
          <p:nvPr>
            <p:ph type="ftr" sz="quarter" idx="11"/>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563111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453946" y="3505200"/>
            <a:ext cx="3465766" cy="2667000"/>
          </a:xfrm>
        </p:spPr>
        <p:txBody>
          <a:bodyPr anchor="t" anchorCtr="0">
            <a:noAutofit/>
          </a:bodyPr>
          <a:lstStyle>
            <a:lvl1pPr marL="0" indent="0">
              <a:buNone/>
              <a:defRPr sz="2400" baseline="0"/>
            </a:lvl1pPr>
          </a:lstStyle>
          <a:p>
            <a:pPr lvl="0"/>
            <a:r>
              <a:rPr lang="en-US" dirty="0"/>
              <a:t>Click to edit text</a:t>
            </a:r>
          </a:p>
        </p:txBody>
      </p:sp>
      <p:sp>
        <p:nvSpPr>
          <p:cNvPr id="12" name="Title 1"/>
          <p:cNvSpPr>
            <a:spLocks noGrp="1"/>
          </p:cNvSpPr>
          <p:nvPr>
            <p:ph type="title" hasCustomPrompt="1"/>
          </p:nvPr>
        </p:nvSpPr>
        <p:spPr>
          <a:xfrm>
            <a:off x="304800" y="2057400"/>
            <a:ext cx="3466631" cy="832103"/>
          </a:xfrm>
        </p:spPr>
        <p:txBody>
          <a:bodyPr anchor="t" anchorCtr="0">
            <a:noAutofit/>
          </a:bodyPr>
          <a:lstStyle>
            <a:lvl1pPr>
              <a:defRPr sz="3200" baseline="0"/>
            </a:lvl1pPr>
          </a:lstStyle>
          <a:p>
            <a:r>
              <a:rPr lang="en-US" dirty="0"/>
              <a:t>CATEGORY ONE</a:t>
            </a:r>
          </a:p>
        </p:txBody>
      </p:sp>
      <p:sp>
        <p:nvSpPr>
          <p:cNvPr id="6" name="Text Placeholder 2"/>
          <p:cNvSpPr>
            <a:spLocks noGrp="1"/>
          </p:cNvSpPr>
          <p:nvPr>
            <p:ph type="body" sz="quarter" idx="11" hasCustomPrompt="1"/>
          </p:nvPr>
        </p:nvSpPr>
        <p:spPr>
          <a:xfrm>
            <a:off x="4411431" y="3505200"/>
            <a:ext cx="3477958" cy="2691384"/>
          </a:xfrm>
        </p:spPr>
        <p:txBody>
          <a:bodyPr anchor="t" anchorCtr="0">
            <a:noAutofit/>
          </a:bodyPr>
          <a:lstStyle>
            <a:lvl1pPr marL="0" indent="0">
              <a:buNone/>
              <a:defRPr sz="2400" baseline="0"/>
            </a:lvl1pPr>
          </a:lstStyle>
          <a:p>
            <a:pPr lvl="0"/>
            <a:r>
              <a:rPr lang="en-US" dirty="0"/>
              <a:t>Click to edit text</a:t>
            </a:r>
          </a:p>
        </p:txBody>
      </p:sp>
      <p:sp>
        <p:nvSpPr>
          <p:cNvPr id="7" name="Title 1"/>
          <p:cNvSpPr txBox="1">
            <a:spLocks/>
          </p:cNvSpPr>
          <p:nvPr userDrawn="1"/>
        </p:nvSpPr>
        <p:spPr>
          <a:xfrm>
            <a:off x="4391151" y="2467317"/>
            <a:ext cx="3478826" cy="8382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pPr algn="ctr"/>
            <a:r>
              <a:rPr lang="en-US" sz="3200" dirty="0"/>
              <a:t>CATEGORY</a:t>
            </a:r>
            <a:r>
              <a:rPr lang="en-US" sz="3200" baseline="0" dirty="0"/>
              <a:t> TWO</a:t>
            </a:r>
            <a:endParaRPr lang="en-US" sz="3200" dirty="0"/>
          </a:p>
        </p:txBody>
      </p:sp>
      <p:sp>
        <p:nvSpPr>
          <p:cNvPr id="14" name="Text Placeholder 2"/>
          <p:cNvSpPr>
            <a:spLocks noGrp="1"/>
          </p:cNvSpPr>
          <p:nvPr>
            <p:ph type="body" sz="quarter" idx="12" hasCustomPrompt="1"/>
          </p:nvPr>
        </p:nvSpPr>
        <p:spPr>
          <a:xfrm>
            <a:off x="338216" y="3505200"/>
            <a:ext cx="3465766" cy="2691384"/>
          </a:xfrm>
        </p:spPr>
        <p:txBody>
          <a:bodyPr anchor="t" anchorCtr="0">
            <a:noAutofit/>
          </a:bodyPr>
          <a:lstStyle>
            <a:lvl1pPr marL="0" indent="0">
              <a:buNone/>
              <a:defRPr sz="24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5" name="Title 1"/>
          <p:cNvSpPr txBox="1">
            <a:spLocks/>
          </p:cNvSpPr>
          <p:nvPr userDrawn="1"/>
        </p:nvSpPr>
        <p:spPr>
          <a:xfrm>
            <a:off x="8367876" y="2477879"/>
            <a:ext cx="3466631" cy="73145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pPr algn="ctr"/>
            <a:r>
              <a:rPr lang="en-US" sz="3200" dirty="0"/>
              <a:t>VOICE SERVICES</a:t>
            </a:r>
          </a:p>
        </p:txBody>
      </p:sp>
      <p:cxnSp>
        <p:nvCxnSpPr>
          <p:cNvPr id="16" name="Straight Connector 15"/>
          <p:cNvCxnSpPr/>
          <p:nvPr userDrawn="1"/>
        </p:nvCxnSpPr>
        <p:spPr>
          <a:xfrm>
            <a:off x="4110892" y="2209800"/>
            <a:ext cx="0" cy="41353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81635" y="2209800"/>
            <a:ext cx="0" cy="41353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3"/>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0209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v04">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1338"/>
          <a:stretch/>
        </p:blipFill>
        <p:spPr>
          <a:xfrm>
            <a:off x="0" y="72596"/>
            <a:ext cx="12261275" cy="7425484"/>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r>
              <a:rPr lang="de-DE" sz="800" dirty="0">
                <a:solidFill>
                  <a:prstClr val="white"/>
                </a:solidFill>
              </a:rPr>
              <a:t>© 2017 </a:t>
            </a:r>
            <a:r>
              <a:rPr lang="en-US" sz="800" dirty="0">
                <a:solidFill>
                  <a:prstClr val="white"/>
                </a:solidFill>
              </a:rPr>
              <a:t>Universal Service Administrative Co.                       </a:t>
            </a:r>
            <a:fld id="{77DFCED7-EB59-654B-ACD8-84CE8F59160C}" type="slidenum">
              <a:rPr lang="en-US" smtClean="0"/>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sz="1800" kern="1200" dirty="0">
              <a:solidFill>
                <a:prstClr val="black"/>
              </a:solidFill>
              <a:latin typeface="Calibri" panose="020F0502020204030204"/>
              <a:ea typeface="+mn-ea"/>
              <a:cs typeface="+mn-cs"/>
            </a:endParaRPr>
          </a:p>
        </p:txBody>
      </p:sp>
      <p:sp>
        <p:nvSpPr>
          <p:cNvPr id="7" name="Title 1"/>
          <p:cNvSpPr>
            <a:spLocks noGrp="1"/>
          </p:cNvSpPr>
          <p:nvPr>
            <p:ph type="ctrTitle"/>
          </p:nvPr>
        </p:nvSpPr>
        <p:spPr>
          <a:xfrm>
            <a:off x="1524000" y="284526"/>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2764201"/>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23554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endParaRPr lang="en-US" dirty="0"/>
          </a:p>
        </p:txBody>
      </p:sp>
      <p:sp>
        <p:nvSpPr>
          <p:cNvPr id="2" name="Footer Placeholder 1"/>
          <p:cNvSpPr>
            <a:spLocks noGrp="1"/>
          </p:cNvSpPr>
          <p:nvPr>
            <p:ph type="ftr" sz="quarter" idx="13"/>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69589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pPr/>
              <a:t>‹#›</a:t>
            </a:fld>
            <a:endParaRPr lang="en-US" dirty="0"/>
          </a:p>
        </p:txBody>
      </p:sp>
      <p:sp>
        <p:nvSpPr>
          <p:cNvPr id="5" name="Picture Placeholder 4"/>
          <p:cNvSpPr>
            <a:spLocks noGrp="1"/>
          </p:cNvSpPr>
          <p:nvPr>
            <p:ph type="pic" sz="quarter" idx="13"/>
          </p:nvPr>
        </p:nvSpPr>
        <p:spPr>
          <a:xfrm>
            <a:off x="68781" y="221653"/>
            <a:ext cx="12123219" cy="6636347"/>
          </a:xfrm>
        </p:spPr>
        <p:txBody>
          <a:bodyPr/>
          <a:lstStyle>
            <a:lvl1pPr marL="0" indent="0">
              <a:buNone/>
              <a:defRPr/>
            </a:lvl1pPr>
          </a:lstStyle>
          <a:p>
            <a:endParaRPr lang="en-US" dirty="0"/>
          </a:p>
        </p:txBody>
      </p:sp>
      <p:sp>
        <p:nvSpPr>
          <p:cNvPr id="8" name="object 4"/>
          <p:cNvSpPr/>
          <p:nvPr userDrawn="1"/>
        </p:nvSpPr>
        <p:spPr>
          <a:xfrm>
            <a:off x="1" y="81481"/>
            <a:ext cx="12192000" cy="6776519"/>
          </a:xfrm>
          <a:custGeom>
            <a:avLst/>
            <a:gdLst/>
            <a:ahLst/>
            <a:cxnLst/>
            <a:rect l="l" t="t" r="r" b="b"/>
            <a:pathLst>
              <a:path w="12179300" h="6845300">
                <a:moveTo>
                  <a:pt x="0" y="6845300"/>
                </a:moveTo>
                <a:lnTo>
                  <a:pt x="12178995" y="6845300"/>
                </a:lnTo>
                <a:lnTo>
                  <a:pt x="12178995" y="0"/>
                </a:lnTo>
                <a:lnTo>
                  <a:pt x="0" y="0"/>
                </a:lnTo>
                <a:lnTo>
                  <a:pt x="0" y="6845300"/>
                </a:lnTo>
                <a:close/>
              </a:path>
            </a:pathLst>
          </a:custGeom>
          <a:solidFill>
            <a:schemeClr val="tx1">
              <a:lumMod val="65000"/>
              <a:lumOff val="35000"/>
              <a:alpha val="80000"/>
            </a:schemeClr>
          </a:solidFill>
        </p:spPr>
        <p:txBody>
          <a:bodyPr wrap="square" lIns="0" tIns="0" rIns="0" bIns="0" rtlCol="0"/>
          <a:lstStyle/>
          <a:p>
            <a:endParaRPr sz="1800" kern="1200" dirty="0">
              <a:solidFill>
                <a:prstClr val="white"/>
              </a:solidFill>
              <a:latin typeface="Calibri" panose="020F0502020204030204"/>
              <a:ea typeface="+mn-ea"/>
              <a:cs typeface="+mn-cs"/>
            </a:endParaRPr>
          </a:p>
        </p:txBody>
      </p:sp>
      <p:sp>
        <p:nvSpPr>
          <p:cNvPr id="2" name="Title 1"/>
          <p:cNvSpPr>
            <a:spLocks noGrp="1"/>
          </p:cNvSpPr>
          <p:nvPr>
            <p:ph type="ctrTitle" hasCustomPrompt="1"/>
          </p:nvPr>
        </p:nvSpPr>
        <p:spPr>
          <a:xfrm>
            <a:off x="1517003" y="2235200"/>
            <a:ext cx="9144000" cy="796388"/>
          </a:xfrm>
        </p:spPr>
        <p:txBody>
          <a:bodyPr anchor="b">
            <a:noAutofit/>
          </a:bodyPr>
          <a:lstStyle>
            <a:lvl1pPr algn="ctr">
              <a:defRPr sz="4000">
                <a:solidFill>
                  <a:schemeClr val="bg1"/>
                </a:solidFill>
              </a:defRPr>
            </a:lvl1pPr>
          </a:lstStyle>
          <a:p>
            <a:r>
              <a:rPr lang="en-US" dirty="0"/>
              <a:t>Questions?</a:t>
            </a:r>
          </a:p>
        </p:txBody>
      </p:sp>
      <p:sp>
        <p:nvSpPr>
          <p:cNvPr id="9"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dirty="0">
                <a:solidFill>
                  <a:prstClr val="white"/>
                </a:solidFill>
              </a:rPr>
              <a:t>© 2017 </a:t>
            </a:r>
            <a:r>
              <a:rPr lang="en-US" dirty="0">
                <a:solidFill>
                  <a:prstClr val="white"/>
                </a:solidFill>
              </a:rPr>
              <a:t>Universal Service Administrative Co.</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3470355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sz="1800" kern="1200" dirty="0">
              <a:solidFill>
                <a:prstClr val="black"/>
              </a:solidFill>
              <a:latin typeface="Calibri" panose="020F0502020204030204"/>
              <a:ea typeface="+mn-ea"/>
              <a:cs typeface="+mn-cs"/>
            </a:endParaRPr>
          </a:p>
        </p:txBody>
      </p:sp>
      <p:sp>
        <p:nvSpPr>
          <p:cNvPr id="4" name="object 8"/>
          <p:cNvSpPr/>
          <p:nvPr userDrawn="1"/>
        </p:nvSpPr>
        <p:spPr>
          <a:xfrm>
            <a:off x="4500110" y="2861584"/>
            <a:ext cx="3191779" cy="1134855"/>
          </a:xfrm>
          <a:prstGeom prst="rect">
            <a:avLst/>
          </a:prstGeom>
          <a:blipFill>
            <a:blip r:embed="rId2" cstate="print"/>
            <a:stretch>
              <a:fillRect/>
            </a:stretch>
          </a:blipFill>
        </p:spPr>
        <p:txBody>
          <a:bodyPr wrap="square" lIns="0" tIns="0" rIns="0" bIns="0" rtlCol="0"/>
          <a:lstStyle/>
          <a:p>
            <a:endParaRPr sz="1800" kern="1200" dirty="0">
              <a:solidFill>
                <a:prstClr val="black"/>
              </a:solidFill>
              <a:latin typeface="Calibri" panose="020F0502020204030204"/>
              <a:ea typeface="+mn-ea"/>
              <a:cs typeface="+mn-cs"/>
            </a:endParaRPr>
          </a:p>
        </p:txBody>
      </p:sp>
      <p:sp>
        <p:nvSpPr>
          <p:cNvPr id="5"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dirty="0">
                <a:solidFill>
                  <a:prstClr val="white"/>
                </a:solidFill>
              </a:rPr>
              <a:t>© 2017 </a:t>
            </a:r>
            <a:r>
              <a:rPr lang="en-US" dirty="0">
                <a:solidFill>
                  <a:prstClr val="white"/>
                </a:solidFill>
              </a:rPr>
              <a:t>Universal Service Administrative Co.</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3272616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Slide and Photo">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304800" y="304801"/>
            <a:ext cx="11582400" cy="635001"/>
          </a:xfrm>
          <a:prstGeom prst="rect">
            <a:avLst/>
          </a:prstGeom>
          <a:noFill/>
          <a:ln>
            <a:noFill/>
          </a:ln>
        </p:spPr>
        <p:txBody>
          <a:bodyPr lIns="91425" tIns="91425" rIns="91425" bIns="91425" anchor="ctr" anchorCtr="0"/>
          <a:lstStyle>
            <a:lvl1pPr marL="0" marR="0" lvl="0" indent="0" algn="l" rtl="0">
              <a:spcBef>
                <a:spcPts val="0"/>
              </a:spcBef>
              <a:buClr>
                <a:srgbClr val="004AD4"/>
              </a:buClr>
              <a:buFont typeface="Arial"/>
              <a:buNone/>
              <a:defRPr sz="2200" b="1" i="0" u="none" strike="noStrike" cap="none">
                <a:solidFill>
                  <a:srgbClr val="004AD4"/>
                </a:solidFill>
                <a:latin typeface="Source Sans Pro"/>
                <a:ea typeface="Source Sans Pro"/>
                <a:cs typeface="Source Sans Pro"/>
                <a:sym typeface="Source Sans Pro"/>
              </a:defRPr>
            </a:lvl1pPr>
            <a:lvl2pPr marL="990551" marR="0" lvl="1" indent="-156605" algn="l" rtl="0">
              <a:spcBef>
                <a:spcPts val="747"/>
              </a:spcBef>
              <a:buClr>
                <a:schemeClr val="dk1"/>
              </a:buClr>
              <a:buSzPct val="100891"/>
              <a:buFont typeface="Arial"/>
              <a:buChar char="–"/>
              <a:defRPr sz="3733" b="0" i="0" u="none" strike="noStrike" cap="none">
                <a:solidFill>
                  <a:schemeClr val="dk1"/>
                </a:solidFill>
                <a:latin typeface="Calibri"/>
                <a:ea typeface="Calibri"/>
                <a:cs typeface="Calibri"/>
                <a:sym typeface="Calibri"/>
              </a:defRPr>
            </a:lvl2pPr>
            <a:lvl3pPr marL="1523923" marR="0" lvl="2" indent="-11422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34" name="Shape 34"/>
          <p:cNvSpPr txBox="1">
            <a:spLocks noGrp="1"/>
          </p:cNvSpPr>
          <p:nvPr>
            <p:ph type="body" idx="2"/>
          </p:nvPr>
        </p:nvSpPr>
        <p:spPr>
          <a:xfrm>
            <a:off x="304800" y="1956816"/>
            <a:ext cx="7823199" cy="3754119"/>
          </a:xfrm>
          <a:prstGeom prst="rect">
            <a:avLst/>
          </a:prstGeom>
          <a:noFill/>
          <a:ln>
            <a:noFill/>
          </a:ln>
        </p:spPr>
        <p:txBody>
          <a:bodyPr lIns="91425" tIns="91425" rIns="91425" bIns="91425" anchor="t" anchorCtr="0"/>
          <a:lstStyle>
            <a:lvl1pPr marL="285750" marR="0" lvl="0" indent="-285750" algn="l" rtl="0">
              <a:spcBef>
                <a:spcPts val="0"/>
              </a:spcBef>
              <a:spcAft>
                <a:spcPts val="1600"/>
              </a:spcAft>
              <a:buClr>
                <a:schemeClr val="dk1"/>
              </a:buClr>
              <a:buSzPct val="100000"/>
              <a:buFont typeface="Arial" panose="020B0604020202020204" pitchFamily="34" charset="0"/>
              <a:buChar char="•"/>
              <a:defRPr sz="1500" b="0" i="0" u="none" strike="noStrike" cap="none">
                <a:solidFill>
                  <a:schemeClr val="dk1"/>
                </a:solidFill>
                <a:latin typeface="Source Sans Pro" panose="020B0503030403020204" pitchFamily="34" charset="0"/>
                <a:ea typeface="Source Sans Pro Light" pitchFamily="34" charset="0"/>
                <a:cs typeface="Source Sans Pro" panose="020B0503030403020204" pitchFamily="34" charset="0"/>
                <a:sym typeface="Source Sans Pro"/>
              </a:defRPr>
            </a:lvl1pPr>
            <a:lvl2pPr marL="323850" marR="0" lvl="1" indent="0" algn="l" rtl="0">
              <a:spcBef>
                <a:spcPts val="0"/>
              </a:spcBef>
              <a:spcAft>
                <a:spcPts val="1600"/>
              </a:spcAft>
              <a:buClr>
                <a:schemeClr val="dk1"/>
              </a:buClr>
              <a:buSzPct val="100000"/>
              <a:buFont typeface="Arial"/>
              <a:buNone/>
              <a:defRPr sz="1500" b="0" i="0" u="none" strike="noStrike" cap="none">
                <a:solidFill>
                  <a:schemeClr val="dk1"/>
                </a:solidFill>
                <a:latin typeface="Source Sans Pro Light" pitchFamily="34" charset="0"/>
                <a:ea typeface="Source Sans Pro Light" pitchFamily="34" charset="0"/>
                <a:cs typeface="Source Sans Pro Light" pitchFamily="34" charset="0"/>
                <a:sym typeface="Source Sans Pro"/>
              </a:defRPr>
            </a:lvl2pPr>
            <a:lvl3pPr marL="1523923" marR="0" lvl="2" indent="-114222" algn="l" rtl="0">
              <a:spcBef>
                <a:spcPts val="640"/>
              </a:spcBef>
              <a:buClr>
                <a:schemeClr val="dk1"/>
              </a:buClr>
              <a:buSzPct val="100000"/>
              <a:buFont typeface="Arial"/>
              <a:buChar char="•"/>
              <a:defRPr sz="1500" b="0" i="0" u="none" strike="noStrike" cap="none">
                <a:solidFill>
                  <a:schemeClr val="dk1"/>
                </a:solidFill>
                <a:latin typeface="Source Sans Pro Light" pitchFamily="34" charset="0"/>
                <a:ea typeface="Source Sans Pro Light" pitchFamily="34" charset="0"/>
                <a:cs typeface="Source Sans Pro Light" pitchFamily="34" charset="0"/>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pPr lvl="0"/>
            <a:endParaRPr lang="en-US" dirty="0"/>
          </a:p>
        </p:txBody>
      </p:sp>
      <p:sp>
        <p:nvSpPr>
          <p:cNvPr id="35" name="Shape 35"/>
          <p:cNvSpPr txBox="1">
            <a:spLocks noGrp="1"/>
          </p:cNvSpPr>
          <p:nvPr>
            <p:ph type="title"/>
          </p:nvPr>
        </p:nvSpPr>
        <p:spPr>
          <a:xfrm>
            <a:off x="304800" y="1216151"/>
            <a:ext cx="11582400" cy="609599"/>
          </a:xfrm>
          <a:prstGeom prst="rect">
            <a:avLst/>
          </a:prstGeom>
          <a:noFill/>
          <a:ln>
            <a:noFill/>
          </a:ln>
        </p:spPr>
        <p:txBody>
          <a:bodyPr lIns="91425" tIns="91425" rIns="91425" bIns="91425" anchor="ctr" anchorCtr="0"/>
          <a:lstStyle>
            <a:lvl1pPr marL="0" marR="0" lvl="0" indent="0" algn="l" rtl="0">
              <a:spcBef>
                <a:spcPts val="0"/>
              </a:spcBef>
              <a:buClr>
                <a:srgbClr val="004AD4"/>
              </a:buClr>
              <a:buFont typeface="Source Sans Pro"/>
              <a:buNone/>
              <a:defRPr sz="2000" b="0" i="0" u="none" strike="noStrike" cap="none">
                <a:solidFill>
                  <a:srgbClr val="004AD4"/>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7" name="Shape 37"/>
          <p:cNvSpPr/>
          <p:nvPr/>
        </p:nvSpPr>
        <p:spPr>
          <a:xfrm>
            <a:off x="-3968" y="-2977"/>
            <a:ext cx="12199939" cy="85725"/>
          </a:xfrm>
          <a:prstGeom prst="rect">
            <a:avLst/>
          </a:prstGeom>
          <a:solidFill>
            <a:srgbClr val="004AD4"/>
          </a:solidFill>
          <a:ln>
            <a:noFill/>
          </a:ln>
        </p:spPr>
        <p:txBody>
          <a:bodyPr lIns="26775" tIns="26775" rIns="26775" bIns="26775" anchor="ctr" anchorCtr="0">
            <a:noAutofit/>
          </a:bodyPr>
          <a:lstStyle/>
          <a:p>
            <a:pPr marL="0" marR="0" lvl="0" indent="0" algn="ctr" rtl="0">
              <a:spcBef>
                <a:spcPts val="0"/>
              </a:spcBef>
              <a:buNone/>
            </a:pPr>
            <a:endParaRPr sz="1547" dirty="0">
              <a:solidFill>
                <a:srgbClr val="FFFFFF"/>
              </a:solidFill>
              <a:latin typeface="Calibri"/>
              <a:ea typeface="Calibri"/>
              <a:cs typeface="Calibri"/>
              <a:sym typeface="Calibri"/>
            </a:endParaRPr>
          </a:p>
        </p:txBody>
      </p:sp>
      <p:sp>
        <p:nvSpPr>
          <p:cNvPr id="38" name="Shape 38"/>
          <p:cNvSpPr txBox="1">
            <a:spLocks noGrp="1"/>
          </p:cNvSpPr>
          <p:nvPr>
            <p:ph type="sldNum" idx="12"/>
          </p:nvPr>
        </p:nvSpPr>
        <p:spPr>
          <a:xfrm>
            <a:off x="11698046" y="6488683"/>
            <a:ext cx="189154" cy="206850"/>
          </a:xfrm>
          <a:prstGeom prst="rect">
            <a:avLst/>
          </a:prstGeom>
          <a:noFill/>
          <a:ln>
            <a:noFill/>
          </a:ln>
        </p:spPr>
        <p:txBody>
          <a:bodyPr lIns="38100" tIns="38100" rIns="38100" bIns="38100" anchor="t" anchorCtr="0">
            <a:noAutofit/>
          </a:bodyPr>
          <a:lstStyle/>
          <a:p>
            <a:pPr marL="0" marR="0" lvl="0" indent="0" algn="r" rtl="0">
              <a:spcBef>
                <a:spcPts val="0"/>
              </a:spcBef>
              <a:buSzPct val="25000"/>
              <a:buNone/>
            </a:pPr>
            <a:fld id="{00000000-1234-1234-1234-123412341234}" type="slidenum">
              <a:rPr lang="en-US" sz="843">
                <a:solidFill>
                  <a:srgbClr val="004AD4"/>
                </a:solidFill>
                <a:latin typeface="Source Sans Pro"/>
                <a:ea typeface="Source Sans Pro"/>
                <a:cs typeface="Source Sans Pro"/>
                <a:sym typeface="Source Sans Pro"/>
              </a:rPr>
              <a:t>‹#›</a:t>
            </a:fld>
            <a:endParaRPr lang="en-US" sz="843" dirty="0">
              <a:solidFill>
                <a:srgbClr val="004AD4"/>
              </a:solidFill>
              <a:latin typeface="Source Sans Pro"/>
              <a:ea typeface="Source Sans Pro"/>
              <a:cs typeface="Source Sans Pro"/>
              <a:sym typeface="Source Sans Pro"/>
            </a:endParaRPr>
          </a:p>
        </p:txBody>
      </p:sp>
      <p:cxnSp>
        <p:nvCxnSpPr>
          <p:cNvPr id="39" name="Shape 39"/>
          <p:cNvCxnSpPr/>
          <p:nvPr/>
        </p:nvCxnSpPr>
        <p:spPr>
          <a:xfrm>
            <a:off x="304800" y="1066800"/>
            <a:ext cx="11582400" cy="0"/>
          </a:xfrm>
          <a:prstGeom prst="straightConnector1">
            <a:avLst/>
          </a:prstGeom>
          <a:noFill/>
          <a:ln w="15875" cap="flat" cmpd="sng">
            <a:solidFill>
              <a:srgbClr val="0070C0"/>
            </a:solidFill>
            <a:prstDash val="solid"/>
            <a:round/>
            <a:headEnd type="none" w="med" len="med"/>
            <a:tailEnd type="none" w="med" len="med"/>
          </a:ln>
        </p:spPr>
      </p:cxnSp>
      <p:sp>
        <p:nvSpPr>
          <p:cNvPr id="10" name="Shape 34"/>
          <p:cNvSpPr txBox="1">
            <a:spLocks noGrp="1"/>
          </p:cNvSpPr>
          <p:nvPr>
            <p:ph type="body" idx="13"/>
          </p:nvPr>
        </p:nvSpPr>
        <p:spPr>
          <a:xfrm>
            <a:off x="8382000" y="1981200"/>
            <a:ext cx="3813971" cy="3754119"/>
          </a:xfrm>
          <a:prstGeom prst="rect">
            <a:avLst/>
          </a:prstGeom>
          <a:noFill/>
          <a:ln>
            <a:noFill/>
          </a:ln>
        </p:spPr>
        <p:txBody>
          <a:bodyPr lIns="91425" tIns="91425" rIns="91425" bIns="91425" anchor="t" anchorCtr="0"/>
          <a:lstStyle>
            <a:lvl1pPr marL="285750" marR="0" lvl="0" indent="-285750" algn="l" rtl="0">
              <a:spcBef>
                <a:spcPts val="0"/>
              </a:spcBef>
              <a:spcAft>
                <a:spcPts val="1600"/>
              </a:spcAft>
              <a:buClr>
                <a:schemeClr val="dk1"/>
              </a:buClr>
              <a:buSzPct val="100000"/>
              <a:buFont typeface="Arial" panose="020B0604020202020204" pitchFamily="34" charset="0"/>
              <a:buChar char="•"/>
              <a:defRPr sz="1500" b="0" i="0" u="none" strike="noStrike" cap="none">
                <a:solidFill>
                  <a:schemeClr val="dk1"/>
                </a:solidFill>
                <a:latin typeface="Source Sans Pro" panose="020B0503030403020204" pitchFamily="34" charset="0"/>
                <a:ea typeface="Source Sans Pro Light" pitchFamily="34" charset="0"/>
                <a:cs typeface="Source Sans Pro" panose="020B0503030403020204" pitchFamily="34" charset="0"/>
                <a:sym typeface="Source Sans Pro"/>
              </a:defRPr>
            </a:lvl1pPr>
            <a:lvl2pPr marL="457200" marR="0" lvl="1" indent="-133350" algn="l" rtl="0">
              <a:spcBef>
                <a:spcPts val="0"/>
              </a:spcBef>
              <a:spcAft>
                <a:spcPts val="1600"/>
              </a:spcAft>
              <a:buClr>
                <a:schemeClr val="dk1"/>
              </a:buClr>
              <a:buSzPct val="100000"/>
              <a:buFont typeface="Arial"/>
              <a:buChar char="–"/>
              <a:defRPr sz="1500" b="0" i="0" u="none" strike="noStrike" cap="none">
                <a:solidFill>
                  <a:schemeClr val="dk1"/>
                </a:solidFill>
                <a:latin typeface="Source Sans Pro Light" pitchFamily="34" charset="0"/>
                <a:ea typeface="Source Sans Pro Light" pitchFamily="34" charset="0"/>
                <a:cs typeface="Source Sans Pro Light" pitchFamily="34" charset="0"/>
                <a:sym typeface="Source Sans Pro"/>
              </a:defRPr>
            </a:lvl2pPr>
            <a:lvl3pPr marL="1523923" marR="0" lvl="2" indent="-114222" algn="l" rtl="0">
              <a:spcBef>
                <a:spcPts val="640"/>
              </a:spcBef>
              <a:buClr>
                <a:schemeClr val="dk1"/>
              </a:buClr>
              <a:buSzPct val="100000"/>
              <a:buFont typeface="Arial"/>
              <a:buChar char="•"/>
              <a:defRPr sz="1500" b="0" i="0" u="none" strike="noStrike" cap="none">
                <a:solidFill>
                  <a:schemeClr val="dk1"/>
                </a:solidFill>
                <a:latin typeface="Source Sans Pro Light" pitchFamily="34" charset="0"/>
                <a:ea typeface="Source Sans Pro Light" pitchFamily="34" charset="0"/>
                <a:cs typeface="Source Sans Pro Light" pitchFamily="34" charset="0"/>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pPr lvl="0"/>
            <a:endParaRPr dirty="0"/>
          </a:p>
        </p:txBody>
      </p:sp>
      <p:sp>
        <p:nvSpPr>
          <p:cNvPr id="9" name="Footer Placeholder 3"/>
          <p:cNvSpPr>
            <a:spLocks noGrp="1"/>
          </p:cNvSpPr>
          <p:nvPr>
            <p:ph type="ftr" sz="quarter" idx="10"/>
          </p:nvPr>
        </p:nvSpPr>
        <p:spPr>
          <a:xfrm>
            <a:off x="337351" y="6477000"/>
            <a:ext cx="7816049" cy="244475"/>
          </a:xfrm>
          <a:prstGeom prst="rect">
            <a:avLst/>
          </a:prstGeom>
        </p:spPr>
        <p:txBody>
          <a:bodyPr/>
          <a:lstStyle>
            <a:lvl1pPr>
              <a:defRPr sz="800" b="0">
                <a:latin typeface="Source Sans Pro" panose="020B0503030403020204" pitchFamily="34" charset="0"/>
              </a:defRPr>
            </a:lvl1p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9745139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Slide">
    <p:bg>
      <p:bgPr>
        <a:solidFill>
          <a:schemeClr val="lt1"/>
        </a:solidFill>
        <a:effectLst/>
      </p:bgPr>
    </p:bg>
    <p:spTree>
      <p:nvGrpSpPr>
        <p:cNvPr id="1" name="Shape 10"/>
        <p:cNvGrpSpPr/>
        <p:nvPr/>
      </p:nvGrpSpPr>
      <p:grpSpPr>
        <a:xfrm>
          <a:off x="0" y="0"/>
          <a:ext cx="0" cy="0"/>
          <a:chOff x="0" y="0"/>
          <a:chExt cx="0" cy="0"/>
        </a:xfrm>
      </p:grpSpPr>
      <p:sp>
        <p:nvSpPr>
          <p:cNvPr id="12" name="Shape 12"/>
          <p:cNvSpPr txBox="1">
            <a:spLocks noGrp="1"/>
          </p:cNvSpPr>
          <p:nvPr>
            <p:ph type="sldNum" idx="12"/>
          </p:nvPr>
        </p:nvSpPr>
        <p:spPr>
          <a:xfrm>
            <a:off x="11698046" y="6488683"/>
            <a:ext cx="189154" cy="206850"/>
          </a:xfrm>
          <a:prstGeom prst="rect">
            <a:avLst/>
          </a:prstGeom>
          <a:noFill/>
          <a:ln>
            <a:noFill/>
          </a:ln>
        </p:spPr>
        <p:txBody>
          <a:bodyPr lIns="38100" tIns="38100" rIns="38100" bIns="38100" anchor="t" anchorCtr="0">
            <a:noAutofit/>
          </a:bodyPr>
          <a:lstStyle/>
          <a:p>
            <a:pPr algn="r">
              <a:buSzPct val="25000"/>
            </a:pPr>
            <a:fld id="{00000000-1234-1234-1234-123412341234}" type="slidenum">
              <a:rPr lang="en-US" sz="843">
                <a:solidFill>
                  <a:srgbClr val="004AD4"/>
                </a:solidFill>
                <a:latin typeface="Source Sans Pro"/>
                <a:ea typeface="Source Sans Pro"/>
                <a:cs typeface="Source Sans Pro"/>
                <a:sym typeface="Source Sans Pro"/>
              </a:rPr>
              <a:pPr algn="r">
                <a:buSzPct val="25000"/>
              </a:pPr>
              <a:t>‹#›</a:t>
            </a:fld>
            <a:endParaRPr lang="en-US" sz="843" dirty="0">
              <a:solidFill>
                <a:srgbClr val="004AD4"/>
              </a:solidFill>
              <a:latin typeface="Source Sans Pro"/>
              <a:ea typeface="Source Sans Pro"/>
              <a:cs typeface="Source Sans Pro"/>
              <a:sym typeface="Source Sans Pro"/>
            </a:endParaRPr>
          </a:p>
        </p:txBody>
      </p:sp>
      <p:sp>
        <p:nvSpPr>
          <p:cNvPr id="4" name="Footer Placeholder 3"/>
          <p:cNvSpPr>
            <a:spLocks noGrp="1"/>
          </p:cNvSpPr>
          <p:nvPr>
            <p:ph type="ftr" sz="quarter" idx="10"/>
          </p:nvPr>
        </p:nvSpPr>
        <p:spPr>
          <a:xfrm>
            <a:off x="337351" y="6477000"/>
            <a:ext cx="7816049" cy="244475"/>
          </a:xfrm>
          <a:prstGeom prst="rect">
            <a:avLst/>
          </a:prstGeom>
        </p:spPr>
        <p:txBody>
          <a:bodyPr/>
          <a:lstStyle>
            <a:lvl1pPr>
              <a:defRPr sz="800" b="0">
                <a:latin typeface="Source Sans Pro" panose="020B0503030403020204" pitchFamily="34" charset="0"/>
              </a:defRPr>
            </a:lvl1p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2577277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ntent Slide and Photo">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304800" y="304801"/>
            <a:ext cx="11582400" cy="635001"/>
          </a:xfrm>
          <a:prstGeom prst="rect">
            <a:avLst/>
          </a:prstGeom>
          <a:noFill/>
          <a:ln>
            <a:noFill/>
          </a:ln>
        </p:spPr>
        <p:txBody>
          <a:bodyPr lIns="91425" tIns="91425" rIns="91425" bIns="91425" anchor="ctr" anchorCtr="0"/>
          <a:lstStyle>
            <a:lvl1pPr marL="0" marR="0" lvl="0" indent="0" algn="l" rtl="0">
              <a:spcBef>
                <a:spcPts val="0"/>
              </a:spcBef>
              <a:buClr>
                <a:srgbClr val="004AD4"/>
              </a:buClr>
              <a:buFont typeface="Arial"/>
              <a:buNone/>
              <a:defRPr sz="2200" b="1" i="0" u="none" strike="noStrike" cap="none">
                <a:solidFill>
                  <a:srgbClr val="004AD4"/>
                </a:solidFill>
                <a:latin typeface="Source Sans Pro"/>
                <a:ea typeface="Source Sans Pro"/>
                <a:cs typeface="Source Sans Pro"/>
                <a:sym typeface="Source Sans Pro"/>
              </a:defRPr>
            </a:lvl1pPr>
            <a:lvl2pPr marL="990551" marR="0" lvl="1" indent="-156605" algn="l" rtl="0">
              <a:spcBef>
                <a:spcPts val="747"/>
              </a:spcBef>
              <a:buClr>
                <a:schemeClr val="dk1"/>
              </a:buClr>
              <a:buSzPct val="100891"/>
              <a:buFont typeface="Arial"/>
              <a:buChar char="–"/>
              <a:defRPr sz="3733" b="0" i="0" u="none" strike="noStrike" cap="none">
                <a:solidFill>
                  <a:schemeClr val="dk1"/>
                </a:solidFill>
                <a:latin typeface="Calibri"/>
                <a:ea typeface="Calibri"/>
                <a:cs typeface="Calibri"/>
                <a:sym typeface="Calibri"/>
              </a:defRPr>
            </a:lvl2pPr>
            <a:lvl3pPr marL="1523923" marR="0" lvl="2" indent="-11422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34" name="Shape 34"/>
          <p:cNvSpPr txBox="1">
            <a:spLocks noGrp="1"/>
          </p:cNvSpPr>
          <p:nvPr>
            <p:ph type="body" idx="2"/>
          </p:nvPr>
        </p:nvSpPr>
        <p:spPr>
          <a:xfrm>
            <a:off x="304800" y="1956816"/>
            <a:ext cx="7823199" cy="3754119"/>
          </a:xfrm>
          <a:prstGeom prst="rect">
            <a:avLst/>
          </a:prstGeom>
          <a:noFill/>
          <a:ln>
            <a:noFill/>
          </a:ln>
        </p:spPr>
        <p:txBody>
          <a:bodyPr lIns="91425" tIns="91425" rIns="91425" bIns="91425" anchor="t" anchorCtr="0"/>
          <a:lstStyle>
            <a:lvl1pPr marL="285750" marR="0" lvl="0" indent="-285750" algn="l" rtl="0">
              <a:spcBef>
                <a:spcPts val="0"/>
              </a:spcBef>
              <a:spcAft>
                <a:spcPts val="1600"/>
              </a:spcAft>
              <a:buClr>
                <a:schemeClr val="dk1"/>
              </a:buClr>
              <a:buSzPct val="100000"/>
              <a:buFont typeface="Arial" panose="020B0604020202020204" pitchFamily="34" charset="0"/>
              <a:buChar char="•"/>
              <a:defRPr sz="1500" b="0" i="0" u="none" strike="noStrike" cap="none">
                <a:solidFill>
                  <a:schemeClr val="dk1"/>
                </a:solidFill>
                <a:latin typeface="Source Sans Pro" panose="020B0503030403020204" pitchFamily="34" charset="0"/>
                <a:ea typeface="Source Sans Pro Light" pitchFamily="34" charset="0"/>
                <a:cs typeface="Source Sans Pro" panose="020B0503030403020204" pitchFamily="34" charset="0"/>
                <a:sym typeface="Source Sans Pro"/>
              </a:defRPr>
            </a:lvl1pPr>
            <a:lvl2pPr marL="323850" marR="0" lvl="1" indent="0" algn="l" rtl="0">
              <a:spcBef>
                <a:spcPts val="0"/>
              </a:spcBef>
              <a:spcAft>
                <a:spcPts val="1600"/>
              </a:spcAft>
              <a:buClr>
                <a:schemeClr val="dk1"/>
              </a:buClr>
              <a:buSzPct val="100000"/>
              <a:buFont typeface="Arial"/>
              <a:buNone/>
              <a:defRPr sz="1500" b="0" i="0" u="none" strike="noStrike" cap="none">
                <a:solidFill>
                  <a:schemeClr val="dk1"/>
                </a:solidFill>
                <a:latin typeface="Source Sans Pro Light" pitchFamily="34" charset="0"/>
                <a:ea typeface="Source Sans Pro Light" pitchFamily="34" charset="0"/>
                <a:cs typeface="Source Sans Pro Light" pitchFamily="34" charset="0"/>
                <a:sym typeface="Source Sans Pro"/>
              </a:defRPr>
            </a:lvl2pPr>
            <a:lvl3pPr marL="1523923" marR="0" lvl="2" indent="-114222" algn="l" rtl="0">
              <a:spcBef>
                <a:spcPts val="640"/>
              </a:spcBef>
              <a:buClr>
                <a:schemeClr val="dk1"/>
              </a:buClr>
              <a:buSzPct val="100000"/>
              <a:buFont typeface="Arial"/>
              <a:buChar char="•"/>
              <a:defRPr sz="1500" b="0" i="0" u="none" strike="noStrike" cap="none">
                <a:solidFill>
                  <a:schemeClr val="dk1"/>
                </a:solidFill>
                <a:latin typeface="Source Sans Pro Light" pitchFamily="34" charset="0"/>
                <a:ea typeface="Source Sans Pro Light" pitchFamily="34" charset="0"/>
                <a:cs typeface="Source Sans Pro Light" pitchFamily="34" charset="0"/>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pPr lvl="0"/>
            <a:endParaRPr lang="en-US" dirty="0"/>
          </a:p>
        </p:txBody>
      </p:sp>
      <p:sp>
        <p:nvSpPr>
          <p:cNvPr id="35" name="Shape 35"/>
          <p:cNvSpPr txBox="1">
            <a:spLocks noGrp="1"/>
          </p:cNvSpPr>
          <p:nvPr>
            <p:ph type="title"/>
          </p:nvPr>
        </p:nvSpPr>
        <p:spPr>
          <a:xfrm>
            <a:off x="304800" y="1216151"/>
            <a:ext cx="11582400" cy="609599"/>
          </a:xfrm>
          <a:prstGeom prst="rect">
            <a:avLst/>
          </a:prstGeom>
          <a:noFill/>
          <a:ln>
            <a:noFill/>
          </a:ln>
        </p:spPr>
        <p:txBody>
          <a:bodyPr lIns="91425" tIns="91425" rIns="91425" bIns="91425" anchor="ctr" anchorCtr="0"/>
          <a:lstStyle>
            <a:lvl1pPr marL="0" marR="0" lvl="0" indent="0" algn="l" rtl="0">
              <a:spcBef>
                <a:spcPts val="0"/>
              </a:spcBef>
              <a:buClr>
                <a:srgbClr val="004AD4"/>
              </a:buClr>
              <a:buFont typeface="Source Sans Pro"/>
              <a:buNone/>
              <a:defRPr sz="2000" b="0" i="0" u="none" strike="noStrike" cap="none">
                <a:solidFill>
                  <a:srgbClr val="004AD4"/>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7" name="Shape 37"/>
          <p:cNvSpPr/>
          <p:nvPr/>
        </p:nvSpPr>
        <p:spPr>
          <a:xfrm>
            <a:off x="-3968" y="-2977"/>
            <a:ext cx="12199939" cy="85725"/>
          </a:xfrm>
          <a:prstGeom prst="rect">
            <a:avLst/>
          </a:prstGeom>
          <a:solidFill>
            <a:srgbClr val="004AD4"/>
          </a:solidFill>
          <a:ln>
            <a:noFill/>
          </a:ln>
        </p:spPr>
        <p:txBody>
          <a:bodyPr lIns="26775" tIns="26775" rIns="26775" bIns="26775" anchor="ctr" anchorCtr="0">
            <a:noAutofit/>
          </a:bodyPr>
          <a:lstStyle/>
          <a:p>
            <a:pPr algn="ctr"/>
            <a:endParaRPr sz="1547" dirty="0">
              <a:solidFill>
                <a:srgbClr val="FFFFFF"/>
              </a:solidFill>
              <a:latin typeface="Calibri"/>
              <a:ea typeface="Calibri"/>
              <a:cs typeface="Calibri"/>
              <a:sym typeface="Calibri"/>
            </a:endParaRPr>
          </a:p>
        </p:txBody>
      </p:sp>
      <p:sp>
        <p:nvSpPr>
          <p:cNvPr id="38" name="Shape 38"/>
          <p:cNvSpPr txBox="1">
            <a:spLocks noGrp="1"/>
          </p:cNvSpPr>
          <p:nvPr>
            <p:ph type="sldNum" idx="12"/>
          </p:nvPr>
        </p:nvSpPr>
        <p:spPr>
          <a:xfrm>
            <a:off x="11698046" y="6488683"/>
            <a:ext cx="189154" cy="206850"/>
          </a:xfrm>
          <a:prstGeom prst="rect">
            <a:avLst/>
          </a:prstGeom>
          <a:noFill/>
          <a:ln>
            <a:noFill/>
          </a:ln>
        </p:spPr>
        <p:txBody>
          <a:bodyPr lIns="38100" tIns="38100" rIns="38100" bIns="38100" anchor="t" anchorCtr="0">
            <a:noAutofit/>
          </a:bodyPr>
          <a:lstStyle/>
          <a:p>
            <a:pPr algn="r">
              <a:buSzPct val="25000"/>
            </a:pPr>
            <a:fld id="{00000000-1234-1234-1234-123412341234}" type="slidenum">
              <a:rPr lang="en-US" sz="843">
                <a:solidFill>
                  <a:srgbClr val="004AD4"/>
                </a:solidFill>
                <a:latin typeface="Source Sans Pro"/>
                <a:ea typeface="Source Sans Pro"/>
                <a:cs typeface="Source Sans Pro"/>
                <a:sym typeface="Source Sans Pro"/>
              </a:rPr>
              <a:pPr algn="r">
                <a:buSzPct val="25000"/>
              </a:pPr>
              <a:t>‹#›</a:t>
            </a:fld>
            <a:endParaRPr lang="en-US" sz="843" dirty="0">
              <a:solidFill>
                <a:srgbClr val="004AD4"/>
              </a:solidFill>
              <a:latin typeface="Source Sans Pro"/>
              <a:ea typeface="Source Sans Pro"/>
              <a:cs typeface="Source Sans Pro"/>
              <a:sym typeface="Source Sans Pro"/>
            </a:endParaRPr>
          </a:p>
        </p:txBody>
      </p:sp>
      <p:cxnSp>
        <p:nvCxnSpPr>
          <p:cNvPr id="39" name="Shape 39"/>
          <p:cNvCxnSpPr/>
          <p:nvPr/>
        </p:nvCxnSpPr>
        <p:spPr>
          <a:xfrm>
            <a:off x="304800" y="1066800"/>
            <a:ext cx="11582400" cy="0"/>
          </a:xfrm>
          <a:prstGeom prst="straightConnector1">
            <a:avLst/>
          </a:prstGeom>
          <a:noFill/>
          <a:ln w="15875" cap="flat" cmpd="sng">
            <a:solidFill>
              <a:srgbClr val="0070C0"/>
            </a:solidFill>
            <a:prstDash val="solid"/>
            <a:round/>
            <a:headEnd type="none" w="med" len="med"/>
            <a:tailEnd type="none" w="med" len="med"/>
          </a:ln>
        </p:spPr>
      </p:cxnSp>
      <p:sp>
        <p:nvSpPr>
          <p:cNvPr id="10" name="Shape 34"/>
          <p:cNvSpPr txBox="1">
            <a:spLocks noGrp="1"/>
          </p:cNvSpPr>
          <p:nvPr>
            <p:ph type="body" idx="13"/>
          </p:nvPr>
        </p:nvSpPr>
        <p:spPr>
          <a:xfrm>
            <a:off x="8382000" y="1981200"/>
            <a:ext cx="3813971" cy="3754119"/>
          </a:xfrm>
          <a:prstGeom prst="rect">
            <a:avLst/>
          </a:prstGeom>
          <a:noFill/>
          <a:ln>
            <a:noFill/>
          </a:ln>
        </p:spPr>
        <p:txBody>
          <a:bodyPr lIns="91425" tIns="91425" rIns="91425" bIns="91425" anchor="t" anchorCtr="0"/>
          <a:lstStyle>
            <a:lvl1pPr marL="285750" marR="0" lvl="0" indent="-285750" algn="l" rtl="0">
              <a:spcBef>
                <a:spcPts val="0"/>
              </a:spcBef>
              <a:spcAft>
                <a:spcPts val="1600"/>
              </a:spcAft>
              <a:buClr>
                <a:schemeClr val="dk1"/>
              </a:buClr>
              <a:buSzPct val="100000"/>
              <a:buFont typeface="Arial" panose="020B0604020202020204" pitchFamily="34" charset="0"/>
              <a:buChar char="•"/>
              <a:defRPr sz="1500" b="0" i="0" u="none" strike="noStrike" cap="none">
                <a:solidFill>
                  <a:schemeClr val="dk1"/>
                </a:solidFill>
                <a:latin typeface="Source Sans Pro" panose="020B0503030403020204" pitchFamily="34" charset="0"/>
                <a:ea typeface="Source Sans Pro Light" pitchFamily="34" charset="0"/>
                <a:cs typeface="Source Sans Pro" panose="020B0503030403020204" pitchFamily="34" charset="0"/>
                <a:sym typeface="Source Sans Pro"/>
              </a:defRPr>
            </a:lvl1pPr>
            <a:lvl2pPr marL="457200" marR="0" lvl="1" indent="-133350" algn="l" rtl="0">
              <a:spcBef>
                <a:spcPts val="0"/>
              </a:spcBef>
              <a:spcAft>
                <a:spcPts val="1600"/>
              </a:spcAft>
              <a:buClr>
                <a:schemeClr val="dk1"/>
              </a:buClr>
              <a:buSzPct val="100000"/>
              <a:buFont typeface="Arial"/>
              <a:buChar char="–"/>
              <a:defRPr sz="1500" b="0" i="0" u="none" strike="noStrike" cap="none">
                <a:solidFill>
                  <a:schemeClr val="dk1"/>
                </a:solidFill>
                <a:latin typeface="Source Sans Pro Light" pitchFamily="34" charset="0"/>
                <a:ea typeface="Source Sans Pro Light" pitchFamily="34" charset="0"/>
                <a:cs typeface="Source Sans Pro Light" pitchFamily="34" charset="0"/>
                <a:sym typeface="Source Sans Pro"/>
              </a:defRPr>
            </a:lvl2pPr>
            <a:lvl3pPr marL="1523923" marR="0" lvl="2" indent="-114222" algn="l" rtl="0">
              <a:spcBef>
                <a:spcPts val="640"/>
              </a:spcBef>
              <a:buClr>
                <a:schemeClr val="dk1"/>
              </a:buClr>
              <a:buSzPct val="100000"/>
              <a:buFont typeface="Arial"/>
              <a:buChar char="•"/>
              <a:defRPr sz="1500" b="0" i="0" u="none" strike="noStrike" cap="none">
                <a:solidFill>
                  <a:schemeClr val="dk1"/>
                </a:solidFill>
                <a:latin typeface="Source Sans Pro Light" pitchFamily="34" charset="0"/>
                <a:ea typeface="Source Sans Pro Light" pitchFamily="34" charset="0"/>
                <a:cs typeface="Source Sans Pro Light" pitchFamily="34" charset="0"/>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pPr lvl="0"/>
            <a:endParaRPr dirty="0"/>
          </a:p>
        </p:txBody>
      </p:sp>
      <p:sp>
        <p:nvSpPr>
          <p:cNvPr id="9" name="Footer Placeholder 3"/>
          <p:cNvSpPr>
            <a:spLocks noGrp="1"/>
          </p:cNvSpPr>
          <p:nvPr>
            <p:ph type="ftr" sz="quarter" idx="10"/>
          </p:nvPr>
        </p:nvSpPr>
        <p:spPr>
          <a:xfrm>
            <a:off x="337351" y="6477000"/>
            <a:ext cx="7816049" cy="244475"/>
          </a:xfrm>
          <a:prstGeom prst="rect">
            <a:avLst/>
          </a:prstGeom>
        </p:spPr>
        <p:txBody>
          <a:bodyPr/>
          <a:lstStyle>
            <a:lvl1pPr>
              <a:defRPr sz="800" b="0">
                <a:latin typeface="Source Sans Pro" panose="020B0503030403020204" pitchFamily="34" charset="0"/>
              </a:defRPr>
            </a:lvl1p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624450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ontent Slide and Photo">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304800" y="304801"/>
            <a:ext cx="11582400" cy="635001"/>
          </a:xfrm>
          <a:prstGeom prst="rect">
            <a:avLst/>
          </a:prstGeom>
          <a:noFill/>
          <a:ln>
            <a:noFill/>
          </a:ln>
        </p:spPr>
        <p:txBody>
          <a:bodyPr lIns="91425" tIns="91425" rIns="91425" bIns="91425" anchor="ctr" anchorCtr="0"/>
          <a:lstStyle>
            <a:lvl1pPr marL="0" marR="0" lvl="0" indent="0" algn="l" rtl="0">
              <a:spcBef>
                <a:spcPts val="0"/>
              </a:spcBef>
              <a:buClr>
                <a:srgbClr val="004AD4"/>
              </a:buClr>
              <a:buFont typeface="Arial"/>
              <a:buNone/>
              <a:defRPr sz="2200" b="1" i="0" u="none" strike="noStrike" cap="none">
                <a:solidFill>
                  <a:srgbClr val="004AD4"/>
                </a:solidFill>
                <a:latin typeface="Source Sans Pro"/>
                <a:ea typeface="Source Sans Pro"/>
                <a:cs typeface="Source Sans Pro"/>
                <a:sym typeface="Source Sans Pro"/>
              </a:defRPr>
            </a:lvl1pPr>
            <a:lvl2pPr marL="990551" marR="0" lvl="1" indent="-156605" algn="l" rtl="0">
              <a:spcBef>
                <a:spcPts val="747"/>
              </a:spcBef>
              <a:buClr>
                <a:schemeClr val="dk1"/>
              </a:buClr>
              <a:buSzPct val="100891"/>
              <a:buFont typeface="Arial"/>
              <a:buChar char="–"/>
              <a:defRPr sz="3733" b="0" i="0" u="none" strike="noStrike" cap="none">
                <a:solidFill>
                  <a:schemeClr val="dk1"/>
                </a:solidFill>
                <a:latin typeface="Calibri"/>
                <a:ea typeface="Calibri"/>
                <a:cs typeface="Calibri"/>
                <a:sym typeface="Calibri"/>
              </a:defRPr>
            </a:lvl2pPr>
            <a:lvl3pPr marL="1523923" marR="0" lvl="2" indent="-11422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2"/>
          </p:nvPr>
        </p:nvSpPr>
        <p:spPr>
          <a:xfrm>
            <a:off x="304800" y="1956816"/>
            <a:ext cx="7823199" cy="3754119"/>
          </a:xfrm>
          <a:prstGeom prst="rect">
            <a:avLst/>
          </a:prstGeom>
          <a:noFill/>
          <a:ln>
            <a:noFill/>
          </a:ln>
        </p:spPr>
        <p:txBody>
          <a:bodyPr lIns="91425" tIns="91425" rIns="91425" bIns="91425" anchor="t" anchorCtr="0"/>
          <a:lstStyle>
            <a:lvl1pPr marL="285750" marR="0" lvl="0" indent="-285750" algn="l" defTabSz="914400" rtl="0" eaLnBrk="1" fontAlgn="auto" latinLnBrk="0" hangingPunct="1">
              <a:lnSpc>
                <a:spcPct val="100000"/>
              </a:lnSpc>
              <a:spcBef>
                <a:spcPts val="0"/>
              </a:spcBef>
              <a:spcAft>
                <a:spcPts val="1600"/>
              </a:spcAft>
              <a:buClr>
                <a:schemeClr val="dk1"/>
              </a:buClr>
              <a:buSzPct val="100000"/>
              <a:buFont typeface="Arial" panose="020B0604020202020204" pitchFamily="34" charset="0"/>
              <a:buChar char="•"/>
              <a:tabLst/>
              <a:defRPr sz="1500" b="0" i="0" u="none" strike="noStrike" cap="none">
                <a:solidFill>
                  <a:schemeClr val="dk1"/>
                </a:solidFill>
                <a:latin typeface="Source Sans Pro"/>
                <a:ea typeface="Source Sans Pro"/>
                <a:cs typeface="Source Sans Pro"/>
                <a:sym typeface="Source Sans Pro"/>
              </a:defRPr>
            </a:lvl1pPr>
            <a:lvl2pPr marL="457200" marR="0" lvl="1" indent="-133350" algn="l" rtl="0">
              <a:spcBef>
                <a:spcPts val="0"/>
              </a:spcBef>
              <a:spcAft>
                <a:spcPts val="1600"/>
              </a:spcAft>
              <a:buClr>
                <a:schemeClr val="dk1"/>
              </a:buClr>
              <a:buSzPct val="100000"/>
              <a:buFont typeface="Arial"/>
              <a:buChar char="–"/>
              <a:defRPr sz="1500" b="0" i="0" u="none" strike="noStrike" cap="none">
                <a:solidFill>
                  <a:schemeClr val="dk1"/>
                </a:solidFill>
                <a:latin typeface="Source Sans Pro"/>
                <a:ea typeface="Source Sans Pro"/>
                <a:cs typeface="Source Sans Pro"/>
                <a:sym typeface="Source Sans Pro"/>
              </a:defRPr>
            </a:lvl2pPr>
            <a:lvl3pPr marL="1523923" marR="0" lvl="2" indent="-114222" algn="l" rtl="0">
              <a:spcBef>
                <a:spcPts val="640"/>
              </a:spcBef>
              <a:buClr>
                <a:schemeClr val="dk1"/>
              </a:buClr>
              <a:buSzPct val="100000"/>
              <a:buFont typeface="Arial"/>
              <a:buChar char="•"/>
              <a:defRPr sz="1500" b="0" i="0" u="none" strike="noStrike" cap="none">
                <a:solidFill>
                  <a:schemeClr val="dk1"/>
                </a:solidFill>
                <a:latin typeface="Source Sans Pro" panose="020B0503030403020204" pitchFamily="34" charset="0"/>
                <a:ea typeface="Source Sans Pro" panose="020B0503030403020204" pitchFamily="34" charset="0"/>
                <a:cs typeface="Source Sans Pro" panose="020B0503030403020204" pitchFamily="34" charset="0"/>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pPr lvl="0"/>
            <a:endParaRPr lang="en-US" dirty="0"/>
          </a:p>
          <a:p>
            <a:pPr lvl="1"/>
            <a:endParaRPr lang="en-US" dirty="0"/>
          </a:p>
          <a:p>
            <a:pPr lvl="2"/>
            <a:endParaRPr lang="en-US" dirty="0"/>
          </a:p>
        </p:txBody>
      </p:sp>
      <p:sp>
        <p:nvSpPr>
          <p:cNvPr id="35" name="Shape 35"/>
          <p:cNvSpPr txBox="1">
            <a:spLocks noGrp="1"/>
          </p:cNvSpPr>
          <p:nvPr>
            <p:ph type="title"/>
          </p:nvPr>
        </p:nvSpPr>
        <p:spPr>
          <a:xfrm>
            <a:off x="304800" y="1216151"/>
            <a:ext cx="11582400" cy="609599"/>
          </a:xfrm>
          <a:prstGeom prst="rect">
            <a:avLst/>
          </a:prstGeom>
          <a:noFill/>
          <a:ln>
            <a:noFill/>
          </a:ln>
        </p:spPr>
        <p:txBody>
          <a:bodyPr lIns="91425" tIns="91425" rIns="91425" bIns="91425" anchor="ctr" anchorCtr="0"/>
          <a:lstStyle>
            <a:lvl1pPr marL="0" marR="0" lvl="0" indent="0" algn="l" rtl="0">
              <a:spcBef>
                <a:spcPts val="0"/>
              </a:spcBef>
              <a:buClr>
                <a:srgbClr val="004AD4"/>
              </a:buClr>
              <a:buFont typeface="Source Sans Pro"/>
              <a:buNone/>
              <a:defRPr sz="2000" b="0" i="0" u="none" strike="noStrike" cap="none">
                <a:solidFill>
                  <a:srgbClr val="004AD4"/>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7" name="Shape 37"/>
          <p:cNvSpPr/>
          <p:nvPr/>
        </p:nvSpPr>
        <p:spPr>
          <a:xfrm>
            <a:off x="-3968" y="-2977"/>
            <a:ext cx="12199939" cy="85725"/>
          </a:xfrm>
          <a:prstGeom prst="rect">
            <a:avLst/>
          </a:prstGeom>
          <a:solidFill>
            <a:srgbClr val="004AD4"/>
          </a:solidFill>
          <a:ln>
            <a:noFill/>
          </a:ln>
        </p:spPr>
        <p:txBody>
          <a:bodyPr lIns="26775" tIns="26775" rIns="26775" bIns="26775" anchor="ctr" anchorCtr="0">
            <a:noAutofit/>
          </a:bodyPr>
          <a:lstStyle/>
          <a:p>
            <a:pPr marL="0" marR="0" lvl="0" indent="0" algn="ctr" rtl="0">
              <a:spcBef>
                <a:spcPts val="0"/>
              </a:spcBef>
              <a:buNone/>
            </a:pPr>
            <a:endParaRPr sz="1547" dirty="0">
              <a:solidFill>
                <a:srgbClr val="FFFFFF"/>
              </a:solidFill>
              <a:latin typeface="Calibri"/>
              <a:ea typeface="Calibri"/>
              <a:cs typeface="Calibri"/>
              <a:sym typeface="Calibri"/>
            </a:endParaRPr>
          </a:p>
        </p:txBody>
      </p:sp>
      <p:sp>
        <p:nvSpPr>
          <p:cNvPr id="38" name="Shape 38"/>
          <p:cNvSpPr txBox="1">
            <a:spLocks noGrp="1"/>
          </p:cNvSpPr>
          <p:nvPr>
            <p:ph type="sldNum" idx="12"/>
          </p:nvPr>
        </p:nvSpPr>
        <p:spPr>
          <a:xfrm>
            <a:off x="11698046" y="6488683"/>
            <a:ext cx="189154" cy="206850"/>
          </a:xfrm>
          <a:prstGeom prst="rect">
            <a:avLst/>
          </a:prstGeom>
          <a:noFill/>
          <a:ln>
            <a:noFill/>
          </a:ln>
        </p:spPr>
        <p:txBody>
          <a:bodyPr lIns="38100" tIns="38100" rIns="38100" bIns="38100" anchor="t" anchorCtr="0">
            <a:noAutofit/>
          </a:bodyPr>
          <a:lstStyle/>
          <a:p>
            <a:pPr marL="0" marR="0" lvl="0" indent="0" algn="r" rtl="0">
              <a:spcBef>
                <a:spcPts val="0"/>
              </a:spcBef>
              <a:buSzPct val="25000"/>
              <a:buNone/>
            </a:pPr>
            <a:fld id="{00000000-1234-1234-1234-123412341234}" type="slidenum">
              <a:rPr lang="en-US" sz="843">
                <a:solidFill>
                  <a:srgbClr val="004AD4"/>
                </a:solidFill>
                <a:latin typeface="Source Sans Pro"/>
                <a:ea typeface="Source Sans Pro"/>
                <a:cs typeface="Source Sans Pro"/>
                <a:sym typeface="Source Sans Pro"/>
              </a:rPr>
              <a:t>‹#›</a:t>
            </a:fld>
            <a:endParaRPr lang="en-US" sz="843" dirty="0">
              <a:solidFill>
                <a:srgbClr val="004AD4"/>
              </a:solidFill>
              <a:latin typeface="Source Sans Pro"/>
              <a:ea typeface="Source Sans Pro"/>
              <a:cs typeface="Source Sans Pro"/>
              <a:sym typeface="Source Sans Pro"/>
            </a:endParaRPr>
          </a:p>
        </p:txBody>
      </p:sp>
      <p:cxnSp>
        <p:nvCxnSpPr>
          <p:cNvPr id="39" name="Shape 39"/>
          <p:cNvCxnSpPr/>
          <p:nvPr/>
        </p:nvCxnSpPr>
        <p:spPr>
          <a:xfrm>
            <a:off x="304800" y="1066800"/>
            <a:ext cx="11582400" cy="0"/>
          </a:xfrm>
          <a:prstGeom prst="straightConnector1">
            <a:avLst/>
          </a:prstGeom>
          <a:noFill/>
          <a:ln w="15875" cap="flat" cmpd="sng">
            <a:solidFill>
              <a:srgbClr val="0070C0"/>
            </a:solidFill>
            <a:prstDash val="solid"/>
            <a:round/>
            <a:headEnd type="none" w="med" len="med"/>
            <a:tailEnd type="none" w="med" len="med"/>
          </a:ln>
        </p:spPr>
      </p:cxnSp>
      <p:sp>
        <p:nvSpPr>
          <p:cNvPr id="9" name="Shape 34"/>
          <p:cNvSpPr txBox="1">
            <a:spLocks noGrp="1"/>
          </p:cNvSpPr>
          <p:nvPr>
            <p:ph type="body" idx="13"/>
          </p:nvPr>
        </p:nvSpPr>
        <p:spPr>
          <a:xfrm>
            <a:off x="8382000" y="1981200"/>
            <a:ext cx="3505200" cy="3754119"/>
          </a:xfrm>
          <a:prstGeom prst="rect">
            <a:avLst/>
          </a:prstGeom>
          <a:noFill/>
          <a:ln>
            <a:noFill/>
          </a:ln>
        </p:spPr>
        <p:txBody>
          <a:bodyPr lIns="91425" tIns="91425" rIns="91425" bIns="91425" anchor="t" anchorCtr="0"/>
          <a:lstStyle>
            <a:lvl1pPr marL="285750" marR="0" lvl="0" indent="-285750" algn="l" defTabSz="914400" rtl="0" eaLnBrk="1" fontAlgn="auto" latinLnBrk="0" hangingPunct="1">
              <a:lnSpc>
                <a:spcPct val="100000"/>
              </a:lnSpc>
              <a:spcBef>
                <a:spcPts val="0"/>
              </a:spcBef>
              <a:spcAft>
                <a:spcPts val="1600"/>
              </a:spcAft>
              <a:buClr>
                <a:schemeClr val="dk1"/>
              </a:buClr>
              <a:buSzPct val="100000"/>
              <a:buFont typeface="Arial" panose="020B0604020202020204" pitchFamily="34" charset="0"/>
              <a:buChar char="•"/>
              <a:tabLst/>
              <a:defRPr sz="1500" b="0" i="0" u="none" strike="noStrike" cap="none">
                <a:solidFill>
                  <a:schemeClr val="dk1"/>
                </a:solidFill>
                <a:latin typeface="Source Sans Pro"/>
                <a:ea typeface="Source Sans Pro"/>
                <a:cs typeface="Source Sans Pro"/>
                <a:sym typeface="Source Sans Pro"/>
              </a:defRPr>
            </a:lvl1pPr>
            <a:lvl2pPr marL="457200" marR="0" lvl="1" indent="-133350" algn="l" rtl="0">
              <a:spcBef>
                <a:spcPts val="0"/>
              </a:spcBef>
              <a:spcAft>
                <a:spcPts val="1600"/>
              </a:spcAft>
              <a:buClr>
                <a:schemeClr val="dk1"/>
              </a:buClr>
              <a:buSzPct val="100000"/>
              <a:buFont typeface="Arial"/>
              <a:buChar char="–"/>
              <a:defRPr sz="1500" b="0" i="0" u="none" strike="noStrike" cap="none">
                <a:solidFill>
                  <a:schemeClr val="dk1"/>
                </a:solidFill>
                <a:latin typeface="Source Sans Pro"/>
                <a:ea typeface="Source Sans Pro"/>
                <a:cs typeface="Source Sans Pro"/>
                <a:sym typeface="Source Sans Pro"/>
              </a:defRPr>
            </a:lvl2pPr>
            <a:lvl3pPr marL="1523923" marR="0" lvl="2" indent="-114222" algn="l" rtl="0">
              <a:spcBef>
                <a:spcPts val="640"/>
              </a:spcBef>
              <a:buClr>
                <a:schemeClr val="dk1"/>
              </a:buClr>
              <a:buSzPct val="100000"/>
              <a:buFont typeface="Arial"/>
              <a:buChar char="•"/>
              <a:defRPr sz="1500" b="0" i="0" u="none" strike="noStrike" cap="none">
                <a:solidFill>
                  <a:schemeClr val="dk1"/>
                </a:solidFill>
                <a:latin typeface="Source Sans Pro" panose="020B0503030403020204" pitchFamily="34" charset="0"/>
                <a:ea typeface="Source Sans Pro" panose="020B0503030403020204" pitchFamily="34" charset="0"/>
                <a:cs typeface="Source Sans Pro" panose="020B0503030403020204" pitchFamily="34" charset="0"/>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pPr lvl="0"/>
            <a:endParaRPr lang="en-US" dirty="0"/>
          </a:p>
          <a:p>
            <a:pPr lvl="1"/>
            <a:endParaRPr lang="en-US" dirty="0"/>
          </a:p>
          <a:p>
            <a:pPr lvl="2"/>
            <a:endParaRPr lang="en-US" dirty="0"/>
          </a:p>
        </p:txBody>
      </p:sp>
      <p:sp>
        <p:nvSpPr>
          <p:cNvPr id="11" name="Footer Placeholder 3"/>
          <p:cNvSpPr>
            <a:spLocks noGrp="1"/>
          </p:cNvSpPr>
          <p:nvPr>
            <p:ph type="ftr" sz="quarter" idx="10"/>
          </p:nvPr>
        </p:nvSpPr>
        <p:spPr>
          <a:xfrm>
            <a:off x="337351" y="6477000"/>
            <a:ext cx="7816049" cy="244475"/>
          </a:xfrm>
          <a:prstGeom prst="rect">
            <a:avLst/>
          </a:prstGeom>
        </p:spPr>
        <p:txBody>
          <a:bodyPr/>
          <a:lstStyle>
            <a:lvl1pPr>
              <a:defRPr sz="800" b="0">
                <a:latin typeface="Source Sans Pro" panose="020B0503030403020204" pitchFamily="34" charset="0"/>
              </a:defRPr>
            </a:lvl1p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v06">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7116"/>
          <a:stretch/>
        </p:blipFill>
        <p:spPr>
          <a:xfrm>
            <a:off x="-52094" y="70938"/>
            <a:ext cx="12354930" cy="685800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r>
              <a:rPr lang="de-DE" sz="800" dirty="0">
                <a:solidFill>
                  <a:prstClr val="white"/>
                </a:solidFill>
              </a:rPr>
              <a:t>© 2017 </a:t>
            </a:r>
            <a:r>
              <a:rPr lang="en-US" sz="800" dirty="0">
                <a:solidFill>
                  <a:prstClr val="white"/>
                </a:solidFill>
              </a:rPr>
              <a:t>Universal Service Administrative Co.                     </a:t>
            </a:r>
            <a:fld id="{77DFCED7-EB59-654B-ACD8-84CE8F59160C}" type="slidenum">
              <a:rPr lang="en-US" smtClean="0"/>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sz="1800" kern="1200" dirty="0">
              <a:solidFill>
                <a:prstClr val="black"/>
              </a:solidFill>
              <a:latin typeface="Calibri" panose="020F0502020204030204"/>
              <a:ea typeface="+mn-ea"/>
              <a:cs typeface="+mn-cs"/>
            </a:endParaRPr>
          </a:p>
        </p:txBody>
      </p:sp>
      <p:sp>
        <p:nvSpPr>
          <p:cNvPr id="7" name="Title 1"/>
          <p:cNvSpPr>
            <a:spLocks noGrp="1"/>
          </p:cNvSpPr>
          <p:nvPr>
            <p:ph type="ctrTitle"/>
          </p:nvPr>
        </p:nvSpPr>
        <p:spPr>
          <a:xfrm>
            <a:off x="1524000" y="1575863"/>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405553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23054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pPr/>
              <a:t>‹#›</a:t>
            </a:fld>
            <a:endParaRPr lang="en-US" dirty="0"/>
          </a:p>
        </p:txBody>
      </p:sp>
      <p:sp>
        <p:nvSpPr>
          <p:cNvPr id="2" name="Footer Placeholder 1"/>
          <p:cNvSpPr>
            <a:spLocks noGrp="1"/>
          </p:cNvSpPr>
          <p:nvPr>
            <p:ph type="ftr" sz="quarter" idx="13"/>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086376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81888" y="2112885"/>
            <a:ext cx="1633492" cy="1419285"/>
          </a:xfrm>
        </p:spPr>
        <p:txBody>
          <a:bodyPr>
            <a:noAutofit/>
          </a:bodyPr>
          <a:lstStyle>
            <a:lvl1pPr>
              <a:defRPr sz="3200"/>
            </a:lvl1pPr>
          </a:lstStyle>
          <a:p>
            <a:r>
              <a:rPr lang="en-US" dirty="0"/>
              <a:t>Agenda</a:t>
            </a:r>
          </a:p>
        </p:txBody>
      </p:sp>
      <p:sp>
        <p:nvSpPr>
          <p:cNvPr id="3" name="Content Placeholder 2"/>
          <p:cNvSpPr>
            <a:spLocks noGrp="1"/>
          </p:cNvSpPr>
          <p:nvPr>
            <p:ph idx="1" hasCustomPrompt="1"/>
          </p:nvPr>
        </p:nvSpPr>
        <p:spPr>
          <a:xfrm>
            <a:off x="5832629" y="83127"/>
            <a:ext cx="5020322" cy="6273222"/>
          </a:xfrm>
        </p:spPr>
        <p:txBody>
          <a:bodyPr anchor="ctr" anchorCtr="0">
            <a:noAutofit/>
          </a:bodyPr>
          <a:lstStyle>
            <a:lvl1pPr>
              <a:defRPr sz="2800" baseline="0"/>
            </a:lvl1pPr>
            <a:lvl2pPr>
              <a:defRPr baseline="0"/>
            </a:lvl2pPr>
            <a:lvl4pPr>
              <a:defRPr baseline="0"/>
            </a:lvl4pPr>
            <a:lvl5pPr>
              <a:defRPr/>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693670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_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3200"/>
            </a:lvl1pPr>
          </a:lstStyle>
          <a:p>
            <a:r>
              <a:rPr lang="en-US" dirty="0"/>
              <a:t>CLICK TO EDIT MASTER TITLE STYLE</a:t>
            </a:r>
          </a:p>
        </p:txBody>
      </p:sp>
      <p:sp>
        <p:nvSpPr>
          <p:cNvPr id="3" name="Content Placeholder 2"/>
          <p:cNvSpPr>
            <a:spLocks noGrp="1"/>
          </p:cNvSpPr>
          <p:nvPr>
            <p:ph idx="1" hasCustomPrompt="1"/>
          </p:nvPr>
        </p:nvSpPr>
        <p:spPr>
          <a:xfrm>
            <a:off x="337351" y="1709057"/>
            <a:ext cx="9898602" cy="4112800"/>
          </a:xfrm>
        </p:spPr>
        <p:txBody>
          <a:bodyPr>
            <a:noAutofit/>
          </a:bodyPr>
          <a:lstStyle>
            <a:lvl1pPr>
              <a:defRPr sz="2400"/>
            </a:lvl1pPr>
            <a:lvl2pPr>
              <a:defRPr sz="22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220217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3200"/>
            </a:lvl1pPr>
          </a:lstStyle>
          <a:p>
            <a:r>
              <a:rPr lang="en-US" dirty="0"/>
              <a:t>CLICK TO EDIT MASTER TITLE STYLE</a:t>
            </a:r>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597439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3200"/>
            </a:lvl1pPr>
          </a:lstStyle>
          <a:p>
            <a:r>
              <a:rPr lang="en-US" dirty="0"/>
              <a:t>CLICK TO EDIT MASTER TITLE STYLE</a:t>
            </a:r>
          </a:p>
        </p:txBody>
      </p:sp>
      <p:sp>
        <p:nvSpPr>
          <p:cNvPr id="3" name="Content Placeholder 2"/>
          <p:cNvSpPr>
            <a:spLocks noGrp="1"/>
          </p:cNvSpPr>
          <p:nvPr>
            <p:ph idx="1" hasCustomPrompt="1"/>
          </p:nvPr>
        </p:nvSpPr>
        <p:spPr>
          <a:xfrm>
            <a:off x="337351" y="1719943"/>
            <a:ext cx="4194308" cy="4263998"/>
          </a:xfrm>
        </p:spPr>
        <p:txBody>
          <a:bodyPr>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5296647" y="76200"/>
            <a:ext cx="6895353" cy="6781800"/>
          </a:xfrm>
          <a:prstGeom prst="rect">
            <a:avLst/>
          </a:prstGeom>
        </p:spPr>
      </p:pic>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377148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sz="1800" kern="1200" dirty="0">
              <a:solidFill>
                <a:prstClr val="black"/>
              </a:solidFill>
              <a:latin typeface="Calibri" panose="020F0502020204030204"/>
              <a:ea typeface="+mn-ea"/>
              <a:cs typeface="+mn-cs"/>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sz="3200">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sp>
        <p:nvSpPr>
          <p:cNvPr id="4"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solidFill>
                  <a:prstClr val="white"/>
                </a:solidFill>
              </a:rPr>
              <a:t>© 2017 </a:t>
            </a:r>
            <a:r>
              <a:rPr lang="en-US" dirty="0">
                <a:solidFill>
                  <a:prstClr val="white"/>
                </a:solidFill>
              </a:rPr>
              <a:t>Universal Service Administrative Co.</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3172949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351" y="693600"/>
            <a:ext cx="11016449" cy="682440"/>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37351" y="1709057"/>
            <a:ext cx="10515600" cy="41128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9268968" y="6356350"/>
            <a:ext cx="2743200" cy="365125"/>
          </a:xfrm>
          <a:prstGeom prst="rect">
            <a:avLst/>
          </a:prstGeom>
        </p:spPr>
        <p:txBody>
          <a:bodyPr vert="horz" lIns="91440" tIns="45720" rIns="91440" bIns="45720" rtlCol="0" anchor="ctr"/>
          <a:lstStyle>
            <a:lvl1pPr algn="r">
              <a:defRPr sz="1200">
                <a:solidFill>
                  <a:srgbClr val="0070C0"/>
                </a:solidFill>
                <a:latin typeface="Source Sans Pro" charset="0"/>
                <a:ea typeface="Source Sans Pro" charset="0"/>
                <a:cs typeface="Source Sans Pro" charset="0"/>
              </a:defRPr>
            </a:lvl1pPr>
          </a:lstStyle>
          <a:p>
            <a:fld id="{77DFCED7-EB59-654B-ACD8-84CE8F59160C}" type="slidenum">
              <a:rPr lang="en-US" kern="1200" smtClean="0"/>
              <a:pPr/>
              <a:t>‹#›</a:t>
            </a:fld>
            <a:endParaRPr lang="en-US" kern="1200" dirty="0"/>
          </a:p>
        </p:txBody>
      </p:sp>
      <p:sp>
        <p:nvSpPr>
          <p:cNvPr id="14" name="Footer Placeholder 4"/>
          <p:cNvSpPr>
            <a:spLocks noGrp="1"/>
          </p:cNvSpPr>
          <p:nvPr>
            <p:ph type="ftr" sz="quarter" idx="3"/>
          </p:nvPr>
        </p:nvSpPr>
        <p:spPr>
          <a:xfrm>
            <a:off x="337351" y="6356350"/>
            <a:ext cx="7816049" cy="365125"/>
          </a:xfrm>
          <a:prstGeom prst="rect">
            <a:avLst/>
          </a:prstGeom>
        </p:spPr>
        <p:txBody>
          <a:bodyPr vert="horz" lIns="91440" tIns="45720" rIns="91440" bIns="45720" rtlCol="0" anchor="ctr"/>
          <a:lstStyle>
            <a:lvl1pPr algn="l">
              <a:defRPr sz="800">
                <a:solidFill>
                  <a:srgbClr val="358CFF"/>
                </a:solidFill>
                <a:latin typeface="Source Sans Pro" charset="0"/>
                <a:ea typeface="Source Sans Pro" charset="0"/>
                <a:cs typeface="Source Sans Pro" charset="0"/>
              </a:defRPr>
            </a:lvl1p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7" name="bk object 16"/>
          <p:cNvSpPr/>
          <p:nvPr userDrawn="1"/>
        </p:nvSpPr>
        <p:spPr>
          <a:xfrm>
            <a:off x="-207264" y="-85344"/>
            <a:ext cx="12508992"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sz="18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62605969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98" r:id="rId13"/>
    <p:sldLayoutId id="2147483683" r:id="rId14"/>
    <p:sldLayoutId id="2147483684" r:id="rId15"/>
    <p:sldLayoutId id="2147483685" r:id="rId16"/>
    <p:sldLayoutId id="2147483688" r:id="rId17"/>
    <p:sldLayoutId id="2147483689" r:id="rId18"/>
    <p:sldLayoutId id="2147483690" r:id="rId19"/>
    <p:sldLayoutId id="2147483691" r:id="rId20"/>
    <p:sldLayoutId id="2147483693" r:id="rId21"/>
    <p:sldLayoutId id="2147483694" r:id="rId22"/>
    <p:sldLayoutId id="2147483667" r:id="rId23"/>
    <p:sldLayoutId id="2147483696" r:id="rId24"/>
    <p:sldLayoutId id="2147483660" r:id="rId25"/>
    <p:sldLayoutId id="2147483652" r:id="rId26"/>
  </p:sldLayoutIdLst>
  <p:hf hdr="0" dt="0"/>
  <p:txStyles>
    <p:titleStyle>
      <a:lvl1pPr algn="l"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p:titleStyle>
    <p:bodyStyle>
      <a:lvl1pPr marL="514350" indent="-514350" algn="l" defTabSz="914400" rtl="0" eaLnBrk="1" latinLnBrk="0" hangingPunct="1">
        <a:lnSpc>
          <a:spcPct val="100000"/>
        </a:lnSpc>
        <a:spcBef>
          <a:spcPts val="1000"/>
        </a:spcBef>
        <a:spcAft>
          <a:spcPts val="300"/>
        </a:spcAft>
        <a:buClr>
          <a:srgbClr val="006FF4"/>
        </a:buClr>
        <a:buFont typeface="+mj-lt"/>
        <a:buAutoNum type="arabicPeriod"/>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Arial" charset="0"/>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charset="2"/>
        <a:buChar char="§"/>
        <a:defRPr sz="18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LucidaGrande" charset="0"/>
        <a:buChar char="-"/>
        <a:defRPr sz="18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hyperlink" Target="https://data.usac.org/publicreports/Forms/Form470Detail/Index" TargetMode="External"/><Relationship Id="rId2" Type="http://schemas.openxmlformats.org/officeDocument/2006/relationships/hyperlink" Target="https://data.usac.org/publicreports/Forms/Form470Rfp/Index"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usac.org/sl/about/outreach/videos/Gift-Rules.aspx"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55" name="Shape 55" descr="SE-SL-PPT Cover Photo.jpg"/>
          <p:cNvPicPr preferRelativeResize="0"/>
          <p:nvPr/>
        </p:nvPicPr>
        <p:blipFill rotWithShape="1">
          <a:blip r:embed="rId3">
            <a:alphaModFix/>
          </a:blip>
          <a:srcRect t="2829" b="2839"/>
          <a:stretch/>
        </p:blipFill>
        <p:spPr>
          <a:xfrm>
            <a:off x="0" y="76200"/>
            <a:ext cx="12192000" cy="6858000"/>
          </a:xfrm>
          <a:prstGeom prst="rect">
            <a:avLst/>
          </a:prstGeom>
          <a:noFill/>
          <a:ln>
            <a:noFill/>
          </a:ln>
        </p:spPr>
      </p:pic>
      <p:pic>
        <p:nvPicPr>
          <p:cNvPr id="56" name="Shape 56"/>
          <p:cNvPicPr preferRelativeResize="0"/>
          <p:nvPr/>
        </p:nvPicPr>
        <p:blipFill rotWithShape="1">
          <a:blip r:embed="rId4">
            <a:alphaModFix/>
          </a:blip>
          <a:srcRect/>
          <a:stretch/>
        </p:blipFill>
        <p:spPr>
          <a:xfrm>
            <a:off x="457201" y="5354599"/>
            <a:ext cx="2702087" cy="962686"/>
          </a:xfrm>
          <a:prstGeom prst="rect">
            <a:avLst/>
          </a:prstGeom>
          <a:noFill/>
          <a:ln>
            <a:noFill/>
          </a:ln>
        </p:spPr>
      </p:pic>
      <p:sp>
        <p:nvSpPr>
          <p:cNvPr id="57" name="Shape 57"/>
          <p:cNvSpPr txBox="1"/>
          <p:nvPr/>
        </p:nvSpPr>
        <p:spPr>
          <a:xfrm>
            <a:off x="457201" y="2706020"/>
            <a:ext cx="11582400" cy="672085"/>
          </a:xfrm>
          <a:prstGeom prst="rect">
            <a:avLst/>
          </a:prstGeom>
          <a:noFill/>
          <a:ln>
            <a:noFill/>
          </a:ln>
        </p:spPr>
        <p:txBody>
          <a:bodyPr lIns="91425" tIns="45700" rIns="91425" bIns="45700" anchor="t" anchorCtr="0">
            <a:noAutofit/>
          </a:bodyPr>
          <a:lstStyle/>
          <a:p>
            <a:pPr algn="ctr">
              <a:buClr>
                <a:srgbClr val="FFFFFF"/>
              </a:buClr>
              <a:buSzPct val="25000"/>
              <a:buFont typeface="Arial"/>
              <a:buNone/>
            </a:pPr>
            <a:r>
              <a:rPr lang="en-US" sz="4000" b="1" dirty="0" smtClean="0">
                <a:solidFill>
                  <a:srgbClr val="FFFFFF"/>
                </a:solidFill>
                <a:latin typeface="Source Sans Pro" panose="020B0503030403020204" pitchFamily="34" charset="0"/>
                <a:ea typeface="Source Sans Pro" panose="020B0503030403020204" pitchFamily="34" charset="0"/>
                <a:cs typeface="Source Sans Pro"/>
                <a:sym typeface="Source Sans Pro"/>
              </a:rPr>
              <a:t>Beginner </a:t>
            </a:r>
            <a:r>
              <a:rPr lang="en-US" sz="4000" b="1" dirty="0">
                <a:solidFill>
                  <a:srgbClr val="FFFFFF"/>
                </a:solidFill>
                <a:latin typeface="Source Sans Pro" panose="020B0503030403020204" pitchFamily="34" charset="0"/>
                <a:ea typeface="Source Sans Pro" panose="020B0503030403020204" pitchFamily="34" charset="0"/>
                <a:cs typeface="Source Sans Pro"/>
                <a:sym typeface="Source Sans Pro"/>
              </a:rPr>
              <a:t>Program Compliance</a:t>
            </a:r>
          </a:p>
          <a:p>
            <a:pPr algn="ctr">
              <a:buClr>
                <a:srgbClr val="FFFFFF"/>
              </a:buClr>
              <a:buSzPct val="25000"/>
              <a:buFont typeface="Arial"/>
              <a:buNone/>
            </a:pPr>
            <a:r>
              <a:rPr lang="en-US" sz="3200" dirty="0">
                <a:solidFill>
                  <a:srgbClr val="FFFFFF"/>
                </a:solidFill>
                <a:latin typeface="Source Sans Pro" panose="020B0503030403020204" pitchFamily="34" charset="0"/>
                <a:ea typeface="Source Sans Pro" panose="020B0503030403020204" pitchFamily="34" charset="0"/>
                <a:cs typeface="Source Sans Pro"/>
                <a:sym typeface="Source Sans Pro"/>
              </a:rPr>
              <a:t>2018 </a:t>
            </a:r>
            <a:r>
              <a:rPr lang="en-US" sz="3200" dirty="0" smtClean="0">
                <a:solidFill>
                  <a:srgbClr val="FFFFFF"/>
                </a:solidFill>
                <a:latin typeface="Source Sans Pro" panose="020B0503030403020204" pitchFamily="34" charset="0"/>
                <a:ea typeface="Source Sans Pro" panose="020B0503030403020204" pitchFamily="34" charset="0"/>
                <a:cs typeface="Source Sans Pro"/>
                <a:sym typeface="Source Sans Pro"/>
              </a:rPr>
              <a:t>Service Provider </a:t>
            </a:r>
            <a:r>
              <a:rPr lang="en-US" sz="3200" dirty="0">
                <a:solidFill>
                  <a:srgbClr val="FFFFFF"/>
                </a:solidFill>
                <a:latin typeface="Source Sans Pro" panose="020B0503030403020204" pitchFamily="34" charset="0"/>
                <a:ea typeface="Source Sans Pro" panose="020B0503030403020204" pitchFamily="34" charset="0"/>
                <a:cs typeface="Source Sans Pro"/>
                <a:sym typeface="Source Sans Pro"/>
              </a:rPr>
              <a:t>Training </a:t>
            </a:r>
            <a:endParaRPr lang="en-US" sz="3200" dirty="0">
              <a:solidFill>
                <a:srgbClr val="FF0000"/>
              </a:solidFill>
              <a:latin typeface="Source Sans Pro" panose="020B0503030403020204" pitchFamily="34" charset="0"/>
              <a:ea typeface="Source Sans Pro" panose="020B0503030403020204" pitchFamily="34" charset="0"/>
              <a:cs typeface="Source Sans Pro"/>
              <a:sym typeface="Source Sans Pro"/>
            </a:endParaRPr>
          </a:p>
        </p:txBody>
      </p:sp>
      <p:sp>
        <p:nvSpPr>
          <p:cNvPr id="58" name="Shape 58"/>
          <p:cNvSpPr txBox="1"/>
          <p:nvPr/>
        </p:nvSpPr>
        <p:spPr>
          <a:xfrm>
            <a:off x="337351" y="3873453"/>
            <a:ext cx="11582400" cy="482599"/>
          </a:xfrm>
          <a:prstGeom prst="rect">
            <a:avLst/>
          </a:prstGeom>
          <a:noFill/>
          <a:ln>
            <a:noFill/>
          </a:ln>
        </p:spPr>
        <p:txBody>
          <a:bodyPr lIns="91425" tIns="45700" rIns="91425" bIns="45700" anchor="t" anchorCtr="0">
            <a:noAutofit/>
          </a:bodyPr>
          <a:lstStyle/>
          <a:p>
            <a:pPr algn="ctr">
              <a:buClr>
                <a:srgbClr val="FFFFFF"/>
              </a:buClr>
              <a:buSzPct val="25000"/>
              <a:buFont typeface="Arial"/>
              <a:buNone/>
            </a:pPr>
            <a:endParaRPr lang="en-US" sz="1800" dirty="0">
              <a:solidFill>
                <a:srgbClr val="FFFFFF"/>
              </a:solidFill>
              <a:latin typeface="Source Sans Pro"/>
              <a:ea typeface="Source Sans Pro"/>
              <a:cs typeface="Source Sans Pro"/>
              <a:sym typeface="Source Sans Pro"/>
            </a:endParaRPr>
          </a:p>
        </p:txBody>
      </p:sp>
      <p:sp>
        <p:nvSpPr>
          <p:cNvPr id="59" name="Shape 59"/>
          <p:cNvSpPr/>
          <p:nvPr/>
        </p:nvSpPr>
        <p:spPr>
          <a:xfrm>
            <a:off x="-3968" y="-2977"/>
            <a:ext cx="12199939" cy="85725"/>
          </a:xfrm>
          <a:prstGeom prst="rect">
            <a:avLst/>
          </a:prstGeom>
          <a:solidFill>
            <a:srgbClr val="004AD4"/>
          </a:solidFill>
          <a:ln>
            <a:noFill/>
          </a:ln>
        </p:spPr>
        <p:txBody>
          <a:bodyPr lIns="26775" tIns="26775" rIns="26775" bIns="26775" anchor="ctr" anchorCtr="0">
            <a:noAutofit/>
          </a:bodyPr>
          <a:lstStyle/>
          <a:p>
            <a:pPr algn="ctr"/>
            <a:endParaRPr sz="1547" dirty="0">
              <a:solidFill>
                <a:srgbClr val="FFFFFF"/>
              </a:solidFill>
              <a:latin typeface="Calibri"/>
              <a:ea typeface="Calibri"/>
              <a:cs typeface="Calibri"/>
              <a:sym typeface="Calibri"/>
            </a:endParaRPr>
          </a:p>
        </p:txBody>
      </p:sp>
      <p:sp>
        <p:nvSpPr>
          <p:cNvPr id="10" name="Footer Placeholder 2"/>
          <p:cNvSpPr txBox="1">
            <a:spLocks/>
          </p:cNvSpPr>
          <p:nvPr/>
        </p:nvSpPr>
        <p:spPr>
          <a:xfrm>
            <a:off x="8305800" y="5952160"/>
            <a:ext cx="3244049" cy="365125"/>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1"/>
                </a:solidFill>
                <a:latin typeface="Source Sans Pro" charset="0"/>
                <a:ea typeface="Source Sans Pro" charset="0"/>
                <a:cs typeface="Source Sans Pr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ts val="969"/>
              </a:lnSpc>
              <a:spcBef>
                <a:spcPts val="0"/>
              </a:spcBef>
              <a:spcAft>
                <a:spcPts val="0"/>
              </a:spcAft>
              <a:buClrTx/>
              <a:buSzTx/>
              <a:buFontTx/>
              <a:buNone/>
              <a:tabLst/>
              <a:defRPr/>
            </a:pPr>
            <a:r>
              <a:rPr kumimoji="0" lang="de-DE" sz="800" b="0" i="0" u="none" strike="noStrike" kern="1200" cap="none" spc="0" normalizeH="0" baseline="0" noProof="0" dirty="0">
                <a:ln>
                  <a:noFill/>
                </a:ln>
                <a:solidFill>
                  <a:prstClr val="white"/>
                </a:solidFill>
                <a:effectLst/>
                <a:uLnTx/>
                <a:uFillTx/>
                <a:latin typeface="Source Sans Pro" charset="0"/>
                <a:ea typeface="Source Sans Pro" charset="0"/>
              </a:rPr>
              <a:t>© 2018 </a:t>
            </a:r>
            <a:r>
              <a:rPr kumimoji="0" lang="en-US" sz="800" b="0" i="0" u="none" strike="noStrike" kern="1200" cap="none" spc="0" normalizeH="0" baseline="0" noProof="0" dirty="0">
                <a:ln>
                  <a:noFill/>
                </a:ln>
                <a:solidFill>
                  <a:prstClr val="white"/>
                </a:solidFill>
                <a:effectLst/>
                <a:uLnTx/>
                <a:uFillTx/>
                <a:latin typeface="Source Sans Pro" charset="0"/>
                <a:ea typeface="Source Sans Pro" charset="0"/>
              </a:rPr>
              <a:t>Universal Service Administrative Co.</a:t>
            </a:r>
            <a:endParaRPr kumimoji="0" lang="en-US" sz="800" b="0" i="0" u="none" strike="noStrike" kern="1200" cap="none" spc="0" normalizeH="0" baseline="0" noProof="0" dirty="0">
              <a:ln>
                <a:noFill/>
              </a:ln>
              <a:solidFill>
                <a:prstClr val="white"/>
              </a:solidFill>
              <a:effectLst/>
              <a:uLnTx/>
              <a:uFillTx/>
              <a:latin typeface="SourceSansPro-Light"/>
              <a:ea typeface="Source Sans Pro" charset="0"/>
              <a:cs typeface="SourceSansPro-Light"/>
            </a:endParaRPr>
          </a:p>
        </p:txBody>
      </p:sp>
      <p:sp>
        <p:nvSpPr>
          <p:cNvPr id="2" name="Footer Placeholder 1"/>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idx="12"/>
          </p:nvPr>
        </p:nvSpPr>
        <p:spPr/>
        <p:txBody>
          <a:bodyPr/>
          <a:lstStyle/>
          <a:p>
            <a:pPr algn="r">
              <a:buSzPct val="25000"/>
            </a:pPr>
            <a:fld id="{00000000-1234-1234-1234-123412341234}" type="slidenum">
              <a:rPr lang="en-US" sz="843" smtClean="0">
                <a:solidFill>
                  <a:srgbClr val="004AD4"/>
                </a:solidFill>
                <a:latin typeface="Source Sans Pro"/>
                <a:ea typeface="Source Sans Pro"/>
                <a:cs typeface="Source Sans Pro"/>
                <a:sym typeface="Source Sans Pro"/>
              </a:rPr>
              <a:pPr algn="r">
                <a:buSzPct val="25000"/>
              </a:pPr>
              <a:t>1</a:t>
            </a:fld>
            <a:endParaRPr lang="en-US" sz="843" dirty="0">
              <a:solidFill>
                <a:srgbClr val="004AD4"/>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129064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Requests for Proposal (RFPs)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smtClean="0">
                <a:sym typeface="Source Sans Pro"/>
              </a:rPr>
              <a:t>USAC </a:t>
            </a:r>
            <a:r>
              <a:rPr lang="en-US" sz="2400" dirty="0">
                <a:sym typeface="Source Sans Pro"/>
              </a:rPr>
              <a:t>uses the terms “RFP” and </a:t>
            </a:r>
            <a:r>
              <a:rPr lang="en-US" sz="2400" dirty="0"/>
              <a:t>“RFP document” </a:t>
            </a:r>
            <a:r>
              <a:rPr lang="en-US" sz="2400" dirty="0">
                <a:sym typeface="Source Sans Pro"/>
              </a:rPr>
              <a:t>generically to refer to any supplemental document that helps to describe the requested services or provides more</a:t>
            </a:r>
            <a:r>
              <a:rPr lang="en-US" sz="2400" dirty="0"/>
              <a:t> information that is not in the FCC Form 470.</a:t>
            </a:r>
          </a:p>
          <a:p>
            <a:pPr lvl="1"/>
            <a:r>
              <a:rPr lang="en-US" sz="2200" dirty="0" smtClean="0">
                <a:sym typeface="Source Sans Pro"/>
              </a:rPr>
              <a:t>All RFPs and RFP documents MUST be attached to the FCC Form 470.</a:t>
            </a:r>
          </a:p>
          <a:p>
            <a:pPr>
              <a:buFont typeface="Arial" panose="020B0604020202020204" pitchFamily="34" charset="0"/>
              <a:buChar char="•"/>
            </a:pPr>
            <a:r>
              <a:rPr lang="en-US" sz="2400" dirty="0" smtClean="0">
                <a:sym typeface="Source Sans Pro"/>
              </a:rPr>
              <a:t>Service providers can access FCC Forms 470 and RFP documents by using the following tools </a:t>
            </a:r>
            <a:r>
              <a:rPr lang="en-US" dirty="0" smtClean="0">
                <a:sym typeface="Source Sans Pro"/>
              </a:rPr>
              <a:t>on the USAC website:</a:t>
            </a:r>
          </a:p>
          <a:p>
            <a:pPr lvl="1">
              <a:buFont typeface="Arial" panose="020B0604020202020204" pitchFamily="34" charset="0"/>
              <a:buChar char="•"/>
            </a:pPr>
            <a:r>
              <a:rPr lang="en-US" sz="2200" dirty="0" smtClean="0">
                <a:sym typeface="Source Sans Pro"/>
                <a:hlinkClick r:id="rId2"/>
              </a:rPr>
              <a:t>View an FCC Form 470 (FY2016 and later)</a:t>
            </a:r>
            <a:endParaRPr lang="en-US" sz="2200" dirty="0" smtClean="0">
              <a:sym typeface="Source Sans Pro"/>
            </a:endParaRPr>
          </a:p>
          <a:p>
            <a:pPr lvl="1">
              <a:buFont typeface="Arial" panose="020B0604020202020204" pitchFamily="34" charset="0"/>
              <a:buChar char="•"/>
            </a:pPr>
            <a:r>
              <a:rPr lang="en-US" dirty="0" smtClean="0">
                <a:sym typeface="Source Sans Pro"/>
                <a:hlinkClick r:id="rId3"/>
              </a:rPr>
              <a:t>Download 470 Information (FY2016 and later)</a:t>
            </a:r>
            <a:endParaRPr lang="en-US" sz="2200" dirty="0" smtClean="0">
              <a:sym typeface="Source Sans Pro"/>
            </a:endParaRPr>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10</a:t>
            </a:fld>
            <a:endParaRPr lang="en-US" dirty="0"/>
          </a:p>
        </p:txBody>
      </p:sp>
    </p:spTree>
    <p:extLst>
      <p:ext uri="{BB962C8B-B14F-4D97-AF65-F5344CB8AC3E}">
        <p14:creationId xmlns:p14="http://schemas.microsoft.com/office/powerpoint/2010/main" val="1202312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Competitive Bidding: Imposing Restrictions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altLang="en-US" sz="2400" dirty="0" smtClean="0"/>
              <a:t>Applicants must consider </a:t>
            </a:r>
            <a:r>
              <a:rPr lang="en-US" altLang="en-US" dirty="0" smtClean="0"/>
              <a:t>equivalent products or services</a:t>
            </a:r>
            <a:r>
              <a:rPr lang="en-US" altLang="en-US" sz="2400" dirty="0" smtClean="0"/>
              <a:t>.</a:t>
            </a:r>
            <a:endParaRPr lang="en-US" altLang="en-US" sz="2400" dirty="0"/>
          </a:p>
          <a:p>
            <a:pPr lvl="1">
              <a:buFont typeface="Arial" panose="020B0604020202020204" pitchFamily="34" charset="0"/>
              <a:buChar char="•"/>
            </a:pPr>
            <a:r>
              <a:rPr lang="en-US" altLang="en-US" sz="2200" dirty="0" smtClean="0"/>
              <a:t>Can say “XYZ </a:t>
            </a:r>
            <a:r>
              <a:rPr lang="en-US" altLang="en-US" sz="2200" dirty="0"/>
              <a:t>manufacturer's router model 345J </a:t>
            </a:r>
            <a:r>
              <a:rPr lang="en-US" altLang="en-US" sz="2200" b="1" dirty="0">
                <a:solidFill>
                  <a:schemeClr val="accent2"/>
                </a:solidFill>
              </a:rPr>
              <a:t>or equivalent</a:t>
            </a:r>
            <a:r>
              <a:rPr lang="en-US" altLang="en-US" sz="2200" dirty="0" smtClean="0"/>
              <a:t>” to help potential bidders understand the functionality the applicant wants.</a:t>
            </a:r>
            <a:endParaRPr lang="en-US" altLang="en-US" sz="2200" dirty="0"/>
          </a:p>
          <a:p>
            <a:pPr>
              <a:buFont typeface="Arial" panose="020B0604020202020204" pitchFamily="34" charset="0"/>
              <a:buChar char="•"/>
            </a:pPr>
            <a:r>
              <a:rPr lang="en-US" altLang="en-US" dirty="0" smtClean="0"/>
              <a:t>Applicants </a:t>
            </a:r>
            <a:r>
              <a:rPr lang="en-US" altLang="en-US" dirty="0"/>
              <a:t>may set some eligible service </a:t>
            </a:r>
            <a:r>
              <a:rPr lang="en-US" altLang="en-US" dirty="0" smtClean="0"/>
              <a:t>requirements, for example, require </a:t>
            </a:r>
            <a:r>
              <a:rPr lang="en-US" altLang="en-US" dirty="0"/>
              <a:t>service providers to provide services that are compatible with one kind of system over another (e.g. Brand X compatible).</a:t>
            </a:r>
          </a:p>
          <a:p>
            <a:pPr>
              <a:buFont typeface="Arial" panose="020B0604020202020204" pitchFamily="34" charset="0"/>
              <a:buChar char="•"/>
            </a:pPr>
            <a:r>
              <a:rPr lang="en-US" altLang="en-US" sz="2400" dirty="0"/>
              <a:t>Disqualification criteria must be spelled out in FCC Form 470 and/or RFP and be available to all potential bidders. </a:t>
            </a:r>
          </a:p>
          <a:p>
            <a:pPr>
              <a:buFont typeface="Arial" panose="020B0604020202020204" pitchFamily="34" charset="0"/>
              <a:buChar char="•"/>
            </a:pPr>
            <a:endParaRPr lang="en-US" altLang="en-US" dirty="0"/>
          </a:p>
          <a:p>
            <a:pPr>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11</a:t>
            </a:fld>
            <a:endParaRPr lang="en-US" dirty="0"/>
          </a:p>
        </p:txBody>
      </p:sp>
    </p:spTree>
    <p:extLst>
      <p:ext uri="{BB962C8B-B14F-4D97-AF65-F5344CB8AC3E}">
        <p14:creationId xmlns:p14="http://schemas.microsoft.com/office/powerpoint/2010/main" val="1174968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FCC Form 470 Exemptions</a:t>
            </a:r>
          </a:p>
        </p:txBody>
      </p:sp>
      <p:sp>
        <p:nvSpPr>
          <p:cNvPr id="3" name="Content Placeholder 2"/>
          <p:cNvSpPr>
            <a:spLocks noGrp="1"/>
          </p:cNvSpPr>
          <p:nvPr>
            <p:ph idx="1"/>
          </p:nvPr>
        </p:nvSpPr>
        <p:spPr>
          <a:xfrm>
            <a:off x="337350" y="1709057"/>
            <a:ext cx="10406849" cy="4112800"/>
          </a:xfrm>
        </p:spPr>
        <p:txBody>
          <a:bodyPr/>
          <a:lstStyle/>
          <a:p>
            <a:pPr>
              <a:buFont typeface="Arial" panose="020B0604020202020204" pitchFamily="34" charset="0"/>
              <a:buChar char="•"/>
            </a:pPr>
            <a:r>
              <a:rPr lang="en-US" sz="2400" dirty="0" smtClean="0"/>
              <a:t>A multi-year contract was signed as the result of an FCC Form 470 posting and a competitive bidding process and:</a:t>
            </a:r>
            <a:endParaRPr lang="en-US" sz="2400" dirty="0"/>
          </a:p>
          <a:p>
            <a:pPr lvl="1">
              <a:buFont typeface="Arial" panose="020B0604020202020204" pitchFamily="34" charset="0"/>
              <a:buChar char="•"/>
            </a:pPr>
            <a:r>
              <a:rPr lang="en-US" dirty="0" smtClean="0"/>
              <a:t>The </a:t>
            </a:r>
            <a:r>
              <a:rPr lang="en-US" sz="2200" dirty="0" smtClean="0"/>
              <a:t>contract </a:t>
            </a:r>
            <a:r>
              <a:rPr lang="en-US" dirty="0" smtClean="0"/>
              <a:t>still covers services for the upcoming year;</a:t>
            </a:r>
            <a:endParaRPr lang="en-US" sz="2200" dirty="0"/>
          </a:p>
          <a:p>
            <a:pPr lvl="1">
              <a:buFont typeface="Arial" panose="020B0604020202020204" pitchFamily="34" charset="0"/>
              <a:buChar char="•"/>
            </a:pPr>
            <a:r>
              <a:rPr lang="en-US" sz="2200" dirty="0" smtClean="0"/>
              <a:t>The contract includes voluntary extensions and </a:t>
            </a:r>
            <a:r>
              <a:rPr lang="en-US" dirty="0" smtClean="0"/>
              <a:t>an extension has been exercised that covers services for the upcoming year;</a:t>
            </a:r>
            <a:endParaRPr lang="en-US" dirty="0"/>
          </a:p>
          <a:p>
            <a:pPr lvl="1">
              <a:buFont typeface="Arial" panose="020B0604020202020204" pitchFamily="34" charset="0"/>
              <a:buChar char="•"/>
            </a:pPr>
            <a:r>
              <a:rPr lang="en-US" dirty="0" smtClean="0"/>
              <a:t>The state </a:t>
            </a:r>
            <a:r>
              <a:rPr lang="en-US" dirty="0"/>
              <a:t>filed </a:t>
            </a:r>
            <a:r>
              <a:rPr lang="en-US" dirty="0" smtClean="0"/>
              <a:t>the FCC </a:t>
            </a:r>
            <a:r>
              <a:rPr lang="en-US" dirty="0"/>
              <a:t>Form 470 on </a:t>
            </a:r>
            <a:r>
              <a:rPr lang="en-US" dirty="0" smtClean="0"/>
              <a:t>the applicant’s </a:t>
            </a:r>
            <a:r>
              <a:rPr lang="en-US" dirty="0"/>
              <a:t>behalf for </a:t>
            </a:r>
            <a:r>
              <a:rPr lang="en-US" dirty="0" smtClean="0"/>
              <a:t>a state </a:t>
            </a:r>
            <a:r>
              <a:rPr lang="en-US" dirty="0"/>
              <a:t>master </a:t>
            </a:r>
            <a:r>
              <a:rPr lang="en-US" dirty="0" smtClean="0"/>
              <a:t>contract.</a:t>
            </a:r>
            <a:endParaRPr lang="en-US" dirty="0"/>
          </a:p>
          <a:p>
            <a:pPr lvl="2">
              <a:buFont typeface="Arial" panose="020B0604020202020204" pitchFamily="34" charset="0"/>
              <a:buChar char="•"/>
            </a:pPr>
            <a:r>
              <a:rPr lang="en-US" dirty="0" smtClean="0"/>
              <a:t>If the applicant is relying on the state’s FCC Form 470 and there are multiple winners, the applicant must </a:t>
            </a:r>
            <a:r>
              <a:rPr lang="en-US" dirty="0"/>
              <a:t>compare all </a:t>
            </a:r>
            <a:r>
              <a:rPr lang="en-US" dirty="0" smtClean="0"/>
              <a:t>those state contracts under which the applicant could receive services. </a:t>
            </a:r>
            <a:endParaRPr lang="en-US" dirty="0"/>
          </a:p>
          <a:p>
            <a:pPr lvl="1">
              <a:buFont typeface="Arial" panose="020B0604020202020204" pitchFamily="34" charset="0"/>
              <a:buChar char="•"/>
            </a:pPr>
            <a:endParaRPr lang="en-US" sz="2200"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12</a:t>
            </a:fld>
            <a:endParaRPr lang="en-US" dirty="0"/>
          </a:p>
        </p:txBody>
      </p:sp>
    </p:spTree>
    <p:extLst>
      <p:ext uri="{BB962C8B-B14F-4D97-AF65-F5344CB8AC3E}">
        <p14:creationId xmlns:p14="http://schemas.microsoft.com/office/powerpoint/2010/main" val="1146984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FCC Form 470 Exemptions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a:t>Services qualify for low cost, high speed internet access: </a:t>
            </a:r>
          </a:p>
          <a:p>
            <a:pPr lvl="1">
              <a:buFont typeface="Arial" panose="020B0604020202020204" pitchFamily="34" charset="0"/>
              <a:buChar char="•"/>
            </a:pPr>
            <a:r>
              <a:rPr lang="en-US" dirty="0"/>
              <a:t>The services are </a:t>
            </a:r>
            <a:r>
              <a:rPr lang="en-US" dirty="0" smtClean="0"/>
              <a:t>not being </a:t>
            </a:r>
            <a:r>
              <a:rPr lang="en-US" dirty="0"/>
              <a:t>provided under a </a:t>
            </a:r>
            <a:r>
              <a:rPr lang="en-US" dirty="0" smtClean="0"/>
              <a:t>multi-year contract. </a:t>
            </a:r>
            <a:endParaRPr lang="en-US" dirty="0"/>
          </a:p>
          <a:p>
            <a:pPr lvl="1">
              <a:buFont typeface="Arial" panose="020B0604020202020204" pitchFamily="34" charset="0"/>
              <a:buChar char="•"/>
            </a:pPr>
            <a:r>
              <a:rPr lang="en-US" dirty="0"/>
              <a:t>The services qualify for low-cost, high speed internet </a:t>
            </a:r>
            <a:r>
              <a:rPr lang="en-US" dirty="0" smtClean="0"/>
              <a:t>access.</a:t>
            </a:r>
            <a:endParaRPr lang="en-US" dirty="0"/>
          </a:p>
          <a:p>
            <a:pPr lvl="1">
              <a:buFont typeface="Arial" panose="020B0604020202020204" pitchFamily="34" charset="0"/>
              <a:buChar char="•"/>
            </a:pPr>
            <a:r>
              <a:rPr lang="en-US" dirty="0">
                <a:sym typeface="Source Sans Pro"/>
              </a:rPr>
              <a:t>It is commercially available, business class internet access.</a:t>
            </a:r>
          </a:p>
          <a:p>
            <a:pPr lvl="1">
              <a:buFont typeface="Arial" panose="020B0604020202020204" pitchFamily="34" charset="0"/>
              <a:buChar char="•"/>
            </a:pPr>
            <a:r>
              <a:rPr lang="en-US" dirty="0">
                <a:sym typeface="Source Sans Pro"/>
              </a:rPr>
              <a:t>It offers minimum speeds of 100 Mbps download / 10 Mbps upload.</a:t>
            </a:r>
          </a:p>
          <a:p>
            <a:pPr lvl="1">
              <a:buFont typeface="Arial" panose="020B0604020202020204" pitchFamily="34" charset="0"/>
              <a:buChar char="•"/>
            </a:pPr>
            <a:r>
              <a:rPr lang="en-US" dirty="0">
                <a:sym typeface="Source Sans Pro"/>
              </a:rPr>
              <a:t>The pre-discount price — including any one-time charges — is $3,600 or less annually per entity (school or library).</a:t>
            </a:r>
          </a:p>
          <a:p>
            <a:pPr lvl="1">
              <a:buFont typeface="Arial" panose="020B0604020202020204" pitchFamily="34" charset="0"/>
              <a:buChar char="•"/>
            </a:pPr>
            <a:r>
              <a:rPr lang="en-US" dirty="0">
                <a:sym typeface="Source Sans Pro"/>
              </a:rPr>
              <a:t>It provides basic conduit access to the internet at those required minimum speeds.</a:t>
            </a:r>
          </a:p>
          <a:p>
            <a:pPr marL="914400" lvl="2" indent="0">
              <a:buNone/>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13</a:t>
            </a:fld>
            <a:endParaRPr lang="en-US" dirty="0"/>
          </a:p>
        </p:txBody>
      </p:sp>
    </p:spTree>
    <p:extLst>
      <p:ext uri="{BB962C8B-B14F-4D97-AF65-F5344CB8AC3E}">
        <p14:creationId xmlns:p14="http://schemas.microsoft.com/office/powerpoint/2010/main" val="2135058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Applicants Can Do if They Don’t Receive Any Bids</a:t>
            </a:r>
            <a:endParaRPr lang="en-US" dirty="0"/>
          </a:p>
        </p:txBody>
      </p:sp>
      <p:sp>
        <p:nvSpPr>
          <p:cNvPr id="3" name="Content Placeholder 2"/>
          <p:cNvSpPr>
            <a:spLocks noGrp="1"/>
          </p:cNvSpPr>
          <p:nvPr>
            <p:ph idx="1"/>
          </p:nvPr>
        </p:nvSpPr>
        <p:spPr>
          <a:xfrm>
            <a:off x="337350" y="1709057"/>
            <a:ext cx="10254449" cy="4112800"/>
          </a:xfrm>
        </p:spPr>
        <p:txBody>
          <a:bodyPr/>
          <a:lstStyle/>
          <a:p>
            <a:pPr>
              <a:spcAft>
                <a:spcPts val="0"/>
              </a:spcAft>
              <a:buFont typeface="Arial" panose="020B0604020202020204" pitchFamily="34" charset="0"/>
              <a:buChar char="•"/>
            </a:pPr>
            <a:r>
              <a:rPr lang="en-US" dirty="0" smtClean="0">
                <a:sym typeface="Source Sans Pro"/>
              </a:rPr>
              <a:t>They can reach </a:t>
            </a:r>
            <a:r>
              <a:rPr lang="en-US" dirty="0">
                <a:sym typeface="Source Sans Pro"/>
              </a:rPr>
              <a:t>out to additional potential bidders and ask them to bid. </a:t>
            </a:r>
          </a:p>
          <a:p>
            <a:pPr>
              <a:spcBef>
                <a:spcPts val="1400"/>
              </a:spcBef>
              <a:spcAft>
                <a:spcPts val="0"/>
              </a:spcAft>
              <a:buFont typeface="Arial" panose="020B0604020202020204" pitchFamily="34" charset="0"/>
              <a:buChar char="•"/>
            </a:pPr>
            <a:r>
              <a:rPr lang="en-US" dirty="0" smtClean="0">
                <a:sym typeface="Source Sans Pro"/>
              </a:rPr>
              <a:t>They can solicit </a:t>
            </a:r>
            <a:r>
              <a:rPr lang="en-US" dirty="0">
                <a:sym typeface="Source Sans Pro"/>
              </a:rPr>
              <a:t>bids.</a:t>
            </a:r>
          </a:p>
          <a:p>
            <a:pPr lvl="1"/>
            <a:r>
              <a:rPr lang="en-US" dirty="0">
                <a:sym typeface="Source Sans Pro"/>
              </a:rPr>
              <a:t>Reach out to vendors in the area.</a:t>
            </a:r>
          </a:p>
          <a:p>
            <a:pPr lvl="1"/>
            <a:r>
              <a:rPr lang="en-US" dirty="0">
                <a:sym typeface="Source Sans Pro"/>
              </a:rPr>
              <a:t>Ask </a:t>
            </a:r>
            <a:r>
              <a:rPr lang="en-US" dirty="0" smtClean="0">
                <a:sym typeface="Source Sans Pro"/>
              </a:rPr>
              <a:t>their </a:t>
            </a:r>
            <a:r>
              <a:rPr lang="en-US" dirty="0">
                <a:sym typeface="Source Sans Pro"/>
              </a:rPr>
              <a:t>current service provider to submit a bid or to </a:t>
            </a:r>
            <a:r>
              <a:rPr lang="en-US" dirty="0"/>
              <a:t>send </a:t>
            </a:r>
            <a:r>
              <a:rPr lang="en-US" dirty="0" smtClean="0"/>
              <a:t>them </a:t>
            </a:r>
            <a:r>
              <a:rPr lang="en-US" dirty="0"/>
              <a:t>an email that they are willing to continue to provide service at </a:t>
            </a:r>
            <a:r>
              <a:rPr lang="en-US" dirty="0" smtClean="0"/>
              <a:t>the </a:t>
            </a:r>
            <a:r>
              <a:rPr lang="en-US" dirty="0"/>
              <a:t>current level and cost</a:t>
            </a:r>
            <a:r>
              <a:rPr lang="en-US" dirty="0" smtClean="0"/>
              <a:t>.</a:t>
            </a:r>
          </a:p>
          <a:p>
            <a:pPr>
              <a:spcAft>
                <a:spcPts val="0"/>
              </a:spcAft>
              <a:buFont typeface="Arial" panose="020B0604020202020204" pitchFamily="34" charset="0"/>
              <a:buChar char="•"/>
            </a:pPr>
            <a:r>
              <a:rPr lang="en-US" dirty="0">
                <a:sym typeface="Source Sans Pro"/>
              </a:rPr>
              <a:t>If applicants receive only one bid, </a:t>
            </a:r>
            <a:r>
              <a:rPr lang="en-US" i="1" dirty="0">
                <a:sym typeface="Source Sans Pro"/>
              </a:rPr>
              <a:t>and it is cost-effective</a:t>
            </a:r>
            <a:r>
              <a:rPr lang="en-US" dirty="0"/>
              <a:t>, they</a:t>
            </a:r>
            <a:r>
              <a:rPr lang="en-US" dirty="0">
                <a:sym typeface="Source Sans Pro"/>
              </a:rPr>
              <a:t> may accept it.</a:t>
            </a:r>
          </a:p>
          <a:p>
            <a:pPr lvl="1">
              <a:lnSpc>
                <a:spcPct val="150000"/>
              </a:lnSpc>
              <a:spcAft>
                <a:spcPts val="0"/>
              </a:spcAft>
            </a:pPr>
            <a:r>
              <a:rPr lang="en-US" dirty="0">
                <a:sym typeface="Source Sans Pro"/>
              </a:rPr>
              <a:t>Document </a:t>
            </a:r>
            <a:r>
              <a:rPr lang="en-US" dirty="0"/>
              <a:t>their</a:t>
            </a:r>
            <a:r>
              <a:rPr lang="en-US" dirty="0">
                <a:sym typeface="Source Sans Pro"/>
              </a:rPr>
              <a:t> decision with a memo or email for </a:t>
            </a:r>
            <a:r>
              <a:rPr lang="en-US" dirty="0"/>
              <a:t>their</a:t>
            </a:r>
            <a:r>
              <a:rPr lang="en-US" dirty="0">
                <a:sym typeface="Source Sans Pro"/>
              </a:rPr>
              <a:t> records.</a:t>
            </a:r>
            <a:endParaRPr lang="en-US" dirty="0"/>
          </a:p>
          <a:p>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14</a:t>
            </a:fld>
            <a:endParaRPr lang="en-US" dirty="0"/>
          </a:p>
        </p:txBody>
      </p:sp>
    </p:spTree>
    <p:extLst>
      <p:ext uri="{BB962C8B-B14F-4D97-AF65-F5344CB8AC3E}">
        <p14:creationId xmlns:p14="http://schemas.microsoft.com/office/powerpoint/2010/main" val="4185373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Program Compliance Issues</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15</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2182032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idx="1"/>
          </p:nvPr>
        </p:nvSpPr>
        <p:spPr>
          <a:xfrm>
            <a:off x="609600" y="1363070"/>
            <a:ext cx="9898602" cy="4112800"/>
          </a:xfrm>
          <a:prstGeom prst="rect">
            <a:avLst/>
          </a:prstGeom>
          <a:noFill/>
          <a:ln>
            <a:noFill/>
          </a:ln>
        </p:spPr>
        <p:txBody>
          <a:bodyPr lIns="91425" tIns="45700" rIns="91425" bIns="45700" anchor="t" anchorCtr="0">
            <a:noAutofit/>
          </a:bodyPr>
          <a:lstStyle/>
          <a:p>
            <a:pPr>
              <a:spcAft>
                <a:spcPts val="0"/>
              </a:spcAft>
              <a:buFont typeface="Arial" panose="020B0604020202020204" pitchFamily="34" charset="0"/>
              <a:buChar char="•"/>
            </a:pPr>
            <a:r>
              <a:rPr lang="en-US" dirty="0">
                <a:sym typeface="Source Sans Pro"/>
              </a:rPr>
              <a:t>To evaluate incoming bids, </a:t>
            </a:r>
            <a:r>
              <a:rPr lang="en-US" dirty="0" smtClean="0">
                <a:sym typeface="Source Sans Pro"/>
              </a:rPr>
              <a:t>applicants </a:t>
            </a:r>
            <a:r>
              <a:rPr lang="en-US" dirty="0">
                <a:sym typeface="Source Sans Pro"/>
              </a:rPr>
              <a:t>can create a bid evaluation matrix.</a:t>
            </a:r>
          </a:p>
          <a:p>
            <a:pPr>
              <a:spcBef>
                <a:spcPts val="800"/>
              </a:spcBef>
              <a:spcAft>
                <a:spcPts val="0"/>
              </a:spcAft>
              <a:buFont typeface="Arial" panose="020B0604020202020204" pitchFamily="34" charset="0"/>
              <a:buChar char="•"/>
            </a:pPr>
            <a:r>
              <a:rPr lang="en-US" dirty="0" smtClean="0">
                <a:sym typeface="Source Sans Pro"/>
              </a:rPr>
              <a:t>They can develop </a:t>
            </a:r>
            <a:r>
              <a:rPr lang="en-US" dirty="0">
                <a:sym typeface="Source Sans Pro"/>
              </a:rPr>
              <a:t>evaluation criteria</a:t>
            </a:r>
            <a:r>
              <a:rPr lang="en-US" dirty="0"/>
              <a:t> or </a:t>
            </a:r>
            <a:r>
              <a:rPr lang="en-US" dirty="0">
                <a:sym typeface="Source Sans Pro"/>
              </a:rPr>
              <a:t>factors to assess the bids.</a:t>
            </a:r>
          </a:p>
          <a:p>
            <a:pPr>
              <a:spcBef>
                <a:spcPts val="800"/>
              </a:spcBef>
              <a:spcAft>
                <a:spcPts val="0"/>
              </a:spcAft>
              <a:buFont typeface="Arial" panose="020B0604020202020204" pitchFamily="34" charset="0"/>
              <a:buChar char="•"/>
            </a:pPr>
            <a:r>
              <a:rPr lang="en-US" dirty="0" smtClean="0">
                <a:sym typeface="Source Sans Pro"/>
              </a:rPr>
              <a:t>They can assign </a:t>
            </a:r>
            <a:r>
              <a:rPr lang="en-US" dirty="0">
                <a:sym typeface="Source Sans Pro"/>
              </a:rPr>
              <a:t>each evaluation</a:t>
            </a:r>
            <a:r>
              <a:rPr lang="en-US" dirty="0"/>
              <a:t> </a:t>
            </a:r>
            <a:r>
              <a:rPr lang="en-US" dirty="0">
                <a:sym typeface="Source Sans Pro"/>
              </a:rPr>
              <a:t>factor a point value or percentage.</a:t>
            </a:r>
          </a:p>
          <a:p>
            <a:pPr lvl="1">
              <a:spcBef>
                <a:spcPts val="800"/>
              </a:spcBef>
              <a:spcAft>
                <a:spcPts val="0"/>
              </a:spcAft>
            </a:pPr>
            <a:r>
              <a:rPr lang="en-US" dirty="0"/>
              <a:t>The </a:t>
            </a:r>
            <a:r>
              <a:rPr lang="en-US" dirty="0">
                <a:sym typeface="Source Sans Pro"/>
              </a:rPr>
              <a:t>price of the </a:t>
            </a:r>
            <a:r>
              <a:rPr lang="en-US" b="1" dirty="0">
                <a:sym typeface="Source Sans Pro"/>
              </a:rPr>
              <a:t>eligible</a:t>
            </a:r>
            <a:r>
              <a:rPr lang="en-US" dirty="0">
                <a:sym typeface="Source Sans Pro"/>
              </a:rPr>
              <a:t> products and services must be the most heavily weighted factor </a:t>
            </a:r>
            <a:r>
              <a:rPr lang="en-US" dirty="0"/>
              <a:t>—</a:t>
            </a:r>
            <a:r>
              <a:rPr lang="en-US" dirty="0">
                <a:sym typeface="Source Sans Pro"/>
              </a:rPr>
              <a:t> the “primary factor” </a:t>
            </a:r>
            <a:r>
              <a:rPr lang="en-US" dirty="0"/>
              <a:t>—</a:t>
            </a:r>
            <a:r>
              <a:rPr lang="en-US" dirty="0">
                <a:sym typeface="Source Sans Pro"/>
              </a:rPr>
              <a:t> in </a:t>
            </a:r>
            <a:r>
              <a:rPr lang="en-US" dirty="0" smtClean="0">
                <a:sym typeface="Source Sans Pro"/>
              </a:rPr>
              <a:t>their </a:t>
            </a:r>
            <a:r>
              <a:rPr lang="en-US" dirty="0">
                <a:sym typeface="Source Sans Pro"/>
              </a:rPr>
              <a:t>evaluation.</a:t>
            </a:r>
          </a:p>
          <a:p>
            <a:pPr>
              <a:spcBef>
                <a:spcPts val="800"/>
              </a:spcBef>
              <a:spcAft>
                <a:spcPts val="0"/>
              </a:spcAft>
              <a:buFont typeface="Arial" panose="020B0604020202020204" pitchFamily="34" charset="0"/>
              <a:buChar char="•"/>
            </a:pPr>
            <a:r>
              <a:rPr lang="en-US" dirty="0">
                <a:sym typeface="Source Sans Pro"/>
              </a:rPr>
              <a:t>The vendor who </a:t>
            </a:r>
            <a:r>
              <a:rPr lang="en-US" dirty="0"/>
              <a:t>receives </a:t>
            </a:r>
            <a:r>
              <a:rPr lang="en-US" dirty="0">
                <a:sym typeface="Source Sans Pro"/>
              </a:rPr>
              <a:t>the most overall points or the highest percentage is the winner.</a:t>
            </a:r>
          </a:p>
          <a:p>
            <a:pPr>
              <a:spcBef>
                <a:spcPts val="800"/>
              </a:spcBef>
              <a:spcAft>
                <a:spcPts val="0"/>
              </a:spcAft>
              <a:buFont typeface="Arial" panose="020B0604020202020204" pitchFamily="34" charset="0"/>
              <a:buChar char="•"/>
            </a:pPr>
            <a:r>
              <a:rPr lang="en-US" dirty="0">
                <a:sym typeface="Source Sans Pro"/>
              </a:rPr>
              <a:t>Disqualification of bid(s) must be tied to the requirements clearly listed on the FCC Form 470 and/or RFP.</a:t>
            </a:r>
          </a:p>
          <a:p>
            <a:pPr marL="457200" marR="0" lvl="0" indent="-457200" algn="l" rtl="0">
              <a:spcBef>
                <a:spcPts val="800"/>
              </a:spcBef>
              <a:spcAft>
                <a:spcPts val="0"/>
              </a:spcAft>
              <a:buClr>
                <a:schemeClr val="dk1"/>
              </a:buClr>
              <a:buSzPct val="100000"/>
              <a:buFont typeface="Arial" panose="020B0604020202020204" pitchFamily="34" charset="0"/>
              <a:buChar char="•"/>
            </a:pPr>
            <a:endParaRPr dirty="0">
              <a:sym typeface="Source Sans Pro"/>
            </a:endParaRPr>
          </a:p>
        </p:txBody>
      </p:sp>
      <p:sp>
        <p:nvSpPr>
          <p:cNvPr id="6" name="Footer Placeholder 4"/>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2" name="Slide Number Placeholder 1"/>
          <p:cNvSpPr>
            <a:spLocks noGrp="1"/>
          </p:cNvSpPr>
          <p:nvPr>
            <p:ph type="sldNum" sz="quarter" idx="11"/>
          </p:nvPr>
        </p:nvSpPr>
        <p:spPr/>
        <p:txBody>
          <a:bodyPr/>
          <a:lstStyle/>
          <a:p>
            <a:fld id="{77DFCED7-EB59-654B-ACD8-84CE8F59160C}" type="slidenum">
              <a:rPr lang="en-US" smtClean="0"/>
              <a:pPr/>
              <a:t>16</a:t>
            </a:fld>
            <a:endParaRPr lang="en-US" dirty="0"/>
          </a:p>
        </p:txBody>
      </p:sp>
      <p:sp>
        <p:nvSpPr>
          <p:cNvPr id="3" name="Title 2"/>
          <p:cNvSpPr>
            <a:spLocks noGrp="1"/>
          </p:cNvSpPr>
          <p:nvPr>
            <p:ph type="title"/>
          </p:nvPr>
        </p:nvSpPr>
        <p:spPr/>
        <p:txBody>
          <a:bodyPr/>
          <a:lstStyle/>
          <a:p>
            <a:r>
              <a:rPr lang="en-US" dirty="0"/>
              <a:t>Evaluating Bids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9" name="Footer Placeholder 4"/>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10" name="Shape 130"/>
          <p:cNvSpPr txBox="1">
            <a:spLocks/>
          </p:cNvSpPr>
          <p:nvPr/>
        </p:nvSpPr>
        <p:spPr>
          <a:xfrm>
            <a:off x="609600" y="1385276"/>
            <a:ext cx="9898602" cy="4374057"/>
          </a:xfrm>
          <a:prstGeom prst="rect">
            <a:avLst/>
          </a:prstGeom>
          <a:noFill/>
          <a:ln>
            <a:noFill/>
          </a:ln>
        </p:spPr>
        <p:txBody>
          <a:bodyPr vert="horz" lIns="91425" tIns="45700" rIns="91425" bIns="45700" rtlCol="0" anchor="t" anchorCtr="0">
            <a:noAutofit/>
          </a:bodyPr>
          <a:lstStyle>
            <a:lvl1pPr marL="514350" indent="-514350" algn="l" defTabSz="914400" rtl="0" eaLnBrk="1" latinLnBrk="0" hangingPunct="1">
              <a:lnSpc>
                <a:spcPct val="100000"/>
              </a:lnSpc>
              <a:spcBef>
                <a:spcPts val="1000"/>
              </a:spcBef>
              <a:spcAft>
                <a:spcPts val="300"/>
              </a:spcAft>
              <a:buClr>
                <a:srgbClr val="006FF4"/>
              </a:buClr>
              <a:buFont typeface="+mj-lt"/>
              <a:buAutoNum type="arabicPeriod"/>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Arial" charset="0"/>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charset="2"/>
              <a:buChar char="§"/>
              <a:defRPr sz="20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1400"/>
              </a:spcBef>
              <a:spcAft>
                <a:spcPts val="0"/>
              </a:spcAft>
              <a:buFont typeface="Arial" panose="020B0604020202020204" pitchFamily="34" charset="0"/>
              <a:buChar char="•"/>
            </a:pPr>
            <a:r>
              <a:rPr lang="en-US" sz="2400" dirty="0" smtClean="0">
                <a:sym typeface="Source Sans Pro"/>
              </a:rPr>
              <a:t>The applicant constructs a matrix to be able to evaluate bids.</a:t>
            </a:r>
            <a:endParaRPr lang="en-US" sz="2400" dirty="0">
              <a:sym typeface="Source Sans Pro"/>
            </a:endParaRPr>
          </a:p>
          <a:p>
            <a:pPr>
              <a:spcBef>
                <a:spcPts val="1400"/>
              </a:spcBef>
              <a:spcAft>
                <a:spcPts val="0"/>
              </a:spcAft>
              <a:buFont typeface="Arial" panose="020B0604020202020204" pitchFamily="34" charset="0"/>
              <a:buChar char="•"/>
            </a:pPr>
            <a:endParaRPr lang="en-US" dirty="0">
              <a:sym typeface="Source Sans Pro"/>
            </a:endParaRPr>
          </a:p>
          <a:p>
            <a:pPr marL="0" indent="0">
              <a:spcBef>
                <a:spcPts val="1400"/>
              </a:spcBef>
              <a:spcAft>
                <a:spcPts val="0"/>
              </a:spcAft>
              <a:buNone/>
            </a:pPr>
            <a:endParaRPr lang="en-US" dirty="0">
              <a:sym typeface="Source Sans Pro"/>
            </a:endParaRPr>
          </a:p>
          <a:p>
            <a:pPr>
              <a:spcBef>
                <a:spcPts val="1400"/>
              </a:spcBef>
              <a:spcAft>
                <a:spcPts val="0"/>
              </a:spcAft>
              <a:buFont typeface="Arial" panose="020B0604020202020204" pitchFamily="34" charset="0"/>
              <a:buChar char="•"/>
            </a:pPr>
            <a:endParaRPr lang="en-US" dirty="0">
              <a:sym typeface="Source Sans Pro"/>
            </a:endParaRPr>
          </a:p>
          <a:p>
            <a:pPr>
              <a:spcBef>
                <a:spcPts val="1400"/>
              </a:spcBef>
              <a:spcAft>
                <a:spcPts val="0"/>
              </a:spcAft>
              <a:buFont typeface="Arial" panose="020B0604020202020204" pitchFamily="34" charset="0"/>
              <a:buChar char="•"/>
            </a:pPr>
            <a:endParaRPr lang="en-US" dirty="0">
              <a:sym typeface="Source Sans Pro"/>
            </a:endParaRPr>
          </a:p>
          <a:p>
            <a:pPr>
              <a:spcBef>
                <a:spcPts val="1400"/>
              </a:spcBef>
              <a:spcAft>
                <a:spcPts val="0"/>
              </a:spcAft>
              <a:buFont typeface="Arial" panose="020B0604020202020204" pitchFamily="34" charset="0"/>
              <a:buChar char="•"/>
            </a:pPr>
            <a:endParaRPr lang="en-US" dirty="0">
              <a:sym typeface="Source Sans Pro"/>
            </a:endParaRPr>
          </a:p>
          <a:p>
            <a:pPr>
              <a:spcBef>
                <a:spcPts val="1400"/>
              </a:spcBef>
              <a:spcAft>
                <a:spcPts val="0"/>
              </a:spcAft>
              <a:buFont typeface="Arial" panose="020B0604020202020204" pitchFamily="34" charset="0"/>
              <a:buChar char="•"/>
            </a:pPr>
            <a:endParaRPr lang="en-US" dirty="0">
              <a:sym typeface="Source Sans Pro"/>
            </a:endParaRPr>
          </a:p>
          <a:p>
            <a:pPr>
              <a:spcBef>
                <a:spcPts val="1400"/>
              </a:spcBef>
              <a:spcAft>
                <a:spcPts val="0"/>
              </a:spcAft>
              <a:buFont typeface="Arial" panose="020B0604020202020204" pitchFamily="34" charset="0"/>
              <a:buChar char="•"/>
            </a:pPr>
            <a:endParaRPr lang="en-US" sz="1100" dirty="0">
              <a:sym typeface="Source Sans Pro"/>
            </a:endParaRPr>
          </a:p>
          <a:p>
            <a:pPr>
              <a:spcBef>
                <a:spcPts val="1400"/>
              </a:spcBef>
              <a:spcAft>
                <a:spcPts val="0"/>
              </a:spcAft>
              <a:buFont typeface="Arial" panose="020B0604020202020204" pitchFamily="34" charset="0"/>
              <a:buChar char="•"/>
            </a:pPr>
            <a:r>
              <a:rPr lang="en-US" sz="2400" dirty="0">
                <a:sym typeface="Source Sans Pro"/>
              </a:rPr>
              <a:t>Bidder 3 wins because they received the most points. </a:t>
            </a:r>
          </a:p>
        </p:txBody>
      </p:sp>
      <p:sp>
        <p:nvSpPr>
          <p:cNvPr id="2" name="Slide Number Placeholder 1"/>
          <p:cNvSpPr>
            <a:spLocks noGrp="1"/>
          </p:cNvSpPr>
          <p:nvPr>
            <p:ph type="sldNum" sz="quarter" idx="11"/>
          </p:nvPr>
        </p:nvSpPr>
        <p:spPr/>
        <p:txBody>
          <a:bodyPr/>
          <a:lstStyle/>
          <a:p>
            <a:fld id="{77DFCED7-EB59-654B-ACD8-84CE8F59160C}" type="slidenum">
              <a:rPr lang="en-US" smtClean="0"/>
              <a:pPr/>
              <a:t>17</a:t>
            </a:fld>
            <a:endParaRPr lang="en-US" dirty="0"/>
          </a:p>
        </p:txBody>
      </p:sp>
      <p:sp>
        <p:nvSpPr>
          <p:cNvPr id="3" name="Title 2"/>
          <p:cNvSpPr>
            <a:spLocks noGrp="1"/>
          </p:cNvSpPr>
          <p:nvPr>
            <p:ph type="title"/>
          </p:nvPr>
        </p:nvSpPr>
        <p:spPr/>
        <p:txBody>
          <a:bodyPr/>
          <a:lstStyle/>
          <a:p>
            <a:r>
              <a:rPr lang="en-US" dirty="0"/>
              <a:t>Bid Evaluation Sample</a:t>
            </a:r>
          </a:p>
        </p:txBody>
      </p:sp>
      <p:pic>
        <p:nvPicPr>
          <p:cNvPr id="4" name="Picture 3"/>
          <p:cNvPicPr>
            <a:picLocks noChangeAspect="1"/>
          </p:cNvPicPr>
          <p:nvPr/>
        </p:nvPicPr>
        <p:blipFill>
          <a:blip r:embed="rId3"/>
          <a:stretch>
            <a:fillRect/>
          </a:stretch>
        </p:blipFill>
        <p:spPr>
          <a:xfrm>
            <a:off x="696158" y="1973057"/>
            <a:ext cx="9949534" cy="3920068"/>
          </a:xfrm>
          <a:prstGeom prst="rect">
            <a:avLst/>
          </a:prstGeom>
        </p:spPr>
      </p:pic>
      <p:sp>
        <p:nvSpPr>
          <p:cNvPr id="171" name="Shape 171"/>
          <p:cNvSpPr/>
          <p:nvPr/>
        </p:nvSpPr>
        <p:spPr>
          <a:xfrm>
            <a:off x="9487300" y="5133817"/>
            <a:ext cx="771600" cy="609600"/>
          </a:xfrm>
          <a:prstGeom prst="ellipse">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Tree>
    <p:extLst>
      <p:ext uri="{BB962C8B-B14F-4D97-AF65-F5344CB8AC3E}">
        <p14:creationId xmlns:p14="http://schemas.microsoft.com/office/powerpoint/2010/main" val="2098105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350" y="1709057"/>
            <a:ext cx="10559249" cy="4112800"/>
          </a:xfrm>
        </p:spPr>
        <p:txBody>
          <a:bodyPr/>
          <a:lstStyle/>
          <a:p>
            <a:pPr fontAlgn="auto">
              <a:spcAft>
                <a:spcPts val="0"/>
              </a:spcAft>
              <a:buFont typeface="Arial" panose="020B0604020202020204" pitchFamily="34" charset="0"/>
              <a:buChar char="•"/>
              <a:defRPr/>
            </a:pPr>
            <a:r>
              <a:rPr lang="en-US" sz="2400" dirty="0"/>
              <a:t>Applicants must have a signed contract or </a:t>
            </a:r>
            <a:r>
              <a:rPr lang="en-US" sz="2400" b="1" i="1" dirty="0"/>
              <a:t>other legally binding agreement</a:t>
            </a:r>
            <a:r>
              <a:rPr lang="en-US" sz="2400" dirty="0"/>
              <a:t> in place prior to submitting their FCC Forms 471 to USAC. </a:t>
            </a:r>
            <a:endParaRPr lang="en-US" sz="2400" dirty="0" smtClean="0"/>
          </a:p>
          <a:p>
            <a:pPr lvl="1">
              <a:spcAft>
                <a:spcPts val="0"/>
              </a:spcAft>
              <a:buFont typeface="Arial" panose="020B0604020202020204" pitchFamily="34" charset="0"/>
              <a:buChar char="•"/>
              <a:defRPr/>
            </a:pPr>
            <a:r>
              <a:rPr lang="en-US" dirty="0"/>
              <a:t>Signed contracts constitute the best evidence that a legally binding agreement exists</a:t>
            </a:r>
            <a:r>
              <a:rPr lang="en-US" dirty="0" smtClean="0"/>
              <a:t>.</a:t>
            </a:r>
          </a:p>
          <a:p>
            <a:pPr lvl="1">
              <a:spcAft>
                <a:spcPts val="0"/>
              </a:spcAft>
              <a:buFont typeface="Arial" panose="020B0604020202020204" pitchFamily="34" charset="0"/>
              <a:buChar char="•"/>
              <a:defRPr/>
            </a:pPr>
            <a:r>
              <a:rPr lang="en-US" dirty="0"/>
              <a:t>A verbal offer and/or acceptance will not be considered evidence of the existence of a legally binding agreement</a:t>
            </a:r>
            <a:r>
              <a:rPr lang="en-US" dirty="0" smtClean="0"/>
              <a:t>.</a:t>
            </a:r>
            <a:endParaRPr lang="en-US" sz="2400" dirty="0"/>
          </a:p>
          <a:p>
            <a:pPr fontAlgn="auto">
              <a:spcAft>
                <a:spcPts val="0"/>
              </a:spcAft>
              <a:buFont typeface="Arial" panose="020B0604020202020204" pitchFamily="34" charset="0"/>
              <a:buChar char="•"/>
              <a:defRPr/>
            </a:pPr>
            <a:r>
              <a:rPr lang="en-US" sz="2400" dirty="0" smtClean="0"/>
              <a:t>Applicants </a:t>
            </a:r>
            <a:r>
              <a:rPr lang="en-US" sz="2400" dirty="0"/>
              <a:t>must not sign a contract before the </a:t>
            </a:r>
            <a:r>
              <a:rPr lang="en-US" sz="2400" dirty="0" smtClean="0"/>
              <a:t>28-day waiting period has elapsed.</a:t>
            </a:r>
            <a:endParaRPr lang="en-US" sz="2400" dirty="0"/>
          </a:p>
          <a:p>
            <a:pPr marL="0" indent="0">
              <a:buNone/>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18</a:t>
            </a:fld>
            <a:endParaRPr lang="en-US" dirty="0"/>
          </a:p>
        </p:txBody>
      </p:sp>
      <p:sp>
        <p:nvSpPr>
          <p:cNvPr id="6" name="Title 5"/>
          <p:cNvSpPr>
            <a:spLocks noGrp="1"/>
          </p:cNvSpPr>
          <p:nvPr>
            <p:ph type="title"/>
          </p:nvPr>
        </p:nvSpPr>
        <p:spPr/>
        <p:txBody>
          <a:bodyPr/>
          <a:lstStyle/>
          <a:p>
            <a:r>
              <a:rPr lang="en-US" dirty="0"/>
              <a:t>Contracts and Legally Binding </a:t>
            </a:r>
            <a:r>
              <a:rPr lang="en-US" dirty="0" smtClean="0"/>
              <a:t>Agreements</a:t>
            </a:r>
            <a:endParaRPr lang="en-US" dirty="0"/>
          </a:p>
        </p:txBody>
      </p:sp>
    </p:spTree>
    <p:extLst>
      <p:ext uri="{BB962C8B-B14F-4D97-AF65-F5344CB8AC3E}">
        <p14:creationId xmlns:p14="http://schemas.microsoft.com/office/powerpoint/2010/main" val="2112434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Contracts</a:t>
            </a:r>
          </a:p>
        </p:txBody>
      </p:sp>
      <p:sp>
        <p:nvSpPr>
          <p:cNvPr id="3" name="Content Placeholder 2"/>
          <p:cNvSpPr>
            <a:spLocks noGrp="1"/>
          </p:cNvSpPr>
          <p:nvPr>
            <p:ph idx="1"/>
          </p:nvPr>
        </p:nvSpPr>
        <p:spPr>
          <a:xfrm>
            <a:off x="360049" y="1371600"/>
            <a:ext cx="9898602" cy="4112800"/>
          </a:xfrm>
        </p:spPr>
        <p:txBody>
          <a:bodyPr/>
          <a:lstStyle/>
          <a:p>
            <a:pPr>
              <a:buFont typeface="Arial" panose="020B0604020202020204" pitchFamily="34" charset="0"/>
              <a:buChar char="•"/>
            </a:pPr>
            <a:r>
              <a:rPr lang="en-US" dirty="0" smtClean="0"/>
              <a:t>If </a:t>
            </a:r>
            <a:r>
              <a:rPr lang="en-US" dirty="0"/>
              <a:t>state and/or local contract law doesn’t require </a:t>
            </a:r>
            <a:r>
              <a:rPr lang="en-US" dirty="0" smtClean="0"/>
              <a:t>a signature </a:t>
            </a:r>
            <a:r>
              <a:rPr lang="en-US" dirty="0"/>
              <a:t>and/or date, the applicant </a:t>
            </a:r>
            <a:r>
              <a:rPr lang="en-US" dirty="0" smtClean="0"/>
              <a:t>may be asked </a:t>
            </a:r>
            <a:r>
              <a:rPr lang="en-US" dirty="0"/>
              <a:t>complete a certification statement that affirms that the applicant is compliant with its state and/or local contract law. </a:t>
            </a:r>
          </a:p>
          <a:p>
            <a:pPr>
              <a:buFont typeface="Arial" panose="020B0604020202020204" pitchFamily="34" charset="0"/>
              <a:buChar char="•"/>
            </a:pPr>
            <a:r>
              <a:rPr lang="en-US" dirty="0" smtClean="0"/>
              <a:t>Purchase </a:t>
            </a:r>
            <a:r>
              <a:rPr lang="en-US" dirty="0"/>
              <a:t>orders will not be considered valid unless they are considered a contract or legally binding agreement in the state in which </a:t>
            </a:r>
            <a:r>
              <a:rPr lang="en-US" dirty="0" smtClean="0"/>
              <a:t>the applicant resides.</a:t>
            </a:r>
            <a:endParaRPr lang="en-US" dirty="0"/>
          </a:p>
          <a:p>
            <a:pPr>
              <a:buFont typeface="Arial" panose="020B0604020202020204" pitchFamily="34" charset="0"/>
              <a:buChar char="•"/>
            </a:pPr>
            <a:r>
              <a:rPr lang="en-US" dirty="0"/>
              <a:t>Voluntary contract extensions are allowable only when the option is stated in the original provisions of the contract</a:t>
            </a:r>
            <a:r>
              <a:rPr lang="en-US" dirty="0" smtClean="0"/>
              <a:t>.</a:t>
            </a: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19</a:t>
            </a:fld>
            <a:endParaRPr lang="en-US" dirty="0"/>
          </a:p>
        </p:txBody>
      </p:sp>
    </p:spTree>
    <p:extLst>
      <p:ext uri="{BB962C8B-B14F-4D97-AF65-F5344CB8AC3E}">
        <p14:creationId xmlns:p14="http://schemas.microsoft.com/office/powerpoint/2010/main" val="4215882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0" y="2362200"/>
            <a:ext cx="1833980" cy="1419285"/>
          </a:xfrm>
        </p:spPr>
        <p:txBody>
          <a:bodyPr/>
          <a:lstStyle/>
          <a:p>
            <a:r>
              <a:rPr lang="en-US" dirty="0"/>
              <a:t>AGENDA</a:t>
            </a:r>
          </a:p>
        </p:txBody>
      </p:sp>
      <p:sp>
        <p:nvSpPr>
          <p:cNvPr id="6" name="Content Placeholder 5"/>
          <p:cNvSpPr>
            <a:spLocks noGrp="1"/>
          </p:cNvSpPr>
          <p:nvPr>
            <p:ph idx="1"/>
          </p:nvPr>
        </p:nvSpPr>
        <p:spPr>
          <a:xfrm>
            <a:off x="4419600" y="235527"/>
            <a:ext cx="6130772" cy="6622473"/>
          </a:xfrm>
        </p:spPr>
        <p:txBody>
          <a:bodyPr/>
          <a:lstStyle/>
          <a:p>
            <a:r>
              <a:rPr lang="en-US" sz="2400" dirty="0"/>
              <a:t>Competitive Bidding (FCC Form 470)</a:t>
            </a:r>
          </a:p>
          <a:p>
            <a:r>
              <a:rPr lang="en-US" sz="2400" dirty="0"/>
              <a:t>Program Compliance Issues</a:t>
            </a:r>
          </a:p>
          <a:p>
            <a:r>
              <a:rPr lang="en-US" sz="2400" dirty="0"/>
              <a:t>Requesting Funding (FCC Form 471)</a:t>
            </a:r>
          </a:p>
          <a:p>
            <a:r>
              <a:rPr lang="en-US" sz="2400" dirty="0"/>
              <a:t>Application Review </a:t>
            </a:r>
          </a:p>
          <a:p>
            <a:r>
              <a:rPr lang="en-US" sz="2400" dirty="0"/>
              <a:t>Funding Commitments and Document Retention</a:t>
            </a:r>
          </a:p>
          <a:p>
            <a:r>
              <a:rPr lang="en-US" sz="2400" dirty="0"/>
              <a:t>Case Studies</a:t>
            </a:r>
          </a:p>
          <a:p>
            <a:pPr marL="0" indent="0">
              <a:buNone/>
            </a:pPr>
            <a:endParaRPr lang="en-US" sz="2400" dirty="0"/>
          </a:p>
        </p:txBody>
      </p:sp>
      <p:sp>
        <p:nvSpPr>
          <p:cNvPr id="3" name="Footer Placeholder 2"/>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2" name="Slide Number Placeholder 1"/>
          <p:cNvSpPr>
            <a:spLocks noGrp="1"/>
          </p:cNvSpPr>
          <p:nvPr>
            <p:ph type="sldNum" sz="quarter" idx="11"/>
          </p:nvPr>
        </p:nvSpPr>
        <p:spPr/>
        <p:txBody>
          <a:bodyPr/>
          <a:lstStyle/>
          <a:p>
            <a:fld id="{77DFCED7-EB59-654B-ACD8-84CE8F59160C}" type="slidenum">
              <a:rPr lang="en-US" smtClean="0"/>
              <a:pPr/>
              <a:t>2</a:t>
            </a:fld>
            <a:endParaRPr lang="en-US" dirty="0"/>
          </a:p>
        </p:txBody>
      </p:sp>
    </p:spTree>
    <p:extLst>
      <p:ext uri="{BB962C8B-B14F-4D97-AF65-F5344CB8AC3E}">
        <p14:creationId xmlns:p14="http://schemas.microsoft.com/office/powerpoint/2010/main" val="2629557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Master Contracts</a:t>
            </a:r>
          </a:p>
        </p:txBody>
      </p:sp>
      <p:sp>
        <p:nvSpPr>
          <p:cNvPr id="3" name="Content Placeholder 2"/>
          <p:cNvSpPr>
            <a:spLocks noGrp="1"/>
          </p:cNvSpPr>
          <p:nvPr>
            <p:ph idx="1"/>
          </p:nvPr>
        </p:nvSpPr>
        <p:spPr/>
        <p:txBody>
          <a:bodyPr/>
          <a:lstStyle/>
          <a:p>
            <a:pPr>
              <a:lnSpc>
                <a:spcPct val="90000"/>
              </a:lnSpc>
              <a:spcAft>
                <a:spcPts val="0"/>
              </a:spcAft>
              <a:buFont typeface="Arial" panose="020B0604020202020204" pitchFamily="34" charset="0"/>
              <a:buChar char="•"/>
              <a:defRPr/>
            </a:pPr>
            <a:r>
              <a:rPr lang="en-US" dirty="0"/>
              <a:t>A state master contract (SMC) is competitively bid and put in place by a state government for use by multiple entities in that state.</a:t>
            </a:r>
          </a:p>
          <a:p>
            <a:pPr>
              <a:spcAft>
                <a:spcPts val="0"/>
              </a:spcAft>
              <a:buFont typeface="Arial" panose="020B0604020202020204" pitchFamily="34" charset="0"/>
              <a:buChar char="•"/>
              <a:defRPr/>
            </a:pPr>
            <a:r>
              <a:rPr lang="en-US" b="1" dirty="0"/>
              <a:t>Single winner: </a:t>
            </a:r>
            <a:r>
              <a:rPr lang="en-US" dirty="0"/>
              <a:t>Single vendor wins the bid.</a:t>
            </a:r>
          </a:p>
          <a:p>
            <a:pPr>
              <a:spcAft>
                <a:spcPts val="0"/>
              </a:spcAft>
              <a:buFont typeface="Arial" panose="020B0604020202020204" pitchFamily="34" charset="0"/>
              <a:buChar char="•"/>
              <a:defRPr/>
            </a:pPr>
            <a:r>
              <a:rPr lang="en-US" b="1" dirty="0"/>
              <a:t>Multiple winners: </a:t>
            </a:r>
            <a:r>
              <a:rPr lang="en-US" dirty="0"/>
              <a:t>State awards contract to several bidders.</a:t>
            </a:r>
          </a:p>
          <a:p>
            <a:pPr>
              <a:spcAft>
                <a:spcPts val="0"/>
              </a:spcAft>
              <a:buFont typeface="Arial" panose="020B0604020202020204" pitchFamily="34" charset="0"/>
              <a:buChar char="•"/>
              <a:defRPr/>
            </a:pPr>
            <a:r>
              <a:rPr lang="en-US" b="1" dirty="0"/>
              <a:t>Multiple Award Schedule (MAS): </a:t>
            </a:r>
            <a:r>
              <a:rPr lang="en-US" dirty="0"/>
              <a:t>State awards contract for same goods and services to multiple vendors that can serve the same population.</a:t>
            </a:r>
          </a:p>
          <a:p>
            <a:pPr marL="742950" lvl="2" indent="-342900">
              <a:spcAft>
                <a:spcPts val="0"/>
              </a:spcAft>
              <a:defRPr/>
            </a:pPr>
            <a:r>
              <a:rPr lang="en-US" sz="2200" dirty="0" smtClean="0"/>
              <a:t>Applicants </a:t>
            </a:r>
            <a:r>
              <a:rPr lang="en-US" sz="2200" dirty="0"/>
              <a:t>must conduct a mini-bid to award contract. </a:t>
            </a:r>
          </a:p>
          <a:p>
            <a:pPr marL="742950" lvl="2" indent="-342900">
              <a:spcAft>
                <a:spcPts val="0"/>
              </a:spcAft>
              <a:defRPr/>
            </a:pPr>
            <a:r>
              <a:rPr lang="en-US" sz="2200" dirty="0" smtClean="0"/>
              <a:t>Applicants must include </a:t>
            </a:r>
            <a:r>
              <a:rPr lang="en-US" sz="2200" dirty="0"/>
              <a:t>in </a:t>
            </a:r>
            <a:r>
              <a:rPr lang="en-US" sz="2200" dirty="0" smtClean="0"/>
              <a:t>their </a:t>
            </a:r>
            <a:r>
              <a:rPr lang="en-US" sz="2200" dirty="0"/>
              <a:t>mini-bid all contracts on the MAS that provide the services sought. </a:t>
            </a:r>
          </a:p>
          <a:p>
            <a:pPr>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20</a:t>
            </a:fld>
            <a:endParaRPr lang="en-US" dirty="0"/>
          </a:p>
        </p:txBody>
      </p:sp>
    </p:spTree>
    <p:extLst>
      <p:ext uri="{BB962C8B-B14F-4D97-AF65-F5344CB8AC3E}">
        <p14:creationId xmlns:p14="http://schemas.microsoft.com/office/powerpoint/2010/main" val="2056952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Effectiveness</a:t>
            </a:r>
          </a:p>
        </p:txBody>
      </p:sp>
      <p:sp>
        <p:nvSpPr>
          <p:cNvPr id="3" name="Content Placeholder 2"/>
          <p:cNvSpPr>
            <a:spLocks noGrp="1"/>
          </p:cNvSpPr>
          <p:nvPr>
            <p:ph idx="1"/>
          </p:nvPr>
        </p:nvSpPr>
        <p:spPr/>
        <p:txBody>
          <a:bodyPr/>
          <a:lstStyle/>
          <a:p>
            <a:pPr>
              <a:spcBef>
                <a:spcPct val="0"/>
              </a:spcBef>
              <a:buFont typeface="Arial" panose="020B0604020202020204" pitchFamily="34" charset="0"/>
              <a:buChar char="•"/>
            </a:pPr>
            <a:r>
              <a:rPr lang="en-US" altLang="en-US" dirty="0" smtClean="0"/>
              <a:t>Receiving </a:t>
            </a:r>
            <a:r>
              <a:rPr lang="en-US" altLang="en-US" dirty="0"/>
              <a:t>only one bid does not automatically make it cost-effective.</a:t>
            </a:r>
          </a:p>
          <a:p>
            <a:pPr>
              <a:spcBef>
                <a:spcPct val="0"/>
              </a:spcBef>
              <a:buFont typeface="Arial" panose="020B0604020202020204" pitchFamily="34" charset="0"/>
              <a:buChar char="•"/>
            </a:pPr>
            <a:r>
              <a:rPr lang="en-US" altLang="en-US" dirty="0"/>
              <a:t>Applicants must be able to demonstrate why a solution with higher than average pricing is cost-effective.</a:t>
            </a:r>
          </a:p>
          <a:p>
            <a:pPr>
              <a:spcBef>
                <a:spcPct val="0"/>
              </a:spcBef>
              <a:buFont typeface="Arial" panose="020B0604020202020204" pitchFamily="34" charset="0"/>
              <a:buChar char="•"/>
            </a:pPr>
            <a:r>
              <a:rPr lang="en-US" altLang="en-US" dirty="0"/>
              <a:t>Applicants will need to CERTIFY on FCC Form 471 (per FCC rules) that all bids submitted were carefully considered, the most cost-effective bid was selected with price being the primary factor considered, and is the most cost-effective means of meeting educational needs and technology goals.</a:t>
            </a:r>
          </a:p>
          <a:p>
            <a:pPr>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21</a:t>
            </a:fld>
            <a:endParaRPr lang="en-US" dirty="0"/>
          </a:p>
        </p:txBody>
      </p:sp>
    </p:spTree>
    <p:extLst>
      <p:ext uri="{BB962C8B-B14F-4D97-AF65-F5344CB8AC3E}">
        <p14:creationId xmlns:p14="http://schemas.microsoft.com/office/powerpoint/2010/main" val="718718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1694" y="1692827"/>
            <a:ext cx="9898602" cy="4386943"/>
          </a:xfrm>
        </p:spPr>
        <p:txBody>
          <a:bodyPr/>
          <a:lstStyle/>
          <a:p>
            <a:pPr marL="288925" indent="-288925">
              <a:buFont typeface="Arial" panose="020B0604020202020204" pitchFamily="34" charset="0"/>
              <a:buChar char="•"/>
            </a:pPr>
            <a:r>
              <a:rPr lang="en-US" altLang="en-US" sz="2400" dirty="0"/>
              <a:t>Service </a:t>
            </a:r>
            <a:r>
              <a:rPr lang="en-US" sz="2400" dirty="0"/>
              <a:t>providers are required to offer applicants their services at the lowest corresponding prices charged to other similarly situated customers throughout their geographic service area.</a:t>
            </a:r>
            <a:endParaRPr lang="en-US" altLang="en-US" sz="2400" dirty="0"/>
          </a:p>
          <a:p>
            <a:pPr marL="288925" indent="-288925">
              <a:buFont typeface="Arial" panose="020B0604020202020204" pitchFamily="34" charset="0"/>
              <a:buChar char="•"/>
            </a:pPr>
            <a:r>
              <a:rPr lang="en-US" sz="2400" dirty="0"/>
              <a:t>This ensures that schools and libraries are not charged more than similarly situated non-residential customers for the same services because of their E-rate participation.</a:t>
            </a:r>
          </a:p>
          <a:p>
            <a:pPr marL="288925" indent="-288925">
              <a:buFont typeface="Arial" panose="020B0604020202020204" pitchFamily="34" charset="0"/>
              <a:buChar char="•"/>
            </a:pPr>
            <a:r>
              <a:rPr lang="en-US" sz="2400" dirty="0"/>
              <a:t>Exceptions can be made if the provider can show that they face significantly higher costs to serve this customer due to volume, mileage from facility, and/or length of contract.</a:t>
            </a:r>
            <a:endParaRPr lang="en-US" altLang="en-US" sz="2400" dirty="0"/>
          </a:p>
          <a:p>
            <a:pPr marL="288925" indent="-288925">
              <a:buFont typeface="Arial" panose="020B0604020202020204" pitchFamily="34" charset="0"/>
              <a:buChar char="•"/>
            </a:pPr>
            <a:r>
              <a:rPr lang="en-US" sz="2400" dirty="0"/>
              <a:t>Applies to all service providers and for all service arrangements.</a:t>
            </a:r>
            <a:endParaRPr lang="en-US" altLang="en-US" sz="2400" dirty="0"/>
          </a:p>
          <a:p>
            <a:pPr>
              <a:buFont typeface="Arial" panose="020B0604020202020204" pitchFamily="34" charset="0"/>
              <a:buChar char="•"/>
            </a:pPr>
            <a:endParaRPr lang="en-US" altLang="en-US" sz="2600"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22</a:t>
            </a:fld>
            <a:endParaRPr lang="en-US" dirty="0"/>
          </a:p>
        </p:txBody>
      </p:sp>
      <p:sp>
        <p:nvSpPr>
          <p:cNvPr id="7" name="Title 6"/>
          <p:cNvSpPr>
            <a:spLocks noGrp="1"/>
          </p:cNvSpPr>
          <p:nvPr>
            <p:ph type="title"/>
          </p:nvPr>
        </p:nvSpPr>
        <p:spPr/>
        <p:txBody>
          <a:bodyPr/>
          <a:lstStyle/>
          <a:p>
            <a:r>
              <a:rPr lang="en-US" dirty="0"/>
              <a:t>Lowest Corresponding Price</a:t>
            </a:r>
          </a:p>
        </p:txBody>
      </p:sp>
    </p:spTree>
    <p:extLst>
      <p:ext uri="{BB962C8B-B14F-4D97-AF65-F5344CB8AC3E}">
        <p14:creationId xmlns:p14="http://schemas.microsoft.com/office/powerpoint/2010/main" val="3804992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 Rules</a:t>
            </a:r>
            <a:endParaRPr lang="en-US" dirty="0"/>
          </a:p>
        </p:txBody>
      </p:sp>
      <p:sp>
        <p:nvSpPr>
          <p:cNvPr id="3" name="Content Placeholder 2"/>
          <p:cNvSpPr>
            <a:spLocks noGrp="1"/>
          </p:cNvSpPr>
          <p:nvPr>
            <p:ph idx="1"/>
          </p:nvPr>
        </p:nvSpPr>
        <p:spPr/>
        <p:txBody>
          <a:bodyPr/>
          <a:lstStyle/>
          <a:p>
            <a:pPr>
              <a:spcAft>
                <a:spcPts val="0"/>
              </a:spcAft>
              <a:buFont typeface="Arial" panose="020B0604020202020204" pitchFamily="34" charset="0"/>
              <a:buChar char="•"/>
              <a:defRPr/>
            </a:pPr>
            <a:r>
              <a:rPr lang="en-US" dirty="0" smtClean="0"/>
              <a:t>Receipt or solicitation of gifts by applicants from service providers (and vice versa) and potential service providers is a competitive bidding violation.</a:t>
            </a:r>
          </a:p>
          <a:p>
            <a:pPr>
              <a:spcAft>
                <a:spcPts val="0"/>
              </a:spcAft>
              <a:buFont typeface="Arial" panose="020B0604020202020204" pitchFamily="34" charset="0"/>
              <a:buChar char="•"/>
              <a:defRPr/>
            </a:pPr>
            <a:r>
              <a:rPr lang="en-US" dirty="0" smtClean="0"/>
              <a:t>Service providers may not offer or provide any gifts or thing of value to applicant personnel involved in E-rate.</a:t>
            </a:r>
          </a:p>
          <a:p>
            <a:pPr>
              <a:spcAft>
                <a:spcPts val="0"/>
              </a:spcAft>
              <a:buFont typeface="Arial" panose="020B0604020202020204" pitchFamily="34" charset="0"/>
              <a:buChar char="•"/>
              <a:defRPr/>
            </a:pPr>
            <a:r>
              <a:rPr lang="en-US" dirty="0" smtClean="0"/>
              <a:t>Gift prohibitions are always applicable, not just during the competitive bidding process.</a:t>
            </a:r>
          </a:p>
          <a:p>
            <a:pPr>
              <a:spcAft>
                <a:spcPts val="0"/>
              </a:spcAft>
              <a:buFont typeface="Arial" panose="020B0604020202020204" pitchFamily="34" charset="0"/>
              <a:buChar char="•"/>
              <a:defRPr/>
            </a:pPr>
            <a:r>
              <a:rPr lang="en-US" dirty="0" smtClean="0"/>
              <a:t>Must always follow FCC rules and any applicable state/local rules. </a:t>
            </a:r>
          </a:p>
          <a:p>
            <a:pPr>
              <a:spcAft>
                <a:spcPts val="0"/>
              </a:spcAft>
              <a:buFont typeface="Arial" panose="020B0604020202020204" pitchFamily="34" charset="0"/>
              <a:buChar char="•"/>
              <a:defRPr/>
            </a:pPr>
            <a:r>
              <a:rPr lang="en-US" dirty="0" smtClean="0"/>
              <a:t>The Gift Rules video contains information on limited exemptions.</a:t>
            </a:r>
          </a:p>
          <a:p>
            <a:pPr marL="0" indent="0">
              <a:buNone/>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23</a:t>
            </a:fld>
            <a:endParaRPr lang="en-US" dirty="0"/>
          </a:p>
        </p:txBody>
      </p:sp>
    </p:spTree>
    <p:extLst>
      <p:ext uri="{BB962C8B-B14F-4D97-AF65-F5344CB8AC3E}">
        <p14:creationId xmlns:p14="http://schemas.microsoft.com/office/powerpoint/2010/main" val="2537508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 Rules Video</a:t>
            </a:r>
            <a:endParaRPr lang="en-US" dirty="0"/>
          </a:p>
        </p:txBody>
      </p:sp>
      <p:sp>
        <p:nvSpPr>
          <p:cNvPr id="3" name="Content Placeholder 2"/>
          <p:cNvSpPr>
            <a:spLocks noGrp="1"/>
          </p:cNvSpPr>
          <p:nvPr>
            <p:ph idx="1"/>
          </p:nvPr>
        </p:nvSpPr>
        <p:spPr>
          <a:xfrm>
            <a:off x="337351" y="1709057"/>
            <a:ext cx="4310849" cy="4112800"/>
          </a:xfrm>
        </p:spPr>
        <p:txBody>
          <a:bodyPr/>
          <a:lstStyle/>
          <a:p>
            <a:pPr marL="0" indent="0">
              <a:buNone/>
            </a:pPr>
            <a:r>
              <a:rPr lang="en-US" dirty="0">
                <a:hlinkClick r:id="rId2"/>
              </a:rPr>
              <a:t>https://</a:t>
            </a:r>
            <a:r>
              <a:rPr lang="en-US" dirty="0" smtClean="0">
                <a:hlinkClick r:id="rId2"/>
              </a:rPr>
              <a:t>www.usac.org/sl/about/outreach/videos/Gift-Rules.aspx</a:t>
            </a:r>
            <a:endParaRPr lang="en-US" dirty="0" smtClean="0"/>
          </a:p>
          <a:p>
            <a:pPr>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24</a:t>
            </a:fld>
            <a:endParaRPr lang="en-US" dirty="0"/>
          </a:p>
        </p:txBody>
      </p:sp>
      <p:pic>
        <p:nvPicPr>
          <p:cNvPr id="6" name="Picture Placeholder 5"/>
          <p:cNvPicPr>
            <a:picLocks noChangeAspect="1"/>
          </p:cNvPicPr>
          <p:nvPr/>
        </p:nvPicPr>
        <p:blipFill>
          <a:blip r:embed="rId3" cstate="print">
            <a:extLst>
              <a:ext uri="{28A0092B-C50C-407E-A947-70E740481C1C}">
                <a14:useLocalDpi xmlns:a14="http://schemas.microsoft.com/office/drawing/2010/main" val="0"/>
              </a:ext>
            </a:extLst>
          </a:blip>
          <a:srcRect t="3966" b="3966"/>
          <a:stretch>
            <a:fillRect/>
          </a:stretch>
        </p:blipFill>
        <p:spPr>
          <a:xfrm>
            <a:off x="5257800" y="377825"/>
            <a:ext cx="6624637" cy="6099175"/>
          </a:xfrm>
          <a:prstGeom prst="rect">
            <a:avLst/>
          </a:prstGeom>
        </p:spPr>
      </p:pic>
    </p:spTree>
    <p:extLst>
      <p:ext uri="{BB962C8B-B14F-4D97-AF65-F5344CB8AC3E}">
        <p14:creationId xmlns:p14="http://schemas.microsoft.com/office/powerpoint/2010/main" val="3226008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Requesting Funding</a:t>
            </a:r>
          </a:p>
          <a:p>
            <a:r>
              <a:rPr lang="en-US" dirty="0"/>
              <a:t>(FCC Form 471)</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25</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843717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Applicants Request </a:t>
            </a:r>
            <a:r>
              <a:rPr lang="en-US" dirty="0"/>
              <a:t>Funding</a:t>
            </a:r>
          </a:p>
        </p:txBody>
      </p:sp>
      <p:sp>
        <p:nvSpPr>
          <p:cNvPr id="3" name="Content Placeholder 2"/>
          <p:cNvSpPr>
            <a:spLocks noGrp="1"/>
          </p:cNvSpPr>
          <p:nvPr>
            <p:ph idx="1"/>
          </p:nvPr>
        </p:nvSpPr>
        <p:spPr>
          <a:xfrm>
            <a:off x="337351" y="1709056"/>
            <a:ext cx="9898602" cy="4463143"/>
          </a:xfrm>
        </p:spPr>
        <p:txBody>
          <a:bodyPr/>
          <a:lstStyle/>
          <a:p>
            <a:pPr>
              <a:spcAft>
                <a:spcPts val="0"/>
              </a:spcAft>
              <a:buFont typeface="Arial" panose="020B0604020202020204" pitchFamily="34" charset="0"/>
              <a:buChar char="•"/>
            </a:pPr>
            <a:r>
              <a:rPr lang="en-US" dirty="0" smtClean="0">
                <a:sym typeface="Source Sans Pro"/>
              </a:rPr>
              <a:t>Applicants file the FCC Form 471 to apply for discounts on the eligible services they have chosen.</a:t>
            </a:r>
          </a:p>
          <a:p>
            <a:pPr>
              <a:spcAft>
                <a:spcPts val="0"/>
              </a:spcAft>
              <a:buFont typeface="Arial" panose="020B0604020202020204" pitchFamily="34" charset="0"/>
              <a:buChar char="•"/>
            </a:pPr>
            <a:r>
              <a:rPr lang="en-US" dirty="0" smtClean="0">
                <a:sym typeface="Source Sans Pro"/>
              </a:rPr>
              <a:t>This form must be filed during the application filing window.</a:t>
            </a:r>
          </a:p>
          <a:p>
            <a:pPr lvl="1">
              <a:spcAft>
                <a:spcPts val="0"/>
              </a:spcAft>
              <a:buFont typeface="Arial" panose="020B0604020202020204" pitchFamily="34" charset="0"/>
              <a:buChar char="•"/>
            </a:pPr>
            <a:r>
              <a:rPr lang="en-US" dirty="0" smtClean="0">
                <a:sym typeface="Source Sans Pro"/>
              </a:rPr>
              <a:t>Generally early January to mid-March preceding the funding year.</a:t>
            </a:r>
          </a:p>
          <a:p>
            <a:pPr lvl="1">
              <a:spcAft>
                <a:spcPts val="0"/>
              </a:spcAft>
              <a:buFont typeface="Arial" panose="020B0604020202020204" pitchFamily="34" charset="0"/>
              <a:buChar char="•"/>
            </a:pPr>
            <a:r>
              <a:rPr lang="en-US" dirty="0" smtClean="0">
                <a:sym typeface="Source Sans Pro"/>
              </a:rPr>
              <a:t>Forms filed outside of this window will not be considered for funding.</a:t>
            </a:r>
          </a:p>
          <a:p>
            <a:pPr lvl="1">
              <a:spcAft>
                <a:spcPts val="0"/>
              </a:spcAft>
              <a:buFont typeface="Arial" panose="020B0604020202020204" pitchFamily="34" charset="0"/>
              <a:buChar char="•"/>
            </a:pPr>
            <a:r>
              <a:rPr lang="en-US" dirty="0" smtClean="0">
                <a:sym typeface="Source Sans Pro"/>
              </a:rPr>
              <a:t>USAC can move a late-filed form in-window only if the applicant requests – and the FCC grants – a waiver of the filing window.</a:t>
            </a:r>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26</a:t>
            </a:fld>
            <a:endParaRPr lang="en-US" dirty="0"/>
          </a:p>
        </p:txBody>
      </p:sp>
    </p:spTree>
    <p:extLst>
      <p:ext uri="{BB962C8B-B14F-4D97-AF65-F5344CB8AC3E}">
        <p14:creationId xmlns:p14="http://schemas.microsoft.com/office/powerpoint/2010/main" val="1750693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Applicants Request </a:t>
            </a:r>
            <a:r>
              <a:rPr lang="en-US" dirty="0"/>
              <a:t>Funding</a:t>
            </a:r>
          </a:p>
        </p:txBody>
      </p:sp>
      <p:sp>
        <p:nvSpPr>
          <p:cNvPr id="3" name="Content Placeholder 2"/>
          <p:cNvSpPr>
            <a:spLocks noGrp="1"/>
          </p:cNvSpPr>
          <p:nvPr>
            <p:ph idx="1"/>
          </p:nvPr>
        </p:nvSpPr>
        <p:spPr>
          <a:xfrm>
            <a:off x="337351" y="1709056"/>
            <a:ext cx="9898602" cy="4463143"/>
          </a:xfrm>
        </p:spPr>
        <p:txBody>
          <a:bodyPr/>
          <a:lstStyle/>
          <a:p>
            <a:pPr>
              <a:spcAft>
                <a:spcPts val="0"/>
              </a:spcAft>
              <a:buFont typeface="Arial" panose="020B0604020202020204" pitchFamily="34" charset="0"/>
              <a:buChar char="•"/>
            </a:pPr>
            <a:r>
              <a:rPr lang="en-US" dirty="0">
                <a:sym typeface="Source Sans Pro"/>
              </a:rPr>
              <a:t>On </a:t>
            </a:r>
            <a:r>
              <a:rPr lang="en-US" dirty="0" smtClean="0">
                <a:sym typeface="Source Sans Pro"/>
              </a:rPr>
              <a:t>the </a:t>
            </a:r>
            <a:r>
              <a:rPr lang="en-US" dirty="0">
                <a:sym typeface="Source Sans Pro"/>
              </a:rPr>
              <a:t>FCC Form 471, </a:t>
            </a:r>
            <a:r>
              <a:rPr lang="en-US" dirty="0" smtClean="0">
                <a:sym typeface="Source Sans Pro"/>
              </a:rPr>
              <a:t>applicants provide information about the services they chose, the costs of those services, and the service providers.</a:t>
            </a:r>
          </a:p>
          <a:p>
            <a:pPr lvl="1"/>
            <a:r>
              <a:rPr lang="en-US" dirty="0" smtClean="0">
                <a:sym typeface="Source Sans Pro"/>
              </a:rPr>
              <a:t>They also provide information on the </a:t>
            </a:r>
            <a:r>
              <a:rPr lang="en-US" dirty="0">
                <a:sym typeface="Source Sans Pro"/>
              </a:rPr>
              <a:t>eligible </a:t>
            </a:r>
            <a:r>
              <a:rPr lang="en-US" dirty="0" smtClean="0">
                <a:sym typeface="Source Sans Pro"/>
              </a:rPr>
              <a:t>recipients of service and their discount level(s).</a:t>
            </a:r>
            <a:endParaRPr lang="en-US" dirty="0">
              <a:sym typeface="Source Sans Pro"/>
            </a:endParaRPr>
          </a:p>
          <a:p>
            <a:pPr>
              <a:spcBef>
                <a:spcPts val="800"/>
              </a:spcBef>
              <a:spcAft>
                <a:spcPts val="0"/>
              </a:spcAft>
              <a:buFont typeface="Arial" panose="020B0604020202020204" pitchFamily="34" charset="0"/>
              <a:buChar char="•"/>
            </a:pPr>
            <a:r>
              <a:rPr lang="en-US" dirty="0" smtClean="0">
                <a:sym typeface="Source Sans Pro"/>
              </a:rPr>
              <a:t>The </a:t>
            </a:r>
            <a:r>
              <a:rPr lang="en-US" dirty="0">
                <a:sym typeface="Source Sans Pro"/>
              </a:rPr>
              <a:t>service type on </a:t>
            </a:r>
            <a:r>
              <a:rPr lang="en-US" dirty="0" smtClean="0">
                <a:sym typeface="Source Sans Pro"/>
              </a:rPr>
              <a:t>each </a:t>
            </a:r>
            <a:r>
              <a:rPr lang="en-US" dirty="0">
                <a:sym typeface="Source Sans Pro"/>
              </a:rPr>
              <a:t>FRN must match the service type posted on FCC Form 470. </a:t>
            </a:r>
          </a:p>
          <a:p>
            <a:pPr>
              <a:spcBef>
                <a:spcPts val="800"/>
              </a:spcBef>
              <a:spcAft>
                <a:spcPts val="0"/>
              </a:spcAft>
              <a:buFont typeface="Arial" panose="020B0604020202020204" pitchFamily="34" charset="0"/>
              <a:buChar char="•"/>
            </a:pPr>
            <a:r>
              <a:rPr lang="en-US" dirty="0" smtClean="0">
                <a:sym typeface="Source Sans Pro"/>
              </a:rPr>
              <a:t>Applicants should talk </a:t>
            </a:r>
            <a:r>
              <a:rPr lang="en-US" dirty="0">
                <a:sym typeface="Source Sans Pro"/>
              </a:rPr>
              <a:t>to </a:t>
            </a:r>
            <a:r>
              <a:rPr lang="en-US" dirty="0" smtClean="0">
                <a:sym typeface="Source Sans Pro"/>
              </a:rPr>
              <a:t>their chosen service provider(s) </a:t>
            </a:r>
            <a:r>
              <a:rPr lang="en-US" dirty="0">
                <a:sym typeface="Source Sans Pro"/>
              </a:rPr>
              <a:t>early about </a:t>
            </a:r>
            <a:r>
              <a:rPr lang="en-US" dirty="0" smtClean="0">
                <a:sym typeface="Source Sans Pro"/>
              </a:rPr>
              <a:t>their </a:t>
            </a:r>
            <a:r>
              <a:rPr lang="en-US" dirty="0">
                <a:sym typeface="Source Sans Pro"/>
              </a:rPr>
              <a:t>preferred invoicing method. </a:t>
            </a:r>
            <a:endParaRPr lang="en-US" dirty="0"/>
          </a:p>
          <a:p>
            <a:pPr>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27</a:t>
            </a:fld>
            <a:endParaRPr lang="en-US" dirty="0"/>
          </a:p>
        </p:txBody>
      </p:sp>
    </p:spTree>
    <p:extLst>
      <p:ext uri="{BB962C8B-B14F-4D97-AF65-F5344CB8AC3E}">
        <p14:creationId xmlns:p14="http://schemas.microsoft.com/office/powerpoint/2010/main" val="2912181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p:nvPr/>
        </p:nvSpPr>
        <p:spPr>
          <a:xfrm>
            <a:off x="609600" y="4049530"/>
            <a:ext cx="2057400" cy="699704"/>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228594" marR="0" lvl="1" indent="-228594" algn="l" rtl="0">
              <a:spcBef>
                <a:spcPts val="0"/>
              </a:spcBef>
              <a:buClr>
                <a:srgbClr val="006FF4"/>
              </a:buClr>
              <a:buSzPct val="100000"/>
              <a:buFont typeface="Arial"/>
              <a:buChar char="•"/>
            </a:pPr>
            <a:r>
              <a:rPr lang="en-US" sz="2000" b="0" i="0" u="none" strike="noStrike" cap="none" dirty="0">
                <a:solidFill>
                  <a:schemeClr val="tx1">
                    <a:lumMod val="65000"/>
                    <a:lumOff val="35000"/>
                  </a:schemeClr>
                </a:solidFill>
                <a:latin typeface="Source Sans Pro"/>
                <a:ea typeface="Source Sans Pro"/>
                <a:cs typeface="Source Sans Pro"/>
                <a:sym typeface="Source Sans Pro"/>
              </a:rPr>
              <a:t>Category 1</a:t>
            </a:r>
          </a:p>
        </p:txBody>
      </p:sp>
      <p:sp>
        <p:nvSpPr>
          <p:cNvPr id="206" name="Shape 20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buClr>
                <a:srgbClr val="004AD4"/>
              </a:buClr>
              <a:buSzPct val="25000"/>
              <a:buFont typeface="Source Sans Pro"/>
              <a:buNone/>
            </a:pPr>
            <a:r>
              <a:rPr lang="en-US" sz="2800" dirty="0" smtClean="0"/>
              <a:t>Funding Requests</a:t>
            </a:r>
            <a:endParaRPr lang="en-US" sz="2800" dirty="0"/>
          </a:p>
        </p:txBody>
      </p:sp>
      <p:sp>
        <p:nvSpPr>
          <p:cNvPr id="207" name="Shape 207"/>
          <p:cNvSpPr txBox="1"/>
          <p:nvPr/>
        </p:nvSpPr>
        <p:spPr>
          <a:xfrm>
            <a:off x="158227" y="2061089"/>
            <a:ext cx="3276600" cy="764311"/>
          </a:xfrm>
          <a:prstGeom prst="rect">
            <a:avLst/>
          </a:prstGeom>
          <a:noFill/>
          <a:ln>
            <a:noFill/>
          </a:ln>
        </p:spPr>
        <p:txBody>
          <a:bodyPr lIns="91425" tIns="45700" rIns="91425" bIns="45700" anchor="t" anchorCtr="0">
            <a:noAutofit/>
          </a:bodyPr>
          <a:lstStyle/>
          <a:p>
            <a:pPr marL="285750" marR="0" lvl="0" indent="-285750" algn="l" rtl="0">
              <a:spcBef>
                <a:spcPts val="0"/>
              </a:spcBef>
              <a:spcAft>
                <a:spcPts val="0"/>
              </a:spcAft>
              <a:buClr>
                <a:srgbClr val="006FF4"/>
              </a:buClr>
              <a:buSzPct val="100000"/>
              <a:buFont typeface="Arial"/>
              <a:buChar char="•"/>
            </a:pPr>
            <a:r>
              <a:rPr lang="en-US" sz="1900" dirty="0">
                <a:solidFill>
                  <a:schemeClr val="tx1">
                    <a:lumMod val="65000"/>
                    <a:lumOff val="35000"/>
                  </a:schemeClr>
                </a:solidFill>
                <a:latin typeface="Source Sans Pro"/>
                <a:ea typeface="Source Sans Pro"/>
                <a:cs typeface="Source Sans Pro"/>
                <a:sym typeface="Source Sans Pro"/>
              </a:rPr>
              <a:t>File one per category of service</a:t>
            </a:r>
          </a:p>
        </p:txBody>
      </p:sp>
      <p:sp>
        <p:nvSpPr>
          <p:cNvPr id="208" name="Shape 208"/>
          <p:cNvSpPr txBox="1"/>
          <p:nvPr/>
        </p:nvSpPr>
        <p:spPr>
          <a:xfrm>
            <a:off x="58088" y="1600200"/>
            <a:ext cx="3124200" cy="40010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1" dirty="0">
                <a:solidFill>
                  <a:srgbClr val="FE5000"/>
                </a:solidFill>
                <a:latin typeface="Source Sans Pro"/>
                <a:ea typeface="Source Sans Pro"/>
                <a:cs typeface="Source Sans Pro"/>
                <a:sym typeface="Source Sans Pro"/>
              </a:rPr>
              <a:t>FCC Form 471</a:t>
            </a:r>
          </a:p>
        </p:txBody>
      </p:sp>
      <p:sp>
        <p:nvSpPr>
          <p:cNvPr id="209" name="Shape 209"/>
          <p:cNvSpPr txBox="1"/>
          <p:nvPr/>
        </p:nvSpPr>
        <p:spPr>
          <a:xfrm>
            <a:off x="3810000" y="1600200"/>
            <a:ext cx="3124200" cy="40010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1" dirty="0">
                <a:solidFill>
                  <a:srgbClr val="FE5000"/>
                </a:solidFill>
                <a:latin typeface="Source Sans Pro"/>
                <a:ea typeface="Source Sans Pro"/>
                <a:cs typeface="Source Sans Pro"/>
                <a:sym typeface="Source Sans Pro"/>
              </a:rPr>
              <a:t>Funding Request</a:t>
            </a:r>
          </a:p>
        </p:txBody>
      </p:sp>
      <p:sp>
        <p:nvSpPr>
          <p:cNvPr id="210" name="Shape 210"/>
          <p:cNvSpPr txBox="1"/>
          <p:nvPr/>
        </p:nvSpPr>
        <p:spPr>
          <a:xfrm>
            <a:off x="7498382" y="1600199"/>
            <a:ext cx="4073712" cy="40010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1" dirty="0">
                <a:solidFill>
                  <a:srgbClr val="FE5000"/>
                </a:solidFill>
                <a:latin typeface="Source Sans Pro"/>
                <a:ea typeface="Source Sans Pro"/>
                <a:cs typeface="Source Sans Pro"/>
                <a:sym typeface="Source Sans Pro"/>
              </a:rPr>
              <a:t>FRN Line Item</a:t>
            </a:r>
          </a:p>
        </p:txBody>
      </p:sp>
      <p:cxnSp>
        <p:nvCxnSpPr>
          <p:cNvPr id="211" name="Shape 211"/>
          <p:cNvCxnSpPr>
            <a:endCxn id="215" idx="1"/>
          </p:cNvCxnSpPr>
          <p:nvPr/>
        </p:nvCxnSpPr>
        <p:spPr>
          <a:xfrm flipV="1">
            <a:off x="2667000" y="4349120"/>
            <a:ext cx="1263232" cy="112691"/>
          </a:xfrm>
          <a:prstGeom prst="straightConnector1">
            <a:avLst/>
          </a:prstGeom>
          <a:noFill/>
          <a:ln w="9525" cap="flat" cmpd="sng">
            <a:solidFill>
              <a:srgbClr val="00529E"/>
            </a:solidFill>
            <a:prstDash val="solid"/>
            <a:round/>
            <a:headEnd type="none" w="med" len="med"/>
            <a:tailEnd type="triangle" w="lg" len="lg"/>
          </a:ln>
        </p:spPr>
      </p:cxnSp>
      <p:sp>
        <p:nvSpPr>
          <p:cNvPr id="212" name="Shape 212"/>
          <p:cNvSpPr/>
          <p:nvPr/>
        </p:nvSpPr>
        <p:spPr>
          <a:xfrm>
            <a:off x="609600" y="5243830"/>
            <a:ext cx="2057400" cy="701899"/>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228594" marR="0" lvl="1" indent="-228594" algn="l" rtl="0">
              <a:spcBef>
                <a:spcPts val="0"/>
              </a:spcBef>
              <a:buClr>
                <a:srgbClr val="006FF4"/>
              </a:buClr>
              <a:buSzPct val="100000"/>
              <a:buFont typeface="Arial"/>
              <a:buChar char="•"/>
            </a:pPr>
            <a:r>
              <a:rPr lang="en-US" sz="2000" b="0" i="0" u="none" strike="noStrike" cap="none" dirty="0">
                <a:solidFill>
                  <a:schemeClr val="tx1">
                    <a:lumMod val="65000"/>
                    <a:lumOff val="35000"/>
                  </a:schemeClr>
                </a:solidFill>
                <a:latin typeface="Source Sans Pro"/>
                <a:ea typeface="Source Sans Pro"/>
                <a:cs typeface="Source Sans Pro"/>
                <a:sym typeface="Source Sans Pro"/>
              </a:rPr>
              <a:t>Category 2</a:t>
            </a:r>
          </a:p>
        </p:txBody>
      </p:sp>
      <p:sp>
        <p:nvSpPr>
          <p:cNvPr id="213" name="Shape 213"/>
          <p:cNvSpPr txBox="1"/>
          <p:nvPr/>
        </p:nvSpPr>
        <p:spPr>
          <a:xfrm>
            <a:off x="3238500" y="2061090"/>
            <a:ext cx="4914900" cy="1528623"/>
          </a:xfrm>
          <a:prstGeom prst="rect">
            <a:avLst/>
          </a:prstGeom>
          <a:noFill/>
          <a:ln>
            <a:noFill/>
          </a:ln>
        </p:spPr>
        <p:txBody>
          <a:bodyPr lIns="91425" tIns="45700" rIns="91425" bIns="45700" anchor="t" anchorCtr="0">
            <a:noAutofit/>
          </a:bodyPr>
          <a:lstStyle/>
          <a:p>
            <a:pPr marL="285750" marR="0" lvl="0" indent="-285750" algn="l" rtl="0">
              <a:spcBef>
                <a:spcPts val="0"/>
              </a:spcBef>
              <a:spcAft>
                <a:spcPts val="0"/>
              </a:spcAft>
              <a:buClr>
                <a:srgbClr val="006FF4"/>
              </a:buClr>
              <a:buSzPct val="100000"/>
              <a:buFont typeface="Arial"/>
              <a:buChar char="•"/>
            </a:pPr>
            <a:r>
              <a:rPr lang="en-US" sz="1900" dirty="0">
                <a:solidFill>
                  <a:schemeClr val="tx1">
                    <a:lumMod val="65000"/>
                    <a:lumOff val="35000"/>
                  </a:schemeClr>
                </a:solidFill>
                <a:latin typeface="Source Sans Pro"/>
                <a:ea typeface="Source Sans Pro"/>
                <a:cs typeface="Source Sans Pro"/>
                <a:sym typeface="Source Sans Pro"/>
              </a:rPr>
              <a:t>Add one per service type, service provider, FCC Form 470, contract/service agreement</a:t>
            </a:r>
          </a:p>
          <a:p>
            <a:pPr marL="285750" marR="0" lvl="0" indent="-285750" algn="l" rtl="0">
              <a:spcBef>
                <a:spcPts val="800"/>
              </a:spcBef>
              <a:spcAft>
                <a:spcPts val="0"/>
              </a:spcAft>
              <a:buClr>
                <a:srgbClr val="006FF4"/>
              </a:buClr>
              <a:buSzPct val="100000"/>
              <a:buFont typeface="Arial"/>
              <a:buChar char="•"/>
            </a:pPr>
            <a:r>
              <a:rPr lang="en-US" sz="1900" dirty="0">
                <a:solidFill>
                  <a:schemeClr val="tx1">
                    <a:lumMod val="65000"/>
                    <a:lumOff val="35000"/>
                  </a:schemeClr>
                </a:solidFill>
                <a:latin typeface="Source Sans Pro"/>
                <a:ea typeface="Source Sans Pro"/>
                <a:cs typeface="Source Sans Pro"/>
                <a:sym typeface="Source Sans Pro"/>
              </a:rPr>
              <a:t>Provides summary information</a:t>
            </a:r>
          </a:p>
          <a:p>
            <a:pPr marL="285750" marR="0" lvl="0" indent="-285750" algn="l" rtl="0">
              <a:spcBef>
                <a:spcPts val="800"/>
              </a:spcBef>
              <a:spcAft>
                <a:spcPts val="0"/>
              </a:spcAft>
              <a:buClr>
                <a:srgbClr val="006FF4"/>
              </a:buClr>
              <a:buSzPct val="100000"/>
              <a:buFont typeface="Arial"/>
              <a:buChar char="•"/>
            </a:pPr>
            <a:r>
              <a:rPr lang="en-US" sz="1900" dirty="0">
                <a:solidFill>
                  <a:schemeClr val="tx1">
                    <a:lumMod val="65000"/>
                    <a:lumOff val="35000"/>
                  </a:schemeClr>
                </a:solidFill>
                <a:latin typeface="Source Sans Pro"/>
                <a:ea typeface="Source Sans Pro"/>
                <a:cs typeface="Source Sans Pro"/>
                <a:sym typeface="Source Sans Pro"/>
              </a:rPr>
              <a:t>Each request is identified by an ID number called a Funding Request Number (FRN)</a:t>
            </a:r>
          </a:p>
        </p:txBody>
      </p:sp>
      <p:sp>
        <p:nvSpPr>
          <p:cNvPr id="214" name="Shape 214"/>
          <p:cNvSpPr txBox="1"/>
          <p:nvPr/>
        </p:nvSpPr>
        <p:spPr>
          <a:xfrm>
            <a:off x="7922510" y="2061090"/>
            <a:ext cx="3659890" cy="1179809"/>
          </a:xfrm>
          <a:prstGeom prst="rect">
            <a:avLst/>
          </a:prstGeom>
          <a:noFill/>
          <a:ln>
            <a:noFill/>
          </a:ln>
        </p:spPr>
        <p:txBody>
          <a:bodyPr lIns="91425" tIns="45700" rIns="91425" bIns="45700" anchor="t" anchorCtr="0">
            <a:noAutofit/>
          </a:bodyPr>
          <a:lstStyle/>
          <a:p>
            <a:pPr marL="285750" marR="0" lvl="0" indent="-285750" algn="l" rtl="0">
              <a:spcBef>
                <a:spcPts val="0"/>
              </a:spcBef>
              <a:spcAft>
                <a:spcPts val="0"/>
              </a:spcAft>
              <a:buClr>
                <a:srgbClr val="006FF4"/>
              </a:buClr>
              <a:buSzPct val="100000"/>
              <a:buFont typeface="Arial"/>
              <a:buChar char="•"/>
            </a:pPr>
            <a:r>
              <a:rPr lang="en-US" sz="1900" dirty="0">
                <a:solidFill>
                  <a:schemeClr val="tx1">
                    <a:lumMod val="65000"/>
                    <a:lumOff val="35000"/>
                  </a:schemeClr>
                </a:solidFill>
                <a:latin typeface="Source Sans Pro"/>
                <a:ea typeface="Source Sans Pro"/>
                <a:cs typeface="Source Sans Pro"/>
                <a:sym typeface="Source Sans Pro"/>
              </a:rPr>
              <a:t>Add one or more per FRN</a:t>
            </a:r>
          </a:p>
          <a:p>
            <a:pPr marL="285750" marR="0" lvl="0" indent="-285750" algn="l" rtl="0">
              <a:spcBef>
                <a:spcPts val="800"/>
              </a:spcBef>
              <a:spcAft>
                <a:spcPts val="0"/>
              </a:spcAft>
              <a:buClr>
                <a:srgbClr val="006FF4"/>
              </a:buClr>
              <a:buSzPct val="100000"/>
              <a:buFont typeface="Arial"/>
              <a:buChar char="•"/>
            </a:pPr>
            <a:r>
              <a:rPr lang="en-US" sz="1900" dirty="0">
                <a:solidFill>
                  <a:schemeClr val="tx1">
                    <a:lumMod val="65000"/>
                    <a:lumOff val="35000"/>
                  </a:schemeClr>
                </a:solidFill>
                <a:latin typeface="Source Sans Pro"/>
                <a:ea typeface="Source Sans Pro"/>
                <a:cs typeface="Source Sans Pro"/>
                <a:sym typeface="Source Sans Pro"/>
              </a:rPr>
              <a:t>Provides details about the individual services or products listed on the funding request</a:t>
            </a:r>
          </a:p>
        </p:txBody>
      </p:sp>
      <p:sp>
        <p:nvSpPr>
          <p:cNvPr id="215" name="Shape 215"/>
          <p:cNvSpPr/>
          <p:nvPr/>
        </p:nvSpPr>
        <p:spPr>
          <a:xfrm>
            <a:off x="3930232" y="4126239"/>
            <a:ext cx="3410887" cy="445761"/>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228594" marR="0" lvl="1" indent="-228594" algn="l" rtl="0">
              <a:spcBef>
                <a:spcPts val="0"/>
              </a:spcBef>
              <a:buClr>
                <a:srgbClr val="006FF4"/>
              </a:buClr>
              <a:buSzPct val="100000"/>
              <a:buFont typeface="Arial"/>
              <a:buChar char="•"/>
            </a:pPr>
            <a:r>
              <a:rPr lang="en-US" sz="2000" b="0" i="0" u="none" strike="noStrike" cap="none" dirty="0">
                <a:solidFill>
                  <a:schemeClr val="tx1">
                    <a:lumMod val="65000"/>
                    <a:lumOff val="35000"/>
                  </a:schemeClr>
                </a:solidFill>
                <a:latin typeface="Source Sans Pro"/>
                <a:ea typeface="Source Sans Pro"/>
                <a:cs typeface="Source Sans Pro"/>
                <a:sym typeface="Source Sans Pro"/>
              </a:rPr>
              <a:t>Internet Access</a:t>
            </a:r>
          </a:p>
        </p:txBody>
      </p:sp>
      <p:sp>
        <p:nvSpPr>
          <p:cNvPr id="217" name="Shape 217"/>
          <p:cNvSpPr/>
          <p:nvPr/>
        </p:nvSpPr>
        <p:spPr>
          <a:xfrm>
            <a:off x="3930232" y="5105401"/>
            <a:ext cx="3410887" cy="527482"/>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228594" marR="0" lvl="1" indent="-228594" algn="l" rtl="0">
              <a:spcBef>
                <a:spcPts val="0"/>
              </a:spcBef>
              <a:buClr>
                <a:srgbClr val="006FF4"/>
              </a:buClr>
              <a:buSzPct val="100000"/>
              <a:buFont typeface="Arial"/>
              <a:buChar char="•"/>
            </a:pPr>
            <a:r>
              <a:rPr lang="en-US" sz="2000" b="0" i="0" u="none" strike="noStrike" cap="none" dirty="0">
                <a:solidFill>
                  <a:schemeClr val="tx1">
                    <a:lumMod val="65000"/>
                    <a:lumOff val="35000"/>
                  </a:schemeClr>
                </a:solidFill>
                <a:latin typeface="Source Sans Pro"/>
                <a:ea typeface="Source Sans Pro"/>
                <a:cs typeface="Source Sans Pro"/>
                <a:sym typeface="Source Sans Pro"/>
              </a:rPr>
              <a:t>Internal </a:t>
            </a:r>
            <a:r>
              <a:rPr lang="en-US" sz="2000" b="0" i="0" u="none" strike="noStrike" cap="none" dirty="0" smtClean="0">
                <a:solidFill>
                  <a:schemeClr val="tx1">
                    <a:lumMod val="65000"/>
                    <a:lumOff val="35000"/>
                  </a:schemeClr>
                </a:solidFill>
                <a:latin typeface="Source Sans Pro"/>
                <a:ea typeface="Source Sans Pro"/>
                <a:cs typeface="Source Sans Pro"/>
                <a:sym typeface="Source Sans Pro"/>
              </a:rPr>
              <a:t>Connections</a:t>
            </a:r>
            <a:endParaRPr lang="en-US" sz="2000" b="0" i="0" u="none" strike="noStrike" cap="none" dirty="0">
              <a:solidFill>
                <a:schemeClr val="tx1">
                  <a:lumMod val="65000"/>
                  <a:lumOff val="35000"/>
                </a:schemeClr>
              </a:solidFill>
              <a:latin typeface="Source Sans Pro"/>
              <a:ea typeface="Source Sans Pro"/>
              <a:cs typeface="Source Sans Pro"/>
              <a:sym typeface="Source Sans Pro"/>
            </a:endParaRPr>
          </a:p>
        </p:txBody>
      </p:sp>
      <p:sp>
        <p:nvSpPr>
          <p:cNvPr id="218" name="Shape 218"/>
          <p:cNvSpPr/>
          <p:nvPr/>
        </p:nvSpPr>
        <p:spPr>
          <a:xfrm>
            <a:off x="3930225" y="5697898"/>
            <a:ext cx="3411000" cy="550502"/>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228594" marR="0" lvl="1" indent="-228594" algn="l" rtl="0">
              <a:spcBef>
                <a:spcPts val="0"/>
              </a:spcBef>
              <a:buClr>
                <a:srgbClr val="006FF4"/>
              </a:buClr>
              <a:buSzPct val="100000"/>
              <a:buFont typeface="Arial"/>
              <a:buChar char="•"/>
            </a:pPr>
            <a:r>
              <a:rPr lang="en-US" sz="2000" b="0" i="0" u="none" strike="noStrike" cap="none" dirty="0" smtClean="0">
                <a:solidFill>
                  <a:schemeClr val="tx1">
                    <a:lumMod val="65000"/>
                    <a:lumOff val="35000"/>
                  </a:schemeClr>
                </a:solidFill>
                <a:latin typeface="Source Sans Pro"/>
                <a:ea typeface="Source Sans Pro"/>
                <a:cs typeface="Source Sans Pro"/>
                <a:sym typeface="Source Sans Pro"/>
              </a:rPr>
              <a:t>Basic Maintenance</a:t>
            </a:r>
            <a:endParaRPr lang="en-US" sz="2000" b="0" i="0" u="none" strike="noStrike" cap="none" dirty="0">
              <a:solidFill>
                <a:schemeClr val="tx1">
                  <a:lumMod val="65000"/>
                  <a:lumOff val="35000"/>
                </a:schemeClr>
              </a:solidFill>
              <a:latin typeface="Source Sans Pro"/>
              <a:ea typeface="Source Sans Pro"/>
              <a:cs typeface="Source Sans Pro"/>
              <a:sym typeface="Source Sans Pro"/>
            </a:endParaRPr>
          </a:p>
        </p:txBody>
      </p:sp>
      <p:cxnSp>
        <p:nvCxnSpPr>
          <p:cNvPr id="220" name="Shape 220"/>
          <p:cNvCxnSpPr/>
          <p:nvPr/>
        </p:nvCxnSpPr>
        <p:spPr>
          <a:xfrm rot="10800000" flipH="1">
            <a:off x="2667000" y="5397421"/>
            <a:ext cx="1117599" cy="205810"/>
          </a:xfrm>
          <a:prstGeom prst="straightConnector1">
            <a:avLst/>
          </a:prstGeom>
          <a:noFill/>
          <a:ln w="9525" cap="flat" cmpd="sng">
            <a:solidFill>
              <a:srgbClr val="00529E"/>
            </a:solidFill>
            <a:prstDash val="solid"/>
            <a:round/>
            <a:headEnd type="none" w="med" len="med"/>
            <a:tailEnd type="triangle" w="lg" len="lg"/>
          </a:ln>
        </p:spPr>
      </p:cxnSp>
      <p:cxnSp>
        <p:nvCxnSpPr>
          <p:cNvPr id="221" name="Shape 221"/>
          <p:cNvCxnSpPr/>
          <p:nvPr/>
        </p:nvCxnSpPr>
        <p:spPr>
          <a:xfrm>
            <a:off x="2667000" y="5642685"/>
            <a:ext cx="1143000" cy="255699"/>
          </a:xfrm>
          <a:prstGeom prst="straightConnector1">
            <a:avLst/>
          </a:prstGeom>
          <a:noFill/>
          <a:ln w="9525" cap="flat" cmpd="sng">
            <a:solidFill>
              <a:srgbClr val="00529E"/>
            </a:solidFill>
            <a:prstDash val="solid"/>
            <a:round/>
            <a:headEnd type="none" w="med" len="med"/>
            <a:tailEnd type="triangle" w="lg" len="lg"/>
          </a:ln>
        </p:spPr>
      </p:cxnSp>
      <p:cxnSp>
        <p:nvCxnSpPr>
          <p:cNvPr id="222" name="Shape 222"/>
          <p:cNvCxnSpPr>
            <a:stCxn id="215" idx="3"/>
            <a:endCxn id="228" idx="1"/>
          </p:cNvCxnSpPr>
          <p:nvPr/>
        </p:nvCxnSpPr>
        <p:spPr>
          <a:xfrm flipV="1">
            <a:off x="7341119" y="4189810"/>
            <a:ext cx="1136234" cy="159310"/>
          </a:xfrm>
          <a:prstGeom prst="straightConnector1">
            <a:avLst/>
          </a:prstGeom>
          <a:noFill/>
          <a:ln w="9525" cap="flat" cmpd="sng">
            <a:solidFill>
              <a:srgbClr val="00529E"/>
            </a:solidFill>
            <a:prstDash val="solid"/>
            <a:round/>
            <a:headEnd type="none" w="med" len="med"/>
            <a:tailEnd type="triangle" w="lg" len="lg"/>
          </a:ln>
        </p:spPr>
      </p:cxnSp>
      <p:cxnSp>
        <p:nvCxnSpPr>
          <p:cNvPr id="224" name="Shape 224"/>
          <p:cNvCxnSpPr/>
          <p:nvPr/>
        </p:nvCxnSpPr>
        <p:spPr>
          <a:xfrm rot="10800000" flipH="1">
            <a:off x="7334353" y="5397421"/>
            <a:ext cx="971446" cy="27754"/>
          </a:xfrm>
          <a:prstGeom prst="straightConnector1">
            <a:avLst/>
          </a:prstGeom>
          <a:noFill/>
          <a:ln w="9525" cap="flat" cmpd="sng">
            <a:solidFill>
              <a:srgbClr val="00529E"/>
            </a:solidFill>
            <a:prstDash val="solid"/>
            <a:round/>
            <a:headEnd type="none" w="med" len="med"/>
            <a:tailEnd type="triangle" w="lg" len="lg"/>
          </a:ln>
        </p:spPr>
      </p:cxnSp>
      <p:cxnSp>
        <p:nvCxnSpPr>
          <p:cNvPr id="225" name="Shape 225"/>
          <p:cNvCxnSpPr/>
          <p:nvPr/>
        </p:nvCxnSpPr>
        <p:spPr>
          <a:xfrm>
            <a:off x="7352674" y="5865066"/>
            <a:ext cx="953126" cy="6118"/>
          </a:xfrm>
          <a:prstGeom prst="straightConnector1">
            <a:avLst/>
          </a:prstGeom>
          <a:noFill/>
          <a:ln w="9525" cap="flat" cmpd="sng">
            <a:solidFill>
              <a:srgbClr val="00529E"/>
            </a:solidFill>
            <a:prstDash val="solid"/>
            <a:round/>
            <a:headEnd type="none" w="med" len="med"/>
            <a:tailEnd type="triangle" w="lg" len="lg"/>
          </a:ln>
        </p:spPr>
      </p:cxnSp>
      <p:cxnSp>
        <p:nvCxnSpPr>
          <p:cNvPr id="226" name="Shape 226"/>
          <p:cNvCxnSpPr>
            <a:stCxn id="215" idx="3"/>
            <a:endCxn id="233" idx="1"/>
          </p:cNvCxnSpPr>
          <p:nvPr/>
        </p:nvCxnSpPr>
        <p:spPr>
          <a:xfrm>
            <a:off x="7341119" y="4349120"/>
            <a:ext cx="1136234" cy="297890"/>
          </a:xfrm>
          <a:prstGeom prst="straightConnector1">
            <a:avLst/>
          </a:prstGeom>
          <a:noFill/>
          <a:ln w="9525" cap="flat" cmpd="sng">
            <a:solidFill>
              <a:srgbClr val="00529E"/>
            </a:solidFill>
            <a:prstDash val="solid"/>
            <a:round/>
            <a:headEnd type="none" w="med" len="med"/>
            <a:tailEnd type="triangle" w="lg" len="lg"/>
          </a:ln>
        </p:spPr>
      </p:cxnSp>
      <p:cxnSp>
        <p:nvCxnSpPr>
          <p:cNvPr id="227" name="Shape 227"/>
          <p:cNvCxnSpPr/>
          <p:nvPr/>
        </p:nvCxnSpPr>
        <p:spPr>
          <a:xfrm>
            <a:off x="7334353" y="5883292"/>
            <a:ext cx="971446" cy="313151"/>
          </a:xfrm>
          <a:prstGeom prst="straightConnector1">
            <a:avLst/>
          </a:prstGeom>
          <a:noFill/>
          <a:ln w="9525" cap="flat" cmpd="sng">
            <a:solidFill>
              <a:srgbClr val="00529E"/>
            </a:solidFill>
            <a:prstDash val="solid"/>
            <a:round/>
            <a:headEnd type="none" w="med" len="med"/>
            <a:tailEnd type="triangle" w="lg" len="lg"/>
          </a:ln>
        </p:spPr>
      </p:cxnSp>
      <p:sp>
        <p:nvSpPr>
          <p:cNvPr id="228" name="Shape 228"/>
          <p:cNvSpPr/>
          <p:nvPr/>
        </p:nvSpPr>
        <p:spPr>
          <a:xfrm>
            <a:off x="8477353" y="4036220"/>
            <a:ext cx="2133078" cy="307180"/>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228594" marR="0" lvl="1" indent="-228594" algn="l" rtl="0">
              <a:spcBef>
                <a:spcPts val="0"/>
              </a:spcBef>
              <a:buClr>
                <a:srgbClr val="006FF4"/>
              </a:buClr>
              <a:buSzPct val="100000"/>
              <a:buFont typeface="Arial"/>
              <a:buChar char="•"/>
            </a:pPr>
            <a:r>
              <a:rPr lang="en-US" sz="2000" b="0" i="0" u="none" strike="noStrike" cap="none" dirty="0">
                <a:solidFill>
                  <a:schemeClr val="tx1">
                    <a:lumMod val="65000"/>
                    <a:lumOff val="35000"/>
                  </a:schemeClr>
                </a:solidFill>
                <a:latin typeface="Source Sans Pro"/>
                <a:ea typeface="Source Sans Pro"/>
                <a:cs typeface="Source Sans Pro"/>
                <a:sym typeface="Source Sans Pro"/>
              </a:rPr>
              <a:t>Line Item 1</a:t>
            </a:r>
          </a:p>
        </p:txBody>
      </p:sp>
      <p:sp>
        <p:nvSpPr>
          <p:cNvPr id="229" name="Shape 229"/>
          <p:cNvSpPr/>
          <p:nvPr/>
        </p:nvSpPr>
        <p:spPr>
          <a:xfrm>
            <a:off x="8477353" y="6053858"/>
            <a:ext cx="2133078" cy="307180"/>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228594" marR="0" lvl="1" indent="-228594" algn="l" rtl="0">
              <a:spcBef>
                <a:spcPts val="0"/>
              </a:spcBef>
              <a:buClr>
                <a:srgbClr val="006FF4"/>
              </a:buClr>
              <a:buSzPct val="100000"/>
              <a:buFont typeface="Arial"/>
              <a:buChar char="•"/>
            </a:pPr>
            <a:r>
              <a:rPr lang="en-US" sz="2000" b="0" i="0" u="none" strike="noStrike" cap="none" dirty="0">
                <a:solidFill>
                  <a:schemeClr val="tx1">
                    <a:lumMod val="65000"/>
                    <a:lumOff val="35000"/>
                  </a:schemeClr>
                </a:solidFill>
                <a:latin typeface="Source Sans Pro"/>
                <a:ea typeface="Source Sans Pro"/>
                <a:cs typeface="Source Sans Pro"/>
                <a:sym typeface="Source Sans Pro"/>
              </a:rPr>
              <a:t>Line Item 2</a:t>
            </a:r>
          </a:p>
        </p:txBody>
      </p:sp>
      <p:sp>
        <p:nvSpPr>
          <p:cNvPr id="231" name="Shape 231"/>
          <p:cNvSpPr/>
          <p:nvPr/>
        </p:nvSpPr>
        <p:spPr>
          <a:xfrm>
            <a:off x="8477353" y="5243830"/>
            <a:ext cx="2133078" cy="307180"/>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228594" marR="0" lvl="1" indent="-228594" algn="l" rtl="0">
              <a:spcBef>
                <a:spcPts val="0"/>
              </a:spcBef>
              <a:buClr>
                <a:srgbClr val="006FF4"/>
              </a:buClr>
              <a:buSzPct val="100000"/>
              <a:buFont typeface="Arial"/>
              <a:buChar char="•"/>
            </a:pPr>
            <a:r>
              <a:rPr lang="en-US" sz="2000" b="0" i="0" u="none" strike="noStrike" cap="none" dirty="0">
                <a:solidFill>
                  <a:schemeClr val="tx1">
                    <a:lumMod val="65000"/>
                    <a:lumOff val="35000"/>
                  </a:schemeClr>
                </a:solidFill>
                <a:latin typeface="Source Sans Pro"/>
                <a:ea typeface="Source Sans Pro"/>
                <a:cs typeface="Source Sans Pro"/>
                <a:sym typeface="Source Sans Pro"/>
              </a:rPr>
              <a:t>Line Item 1</a:t>
            </a:r>
          </a:p>
        </p:txBody>
      </p:sp>
      <p:sp>
        <p:nvSpPr>
          <p:cNvPr id="232" name="Shape 232"/>
          <p:cNvSpPr/>
          <p:nvPr/>
        </p:nvSpPr>
        <p:spPr>
          <a:xfrm>
            <a:off x="8477353" y="5717594"/>
            <a:ext cx="2133078" cy="307180"/>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228594" marR="0" lvl="1" indent="-228594" algn="l" rtl="0">
              <a:spcBef>
                <a:spcPts val="0"/>
              </a:spcBef>
              <a:buClr>
                <a:srgbClr val="006FF4"/>
              </a:buClr>
              <a:buSzPct val="100000"/>
              <a:buFont typeface="Arial"/>
              <a:buChar char="•"/>
            </a:pPr>
            <a:r>
              <a:rPr lang="en-US" sz="2000" b="0" i="0" u="none" strike="noStrike" cap="none" dirty="0">
                <a:solidFill>
                  <a:schemeClr val="tx1">
                    <a:lumMod val="65000"/>
                    <a:lumOff val="35000"/>
                  </a:schemeClr>
                </a:solidFill>
                <a:latin typeface="Source Sans Pro"/>
                <a:ea typeface="Source Sans Pro"/>
                <a:cs typeface="Source Sans Pro"/>
                <a:sym typeface="Source Sans Pro"/>
              </a:rPr>
              <a:t>Line Item 1</a:t>
            </a:r>
          </a:p>
        </p:txBody>
      </p:sp>
      <p:sp>
        <p:nvSpPr>
          <p:cNvPr id="233" name="Shape 233"/>
          <p:cNvSpPr/>
          <p:nvPr/>
        </p:nvSpPr>
        <p:spPr>
          <a:xfrm>
            <a:off x="8477353" y="4493420"/>
            <a:ext cx="2133078" cy="307180"/>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228594" marR="0" lvl="1" indent="-228594" algn="l" rtl="0">
              <a:spcBef>
                <a:spcPts val="0"/>
              </a:spcBef>
              <a:buClr>
                <a:srgbClr val="006FF4"/>
              </a:buClr>
              <a:buSzPct val="100000"/>
              <a:buFont typeface="Arial"/>
              <a:buChar char="•"/>
            </a:pPr>
            <a:r>
              <a:rPr lang="en-US" sz="2000" b="0" i="0" u="none" strike="noStrike" cap="none" dirty="0">
                <a:solidFill>
                  <a:schemeClr val="tx1">
                    <a:lumMod val="65000"/>
                    <a:lumOff val="35000"/>
                  </a:schemeClr>
                </a:solidFill>
                <a:latin typeface="Source Sans Pro"/>
                <a:ea typeface="Source Sans Pro"/>
                <a:cs typeface="Source Sans Pro"/>
                <a:sym typeface="Source Sans Pro"/>
              </a:rPr>
              <a:t>Line Item 2</a:t>
            </a:r>
          </a:p>
        </p:txBody>
      </p:sp>
      <p:sp>
        <p:nvSpPr>
          <p:cNvPr id="34" name="Footer Placeholder 4"/>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2" name="Slide Number Placeholder 1"/>
          <p:cNvSpPr>
            <a:spLocks noGrp="1"/>
          </p:cNvSpPr>
          <p:nvPr>
            <p:ph type="sldNum" sz="quarter" idx="11"/>
          </p:nvPr>
        </p:nvSpPr>
        <p:spPr/>
        <p:txBody>
          <a:bodyPr/>
          <a:lstStyle/>
          <a:p>
            <a:fld id="{77DFCED7-EB59-654B-ACD8-84CE8F59160C}" type="slidenum">
              <a:rPr lang="en-US" smtClean="0"/>
              <a:pPr/>
              <a:t>28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500"/>
                                        <p:tgtEl>
                                          <p:spTgt spid="211"/>
                                        </p:tgtEl>
                                      </p:cBhvr>
                                    </p:animEffect>
                                  </p:childTnLst>
                                </p:cTn>
                              </p:par>
                              <p:par>
                                <p:cTn id="8" presetID="10" presetClass="entr" presetSubtype="0" fill="hold" nodeType="withEffect">
                                  <p:stCondLst>
                                    <p:cond delay="0"/>
                                  </p:stCondLst>
                                  <p:childTnLst>
                                    <p:set>
                                      <p:cBhvr>
                                        <p:cTn id="9" dur="1" fill="hold">
                                          <p:stCondLst>
                                            <p:cond delay="0"/>
                                          </p:stCondLst>
                                        </p:cTn>
                                        <p:tgtEl>
                                          <p:spTgt spid="209"/>
                                        </p:tgtEl>
                                        <p:attrNameLst>
                                          <p:attrName>style.visibility</p:attrName>
                                        </p:attrNameLst>
                                      </p:cBhvr>
                                      <p:to>
                                        <p:strVal val="visible"/>
                                      </p:to>
                                    </p:set>
                                    <p:animEffect transition="in" filter="fade">
                                      <p:cBhvr>
                                        <p:cTn id="10" dur="500"/>
                                        <p:tgtEl>
                                          <p:spTgt spid="209"/>
                                        </p:tgtEl>
                                      </p:cBhvr>
                                    </p:animEffect>
                                  </p:childTnLst>
                                </p:cTn>
                              </p:par>
                              <p:par>
                                <p:cTn id="11" presetID="10" presetClass="entr" presetSubtype="0" fill="hold" nodeType="withEffect">
                                  <p:stCondLst>
                                    <p:cond delay="0"/>
                                  </p:stCondLst>
                                  <p:childTnLst>
                                    <p:set>
                                      <p:cBhvr>
                                        <p:cTn id="12" dur="1" fill="hold">
                                          <p:stCondLst>
                                            <p:cond delay="0"/>
                                          </p:stCondLst>
                                        </p:cTn>
                                        <p:tgtEl>
                                          <p:spTgt spid="210"/>
                                        </p:tgtEl>
                                        <p:attrNameLst>
                                          <p:attrName>style.visibility</p:attrName>
                                        </p:attrNameLst>
                                      </p:cBhvr>
                                      <p:to>
                                        <p:strVal val="visible"/>
                                      </p:to>
                                    </p:set>
                                    <p:animEffect transition="in" filter="fade">
                                      <p:cBhvr>
                                        <p:cTn id="13" dur="500"/>
                                        <p:tgtEl>
                                          <p:spTgt spid="2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0"/>
                                        </p:tgtEl>
                                        <p:attrNameLst>
                                          <p:attrName>style.visibility</p:attrName>
                                        </p:attrNameLst>
                                      </p:cBhvr>
                                      <p:to>
                                        <p:strVal val="visible"/>
                                      </p:to>
                                    </p:set>
                                    <p:animEffect transition="in" filter="fade">
                                      <p:cBhvr>
                                        <p:cTn id="18" dur="500"/>
                                        <p:tgtEl>
                                          <p:spTgt spid="2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1"/>
                                        </p:tgtEl>
                                        <p:attrNameLst>
                                          <p:attrName>style.visibility</p:attrName>
                                        </p:attrNameLst>
                                      </p:cBhvr>
                                      <p:to>
                                        <p:strVal val="visible"/>
                                      </p:to>
                                    </p:set>
                                    <p:animEffect transition="in" filter="fade">
                                      <p:cBhvr>
                                        <p:cTn id="23" dur="500"/>
                                        <p:tgtEl>
                                          <p:spTgt spid="2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2"/>
                                        </p:tgtEl>
                                        <p:attrNameLst>
                                          <p:attrName>style.visibility</p:attrName>
                                        </p:attrNameLst>
                                      </p:cBhvr>
                                      <p:to>
                                        <p:strVal val="visible"/>
                                      </p:to>
                                    </p:set>
                                    <p:animEffect transition="in" filter="fade">
                                      <p:cBhvr>
                                        <p:cTn id="28" dur="500"/>
                                        <p:tgtEl>
                                          <p:spTgt spid="2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4"/>
                                        </p:tgtEl>
                                        <p:attrNameLst>
                                          <p:attrName>style.visibility</p:attrName>
                                        </p:attrNameLst>
                                      </p:cBhvr>
                                      <p:to>
                                        <p:strVal val="visible"/>
                                      </p:to>
                                    </p:set>
                                    <p:animEffect transition="in" filter="fade">
                                      <p:cBhvr>
                                        <p:cTn id="33" dur="500"/>
                                        <p:tgtEl>
                                          <p:spTgt spid="22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25"/>
                                        </p:tgtEl>
                                        <p:attrNameLst>
                                          <p:attrName>style.visibility</p:attrName>
                                        </p:attrNameLst>
                                      </p:cBhvr>
                                      <p:to>
                                        <p:strVal val="visible"/>
                                      </p:to>
                                    </p:set>
                                    <p:animEffect transition="in" filter="fade">
                                      <p:cBhvr>
                                        <p:cTn id="38" dur="500"/>
                                        <p:tgtEl>
                                          <p:spTgt spid="2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6"/>
                                        </p:tgtEl>
                                        <p:attrNameLst>
                                          <p:attrName>style.visibility</p:attrName>
                                        </p:attrNameLst>
                                      </p:cBhvr>
                                      <p:to>
                                        <p:strVal val="visible"/>
                                      </p:to>
                                    </p:set>
                                    <p:animEffect transition="in" filter="fade">
                                      <p:cBhvr>
                                        <p:cTn id="43" dur="500"/>
                                        <p:tgtEl>
                                          <p:spTgt spid="2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27"/>
                                        </p:tgtEl>
                                        <p:attrNameLst>
                                          <p:attrName>style.visibility</p:attrName>
                                        </p:attrNameLst>
                                      </p:cBhvr>
                                      <p:to>
                                        <p:strVal val="visible"/>
                                      </p:to>
                                    </p:set>
                                    <p:animEffect transition="in" filter="fade">
                                      <p:cBhvr>
                                        <p:cTn id="48"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idx="1"/>
          </p:nvPr>
        </p:nvSpPr>
        <p:spPr>
          <a:xfrm>
            <a:off x="609600" y="1676400"/>
            <a:ext cx="10744200" cy="4112800"/>
          </a:xfrm>
          <a:prstGeom prst="rect">
            <a:avLst/>
          </a:prstGeom>
          <a:noFill/>
          <a:ln>
            <a:noFill/>
          </a:ln>
        </p:spPr>
        <p:txBody>
          <a:bodyPr lIns="91425" tIns="45700" rIns="91425" bIns="45700" anchor="t" anchorCtr="0">
            <a:noAutofit/>
          </a:bodyPr>
          <a:lstStyle/>
          <a:p>
            <a:pPr>
              <a:spcAft>
                <a:spcPts val="0"/>
              </a:spcAft>
              <a:buFont typeface="Arial" panose="020B0604020202020204" pitchFamily="34" charset="0"/>
              <a:buChar char="•"/>
            </a:pPr>
            <a:r>
              <a:rPr lang="en-US" dirty="0">
                <a:sym typeface="Source Sans Pro"/>
              </a:rPr>
              <a:t>After posting the FCC Form 471, USAC will issue a Receipt Acknowledgment Letter (RAL) in </a:t>
            </a:r>
            <a:r>
              <a:rPr lang="en-US" dirty="0" smtClean="0">
                <a:sym typeface="Source Sans Pro"/>
              </a:rPr>
              <a:t>the applicant’s and service provider’s </a:t>
            </a:r>
            <a:r>
              <a:rPr lang="en-US" dirty="0">
                <a:sym typeface="Source Sans Pro"/>
              </a:rPr>
              <a:t>EPC News Feed. </a:t>
            </a:r>
          </a:p>
          <a:p>
            <a:pPr marR="0" lvl="0">
              <a:buSzPct val="100000"/>
              <a:buFont typeface="Arial" panose="020B0604020202020204" pitchFamily="34" charset="0"/>
              <a:buChar char="•"/>
            </a:pPr>
            <a:r>
              <a:rPr lang="en-US" dirty="0">
                <a:sym typeface="Source Sans Pro"/>
              </a:rPr>
              <a:t>Carefully review the letter.</a:t>
            </a:r>
          </a:p>
          <a:p>
            <a:pPr lvl="1">
              <a:spcBef>
                <a:spcPts val="800"/>
              </a:spcBef>
              <a:spcAft>
                <a:spcPts val="0"/>
              </a:spcAft>
            </a:pPr>
            <a:r>
              <a:rPr lang="en-US" sz="2400" dirty="0">
                <a:sym typeface="Source Sans Pro"/>
              </a:rPr>
              <a:t>If you </a:t>
            </a:r>
            <a:r>
              <a:rPr lang="en-US" sz="2400" dirty="0" smtClean="0">
                <a:sym typeface="Source Sans Pro"/>
              </a:rPr>
              <a:t>or the applicant notices </a:t>
            </a:r>
            <a:r>
              <a:rPr lang="en-US" sz="2400" dirty="0">
                <a:sym typeface="Source Sans Pro"/>
              </a:rPr>
              <a:t>mistakes that were contained in </a:t>
            </a:r>
            <a:r>
              <a:rPr lang="en-US" sz="2400" dirty="0" smtClean="0">
                <a:sym typeface="Source Sans Pro"/>
              </a:rPr>
              <a:t>the </a:t>
            </a:r>
            <a:r>
              <a:rPr lang="en-US" sz="2400" dirty="0">
                <a:sym typeface="Source Sans Pro"/>
              </a:rPr>
              <a:t>form, </a:t>
            </a:r>
            <a:r>
              <a:rPr lang="en-US" sz="2400" dirty="0" smtClean="0">
                <a:sym typeface="Source Sans Pro"/>
              </a:rPr>
              <a:t>the applicant </a:t>
            </a:r>
            <a:r>
              <a:rPr lang="en-US" sz="2400" dirty="0">
                <a:sym typeface="Source Sans Pro"/>
              </a:rPr>
              <a:t>can make allowable corrections.</a:t>
            </a:r>
          </a:p>
          <a:p>
            <a:pPr lvl="1">
              <a:spcBef>
                <a:spcPts val="800"/>
              </a:spcBef>
              <a:spcAft>
                <a:spcPts val="0"/>
              </a:spcAft>
            </a:pPr>
            <a:r>
              <a:rPr lang="en-US" sz="2400" dirty="0" smtClean="0">
                <a:sym typeface="Source Sans Pro"/>
              </a:rPr>
              <a:t>The applicant can navigate </a:t>
            </a:r>
            <a:r>
              <a:rPr lang="en-US" sz="2400" dirty="0">
                <a:sym typeface="Source Sans Pro"/>
              </a:rPr>
              <a:t>to the form in EPC, choose “Related Actions,” then “Submit Modification Request (RAL)” to submit allowable corrections.</a:t>
            </a:r>
          </a:p>
          <a:p>
            <a:pPr lvl="1">
              <a:spcBef>
                <a:spcPts val="800"/>
              </a:spcBef>
              <a:spcAft>
                <a:spcPts val="0"/>
              </a:spcAft>
            </a:pPr>
            <a:r>
              <a:rPr lang="en-US" sz="2400" dirty="0" smtClean="0">
                <a:sym typeface="Source Sans Pro"/>
              </a:rPr>
              <a:t>The </a:t>
            </a:r>
            <a:r>
              <a:rPr lang="en-US" sz="2400" dirty="0">
                <a:sym typeface="Source Sans Pro"/>
              </a:rPr>
              <a:t>request for corrections will be reviewed along with </a:t>
            </a:r>
            <a:r>
              <a:rPr lang="en-US" sz="2400" dirty="0" smtClean="0">
                <a:sym typeface="Source Sans Pro"/>
              </a:rPr>
              <a:t>the </a:t>
            </a:r>
            <a:r>
              <a:rPr lang="en-US" sz="2400" dirty="0">
                <a:sym typeface="Source Sans Pro"/>
              </a:rPr>
              <a:t>application.</a:t>
            </a:r>
          </a:p>
          <a:p>
            <a:pPr marL="0" marR="0" lvl="0" indent="0" algn="l" rtl="0">
              <a:spcBef>
                <a:spcPts val="800"/>
              </a:spcBef>
              <a:spcAft>
                <a:spcPts val="0"/>
              </a:spcAft>
              <a:buClr>
                <a:schemeClr val="dk1"/>
              </a:buClr>
              <a:buSzPct val="100000"/>
              <a:buFont typeface="Arial"/>
              <a:buNone/>
            </a:pPr>
            <a:endParaRPr sz="1500" b="0" i="0" u="none" strike="noStrike" cap="none" dirty="0">
              <a:solidFill>
                <a:schemeClr val="dk1"/>
              </a:solidFill>
              <a:latin typeface="Source Sans Pro"/>
              <a:ea typeface="Source Sans Pro"/>
              <a:cs typeface="Source Sans Pro"/>
              <a:sym typeface="Source Sans Pro"/>
            </a:endParaRPr>
          </a:p>
          <a:p>
            <a:pPr marL="0" marR="0" lvl="0" indent="0" algn="l" rtl="0">
              <a:spcBef>
                <a:spcPts val="800"/>
              </a:spcBef>
              <a:spcAft>
                <a:spcPts val="0"/>
              </a:spcAft>
              <a:buClr>
                <a:schemeClr val="dk1"/>
              </a:buClr>
              <a:buSzPct val="100000"/>
              <a:buFont typeface="Arial"/>
              <a:buNone/>
            </a:pPr>
            <a:endParaRPr sz="1500" b="0" i="0" u="none" strike="noStrike" cap="none" dirty="0">
              <a:solidFill>
                <a:schemeClr val="dk1"/>
              </a:solidFill>
              <a:latin typeface="Source Sans Pro"/>
              <a:ea typeface="Source Sans Pro"/>
              <a:cs typeface="Source Sans Pro"/>
              <a:sym typeface="Source Sans Pro"/>
            </a:endParaRPr>
          </a:p>
        </p:txBody>
      </p:sp>
      <p:sp>
        <p:nvSpPr>
          <p:cNvPr id="7" name="Footer Placeholder 4"/>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2" name="Slide Number Placeholder 1"/>
          <p:cNvSpPr>
            <a:spLocks noGrp="1"/>
          </p:cNvSpPr>
          <p:nvPr>
            <p:ph type="sldNum" sz="quarter" idx="11"/>
          </p:nvPr>
        </p:nvSpPr>
        <p:spPr/>
        <p:txBody>
          <a:bodyPr/>
          <a:lstStyle/>
          <a:p>
            <a:fld id="{77DFCED7-EB59-654B-ACD8-84CE8F59160C}" type="slidenum">
              <a:rPr lang="en-US" smtClean="0"/>
              <a:pPr/>
              <a:t>29</a:t>
            </a:fld>
            <a:endParaRPr lang="en-US" dirty="0"/>
          </a:p>
        </p:txBody>
      </p:sp>
      <p:sp>
        <p:nvSpPr>
          <p:cNvPr id="3" name="Title 2"/>
          <p:cNvSpPr>
            <a:spLocks noGrp="1"/>
          </p:cNvSpPr>
          <p:nvPr>
            <p:ph type="title"/>
          </p:nvPr>
        </p:nvSpPr>
        <p:spPr/>
        <p:txBody>
          <a:bodyPr/>
          <a:lstStyle/>
          <a:p>
            <a:r>
              <a:rPr lang="en-US" dirty="0"/>
              <a:t>FCC Form 471: Making Corrections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Competitive Bidding</a:t>
            </a:r>
          </a:p>
          <a:p>
            <a:r>
              <a:rPr lang="en-US" dirty="0"/>
              <a:t>FCC Form 470</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3</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787066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Application Review</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30</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846609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Review</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Program Integrity Assurance (PIA) is a group at USAC that reviews FCC Forms 471 to verify:</a:t>
            </a:r>
          </a:p>
          <a:p>
            <a:pPr lvl="1">
              <a:buFont typeface="Arial" panose="020B0604020202020204" pitchFamily="34" charset="0"/>
              <a:buChar char="•"/>
            </a:pPr>
            <a:r>
              <a:rPr lang="en-US" dirty="0" smtClean="0"/>
              <a:t>Discount level (student counts, urban or rural status)</a:t>
            </a:r>
          </a:p>
          <a:p>
            <a:pPr lvl="1">
              <a:buFont typeface="Arial" panose="020B0604020202020204" pitchFamily="34" charset="0"/>
              <a:buChar char="•"/>
            </a:pPr>
            <a:r>
              <a:rPr lang="en-US" dirty="0" smtClean="0"/>
              <a:t>Eligibility of products and services requested</a:t>
            </a:r>
          </a:p>
          <a:p>
            <a:pPr lvl="1">
              <a:buFont typeface="Arial" panose="020B0604020202020204" pitchFamily="34" charset="0"/>
              <a:buChar char="•"/>
            </a:pPr>
            <a:r>
              <a:rPr lang="en-US" dirty="0" smtClean="0"/>
              <a:t>Cost allocations, if a product or service has </a:t>
            </a:r>
            <a:r>
              <a:rPr lang="en-US" dirty="0"/>
              <a:t>both eligible and ineligible </a:t>
            </a:r>
            <a:r>
              <a:rPr lang="en-US" dirty="0" smtClean="0"/>
              <a:t>functions.</a:t>
            </a:r>
          </a:p>
          <a:p>
            <a:pPr lvl="1">
              <a:buFont typeface="Arial" panose="020B0604020202020204" pitchFamily="34" charset="0"/>
              <a:buChar char="•"/>
            </a:pPr>
            <a:r>
              <a:rPr lang="en-US" dirty="0" smtClean="0"/>
              <a:t>Compliance with program rules.</a:t>
            </a:r>
          </a:p>
          <a:p>
            <a:pPr>
              <a:buFont typeface="Arial" panose="020B0604020202020204" pitchFamily="34" charset="0"/>
              <a:buChar char="•"/>
            </a:pPr>
            <a:r>
              <a:rPr lang="en-US" dirty="0" smtClean="0"/>
              <a:t>Applicants may need your assistance during the review, especially if PIA requests technical details or other information about the services you are providing to the applicant.</a:t>
            </a: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31</a:t>
            </a:fld>
            <a:endParaRPr lang="en-US" dirty="0"/>
          </a:p>
        </p:txBody>
      </p:sp>
    </p:spTree>
    <p:extLst>
      <p:ext uri="{BB962C8B-B14F-4D97-AF65-F5344CB8AC3E}">
        <p14:creationId xmlns:p14="http://schemas.microsoft.com/office/powerpoint/2010/main" val="3110466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Applicants Must Pay Their </a:t>
            </a:r>
            <a:r>
              <a:rPr lang="en-US" dirty="0" smtClean="0"/>
              <a:t>Non-Discount </a:t>
            </a:r>
            <a:r>
              <a:rPr lang="en-US" dirty="0"/>
              <a:t>Share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All E-rate applicants must pay their non-discount share.</a:t>
            </a:r>
          </a:p>
          <a:p>
            <a:pPr>
              <a:buFont typeface="Arial" panose="020B0604020202020204" pitchFamily="34" charset="0"/>
              <a:buChar char="•"/>
            </a:pPr>
            <a:r>
              <a:rPr lang="en-US" dirty="0"/>
              <a:t>Service providers cannot give the money (directly or indirectly) to pay for the non-discount share.</a:t>
            </a:r>
          </a:p>
          <a:p>
            <a:pPr>
              <a:buFont typeface="Arial" panose="020B0604020202020204" pitchFamily="34" charset="0"/>
              <a:buChar char="•"/>
            </a:pPr>
            <a:r>
              <a:rPr lang="en-US" dirty="0" smtClean="0"/>
              <a:t>Funds </a:t>
            </a:r>
            <a:r>
              <a:rPr lang="en-US" dirty="0"/>
              <a:t>cannot come from the service provider or an entity controlled by the service provider.</a:t>
            </a:r>
          </a:p>
          <a:p>
            <a:pPr>
              <a:buFont typeface="Arial" panose="020B0604020202020204" pitchFamily="34" charset="0"/>
              <a:buChar char="•"/>
            </a:pPr>
            <a:r>
              <a:rPr lang="en-US" dirty="0"/>
              <a:t>Service provider bills can’t be ignored or waived.</a:t>
            </a:r>
          </a:p>
          <a:p>
            <a:pPr>
              <a:buFont typeface="Arial" panose="020B0604020202020204" pitchFamily="34" charset="0"/>
              <a:buChar char="•"/>
            </a:pPr>
            <a:r>
              <a:rPr lang="en-US" dirty="0"/>
              <a:t>If applicant can’t show proof of payment during invoice review, </a:t>
            </a:r>
            <a:r>
              <a:rPr lang="en-US" dirty="0" smtClean="0"/>
              <a:t>the invoice (whether from the applicant or the service provider) may </a:t>
            </a:r>
            <a:r>
              <a:rPr lang="en-US" dirty="0"/>
              <a:t>be denied. </a:t>
            </a:r>
          </a:p>
          <a:p>
            <a:pPr>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32</a:t>
            </a:fld>
            <a:endParaRPr lang="en-US" dirty="0"/>
          </a:p>
        </p:txBody>
      </p:sp>
    </p:spTree>
    <p:extLst>
      <p:ext uri="{BB962C8B-B14F-4D97-AF65-F5344CB8AC3E}">
        <p14:creationId xmlns:p14="http://schemas.microsoft.com/office/powerpoint/2010/main" val="355418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Necessary Resources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The applicant certifies on the </a:t>
            </a:r>
            <a:r>
              <a:rPr lang="en-US" dirty="0"/>
              <a:t>FCC Form 471 that </a:t>
            </a:r>
            <a:r>
              <a:rPr lang="en-US" dirty="0" smtClean="0"/>
              <a:t>they </a:t>
            </a:r>
            <a:r>
              <a:rPr lang="en-US" dirty="0"/>
              <a:t>have secured access to the resources necessary to make effective use of the discounted services they</a:t>
            </a:r>
            <a:r>
              <a:rPr lang="en-US" dirty="0" smtClean="0"/>
              <a:t> </a:t>
            </a:r>
            <a:r>
              <a:rPr lang="en-US" dirty="0"/>
              <a:t>are purchasing.</a:t>
            </a:r>
          </a:p>
          <a:p>
            <a:pPr lvl="1">
              <a:buFont typeface="Arial" panose="020B0604020202020204" pitchFamily="34" charset="0"/>
              <a:buChar char="•"/>
            </a:pPr>
            <a:r>
              <a:rPr lang="en-US" dirty="0"/>
              <a:t>Necessary resources include computers, training, software, maintenance, internal connections, and electrical connections.</a:t>
            </a:r>
          </a:p>
          <a:p>
            <a:pPr>
              <a:buFont typeface="Arial" panose="020B0604020202020204" pitchFamily="34" charset="0"/>
              <a:buChar char="•"/>
            </a:pPr>
            <a:r>
              <a:rPr lang="en-US" dirty="0" smtClean="0"/>
              <a:t>They </a:t>
            </a:r>
            <a:r>
              <a:rPr lang="en-US" dirty="0"/>
              <a:t>certify that they</a:t>
            </a:r>
            <a:r>
              <a:rPr lang="en-US" dirty="0" smtClean="0"/>
              <a:t> </a:t>
            </a:r>
            <a:r>
              <a:rPr lang="en-US" dirty="0"/>
              <a:t>have these resources and/or the budget to purchase these resources.</a:t>
            </a:r>
          </a:p>
          <a:p>
            <a:pPr>
              <a:buFont typeface="Arial" panose="020B0604020202020204" pitchFamily="34" charset="0"/>
              <a:buChar char="•"/>
            </a:pPr>
            <a:r>
              <a:rPr lang="en-US" dirty="0" smtClean="0"/>
              <a:t>They </a:t>
            </a:r>
            <a:r>
              <a:rPr lang="en-US" dirty="0"/>
              <a:t>also certify that they</a:t>
            </a:r>
            <a:r>
              <a:rPr lang="en-US" dirty="0" smtClean="0"/>
              <a:t> </a:t>
            </a:r>
            <a:r>
              <a:rPr lang="en-US" dirty="0"/>
              <a:t>will pay the non-discount share of the cost of the eligible services for which they</a:t>
            </a:r>
            <a:r>
              <a:rPr lang="en-US" dirty="0" smtClean="0"/>
              <a:t> </a:t>
            </a:r>
            <a:r>
              <a:rPr lang="en-US" dirty="0"/>
              <a:t>are requesting discounts.</a:t>
            </a:r>
          </a:p>
          <a:p>
            <a:pPr>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33</a:t>
            </a:fld>
            <a:endParaRPr lang="en-US" dirty="0"/>
          </a:p>
        </p:txBody>
      </p:sp>
    </p:spTree>
    <p:extLst>
      <p:ext uri="{BB962C8B-B14F-4D97-AF65-F5344CB8AC3E}">
        <p14:creationId xmlns:p14="http://schemas.microsoft.com/office/powerpoint/2010/main" val="784007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895600" y="1272374"/>
            <a:ext cx="5943600" cy="1775626"/>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Funding Commitments and Document Retention</a:t>
            </a:r>
          </a:p>
          <a:p>
            <a:endParaRPr lang="en-US"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34</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2392047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Commitments (FCDLs)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ym typeface="Source Sans Pro"/>
              </a:rPr>
              <a:t>Once PIA review is complete, </a:t>
            </a:r>
            <a:r>
              <a:rPr lang="en-US" dirty="0" smtClean="0">
                <a:sym typeface="Source Sans Pro"/>
              </a:rPr>
              <a:t>the applicant and the service provider </a:t>
            </a:r>
            <a:r>
              <a:rPr lang="en-US" dirty="0">
                <a:sym typeface="Source Sans Pro"/>
              </a:rPr>
              <a:t>will receive a Funding Commitment Decision Letter (FCDL).</a:t>
            </a:r>
          </a:p>
          <a:p>
            <a:pPr>
              <a:buFont typeface="Arial" panose="020B0604020202020204" pitchFamily="34" charset="0"/>
              <a:buChar char="•"/>
            </a:pPr>
            <a:r>
              <a:rPr lang="en-US" dirty="0" smtClean="0">
                <a:sym typeface="Source Sans Pro"/>
              </a:rPr>
              <a:t>The </a:t>
            </a:r>
            <a:r>
              <a:rPr lang="en-US" dirty="0">
                <a:sym typeface="Source Sans Pro"/>
              </a:rPr>
              <a:t>FCDL will show </a:t>
            </a:r>
            <a:r>
              <a:rPr lang="en-US" dirty="0" smtClean="0">
                <a:sym typeface="Source Sans Pro"/>
              </a:rPr>
              <a:t>approved, modified, </a:t>
            </a:r>
            <a:r>
              <a:rPr lang="en-US" dirty="0">
                <a:sym typeface="Source Sans Pro"/>
              </a:rPr>
              <a:t>and/or denied funding requests and next steps.</a:t>
            </a:r>
          </a:p>
          <a:p>
            <a:pPr>
              <a:spcBef>
                <a:spcPts val="800"/>
              </a:spcBef>
              <a:spcAft>
                <a:spcPts val="0"/>
              </a:spcAft>
              <a:buFont typeface="Arial" panose="020B0604020202020204" pitchFamily="34" charset="0"/>
              <a:buChar char="•"/>
            </a:pPr>
            <a:r>
              <a:rPr lang="en-US" dirty="0">
                <a:sym typeface="Source Sans Pro"/>
              </a:rPr>
              <a:t>FCDLs appear in </a:t>
            </a:r>
            <a:r>
              <a:rPr lang="en-US" dirty="0" smtClean="0">
                <a:sym typeface="Source Sans Pro"/>
              </a:rPr>
              <a:t>the </a:t>
            </a:r>
            <a:r>
              <a:rPr lang="en-US" dirty="0">
                <a:sym typeface="Source Sans Pro"/>
              </a:rPr>
              <a:t>EPC News feed and on </a:t>
            </a:r>
            <a:r>
              <a:rPr lang="en-US" dirty="0" smtClean="0">
                <a:sym typeface="Source Sans Pro"/>
              </a:rPr>
              <a:t>the </a:t>
            </a:r>
            <a:r>
              <a:rPr lang="en-US" dirty="0">
                <a:sym typeface="Source Sans Pro"/>
              </a:rPr>
              <a:t>EPC Landing Page</a:t>
            </a:r>
            <a:r>
              <a:rPr lang="en-US" dirty="0"/>
              <a:t>.</a:t>
            </a:r>
          </a:p>
          <a:p>
            <a:pPr>
              <a:spcBef>
                <a:spcPts val="800"/>
              </a:spcBef>
              <a:spcAft>
                <a:spcPts val="0"/>
              </a:spcAft>
              <a:buFont typeface="Arial" panose="020B0604020202020204" pitchFamily="34" charset="0"/>
              <a:buChar char="•"/>
            </a:pPr>
            <a:r>
              <a:rPr lang="en-US" dirty="0"/>
              <a:t>FCDL notifications with PDF of complete FCDL are emailed directly to:</a:t>
            </a:r>
          </a:p>
          <a:p>
            <a:pPr lvl="1"/>
            <a:r>
              <a:rPr lang="en-US" sz="2400" dirty="0" smtClean="0"/>
              <a:t>The service provider General Contact</a:t>
            </a:r>
          </a:p>
          <a:p>
            <a:pPr lvl="1"/>
            <a:r>
              <a:rPr lang="en-US" sz="2400" dirty="0"/>
              <a:t>I</a:t>
            </a:r>
            <a:r>
              <a:rPr lang="en-US" sz="2400" dirty="0" smtClean="0"/>
              <a:t>f </a:t>
            </a:r>
            <a:r>
              <a:rPr lang="en-US" sz="2400" dirty="0"/>
              <a:t>that person is inactive, the SPIN's </a:t>
            </a:r>
            <a:r>
              <a:rPr lang="en-US" sz="2400" dirty="0" smtClean="0"/>
              <a:t>EPC Account Administrator.</a:t>
            </a:r>
            <a:endParaRPr lang="en-US" sz="2400" dirty="0"/>
          </a:p>
          <a:p>
            <a:pPr>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35</a:t>
            </a:fld>
            <a:endParaRPr lang="en-US" dirty="0"/>
          </a:p>
        </p:txBody>
      </p:sp>
    </p:spTree>
    <p:extLst>
      <p:ext uri="{BB962C8B-B14F-4D97-AF65-F5344CB8AC3E}">
        <p14:creationId xmlns:p14="http://schemas.microsoft.com/office/powerpoint/2010/main" val="8697954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Document Retention</a:t>
            </a:r>
          </a:p>
        </p:txBody>
      </p:sp>
      <p:sp>
        <p:nvSpPr>
          <p:cNvPr id="367" name="Shape 367"/>
          <p:cNvSpPr txBox="1">
            <a:spLocks noGrp="1"/>
          </p:cNvSpPr>
          <p:nvPr>
            <p:ph idx="1"/>
          </p:nvPr>
        </p:nvSpPr>
        <p:spPr>
          <a:xfrm>
            <a:off x="457201" y="1447800"/>
            <a:ext cx="4876800" cy="4615543"/>
          </a:xfrm>
          <a:prstGeom prst="rect">
            <a:avLst/>
          </a:prstGeom>
          <a:noFill/>
          <a:ln>
            <a:noFill/>
          </a:ln>
        </p:spPr>
        <p:txBody>
          <a:bodyPr lIns="91425" tIns="45700" rIns="91425" bIns="45700" anchor="t" anchorCtr="0">
            <a:noAutofit/>
          </a:bodyPr>
          <a:lstStyle/>
          <a:p>
            <a:pPr>
              <a:spcAft>
                <a:spcPts val="0"/>
              </a:spcAft>
              <a:buFont typeface="Arial" panose="020B0604020202020204" pitchFamily="34" charset="0"/>
              <a:buChar char="•"/>
            </a:pPr>
            <a:r>
              <a:rPr lang="en-US" sz="2200" dirty="0" smtClean="0">
                <a:sym typeface="Source Sans Pro"/>
              </a:rPr>
              <a:t>Applicants and service providers </a:t>
            </a:r>
            <a:r>
              <a:rPr lang="en-US" sz="2200" dirty="0">
                <a:sym typeface="Source Sans Pro"/>
              </a:rPr>
              <a:t>must keep all documentation for 10 years from the last date to receive service.</a:t>
            </a:r>
          </a:p>
          <a:p>
            <a:pPr>
              <a:spcAft>
                <a:spcPts val="0"/>
              </a:spcAft>
              <a:buFont typeface="Arial" panose="020B0604020202020204" pitchFamily="34" charset="0"/>
              <a:buChar char="•"/>
            </a:pPr>
            <a:r>
              <a:rPr lang="en-US" sz="2200" dirty="0" smtClean="0">
                <a:sym typeface="Source Sans Pro"/>
              </a:rPr>
              <a:t>For </a:t>
            </a:r>
            <a:r>
              <a:rPr lang="en-US" sz="2200" dirty="0">
                <a:sym typeface="Source Sans Pro"/>
              </a:rPr>
              <a:t>example, for recurring </a:t>
            </a:r>
            <a:r>
              <a:rPr lang="en-US" sz="2200" dirty="0"/>
              <a:t>internet access service for FY2019, both the applicant and the service provider must retain all records until at least June 30, 2030</a:t>
            </a:r>
            <a:r>
              <a:rPr lang="en-US" sz="2200" dirty="0" smtClean="0"/>
              <a:t>.</a:t>
            </a:r>
          </a:p>
          <a:p>
            <a:pPr>
              <a:spcAft>
                <a:spcPts val="0"/>
              </a:spcAft>
              <a:buFont typeface="Arial" panose="020B0604020202020204" pitchFamily="34" charset="0"/>
              <a:buChar char="•"/>
            </a:pPr>
            <a:r>
              <a:rPr lang="en-US" sz="2200" dirty="0" smtClean="0">
                <a:sym typeface="Source Sans Pro"/>
              </a:rPr>
              <a:t>Records can be kept electronically.</a:t>
            </a:r>
            <a:endParaRPr lang="en-US" sz="2200" dirty="0">
              <a:sym typeface="Source Sans Pro"/>
            </a:endParaRPr>
          </a:p>
        </p:txBody>
      </p:sp>
      <p:sp>
        <p:nvSpPr>
          <p:cNvPr id="3" name="Footer Placeholder 2"/>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36</a:t>
            </a:fld>
            <a:endParaRPr lang="en-US" dirty="0"/>
          </a:p>
        </p:txBody>
      </p:sp>
      <p:pic>
        <p:nvPicPr>
          <p:cNvPr id="5" name="Picture 4"/>
          <p:cNvPicPr>
            <a:picLocks noChangeAspect="1"/>
          </p:cNvPicPr>
          <p:nvPr/>
        </p:nvPicPr>
        <p:blipFill>
          <a:blip r:embed="rId3"/>
          <a:stretch>
            <a:fillRect/>
          </a:stretch>
        </p:blipFill>
        <p:spPr>
          <a:xfrm>
            <a:off x="6019800" y="1350372"/>
            <a:ext cx="5309986" cy="3526427"/>
          </a:xfrm>
          <a:prstGeom prst="rect">
            <a:avLst/>
          </a:prstGeom>
        </p:spPr>
      </p:pic>
    </p:spTree>
    <p:extLst>
      <p:ext uri="{BB962C8B-B14F-4D97-AF65-F5344CB8AC3E}">
        <p14:creationId xmlns:p14="http://schemas.microsoft.com/office/powerpoint/2010/main" val="38996032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Case Studies</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37</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41733473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t>
            </a:r>
            <a:r>
              <a:rPr lang="en-US" dirty="0" smtClean="0"/>
              <a:t>Non-discount Share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Red </a:t>
            </a:r>
            <a:r>
              <a:rPr lang="en-US" dirty="0"/>
              <a:t>School District </a:t>
            </a:r>
            <a:r>
              <a:rPr lang="en-US" dirty="0" smtClean="0"/>
              <a:t>– which is eligible for a 90 percent discount on its Category One services – runs short of funding in January of the funding year and believes it will be unable to pay its bill from the service provider.</a:t>
            </a:r>
          </a:p>
          <a:p>
            <a:pPr>
              <a:buFont typeface="Arial" panose="020B0604020202020204" pitchFamily="34" charset="0"/>
              <a:buChar char="•"/>
            </a:pPr>
            <a:r>
              <a:rPr lang="en-US" dirty="0" smtClean="0"/>
              <a:t>Blue Service Provider offers to forgive the 10 percent share of the cost of the service for three months and to start billing Red School District again in April.</a:t>
            </a:r>
            <a:endParaRPr lang="en-US" dirty="0"/>
          </a:p>
          <a:p>
            <a:pPr>
              <a:buFont typeface="Arial" panose="020B0604020202020204" pitchFamily="34" charset="0"/>
              <a:buChar char="•"/>
            </a:pPr>
            <a:r>
              <a:rPr lang="en-US" dirty="0" smtClean="0"/>
              <a:t>Can the service provider continue to invoice USAC for the 90 percent cost of the service during January, February, and March? </a:t>
            </a:r>
            <a:endParaRPr lang="en-US" dirty="0"/>
          </a:p>
          <a:p>
            <a:pPr>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38</a:t>
            </a:fld>
            <a:endParaRPr lang="en-US" dirty="0"/>
          </a:p>
        </p:txBody>
      </p:sp>
    </p:spTree>
    <p:extLst>
      <p:ext uri="{BB962C8B-B14F-4D97-AF65-F5344CB8AC3E}">
        <p14:creationId xmlns:p14="http://schemas.microsoft.com/office/powerpoint/2010/main" val="1447509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t>
            </a:r>
            <a:r>
              <a:rPr lang="en-US" dirty="0" smtClean="0"/>
              <a:t>Non-discount Share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No. Under program rules, Red </a:t>
            </a:r>
            <a:r>
              <a:rPr lang="en-US" dirty="0"/>
              <a:t>School </a:t>
            </a:r>
            <a:r>
              <a:rPr lang="en-US" dirty="0" smtClean="0"/>
              <a:t>District must pay its non-discount share of the cost of the service.</a:t>
            </a:r>
          </a:p>
          <a:p>
            <a:pPr>
              <a:buFont typeface="Arial" panose="020B0604020202020204" pitchFamily="34" charset="0"/>
              <a:buChar char="•"/>
            </a:pPr>
            <a:r>
              <a:rPr lang="en-US" dirty="0" smtClean="0"/>
              <a:t>Blue Service Provider must bill Red School District before it invoices USAC for the discounted cost of the service.</a:t>
            </a:r>
          </a:p>
          <a:p>
            <a:pPr>
              <a:buFont typeface="Arial" panose="020B0604020202020204" pitchFamily="34" charset="0"/>
              <a:buChar char="•"/>
            </a:pPr>
            <a:r>
              <a:rPr lang="en-US" dirty="0" smtClean="0"/>
              <a:t>If Red School District does not pay </a:t>
            </a:r>
            <a:r>
              <a:rPr lang="en-US" dirty="0"/>
              <a:t>a</a:t>
            </a:r>
            <a:r>
              <a:rPr lang="en-US" dirty="0" smtClean="0"/>
              <a:t> bill from Blue Service Provider within 90 days, USAC will assume that Red School District will not pay its bill. USAC will deny an invoice filed by Blue Service Provider for January services billed on January 1 if Red School District has not paid its customer bill by April 1.</a:t>
            </a:r>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39</a:t>
            </a:fld>
            <a:endParaRPr lang="en-US" dirty="0"/>
          </a:p>
        </p:txBody>
      </p:sp>
    </p:spTree>
    <p:extLst>
      <p:ext uri="{BB962C8B-B14F-4D97-AF65-F5344CB8AC3E}">
        <p14:creationId xmlns:p14="http://schemas.microsoft.com/office/powerpoint/2010/main" val="177986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idx="1"/>
          </p:nvPr>
        </p:nvSpPr>
        <p:spPr>
          <a:xfrm>
            <a:off x="337350" y="1719942"/>
            <a:ext cx="8349450" cy="4528457"/>
          </a:xfrm>
          <a:prstGeom prst="rect">
            <a:avLst/>
          </a:prstGeom>
          <a:noFill/>
          <a:ln>
            <a:noFill/>
          </a:ln>
        </p:spPr>
        <p:txBody>
          <a:bodyPr lIns="91425" tIns="45700" rIns="91425" bIns="45700" anchor="t" anchorCtr="0">
            <a:noAutofit/>
          </a:bodyPr>
          <a:lstStyle/>
          <a:p>
            <a:pPr marL="571500"/>
            <a:r>
              <a:rPr lang="en-US" dirty="0">
                <a:sym typeface="Source Sans Pro"/>
              </a:rPr>
              <a:t>Competitive bidding </a:t>
            </a:r>
            <a:r>
              <a:rPr lang="en-US" dirty="0"/>
              <a:t>is a formal process to choose the service providers who will provide </a:t>
            </a:r>
            <a:r>
              <a:rPr lang="en-US" dirty="0" smtClean="0"/>
              <a:t>the applicants’ products </a:t>
            </a:r>
            <a:r>
              <a:rPr lang="en-US" dirty="0"/>
              <a:t>and </a:t>
            </a:r>
            <a:r>
              <a:rPr lang="en-US" dirty="0" smtClean="0"/>
              <a:t>services.</a:t>
            </a:r>
            <a:endParaRPr lang="en-US" dirty="0">
              <a:sym typeface="Source Sans Pro"/>
            </a:endParaRPr>
          </a:p>
          <a:p>
            <a:pPr marL="857250" lvl="1" indent="-342900"/>
            <a:r>
              <a:rPr lang="en-US" dirty="0" smtClean="0"/>
              <a:t>Applicants describe their desired </a:t>
            </a:r>
            <a:r>
              <a:rPr lang="en-US" dirty="0"/>
              <a:t>services and </a:t>
            </a:r>
            <a:r>
              <a:rPr lang="en-US" dirty="0" smtClean="0"/>
              <a:t>requirements on their </a:t>
            </a:r>
            <a:r>
              <a:rPr lang="en-US" dirty="0"/>
              <a:t>FCC Form 470 and RFP.</a:t>
            </a:r>
          </a:p>
          <a:p>
            <a:pPr marL="857250" lvl="1" indent="-342900"/>
            <a:r>
              <a:rPr lang="en-US" dirty="0" smtClean="0"/>
              <a:t>Service providers </a:t>
            </a:r>
            <a:r>
              <a:rPr lang="en-US" dirty="0"/>
              <a:t>review </a:t>
            </a:r>
            <a:r>
              <a:rPr lang="en-US" dirty="0" smtClean="0"/>
              <a:t>the applicants’ </a:t>
            </a:r>
            <a:r>
              <a:rPr lang="en-US" dirty="0"/>
              <a:t>documents and bid on </a:t>
            </a:r>
            <a:r>
              <a:rPr lang="en-US" dirty="0" smtClean="0"/>
              <a:t>their </a:t>
            </a:r>
            <a:r>
              <a:rPr lang="en-US" dirty="0"/>
              <a:t>services.</a:t>
            </a:r>
          </a:p>
          <a:p>
            <a:pPr marL="857250" lvl="1" indent="-342900"/>
            <a:r>
              <a:rPr lang="en-US" dirty="0" smtClean="0">
                <a:sym typeface="Source Sans Pro"/>
              </a:rPr>
              <a:t>Applicants elect </a:t>
            </a:r>
            <a:r>
              <a:rPr lang="en-US" dirty="0">
                <a:sym typeface="Source Sans Pro"/>
              </a:rPr>
              <a:t>the most cost-effective bid using the price of the eligible products and services as the primary factor.</a:t>
            </a:r>
          </a:p>
          <a:p>
            <a:pPr marL="971550" marR="0" lvl="0" indent="-457200">
              <a:spcBef>
                <a:spcPts val="800"/>
              </a:spcBef>
            </a:pPr>
            <a:endParaRPr sz="2400" dirty="0"/>
          </a:p>
          <a:p>
            <a:pPr marL="0" marR="0" lvl="0" indent="0" algn="l" rtl="0">
              <a:spcBef>
                <a:spcPts val="800"/>
              </a:spcBef>
              <a:spcAft>
                <a:spcPts val="0"/>
              </a:spcAft>
              <a:buClr>
                <a:schemeClr val="dk1"/>
              </a:buClr>
              <a:buSzPct val="100000"/>
              <a:buFont typeface="Arial"/>
              <a:buNone/>
            </a:pPr>
            <a:endParaRPr dirty="0">
              <a:sym typeface="Source Sans Pro"/>
            </a:endParaRPr>
          </a:p>
          <a:p>
            <a:pPr marL="0" marR="0" lvl="0" indent="0" algn="l" rtl="0">
              <a:spcBef>
                <a:spcPts val="800"/>
              </a:spcBef>
              <a:spcAft>
                <a:spcPts val="0"/>
              </a:spcAft>
              <a:buClr>
                <a:schemeClr val="dk1"/>
              </a:buClr>
              <a:buSzPct val="100000"/>
              <a:buFont typeface="Arial"/>
              <a:buNone/>
            </a:pPr>
            <a:endParaRPr dirty="0">
              <a:sym typeface="Source Sans Pro"/>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7800" y="2133600"/>
            <a:ext cx="2410711" cy="3070334"/>
          </a:xfrm>
          <a:prstGeom prst="rect">
            <a:avLst/>
          </a:prstGeom>
        </p:spPr>
      </p:pic>
      <p:sp>
        <p:nvSpPr>
          <p:cNvPr id="4" name="Footer Placeholder 3"/>
          <p:cNvSpPr>
            <a:spLocks noGrp="1"/>
          </p:cNvSpPr>
          <p:nvPr>
            <p:ph type="ftr" sz="quarter" idx="11"/>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4</a:t>
            </a:fld>
            <a:endParaRPr lang="en-US" dirty="0"/>
          </a:p>
        </p:txBody>
      </p:sp>
      <p:sp>
        <p:nvSpPr>
          <p:cNvPr id="5" name="Title 4"/>
          <p:cNvSpPr>
            <a:spLocks noGrp="1"/>
          </p:cNvSpPr>
          <p:nvPr>
            <p:ph type="title"/>
          </p:nvPr>
        </p:nvSpPr>
        <p:spPr/>
        <p:txBody>
          <a:bodyPr/>
          <a:lstStyle/>
          <a:p>
            <a:r>
              <a:rPr lang="en-US" dirty="0"/>
              <a:t>What is competitive bidding? </a:t>
            </a:r>
          </a:p>
        </p:txBody>
      </p:sp>
    </p:spTree>
    <p:extLst>
      <p:ext uri="{BB962C8B-B14F-4D97-AF65-F5344CB8AC3E}">
        <p14:creationId xmlns:p14="http://schemas.microsoft.com/office/powerpoint/2010/main" val="3402844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457200" indent="-457200">
              <a:buFont typeface="Arial" panose="020B0604020202020204" pitchFamily="34" charset="0"/>
              <a:buChar char="•"/>
            </a:pPr>
            <a:r>
              <a:rPr lang="en-US" sz="2400" dirty="0"/>
              <a:t>Main Library Consortium filed a FY2019 FCC Form 470 requesting Internal </a:t>
            </a:r>
            <a:r>
              <a:rPr lang="en-US" sz="2400" dirty="0" smtClean="0"/>
              <a:t>Connections and also issued an RFP.</a:t>
            </a:r>
            <a:endParaRPr lang="en-US" sz="2400" dirty="0"/>
          </a:p>
          <a:p>
            <a:pPr marL="457200" indent="-457200">
              <a:buFont typeface="Arial" panose="020B0604020202020204" pitchFamily="34" charset="0"/>
              <a:buChar char="•"/>
            </a:pPr>
            <a:r>
              <a:rPr lang="en-US" sz="2400" dirty="0"/>
              <a:t>On the FCC Form 470 and RFP, the description includes the make and model requested and notes that equivalent products will be considered. </a:t>
            </a:r>
          </a:p>
          <a:p>
            <a:pPr marL="457200" indent="-457200">
              <a:buFont typeface="Arial" panose="020B0604020202020204" pitchFamily="34" charset="0"/>
              <a:buChar char="•"/>
            </a:pPr>
            <a:r>
              <a:rPr lang="en-US" sz="2400" dirty="0"/>
              <a:t>However, the RFP </a:t>
            </a:r>
            <a:r>
              <a:rPr lang="en-US" sz="2400" dirty="0" smtClean="0"/>
              <a:t>states that only a specific make and model of equipment will </a:t>
            </a:r>
            <a:r>
              <a:rPr lang="en-US" sz="2400" dirty="0"/>
              <a:t>be </a:t>
            </a:r>
            <a:r>
              <a:rPr lang="en-US" sz="2400" dirty="0" smtClean="0"/>
              <a:t>considered.</a:t>
            </a:r>
            <a:endParaRPr lang="en-US" sz="2400" dirty="0"/>
          </a:p>
          <a:p>
            <a:pPr marL="457200" indent="-457200">
              <a:buFont typeface="Arial" panose="020B0604020202020204" pitchFamily="34" charset="0"/>
              <a:buChar char="•"/>
            </a:pPr>
            <a:r>
              <a:rPr lang="en-US" sz="2400" dirty="0" smtClean="0"/>
              <a:t>Do the </a:t>
            </a:r>
            <a:r>
              <a:rPr lang="en-US" sz="2400" dirty="0"/>
              <a:t>FCC Form 470 and RFP meet the program requirement?</a:t>
            </a:r>
          </a:p>
          <a:p>
            <a:pPr marL="457200" indent="-457200">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a:t>Case Study: Category Two Requests</a:t>
            </a:r>
          </a:p>
        </p:txBody>
      </p:sp>
      <p:sp>
        <p:nvSpPr>
          <p:cNvPr id="4" name="Footer Placeholder 3"/>
          <p:cNvSpPr>
            <a:spLocks noGrp="1"/>
          </p:cNvSpPr>
          <p:nvPr>
            <p:ph type="ftr" sz="quarter" idx="11"/>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2"/>
          </p:nvPr>
        </p:nvSpPr>
        <p:spPr/>
        <p:txBody>
          <a:bodyPr/>
          <a:lstStyle/>
          <a:p>
            <a:fld id="{77DFCED7-EB59-654B-ACD8-84CE8F59160C}" type="slidenum">
              <a:rPr lang="en-US" smtClean="0"/>
              <a:pPr/>
              <a:t>40</a:t>
            </a:fld>
            <a:endParaRPr lang="en-US" dirty="0"/>
          </a:p>
        </p:txBody>
      </p:sp>
    </p:spTree>
    <p:extLst>
      <p:ext uri="{BB962C8B-B14F-4D97-AF65-F5344CB8AC3E}">
        <p14:creationId xmlns:p14="http://schemas.microsoft.com/office/powerpoint/2010/main" val="1054688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866" y="685800"/>
            <a:ext cx="11016449" cy="682440"/>
          </a:xfrm>
        </p:spPr>
        <p:txBody>
          <a:bodyPr/>
          <a:lstStyle/>
          <a:p>
            <a:r>
              <a:rPr lang="en-US" dirty="0"/>
              <a:t>Case Study Answer: Category Two Requests</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No. FCC rules state that an FCC Form 470 or RFP must not contain manufacturer specific make and model of products and/or services without adding the words "or equivalent." </a:t>
            </a:r>
          </a:p>
          <a:p>
            <a:pPr marL="342900" indent="-342900">
              <a:buFont typeface="Arial" panose="020B0604020202020204" pitchFamily="34" charset="0"/>
              <a:buChar char="•"/>
            </a:pPr>
            <a:r>
              <a:rPr lang="en-US" dirty="0"/>
              <a:t>Even though Main Library Consortium </a:t>
            </a:r>
            <a:r>
              <a:rPr lang="en-US" dirty="0" smtClean="0"/>
              <a:t>indicated </a:t>
            </a:r>
            <a:r>
              <a:rPr lang="en-US" dirty="0"/>
              <a:t>“or equivalent” in the FCC Form 470 and RFP, conflicting information is included in the </a:t>
            </a:r>
            <a:r>
              <a:rPr lang="en-US" dirty="0" smtClean="0"/>
              <a:t>RFP. </a:t>
            </a: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41</a:t>
            </a:fld>
            <a:endParaRPr lang="en-US" dirty="0"/>
          </a:p>
        </p:txBody>
      </p:sp>
    </p:spTree>
    <p:extLst>
      <p:ext uri="{BB962C8B-B14F-4D97-AF65-F5344CB8AC3E}">
        <p14:creationId xmlns:p14="http://schemas.microsoft.com/office/powerpoint/2010/main" val="3605200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Footer Placeholder 2"/>
          <p:cNvSpPr>
            <a:spLocks noGrp="1"/>
          </p:cNvSpPr>
          <p:nvPr>
            <p:ph type="ftr" sz="quarter" idx="14"/>
          </p:nvPr>
        </p:nvSpPr>
        <p:spPr/>
        <p:txBody>
          <a:bodyPr/>
          <a:lstStyle/>
          <a:p>
            <a:pPr marL="12700">
              <a:lnSpc>
                <a:spcPts val="969"/>
              </a:lnSpc>
            </a:pPr>
            <a:r>
              <a:rPr lang="de-DE" dirty="0"/>
              <a:t>© 2018 </a:t>
            </a:r>
            <a:r>
              <a:rPr lang="en-US" dirty="0"/>
              <a:t>Universal Service Administrative Co.</a:t>
            </a:r>
            <a:endParaRPr lang="en-US" dirty="0">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42</a:t>
            </a:fld>
            <a:endParaRPr lang="en-US" dirty="0"/>
          </a:p>
        </p:txBody>
      </p:sp>
    </p:spTree>
    <p:extLst>
      <p:ext uri="{BB962C8B-B14F-4D97-AF65-F5344CB8AC3E}">
        <p14:creationId xmlns:p14="http://schemas.microsoft.com/office/powerpoint/2010/main" val="393633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p>
            <a:pPr marL="12700">
              <a:lnSpc>
                <a:spcPts val="969"/>
              </a:lnSpc>
            </a:pPr>
            <a:r>
              <a:rPr lang="de-DE" dirty="0"/>
              <a:t>© 2018 </a:t>
            </a:r>
            <a:r>
              <a:rPr lang="en-US" dirty="0"/>
              <a:t>Universal Service Administrative Co.</a:t>
            </a:r>
            <a:endParaRPr lang="en-US" dirty="0">
              <a:latin typeface="SourceSansPro-Light"/>
              <a:cs typeface="SourceSansPro-Light"/>
            </a:endParaRPr>
          </a:p>
        </p:txBody>
      </p:sp>
    </p:spTree>
    <p:extLst>
      <p:ext uri="{BB962C8B-B14F-4D97-AF65-F5344CB8AC3E}">
        <p14:creationId xmlns:p14="http://schemas.microsoft.com/office/powerpoint/2010/main" val="798343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buClr>
                <a:srgbClr val="004AD4"/>
              </a:buClr>
              <a:buSzPct val="25000"/>
              <a:buFont typeface="Source Sans Pro"/>
              <a:buNone/>
            </a:pPr>
            <a:r>
              <a:rPr lang="en-US" dirty="0">
                <a:sym typeface="Source Sans Pro"/>
              </a:rPr>
              <a:t>Competitive </a:t>
            </a:r>
            <a:r>
              <a:rPr lang="en-US" dirty="0" smtClean="0">
                <a:sym typeface="Source Sans Pro"/>
              </a:rPr>
              <a:t>Bidding</a:t>
            </a:r>
            <a:endParaRPr lang="en-US" dirty="0">
              <a:sym typeface="Source Sans Pro"/>
            </a:endParaRPr>
          </a:p>
        </p:txBody>
      </p:sp>
      <p:sp>
        <p:nvSpPr>
          <p:cNvPr id="130" name="Shape 130"/>
          <p:cNvSpPr txBox="1">
            <a:spLocks noGrp="1"/>
          </p:cNvSpPr>
          <p:nvPr>
            <p:ph idx="1"/>
          </p:nvPr>
        </p:nvSpPr>
        <p:spPr>
          <a:prstGeom prst="rect">
            <a:avLst/>
          </a:prstGeom>
          <a:noFill/>
          <a:ln>
            <a:noFill/>
          </a:ln>
        </p:spPr>
        <p:txBody>
          <a:bodyPr lIns="91425" tIns="45700" rIns="91425" bIns="45700" anchor="t" anchorCtr="0">
            <a:noAutofit/>
          </a:bodyPr>
          <a:lstStyle/>
          <a:p>
            <a:pPr>
              <a:spcBef>
                <a:spcPts val="1400"/>
              </a:spcBef>
              <a:spcAft>
                <a:spcPts val="0"/>
              </a:spcAft>
              <a:buFont typeface="Arial" panose="020B0604020202020204" pitchFamily="34" charset="0"/>
              <a:buChar char="•"/>
            </a:pPr>
            <a:r>
              <a:rPr lang="en-US" dirty="0" smtClean="0">
                <a:sym typeface="Source Sans Pro"/>
              </a:rPr>
              <a:t>Applicants post an FCC Form 470 to open their competitive bidding process. They may also issue RFPs or other documents.</a:t>
            </a:r>
          </a:p>
          <a:p>
            <a:pPr lvl="1">
              <a:spcBef>
                <a:spcPts val="1400"/>
              </a:spcBef>
              <a:spcAft>
                <a:spcPts val="0"/>
              </a:spcAft>
              <a:buFont typeface="Arial" panose="020B0604020202020204" pitchFamily="34" charset="0"/>
              <a:buChar char="•"/>
            </a:pPr>
            <a:r>
              <a:rPr lang="en-US" dirty="0" smtClean="0">
                <a:sym typeface="Source Sans Pro"/>
              </a:rPr>
              <a:t>FCC Form 470 is generally available one year before the funding year.</a:t>
            </a:r>
          </a:p>
          <a:p>
            <a:pPr lvl="1">
              <a:spcBef>
                <a:spcPts val="1400"/>
              </a:spcBef>
              <a:spcAft>
                <a:spcPts val="0"/>
              </a:spcAft>
              <a:buFont typeface="Arial" panose="020B0604020202020204" pitchFamily="34" charset="0"/>
              <a:buChar char="•"/>
            </a:pPr>
            <a:r>
              <a:rPr lang="en-US" dirty="0" smtClean="0">
                <a:sym typeface="Source Sans Pro"/>
              </a:rPr>
              <a:t>For example, the FY2019 FCC Form 470 was available July 1, 2018.</a:t>
            </a:r>
          </a:p>
          <a:p>
            <a:pPr>
              <a:spcBef>
                <a:spcPts val="800"/>
              </a:spcBef>
              <a:spcAft>
                <a:spcPts val="0"/>
              </a:spcAft>
              <a:buFont typeface="Arial" panose="020B0604020202020204" pitchFamily="34" charset="0"/>
              <a:buChar char="•"/>
            </a:pPr>
            <a:r>
              <a:rPr lang="en-US" dirty="0">
                <a:sym typeface="Source Sans Pro"/>
              </a:rPr>
              <a:t>28-day waiting period</a:t>
            </a:r>
          </a:p>
          <a:p>
            <a:pPr lvl="1">
              <a:spcBef>
                <a:spcPts val="800"/>
              </a:spcBef>
              <a:spcAft>
                <a:spcPts val="0"/>
              </a:spcAft>
            </a:pPr>
            <a:r>
              <a:rPr lang="en-US" dirty="0">
                <a:sym typeface="Source Sans Pro"/>
              </a:rPr>
              <a:t>FCC Form 470 and any RFPs (if applicable) must be posted on the USAC website for </a:t>
            </a:r>
            <a:r>
              <a:rPr lang="en-US" b="1" dirty="0">
                <a:sym typeface="Source Sans Pro"/>
              </a:rPr>
              <a:t>a minimum of</a:t>
            </a:r>
            <a:r>
              <a:rPr lang="en-US" dirty="0">
                <a:sym typeface="Source Sans Pro"/>
              </a:rPr>
              <a:t> 28 days before the applicant selects a service provider, signs a contract, and submits the FCC Form 471. </a:t>
            </a:r>
            <a:endParaRPr lang="en-US" dirty="0" smtClean="0">
              <a:sym typeface="Source Sans Pro"/>
            </a:endParaRPr>
          </a:p>
          <a:p>
            <a:pPr lvl="1">
              <a:spcBef>
                <a:spcPts val="800"/>
              </a:spcBef>
              <a:spcAft>
                <a:spcPts val="0"/>
              </a:spcAft>
            </a:pPr>
            <a:r>
              <a:rPr lang="en-US" dirty="0" smtClean="0">
                <a:sym typeface="Source Sans Pro"/>
              </a:rPr>
              <a:t>Some applicants may have longer procurement cycles.</a:t>
            </a:r>
            <a:endParaRPr lang="en-US" dirty="0">
              <a:sym typeface="Source Sans Pro"/>
            </a:endParaRPr>
          </a:p>
          <a:p>
            <a:pPr marL="457200" marR="0" lvl="0" indent="-457200" algn="l" rtl="0">
              <a:lnSpc>
                <a:spcPct val="177800"/>
              </a:lnSpc>
              <a:spcBef>
                <a:spcPts val="800"/>
              </a:spcBef>
              <a:spcAft>
                <a:spcPts val="0"/>
              </a:spcAft>
              <a:buClr>
                <a:schemeClr val="dk1"/>
              </a:buClr>
              <a:buSzPct val="100000"/>
              <a:buFont typeface="Arial" panose="020B0604020202020204" pitchFamily="34" charset="0"/>
              <a:buChar char="•"/>
            </a:pPr>
            <a:endParaRPr dirty="0">
              <a:sym typeface="Source Sans Pro"/>
            </a:endParaRPr>
          </a:p>
          <a:p>
            <a:pPr marL="457200" marR="0" lvl="0" indent="-457200" algn="l" rtl="0">
              <a:spcBef>
                <a:spcPts val="800"/>
              </a:spcBef>
              <a:spcAft>
                <a:spcPts val="0"/>
              </a:spcAft>
              <a:buClr>
                <a:schemeClr val="dk1"/>
              </a:buClr>
              <a:buSzPct val="100000"/>
              <a:buFont typeface="Arial" panose="020B0604020202020204" pitchFamily="34" charset="0"/>
              <a:buChar char="•"/>
            </a:pPr>
            <a:endParaRPr dirty="0">
              <a:sym typeface="Source Sans Pro"/>
            </a:endParaRPr>
          </a:p>
          <a:p>
            <a:pPr marL="457200" marR="0" lvl="0" indent="-457200" algn="l" rtl="0">
              <a:spcBef>
                <a:spcPts val="800"/>
              </a:spcBef>
              <a:spcAft>
                <a:spcPts val="0"/>
              </a:spcAft>
              <a:buClr>
                <a:schemeClr val="dk1"/>
              </a:buClr>
              <a:buSzPct val="100000"/>
              <a:buFont typeface="Arial" panose="020B0604020202020204" pitchFamily="34" charset="0"/>
              <a:buChar char="•"/>
            </a:pPr>
            <a:endParaRPr dirty="0">
              <a:sym typeface="Source Sans Pro"/>
            </a:endParaRPr>
          </a:p>
        </p:txBody>
      </p:sp>
      <p:sp>
        <p:nvSpPr>
          <p:cNvPr id="6" name="Footer Placeholder 4"/>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2" name="Slide Number Placeholder 1"/>
          <p:cNvSpPr>
            <a:spLocks noGrp="1"/>
          </p:cNvSpPr>
          <p:nvPr>
            <p:ph type="sldNum" sz="quarter" idx="11"/>
          </p:nvPr>
        </p:nvSpPr>
        <p:spPr/>
        <p:txBody>
          <a:bodyPr/>
          <a:lstStyle/>
          <a:p>
            <a:fld id="{77DFCED7-EB59-654B-ACD8-84CE8F59160C}" type="slidenum">
              <a:rPr lang="en-US" smtClean="0"/>
              <a:pPr/>
              <a:t>5</a:t>
            </a:fld>
            <a:endParaRPr lang="en-US" dirty="0"/>
          </a:p>
        </p:txBody>
      </p:sp>
    </p:spTree>
    <p:extLst>
      <p:ext uri="{BB962C8B-B14F-4D97-AF65-F5344CB8AC3E}">
        <p14:creationId xmlns:p14="http://schemas.microsoft.com/office/powerpoint/2010/main" val="2890466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buClr>
                <a:srgbClr val="004AD4"/>
              </a:buClr>
              <a:buSzPct val="25000"/>
              <a:buFont typeface="Source Sans Pro"/>
              <a:buNone/>
            </a:pPr>
            <a:r>
              <a:rPr lang="en-US" dirty="0">
                <a:sym typeface="Source Sans Pro"/>
              </a:rPr>
              <a:t>Competitive Bidding </a:t>
            </a:r>
            <a:r>
              <a:rPr lang="en-US" dirty="0" smtClean="0">
                <a:sym typeface="Source Sans Pro"/>
              </a:rPr>
              <a:t>Requirements for Applicants</a:t>
            </a:r>
            <a:endParaRPr lang="en-US" dirty="0">
              <a:sym typeface="Source Sans Pro"/>
            </a:endParaRPr>
          </a:p>
        </p:txBody>
      </p:sp>
      <p:sp>
        <p:nvSpPr>
          <p:cNvPr id="130" name="Shape 130"/>
          <p:cNvSpPr txBox="1">
            <a:spLocks noGrp="1"/>
          </p:cNvSpPr>
          <p:nvPr>
            <p:ph idx="1"/>
          </p:nvPr>
        </p:nvSpPr>
        <p:spPr>
          <a:prstGeom prst="rect">
            <a:avLst/>
          </a:prstGeom>
          <a:noFill/>
          <a:ln>
            <a:noFill/>
          </a:ln>
        </p:spPr>
        <p:txBody>
          <a:bodyPr lIns="91425" tIns="45700" rIns="91425" bIns="45700" anchor="t" anchorCtr="0">
            <a:noAutofit/>
          </a:bodyPr>
          <a:lstStyle/>
          <a:p>
            <a:pPr>
              <a:spcBef>
                <a:spcPts val="1400"/>
              </a:spcBef>
              <a:spcAft>
                <a:spcPts val="0"/>
              </a:spcAft>
              <a:buFont typeface="Arial" panose="020B0604020202020204" pitchFamily="34" charset="0"/>
              <a:buChar char="•"/>
            </a:pPr>
            <a:r>
              <a:rPr lang="en-US" dirty="0" smtClean="0">
                <a:sym typeface="Source Sans Pro"/>
              </a:rPr>
              <a:t>Applicants must run an open and fair competitive </a:t>
            </a:r>
            <a:r>
              <a:rPr lang="en-US" dirty="0">
                <a:sym typeface="Source Sans Pro"/>
              </a:rPr>
              <a:t>bidding </a:t>
            </a:r>
            <a:r>
              <a:rPr lang="en-US" dirty="0" smtClean="0">
                <a:sym typeface="Source Sans Pro"/>
              </a:rPr>
              <a:t>process.</a:t>
            </a:r>
            <a:endParaRPr lang="en-US" dirty="0">
              <a:sym typeface="Source Sans Pro"/>
            </a:endParaRPr>
          </a:p>
          <a:p>
            <a:pPr lvl="1">
              <a:spcBef>
                <a:spcPts val="1400"/>
              </a:spcBef>
              <a:spcAft>
                <a:spcPts val="0"/>
              </a:spcAft>
            </a:pPr>
            <a:r>
              <a:rPr lang="en-US" dirty="0" smtClean="0">
                <a:sym typeface="Source Sans Pro"/>
              </a:rPr>
              <a:t>Information </a:t>
            </a:r>
            <a:r>
              <a:rPr lang="en-US" dirty="0">
                <a:sym typeface="Source Sans Pro"/>
              </a:rPr>
              <a:t>shared with one bidder must be shared with all.</a:t>
            </a:r>
          </a:p>
          <a:p>
            <a:pPr lvl="1">
              <a:spcBef>
                <a:spcPts val="1400"/>
              </a:spcBef>
              <a:spcAft>
                <a:spcPts val="0"/>
              </a:spcAft>
            </a:pPr>
            <a:r>
              <a:rPr lang="en-US" dirty="0" smtClean="0">
                <a:sym typeface="Source Sans Pro"/>
              </a:rPr>
              <a:t>Bidders </a:t>
            </a:r>
            <a:r>
              <a:rPr lang="en-US" dirty="0">
                <a:sym typeface="Source Sans Pro"/>
              </a:rPr>
              <a:t>must be evaluated fairly and equally</a:t>
            </a:r>
            <a:r>
              <a:rPr lang="en-US" dirty="0" smtClean="0">
                <a:sym typeface="Source Sans Pro"/>
              </a:rPr>
              <a:t>.</a:t>
            </a:r>
          </a:p>
          <a:p>
            <a:pPr marL="0" indent="0">
              <a:buNone/>
            </a:pPr>
            <a:r>
              <a:rPr lang="en-US" dirty="0"/>
              <a:t>Only applicants </a:t>
            </a:r>
            <a:r>
              <a:rPr lang="en-US" b="1" dirty="0">
                <a:solidFill>
                  <a:schemeClr val="accent2"/>
                </a:solidFill>
              </a:rPr>
              <a:t>can:</a:t>
            </a:r>
          </a:p>
          <a:p>
            <a:pPr>
              <a:buFont typeface="Arial" panose="020B0604020202020204" pitchFamily="34" charset="0"/>
              <a:buChar char="•"/>
            </a:pPr>
            <a:r>
              <a:rPr lang="en-US" altLang="en-US" sz="2200" dirty="0"/>
              <a:t>Determine the types of service they will </a:t>
            </a:r>
            <a:r>
              <a:rPr lang="en-US" altLang="en-US" sz="2200" dirty="0" smtClean="0"/>
              <a:t>seek.</a:t>
            </a:r>
            <a:endParaRPr lang="en-US" altLang="en-US" sz="2200" dirty="0"/>
          </a:p>
          <a:p>
            <a:pPr>
              <a:buFont typeface="Arial" panose="020B0604020202020204" pitchFamily="34" charset="0"/>
              <a:buChar char="•"/>
            </a:pPr>
            <a:r>
              <a:rPr lang="en-US" altLang="en-US" sz="2200" dirty="0" smtClean="0"/>
              <a:t>Prepare, sign, or certify an </a:t>
            </a:r>
            <a:r>
              <a:rPr lang="en-US" altLang="en-US" sz="2200" dirty="0"/>
              <a:t>FCC Form 470.</a:t>
            </a:r>
          </a:p>
          <a:p>
            <a:pPr>
              <a:buFont typeface="Arial" panose="020B0604020202020204" pitchFamily="34" charset="0"/>
              <a:buChar char="•"/>
            </a:pPr>
            <a:r>
              <a:rPr lang="en-US" altLang="en-US" sz="2200" dirty="0" smtClean="0"/>
              <a:t>Run the competitive bidding process and negotiate </a:t>
            </a:r>
            <a:r>
              <a:rPr lang="en-US" altLang="en-US" sz="2200" dirty="0"/>
              <a:t>with prospective bidders</a:t>
            </a:r>
            <a:r>
              <a:rPr lang="en-US" altLang="en-US" sz="2200" dirty="0" smtClean="0"/>
              <a:t>.</a:t>
            </a:r>
            <a:endParaRPr lang="en-US" dirty="0">
              <a:solidFill>
                <a:schemeClr val="tx1"/>
              </a:solidFill>
              <a:sym typeface="Source Sans Pro"/>
            </a:endParaRPr>
          </a:p>
          <a:p>
            <a:pPr marL="457200" marR="0" lvl="0" indent="-457200" algn="l" rtl="0">
              <a:lnSpc>
                <a:spcPct val="177800"/>
              </a:lnSpc>
              <a:spcBef>
                <a:spcPts val="800"/>
              </a:spcBef>
              <a:spcAft>
                <a:spcPts val="0"/>
              </a:spcAft>
              <a:buClr>
                <a:schemeClr val="dk1"/>
              </a:buClr>
              <a:buSzPct val="100000"/>
              <a:buFont typeface="Arial" panose="020B0604020202020204" pitchFamily="34" charset="0"/>
              <a:buChar char="•"/>
            </a:pPr>
            <a:endParaRPr dirty="0">
              <a:sym typeface="Source Sans Pro"/>
            </a:endParaRPr>
          </a:p>
          <a:p>
            <a:pPr marL="457200" marR="0" lvl="0" indent="-457200" algn="l" rtl="0">
              <a:spcBef>
                <a:spcPts val="800"/>
              </a:spcBef>
              <a:spcAft>
                <a:spcPts val="0"/>
              </a:spcAft>
              <a:buClr>
                <a:schemeClr val="dk1"/>
              </a:buClr>
              <a:buSzPct val="100000"/>
              <a:buFont typeface="Arial" panose="020B0604020202020204" pitchFamily="34" charset="0"/>
              <a:buChar char="•"/>
            </a:pPr>
            <a:endParaRPr dirty="0">
              <a:sym typeface="Source Sans Pro"/>
            </a:endParaRPr>
          </a:p>
          <a:p>
            <a:pPr marL="457200" marR="0" lvl="0" indent="-457200" algn="l" rtl="0">
              <a:spcBef>
                <a:spcPts val="800"/>
              </a:spcBef>
              <a:spcAft>
                <a:spcPts val="0"/>
              </a:spcAft>
              <a:buClr>
                <a:schemeClr val="dk1"/>
              </a:buClr>
              <a:buSzPct val="100000"/>
              <a:buFont typeface="Arial" panose="020B0604020202020204" pitchFamily="34" charset="0"/>
              <a:buChar char="•"/>
            </a:pPr>
            <a:endParaRPr dirty="0">
              <a:sym typeface="Source Sans Pro"/>
            </a:endParaRPr>
          </a:p>
        </p:txBody>
      </p:sp>
      <p:sp>
        <p:nvSpPr>
          <p:cNvPr id="6" name="Footer Placeholder 4"/>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2" name="Slide Number Placeholder 1"/>
          <p:cNvSpPr>
            <a:spLocks noGrp="1"/>
          </p:cNvSpPr>
          <p:nvPr>
            <p:ph type="sldNum" sz="quarter" idx="11"/>
          </p:nvPr>
        </p:nvSpPr>
        <p:spPr/>
        <p:txBody>
          <a:bodyPr/>
          <a:lstStyle/>
          <a:p>
            <a:fld id="{77DFCED7-EB59-654B-ACD8-84CE8F59160C}" type="slidenum">
              <a:rPr lang="en-US" smtClean="0"/>
              <a:pPr/>
              <a:t>6</a:t>
            </a:fld>
            <a:endParaRPr lang="en-US" dirty="0"/>
          </a:p>
        </p:txBody>
      </p:sp>
    </p:spTree>
    <p:extLst>
      <p:ext uri="{BB962C8B-B14F-4D97-AF65-F5344CB8AC3E}">
        <p14:creationId xmlns:p14="http://schemas.microsoft.com/office/powerpoint/2010/main" val="1284392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Fair and Open Competition: Applicant Actions</a:t>
            </a:r>
          </a:p>
        </p:txBody>
      </p:sp>
      <p:sp>
        <p:nvSpPr>
          <p:cNvPr id="3" name="Content Placeholder 2"/>
          <p:cNvSpPr>
            <a:spLocks noGrp="1"/>
          </p:cNvSpPr>
          <p:nvPr>
            <p:ph idx="1"/>
          </p:nvPr>
        </p:nvSpPr>
        <p:spPr>
          <a:xfrm>
            <a:off x="337351" y="1600200"/>
            <a:ext cx="10983455" cy="4112800"/>
          </a:xfrm>
        </p:spPr>
        <p:txBody>
          <a:bodyPr/>
          <a:lstStyle/>
          <a:p>
            <a:pPr marL="0" indent="0">
              <a:buNone/>
            </a:pPr>
            <a:r>
              <a:rPr lang="en-US" dirty="0"/>
              <a:t>Applicants </a:t>
            </a:r>
            <a:r>
              <a:rPr lang="en-US" b="1" dirty="0" smtClean="0">
                <a:solidFill>
                  <a:schemeClr val="accent2"/>
                </a:solidFill>
              </a:rPr>
              <a:t>cannot</a:t>
            </a:r>
            <a:r>
              <a:rPr lang="en-US" dirty="0"/>
              <a:t>:</a:t>
            </a:r>
          </a:p>
          <a:p>
            <a:pPr>
              <a:spcAft>
                <a:spcPts val="0"/>
              </a:spcAft>
              <a:buFont typeface="Arial" panose="020B0604020202020204" pitchFamily="34" charset="0"/>
              <a:buChar char="•"/>
              <a:defRPr/>
            </a:pPr>
            <a:r>
              <a:rPr lang="en-US" sz="2200" dirty="0"/>
              <a:t>Have a relationship with service providers that would unfairly influence the outcome of the competition.</a:t>
            </a:r>
          </a:p>
          <a:p>
            <a:pPr>
              <a:spcAft>
                <a:spcPts val="0"/>
              </a:spcAft>
              <a:buFont typeface="Arial" panose="020B0604020202020204" pitchFamily="34" charset="0"/>
              <a:buChar char="•"/>
              <a:defRPr/>
            </a:pPr>
            <a:r>
              <a:rPr lang="en-US" sz="2200" dirty="0"/>
              <a:t>Furnish service providers with inside competitive information.</a:t>
            </a:r>
          </a:p>
          <a:p>
            <a:pPr>
              <a:spcAft>
                <a:spcPts val="0"/>
              </a:spcAft>
              <a:buFont typeface="Arial" panose="020B0604020202020204" pitchFamily="34" charset="0"/>
              <a:buChar char="•"/>
              <a:defRPr/>
            </a:pPr>
            <a:r>
              <a:rPr lang="en-US" sz="2200" dirty="0" smtClean="0"/>
              <a:t>Violate </a:t>
            </a:r>
            <a:r>
              <a:rPr lang="en-US" sz="2200" dirty="0"/>
              <a:t>applicant’s own ethical regulations policy.</a:t>
            </a:r>
          </a:p>
          <a:p>
            <a:pPr>
              <a:spcAft>
                <a:spcPts val="0"/>
              </a:spcAft>
              <a:buFont typeface="Arial" panose="020B0604020202020204" pitchFamily="34" charset="0"/>
              <a:buChar char="•"/>
              <a:defRPr/>
            </a:pPr>
            <a:r>
              <a:rPr lang="en-US" sz="2200" dirty="0" smtClean="0"/>
              <a:t>Receive </a:t>
            </a:r>
            <a:r>
              <a:rPr lang="en-US" sz="2200" dirty="0"/>
              <a:t>gifts or donations from service providers that violate FCC rules or seek to circumvent FCC rules.</a:t>
            </a:r>
          </a:p>
          <a:p>
            <a:pPr>
              <a:spcAft>
                <a:spcPts val="0"/>
              </a:spcAft>
              <a:buFont typeface="Arial" panose="020B0604020202020204" pitchFamily="34" charset="0"/>
              <a:buChar char="•"/>
              <a:defRPr/>
            </a:pPr>
            <a:r>
              <a:rPr lang="en-US" sz="2200" dirty="0"/>
              <a:t>Violate state and/or local procurement </a:t>
            </a:r>
            <a:r>
              <a:rPr lang="en-US" sz="2200" dirty="0" smtClean="0"/>
              <a:t>rules.</a:t>
            </a:r>
            <a:endParaRPr lang="en-US" sz="2200" dirty="0"/>
          </a:p>
          <a:p>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7</a:t>
            </a:fld>
            <a:endParaRPr lang="en-US" dirty="0"/>
          </a:p>
        </p:txBody>
      </p:sp>
    </p:spTree>
    <p:extLst>
      <p:ext uri="{BB962C8B-B14F-4D97-AF65-F5344CB8AC3E}">
        <p14:creationId xmlns:p14="http://schemas.microsoft.com/office/powerpoint/2010/main" val="2306316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Fair and Open Competition: </a:t>
            </a:r>
            <a:r>
              <a:rPr lang="en-US" dirty="0" smtClean="0"/>
              <a:t>Service Provider </a:t>
            </a:r>
            <a:r>
              <a:rPr lang="en-US" dirty="0"/>
              <a:t>Actions</a:t>
            </a:r>
          </a:p>
        </p:txBody>
      </p:sp>
      <p:sp>
        <p:nvSpPr>
          <p:cNvPr id="3" name="Content Placeholder 2"/>
          <p:cNvSpPr>
            <a:spLocks noGrp="1"/>
          </p:cNvSpPr>
          <p:nvPr>
            <p:ph idx="1"/>
          </p:nvPr>
        </p:nvSpPr>
        <p:spPr>
          <a:xfrm>
            <a:off x="533400" y="1376040"/>
            <a:ext cx="9898602" cy="5100960"/>
          </a:xfrm>
        </p:spPr>
        <p:txBody>
          <a:bodyPr/>
          <a:lstStyle/>
          <a:p>
            <a:pPr marL="0" indent="0">
              <a:buNone/>
            </a:pPr>
            <a:r>
              <a:rPr lang="en-US" dirty="0" smtClean="0"/>
              <a:t>Service </a:t>
            </a:r>
            <a:r>
              <a:rPr lang="en-US" dirty="0"/>
              <a:t>p</a:t>
            </a:r>
            <a:r>
              <a:rPr lang="en-US" dirty="0" smtClean="0"/>
              <a:t>roviders </a:t>
            </a:r>
            <a:r>
              <a:rPr lang="en-US" b="1" dirty="0">
                <a:solidFill>
                  <a:schemeClr val="accent2"/>
                </a:solidFill>
              </a:rPr>
              <a:t>can</a:t>
            </a:r>
            <a:r>
              <a:rPr lang="en-US" dirty="0"/>
              <a:t>:</a:t>
            </a:r>
          </a:p>
          <a:p>
            <a:pPr>
              <a:buFont typeface="Arial" panose="020B0604020202020204" pitchFamily="34" charset="0"/>
              <a:buChar char="•"/>
            </a:pPr>
            <a:r>
              <a:rPr lang="en-US" dirty="0"/>
              <a:t>Have pre-bidding </a:t>
            </a:r>
            <a:r>
              <a:rPr lang="en-US" dirty="0" smtClean="0"/>
              <a:t>discussions with applicants.</a:t>
            </a:r>
            <a:endParaRPr lang="en-US" dirty="0"/>
          </a:p>
          <a:p>
            <a:pPr>
              <a:buFont typeface="Arial" panose="020B0604020202020204" pitchFamily="34" charset="0"/>
              <a:buChar char="•"/>
            </a:pPr>
            <a:r>
              <a:rPr lang="en-US" dirty="0"/>
              <a:t>Discuss new product offerings.</a:t>
            </a:r>
          </a:p>
          <a:p>
            <a:pPr>
              <a:buFont typeface="Arial" panose="020B0604020202020204" pitchFamily="34" charset="0"/>
              <a:buChar char="•"/>
            </a:pPr>
            <a:r>
              <a:rPr lang="en-US" dirty="0"/>
              <a:t>Teach applicants about new technologies.</a:t>
            </a:r>
          </a:p>
          <a:p>
            <a:pPr>
              <a:buFont typeface="Arial" panose="020B0604020202020204" pitchFamily="34" charset="0"/>
              <a:buChar char="•"/>
            </a:pPr>
            <a:r>
              <a:rPr lang="en-US" dirty="0" smtClean="0"/>
              <a:t>Remember: </a:t>
            </a:r>
            <a:r>
              <a:rPr lang="en-US" dirty="0"/>
              <a:t>all parties must be privy to the same information during the competitive bidding process</a:t>
            </a:r>
            <a:r>
              <a:rPr lang="en-US" dirty="0" smtClean="0"/>
              <a:t>.</a:t>
            </a:r>
          </a:p>
          <a:p>
            <a:pPr marL="0" indent="0">
              <a:buNone/>
            </a:pPr>
            <a:r>
              <a:rPr lang="en-US" dirty="0"/>
              <a:t>Service providers </a:t>
            </a:r>
            <a:r>
              <a:rPr lang="en-US" b="1" dirty="0" smtClean="0">
                <a:solidFill>
                  <a:schemeClr val="accent2"/>
                </a:solidFill>
              </a:rPr>
              <a:t>cannot</a:t>
            </a:r>
            <a:r>
              <a:rPr lang="en-US" dirty="0" smtClean="0"/>
              <a:t>:</a:t>
            </a:r>
            <a:endParaRPr lang="en-US" dirty="0"/>
          </a:p>
          <a:p>
            <a:pPr>
              <a:buFont typeface="Arial" panose="020B0604020202020204" pitchFamily="34" charset="0"/>
              <a:buChar char="•"/>
            </a:pPr>
            <a:r>
              <a:rPr lang="en-US" dirty="0" smtClean="0"/>
              <a:t>Prepare, sign, or act as the contact on an FCC Form 471.</a:t>
            </a:r>
          </a:p>
          <a:p>
            <a:pPr>
              <a:buFont typeface="Arial" panose="020B0604020202020204" pitchFamily="34" charset="0"/>
              <a:buChar char="•"/>
            </a:pPr>
            <a:r>
              <a:rPr lang="en-US" dirty="0" smtClean="0"/>
              <a:t>Run the competitive bidding process or evaluate bids.</a:t>
            </a:r>
          </a:p>
          <a:p>
            <a:pPr>
              <a:buFont typeface="Arial" panose="020B0604020202020204" pitchFamily="34" charset="0"/>
              <a:buChar char="•"/>
            </a:pPr>
            <a:r>
              <a:rPr lang="en-US" dirty="0" smtClean="0"/>
              <a:t>Participate in the competitive bidding process other than as a bidder.</a:t>
            </a:r>
            <a:endParaRPr lang="en-US" dirty="0"/>
          </a:p>
          <a:p>
            <a:pPr>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8</a:t>
            </a:fld>
            <a:endParaRPr lang="en-US" dirty="0"/>
          </a:p>
        </p:txBody>
      </p:sp>
    </p:spTree>
    <p:extLst>
      <p:ext uri="{BB962C8B-B14F-4D97-AF65-F5344CB8AC3E}">
        <p14:creationId xmlns:p14="http://schemas.microsoft.com/office/powerpoint/2010/main" val="857942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idx="1"/>
          </p:nvPr>
        </p:nvSpPr>
        <p:spPr>
          <a:xfrm>
            <a:off x="533400" y="1524000"/>
            <a:ext cx="9898602" cy="4601750"/>
          </a:xfrm>
          <a:prstGeom prst="rect">
            <a:avLst/>
          </a:prstGeom>
          <a:noFill/>
          <a:ln>
            <a:noFill/>
          </a:ln>
        </p:spPr>
        <p:txBody>
          <a:bodyPr lIns="91425" tIns="45700" rIns="91425" bIns="45700" anchor="t" anchorCtr="0">
            <a:noAutofit/>
          </a:bodyPr>
          <a:lstStyle/>
          <a:p>
            <a:pPr>
              <a:spcAft>
                <a:spcPts val="0"/>
              </a:spcAft>
              <a:buFont typeface="Arial" panose="020B0604020202020204" pitchFamily="34" charset="0"/>
              <a:buChar char="•"/>
            </a:pPr>
            <a:r>
              <a:rPr lang="en-US" dirty="0">
                <a:sym typeface="Source Sans Pro"/>
              </a:rPr>
              <a:t>A</a:t>
            </a:r>
            <a:r>
              <a:rPr lang="en-US" sz="2400" dirty="0" smtClean="0">
                <a:sym typeface="Source Sans Pro"/>
              </a:rPr>
              <a:t>pplicants </a:t>
            </a:r>
            <a:r>
              <a:rPr lang="en-US" sz="2400" dirty="0">
                <a:sym typeface="Source Sans Pro"/>
              </a:rPr>
              <a:t>must describe the desired products and services </a:t>
            </a:r>
            <a:r>
              <a:rPr lang="en-US" sz="2400" dirty="0" smtClean="0">
                <a:sym typeface="Source Sans Pro"/>
              </a:rPr>
              <a:t>they</a:t>
            </a:r>
            <a:r>
              <a:rPr lang="en-US" sz="2400" dirty="0" smtClean="0"/>
              <a:t> </a:t>
            </a:r>
            <a:r>
              <a:rPr lang="en-US" sz="2400" dirty="0"/>
              <a:t>need </a:t>
            </a:r>
            <a:r>
              <a:rPr lang="en-US" sz="2400" dirty="0">
                <a:sym typeface="Source Sans Pro"/>
              </a:rPr>
              <a:t>with sufficient specificity for servi</a:t>
            </a:r>
            <a:r>
              <a:rPr lang="en-US" sz="2400" dirty="0"/>
              <a:t>ce providers to be able to submit responsive bids.</a:t>
            </a:r>
          </a:p>
          <a:p>
            <a:pPr lvl="1">
              <a:spcAft>
                <a:spcPts val="0"/>
              </a:spcAft>
              <a:buFont typeface="Arial" panose="020B0604020202020204" pitchFamily="34" charset="0"/>
              <a:buChar char="•"/>
            </a:pPr>
            <a:r>
              <a:rPr lang="en-US" dirty="0" smtClean="0"/>
              <a:t>Information on the FCC </a:t>
            </a:r>
            <a:r>
              <a:rPr lang="en-US" dirty="0"/>
              <a:t>Form 470 and RFP MUST </a:t>
            </a:r>
            <a:r>
              <a:rPr lang="en-US" dirty="0" smtClean="0"/>
              <a:t>be consistent.</a:t>
            </a:r>
            <a:endParaRPr lang="en-US" dirty="0"/>
          </a:p>
          <a:p>
            <a:pPr lvl="1">
              <a:spcAft>
                <a:spcPts val="0"/>
              </a:spcAft>
              <a:buFont typeface="Arial" panose="020B0604020202020204" pitchFamily="34" charset="0"/>
              <a:buChar char="•"/>
            </a:pPr>
            <a:r>
              <a:rPr lang="en-US" dirty="0" smtClean="0"/>
              <a:t>Applicants must specify services desired.</a:t>
            </a:r>
          </a:p>
          <a:p>
            <a:pPr lvl="1">
              <a:spcAft>
                <a:spcPts val="0"/>
              </a:spcAft>
              <a:buFont typeface="Arial" panose="020B0604020202020204" pitchFamily="34" charset="0"/>
              <a:buChar char="•"/>
            </a:pPr>
            <a:r>
              <a:rPr lang="en-US" dirty="0" smtClean="0"/>
              <a:t>Narrative sections of the FCC Form 470 can provide additional details.</a:t>
            </a:r>
            <a:endParaRPr lang="en-US" dirty="0"/>
          </a:p>
          <a:p>
            <a:pPr>
              <a:spcBef>
                <a:spcPts val="1400"/>
              </a:spcBef>
              <a:spcAft>
                <a:spcPts val="0"/>
              </a:spcAft>
              <a:buFont typeface="Arial" panose="020B0604020202020204" pitchFamily="34" charset="0"/>
              <a:buChar char="•"/>
            </a:pPr>
            <a:r>
              <a:rPr lang="en-US" sz="2400" dirty="0">
                <a:sym typeface="Source Sans Pro"/>
              </a:rPr>
              <a:t>All potential bidders must have access to </a:t>
            </a:r>
            <a:r>
              <a:rPr lang="en-US" sz="2400" dirty="0" smtClean="0">
                <a:sym typeface="Source Sans Pro"/>
              </a:rPr>
              <a:t>the applicant’s </a:t>
            </a:r>
            <a:r>
              <a:rPr lang="en-US" sz="2400" dirty="0">
                <a:sym typeface="Source Sans Pro"/>
              </a:rPr>
              <a:t>FCC Form 470</a:t>
            </a:r>
            <a:r>
              <a:rPr lang="en-US" sz="2400" dirty="0"/>
              <a:t>, </a:t>
            </a:r>
            <a:r>
              <a:rPr lang="en-US" sz="2400" dirty="0">
                <a:sym typeface="Source Sans Pro"/>
              </a:rPr>
              <a:t>RFP, a</a:t>
            </a:r>
            <a:r>
              <a:rPr lang="en-US" sz="2400" dirty="0"/>
              <a:t>nd RFP </a:t>
            </a:r>
            <a:r>
              <a:rPr lang="en-US" sz="2400" dirty="0" smtClean="0"/>
              <a:t>documents.</a:t>
            </a:r>
          </a:p>
          <a:p>
            <a:pPr>
              <a:spcBef>
                <a:spcPts val="1400"/>
              </a:spcBef>
              <a:spcAft>
                <a:spcPts val="0"/>
              </a:spcAft>
              <a:buFont typeface="Arial" panose="020B0604020202020204" pitchFamily="34" charset="0"/>
              <a:buChar char="•"/>
            </a:pPr>
            <a:r>
              <a:rPr lang="en-US" sz="2400" dirty="0" smtClean="0">
                <a:sym typeface="Source Sans Pro"/>
              </a:rPr>
              <a:t>The applicant </a:t>
            </a:r>
            <a:r>
              <a:rPr lang="en-US" sz="2400" dirty="0">
                <a:sym typeface="Source Sans Pro"/>
              </a:rPr>
              <a:t>must be prepared to accept bids and answer questions</a:t>
            </a:r>
            <a:r>
              <a:rPr lang="en-US" sz="2400" dirty="0" smtClean="0">
                <a:sym typeface="Source Sans Pro"/>
              </a:rPr>
              <a:t>.</a:t>
            </a:r>
          </a:p>
          <a:p>
            <a:pPr lvl="1">
              <a:spcBef>
                <a:spcPts val="1400"/>
              </a:spcBef>
              <a:spcAft>
                <a:spcPts val="0"/>
              </a:spcAft>
              <a:buFont typeface="Arial" panose="020B0604020202020204" pitchFamily="34" charset="0"/>
              <a:buChar char="•"/>
            </a:pPr>
            <a:r>
              <a:rPr lang="en-US" sz="2200" dirty="0" smtClean="0">
                <a:sym typeface="Source Sans Pro"/>
              </a:rPr>
              <a:t>You can contact the applicant if you </a:t>
            </a:r>
            <a:r>
              <a:rPr lang="en-US" dirty="0" smtClean="0">
                <a:sym typeface="Source Sans Pro"/>
              </a:rPr>
              <a:t>need more information in order to submit a responsive bid.</a:t>
            </a:r>
            <a:endParaRPr lang="en-US" sz="2200" dirty="0">
              <a:sym typeface="Source Sans Pro"/>
            </a:endParaRPr>
          </a:p>
        </p:txBody>
      </p:sp>
      <p:sp>
        <p:nvSpPr>
          <p:cNvPr id="6" name="Footer Placeholder 4"/>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2" name="Slide Number Placeholder 1"/>
          <p:cNvSpPr>
            <a:spLocks noGrp="1"/>
          </p:cNvSpPr>
          <p:nvPr>
            <p:ph type="sldNum" sz="quarter" idx="11"/>
          </p:nvPr>
        </p:nvSpPr>
        <p:spPr/>
        <p:txBody>
          <a:bodyPr/>
          <a:lstStyle/>
          <a:p>
            <a:fld id="{77DFCED7-EB59-654B-ACD8-84CE8F59160C}" type="slidenum">
              <a:rPr lang="en-US" smtClean="0"/>
              <a:pPr/>
              <a:t>9</a:t>
            </a:fld>
            <a:endParaRPr lang="en-US" dirty="0"/>
          </a:p>
        </p:txBody>
      </p:sp>
      <p:sp>
        <p:nvSpPr>
          <p:cNvPr id="3" name="Title 2"/>
          <p:cNvSpPr>
            <a:spLocks noGrp="1"/>
          </p:cNvSpPr>
          <p:nvPr>
            <p:ph type="title"/>
          </p:nvPr>
        </p:nvSpPr>
        <p:spPr/>
        <p:txBody>
          <a:bodyPr/>
          <a:lstStyle/>
          <a:p>
            <a:r>
              <a:rPr lang="en-US" dirty="0"/>
              <a:t>Competitive </a:t>
            </a:r>
            <a:r>
              <a:rPr lang="en-US" dirty="0" smtClean="0"/>
              <a:t>Bidding</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F0B9A2CB15844FBE481E429C9763DE" ma:contentTypeVersion="4" ma:contentTypeDescription="Create a new document." ma:contentTypeScope="" ma:versionID="1de824ed4ecbb4ead783f72f794469c8">
  <xsd:schema xmlns:xsd="http://www.w3.org/2001/XMLSchema" xmlns:xs="http://www.w3.org/2001/XMLSchema" xmlns:p="http://schemas.microsoft.com/office/2006/metadata/properties" xmlns:ns2="c123d5f3-4db4-436f-bc7d-84b65f5a0b9a" xmlns:ns3="ce9d8eaf-8627-42d1-b3ce-a47231cd03d3" targetNamespace="http://schemas.microsoft.com/office/2006/metadata/properties" ma:root="true" ma:fieldsID="2adc003862da3becda5f18841344741c" ns2:_="" ns3:_="">
    <xsd:import namespace="c123d5f3-4db4-436f-bc7d-84b65f5a0b9a"/>
    <xsd:import namespace="ce9d8eaf-8627-42d1-b3ce-a47231cd03d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23d5f3-4db4-436f-bc7d-84b65f5a0b9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9d8eaf-8627-42d1-b3ce-a47231cd03d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2F4B2F-E5BE-48AB-8CF1-EAF25CC61697}">
  <ds:schemaRefs>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www.w3.org/XML/1998/namespace"/>
    <ds:schemaRef ds:uri="http://purl.org/dc/dcmitype/"/>
    <ds:schemaRef ds:uri="c123d5f3-4db4-436f-bc7d-84b65f5a0b9a"/>
    <ds:schemaRef ds:uri="http://purl.org/dc/elements/1.1/"/>
    <ds:schemaRef ds:uri="ce9d8eaf-8627-42d1-b3ce-a47231cd03d3"/>
  </ds:schemaRefs>
</ds:datastoreItem>
</file>

<file path=customXml/itemProps2.xml><?xml version="1.0" encoding="utf-8"?>
<ds:datastoreItem xmlns:ds="http://schemas.openxmlformats.org/officeDocument/2006/customXml" ds:itemID="{1D44921A-917E-4882-9629-F1164C5C84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23d5f3-4db4-436f-bc7d-84b65f5a0b9a"/>
    <ds:schemaRef ds:uri="ce9d8eaf-8627-42d1-b3ce-a47231cd03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5ACF47-FF5A-4CBB-93B5-CBDD6EF9C5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3826</TotalTime>
  <Words>3100</Words>
  <Application>Microsoft Office PowerPoint</Application>
  <PresentationFormat>Widescreen</PresentationFormat>
  <Paragraphs>327</Paragraphs>
  <Slides>43</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SourceSansPro-Light</vt:lpstr>
      <vt:lpstr>Calibri</vt:lpstr>
      <vt:lpstr>Source Sans Pro Light</vt:lpstr>
      <vt:lpstr>Arial</vt:lpstr>
      <vt:lpstr>Wingdings</vt:lpstr>
      <vt:lpstr>LucidaGrande</vt:lpstr>
      <vt:lpstr>Source Sans Pro</vt:lpstr>
      <vt:lpstr>Office Theme</vt:lpstr>
      <vt:lpstr>PowerPoint Presentation</vt:lpstr>
      <vt:lpstr>AGENDA</vt:lpstr>
      <vt:lpstr>PowerPoint Presentation</vt:lpstr>
      <vt:lpstr>What is competitive bidding? </vt:lpstr>
      <vt:lpstr>Competitive Bidding</vt:lpstr>
      <vt:lpstr>Competitive Bidding Requirements for Applicants</vt:lpstr>
      <vt:lpstr>Fair and Open Competition: Applicant Actions</vt:lpstr>
      <vt:lpstr>Fair and Open Competition: Service Provider Actions</vt:lpstr>
      <vt:lpstr>Competitive Bidding</vt:lpstr>
      <vt:lpstr>Requests for Proposal (RFPs)</vt:lpstr>
      <vt:lpstr>Competitive Bidding: Imposing Restrictions</vt:lpstr>
      <vt:lpstr>FCC Form 470 Exemptions</vt:lpstr>
      <vt:lpstr>FCC Form 470 Exemptions</vt:lpstr>
      <vt:lpstr>What Applicants Can Do if They Don’t Receive Any Bids</vt:lpstr>
      <vt:lpstr>PowerPoint Presentation</vt:lpstr>
      <vt:lpstr>Evaluating Bids</vt:lpstr>
      <vt:lpstr>Bid Evaluation Sample</vt:lpstr>
      <vt:lpstr>Contracts and Legally Binding Agreements</vt:lpstr>
      <vt:lpstr>Contracts</vt:lpstr>
      <vt:lpstr>State Master Contracts</vt:lpstr>
      <vt:lpstr>Cost Effectiveness</vt:lpstr>
      <vt:lpstr>Lowest Corresponding Price</vt:lpstr>
      <vt:lpstr>Gift Rules</vt:lpstr>
      <vt:lpstr>Gift Rules Video</vt:lpstr>
      <vt:lpstr>PowerPoint Presentation</vt:lpstr>
      <vt:lpstr>Applicants Request Funding</vt:lpstr>
      <vt:lpstr>Applicants Request Funding</vt:lpstr>
      <vt:lpstr>Funding Requests</vt:lpstr>
      <vt:lpstr>FCC Form 471: Making Corrections</vt:lpstr>
      <vt:lpstr>PowerPoint Presentation</vt:lpstr>
      <vt:lpstr>Application Review</vt:lpstr>
      <vt:lpstr>Applicants Must Pay Their Non-Discount Share</vt:lpstr>
      <vt:lpstr>Necessary Resources</vt:lpstr>
      <vt:lpstr>PowerPoint Presentation</vt:lpstr>
      <vt:lpstr>Funding Commitments (FCDLs)</vt:lpstr>
      <vt:lpstr>Document Retention</vt:lpstr>
      <vt:lpstr>PowerPoint Presentation</vt:lpstr>
      <vt:lpstr>Case Study: Non-discount Share</vt:lpstr>
      <vt:lpstr>Case Study: Non-discount Share</vt:lpstr>
      <vt:lpstr>Case Study: Category Two Requests</vt:lpstr>
      <vt:lpstr>Case Study Answer: Category Two Requests</vt:lpstr>
      <vt:lpstr>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Ginna Melendez</dc:creator>
  <cp:lastModifiedBy>Ginna Melendez</cp:lastModifiedBy>
  <cp:revision>268</cp:revision>
  <cp:lastPrinted>2018-10-11T13:48:06Z</cp:lastPrinted>
  <dcterms:modified xsi:type="dcterms:W3CDTF">2018-11-28T17:17:25Z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0x010100EAF0B9A2CB15844FBE481E429C9763DE</vt:lpwstr>
  </property>
</Properties>
</file>