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handoutMasterIdLst>
    <p:handoutMasterId r:id="rId70"/>
  </p:handoutMasterIdLst>
  <p:sldIdLst>
    <p:sldId id="270" r:id="rId5"/>
    <p:sldId id="327" r:id="rId6"/>
    <p:sldId id="353" r:id="rId7"/>
    <p:sldId id="277" r:id="rId8"/>
    <p:sldId id="278" r:id="rId9"/>
    <p:sldId id="355" r:id="rId10"/>
    <p:sldId id="341" r:id="rId11"/>
    <p:sldId id="363" r:id="rId12"/>
    <p:sldId id="342" r:id="rId13"/>
    <p:sldId id="362" r:id="rId14"/>
    <p:sldId id="280" r:id="rId15"/>
    <p:sldId id="281" r:id="rId16"/>
    <p:sldId id="282" r:id="rId17"/>
    <p:sldId id="354" r:id="rId18"/>
    <p:sldId id="283" r:id="rId19"/>
    <p:sldId id="284" r:id="rId20"/>
    <p:sldId id="285" r:id="rId21"/>
    <p:sldId id="339" r:id="rId22"/>
    <p:sldId id="356" r:id="rId23"/>
    <p:sldId id="286" r:id="rId24"/>
    <p:sldId id="287" r:id="rId25"/>
    <p:sldId id="288" r:id="rId26"/>
    <p:sldId id="289" r:id="rId27"/>
    <p:sldId id="290" r:id="rId28"/>
    <p:sldId id="291" r:id="rId29"/>
    <p:sldId id="357"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58" r:id="rId43"/>
    <p:sldId id="344" r:id="rId44"/>
    <p:sldId id="304" r:id="rId45"/>
    <p:sldId id="345" r:id="rId46"/>
    <p:sldId id="347" r:id="rId47"/>
    <p:sldId id="310" r:id="rId48"/>
    <p:sldId id="348" r:id="rId49"/>
    <p:sldId id="309" r:id="rId50"/>
    <p:sldId id="349" r:id="rId51"/>
    <p:sldId id="329" r:id="rId52"/>
    <p:sldId id="352" r:id="rId53"/>
    <p:sldId id="306" r:id="rId54"/>
    <p:sldId id="350" r:id="rId55"/>
    <p:sldId id="351" r:id="rId56"/>
    <p:sldId id="359" r:id="rId57"/>
    <p:sldId id="311" r:id="rId58"/>
    <p:sldId id="312" r:id="rId59"/>
    <p:sldId id="313" r:id="rId60"/>
    <p:sldId id="314" r:id="rId61"/>
    <p:sldId id="360" r:id="rId62"/>
    <p:sldId id="315" r:id="rId63"/>
    <p:sldId id="334" r:id="rId64"/>
    <p:sldId id="317" r:id="rId65"/>
    <p:sldId id="318" r:id="rId66"/>
    <p:sldId id="328" r:id="rId67"/>
    <p:sldId id="361" r:id="rId6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topher Smith" initials="CGS" lastIdx="38" clrIdx="6">
    <p:extLst>
      <p:ext uri="{19B8F6BF-5375-455C-9EA6-DF929625EA0E}">
        <p15:presenceInfo xmlns:p15="http://schemas.microsoft.com/office/powerpoint/2012/main" userId="Christopher Smith" providerId="None"/>
      </p:ext>
    </p:extLst>
  </p:cmAuthor>
  <p:cmAuthor id="1" name="Aaron Garza" initials="AG" lastIdx="16" clrIdx="0">
    <p:extLst/>
  </p:cmAuthor>
  <p:cmAuthor id="8" name="Pauline Tawes" initials="PT" lastIdx="5" clrIdx="7">
    <p:extLst>
      <p:ext uri="{19B8F6BF-5375-455C-9EA6-DF929625EA0E}">
        <p15:presenceInfo xmlns:p15="http://schemas.microsoft.com/office/powerpoint/2012/main" userId="S-1-5-21-691950464-754195623-6498272-5091" providerId="AD"/>
      </p:ext>
    </p:extLst>
  </p:cmAuthor>
  <p:cmAuthor id="2" name="Catherine Kuhlmeier" initials="CK" lastIdx="14" clrIdx="1">
    <p:extLst>
      <p:ext uri="{19B8F6BF-5375-455C-9EA6-DF929625EA0E}">
        <p15:presenceInfo xmlns:p15="http://schemas.microsoft.com/office/powerpoint/2012/main" userId="S-1-5-21-691950464-754195623-6498272-28754" providerId="AD"/>
      </p:ext>
    </p:extLst>
  </p:cmAuthor>
  <p:cmAuthor id="3" name="Steven Mitchell" initials="SM" lastIdx="12" clrIdx="2">
    <p:extLst>
      <p:ext uri="{19B8F6BF-5375-455C-9EA6-DF929625EA0E}">
        <p15:presenceInfo xmlns:p15="http://schemas.microsoft.com/office/powerpoint/2012/main" userId="S-1-5-21-691950464-754195623-6498272-2063" providerId="AD"/>
      </p:ext>
    </p:extLst>
  </p:cmAuthor>
  <p:cmAuthor id="4" name="Cara Voth" initials="CV" lastIdx="24" clrIdx="3">
    <p:extLst>
      <p:ext uri="{19B8F6BF-5375-455C-9EA6-DF929625EA0E}">
        <p15:presenceInfo xmlns:p15="http://schemas.microsoft.com/office/powerpoint/2012/main" userId="S-1-5-21-231363354-1701785364-1709204886-4681" providerId="AD"/>
      </p:ext>
    </p:extLst>
  </p:cmAuthor>
  <p:cmAuthor id="5" name="Daniel Daly" initials="DD" lastIdx="2" clrIdx="4">
    <p:extLst>
      <p:ext uri="{19B8F6BF-5375-455C-9EA6-DF929625EA0E}">
        <p15:presenceInfo xmlns:p15="http://schemas.microsoft.com/office/powerpoint/2012/main" userId="S-1-5-21-231363354-1701785364-1709204886-17442" providerId="AD"/>
      </p:ext>
    </p:extLst>
  </p:cmAuthor>
  <p:cmAuthor id="6" name="Ikenna Ofobike" initials="IO" lastIdx="8" clrIdx="5">
    <p:extLst>
      <p:ext uri="{19B8F6BF-5375-455C-9EA6-DF929625EA0E}">
        <p15:presenceInfo xmlns:p15="http://schemas.microsoft.com/office/powerpoint/2012/main" userId="S-1-5-21-231363354-1701785364-1709204886-85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D"/>
    <a:srgbClr val="B5BD00"/>
    <a:srgbClr val="0062FF"/>
    <a:srgbClr val="358CFF"/>
    <a:srgbClr val="2515A8"/>
    <a:srgbClr val="89BAF4"/>
    <a:srgbClr val="296DFF"/>
    <a:srgbClr val="0064CA"/>
    <a:srgbClr val="0075FF"/>
    <a:srgbClr val="005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2"/>
    <p:restoredTop sz="87896" autoAdjust="0"/>
  </p:normalViewPr>
  <p:slideViewPr>
    <p:cSldViewPr snapToGrid="0" snapToObjects="1">
      <p:cViewPr varScale="1">
        <p:scale>
          <a:sx n="99" d="100"/>
          <a:sy n="99" d="100"/>
        </p:scale>
        <p:origin x="1230" y="72"/>
      </p:cViewPr>
      <p:guideLst>
        <p:guide orient="horz" pos="2160"/>
        <p:guide pos="3840"/>
      </p:guideLst>
    </p:cSldViewPr>
  </p:slideViewPr>
  <p:notesTextViewPr>
    <p:cViewPr>
      <p:scale>
        <a:sx n="1" d="1"/>
        <a:sy n="1" d="1"/>
      </p:scale>
      <p:origin x="0" y="0"/>
    </p:cViewPr>
  </p:notesTextViewPr>
  <p:sorterViewPr>
    <p:cViewPr>
      <p:scale>
        <a:sx n="66" d="100"/>
        <a:sy n="66" d="100"/>
      </p:scale>
      <p:origin x="0" y="-6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3687C-EFBE-4103-8377-5293E1AF5BD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9441A99-C772-4880-AAF6-7A28D04D1D9D}">
      <dgm:prSet phldrT="[Text]"/>
      <dgm:spPr/>
      <dgm:t>
        <a:bodyPr/>
        <a:lstStyle/>
        <a:p>
          <a:pPr algn="ctr"/>
          <a:r>
            <a:rPr lang="en-US" dirty="0">
              <a:latin typeface="Source Sans Pro" pitchFamily="34" charset="0"/>
              <a:ea typeface="Source Sans Pro" pitchFamily="34" charset="0"/>
            </a:rPr>
            <a:t>Planning</a:t>
          </a:r>
        </a:p>
      </dgm:t>
    </dgm:pt>
    <dgm:pt modelId="{67D7AF56-E54F-4A01-85F7-947909D470D9}" type="parTrans" cxnId="{A1A65D25-0623-4C70-8338-426FC825F261}">
      <dgm:prSet/>
      <dgm:spPr/>
      <dgm:t>
        <a:bodyPr/>
        <a:lstStyle/>
        <a:p>
          <a:endParaRPr lang="en-US"/>
        </a:p>
      </dgm:t>
    </dgm:pt>
    <dgm:pt modelId="{857BFDA7-0880-4B4B-9DA7-8EBB78AFCEED}" type="sibTrans" cxnId="{A1A65D25-0623-4C70-8338-426FC825F261}">
      <dgm:prSet/>
      <dgm:spPr/>
      <dgm:t>
        <a:bodyPr/>
        <a:lstStyle/>
        <a:p>
          <a:endParaRPr lang="en-US"/>
        </a:p>
      </dgm:t>
    </dgm:pt>
    <dgm:pt modelId="{BBF8B201-CE79-4ED9-B812-4913B966F123}">
      <dgm:prSet phldrT="[Text]" custT="1"/>
      <dgm:spPr/>
      <dgm:t>
        <a:bodyPr/>
        <a:lstStyle/>
        <a:p>
          <a:r>
            <a:rPr lang="en-US" sz="1100" dirty="0">
              <a:latin typeface="Source Sans Pro" pitchFamily="34" charset="0"/>
              <a:ea typeface="Source Sans Pro" pitchFamily="34" charset="0"/>
            </a:rPr>
            <a:t>Testing procedures developed with </a:t>
          </a:r>
          <a:r>
            <a:rPr lang="en-US" sz="1100" dirty="0" smtClean="0">
              <a:latin typeface="Source Sans Pro" pitchFamily="34" charset="0"/>
              <a:ea typeface="Source Sans Pro" pitchFamily="34" charset="0"/>
            </a:rPr>
            <a:t>FCC</a:t>
          </a:r>
          <a:endParaRPr lang="en-US" sz="1100" dirty="0">
            <a:latin typeface="Source Sans Pro" pitchFamily="34" charset="0"/>
            <a:ea typeface="Source Sans Pro" pitchFamily="34" charset="0"/>
          </a:endParaRPr>
        </a:p>
      </dgm:t>
    </dgm:pt>
    <dgm:pt modelId="{7E5DABDE-DBF7-4086-819D-93E4713D9749}" type="parTrans" cxnId="{7C21F377-807C-422E-8399-E8075D4848A0}">
      <dgm:prSet/>
      <dgm:spPr/>
      <dgm:t>
        <a:bodyPr/>
        <a:lstStyle/>
        <a:p>
          <a:endParaRPr lang="en-US"/>
        </a:p>
      </dgm:t>
    </dgm:pt>
    <dgm:pt modelId="{F241D663-6264-4E4C-AD7F-5094B13C1A99}" type="sibTrans" cxnId="{7C21F377-807C-422E-8399-E8075D4848A0}">
      <dgm:prSet/>
      <dgm:spPr/>
      <dgm:t>
        <a:bodyPr/>
        <a:lstStyle/>
        <a:p>
          <a:endParaRPr lang="en-US"/>
        </a:p>
      </dgm:t>
    </dgm:pt>
    <dgm:pt modelId="{8B188960-DDA9-4B6F-830A-A8AF57B5E390}">
      <dgm:prSet phldrT="[Text]"/>
      <dgm:spPr/>
      <dgm:t>
        <a:bodyPr/>
        <a:lstStyle/>
        <a:p>
          <a:pPr algn="ctr"/>
          <a:r>
            <a:rPr lang="en-US" dirty="0">
              <a:latin typeface="Source Sans Pro" pitchFamily="34" charset="0"/>
              <a:ea typeface="Source Sans Pro" pitchFamily="34" charset="0"/>
            </a:rPr>
            <a:t>Case Assessment</a:t>
          </a:r>
        </a:p>
      </dgm:t>
    </dgm:pt>
    <dgm:pt modelId="{6027B60E-0B31-485F-A085-7CCB61727A45}" type="parTrans" cxnId="{0FAA9ABE-E8D8-4B40-8D5A-5208CB7A79B7}">
      <dgm:prSet/>
      <dgm:spPr/>
      <dgm:t>
        <a:bodyPr/>
        <a:lstStyle/>
        <a:p>
          <a:endParaRPr lang="en-US"/>
        </a:p>
      </dgm:t>
    </dgm:pt>
    <dgm:pt modelId="{06AA9D34-3D42-4268-9240-23CD46AF77B3}" type="sibTrans" cxnId="{0FAA9ABE-E8D8-4B40-8D5A-5208CB7A79B7}">
      <dgm:prSet/>
      <dgm:spPr/>
      <dgm:t>
        <a:bodyPr/>
        <a:lstStyle/>
        <a:p>
          <a:endParaRPr lang="en-US"/>
        </a:p>
      </dgm:t>
    </dgm:pt>
    <dgm:pt modelId="{C969D255-B93F-4914-B8D2-62797E10A68E}">
      <dgm:prSet phldrT="[Text]" custT="1"/>
      <dgm:spPr/>
      <dgm:t>
        <a:bodyPr/>
        <a:lstStyle/>
        <a:p>
          <a:r>
            <a:rPr lang="en-US" sz="1100" dirty="0">
              <a:latin typeface="Source Sans Pro" pitchFamily="34" charset="0"/>
              <a:ea typeface="Source Sans Pro" pitchFamily="34" charset="0"/>
            </a:rPr>
            <a:t> </a:t>
          </a:r>
          <a:r>
            <a:rPr lang="en-US" sz="1100" dirty="0" smtClean="0">
              <a:latin typeface="Source Sans Pro" pitchFamily="34" charset="0"/>
              <a:ea typeface="Source Sans Pro" pitchFamily="34" charset="0"/>
            </a:rPr>
            <a:t>Payments </a:t>
          </a:r>
          <a:r>
            <a:rPr lang="en-US" sz="1100" dirty="0">
              <a:latin typeface="Source Sans Pro" pitchFamily="34" charset="0"/>
              <a:ea typeface="Source Sans Pro" pitchFamily="34" charset="0"/>
            </a:rPr>
            <a:t>selected for testing</a:t>
          </a:r>
        </a:p>
      </dgm:t>
    </dgm:pt>
    <dgm:pt modelId="{4A7F802E-055A-4ED1-B2A3-D9360791CAB0}" type="parTrans" cxnId="{352B72D6-6348-4D8F-B150-DDF822E0B1D0}">
      <dgm:prSet/>
      <dgm:spPr/>
      <dgm:t>
        <a:bodyPr/>
        <a:lstStyle/>
        <a:p>
          <a:endParaRPr lang="en-US"/>
        </a:p>
      </dgm:t>
    </dgm:pt>
    <dgm:pt modelId="{9C7D70A6-9F9C-4A7B-86FF-CDBDA11BAA36}" type="sibTrans" cxnId="{352B72D6-6348-4D8F-B150-DDF822E0B1D0}">
      <dgm:prSet/>
      <dgm:spPr/>
      <dgm:t>
        <a:bodyPr/>
        <a:lstStyle/>
        <a:p>
          <a:endParaRPr lang="en-US"/>
        </a:p>
      </dgm:t>
    </dgm:pt>
    <dgm:pt modelId="{490CAAD6-3090-43C5-A9FB-5FF1C98DE6B7}">
      <dgm:prSet phldrT="[Text]"/>
      <dgm:spPr/>
      <dgm:t>
        <a:bodyPr/>
        <a:lstStyle/>
        <a:p>
          <a:pPr algn="ctr"/>
          <a:r>
            <a:rPr lang="en-US" dirty="0">
              <a:latin typeface="Source Sans Pro" pitchFamily="34" charset="0"/>
              <a:ea typeface="Source Sans Pro" pitchFamily="34" charset="0"/>
            </a:rPr>
            <a:t>Quality Assurance Review</a:t>
          </a:r>
        </a:p>
      </dgm:t>
    </dgm:pt>
    <dgm:pt modelId="{16438467-BC86-4D03-93C1-E3087BE79C2A}" type="parTrans" cxnId="{FC61DA21-422C-47C1-99C3-1F03D8445F92}">
      <dgm:prSet/>
      <dgm:spPr/>
      <dgm:t>
        <a:bodyPr/>
        <a:lstStyle/>
        <a:p>
          <a:endParaRPr lang="en-US"/>
        </a:p>
      </dgm:t>
    </dgm:pt>
    <dgm:pt modelId="{D8A5CDCA-3E18-409B-8EE9-C0B56832CF71}" type="sibTrans" cxnId="{FC61DA21-422C-47C1-99C3-1F03D8445F92}">
      <dgm:prSet/>
      <dgm:spPr/>
      <dgm:t>
        <a:bodyPr/>
        <a:lstStyle/>
        <a:p>
          <a:endParaRPr lang="en-US"/>
        </a:p>
      </dgm:t>
    </dgm:pt>
    <dgm:pt modelId="{217437E2-2A2D-45FA-AA02-D9273B77D30E}">
      <dgm:prSet phldrT="[Text]" custT="1"/>
      <dgm:spPr/>
      <dgm:t>
        <a:bodyPr/>
        <a:lstStyle/>
        <a:p>
          <a:r>
            <a:rPr lang="en-US" sz="1100" dirty="0">
              <a:latin typeface="Source Sans Pro" pitchFamily="34" charset="0"/>
              <a:ea typeface="Source Sans Pro" pitchFamily="34" charset="0"/>
            </a:rPr>
            <a:t>All </a:t>
          </a:r>
          <a:r>
            <a:rPr lang="en-US" sz="1100" dirty="0" smtClean="0">
              <a:latin typeface="Source Sans Pro" pitchFamily="34" charset="0"/>
              <a:ea typeface="Source Sans Pro" pitchFamily="34" charset="0"/>
            </a:rPr>
            <a:t>assessments </a:t>
          </a:r>
          <a:r>
            <a:rPr lang="en-US" sz="1100" dirty="0">
              <a:latin typeface="Source Sans Pro" pitchFamily="34" charset="0"/>
              <a:ea typeface="Source Sans Pro" pitchFamily="34" charset="0"/>
            </a:rPr>
            <a:t>with an exception </a:t>
          </a:r>
          <a:r>
            <a:rPr lang="en-US" sz="1100" dirty="0">
              <a:solidFill>
                <a:schemeClr val="tx1"/>
              </a:solidFill>
              <a:latin typeface="Source Sans Pro" pitchFamily="34" charset="0"/>
              <a:ea typeface="Source Sans Pro" pitchFamily="34" charset="0"/>
            </a:rPr>
            <a:t>are </a:t>
          </a:r>
          <a:r>
            <a:rPr lang="en-US" sz="1100" dirty="0" smtClean="0">
              <a:solidFill>
                <a:schemeClr val="tx1"/>
              </a:solidFill>
              <a:latin typeface="Source Sans Pro" pitchFamily="34" charset="0"/>
              <a:ea typeface="Source Sans Pro" pitchFamily="34" charset="0"/>
            </a:rPr>
            <a:t> reviewed by USAC management and by the FCC</a:t>
          </a:r>
          <a:endParaRPr lang="en-US" sz="1100" dirty="0">
            <a:solidFill>
              <a:schemeClr val="tx1"/>
            </a:solidFill>
            <a:latin typeface="Source Sans Pro" pitchFamily="34" charset="0"/>
            <a:ea typeface="Source Sans Pro" pitchFamily="34" charset="0"/>
          </a:endParaRPr>
        </a:p>
      </dgm:t>
    </dgm:pt>
    <dgm:pt modelId="{009E2A63-9EB0-47EB-A1C3-6DFFD44E21DD}" type="parTrans" cxnId="{B0632280-FC7C-47F1-8B24-D85DA8866F05}">
      <dgm:prSet/>
      <dgm:spPr/>
      <dgm:t>
        <a:bodyPr/>
        <a:lstStyle/>
        <a:p>
          <a:endParaRPr lang="en-US"/>
        </a:p>
      </dgm:t>
    </dgm:pt>
    <dgm:pt modelId="{F30E453B-4E48-4AF3-91F2-35239656C98D}" type="sibTrans" cxnId="{B0632280-FC7C-47F1-8B24-D85DA8866F05}">
      <dgm:prSet/>
      <dgm:spPr/>
      <dgm:t>
        <a:bodyPr/>
        <a:lstStyle/>
        <a:p>
          <a:endParaRPr lang="en-US"/>
        </a:p>
      </dgm:t>
    </dgm:pt>
    <dgm:pt modelId="{E1CE89B6-9C4A-444F-92FE-E87CA52812E5}">
      <dgm:prSet phldrT="[Text]"/>
      <dgm:spPr/>
      <dgm:t>
        <a:bodyPr/>
        <a:lstStyle/>
        <a:p>
          <a:pPr algn="ctr"/>
          <a:r>
            <a:rPr lang="en-US" dirty="0">
              <a:latin typeface="Source Sans Pro" pitchFamily="34" charset="0"/>
              <a:ea typeface="Source Sans Pro" pitchFamily="34" charset="0"/>
            </a:rPr>
            <a:t>Final Reporting</a:t>
          </a:r>
        </a:p>
      </dgm:t>
    </dgm:pt>
    <dgm:pt modelId="{BF8DFDF7-9A40-4489-AA6D-C4C13F604CE7}" type="parTrans" cxnId="{6A04DABF-F130-41E0-9A9A-9D9CB4D824F6}">
      <dgm:prSet/>
      <dgm:spPr/>
      <dgm:t>
        <a:bodyPr/>
        <a:lstStyle/>
        <a:p>
          <a:endParaRPr lang="en-US"/>
        </a:p>
      </dgm:t>
    </dgm:pt>
    <dgm:pt modelId="{FAE72CF0-9D11-4B7B-92A3-F16BF0C98168}" type="sibTrans" cxnId="{6A04DABF-F130-41E0-9A9A-9D9CB4D824F6}">
      <dgm:prSet/>
      <dgm:spPr/>
      <dgm:t>
        <a:bodyPr/>
        <a:lstStyle/>
        <a:p>
          <a:endParaRPr lang="en-US"/>
        </a:p>
      </dgm:t>
    </dgm:pt>
    <dgm:pt modelId="{383BD1AA-D04F-44DD-885F-D2A4FE7B334F}">
      <dgm:prSet phldrT="[Text]" custT="1"/>
      <dgm:spPr/>
      <dgm:t>
        <a:bodyPr/>
        <a:lstStyle/>
        <a:p>
          <a:r>
            <a:rPr lang="en-US" sz="1100" dirty="0">
              <a:latin typeface="Source Sans Pro" pitchFamily="34" charset="0"/>
              <a:ea typeface="Source Sans Pro" pitchFamily="34" charset="0"/>
            </a:rPr>
            <a:t>Development of sampling </a:t>
          </a:r>
          <a:r>
            <a:rPr lang="en-US" sz="1100" dirty="0" smtClean="0">
              <a:latin typeface="Source Sans Pro" pitchFamily="34" charset="0"/>
              <a:ea typeface="Source Sans Pro" pitchFamily="34" charset="0"/>
            </a:rPr>
            <a:t>plan by an independent statistician</a:t>
          </a:r>
          <a:endParaRPr lang="en-US" sz="1100" dirty="0">
            <a:latin typeface="Source Sans Pro" pitchFamily="34" charset="0"/>
            <a:ea typeface="Source Sans Pro" pitchFamily="34" charset="0"/>
          </a:endParaRPr>
        </a:p>
      </dgm:t>
    </dgm:pt>
    <dgm:pt modelId="{D832F522-BDB9-4591-91AC-B470DE16DBC8}" type="parTrans" cxnId="{0140C66D-3691-4E22-B7AC-38BFA2DF410D}">
      <dgm:prSet/>
      <dgm:spPr/>
      <dgm:t>
        <a:bodyPr/>
        <a:lstStyle/>
        <a:p>
          <a:endParaRPr lang="en-US"/>
        </a:p>
      </dgm:t>
    </dgm:pt>
    <dgm:pt modelId="{C5A261DF-CFEB-4682-B51D-C7002B4077FB}" type="sibTrans" cxnId="{0140C66D-3691-4E22-B7AC-38BFA2DF410D}">
      <dgm:prSet/>
      <dgm:spPr/>
      <dgm:t>
        <a:bodyPr/>
        <a:lstStyle/>
        <a:p>
          <a:endParaRPr lang="en-US"/>
        </a:p>
      </dgm:t>
    </dgm:pt>
    <dgm:pt modelId="{FE3BCB58-9C40-4149-A26A-27B9AC136322}">
      <dgm:prSet phldrT="[Text]" custT="1"/>
      <dgm:spPr/>
      <dgm:t>
        <a:bodyPr/>
        <a:lstStyle/>
        <a:p>
          <a:r>
            <a:rPr lang="en-US" sz="1100" dirty="0" smtClean="0">
              <a:latin typeface="Source Sans Pro" pitchFamily="34" charset="0"/>
              <a:ea typeface="Source Sans Pro" pitchFamily="34" charset="0"/>
            </a:rPr>
            <a:t>Notification </a:t>
          </a:r>
          <a:r>
            <a:rPr lang="en-US" sz="1100" dirty="0">
              <a:latin typeface="Source Sans Pro" pitchFamily="34" charset="0"/>
              <a:ea typeface="Source Sans Pro" pitchFamily="34" charset="0"/>
            </a:rPr>
            <a:t>letters sent </a:t>
          </a:r>
          <a:r>
            <a:rPr lang="en-US" sz="1100" dirty="0" smtClean="0">
              <a:latin typeface="Source Sans Pro" pitchFamily="34" charset="0"/>
              <a:ea typeface="Source Sans Pro" pitchFamily="34" charset="0"/>
            </a:rPr>
            <a:t>to beneficiaries requesting </a:t>
          </a:r>
          <a:r>
            <a:rPr lang="en-US" sz="1100" dirty="0">
              <a:latin typeface="Source Sans Pro" pitchFamily="34" charset="0"/>
              <a:ea typeface="Source Sans Pro" pitchFamily="34" charset="0"/>
            </a:rPr>
            <a:t>documentation to be provided</a:t>
          </a:r>
        </a:p>
      </dgm:t>
    </dgm:pt>
    <dgm:pt modelId="{E5B7EC35-3738-4FC8-A2FF-4DD9F6228087}" type="parTrans" cxnId="{F7CBD4D6-AB0C-4196-8FC0-F3E188164B95}">
      <dgm:prSet/>
      <dgm:spPr/>
      <dgm:t>
        <a:bodyPr/>
        <a:lstStyle/>
        <a:p>
          <a:endParaRPr lang="en-US"/>
        </a:p>
      </dgm:t>
    </dgm:pt>
    <dgm:pt modelId="{BCCBABAE-8D52-4B98-AA27-6698082BEF0D}" type="sibTrans" cxnId="{F7CBD4D6-AB0C-4196-8FC0-F3E188164B95}">
      <dgm:prSet/>
      <dgm:spPr/>
      <dgm:t>
        <a:bodyPr/>
        <a:lstStyle/>
        <a:p>
          <a:endParaRPr lang="en-US"/>
        </a:p>
      </dgm:t>
    </dgm:pt>
    <dgm:pt modelId="{F4D793F6-8FBD-49B5-A379-549DC8A8D992}">
      <dgm:prSet phldrT="[Text]" custT="1"/>
      <dgm:spPr/>
      <dgm:t>
        <a:bodyPr/>
        <a:lstStyle/>
        <a:p>
          <a:r>
            <a:rPr lang="en-US" sz="1100" dirty="0">
              <a:latin typeface="Source Sans Pro" pitchFamily="34" charset="0"/>
              <a:ea typeface="Source Sans Pro" pitchFamily="34" charset="0"/>
            </a:rPr>
            <a:t>Documentation </a:t>
          </a:r>
          <a:r>
            <a:rPr lang="en-US" sz="1100" dirty="0">
              <a:solidFill>
                <a:schemeClr val="tx1"/>
              </a:solidFill>
              <a:latin typeface="Source Sans Pro" pitchFamily="34" charset="0"/>
              <a:ea typeface="Source Sans Pro" pitchFamily="34" charset="0"/>
            </a:rPr>
            <a:t>provided </a:t>
          </a:r>
          <a:r>
            <a:rPr lang="en-US" sz="1100" dirty="0" smtClean="0">
              <a:solidFill>
                <a:schemeClr val="tx1"/>
              </a:solidFill>
              <a:latin typeface="Source Sans Pro" pitchFamily="34" charset="0"/>
              <a:ea typeface="Source Sans Pro" pitchFamily="34" charset="0"/>
            </a:rPr>
            <a:t>reviewed </a:t>
          </a:r>
          <a:r>
            <a:rPr lang="en-US" sz="1100" dirty="0">
              <a:solidFill>
                <a:schemeClr val="tx1"/>
              </a:solidFill>
              <a:latin typeface="Source Sans Pro" pitchFamily="34" charset="0"/>
              <a:ea typeface="Source Sans Pro" pitchFamily="34" charset="0"/>
            </a:rPr>
            <a:t>by </a:t>
          </a:r>
          <a:r>
            <a:rPr lang="en-US" sz="1100" dirty="0" smtClean="0">
              <a:solidFill>
                <a:schemeClr val="tx1"/>
              </a:solidFill>
              <a:latin typeface="Source Sans Pro" pitchFamily="34" charset="0"/>
              <a:ea typeface="Source Sans Pro" pitchFamily="34" charset="0"/>
            </a:rPr>
            <a:t>analysts</a:t>
          </a:r>
          <a:endParaRPr lang="en-US" sz="1100" dirty="0">
            <a:solidFill>
              <a:schemeClr val="tx1"/>
            </a:solidFill>
            <a:latin typeface="Source Sans Pro" pitchFamily="34" charset="0"/>
            <a:ea typeface="Source Sans Pro" pitchFamily="34" charset="0"/>
          </a:endParaRPr>
        </a:p>
      </dgm:t>
    </dgm:pt>
    <dgm:pt modelId="{99EFA980-7621-4F7B-9F4A-8461D5B9B604}" type="parTrans" cxnId="{7349CDA6-79E5-43EA-957B-1ADE6248F8DC}">
      <dgm:prSet/>
      <dgm:spPr/>
      <dgm:t>
        <a:bodyPr/>
        <a:lstStyle/>
        <a:p>
          <a:endParaRPr lang="en-US"/>
        </a:p>
      </dgm:t>
    </dgm:pt>
    <dgm:pt modelId="{075AB166-D7B5-4AB6-9A9F-90D6830AC101}" type="sibTrans" cxnId="{7349CDA6-79E5-43EA-957B-1ADE6248F8DC}">
      <dgm:prSet/>
      <dgm:spPr/>
      <dgm:t>
        <a:bodyPr/>
        <a:lstStyle/>
        <a:p>
          <a:endParaRPr lang="en-US"/>
        </a:p>
      </dgm:t>
    </dgm:pt>
    <dgm:pt modelId="{20364DB3-D66C-4DB3-9166-1B86DC1984FD}">
      <dgm:prSet phldrT="[Text]" custT="1"/>
      <dgm:spPr/>
      <dgm:t>
        <a:bodyPr/>
        <a:lstStyle/>
        <a:p>
          <a:pPr algn="l"/>
          <a:r>
            <a:rPr lang="en-US" sz="1100" dirty="0" smtClean="0">
              <a:latin typeface="Source Sans Pro" pitchFamily="34" charset="0"/>
              <a:ea typeface="Source Sans Pro" pitchFamily="34" charset="0"/>
            </a:rPr>
            <a:t>Overall improper payment amounts calculated</a:t>
          </a:r>
          <a:endParaRPr lang="en-US" sz="1100" dirty="0">
            <a:latin typeface="Source Sans Pro" pitchFamily="34" charset="0"/>
            <a:ea typeface="Source Sans Pro" pitchFamily="34" charset="0"/>
          </a:endParaRPr>
        </a:p>
      </dgm:t>
    </dgm:pt>
    <dgm:pt modelId="{99CB7E2E-8131-4B30-8944-BDB9E3A1C96E}" type="parTrans" cxnId="{8CA82CF3-E6B1-44A4-8B35-8A6D012C22C5}">
      <dgm:prSet/>
      <dgm:spPr/>
      <dgm:t>
        <a:bodyPr/>
        <a:lstStyle/>
        <a:p>
          <a:endParaRPr lang="en-US"/>
        </a:p>
      </dgm:t>
    </dgm:pt>
    <dgm:pt modelId="{85650532-B5C4-4C1C-A85A-80397A5294EC}" type="sibTrans" cxnId="{8CA82CF3-E6B1-44A4-8B35-8A6D012C22C5}">
      <dgm:prSet/>
      <dgm:spPr/>
      <dgm:t>
        <a:bodyPr/>
        <a:lstStyle/>
        <a:p>
          <a:endParaRPr lang="en-US"/>
        </a:p>
      </dgm:t>
    </dgm:pt>
    <dgm:pt modelId="{2F167843-7A2A-4768-8B7F-8BBD534763E7}">
      <dgm:prSet phldrT="[Text]" custT="1"/>
      <dgm:spPr/>
      <dgm:t>
        <a:bodyPr/>
        <a:lstStyle/>
        <a:p>
          <a:pPr algn="l"/>
          <a:r>
            <a:rPr lang="en-US" sz="1100" dirty="0">
              <a:latin typeface="Source Sans Pro" pitchFamily="34" charset="0"/>
              <a:ea typeface="Source Sans Pro" pitchFamily="34" charset="0"/>
            </a:rPr>
            <a:t>Final report is sent to the FCC for inclusion </a:t>
          </a:r>
          <a:r>
            <a:rPr lang="en-US" sz="1100" dirty="0" smtClean="0">
              <a:latin typeface="Source Sans Pro" pitchFamily="34" charset="0"/>
              <a:ea typeface="Source Sans Pro" pitchFamily="34" charset="0"/>
            </a:rPr>
            <a:t>in </a:t>
          </a:r>
          <a:r>
            <a:rPr lang="en-US" sz="1100" dirty="0">
              <a:latin typeface="Source Sans Pro" pitchFamily="34" charset="0"/>
              <a:ea typeface="Source Sans Pro" pitchFamily="34" charset="0"/>
            </a:rPr>
            <a:t>the FCC's Agency Financial </a:t>
          </a:r>
          <a:r>
            <a:rPr lang="en-US" sz="1100" dirty="0" smtClean="0">
              <a:latin typeface="Source Sans Pro" pitchFamily="34" charset="0"/>
              <a:ea typeface="Source Sans Pro" pitchFamily="34" charset="0"/>
            </a:rPr>
            <a:t>Report (AFR)</a:t>
          </a:r>
          <a:endParaRPr lang="en-US" sz="1100" dirty="0">
            <a:latin typeface="Source Sans Pro" pitchFamily="34" charset="0"/>
            <a:ea typeface="Source Sans Pro" pitchFamily="34" charset="0"/>
          </a:endParaRPr>
        </a:p>
      </dgm:t>
    </dgm:pt>
    <dgm:pt modelId="{C83250D4-B872-479A-9EE1-A5C483EE4282}" type="parTrans" cxnId="{464B5D5E-A0CF-44F7-B31E-40048202F9D0}">
      <dgm:prSet/>
      <dgm:spPr/>
      <dgm:t>
        <a:bodyPr/>
        <a:lstStyle/>
        <a:p>
          <a:endParaRPr lang="en-US"/>
        </a:p>
      </dgm:t>
    </dgm:pt>
    <dgm:pt modelId="{4C36A2F9-5221-492D-A2A5-A7D6E7CEB18E}" type="sibTrans" cxnId="{464B5D5E-A0CF-44F7-B31E-40048202F9D0}">
      <dgm:prSet/>
      <dgm:spPr/>
      <dgm:t>
        <a:bodyPr/>
        <a:lstStyle/>
        <a:p>
          <a:endParaRPr lang="en-US"/>
        </a:p>
      </dgm:t>
    </dgm:pt>
    <dgm:pt modelId="{CF5ADD9B-ECC2-474E-98E3-693268FA6F02}">
      <dgm:prSet phldrT="[Text]" custT="1"/>
      <dgm:spPr/>
      <dgm:t>
        <a:bodyPr/>
        <a:lstStyle/>
        <a:p>
          <a:r>
            <a:rPr lang="en-US" sz="1100" dirty="0" smtClean="0">
              <a:solidFill>
                <a:schemeClr val="tx1"/>
              </a:solidFill>
              <a:latin typeface="Source Sans Pro" pitchFamily="34" charset="0"/>
              <a:ea typeface="Source Sans Pro" pitchFamily="34" charset="0"/>
            </a:rPr>
            <a:t>Each assessment is closed with a closure letter sent to the beneficiary indicating either no follow up required or the improper payment amount</a:t>
          </a:r>
          <a:endParaRPr lang="en-US" sz="1100" dirty="0">
            <a:solidFill>
              <a:schemeClr val="tx1"/>
            </a:solidFill>
            <a:latin typeface="Source Sans Pro" pitchFamily="34" charset="0"/>
            <a:ea typeface="Source Sans Pro" pitchFamily="34" charset="0"/>
          </a:endParaRPr>
        </a:p>
      </dgm:t>
    </dgm:pt>
    <dgm:pt modelId="{0CA85574-CDEA-42A1-98C7-E3381341F529}" type="parTrans" cxnId="{913A51AB-BFC0-40AB-97B2-0BF258908698}">
      <dgm:prSet/>
      <dgm:spPr/>
      <dgm:t>
        <a:bodyPr/>
        <a:lstStyle/>
        <a:p>
          <a:endParaRPr lang="en-US"/>
        </a:p>
      </dgm:t>
    </dgm:pt>
    <dgm:pt modelId="{64C24DAE-B66A-4FBC-ACB0-C896E9D31200}" type="sibTrans" cxnId="{913A51AB-BFC0-40AB-97B2-0BF258908698}">
      <dgm:prSet/>
      <dgm:spPr/>
      <dgm:t>
        <a:bodyPr/>
        <a:lstStyle/>
        <a:p>
          <a:endParaRPr lang="en-US"/>
        </a:p>
      </dgm:t>
    </dgm:pt>
    <dgm:pt modelId="{5C90EDFB-6A72-4C01-A3AC-1313E38E81A1}">
      <dgm:prSet phldrT="[Text]" custT="1"/>
      <dgm:spPr/>
      <dgm:t>
        <a:bodyPr/>
        <a:lstStyle/>
        <a:p>
          <a:r>
            <a:rPr lang="en-US" sz="1100" dirty="0" smtClean="0">
              <a:latin typeface="Source Sans Pro" pitchFamily="34" charset="0"/>
              <a:ea typeface="Source Sans Pro" pitchFamily="34" charset="0"/>
            </a:rPr>
            <a:t>Testing procedures cover both USAC and beneficiaries</a:t>
          </a:r>
          <a:endParaRPr lang="en-US" sz="1100" dirty="0">
            <a:latin typeface="Source Sans Pro" pitchFamily="34" charset="0"/>
            <a:ea typeface="Source Sans Pro" pitchFamily="34" charset="0"/>
          </a:endParaRPr>
        </a:p>
      </dgm:t>
    </dgm:pt>
    <dgm:pt modelId="{524A8C94-9791-49C8-8827-C0F32A6A7CE5}" type="parTrans" cxnId="{CF4E4252-0BFE-418B-8ED4-66D679711853}">
      <dgm:prSet/>
      <dgm:spPr/>
      <dgm:t>
        <a:bodyPr/>
        <a:lstStyle/>
        <a:p>
          <a:endParaRPr lang="en-US"/>
        </a:p>
      </dgm:t>
    </dgm:pt>
    <dgm:pt modelId="{92A4AE70-C729-4242-AEEC-09C8144CB6E9}" type="sibTrans" cxnId="{CF4E4252-0BFE-418B-8ED4-66D679711853}">
      <dgm:prSet/>
      <dgm:spPr/>
      <dgm:t>
        <a:bodyPr/>
        <a:lstStyle/>
        <a:p>
          <a:endParaRPr lang="en-US"/>
        </a:p>
      </dgm:t>
    </dgm:pt>
    <dgm:pt modelId="{FAC11BB7-A202-4AA0-BD11-3FC0CF1CB0D3}">
      <dgm:prSet phldrT="[Text]" custT="1"/>
      <dgm:spPr/>
      <dgm:t>
        <a:bodyPr/>
        <a:lstStyle/>
        <a:p>
          <a:r>
            <a:rPr lang="en-US" sz="1100" dirty="0" smtClean="0">
              <a:solidFill>
                <a:schemeClr val="tx1"/>
              </a:solidFill>
              <a:latin typeface="Source Sans Pro" pitchFamily="34" charset="0"/>
              <a:ea typeface="Source Sans Pro" pitchFamily="34" charset="0"/>
            </a:rPr>
            <a:t>C2 site visit for physical inspection of equipment (not required for every case).</a:t>
          </a:r>
          <a:endParaRPr lang="en-US" sz="1100" dirty="0">
            <a:solidFill>
              <a:schemeClr val="tx1"/>
            </a:solidFill>
            <a:latin typeface="Source Sans Pro" pitchFamily="34" charset="0"/>
            <a:ea typeface="Source Sans Pro" pitchFamily="34" charset="0"/>
          </a:endParaRPr>
        </a:p>
      </dgm:t>
    </dgm:pt>
    <dgm:pt modelId="{62EDF72A-B254-4F5A-B300-A4F41F80DF31}" type="parTrans" cxnId="{DBF59F1F-8DF8-4AC4-9CDB-1017FFB746B8}">
      <dgm:prSet/>
      <dgm:spPr/>
      <dgm:t>
        <a:bodyPr/>
        <a:lstStyle/>
        <a:p>
          <a:endParaRPr lang="en-US"/>
        </a:p>
      </dgm:t>
    </dgm:pt>
    <dgm:pt modelId="{5D5E71DA-5925-462C-8C62-1F2FFA33994E}" type="sibTrans" cxnId="{DBF59F1F-8DF8-4AC4-9CDB-1017FFB746B8}">
      <dgm:prSet/>
      <dgm:spPr/>
      <dgm:t>
        <a:bodyPr/>
        <a:lstStyle/>
        <a:p>
          <a:endParaRPr lang="en-US"/>
        </a:p>
      </dgm:t>
    </dgm:pt>
    <dgm:pt modelId="{365D7655-0231-40B2-B173-A0DA59776513}" type="pres">
      <dgm:prSet presAssocID="{6613687C-EFBE-4103-8377-5293E1AF5BD3}" presName="linearFlow" presStyleCnt="0">
        <dgm:presLayoutVars>
          <dgm:dir/>
          <dgm:animLvl val="lvl"/>
          <dgm:resizeHandles val="exact"/>
        </dgm:presLayoutVars>
      </dgm:prSet>
      <dgm:spPr/>
      <dgm:t>
        <a:bodyPr/>
        <a:lstStyle/>
        <a:p>
          <a:endParaRPr lang="en-US"/>
        </a:p>
      </dgm:t>
    </dgm:pt>
    <dgm:pt modelId="{55EBDCCE-509D-4A23-9A8D-FC472CE92CB6}" type="pres">
      <dgm:prSet presAssocID="{69441A99-C772-4880-AAF6-7A28D04D1D9D}" presName="composite" presStyleCnt="0"/>
      <dgm:spPr/>
    </dgm:pt>
    <dgm:pt modelId="{0F502423-6E35-4337-88DB-8588D61E6799}" type="pres">
      <dgm:prSet presAssocID="{69441A99-C772-4880-AAF6-7A28D04D1D9D}" presName="parTx" presStyleLbl="node1" presStyleIdx="0" presStyleCnt="4">
        <dgm:presLayoutVars>
          <dgm:chMax val="0"/>
          <dgm:chPref val="0"/>
          <dgm:bulletEnabled val="1"/>
        </dgm:presLayoutVars>
      </dgm:prSet>
      <dgm:spPr/>
      <dgm:t>
        <a:bodyPr/>
        <a:lstStyle/>
        <a:p>
          <a:endParaRPr lang="en-US"/>
        </a:p>
      </dgm:t>
    </dgm:pt>
    <dgm:pt modelId="{ABDE668F-1346-415E-958B-FB572838D289}" type="pres">
      <dgm:prSet presAssocID="{69441A99-C772-4880-AAF6-7A28D04D1D9D}" presName="parSh" presStyleLbl="node1" presStyleIdx="0" presStyleCnt="4" custLinFactNeighborX="4220" custLinFactNeighborY="-34442"/>
      <dgm:spPr/>
      <dgm:t>
        <a:bodyPr/>
        <a:lstStyle/>
        <a:p>
          <a:endParaRPr lang="en-US"/>
        </a:p>
      </dgm:t>
    </dgm:pt>
    <dgm:pt modelId="{2CA7FB0A-116A-4D42-9531-BE6D1F006285}" type="pres">
      <dgm:prSet presAssocID="{69441A99-C772-4880-AAF6-7A28D04D1D9D}" presName="desTx" presStyleLbl="fgAcc1" presStyleIdx="0" presStyleCnt="4" custScaleY="107874">
        <dgm:presLayoutVars>
          <dgm:bulletEnabled val="1"/>
        </dgm:presLayoutVars>
      </dgm:prSet>
      <dgm:spPr/>
      <dgm:t>
        <a:bodyPr/>
        <a:lstStyle/>
        <a:p>
          <a:endParaRPr lang="en-US"/>
        </a:p>
      </dgm:t>
    </dgm:pt>
    <dgm:pt modelId="{7C1DE611-262F-4AC9-9819-938918A65C02}" type="pres">
      <dgm:prSet presAssocID="{857BFDA7-0880-4B4B-9DA7-8EBB78AFCEED}" presName="sibTrans" presStyleLbl="sibTrans2D1" presStyleIdx="0" presStyleCnt="3"/>
      <dgm:spPr/>
      <dgm:t>
        <a:bodyPr/>
        <a:lstStyle/>
        <a:p>
          <a:endParaRPr lang="en-US"/>
        </a:p>
      </dgm:t>
    </dgm:pt>
    <dgm:pt modelId="{BB74B72C-BD96-4B40-9FA4-6A79C89EB254}" type="pres">
      <dgm:prSet presAssocID="{857BFDA7-0880-4B4B-9DA7-8EBB78AFCEED}" presName="connTx" presStyleLbl="sibTrans2D1" presStyleIdx="0" presStyleCnt="3"/>
      <dgm:spPr/>
      <dgm:t>
        <a:bodyPr/>
        <a:lstStyle/>
        <a:p>
          <a:endParaRPr lang="en-US"/>
        </a:p>
      </dgm:t>
    </dgm:pt>
    <dgm:pt modelId="{820251B6-33FD-48B0-9121-4678D8724404}" type="pres">
      <dgm:prSet presAssocID="{8B188960-DDA9-4B6F-830A-A8AF57B5E390}" presName="composite" presStyleCnt="0"/>
      <dgm:spPr/>
    </dgm:pt>
    <dgm:pt modelId="{077D052D-D83D-4E5F-9467-6EDF743741DE}" type="pres">
      <dgm:prSet presAssocID="{8B188960-DDA9-4B6F-830A-A8AF57B5E390}" presName="parTx" presStyleLbl="node1" presStyleIdx="0" presStyleCnt="4">
        <dgm:presLayoutVars>
          <dgm:chMax val="0"/>
          <dgm:chPref val="0"/>
          <dgm:bulletEnabled val="1"/>
        </dgm:presLayoutVars>
      </dgm:prSet>
      <dgm:spPr/>
      <dgm:t>
        <a:bodyPr/>
        <a:lstStyle/>
        <a:p>
          <a:endParaRPr lang="en-US"/>
        </a:p>
      </dgm:t>
    </dgm:pt>
    <dgm:pt modelId="{4EAE66B5-C35B-43B7-938E-7C308AAC26F2}" type="pres">
      <dgm:prSet presAssocID="{8B188960-DDA9-4B6F-830A-A8AF57B5E390}" presName="parSh" presStyleLbl="node1" presStyleIdx="1" presStyleCnt="4" custLinFactNeighborX="2338" custLinFactNeighborY="-34865"/>
      <dgm:spPr/>
      <dgm:t>
        <a:bodyPr/>
        <a:lstStyle/>
        <a:p>
          <a:endParaRPr lang="en-US"/>
        </a:p>
      </dgm:t>
    </dgm:pt>
    <dgm:pt modelId="{27752B2C-BBE1-482E-86B0-FF45B7B98C53}" type="pres">
      <dgm:prSet presAssocID="{8B188960-DDA9-4B6F-830A-A8AF57B5E390}" presName="desTx" presStyleLbl="fgAcc1" presStyleIdx="1" presStyleCnt="4" custScaleY="107661">
        <dgm:presLayoutVars>
          <dgm:bulletEnabled val="1"/>
        </dgm:presLayoutVars>
      </dgm:prSet>
      <dgm:spPr/>
      <dgm:t>
        <a:bodyPr/>
        <a:lstStyle/>
        <a:p>
          <a:endParaRPr lang="en-US"/>
        </a:p>
      </dgm:t>
    </dgm:pt>
    <dgm:pt modelId="{FBEBF334-525A-4C97-8B13-472ADA0D106B}" type="pres">
      <dgm:prSet presAssocID="{06AA9D34-3D42-4268-9240-23CD46AF77B3}" presName="sibTrans" presStyleLbl="sibTrans2D1" presStyleIdx="1" presStyleCnt="3"/>
      <dgm:spPr/>
      <dgm:t>
        <a:bodyPr/>
        <a:lstStyle/>
        <a:p>
          <a:endParaRPr lang="en-US"/>
        </a:p>
      </dgm:t>
    </dgm:pt>
    <dgm:pt modelId="{DBEC27A9-EC5E-4300-B16C-EEF047446F09}" type="pres">
      <dgm:prSet presAssocID="{06AA9D34-3D42-4268-9240-23CD46AF77B3}" presName="connTx" presStyleLbl="sibTrans2D1" presStyleIdx="1" presStyleCnt="3"/>
      <dgm:spPr/>
      <dgm:t>
        <a:bodyPr/>
        <a:lstStyle/>
        <a:p>
          <a:endParaRPr lang="en-US"/>
        </a:p>
      </dgm:t>
    </dgm:pt>
    <dgm:pt modelId="{2F6A3454-7313-4B51-A20A-A4CAF03AE47A}" type="pres">
      <dgm:prSet presAssocID="{490CAAD6-3090-43C5-A9FB-5FF1C98DE6B7}" presName="composite" presStyleCnt="0"/>
      <dgm:spPr/>
    </dgm:pt>
    <dgm:pt modelId="{DFAE9F30-1259-4C92-8C54-C4847BF8F4EA}" type="pres">
      <dgm:prSet presAssocID="{490CAAD6-3090-43C5-A9FB-5FF1C98DE6B7}" presName="parTx" presStyleLbl="node1" presStyleIdx="1" presStyleCnt="4">
        <dgm:presLayoutVars>
          <dgm:chMax val="0"/>
          <dgm:chPref val="0"/>
          <dgm:bulletEnabled val="1"/>
        </dgm:presLayoutVars>
      </dgm:prSet>
      <dgm:spPr/>
      <dgm:t>
        <a:bodyPr/>
        <a:lstStyle/>
        <a:p>
          <a:endParaRPr lang="en-US"/>
        </a:p>
      </dgm:t>
    </dgm:pt>
    <dgm:pt modelId="{B9613F40-EAF6-4F6D-AE6C-B0367EABC15C}" type="pres">
      <dgm:prSet presAssocID="{490CAAD6-3090-43C5-A9FB-5FF1C98DE6B7}" presName="parSh" presStyleLbl="node1" presStyleIdx="2" presStyleCnt="4" custLinFactNeighborX="455" custLinFactNeighborY="-35383"/>
      <dgm:spPr/>
      <dgm:t>
        <a:bodyPr/>
        <a:lstStyle/>
        <a:p>
          <a:endParaRPr lang="en-US"/>
        </a:p>
      </dgm:t>
    </dgm:pt>
    <dgm:pt modelId="{FA988160-6AC9-499A-9FC7-E512DFE4DA9D}" type="pres">
      <dgm:prSet presAssocID="{490CAAD6-3090-43C5-A9FB-5FF1C98DE6B7}" presName="desTx" presStyleLbl="fgAcc1" presStyleIdx="2" presStyleCnt="4" custScaleY="107400">
        <dgm:presLayoutVars>
          <dgm:bulletEnabled val="1"/>
        </dgm:presLayoutVars>
      </dgm:prSet>
      <dgm:spPr/>
      <dgm:t>
        <a:bodyPr/>
        <a:lstStyle/>
        <a:p>
          <a:endParaRPr lang="en-US"/>
        </a:p>
      </dgm:t>
    </dgm:pt>
    <dgm:pt modelId="{E2E35DE2-D727-410A-8EDA-C8C1C08D66F5}" type="pres">
      <dgm:prSet presAssocID="{D8A5CDCA-3E18-409B-8EE9-C0B56832CF71}" presName="sibTrans" presStyleLbl="sibTrans2D1" presStyleIdx="2" presStyleCnt="3"/>
      <dgm:spPr/>
      <dgm:t>
        <a:bodyPr/>
        <a:lstStyle/>
        <a:p>
          <a:endParaRPr lang="en-US"/>
        </a:p>
      </dgm:t>
    </dgm:pt>
    <dgm:pt modelId="{D626D477-E166-4DAC-A6BD-F31E07903ABB}" type="pres">
      <dgm:prSet presAssocID="{D8A5CDCA-3E18-409B-8EE9-C0B56832CF71}" presName="connTx" presStyleLbl="sibTrans2D1" presStyleIdx="2" presStyleCnt="3"/>
      <dgm:spPr/>
      <dgm:t>
        <a:bodyPr/>
        <a:lstStyle/>
        <a:p>
          <a:endParaRPr lang="en-US"/>
        </a:p>
      </dgm:t>
    </dgm:pt>
    <dgm:pt modelId="{9AFBBB01-3B85-43AE-BF53-C7A2E90B3A63}" type="pres">
      <dgm:prSet presAssocID="{E1CE89B6-9C4A-444F-92FE-E87CA52812E5}" presName="composite" presStyleCnt="0"/>
      <dgm:spPr/>
    </dgm:pt>
    <dgm:pt modelId="{37E1BDAB-403B-4BC7-BC6F-09B68F27C40C}" type="pres">
      <dgm:prSet presAssocID="{E1CE89B6-9C4A-444F-92FE-E87CA52812E5}" presName="parTx" presStyleLbl="node1" presStyleIdx="2" presStyleCnt="4">
        <dgm:presLayoutVars>
          <dgm:chMax val="0"/>
          <dgm:chPref val="0"/>
          <dgm:bulletEnabled val="1"/>
        </dgm:presLayoutVars>
      </dgm:prSet>
      <dgm:spPr/>
      <dgm:t>
        <a:bodyPr/>
        <a:lstStyle/>
        <a:p>
          <a:endParaRPr lang="en-US"/>
        </a:p>
      </dgm:t>
    </dgm:pt>
    <dgm:pt modelId="{123DD530-E733-4BA1-9E43-85609EC2CDAB}" type="pres">
      <dgm:prSet presAssocID="{E1CE89B6-9C4A-444F-92FE-E87CA52812E5}" presName="parSh" presStyleLbl="node1" presStyleIdx="3" presStyleCnt="4" custLinFactNeighborX="-1427" custLinFactNeighborY="-35167"/>
      <dgm:spPr/>
      <dgm:t>
        <a:bodyPr/>
        <a:lstStyle/>
        <a:p>
          <a:endParaRPr lang="en-US"/>
        </a:p>
      </dgm:t>
    </dgm:pt>
    <dgm:pt modelId="{17667319-762D-42F3-B97E-CAE97466B5E7}" type="pres">
      <dgm:prSet presAssocID="{E1CE89B6-9C4A-444F-92FE-E87CA52812E5}" presName="desTx" presStyleLbl="fgAcc1" presStyleIdx="3" presStyleCnt="4" custScaleY="107509">
        <dgm:presLayoutVars>
          <dgm:bulletEnabled val="1"/>
        </dgm:presLayoutVars>
      </dgm:prSet>
      <dgm:spPr/>
      <dgm:t>
        <a:bodyPr/>
        <a:lstStyle/>
        <a:p>
          <a:endParaRPr lang="en-US"/>
        </a:p>
      </dgm:t>
    </dgm:pt>
  </dgm:ptLst>
  <dgm:cxnLst>
    <dgm:cxn modelId="{E2E2AD4B-86D4-4938-B980-539FE261208E}" type="presOf" srcId="{CF5ADD9B-ECC2-474E-98E3-693268FA6F02}" destId="{FA988160-6AC9-499A-9FC7-E512DFE4DA9D}" srcOrd="0" destOrd="1" presId="urn:microsoft.com/office/officeart/2005/8/layout/process3"/>
    <dgm:cxn modelId="{464B5D5E-A0CF-44F7-B31E-40048202F9D0}" srcId="{E1CE89B6-9C4A-444F-92FE-E87CA52812E5}" destId="{2F167843-7A2A-4768-8B7F-8BBD534763E7}" srcOrd="1" destOrd="0" parTransId="{C83250D4-B872-479A-9EE1-A5C483EE4282}" sibTransId="{4C36A2F9-5221-492D-A2A5-A7D6E7CEB18E}"/>
    <dgm:cxn modelId="{D0908330-DB5D-4E3D-911E-EB4351AADF27}" type="presOf" srcId="{06AA9D34-3D42-4268-9240-23CD46AF77B3}" destId="{FBEBF334-525A-4C97-8B13-472ADA0D106B}" srcOrd="0" destOrd="0" presId="urn:microsoft.com/office/officeart/2005/8/layout/process3"/>
    <dgm:cxn modelId="{6622B9E6-7D30-4603-892D-03B006461699}" type="presOf" srcId="{E1CE89B6-9C4A-444F-92FE-E87CA52812E5}" destId="{123DD530-E733-4BA1-9E43-85609EC2CDAB}" srcOrd="1" destOrd="0" presId="urn:microsoft.com/office/officeart/2005/8/layout/process3"/>
    <dgm:cxn modelId="{827B356F-9FE7-489A-83D8-41595002DEAC}" type="presOf" srcId="{E1CE89B6-9C4A-444F-92FE-E87CA52812E5}" destId="{37E1BDAB-403B-4BC7-BC6F-09B68F27C40C}" srcOrd="0" destOrd="0" presId="urn:microsoft.com/office/officeart/2005/8/layout/process3"/>
    <dgm:cxn modelId="{0D581C7F-4645-45FD-AD78-F0A42ED012C2}" type="presOf" srcId="{490CAAD6-3090-43C5-A9FB-5FF1C98DE6B7}" destId="{DFAE9F30-1259-4C92-8C54-C4847BF8F4EA}" srcOrd="0" destOrd="0" presId="urn:microsoft.com/office/officeart/2005/8/layout/process3"/>
    <dgm:cxn modelId="{352B72D6-6348-4D8F-B150-DDF822E0B1D0}" srcId="{8B188960-DDA9-4B6F-830A-A8AF57B5E390}" destId="{C969D255-B93F-4914-B8D2-62797E10A68E}" srcOrd="0" destOrd="0" parTransId="{4A7F802E-055A-4ED1-B2A3-D9360791CAB0}" sibTransId="{9C7D70A6-9F9C-4A7B-86FF-CDBDA11BAA36}"/>
    <dgm:cxn modelId="{8231F06F-8340-441A-BF04-2CA4D360D9EB}" type="presOf" srcId="{69441A99-C772-4880-AAF6-7A28D04D1D9D}" destId="{ABDE668F-1346-415E-958B-FB572838D289}" srcOrd="1" destOrd="0" presId="urn:microsoft.com/office/officeart/2005/8/layout/process3"/>
    <dgm:cxn modelId="{C8CB2A3B-98AC-410E-8999-7665B5B2C09A}" type="presOf" srcId="{C969D255-B93F-4914-B8D2-62797E10A68E}" destId="{27752B2C-BBE1-482E-86B0-FF45B7B98C53}" srcOrd="0" destOrd="0" presId="urn:microsoft.com/office/officeart/2005/8/layout/process3"/>
    <dgm:cxn modelId="{EE102FC4-453A-4E3E-8DB7-09C799B101D8}" type="presOf" srcId="{857BFDA7-0880-4B4B-9DA7-8EBB78AFCEED}" destId="{BB74B72C-BD96-4B40-9FA4-6A79C89EB254}" srcOrd="1" destOrd="0" presId="urn:microsoft.com/office/officeart/2005/8/layout/process3"/>
    <dgm:cxn modelId="{510A7CBC-D615-4D06-8E5C-A4D69A06B09A}" type="presOf" srcId="{217437E2-2A2D-45FA-AA02-D9273B77D30E}" destId="{FA988160-6AC9-499A-9FC7-E512DFE4DA9D}" srcOrd="0" destOrd="0" presId="urn:microsoft.com/office/officeart/2005/8/layout/process3"/>
    <dgm:cxn modelId="{B0632280-FC7C-47F1-8B24-D85DA8866F05}" srcId="{490CAAD6-3090-43C5-A9FB-5FF1C98DE6B7}" destId="{217437E2-2A2D-45FA-AA02-D9273B77D30E}" srcOrd="0" destOrd="0" parTransId="{009E2A63-9EB0-47EB-A1C3-6DFFD44E21DD}" sibTransId="{F30E453B-4E48-4AF3-91F2-35239656C98D}"/>
    <dgm:cxn modelId="{913A51AB-BFC0-40AB-97B2-0BF258908698}" srcId="{490CAAD6-3090-43C5-A9FB-5FF1C98DE6B7}" destId="{CF5ADD9B-ECC2-474E-98E3-693268FA6F02}" srcOrd="1" destOrd="0" parTransId="{0CA85574-CDEA-42A1-98C7-E3381341F529}" sibTransId="{64C24DAE-B66A-4FBC-ACB0-C896E9D31200}"/>
    <dgm:cxn modelId="{A1A65D25-0623-4C70-8338-426FC825F261}" srcId="{6613687C-EFBE-4103-8377-5293E1AF5BD3}" destId="{69441A99-C772-4880-AAF6-7A28D04D1D9D}" srcOrd="0" destOrd="0" parTransId="{67D7AF56-E54F-4A01-85F7-947909D470D9}" sibTransId="{857BFDA7-0880-4B4B-9DA7-8EBB78AFCEED}"/>
    <dgm:cxn modelId="{0FAA9ABE-E8D8-4B40-8D5A-5208CB7A79B7}" srcId="{6613687C-EFBE-4103-8377-5293E1AF5BD3}" destId="{8B188960-DDA9-4B6F-830A-A8AF57B5E390}" srcOrd="1" destOrd="0" parTransId="{6027B60E-0B31-485F-A085-7CCB61727A45}" sibTransId="{06AA9D34-3D42-4268-9240-23CD46AF77B3}"/>
    <dgm:cxn modelId="{D15B8514-D66A-49A7-88D4-A1AC671E0BED}" type="presOf" srcId="{FE3BCB58-9C40-4149-A26A-27B9AC136322}" destId="{27752B2C-BBE1-482E-86B0-FF45B7B98C53}" srcOrd="0" destOrd="1" presId="urn:microsoft.com/office/officeart/2005/8/layout/process3"/>
    <dgm:cxn modelId="{58C230E9-AFC0-4687-B3EF-07EFD4EE93F7}" type="presOf" srcId="{8B188960-DDA9-4B6F-830A-A8AF57B5E390}" destId="{4EAE66B5-C35B-43B7-938E-7C308AAC26F2}" srcOrd="1" destOrd="0" presId="urn:microsoft.com/office/officeart/2005/8/layout/process3"/>
    <dgm:cxn modelId="{FC61DA21-422C-47C1-99C3-1F03D8445F92}" srcId="{6613687C-EFBE-4103-8377-5293E1AF5BD3}" destId="{490CAAD6-3090-43C5-A9FB-5FF1C98DE6B7}" srcOrd="2" destOrd="0" parTransId="{16438467-BC86-4D03-93C1-E3087BE79C2A}" sibTransId="{D8A5CDCA-3E18-409B-8EE9-C0B56832CF71}"/>
    <dgm:cxn modelId="{6A04DABF-F130-41E0-9A9A-9D9CB4D824F6}" srcId="{6613687C-EFBE-4103-8377-5293E1AF5BD3}" destId="{E1CE89B6-9C4A-444F-92FE-E87CA52812E5}" srcOrd="3" destOrd="0" parTransId="{BF8DFDF7-9A40-4489-AA6D-C4C13F604CE7}" sibTransId="{FAE72CF0-9D11-4B7B-92A3-F16BF0C98168}"/>
    <dgm:cxn modelId="{CF4E4252-0BFE-418B-8ED4-66D679711853}" srcId="{69441A99-C772-4880-AAF6-7A28D04D1D9D}" destId="{5C90EDFB-6A72-4C01-A3AC-1313E38E81A1}" srcOrd="1" destOrd="0" parTransId="{524A8C94-9791-49C8-8827-C0F32A6A7CE5}" sibTransId="{92A4AE70-C729-4242-AEEC-09C8144CB6E9}"/>
    <dgm:cxn modelId="{7349CDA6-79E5-43EA-957B-1ADE6248F8DC}" srcId="{8B188960-DDA9-4B6F-830A-A8AF57B5E390}" destId="{F4D793F6-8FBD-49B5-A379-549DC8A8D992}" srcOrd="2" destOrd="0" parTransId="{99EFA980-7621-4F7B-9F4A-8461D5B9B604}" sibTransId="{075AB166-D7B5-4AB6-9A9F-90D6830AC101}"/>
    <dgm:cxn modelId="{8CA82CF3-E6B1-44A4-8B35-8A6D012C22C5}" srcId="{E1CE89B6-9C4A-444F-92FE-E87CA52812E5}" destId="{20364DB3-D66C-4DB3-9166-1B86DC1984FD}" srcOrd="0" destOrd="0" parTransId="{99CB7E2E-8131-4B30-8944-BDB9E3A1C96E}" sibTransId="{85650532-B5C4-4C1C-A85A-80397A5294EC}"/>
    <dgm:cxn modelId="{D1FE93D8-FED0-4D09-BB86-5351F109134C}" type="presOf" srcId="{857BFDA7-0880-4B4B-9DA7-8EBB78AFCEED}" destId="{7C1DE611-262F-4AC9-9819-938918A65C02}" srcOrd="0" destOrd="0" presId="urn:microsoft.com/office/officeart/2005/8/layout/process3"/>
    <dgm:cxn modelId="{7C21F377-807C-422E-8399-E8075D4848A0}" srcId="{69441A99-C772-4880-AAF6-7A28D04D1D9D}" destId="{BBF8B201-CE79-4ED9-B812-4913B966F123}" srcOrd="0" destOrd="0" parTransId="{7E5DABDE-DBF7-4086-819D-93E4713D9749}" sibTransId="{F241D663-6264-4E4C-AD7F-5094B13C1A99}"/>
    <dgm:cxn modelId="{69554D6D-EB84-42B0-BAB1-128AEA67FDE0}" type="presOf" srcId="{383BD1AA-D04F-44DD-885F-D2A4FE7B334F}" destId="{2CA7FB0A-116A-4D42-9531-BE6D1F006285}" srcOrd="0" destOrd="2" presId="urn:microsoft.com/office/officeart/2005/8/layout/process3"/>
    <dgm:cxn modelId="{D73B6206-7C2B-4BC1-9B37-571C9F21C72E}" type="presOf" srcId="{D8A5CDCA-3E18-409B-8EE9-C0B56832CF71}" destId="{D626D477-E166-4DAC-A6BD-F31E07903ABB}" srcOrd="1" destOrd="0" presId="urn:microsoft.com/office/officeart/2005/8/layout/process3"/>
    <dgm:cxn modelId="{BBA4C576-BDB1-42D4-A3BD-D5EA9CB7EEE7}" type="presOf" srcId="{2F167843-7A2A-4768-8B7F-8BBD534763E7}" destId="{17667319-762D-42F3-B97E-CAE97466B5E7}" srcOrd="0" destOrd="1" presId="urn:microsoft.com/office/officeart/2005/8/layout/process3"/>
    <dgm:cxn modelId="{F7CBD4D6-AB0C-4196-8FC0-F3E188164B95}" srcId="{8B188960-DDA9-4B6F-830A-A8AF57B5E390}" destId="{FE3BCB58-9C40-4149-A26A-27B9AC136322}" srcOrd="1" destOrd="0" parTransId="{E5B7EC35-3738-4FC8-A2FF-4DD9F6228087}" sibTransId="{BCCBABAE-8D52-4B98-AA27-6698082BEF0D}"/>
    <dgm:cxn modelId="{1DD21641-6DCC-4A42-B883-22067C337E2F}" type="presOf" srcId="{D8A5CDCA-3E18-409B-8EE9-C0B56832CF71}" destId="{E2E35DE2-D727-410A-8EDA-C8C1C08D66F5}" srcOrd="0" destOrd="0" presId="urn:microsoft.com/office/officeart/2005/8/layout/process3"/>
    <dgm:cxn modelId="{D67070B0-BBFC-4C7C-9075-4ABBED0F8DA1}" type="presOf" srcId="{FAC11BB7-A202-4AA0-BD11-3FC0CF1CB0D3}" destId="{27752B2C-BBE1-482E-86B0-FF45B7B98C53}" srcOrd="0" destOrd="3" presId="urn:microsoft.com/office/officeart/2005/8/layout/process3"/>
    <dgm:cxn modelId="{B7BC2C37-16AD-4D8F-9155-E23BD44B6C8A}" type="presOf" srcId="{06AA9D34-3D42-4268-9240-23CD46AF77B3}" destId="{DBEC27A9-EC5E-4300-B16C-EEF047446F09}" srcOrd="1" destOrd="0" presId="urn:microsoft.com/office/officeart/2005/8/layout/process3"/>
    <dgm:cxn modelId="{B37E0D1F-ED0D-4451-9F68-3B95986B0695}" type="presOf" srcId="{6613687C-EFBE-4103-8377-5293E1AF5BD3}" destId="{365D7655-0231-40B2-B173-A0DA59776513}" srcOrd="0" destOrd="0" presId="urn:microsoft.com/office/officeart/2005/8/layout/process3"/>
    <dgm:cxn modelId="{D8981179-0345-4529-9373-3F51AC26BF4E}" type="presOf" srcId="{69441A99-C772-4880-AAF6-7A28D04D1D9D}" destId="{0F502423-6E35-4337-88DB-8588D61E6799}" srcOrd="0" destOrd="0" presId="urn:microsoft.com/office/officeart/2005/8/layout/process3"/>
    <dgm:cxn modelId="{C999B190-09D2-422F-B53F-6C701196B6A1}" type="presOf" srcId="{490CAAD6-3090-43C5-A9FB-5FF1C98DE6B7}" destId="{B9613F40-EAF6-4F6D-AE6C-B0367EABC15C}" srcOrd="1" destOrd="0" presId="urn:microsoft.com/office/officeart/2005/8/layout/process3"/>
    <dgm:cxn modelId="{DD00553F-ED92-4CD6-98E6-6189EBB39953}" type="presOf" srcId="{8B188960-DDA9-4B6F-830A-A8AF57B5E390}" destId="{077D052D-D83D-4E5F-9467-6EDF743741DE}" srcOrd="0" destOrd="0" presId="urn:microsoft.com/office/officeart/2005/8/layout/process3"/>
    <dgm:cxn modelId="{A5066BDC-F828-4AE6-890E-C26C8FD97E49}" type="presOf" srcId="{BBF8B201-CE79-4ED9-B812-4913B966F123}" destId="{2CA7FB0A-116A-4D42-9531-BE6D1F006285}" srcOrd="0" destOrd="0" presId="urn:microsoft.com/office/officeart/2005/8/layout/process3"/>
    <dgm:cxn modelId="{0140C66D-3691-4E22-B7AC-38BFA2DF410D}" srcId="{69441A99-C772-4880-AAF6-7A28D04D1D9D}" destId="{383BD1AA-D04F-44DD-885F-D2A4FE7B334F}" srcOrd="2" destOrd="0" parTransId="{D832F522-BDB9-4591-91AC-B470DE16DBC8}" sibTransId="{C5A261DF-CFEB-4682-B51D-C7002B4077FB}"/>
    <dgm:cxn modelId="{7C0D9D03-DF0D-447A-913C-753A7B0BDA54}" type="presOf" srcId="{5C90EDFB-6A72-4C01-A3AC-1313E38E81A1}" destId="{2CA7FB0A-116A-4D42-9531-BE6D1F006285}" srcOrd="0" destOrd="1" presId="urn:microsoft.com/office/officeart/2005/8/layout/process3"/>
    <dgm:cxn modelId="{38977C36-524C-4A6D-8938-57A1B11B314D}" type="presOf" srcId="{20364DB3-D66C-4DB3-9166-1B86DC1984FD}" destId="{17667319-762D-42F3-B97E-CAE97466B5E7}" srcOrd="0" destOrd="0" presId="urn:microsoft.com/office/officeart/2005/8/layout/process3"/>
    <dgm:cxn modelId="{DBF59F1F-8DF8-4AC4-9CDB-1017FFB746B8}" srcId="{8B188960-DDA9-4B6F-830A-A8AF57B5E390}" destId="{FAC11BB7-A202-4AA0-BD11-3FC0CF1CB0D3}" srcOrd="3" destOrd="0" parTransId="{62EDF72A-B254-4F5A-B300-A4F41F80DF31}" sibTransId="{5D5E71DA-5925-462C-8C62-1F2FFA33994E}"/>
    <dgm:cxn modelId="{780C21AF-63AB-49EF-BCB4-941372A7013D}" type="presOf" srcId="{F4D793F6-8FBD-49B5-A379-549DC8A8D992}" destId="{27752B2C-BBE1-482E-86B0-FF45B7B98C53}" srcOrd="0" destOrd="2" presId="urn:microsoft.com/office/officeart/2005/8/layout/process3"/>
    <dgm:cxn modelId="{CEBF3DA9-7A14-48F6-BAB0-928C7D645787}" type="presParOf" srcId="{365D7655-0231-40B2-B173-A0DA59776513}" destId="{55EBDCCE-509D-4A23-9A8D-FC472CE92CB6}" srcOrd="0" destOrd="0" presId="urn:microsoft.com/office/officeart/2005/8/layout/process3"/>
    <dgm:cxn modelId="{FF9C7073-FD73-4668-8D9D-3580AA1A805D}" type="presParOf" srcId="{55EBDCCE-509D-4A23-9A8D-FC472CE92CB6}" destId="{0F502423-6E35-4337-88DB-8588D61E6799}" srcOrd="0" destOrd="0" presId="urn:microsoft.com/office/officeart/2005/8/layout/process3"/>
    <dgm:cxn modelId="{06BC6453-B87A-42B0-9086-263740336DF6}" type="presParOf" srcId="{55EBDCCE-509D-4A23-9A8D-FC472CE92CB6}" destId="{ABDE668F-1346-415E-958B-FB572838D289}" srcOrd="1" destOrd="0" presId="urn:microsoft.com/office/officeart/2005/8/layout/process3"/>
    <dgm:cxn modelId="{687CF079-D4FA-4F1F-9A05-D0ECC46B6F49}" type="presParOf" srcId="{55EBDCCE-509D-4A23-9A8D-FC472CE92CB6}" destId="{2CA7FB0A-116A-4D42-9531-BE6D1F006285}" srcOrd="2" destOrd="0" presId="urn:microsoft.com/office/officeart/2005/8/layout/process3"/>
    <dgm:cxn modelId="{CE1B625C-469F-4907-BF9C-C38DE03D0F3E}" type="presParOf" srcId="{365D7655-0231-40B2-B173-A0DA59776513}" destId="{7C1DE611-262F-4AC9-9819-938918A65C02}" srcOrd="1" destOrd="0" presId="urn:microsoft.com/office/officeart/2005/8/layout/process3"/>
    <dgm:cxn modelId="{53B0C890-2BFB-446E-B49C-6E085FB46B06}" type="presParOf" srcId="{7C1DE611-262F-4AC9-9819-938918A65C02}" destId="{BB74B72C-BD96-4B40-9FA4-6A79C89EB254}" srcOrd="0" destOrd="0" presId="urn:microsoft.com/office/officeart/2005/8/layout/process3"/>
    <dgm:cxn modelId="{3EB9FAD9-E989-46FE-AC86-B833E14C06C5}" type="presParOf" srcId="{365D7655-0231-40B2-B173-A0DA59776513}" destId="{820251B6-33FD-48B0-9121-4678D8724404}" srcOrd="2" destOrd="0" presId="urn:microsoft.com/office/officeart/2005/8/layout/process3"/>
    <dgm:cxn modelId="{665A38F4-C33D-470C-99F6-99348BD23325}" type="presParOf" srcId="{820251B6-33FD-48B0-9121-4678D8724404}" destId="{077D052D-D83D-4E5F-9467-6EDF743741DE}" srcOrd="0" destOrd="0" presId="urn:microsoft.com/office/officeart/2005/8/layout/process3"/>
    <dgm:cxn modelId="{1D28E3CA-B264-46AF-A824-99C683A171B6}" type="presParOf" srcId="{820251B6-33FD-48B0-9121-4678D8724404}" destId="{4EAE66B5-C35B-43B7-938E-7C308AAC26F2}" srcOrd="1" destOrd="0" presId="urn:microsoft.com/office/officeart/2005/8/layout/process3"/>
    <dgm:cxn modelId="{5E0BBCD3-C71B-4AA9-B0E0-86F25888DE11}" type="presParOf" srcId="{820251B6-33FD-48B0-9121-4678D8724404}" destId="{27752B2C-BBE1-482E-86B0-FF45B7B98C53}" srcOrd="2" destOrd="0" presId="urn:microsoft.com/office/officeart/2005/8/layout/process3"/>
    <dgm:cxn modelId="{BF2BFAC5-32ED-40EE-B8E0-65CB6DE67811}" type="presParOf" srcId="{365D7655-0231-40B2-B173-A0DA59776513}" destId="{FBEBF334-525A-4C97-8B13-472ADA0D106B}" srcOrd="3" destOrd="0" presId="urn:microsoft.com/office/officeart/2005/8/layout/process3"/>
    <dgm:cxn modelId="{A151A5D6-028C-4B05-A757-7B1A300DDA67}" type="presParOf" srcId="{FBEBF334-525A-4C97-8B13-472ADA0D106B}" destId="{DBEC27A9-EC5E-4300-B16C-EEF047446F09}" srcOrd="0" destOrd="0" presId="urn:microsoft.com/office/officeart/2005/8/layout/process3"/>
    <dgm:cxn modelId="{D2F8CF06-C18B-4B9A-9330-2DAE717D4BCE}" type="presParOf" srcId="{365D7655-0231-40B2-B173-A0DA59776513}" destId="{2F6A3454-7313-4B51-A20A-A4CAF03AE47A}" srcOrd="4" destOrd="0" presId="urn:microsoft.com/office/officeart/2005/8/layout/process3"/>
    <dgm:cxn modelId="{A484ED35-7B01-458F-A083-D408D8C6196D}" type="presParOf" srcId="{2F6A3454-7313-4B51-A20A-A4CAF03AE47A}" destId="{DFAE9F30-1259-4C92-8C54-C4847BF8F4EA}" srcOrd="0" destOrd="0" presId="urn:microsoft.com/office/officeart/2005/8/layout/process3"/>
    <dgm:cxn modelId="{55038CBE-1FED-4AFA-8BFC-DC9353F7F732}" type="presParOf" srcId="{2F6A3454-7313-4B51-A20A-A4CAF03AE47A}" destId="{B9613F40-EAF6-4F6D-AE6C-B0367EABC15C}" srcOrd="1" destOrd="0" presId="urn:microsoft.com/office/officeart/2005/8/layout/process3"/>
    <dgm:cxn modelId="{21C5D1D1-5D18-489F-83FB-41097EB9366C}" type="presParOf" srcId="{2F6A3454-7313-4B51-A20A-A4CAF03AE47A}" destId="{FA988160-6AC9-499A-9FC7-E512DFE4DA9D}" srcOrd="2" destOrd="0" presId="urn:microsoft.com/office/officeart/2005/8/layout/process3"/>
    <dgm:cxn modelId="{E4461246-15CE-4662-AD51-397CC5E8DD89}" type="presParOf" srcId="{365D7655-0231-40B2-B173-A0DA59776513}" destId="{E2E35DE2-D727-410A-8EDA-C8C1C08D66F5}" srcOrd="5" destOrd="0" presId="urn:microsoft.com/office/officeart/2005/8/layout/process3"/>
    <dgm:cxn modelId="{A3FCDB90-9D47-4222-AAEE-3018E7DE59F2}" type="presParOf" srcId="{E2E35DE2-D727-410A-8EDA-C8C1C08D66F5}" destId="{D626D477-E166-4DAC-A6BD-F31E07903ABB}" srcOrd="0" destOrd="0" presId="urn:microsoft.com/office/officeart/2005/8/layout/process3"/>
    <dgm:cxn modelId="{BAA2AE73-189E-4A5C-B260-AD627AEF4772}" type="presParOf" srcId="{365D7655-0231-40B2-B173-A0DA59776513}" destId="{9AFBBB01-3B85-43AE-BF53-C7A2E90B3A63}" srcOrd="6" destOrd="0" presId="urn:microsoft.com/office/officeart/2005/8/layout/process3"/>
    <dgm:cxn modelId="{471D1646-D9C9-4097-9B0D-3C6B7A0F5FDA}" type="presParOf" srcId="{9AFBBB01-3B85-43AE-BF53-C7A2E90B3A63}" destId="{37E1BDAB-403B-4BC7-BC6F-09B68F27C40C}" srcOrd="0" destOrd="0" presId="urn:microsoft.com/office/officeart/2005/8/layout/process3"/>
    <dgm:cxn modelId="{725F7C80-4359-4A93-91D3-57E912F8C00E}" type="presParOf" srcId="{9AFBBB01-3B85-43AE-BF53-C7A2E90B3A63}" destId="{123DD530-E733-4BA1-9E43-85609EC2CDAB}" srcOrd="1" destOrd="0" presId="urn:microsoft.com/office/officeart/2005/8/layout/process3"/>
    <dgm:cxn modelId="{72405244-3CE1-48BE-8B8D-AC223E5A57CC}" type="presParOf" srcId="{9AFBBB01-3B85-43AE-BF53-C7A2E90B3A63}" destId="{17667319-762D-42F3-B97E-CAE97466B5E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E668F-1346-415E-958B-FB572838D289}">
      <dsp:nvSpPr>
        <dsp:cNvPr id="0" name=""/>
        <dsp:cNvSpPr/>
      </dsp:nvSpPr>
      <dsp:spPr>
        <a:xfrm>
          <a:off x="64825" y="164306"/>
          <a:ext cx="1507712" cy="775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ctr" defTabSz="577850">
            <a:lnSpc>
              <a:spcPct val="90000"/>
            </a:lnSpc>
            <a:spcBef>
              <a:spcPct val="0"/>
            </a:spcBef>
            <a:spcAft>
              <a:spcPct val="35000"/>
            </a:spcAft>
          </a:pPr>
          <a:r>
            <a:rPr lang="en-US" sz="1300" kern="1200" dirty="0">
              <a:latin typeface="Source Sans Pro" pitchFamily="34" charset="0"/>
              <a:ea typeface="Source Sans Pro" pitchFamily="34" charset="0"/>
            </a:rPr>
            <a:t>Planning</a:t>
          </a:r>
        </a:p>
      </dsp:txBody>
      <dsp:txXfrm>
        <a:off x="64825" y="164306"/>
        <a:ext cx="1507712" cy="517328"/>
      </dsp:txXfrm>
    </dsp:sp>
    <dsp:sp modelId="{2CA7FB0A-116A-4D42-9531-BE6D1F006285}">
      <dsp:nvSpPr>
        <dsp:cNvPr id="0" name=""/>
        <dsp:cNvSpPr/>
      </dsp:nvSpPr>
      <dsp:spPr>
        <a:xfrm>
          <a:off x="310008" y="842381"/>
          <a:ext cx="1507712" cy="291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Source Sans Pro" pitchFamily="34" charset="0"/>
              <a:ea typeface="Source Sans Pro" pitchFamily="34" charset="0"/>
            </a:rPr>
            <a:t>Testing procedures developed with </a:t>
          </a:r>
          <a:r>
            <a:rPr lang="en-US" sz="1100" kern="1200" dirty="0" smtClean="0">
              <a:latin typeface="Source Sans Pro" pitchFamily="34" charset="0"/>
              <a:ea typeface="Source Sans Pro" pitchFamily="34" charset="0"/>
            </a:rPr>
            <a:t>FCC</a:t>
          </a:r>
          <a:endParaRPr lang="en-US" sz="1100" kern="1200" dirty="0">
            <a:latin typeface="Source Sans Pro" pitchFamily="34" charset="0"/>
            <a:ea typeface="Source Sans Pro" pitchFamily="34" charset="0"/>
          </a:endParaRPr>
        </a:p>
        <a:p>
          <a:pPr marL="57150" lvl="1" indent="-57150" algn="l" defTabSz="488950">
            <a:lnSpc>
              <a:spcPct val="90000"/>
            </a:lnSpc>
            <a:spcBef>
              <a:spcPct val="0"/>
            </a:spcBef>
            <a:spcAft>
              <a:spcPct val="15000"/>
            </a:spcAft>
            <a:buChar char="••"/>
          </a:pPr>
          <a:r>
            <a:rPr lang="en-US" sz="1100" kern="1200" dirty="0" smtClean="0">
              <a:latin typeface="Source Sans Pro" pitchFamily="34" charset="0"/>
              <a:ea typeface="Source Sans Pro" pitchFamily="34" charset="0"/>
            </a:rPr>
            <a:t>Testing procedures cover both USAC and beneficiaries</a:t>
          </a:r>
          <a:endParaRPr lang="en-US" sz="1100" kern="1200" dirty="0">
            <a:latin typeface="Source Sans Pro" pitchFamily="34" charset="0"/>
            <a:ea typeface="Source Sans Pro" pitchFamily="34" charset="0"/>
          </a:endParaRPr>
        </a:p>
        <a:p>
          <a:pPr marL="57150" lvl="1" indent="-57150" algn="l" defTabSz="488950">
            <a:lnSpc>
              <a:spcPct val="90000"/>
            </a:lnSpc>
            <a:spcBef>
              <a:spcPct val="0"/>
            </a:spcBef>
            <a:spcAft>
              <a:spcPct val="15000"/>
            </a:spcAft>
            <a:buChar char="••"/>
          </a:pPr>
          <a:r>
            <a:rPr lang="en-US" sz="1100" kern="1200" dirty="0">
              <a:latin typeface="Source Sans Pro" pitchFamily="34" charset="0"/>
              <a:ea typeface="Source Sans Pro" pitchFamily="34" charset="0"/>
            </a:rPr>
            <a:t>Development of sampling </a:t>
          </a:r>
          <a:r>
            <a:rPr lang="en-US" sz="1100" kern="1200" dirty="0" smtClean="0">
              <a:latin typeface="Source Sans Pro" pitchFamily="34" charset="0"/>
              <a:ea typeface="Source Sans Pro" pitchFamily="34" charset="0"/>
            </a:rPr>
            <a:t>plan by an independent statistician</a:t>
          </a:r>
          <a:endParaRPr lang="en-US" sz="1100" kern="1200" dirty="0">
            <a:latin typeface="Source Sans Pro" pitchFamily="34" charset="0"/>
            <a:ea typeface="Source Sans Pro" pitchFamily="34" charset="0"/>
          </a:endParaRPr>
        </a:p>
      </dsp:txBody>
      <dsp:txXfrm>
        <a:off x="354167" y="886540"/>
        <a:ext cx="1419394" cy="2830347"/>
      </dsp:txXfrm>
    </dsp:sp>
    <dsp:sp modelId="{7C1DE611-262F-4AC9-9819-938918A65C02}">
      <dsp:nvSpPr>
        <dsp:cNvPr id="0" name=""/>
        <dsp:cNvSpPr/>
      </dsp:nvSpPr>
      <dsp:spPr>
        <a:xfrm rot="21597355">
          <a:off x="1794008" y="234350"/>
          <a:ext cx="469516" cy="375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794008" y="309468"/>
        <a:ext cx="356903" cy="225226"/>
      </dsp:txXfrm>
    </dsp:sp>
    <dsp:sp modelId="{4EAE66B5-C35B-43B7-938E-7C308AAC26F2}">
      <dsp:nvSpPr>
        <dsp:cNvPr id="0" name=""/>
        <dsp:cNvSpPr/>
      </dsp:nvSpPr>
      <dsp:spPr>
        <a:xfrm>
          <a:off x="2458418" y="162464"/>
          <a:ext cx="1507712" cy="775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ctr" defTabSz="577850">
            <a:lnSpc>
              <a:spcPct val="90000"/>
            </a:lnSpc>
            <a:spcBef>
              <a:spcPct val="0"/>
            </a:spcBef>
            <a:spcAft>
              <a:spcPct val="35000"/>
            </a:spcAft>
          </a:pPr>
          <a:r>
            <a:rPr lang="en-US" sz="1300" kern="1200" dirty="0">
              <a:latin typeface="Source Sans Pro" pitchFamily="34" charset="0"/>
              <a:ea typeface="Source Sans Pro" pitchFamily="34" charset="0"/>
            </a:rPr>
            <a:t>Case Assessment</a:t>
          </a:r>
        </a:p>
      </dsp:txBody>
      <dsp:txXfrm>
        <a:off x="2458418" y="162464"/>
        <a:ext cx="1507712" cy="517328"/>
      </dsp:txXfrm>
    </dsp:sp>
    <dsp:sp modelId="{27752B2C-BBE1-482E-86B0-FF45B7B98C53}">
      <dsp:nvSpPr>
        <dsp:cNvPr id="0" name=""/>
        <dsp:cNvSpPr/>
      </dsp:nvSpPr>
      <dsp:spPr>
        <a:xfrm>
          <a:off x="2731976" y="846703"/>
          <a:ext cx="1507712" cy="2912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Source Sans Pro" pitchFamily="34" charset="0"/>
              <a:ea typeface="Source Sans Pro" pitchFamily="34" charset="0"/>
            </a:rPr>
            <a:t> </a:t>
          </a:r>
          <a:r>
            <a:rPr lang="en-US" sz="1100" kern="1200" dirty="0" smtClean="0">
              <a:latin typeface="Source Sans Pro" pitchFamily="34" charset="0"/>
              <a:ea typeface="Source Sans Pro" pitchFamily="34" charset="0"/>
            </a:rPr>
            <a:t>Payments </a:t>
          </a:r>
          <a:r>
            <a:rPr lang="en-US" sz="1100" kern="1200" dirty="0">
              <a:latin typeface="Source Sans Pro" pitchFamily="34" charset="0"/>
              <a:ea typeface="Source Sans Pro" pitchFamily="34" charset="0"/>
            </a:rPr>
            <a:t>selected for testing</a:t>
          </a:r>
        </a:p>
        <a:p>
          <a:pPr marL="57150" lvl="1" indent="-57150" algn="l" defTabSz="488950">
            <a:lnSpc>
              <a:spcPct val="90000"/>
            </a:lnSpc>
            <a:spcBef>
              <a:spcPct val="0"/>
            </a:spcBef>
            <a:spcAft>
              <a:spcPct val="15000"/>
            </a:spcAft>
            <a:buChar char="••"/>
          </a:pPr>
          <a:r>
            <a:rPr lang="en-US" sz="1100" kern="1200" dirty="0" smtClean="0">
              <a:latin typeface="Source Sans Pro" pitchFamily="34" charset="0"/>
              <a:ea typeface="Source Sans Pro" pitchFamily="34" charset="0"/>
            </a:rPr>
            <a:t>Notification </a:t>
          </a:r>
          <a:r>
            <a:rPr lang="en-US" sz="1100" kern="1200" dirty="0">
              <a:latin typeface="Source Sans Pro" pitchFamily="34" charset="0"/>
              <a:ea typeface="Source Sans Pro" pitchFamily="34" charset="0"/>
            </a:rPr>
            <a:t>letters sent </a:t>
          </a:r>
          <a:r>
            <a:rPr lang="en-US" sz="1100" kern="1200" dirty="0" smtClean="0">
              <a:latin typeface="Source Sans Pro" pitchFamily="34" charset="0"/>
              <a:ea typeface="Source Sans Pro" pitchFamily="34" charset="0"/>
            </a:rPr>
            <a:t>to beneficiaries requesting </a:t>
          </a:r>
          <a:r>
            <a:rPr lang="en-US" sz="1100" kern="1200" dirty="0">
              <a:latin typeface="Source Sans Pro" pitchFamily="34" charset="0"/>
              <a:ea typeface="Source Sans Pro" pitchFamily="34" charset="0"/>
            </a:rPr>
            <a:t>documentation to be provided</a:t>
          </a:r>
        </a:p>
        <a:p>
          <a:pPr marL="57150" lvl="1" indent="-57150" algn="l" defTabSz="488950">
            <a:lnSpc>
              <a:spcPct val="90000"/>
            </a:lnSpc>
            <a:spcBef>
              <a:spcPct val="0"/>
            </a:spcBef>
            <a:spcAft>
              <a:spcPct val="15000"/>
            </a:spcAft>
            <a:buChar char="••"/>
          </a:pPr>
          <a:r>
            <a:rPr lang="en-US" sz="1100" kern="1200" dirty="0">
              <a:latin typeface="Source Sans Pro" pitchFamily="34" charset="0"/>
              <a:ea typeface="Source Sans Pro" pitchFamily="34" charset="0"/>
            </a:rPr>
            <a:t>Documentation </a:t>
          </a:r>
          <a:r>
            <a:rPr lang="en-US" sz="1100" kern="1200" dirty="0">
              <a:solidFill>
                <a:schemeClr val="tx1"/>
              </a:solidFill>
              <a:latin typeface="Source Sans Pro" pitchFamily="34" charset="0"/>
              <a:ea typeface="Source Sans Pro" pitchFamily="34" charset="0"/>
            </a:rPr>
            <a:t>provided </a:t>
          </a:r>
          <a:r>
            <a:rPr lang="en-US" sz="1100" kern="1200" dirty="0" smtClean="0">
              <a:solidFill>
                <a:schemeClr val="tx1"/>
              </a:solidFill>
              <a:latin typeface="Source Sans Pro" pitchFamily="34" charset="0"/>
              <a:ea typeface="Source Sans Pro" pitchFamily="34" charset="0"/>
            </a:rPr>
            <a:t>reviewed </a:t>
          </a:r>
          <a:r>
            <a:rPr lang="en-US" sz="1100" kern="1200" dirty="0">
              <a:solidFill>
                <a:schemeClr val="tx1"/>
              </a:solidFill>
              <a:latin typeface="Source Sans Pro" pitchFamily="34" charset="0"/>
              <a:ea typeface="Source Sans Pro" pitchFamily="34" charset="0"/>
            </a:rPr>
            <a:t>by </a:t>
          </a:r>
          <a:r>
            <a:rPr lang="en-US" sz="1100" kern="1200" dirty="0" smtClean="0">
              <a:solidFill>
                <a:schemeClr val="tx1"/>
              </a:solidFill>
              <a:latin typeface="Source Sans Pro" pitchFamily="34" charset="0"/>
              <a:ea typeface="Source Sans Pro" pitchFamily="34" charset="0"/>
            </a:rPr>
            <a:t>analysts</a:t>
          </a:r>
          <a:endParaRPr lang="en-US" sz="1100" kern="1200" dirty="0">
            <a:solidFill>
              <a:schemeClr val="tx1"/>
            </a:solidFill>
            <a:latin typeface="Source Sans Pro" pitchFamily="34" charset="0"/>
            <a:ea typeface="Source Sans Pro"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1"/>
              </a:solidFill>
              <a:latin typeface="Source Sans Pro" pitchFamily="34" charset="0"/>
              <a:ea typeface="Source Sans Pro" pitchFamily="34" charset="0"/>
            </a:rPr>
            <a:t>C2 site visit for physical inspection of equipment (not required for every case).</a:t>
          </a:r>
          <a:endParaRPr lang="en-US" sz="1100" kern="1200" dirty="0">
            <a:solidFill>
              <a:schemeClr val="tx1"/>
            </a:solidFill>
            <a:latin typeface="Source Sans Pro" pitchFamily="34" charset="0"/>
            <a:ea typeface="Source Sans Pro" pitchFamily="34" charset="0"/>
          </a:endParaRPr>
        </a:p>
      </dsp:txBody>
      <dsp:txXfrm>
        <a:off x="2776135" y="890862"/>
        <a:ext cx="1419394" cy="2824584"/>
      </dsp:txXfrm>
    </dsp:sp>
    <dsp:sp modelId="{FBEBF334-525A-4C97-8B13-472ADA0D106B}">
      <dsp:nvSpPr>
        <dsp:cNvPr id="0" name=""/>
        <dsp:cNvSpPr/>
      </dsp:nvSpPr>
      <dsp:spPr>
        <a:xfrm rot="21596762">
          <a:off x="4187597" y="232300"/>
          <a:ext cx="469508" cy="375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187597" y="307428"/>
        <a:ext cx="356895" cy="225226"/>
      </dsp:txXfrm>
    </dsp:sp>
    <dsp:sp modelId="{B9613F40-EAF6-4F6D-AE6C-B0367EABC15C}">
      <dsp:nvSpPr>
        <dsp:cNvPr id="0" name=""/>
        <dsp:cNvSpPr/>
      </dsp:nvSpPr>
      <dsp:spPr>
        <a:xfrm>
          <a:off x="4851995" y="160210"/>
          <a:ext cx="1507712" cy="775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ctr" defTabSz="577850">
            <a:lnSpc>
              <a:spcPct val="90000"/>
            </a:lnSpc>
            <a:spcBef>
              <a:spcPct val="0"/>
            </a:spcBef>
            <a:spcAft>
              <a:spcPct val="35000"/>
            </a:spcAft>
          </a:pPr>
          <a:r>
            <a:rPr lang="en-US" sz="1300" kern="1200" dirty="0">
              <a:latin typeface="Source Sans Pro" pitchFamily="34" charset="0"/>
              <a:ea typeface="Source Sans Pro" pitchFamily="34" charset="0"/>
            </a:rPr>
            <a:t>Quality Assurance Review</a:t>
          </a:r>
        </a:p>
      </dsp:txBody>
      <dsp:txXfrm>
        <a:off x="4851995" y="160210"/>
        <a:ext cx="1507712" cy="517328"/>
      </dsp:txXfrm>
    </dsp:sp>
    <dsp:sp modelId="{FA988160-6AC9-499A-9FC7-E512DFE4DA9D}">
      <dsp:nvSpPr>
        <dsp:cNvPr id="0" name=""/>
        <dsp:cNvSpPr/>
      </dsp:nvSpPr>
      <dsp:spPr>
        <a:xfrm>
          <a:off x="5153944" y="851999"/>
          <a:ext cx="1507712" cy="29058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Source Sans Pro" pitchFamily="34" charset="0"/>
              <a:ea typeface="Source Sans Pro" pitchFamily="34" charset="0"/>
            </a:rPr>
            <a:t>All </a:t>
          </a:r>
          <a:r>
            <a:rPr lang="en-US" sz="1100" kern="1200" dirty="0" smtClean="0">
              <a:latin typeface="Source Sans Pro" pitchFamily="34" charset="0"/>
              <a:ea typeface="Source Sans Pro" pitchFamily="34" charset="0"/>
            </a:rPr>
            <a:t>assessments </a:t>
          </a:r>
          <a:r>
            <a:rPr lang="en-US" sz="1100" kern="1200" dirty="0">
              <a:latin typeface="Source Sans Pro" pitchFamily="34" charset="0"/>
              <a:ea typeface="Source Sans Pro" pitchFamily="34" charset="0"/>
            </a:rPr>
            <a:t>with an exception </a:t>
          </a:r>
          <a:r>
            <a:rPr lang="en-US" sz="1100" kern="1200" dirty="0">
              <a:solidFill>
                <a:schemeClr val="tx1"/>
              </a:solidFill>
              <a:latin typeface="Source Sans Pro" pitchFamily="34" charset="0"/>
              <a:ea typeface="Source Sans Pro" pitchFamily="34" charset="0"/>
            </a:rPr>
            <a:t>are </a:t>
          </a:r>
          <a:r>
            <a:rPr lang="en-US" sz="1100" kern="1200" dirty="0" smtClean="0">
              <a:solidFill>
                <a:schemeClr val="tx1"/>
              </a:solidFill>
              <a:latin typeface="Source Sans Pro" pitchFamily="34" charset="0"/>
              <a:ea typeface="Source Sans Pro" pitchFamily="34" charset="0"/>
            </a:rPr>
            <a:t> reviewed by USAC management and by the FCC</a:t>
          </a:r>
          <a:endParaRPr lang="en-US" sz="1100" kern="1200" dirty="0">
            <a:solidFill>
              <a:schemeClr val="tx1"/>
            </a:solidFill>
            <a:latin typeface="Source Sans Pro" pitchFamily="34" charset="0"/>
            <a:ea typeface="Source Sans Pro"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1"/>
              </a:solidFill>
              <a:latin typeface="Source Sans Pro" pitchFamily="34" charset="0"/>
              <a:ea typeface="Source Sans Pro" pitchFamily="34" charset="0"/>
            </a:rPr>
            <a:t>Each assessment is closed with a closure letter sent to the beneficiary indicating either no follow up required or the improper payment amount</a:t>
          </a:r>
          <a:endParaRPr lang="en-US" sz="1100" kern="1200" dirty="0">
            <a:solidFill>
              <a:schemeClr val="tx1"/>
            </a:solidFill>
            <a:latin typeface="Source Sans Pro" pitchFamily="34" charset="0"/>
            <a:ea typeface="Source Sans Pro" pitchFamily="34" charset="0"/>
          </a:endParaRPr>
        </a:p>
      </dsp:txBody>
      <dsp:txXfrm>
        <a:off x="5198103" y="896158"/>
        <a:ext cx="1419394" cy="2817523"/>
      </dsp:txXfrm>
    </dsp:sp>
    <dsp:sp modelId="{E2E35DE2-D727-410A-8EDA-C8C1C08D66F5}">
      <dsp:nvSpPr>
        <dsp:cNvPr id="0" name=""/>
        <dsp:cNvSpPr/>
      </dsp:nvSpPr>
      <dsp:spPr>
        <a:xfrm rot="1348">
          <a:off x="6581178" y="231660"/>
          <a:ext cx="469516" cy="375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581178" y="306713"/>
        <a:ext cx="356903" cy="225226"/>
      </dsp:txXfrm>
    </dsp:sp>
    <dsp:sp modelId="{123DD530-E733-4BA1-9E43-85609EC2CDAB}">
      <dsp:nvSpPr>
        <dsp:cNvPr id="0" name=""/>
        <dsp:cNvSpPr/>
      </dsp:nvSpPr>
      <dsp:spPr>
        <a:xfrm>
          <a:off x="7245588" y="161149"/>
          <a:ext cx="1507712" cy="775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ctr" defTabSz="577850">
            <a:lnSpc>
              <a:spcPct val="90000"/>
            </a:lnSpc>
            <a:spcBef>
              <a:spcPct val="0"/>
            </a:spcBef>
            <a:spcAft>
              <a:spcPct val="35000"/>
            </a:spcAft>
          </a:pPr>
          <a:r>
            <a:rPr lang="en-US" sz="1300" kern="1200" dirty="0">
              <a:latin typeface="Source Sans Pro" pitchFamily="34" charset="0"/>
              <a:ea typeface="Source Sans Pro" pitchFamily="34" charset="0"/>
            </a:rPr>
            <a:t>Final Reporting</a:t>
          </a:r>
        </a:p>
      </dsp:txBody>
      <dsp:txXfrm>
        <a:off x="7245588" y="161149"/>
        <a:ext cx="1507712" cy="517328"/>
      </dsp:txXfrm>
    </dsp:sp>
    <dsp:sp modelId="{17667319-762D-42F3-B97E-CAE97466B5E7}">
      <dsp:nvSpPr>
        <dsp:cNvPr id="0" name=""/>
        <dsp:cNvSpPr/>
      </dsp:nvSpPr>
      <dsp:spPr>
        <a:xfrm>
          <a:off x="7575912" y="849788"/>
          <a:ext cx="1507712" cy="2908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latin typeface="Source Sans Pro" pitchFamily="34" charset="0"/>
              <a:ea typeface="Source Sans Pro" pitchFamily="34" charset="0"/>
            </a:rPr>
            <a:t>Overall improper payment amounts calculated</a:t>
          </a:r>
          <a:endParaRPr lang="en-US" sz="1100" kern="1200" dirty="0">
            <a:latin typeface="Source Sans Pro" pitchFamily="34" charset="0"/>
            <a:ea typeface="Source Sans Pro" pitchFamily="34" charset="0"/>
          </a:endParaRPr>
        </a:p>
        <a:p>
          <a:pPr marL="57150" lvl="1" indent="-57150" algn="l" defTabSz="488950">
            <a:lnSpc>
              <a:spcPct val="90000"/>
            </a:lnSpc>
            <a:spcBef>
              <a:spcPct val="0"/>
            </a:spcBef>
            <a:spcAft>
              <a:spcPct val="15000"/>
            </a:spcAft>
            <a:buChar char="••"/>
          </a:pPr>
          <a:r>
            <a:rPr lang="en-US" sz="1100" kern="1200" dirty="0">
              <a:latin typeface="Source Sans Pro" pitchFamily="34" charset="0"/>
              <a:ea typeface="Source Sans Pro" pitchFamily="34" charset="0"/>
            </a:rPr>
            <a:t>Final report is sent to the FCC for inclusion </a:t>
          </a:r>
          <a:r>
            <a:rPr lang="en-US" sz="1100" kern="1200" dirty="0" smtClean="0">
              <a:latin typeface="Source Sans Pro" pitchFamily="34" charset="0"/>
              <a:ea typeface="Source Sans Pro" pitchFamily="34" charset="0"/>
            </a:rPr>
            <a:t>in </a:t>
          </a:r>
          <a:r>
            <a:rPr lang="en-US" sz="1100" kern="1200" dirty="0">
              <a:latin typeface="Source Sans Pro" pitchFamily="34" charset="0"/>
              <a:ea typeface="Source Sans Pro" pitchFamily="34" charset="0"/>
            </a:rPr>
            <a:t>the FCC's Agency Financial </a:t>
          </a:r>
          <a:r>
            <a:rPr lang="en-US" sz="1100" kern="1200" dirty="0" smtClean="0">
              <a:latin typeface="Source Sans Pro" pitchFamily="34" charset="0"/>
              <a:ea typeface="Source Sans Pro" pitchFamily="34" charset="0"/>
            </a:rPr>
            <a:t>Report (AFR)</a:t>
          </a:r>
          <a:endParaRPr lang="en-US" sz="1100" kern="1200" dirty="0">
            <a:latin typeface="Source Sans Pro" pitchFamily="34" charset="0"/>
            <a:ea typeface="Source Sans Pro" pitchFamily="34" charset="0"/>
          </a:endParaRPr>
        </a:p>
      </dsp:txBody>
      <dsp:txXfrm>
        <a:off x="7620071" y="893947"/>
        <a:ext cx="1419394" cy="28204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385" cy="463222"/>
          </a:xfrm>
          <a:prstGeom prst="rect">
            <a:avLst/>
          </a:prstGeom>
        </p:spPr>
        <p:txBody>
          <a:bodyPr vert="horz" lIns="90654" tIns="45327" rIns="90654" bIns="45327" rtlCol="0"/>
          <a:lstStyle>
            <a:lvl1pPr algn="l">
              <a:defRPr sz="1200"/>
            </a:lvl1pPr>
          </a:lstStyle>
          <a:p>
            <a:endParaRPr lang="en-US"/>
          </a:p>
        </p:txBody>
      </p:sp>
      <p:sp>
        <p:nvSpPr>
          <p:cNvPr id="3" name="Date Placeholder 2"/>
          <p:cNvSpPr>
            <a:spLocks noGrp="1"/>
          </p:cNvSpPr>
          <p:nvPr>
            <p:ph type="dt" sz="quarter" idx="1"/>
          </p:nvPr>
        </p:nvSpPr>
        <p:spPr>
          <a:xfrm>
            <a:off x="3937119" y="0"/>
            <a:ext cx="3011385" cy="463222"/>
          </a:xfrm>
          <a:prstGeom prst="rect">
            <a:avLst/>
          </a:prstGeom>
        </p:spPr>
        <p:txBody>
          <a:bodyPr vert="horz" lIns="90654" tIns="45327" rIns="90654" bIns="45327" rtlCol="0"/>
          <a:lstStyle>
            <a:lvl1pPr algn="r">
              <a:defRPr sz="1200"/>
            </a:lvl1pPr>
          </a:lstStyle>
          <a:p>
            <a:fld id="{70AD7AFB-74C5-4757-9E17-6D93434CC930}" type="datetimeFigureOut">
              <a:rPr lang="en-US" smtClean="0"/>
              <a:t>10/11/2018</a:t>
            </a:fld>
            <a:endParaRPr lang="en-US"/>
          </a:p>
        </p:txBody>
      </p:sp>
      <p:sp>
        <p:nvSpPr>
          <p:cNvPr id="4" name="Footer Placeholder 3"/>
          <p:cNvSpPr>
            <a:spLocks noGrp="1"/>
          </p:cNvSpPr>
          <p:nvPr>
            <p:ph type="ftr" sz="quarter" idx="2"/>
          </p:nvPr>
        </p:nvSpPr>
        <p:spPr>
          <a:xfrm>
            <a:off x="0" y="8772854"/>
            <a:ext cx="3011385" cy="463222"/>
          </a:xfrm>
          <a:prstGeom prst="rect">
            <a:avLst/>
          </a:prstGeom>
        </p:spPr>
        <p:txBody>
          <a:bodyPr vert="horz" lIns="90654" tIns="45327" rIns="90654" bIns="45327" rtlCol="0" anchor="b"/>
          <a:lstStyle>
            <a:lvl1pPr algn="l">
              <a:defRPr sz="1200"/>
            </a:lvl1pPr>
          </a:lstStyle>
          <a:p>
            <a:endParaRPr lang="en-US"/>
          </a:p>
        </p:txBody>
      </p:sp>
      <p:sp>
        <p:nvSpPr>
          <p:cNvPr id="5" name="Slide Number Placeholder 4"/>
          <p:cNvSpPr>
            <a:spLocks noGrp="1"/>
          </p:cNvSpPr>
          <p:nvPr>
            <p:ph type="sldNum" sz="quarter" idx="3"/>
          </p:nvPr>
        </p:nvSpPr>
        <p:spPr>
          <a:xfrm>
            <a:off x="3937119" y="8772854"/>
            <a:ext cx="3011385" cy="463222"/>
          </a:xfrm>
          <a:prstGeom prst="rect">
            <a:avLst/>
          </a:prstGeom>
        </p:spPr>
        <p:txBody>
          <a:bodyPr vert="horz" lIns="90654" tIns="45327" rIns="90654" bIns="45327" rtlCol="0" anchor="b"/>
          <a:lstStyle>
            <a:lvl1pPr algn="r">
              <a:defRPr sz="1200"/>
            </a:lvl1pPr>
          </a:lstStyle>
          <a:p>
            <a:fld id="{C4539131-4DD1-417E-BCE8-43D84C3FA888}" type="slidenum">
              <a:rPr lang="en-US" smtClean="0"/>
              <a:t>‹#›</a:t>
            </a:fld>
            <a:endParaRPr lang="en-US"/>
          </a:p>
        </p:txBody>
      </p:sp>
    </p:spTree>
    <p:extLst>
      <p:ext uri="{BB962C8B-B14F-4D97-AF65-F5344CB8AC3E}">
        <p14:creationId xmlns:p14="http://schemas.microsoft.com/office/powerpoint/2010/main" val="1769405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7"/>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3407"/>
          </a:xfrm>
          <a:prstGeom prst="rect">
            <a:avLst/>
          </a:prstGeom>
        </p:spPr>
        <p:txBody>
          <a:bodyPr vert="horz" lIns="92485" tIns="46243" rIns="92485" bIns="46243" rtlCol="0"/>
          <a:lstStyle>
            <a:lvl1pPr algn="r">
              <a:defRPr sz="1200"/>
            </a:lvl1pPr>
          </a:lstStyle>
          <a:p>
            <a:fld id="{846397B4-5E66-D945-9A97-87D2D53F2C1F}" type="datetimeFigureOut">
              <a:rPr lang="en-US" smtClean="0"/>
              <a:t>10/11/2018</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444860"/>
            <a:ext cx="5560060" cy="3636705"/>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6"/>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700" cy="463406"/>
          </a:xfrm>
          <a:prstGeom prst="rect">
            <a:avLst/>
          </a:prstGeom>
        </p:spPr>
        <p:txBody>
          <a:bodyPr vert="horz" lIns="92485" tIns="46243" rIns="92485" bIns="46243" rtlCol="0" anchor="b"/>
          <a:lstStyle>
            <a:lvl1pPr algn="r">
              <a:defRPr sz="1200"/>
            </a:lvl1pPr>
          </a:lstStyle>
          <a:p>
            <a:fld id="{E31965F5-2E24-1C41-B2B4-6DE930467697}" type="slidenum">
              <a:rPr lang="en-US" smtClean="0"/>
              <a:t>‹#›</a:t>
            </a:fld>
            <a:endParaRPr lang="en-US"/>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a:p>
        </p:txBody>
      </p:sp>
    </p:spTree>
    <p:extLst>
      <p:ext uri="{BB962C8B-B14F-4D97-AF65-F5344CB8AC3E}">
        <p14:creationId xmlns:p14="http://schemas.microsoft.com/office/powerpoint/2010/main" val="213587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16</a:t>
            </a:fld>
            <a:endParaRPr lang="en-US"/>
          </a:p>
        </p:txBody>
      </p:sp>
    </p:spTree>
    <p:extLst>
      <p:ext uri="{BB962C8B-B14F-4D97-AF65-F5344CB8AC3E}">
        <p14:creationId xmlns:p14="http://schemas.microsoft.com/office/powerpoint/2010/main" val="219729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17</a:t>
            </a:fld>
            <a:endParaRPr lang="en-US"/>
          </a:p>
        </p:txBody>
      </p:sp>
    </p:spTree>
    <p:extLst>
      <p:ext uri="{BB962C8B-B14F-4D97-AF65-F5344CB8AC3E}">
        <p14:creationId xmlns:p14="http://schemas.microsoft.com/office/powerpoint/2010/main" val="393216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31965F5-2E24-1C41-B2B4-6DE930467697}" type="slidenum">
              <a:rPr lang="en-US" smtClean="0"/>
              <a:t>18</a:t>
            </a:fld>
            <a:endParaRPr lang="en-US"/>
          </a:p>
        </p:txBody>
      </p:sp>
    </p:spTree>
    <p:extLst>
      <p:ext uri="{BB962C8B-B14F-4D97-AF65-F5344CB8AC3E}">
        <p14:creationId xmlns:p14="http://schemas.microsoft.com/office/powerpoint/2010/main" val="1728867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21</a:t>
            </a:fld>
            <a:endParaRPr lang="en-US"/>
          </a:p>
        </p:txBody>
      </p:sp>
    </p:spTree>
    <p:extLst>
      <p:ext uri="{BB962C8B-B14F-4D97-AF65-F5344CB8AC3E}">
        <p14:creationId xmlns:p14="http://schemas.microsoft.com/office/powerpoint/2010/main" val="391344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22</a:t>
            </a:fld>
            <a:endParaRPr lang="en-US"/>
          </a:p>
        </p:txBody>
      </p:sp>
    </p:spTree>
    <p:extLst>
      <p:ext uri="{BB962C8B-B14F-4D97-AF65-F5344CB8AC3E}">
        <p14:creationId xmlns:p14="http://schemas.microsoft.com/office/powerpoint/2010/main" val="371203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31965F5-2E24-1C41-B2B4-6DE930467697}" type="slidenum">
              <a:rPr lang="en-US" smtClean="0"/>
              <a:t>27</a:t>
            </a:fld>
            <a:endParaRPr lang="en-US"/>
          </a:p>
        </p:txBody>
      </p:sp>
    </p:spTree>
    <p:extLst>
      <p:ext uri="{BB962C8B-B14F-4D97-AF65-F5344CB8AC3E}">
        <p14:creationId xmlns:p14="http://schemas.microsoft.com/office/powerpoint/2010/main" val="67698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31</a:t>
            </a:fld>
            <a:endParaRPr lang="en-US"/>
          </a:p>
        </p:txBody>
      </p:sp>
    </p:spTree>
    <p:extLst>
      <p:ext uri="{BB962C8B-B14F-4D97-AF65-F5344CB8AC3E}">
        <p14:creationId xmlns:p14="http://schemas.microsoft.com/office/powerpoint/2010/main" val="67890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endParaRPr lang="en-US" dirty="0"/>
          </a:p>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32</a:t>
            </a:fld>
            <a:endParaRPr lang="en-US"/>
          </a:p>
        </p:txBody>
      </p:sp>
    </p:spTree>
    <p:extLst>
      <p:ext uri="{BB962C8B-B14F-4D97-AF65-F5344CB8AC3E}">
        <p14:creationId xmlns:p14="http://schemas.microsoft.com/office/powerpoint/2010/main" val="71273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31965F5-2E24-1C41-B2B4-6DE930467697}" type="slidenum">
              <a:rPr lang="en-US" smtClean="0"/>
              <a:t>33</a:t>
            </a:fld>
            <a:endParaRPr lang="en-US"/>
          </a:p>
        </p:txBody>
      </p:sp>
    </p:spTree>
    <p:extLst>
      <p:ext uri="{BB962C8B-B14F-4D97-AF65-F5344CB8AC3E}">
        <p14:creationId xmlns:p14="http://schemas.microsoft.com/office/powerpoint/2010/main" val="2961982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34</a:t>
            </a:fld>
            <a:endParaRPr lang="en-US"/>
          </a:p>
        </p:txBody>
      </p:sp>
    </p:spTree>
    <p:extLst>
      <p:ext uri="{BB962C8B-B14F-4D97-AF65-F5344CB8AC3E}">
        <p14:creationId xmlns:p14="http://schemas.microsoft.com/office/powerpoint/2010/main" val="345450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a:t>
            </a:fld>
            <a:endParaRPr lang="en-US"/>
          </a:p>
        </p:txBody>
      </p:sp>
    </p:spTree>
    <p:extLst>
      <p:ext uri="{BB962C8B-B14F-4D97-AF65-F5344CB8AC3E}">
        <p14:creationId xmlns:p14="http://schemas.microsoft.com/office/powerpoint/2010/main" val="1559785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37</a:t>
            </a:fld>
            <a:endParaRPr lang="en-US"/>
          </a:p>
        </p:txBody>
      </p:sp>
    </p:spTree>
    <p:extLst>
      <p:ext uri="{BB962C8B-B14F-4D97-AF65-F5344CB8AC3E}">
        <p14:creationId xmlns:p14="http://schemas.microsoft.com/office/powerpoint/2010/main" val="1420718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40</a:t>
            </a:fld>
            <a:endParaRPr lang="en-US"/>
          </a:p>
        </p:txBody>
      </p:sp>
    </p:spTree>
    <p:extLst>
      <p:ext uri="{BB962C8B-B14F-4D97-AF65-F5344CB8AC3E}">
        <p14:creationId xmlns:p14="http://schemas.microsoft.com/office/powerpoint/2010/main" val="1392091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41</a:t>
            </a:fld>
            <a:endParaRPr lang="en-US"/>
          </a:p>
        </p:txBody>
      </p:sp>
    </p:spTree>
    <p:extLst>
      <p:ext uri="{BB962C8B-B14F-4D97-AF65-F5344CB8AC3E}">
        <p14:creationId xmlns:p14="http://schemas.microsoft.com/office/powerpoint/2010/main" val="209909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42</a:t>
            </a:fld>
            <a:endParaRPr lang="en-US"/>
          </a:p>
        </p:txBody>
      </p:sp>
    </p:spTree>
    <p:extLst>
      <p:ext uri="{BB962C8B-B14F-4D97-AF65-F5344CB8AC3E}">
        <p14:creationId xmlns:p14="http://schemas.microsoft.com/office/powerpoint/2010/main" val="257744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46</a:t>
            </a:fld>
            <a:endParaRPr lang="en-US"/>
          </a:p>
        </p:txBody>
      </p:sp>
    </p:spTree>
    <p:extLst>
      <p:ext uri="{BB962C8B-B14F-4D97-AF65-F5344CB8AC3E}">
        <p14:creationId xmlns:p14="http://schemas.microsoft.com/office/powerpoint/2010/main" val="319616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54</a:t>
            </a:fld>
            <a:endParaRPr lang="en-US"/>
          </a:p>
        </p:txBody>
      </p:sp>
    </p:spTree>
    <p:extLst>
      <p:ext uri="{BB962C8B-B14F-4D97-AF65-F5344CB8AC3E}">
        <p14:creationId xmlns:p14="http://schemas.microsoft.com/office/powerpoint/2010/main" val="391956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55</a:t>
            </a:fld>
            <a:endParaRPr lang="en-US"/>
          </a:p>
        </p:txBody>
      </p:sp>
    </p:spTree>
    <p:extLst>
      <p:ext uri="{BB962C8B-B14F-4D97-AF65-F5344CB8AC3E}">
        <p14:creationId xmlns:p14="http://schemas.microsoft.com/office/powerpoint/2010/main" val="794957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56</a:t>
            </a:fld>
            <a:endParaRPr lang="en-US"/>
          </a:p>
        </p:txBody>
      </p:sp>
    </p:spTree>
    <p:extLst>
      <p:ext uri="{BB962C8B-B14F-4D97-AF65-F5344CB8AC3E}">
        <p14:creationId xmlns:p14="http://schemas.microsoft.com/office/powerpoint/2010/main" val="583516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57</a:t>
            </a:fld>
            <a:endParaRPr lang="en-US"/>
          </a:p>
        </p:txBody>
      </p:sp>
    </p:spTree>
    <p:extLst>
      <p:ext uri="{BB962C8B-B14F-4D97-AF65-F5344CB8AC3E}">
        <p14:creationId xmlns:p14="http://schemas.microsoft.com/office/powerpoint/2010/main" val="397334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60</a:t>
            </a:fld>
            <a:endParaRPr lang="en-US"/>
          </a:p>
        </p:txBody>
      </p:sp>
    </p:spTree>
    <p:extLst>
      <p:ext uri="{BB962C8B-B14F-4D97-AF65-F5344CB8AC3E}">
        <p14:creationId xmlns:p14="http://schemas.microsoft.com/office/powerpoint/2010/main" val="227574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E31965F5-2E24-1C41-B2B4-6DE930467697}" type="slidenum">
              <a:rPr lang="en-US" smtClean="0"/>
              <a:t>4</a:t>
            </a:fld>
            <a:endParaRPr lang="en-US"/>
          </a:p>
        </p:txBody>
      </p:sp>
    </p:spTree>
    <p:extLst>
      <p:ext uri="{BB962C8B-B14F-4D97-AF65-F5344CB8AC3E}">
        <p14:creationId xmlns:p14="http://schemas.microsoft.com/office/powerpoint/2010/main" val="2870350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31965F5-2E24-1C41-B2B4-6DE930467697}" type="slidenum">
              <a:rPr lang="en-US" smtClean="0"/>
              <a:t>62</a:t>
            </a:fld>
            <a:endParaRPr lang="en-US"/>
          </a:p>
        </p:txBody>
      </p:sp>
    </p:spTree>
    <p:extLst>
      <p:ext uri="{BB962C8B-B14F-4D97-AF65-F5344CB8AC3E}">
        <p14:creationId xmlns:p14="http://schemas.microsoft.com/office/powerpoint/2010/main" val="152312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31965F5-2E24-1C41-B2B4-6DE930467697}" type="slidenum">
              <a:rPr lang="en-US" smtClean="0"/>
              <a:t>5</a:t>
            </a:fld>
            <a:endParaRPr lang="en-US"/>
          </a:p>
        </p:txBody>
      </p:sp>
    </p:spTree>
    <p:extLst>
      <p:ext uri="{BB962C8B-B14F-4D97-AF65-F5344CB8AC3E}">
        <p14:creationId xmlns:p14="http://schemas.microsoft.com/office/powerpoint/2010/main" val="1527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7</a:t>
            </a:fld>
            <a:endParaRPr lang="en-US"/>
          </a:p>
        </p:txBody>
      </p:sp>
    </p:spTree>
    <p:extLst>
      <p:ext uri="{BB962C8B-B14F-4D97-AF65-F5344CB8AC3E}">
        <p14:creationId xmlns:p14="http://schemas.microsoft.com/office/powerpoint/2010/main" val="113049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8</a:t>
            </a:fld>
            <a:endParaRPr lang="en-US"/>
          </a:p>
        </p:txBody>
      </p:sp>
    </p:spTree>
    <p:extLst>
      <p:ext uri="{BB962C8B-B14F-4D97-AF65-F5344CB8AC3E}">
        <p14:creationId xmlns:p14="http://schemas.microsoft.com/office/powerpoint/2010/main" val="53244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11</a:t>
            </a:fld>
            <a:endParaRPr lang="en-US"/>
          </a:p>
        </p:txBody>
      </p:sp>
    </p:spTree>
    <p:extLst>
      <p:ext uri="{BB962C8B-B14F-4D97-AF65-F5344CB8AC3E}">
        <p14:creationId xmlns:p14="http://schemas.microsoft.com/office/powerpoint/2010/main" val="370738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12</a:t>
            </a:fld>
            <a:endParaRPr lang="en-US"/>
          </a:p>
        </p:txBody>
      </p:sp>
    </p:spTree>
    <p:extLst>
      <p:ext uri="{BB962C8B-B14F-4D97-AF65-F5344CB8AC3E}">
        <p14:creationId xmlns:p14="http://schemas.microsoft.com/office/powerpoint/2010/main" val="341408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15</a:t>
            </a:fld>
            <a:endParaRPr lang="en-US"/>
          </a:p>
        </p:txBody>
      </p:sp>
    </p:spTree>
    <p:extLst>
      <p:ext uri="{BB962C8B-B14F-4D97-AF65-F5344CB8AC3E}">
        <p14:creationId xmlns:p14="http://schemas.microsoft.com/office/powerpoint/2010/main" val="1801211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6"/>
          <p:cNvSpPr>
            <a:spLocks noGrp="1"/>
          </p:cNvSpPr>
          <p:nvPr>
            <p:ph type="ftr" sz="quarter" idx="14"/>
          </p:nvPr>
        </p:nvSpPr>
        <p:spPr>
          <a:xfrm>
            <a:off x="8610600" y="6356350"/>
            <a:ext cx="2692758" cy="365125"/>
          </a:xfrm>
        </p:spPr>
        <p:txBody>
          <a:bodyPr/>
          <a:lstStyle>
            <a:lvl1pPr>
              <a:defRPr>
                <a:solidFill>
                  <a:schemeClr val="bg1"/>
                </a:solidFill>
              </a:defRPr>
            </a:lvl1pPr>
          </a:lstStyle>
          <a:p>
            <a:pPr marL="12700">
              <a:lnSpc>
                <a:spcPts val="969"/>
              </a:lnSpc>
            </a:pPr>
            <a:r>
              <a:rPr lang="de-DE">
                <a:solidFill>
                  <a:prstClr val="white"/>
                </a:solidFill>
              </a:rPr>
              <a:t>© 2018 Universal Service Administrative Co. </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2018 Universal Service Administrative Co. </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0307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2018 Universal Service Administrative Co. </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51458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85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32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sz="3200"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sz="3200"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endParaRPr lang="en-US" dirty="0"/>
          </a:p>
        </p:txBody>
      </p:sp>
      <p:sp>
        <p:nvSpPr>
          <p:cNvPr id="8" name="object 4"/>
          <p:cNvSpPr/>
          <p:nvPr userDrawn="1"/>
        </p:nvSpPr>
        <p:spPr>
          <a:xfrm>
            <a:off x="12700" y="84666"/>
            <a:ext cx="12179300" cy="6773333"/>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7"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2018 Universal Service Administrative Co. </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3027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2018 Universal Service Administrative Co. </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325"/>
          <a:stretch/>
        </p:blipFill>
        <p:spPr>
          <a:xfrm>
            <a:off x="3322" y="70934"/>
            <a:ext cx="12285659" cy="7439338"/>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766618"/>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246293"/>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522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v05">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a:stretch/>
        </p:blipFill>
        <p:spPr>
          <a:xfrm>
            <a:off x="-96981" y="70932"/>
            <a:ext cx="12346198" cy="70104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352774"/>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832449"/>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60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v07">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121921" y="70936"/>
            <a:ext cx="12287131" cy="6954981"/>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379035"/>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858710"/>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73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en-US">
                <a:latin typeface="SourceSansPro-Light"/>
                <a:cs typeface="SourceSansPro-Light"/>
              </a:rPr>
              <a:t>© 2018 Universal Service Administrative Co. </a:t>
            </a:r>
            <a:endParaRPr lang="en-US" dirty="0">
              <a:latin typeface="SourceSansPro-Light"/>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pitchFamily="34" charset="0"/>
                <a:ea typeface="Source Sans Pro" pitchFamily="34" charset="0"/>
                <a:cs typeface="Source Sans Pro" pitchFamily="34" charset="0"/>
              </a:defRPr>
            </a:lvl1pPr>
          </a:lstStyle>
          <a:p>
            <a:pPr marL="12700">
              <a:lnSpc>
                <a:spcPts val="969"/>
              </a:lnSpc>
            </a:pPr>
            <a:r>
              <a:rPr lang="de-DE">
                <a:solidFill>
                  <a:srgbClr val="0062FF"/>
                </a:solidFill>
              </a:rPr>
              <a:t>© 2018 Universal Service Administrative Co. </a:t>
            </a:r>
            <a:endParaRPr lang="en-US" dirty="0">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94" r:id="rId6"/>
    <p:sldLayoutId id="2147483695" r:id="rId7"/>
    <p:sldLayoutId id="2147483698" r:id="rId8"/>
    <p:sldLayoutId id="2147483650" r:id="rId9"/>
    <p:sldLayoutId id="2147483665" r:id="rId10"/>
    <p:sldLayoutId id="2147483697" r:id="rId11"/>
    <p:sldLayoutId id="2147483667" r:id="rId12"/>
    <p:sldLayoutId id="2147483651" r:id="rId13"/>
    <p:sldLayoutId id="2147483678" r:id="rId14"/>
    <p:sldLayoutId id="2147483666" r:id="rId15"/>
    <p:sldLayoutId id="2147483677" r:id="rId16"/>
    <p:sldLayoutId id="2147483652" r:id="rId17"/>
    <p:sldLayoutId id="2147483688" r:id="rId18"/>
    <p:sldLayoutId id="2147483674" r:id="rId19"/>
    <p:sldLayoutId id="2147483675" r:id="rId20"/>
    <p:sldLayoutId id="2147483676" r:id="rId21"/>
    <p:sldLayoutId id="2147483680" r:id="rId22"/>
    <p:sldLayoutId id="2147483681" r:id="rId23"/>
    <p:sldLayoutId id="2147483682" r:id="rId24"/>
    <p:sldLayoutId id="2147483683" r:id="rId25"/>
    <p:sldLayoutId id="2147483684" r:id="rId26"/>
    <p:sldLayoutId id="2147483685" r:id="rId27"/>
    <p:sldLayoutId id="2147483686" r:id="rId28"/>
  </p:sldLayoutIdLst>
  <p:hf hdr="0" dt="0"/>
  <p:txStyles>
    <p:titleStyle>
      <a:lvl1pPr algn="l" defTabSz="914400" rtl="0" eaLnBrk="1" latinLnBrk="0" hangingPunct="1">
        <a:lnSpc>
          <a:spcPct val="90000"/>
        </a:lnSpc>
        <a:spcBef>
          <a:spcPct val="0"/>
        </a:spcBef>
        <a:buNone/>
        <a:defRPr sz="32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hyperlink" Target="http://www.usac.org/about/about/program-integrity/"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hyperlink" Target="http://www.usac.org/sl/tools/samples.aspx" TargetMode="External"/><Relationship Id="rId4" Type="http://schemas.openxmlformats.org/officeDocument/2006/relationships/hyperlink" Target="https://www.usac.org/about/about/program-integrity/findings/common-audit-sl.asp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963399"/>
            <a:ext cx="10058400" cy="2387600"/>
          </a:xfrm>
        </p:spPr>
        <p:txBody>
          <a:bodyPr/>
          <a:lstStyle/>
          <a:p>
            <a:r>
              <a:rPr lang="en-US" dirty="0"/>
              <a:t>Understanding the Audit Process</a:t>
            </a:r>
          </a:p>
        </p:txBody>
      </p:sp>
      <p:sp>
        <p:nvSpPr>
          <p:cNvPr id="4" name="Subtitle 3"/>
          <p:cNvSpPr>
            <a:spLocks noGrp="1"/>
          </p:cNvSpPr>
          <p:nvPr>
            <p:ph type="subTitle" idx="1"/>
          </p:nvPr>
        </p:nvSpPr>
        <p:spPr/>
        <p:txBody>
          <a:bodyPr/>
          <a:lstStyle/>
          <a:p>
            <a:r>
              <a:rPr lang="en-US" dirty="0">
                <a:solidFill>
                  <a:srgbClr val="FFFFFF"/>
                </a:solidFill>
                <a:latin typeface="Source Sans Pro" panose="020B0503030403020204" pitchFamily="34" charset="0"/>
                <a:ea typeface="Source Sans Pro" panose="020B0503030403020204" pitchFamily="34" charset="0"/>
                <a:cs typeface="Source Sans Pro"/>
                <a:sym typeface="Source Sans Pro"/>
              </a:rPr>
              <a:t>2018 Applicant 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
        <p:nvSpPr>
          <p:cNvPr id="5" name="Footer Placeholder 4"/>
          <p:cNvSpPr>
            <a:spLocks noGrp="1"/>
          </p:cNvSpPr>
          <p:nvPr>
            <p:ph type="ftr" sz="quarter" idx="14"/>
          </p:nvPr>
        </p:nvSpPr>
        <p:spPr/>
        <p:txBody>
          <a:bodyPr/>
          <a:lstStyle/>
          <a:p>
            <a:pPr marL="12700">
              <a:lnSpc>
                <a:spcPts val="969"/>
              </a:lnSpc>
            </a:pPr>
            <a:r>
              <a:rPr lang="de-DE">
                <a:solidFill>
                  <a:prstClr val="white"/>
                </a:solidFill>
              </a:rPr>
              <a:t>© 2018 Universal Service Administrative Co. </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7501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QUALITY ASSURANCE (PQA)</a:t>
            </a:r>
            <a:endParaRPr lang="en-US" dirty="0"/>
          </a:p>
        </p:txBody>
      </p:sp>
      <p:sp>
        <p:nvSpPr>
          <p:cNvPr id="3" name="Content Placeholder 2"/>
          <p:cNvSpPr>
            <a:spLocks noGrp="1"/>
          </p:cNvSpPr>
          <p:nvPr>
            <p:ph idx="1"/>
          </p:nvPr>
        </p:nvSpPr>
        <p:spPr>
          <a:xfrm>
            <a:off x="337351" y="1299411"/>
            <a:ext cx="10779828" cy="4851132"/>
          </a:xfrm>
        </p:spPr>
        <p:txBody>
          <a:bodyPr/>
          <a:lstStyle/>
          <a:p>
            <a:pPr marL="0" indent="0">
              <a:buNone/>
            </a:pPr>
            <a:r>
              <a:rPr lang="en-US" b="1" dirty="0" smtClean="0"/>
              <a:t>What </a:t>
            </a:r>
            <a:r>
              <a:rPr lang="en-US" b="1" dirty="0"/>
              <a:t>is the </a:t>
            </a:r>
            <a:r>
              <a:rPr lang="en-US" b="1" dirty="0" smtClean="0"/>
              <a:t>Process?</a:t>
            </a:r>
            <a:endParaRPr lang="en-US" b="1" dirty="0"/>
          </a:p>
          <a:p>
            <a:pPr marL="0" indent="0">
              <a:buNone/>
            </a:pPr>
            <a:endParaRPr lang="en-US" sz="22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2018 Universal Service Administrative Co. </a:t>
            </a:r>
            <a:endParaRPr lang="en-US" dirty="0" smtClean="0">
              <a:solidFill>
                <a:srgbClr val="0059B7"/>
              </a:solidFill>
              <a:latin typeface="SourceSansPro-Light"/>
              <a:cs typeface="SourceSansPro-Light"/>
            </a:endParaRPr>
          </a:p>
        </p:txBody>
      </p:sp>
      <p:graphicFrame>
        <p:nvGraphicFramePr>
          <p:cNvPr id="7" name="Diagram 6"/>
          <p:cNvGraphicFramePr/>
          <p:nvPr>
            <p:extLst/>
          </p:nvPr>
        </p:nvGraphicFramePr>
        <p:xfrm>
          <a:off x="943583" y="1838527"/>
          <a:ext cx="9084825" cy="419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985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1125597"/>
            <a:ext cx="11016449" cy="682440"/>
          </a:xfrm>
        </p:spPr>
        <p:txBody>
          <a:bodyPr/>
          <a:lstStyle/>
          <a:p>
            <a:r>
              <a:rPr lang="en-US" dirty="0" smtClean="0"/>
              <a:t>Beneficiary &amp; Contributor Audit Program (BCAP)</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Most </a:t>
            </a:r>
            <a:r>
              <a:rPr lang="en-US" dirty="0"/>
              <a:t>audits performed are</a:t>
            </a:r>
            <a:r>
              <a:rPr lang="en-US" dirty="0">
                <a:solidFill>
                  <a:srgbClr val="FF0000"/>
                </a:solidFill>
              </a:rPr>
              <a:t> </a:t>
            </a:r>
            <a:r>
              <a:rPr lang="en-US" dirty="0"/>
              <a:t>for the current or preceding funding year</a:t>
            </a:r>
          </a:p>
          <a:p>
            <a:pPr lvl="1"/>
            <a:r>
              <a:rPr lang="en-US" sz="2400" dirty="0"/>
              <a:t>e.g., Audits announced after Sept. 30, 2018 may cover either </a:t>
            </a:r>
            <a:r>
              <a:rPr lang="en-US" sz="2400" dirty="0" smtClean="0"/>
              <a:t>Funding Year </a:t>
            </a:r>
            <a:r>
              <a:rPr lang="en-US" sz="2400" dirty="0"/>
              <a:t>2017 or 2018</a:t>
            </a:r>
          </a:p>
          <a:p>
            <a:pPr>
              <a:buFont typeface="Arial" panose="020B0604020202020204" pitchFamily="34" charset="0"/>
              <a:buChar char="•"/>
            </a:pPr>
            <a:r>
              <a:rPr lang="en-US" dirty="0" smtClean="0"/>
              <a:t>Most audits </a:t>
            </a:r>
            <a:r>
              <a:rPr lang="en-US" dirty="0"/>
              <a:t>are </a:t>
            </a:r>
            <a:r>
              <a:rPr lang="en-US" dirty="0" smtClean="0"/>
              <a:t>“limited reviews” that</a:t>
            </a:r>
            <a:r>
              <a:rPr lang="en-US" sz="2400" dirty="0" smtClean="0"/>
              <a:t> </a:t>
            </a:r>
            <a:r>
              <a:rPr lang="en-US" dirty="0"/>
              <a:t>place a heavier focus on rules with a history of non-compliance. </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dirty="0">
                <a:solidFill>
                  <a:srgbClr val="0059B7"/>
                </a:solidFill>
                <a:latin typeface="SourceSansPro-Light"/>
                <a:cs typeface="SourceSansPro-Light"/>
              </a:rPr>
              <a:t>© 2018 Universal Service Administrative Co. </a:t>
            </a:r>
          </a:p>
        </p:txBody>
      </p:sp>
    </p:spTree>
    <p:extLst>
      <p:ext uri="{BB962C8B-B14F-4D97-AF65-F5344CB8AC3E}">
        <p14:creationId xmlns:p14="http://schemas.microsoft.com/office/powerpoint/2010/main" val="396690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&amp; Contributor Audit Program (BCAP)</a:t>
            </a:r>
            <a:endParaRPr lang="en-US" dirty="0"/>
          </a:p>
        </p:txBody>
      </p:sp>
      <p:sp>
        <p:nvSpPr>
          <p:cNvPr id="3" name="Content Placeholder 2"/>
          <p:cNvSpPr>
            <a:spLocks noGrp="1"/>
          </p:cNvSpPr>
          <p:nvPr>
            <p:ph idx="1"/>
          </p:nvPr>
        </p:nvSpPr>
        <p:spPr>
          <a:xfrm>
            <a:off x="741966" y="1393949"/>
            <a:ext cx="9898602" cy="4112800"/>
          </a:xfrm>
        </p:spPr>
        <p:txBody>
          <a:bodyPr/>
          <a:lstStyle/>
          <a:p>
            <a:pPr>
              <a:buFont typeface="Arial" panose="020B0604020202020204" pitchFamily="34" charset="0"/>
              <a:buChar char="•"/>
            </a:pPr>
            <a:r>
              <a:rPr lang="en-US" dirty="0" smtClean="0"/>
              <a:t>The </a:t>
            </a:r>
            <a:r>
              <a:rPr lang="en-US" dirty="0"/>
              <a:t>Audit and Assurance Division helps improve applicants’ success by analyzing results and accumulating common audit findings.</a:t>
            </a:r>
          </a:p>
          <a:p>
            <a:pPr lvl="1"/>
            <a:r>
              <a:rPr lang="en-US" dirty="0"/>
              <a:t>Common audit findings are shared with the Schools &amp; Libraries </a:t>
            </a:r>
            <a:r>
              <a:rPr lang="en-US" dirty="0" smtClean="0"/>
              <a:t>Program </a:t>
            </a:r>
            <a:r>
              <a:rPr lang="en-US" dirty="0"/>
              <a:t>so that action plans for ensuring applicant success can be developed.</a:t>
            </a:r>
          </a:p>
          <a:p>
            <a:pPr lvl="1"/>
            <a:r>
              <a:rPr lang="en-US" dirty="0"/>
              <a:t>Audits look for the root causes of non-compliance so that Schools &amp; Libraries Program outreach efforts can address the cause rather than just the result.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42668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Beneficiary &amp; Contributor Audit Program (BCAP)</a:t>
            </a:r>
          </a:p>
        </p:txBody>
      </p:sp>
      <p:sp>
        <p:nvSpPr>
          <p:cNvPr id="3" name="Content Placeholder 2"/>
          <p:cNvSpPr>
            <a:spLocks noGrp="1"/>
          </p:cNvSpPr>
          <p:nvPr>
            <p:ph idx="1"/>
          </p:nvPr>
        </p:nvSpPr>
        <p:spPr>
          <a:xfrm>
            <a:off x="751921" y="1629270"/>
            <a:ext cx="9898602" cy="494212"/>
          </a:xfrm>
        </p:spPr>
        <p:txBody>
          <a:bodyPr/>
          <a:lstStyle/>
          <a:p>
            <a:pPr marL="0" indent="0">
              <a:buNone/>
            </a:pPr>
            <a:r>
              <a:rPr lang="en-US" b="1" dirty="0"/>
              <a:t>What is the process?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13</a:t>
            </a:fld>
            <a:endParaRPr lang="en-US" dirty="0"/>
          </a:p>
        </p:txBody>
      </p:sp>
      <p:pic>
        <p:nvPicPr>
          <p:cNvPr id="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439" y="2454319"/>
            <a:ext cx="7210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Callout 1 6"/>
          <p:cNvSpPr/>
          <p:nvPr/>
        </p:nvSpPr>
        <p:spPr>
          <a:xfrm rot="5400000">
            <a:off x="4813474" y="3064682"/>
            <a:ext cx="946354" cy="3048000"/>
          </a:xfrm>
          <a:prstGeom prst="borderCallout1">
            <a:avLst>
              <a:gd name="adj1" fmla="val 31669"/>
              <a:gd name="adj2" fmla="val 725"/>
              <a:gd name="adj3" fmla="val 54431"/>
              <a:gd name="adj4" fmla="val -11650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May not be required on every audit</a:t>
            </a:r>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677915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Planning</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14</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69743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738" y="1675704"/>
            <a:ext cx="9898602" cy="3958222"/>
          </a:xfrm>
        </p:spPr>
        <p:txBody>
          <a:bodyPr/>
          <a:lstStyle/>
          <a:p>
            <a:pPr marL="0" indent="0">
              <a:buNone/>
            </a:pPr>
            <a:r>
              <a:rPr lang="en-US" b="1" dirty="0"/>
              <a:t>You Have Been Selected for an Audit… Now What?</a:t>
            </a:r>
          </a:p>
          <a:p>
            <a:pPr>
              <a:buFont typeface="Arial" panose="020B0604020202020204" pitchFamily="34" charset="0"/>
              <a:buChar char="•"/>
            </a:pPr>
            <a:r>
              <a:rPr lang="en-US" dirty="0"/>
              <a:t>The audit team will call to announce the audit</a:t>
            </a:r>
          </a:p>
          <a:p>
            <a:pPr lvl="1">
              <a:buFont typeface="Arial" panose="020B0604020202020204" pitchFamily="34" charset="0"/>
              <a:buChar char="•"/>
            </a:pPr>
            <a:r>
              <a:rPr lang="en-US" dirty="0"/>
              <a:t>Call is made to a senior officer (Superintendent, Principal, CEO, etc.)</a:t>
            </a:r>
          </a:p>
          <a:p>
            <a:pPr>
              <a:buFont typeface="Arial" panose="020B0604020202020204" pitchFamily="34" charset="0"/>
              <a:buChar char="•"/>
            </a:pPr>
            <a:r>
              <a:rPr lang="en-US" dirty="0"/>
              <a:t>An audit announcement package will be emailed to you</a:t>
            </a:r>
          </a:p>
          <a:p>
            <a:pPr lvl="1"/>
            <a:r>
              <a:rPr lang="en-US" dirty="0"/>
              <a:t>Includes request for information (two-week turnaround)</a:t>
            </a:r>
          </a:p>
          <a:p>
            <a:pPr lvl="1"/>
            <a:r>
              <a:rPr lang="en-US" dirty="0"/>
              <a:t>Includes an internal control questionnaire</a:t>
            </a:r>
          </a:p>
          <a:p>
            <a:pPr lvl="1"/>
            <a:r>
              <a:rPr lang="en-US" dirty="0"/>
              <a:t>Includes a process interview questionnaire</a:t>
            </a:r>
          </a:p>
          <a:p>
            <a:pPr>
              <a:buFont typeface="Arial" panose="020B0604020202020204" pitchFamily="34" charset="0"/>
              <a:buChar char="•"/>
            </a:pPr>
            <a:r>
              <a:rPr lang="en-US" dirty="0"/>
              <a:t>The audit team will conduct an entrance conference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15</a:t>
            </a:fld>
            <a:endParaRPr lang="en-US" dirty="0"/>
          </a:p>
        </p:txBody>
      </p:sp>
      <p:sp>
        <p:nvSpPr>
          <p:cNvPr id="2" name="Footer Placeholder 1"/>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9" name="Chevron 4"/>
          <p:cNvSpPr/>
          <p:nvPr/>
        </p:nvSpPr>
        <p:spPr>
          <a:xfrm>
            <a:off x="858186" y="863786"/>
            <a:ext cx="1226170" cy="649575"/>
          </a:xfrm>
          <a:prstGeom prst="rect">
            <a:avLst/>
          </a:prstGeom>
          <a:ln>
            <a:noFill/>
          </a:ln>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a:ea typeface="+mn-ea"/>
                <a:cs typeface="+mn-cs"/>
              </a:rPr>
              <a:t>Planning</a:t>
            </a:r>
          </a:p>
        </p:txBody>
      </p:sp>
      <p:sp>
        <p:nvSpPr>
          <p:cNvPr id="5" name="TextBox 4"/>
          <p:cNvSpPr txBox="1"/>
          <p:nvPr/>
        </p:nvSpPr>
        <p:spPr>
          <a:xfrm>
            <a:off x="530942" y="1160206"/>
            <a:ext cx="5211097" cy="523220"/>
          </a:xfrm>
          <a:prstGeom prst="rect">
            <a:avLst/>
          </a:prstGeom>
          <a:noFill/>
        </p:spPr>
        <p:txBody>
          <a:bodyPr wrap="square" rtlCol="0">
            <a:spAutoFit/>
          </a:bodyPr>
          <a:lstStyle/>
          <a:p>
            <a:r>
              <a:rPr lang="en-US" sz="2800" b="1" dirty="0">
                <a:solidFill>
                  <a:srgbClr val="004ADD"/>
                </a:solidFill>
                <a:latin typeface="Source Sans Pro" panose="020B0503030403020204" pitchFamily="34" charset="0"/>
                <a:ea typeface="Source Sans Pro" panose="020B0503030403020204" pitchFamily="34" charset="0"/>
              </a:rPr>
              <a:t>Planning</a:t>
            </a:r>
            <a:r>
              <a:rPr lang="en-US" dirty="0"/>
              <a:t> </a:t>
            </a:r>
          </a:p>
        </p:txBody>
      </p:sp>
    </p:spTree>
    <p:extLst>
      <p:ext uri="{BB962C8B-B14F-4D97-AF65-F5344CB8AC3E}">
        <p14:creationId xmlns:p14="http://schemas.microsoft.com/office/powerpoint/2010/main" val="239656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66" y="1706319"/>
            <a:ext cx="9898602" cy="3958222"/>
          </a:xfrm>
        </p:spPr>
        <p:txBody>
          <a:bodyPr/>
          <a:lstStyle/>
          <a:p>
            <a:pPr marL="0" indent="0">
              <a:buNone/>
            </a:pPr>
            <a:r>
              <a:rPr lang="en-US" b="1" dirty="0"/>
              <a:t>You Have Been Selected for an Audit… Now What?</a:t>
            </a:r>
          </a:p>
          <a:p>
            <a:pPr>
              <a:buFont typeface="Arial" panose="020B0604020202020204" pitchFamily="34" charset="0"/>
              <a:buChar char="•"/>
            </a:pPr>
            <a:r>
              <a:rPr lang="en-US" dirty="0"/>
              <a:t>The audit team will notify the service providers about the audit</a:t>
            </a:r>
          </a:p>
          <a:p>
            <a:pPr lvl="1"/>
            <a:r>
              <a:rPr lang="en-US" dirty="0"/>
              <a:t>The auditors routinely request assistance from service providers to help lessen the burden on the beneficiaries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16</a:t>
            </a:fld>
            <a:endParaRPr lang="en-US" dirty="0"/>
          </a:p>
        </p:txBody>
      </p:sp>
      <p:sp>
        <p:nvSpPr>
          <p:cNvPr id="2" name="Footer Placeholder 1"/>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8" name="Rectangle 7"/>
          <p:cNvSpPr/>
          <p:nvPr/>
        </p:nvSpPr>
        <p:spPr>
          <a:xfrm>
            <a:off x="337351" y="955132"/>
            <a:ext cx="1651414" cy="523220"/>
          </a:xfrm>
          <a:prstGeom prst="rect">
            <a:avLst/>
          </a:prstGeom>
        </p:spPr>
        <p:txBody>
          <a:bodyPr wrap="none">
            <a:spAutoFit/>
          </a:bodyPr>
          <a:lstStyle/>
          <a:p>
            <a:pPr lvl="0"/>
            <a:r>
              <a:rPr lang="en-US" sz="2800" b="1" dirty="0">
                <a:solidFill>
                  <a:srgbClr val="004ADD"/>
                </a:solidFill>
                <a:latin typeface="Source Sans Pro" panose="020B0503030403020204" pitchFamily="34" charset="0"/>
                <a:ea typeface="Source Sans Pro" panose="020B0503030403020204" pitchFamily="34" charset="0"/>
              </a:rPr>
              <a:t>Planning</a:t>
            </a:r>
            <a:r>
              <a:rPr lang="en-US" dirty="0">
                <a:solidFill>
                  <a:prstClr val="black"/>
                </a:solidFill>
              </a:rPr>
              <a:t> </a:t>
            </a:r>
          </a:p>
        </p:txBody>
      </p:sp>
    </p:spTree>
    <p:extLst>
      <p:ext uri="{BB962C8B-B14F-4D97-AF65-F5344CB8AC3E}">
        <p14:creationId xmlns:p14="http://schemas.microsoft.com/office/powerpoint/2010/main" val="287028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Planning</a:t>
            </a:r>
          </a:p>
        </p:txBody>
      </p:sp>
      <p:sp>
        <p:nvSpPr>
          <p:cNvPr id="3" name="Content Placeholder 2"/>
          <p:cNvSpPr>
            <a:spLocks noGrp="1"/>
          </p:cNvSpPr>
          <p:nvPr>
            <p:ph idx="1"/>
          </p:nvPr>
        </p:nvSpPr>
        <p:spPr>
          <a:xfrm>
            <a:off x="533996" y="1374778"/>
            <a:ext cx="9898602" cy="4112800"/>
          </a:xfrm>
        </p:spPr>
        <p:txBody>
          <a:bodyPr/>
          <a:lstStyle/>
          <a:p>
            <a:pPr marL="0" indent="0">
              <a:buNone/>
            </a:pPr>
            <a:r>
              <a:rPr lang="en-US" b="1" dirty="0"/>
              <a:t>Requests for Documentation</a:t>
            </a:r>
          </a:p>
          <a:p>
            <a:pPr>
              <a:buFont typeface="Arial" panose="020B0604020202020204" pitchFamily="34" charset="0"/>
              <a:buChar char="•"/>
            </a:pPr>
            <a:r>
              <a:rPr lang="en-US" sz="2400" dirty="0"/>
              <a:t>The auditors obtain FCC Forms, SPIs and BEARs from the Schools and Libraries Program (SLP)</a:t>
            </a:r>
          </a:p>
          <a:p>
            <a:pPr>
              <a:buFont typeface="Arial" panose="020B0604020202020204" pitchFamily="34" charset="0"/>
              <a:buChar char="•"/>
            </a:pPr>
            <a:r>
              <a:rPr lang="en-US" sz="2400" dirty="0"/>
              <a:t>The list of documents requested from the Beneficiaries include items needed to demonstrate compliance with FCC rules that may not be obtained or maintained by </a:t>
            </a:r>
            <a:r>
              <a:rPr lang="en-US" sz="2400" dirty="0" smtClean="0"/>
              <a:t>SLP</a:t>
            </a:r>
          </a:p>
          <a:p>
            <a:pPr lvl="1">
              <a:buFont typeface="Arial" panose="020B0604020202020204" pitchFamily="34" charset="0"/>
              <a:buChar char="•"/>
            </a:pPr>
            <a:r>
              <a:rPr lang="en-US" sz="2000" dirty="0" smtClean="0"/>
              <a:t>See </a:t>
            </a:r>
            <a:r>
              <a:rPr lang="en-US" sz="2000" dirty="0"/>
              <a:t>e</a:t>
            </a:r>
            <a:r>
              <a:rPr lang="en-US" sz="2000" dirty="0" smtClean="0"/>
              <a:t>xamples in </a:t>
            </a:r>
            <a:r>
              <a:rPr lang="en-US" sz="2000" u="sng" dirty="0" smtClean="0"/>
              <a:t>Sufficient Documentation</a:t>
            </a:r>
            <a:r>
              <a:rPr lang="en-US" sz="2000" dirty="0" smtClean="0"/>
              <a:t> section of following slides.</a:t>
            </a:r>
            <a:endParaRPr lang="en-US" sz="2000" dirty="0"/>
          </a:p>
          <a:p>
            <a:pPr marL="514350" lvl="1" indent="-514350">
              <a:spcBef>
                <a:spcPts val="1000"/>
              </a:spcBef>
              <a:buClr>
                <a:srgbClr val="006FF4"/>
              </a:buClr>
              <a:buFont typeface="Arial" panose="020B0604020202020204" pitchFamily="34" charset="0"/>
              <a:buChar char="•"/>
            </a:pPr>
            <a:r>
              <a:rPr lang="en-US" dirty="0"/>
              <a:t>The </a:t>
            </a:r>
            <a:r>
              <a:rPr lang="en-US" dirty="0" smtClean="0"/>
              <a:t>2014 </a:t>
            </a:r>
            <a:r>
              <a:rPr lang="en-US" dirty="0"/>
              <a:t>E-rate Order</a:t>
            </a:r>
            <a:r>
              <a:rPr lang="en-US" dirty="0">
                <a:solidFill>
                  <a:srgbClr val="FF0000"/>
                </a:solidFill>
              </a:rPr>
              <a:t> </a:t>
            </a:r>
            <a:r>
              <a:rPr lang="en-US" dirty="0"/>
              <a:t>extended the document retention period from five to </a:t>
            </a:r>
            <a:r>
              <a:rPr lang="en-US" b="1" dirty="0"/>
              <a:t>ten years </a:t>
            </a:r>
            <a:r>
              <a:rPr lang="en-US" dirty="0"/>
              <a:t>after the latter of the last day of the applicable funding year or the service delivery deadline for the funding request.</a:t>
            </a:r>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46196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
          </p:nvPr>
        </p:nvSpPr>
        <p:spPr>
          <a:xfrm>
            <a:off x="573325" y="1376040"/>
            <a:ext cx="9898602" cy="4112800"/>
          </a:xfrm>
        </p:spPr>
        <p:txBody>
          <a:bodyPr/>
          <a:lstStyle/>
          <a:p>
            <a:pPr marL="0" indent="0">
              <a:buNone/>
            </a:pPr>
            <a:r>
              <a:rPr lang="en-US" b="1" dirty="0"/>
              <a:t>Audit Controls</a:t>
            </a:r>
          </a:p>
          <a:p>
            <a:pPr>
              <a:buFont typeface="Arial" panose="020B0604020202020204" pitchFamily="34" charset="0"/>
              <a:buChar char="•"/>
            </a:pPr>
            <a:r>
              <a:rPr lang="en-US" dirty="0"/>
              <a:t>USAC has established procedures to verify discounts, offsets or support amounts</a:t>
            </a:r>
          </a:p>
          <a:p>
            <a:pPr>
              <a:buFont typeface="Arial" panose="020B0604020202020204" pitchFamily="34" charset="0"/>
              <a:buChar char="•"/>
            </a:pPr>
            <a:r>
              <a:rPr lang="en-US" dirty="0"/>
              <a:t>USAC may suspend or delay support amounts if an entity fails to provide adequate verification of discounts, offsets or support amounts</a:t>
            </a:r>
          </a:p>
          <a:p>
            <a:pPr>
              <a:buFont typeface="Arial" panose="020B0604020202020204" pitchFamily="34" charset="0"/>
              <a:buChar char="•"/>
            </a:pPr>
            <a:r>
              <a:rPr lang="en-US" dirty="0"/>
              <a:t>Program participants must maintain and provide documentation to demonstrate compliance with all rules and requirements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1369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Testing</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19</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78477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05809" y="2112885"/>
            <a:ext cx="2009571" cy="1419285"/>
          </a:xfrm>
        </p:spPr>
        <p:txBody>
          <a:bodyPr/>
          <a:lstStyle/>
          <a:p>
            <a:r>
              <a:rPr lang="en-US" dirty="0"/>
              <a:t>AGENDA</a:t>
            </a:r>
          </a:p>
        </p:txBody>
      </p:sp>
      <p:sp>
        <p:nvSpPr>
          <p:cNvPr id="7" name="Content Placeholder 6"/>
          <p:cNvSpPr>
            <a:spLocks noGrp="1"/>
          </p:cNvSpPr>
          <p:nvPr>
            <p:ph idx="1"/>
          </p:nvPr>
        </p:nvSpPr>
        <p:spPr/>
        <p:txBody>
          <a:bodyPr/>
          <a:lstStyle/>
          <a:p>
            <a:pPr>
              <a:buFont typeface="Arial" panose="020B0604020202020204" pitchFamily="34" charset="0"/>
              <a:buChar char="•"/>
            </a:pPr>
            <a:r>
              <a:rPr lang="en-US" dirty="0"/>
              <a:t>Program Integrity</a:t>
            </a:r>
          </a:p>
          <a:p>
            <a:pPr>
              <a:buFont typeface="Arial" panose="020B0604020202020204" pitchFamily="34" charset="0"/>
              <a:buChar char="•"/>
            </a:pPr>
            <a:r>
              <a:rPr lang="en-US" dirty="0"/>
              <a:t>Payment Quality Assurance</a:t>
            </a:r>
          </a:p>
          <a:p>
            <a:pPr>
              <a:buFont typeface="Arial" panose="020B0604020202020204" pitchFamily="34" charset="0"/>
              <a:buChar char="•"/>
            </a:pPr>
            <a:r>
              <a:rPr lang="en-US" dirty="0"/>
              <a:t>Planning</a:t>
            </a:r>
          </a:p>
          <a:p>
            <a:pPr>
              <a:buFont typeface="Arial" panose="020B0604020202020204" pitchFamily="34" charset="0"/>
              <a:buChar char="•"/>
            </a:pPr>
            <a:r>
              <a:rPr lang="en-US" dirty="0"/>
              <a:t>Testing</a:t>
            </a:r>
          </a:p>
          <a:p>
            <a:pPr>
              <a:buFont typeface="Arial" panose="020B0604020202020204" pitchFamily="34" charset="0"/>
              <a:buChar char="•"/>
            </a:pPr>
            <a:r>
              <a:rPr lang="en-US" dirty="0"/>
              <a:t>Sufficient Documentation</a:t>
            </a:r>
          </a:p>
          <a:p>
            <a:pPr>
              <a:buFont typeface="Arial" panose="020B0604020202020204" pitchFamily="34" charset="0"/>
              <a:buChar char="•"/>
            </a:pPr>
            <a:r>
              <a:rPr lang="en-US" dirty="0"/>
              <a:t>Avoiding Pitfalls</a:t>
            </a:r>
          </a:p>
          <a:p>
            <a:pPr>
              <a:buFont typeface="Arial" panose="020B0604020202020204" pitchFamily="34" charset="0"/>
              <a:buChar char="•"/>
            </a:pPr>
            <a:r>
              <a:rPr lang="en-US" dirty="0"/>
              <a:t>Reporting</a:t>
            </a:r>
          </a:p>
          <a:p>
            <a:pPr>
              <a:buFont typeface="Arial" panose="020B0604020202020204" pitchFamily="34" charset="0"/>
              <a:buChar char="•"/>
            </a:pPr>
            <a:r>
              <a:rPr lang="en-US" dirty="0"/>
              <a:t>Post-Audit Activity</a:t>
            </a:r>
          </a:p>
        </p:txBody>
      </p:sp>
      <p:sp>
        <p:nvSpPr>
          <p:cNvPr id="4" name="Footer Placeholder 3"/>
          <p:cNvSpPr>
            <a:spLocks noGrp="1"/>
          </p:cNvSpPr>
          <p:nvPr>
            <p:ph type="ftr" sz="quarter" idx="10"/>
          </p:nvPr>
        </p:nvSpPr>
        <p:spPr/>
        <p:txBody>
          <a:bodyPr/>
          <a:lstStyle/>
          <a:p>
            <a:pPr marL="12700">
              <a:lnSpc>
                <a:spcPts val="969"/>
              </a:lnSpc>
            </a:pPr>
            <a:r>
              <a:rPr lang="en-US" dirty="0">
                <a:solidFill>
                  <a:srgbClr val="0059B7"/>
                </a:solidFill>
                <a:latin typeface="SourceSansPro-Light"/>
                <a:cs typeface="SourceSansPro-Light"/>
              </a:rPr>
              <a:t>© 2018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401457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865" y="1927967"/>
            <a:ext cx="9898602" cy="3958222"/>
          </a:xfrm>
        </p:spPr>
        <p:txBody>
          <a:bodyPr/>
          <a:lstStyle/>
          <a:p>
            <a:pPr>
              <a:buFont typeface="Arial" panose="020B0604020202020204" pitchFamily="34" charset="0"/>
              <a:buChar char="•"/>
            </a:pPr>
            <a:r>
              <a:rPr lang="en-US" dirty="0"/>
              <a:t>Audits are required to be performed in accordance with Generally Accepted Government Auditing Standards (</a:t>
            </a:r>
            <a:r>
              <a:rPr lang="en-US" b="1" dirty="0"/>
              <a:t>GAGAS</a:t>
            </a:r>
            <a:r>
              <a:rPr lang="en-US" dirty="0"/>
              <a:t>)</a:t>
            </a:r>
          </a:p>
          <a:p>
            <a:pPr lvl="1"/>
            <a:r>
              <a:rPr lang="en-US" dirty="0"/>
              <a:t>47 C.F.R. § 54.702(n)</a:t>
            </a:r>
          </a:p>
          <a:p>
            <a:pPr>
              <a:buFont typeface="Arial" panose="020B0604020202020204" pitchFamily="34" charset="0"/>
              <a:buChar char="•"/>
            </a:pPr>
            <a:r>
              <a:rPr lang="en-US" dirty="0"/>
              <a:t>GAGAS requires auditors to obtain sufficient, appropriate evidence to form conclusions on audit results and findings</a:t>
            </a:r>
          </a:p>
          <a:p>
            <a:pPr lvl="1"/>
            <a:r>
              <a:rPr lang="en-US" dirty="0"/>
              <a:t>Government Auditing Standards, GAO-12-331G, ¶ 6.56 (2011 Revision)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20</a:t>
            </a:fld>
            <a:endParaRPr lang="en-US" dirty="0"/>
          </a:p>
        </p:txBody>
      </p:sp>
      <p:sp>
        <p:nvSpPr>
          <p:cNvPr id="2" name="Footer Placeholder 1"/>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8" name="Chevron 4"/>
          <p:cNvSpPr/>
          <p:nvPr/>
        </p:nvSpPr>
        <p:spPr>
          <a:xfrm>
            <a:off x="3037234" y="895023"/>
            <a:ext cx="1226170" cy="649575"/>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dirty="0">
                <a:solidFill>
                  <a:sysClr val="window" lastClr="FFFFFF"/>
                </a:solidFill>
                <a:latin typeface="Calibri"/>
              </a:rPr>
              <a:t>Testing</a:t>
            </a:r>
            <a:endParaRPr lang="en-US" sz="2400" kern="1200" dirty="0">
              <a:solidFill>
                <a:sysClr val="window" lastClr="FFFFFF"/>
              </a:solidFill>
              <a:latin typeface="Calibri"/>
              <a:ea typeface="+mn-ea"/>
              <a:cs typeface="+mn-cs"/>
            </a:endParaRPr>
          </a:p>
        </p:txBody>
      </p:sp>
      <p:sp>
        <p:nvSpPr>
          <p:cNvPr id="5" name="TextBox 4"/>
          <p:cNvSpPr txBox="1"/>
          <p:nvPr/>
        </p:nvSpPr>
        <p:spPr>
          <a:xfrm>
            <a:off x="1238865" y="1091381"/>
            <a:ext cx="6017341" cy="523220"/>
          </a:xfrm>
          <a:prstGeom prst="rect">
            <a:avLst/>
          </a:prstGeom>
          <a:noFill/>
        </p:spPr>
        <p:txBody>
          <a:bodyPr wrap="square" rtlCol="0">
            <a:spAutoFit/>
          </a:bodyPr>
          <a:lstStyle/>
          <a:p>
            <a:r>
              <a:rPr lang="en-US" sz="2800" b="1" dirty="0">
                <a:solidFill>
                  <a:srgbClr val="004ADD"/>
                </a:solidFill>
                <a:latin typeface="Source Sans Pro" panose="020B0503030403020204" pitchFamily="34" charset="0"/>
                <a:ea typeface="Source Sans Pro" panose="020B0503030403020204" pitchFamily="34" charset="0"/>
              </a:rPr>
              <a:t>Testing</a:t>
            </a:r>
          </a:p>
        </p:txBody>
      </p:sp>
    </p:spTree>
    <p:extLst>
      <p:ext uri="{BB962C8B-B14F-4D97-AF65-F5344CB8AC3E}">
        <p14:creationId xmlns:p14="http://schemas.microsoft.com/office/powerpoint/2010/main" val="138936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TESTING</a:t>
            </a:r>
          </a:p>
        </p:txBody>
      </p:sp>
      <p:sp>
        <p:nvSpPr>
          <p:cNvPr id="3" name="Content Placeholder 2"/>
          <p:cNvSpPr>
            <a:spLocks noGrp="1"/>
          </p:cNvSpPr>
          <p:nvPr>
            <p:ph idx="1"/>
          </p:nvPr>
        </p:nvSpPr>
        <p:spPr>
          <a:xfrm>
            <a:off x="681480" y="1376040"/>
            <a:ext cx="10571055" cy="4112800"/>
          </a:xfrm>
        </p:spPr>
        <p:txBody>
          <a:bodyPr/>
          <a:lstStyle/>
          <a:p>
            <a:pPr marL="0" indent="0">
              <a:buNone/>
            </a:pPr>
            <a:r>
              <a:rPr lang="en-US" b="1" dirty="0"/>
              <a:t>Understanding Internal Controls</a:t>
            </a:r>
          </a:p>
          <a:p>
            <a:pPr>
              <a:buFont typeface="Arial" panose="020B0604020202020204" pitchFamily="34" charset="0"/>
              <a:buChar char="•"/>
            </a:pPr>
            <a:r>
              <a:rPr lang="en-US" dirty="0"/>
              <a:t>GAGAS requires the auditors to obtain an understanding of the Beneficiary’s internal controls.  Auditors may modify audit procedures based on the auditors’ assessment of internal controls</a:t>
            </a:r>
          </a:p>
          <a:p>
            <a:pPr lvl="1"/>
            <a:r>
              <a:rPr lang="en-US" dirty="0"/>
              <a:t>Government Auditing Standards, GAO-12-331G, ¶¶ 6.16 and 6.17 (2011 Revision)</a:t>
            </a:r>
          </a:p>
          <a:p>
            <a:pPr>
              <a:buFont typeface="Arial" panose="020B0604020202020204" pitchFamily="34" charset="0"/>
              <a:buChar char="•"/>
            </a:pPr>
            <a:r>
              <a:rPr lang="en-US" dirty="0"/>
              <a:t>Auditors examine the Beneficiary’s responses to the internal control questionnaire and process interview questionnaire provided with the announcement package</a:t>
            </a:r>
          </a:p>
          <a:p>
            <a:pPr>
              <a:buFont typeface="Arial" panose="020B0604020202020204" pitchFamily="34" charset="0"/>
              <a:buChar char="•"/>
            </a:pPr>
            <a:r>
              <a:rPr lang="en-US" dirty="0"/>
              <a:t>Auditors conduct additional process inquiries, as necessary</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43920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Testing</a:t>
            </a:r>
            <a:endParaRPr lang="en-US" dirty="0"/>
          </a:p>
        </p:txBody>
      </p:sp>
      <p:sp>
        <p:nvSpPr>
          <p:cNvPr id="3" name="Content Placeholder 2"/>
          <p:cNvSpPr>
            <a:spLocks noGrp="1"/>
          </p:cNvSpPr>
          <p:nvPr>
            <p:ph idx="1"/>
          </p:nvPr>
        </p:nvSpPr>
        <p:spPr>
          <a:xfrm>
            <a:off x="741966" y="1376040"/>
            <a:ext cx="9898602" cy="4112800"/>
          </a:xfrm>
        </p:spPr>
        <p:txBody>
          <a:bodyPr/>
          <a:lstStyle/>
          <a:p>
            <a:pPr marL="0" indent="0">
              <a:buNone/>
            </a:pPr>
            <a:r>
              <a:rPr lang="en-US" b="1" dirty="0"/>
              <a:t>Site Visits</a:t>
            </a:r>
          </a:p>
          <a:p>
            <a:pPr>
              <a:buFont typeface="Arial" panose="020B0604020202020204" pitchFamily="34" charset="0"/>
              <a:buChar char="•"/>
            </a:pPr>
            <a:r>
              <a:rPr lang="en-US" dirty="0"/>
              <a:t>Site visits are often performed between the middle and end of the audit</a:t>
            </a:r>
          </a:p>
          <a:p>
            <a:pPr>
              <a:buFont typeface="Arial" panose="020B0604020202020204" pitchFamily="34" charset="0"/>
              <a:buChar char="•"/>
            </a:pPr>
            <a:r>
              <a:rPr lang="en-US" dirty="0"/>
              <a:t>A site visit usually spans 2-5 business days</a:t>
            </a:r>
          </a:p>
          <a:p>
            <a:pPr lvl="1"/>
            <a:r>
              <a:rPr lang="en-US" dirty="0"/>
              <a:t>The majority of testing is performed in USAC’s offices</a:t>
            </a:r>
          </a:p>
          <a:p>
            <a:pPr>
              <a:buFont typeface="Arial" panose="020B0604020202020204" pitchFamily="34" charset="0"/>
              <a:buChar char="•"/>
            </a:pPr>
            <a:r>
              <a:rPr lang="en-US" dirty="0"/>
              <a:t>If a site visit is necessary, the Beneficiary will be notified as soon as possible </a:t>
            </a:r>
          </a:p>
          <a:p>
            <a:pPr>
              <a:buFont typeface="Arial" panose="020B0604020202020204" pitchFamily="34" charset="0"/>
              <a:buChar char="•"/>
            </a:pPr>
            <a:r>
              <a:rPr lang="en-US" dirty="0"/>
              <a:t>The auditor will coordinate with the Beneficiary on the timing and locations to be visited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24143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Testing</a:t>
            </a:r>
          </a:p>
        </p:txBody>
      </p:sp>
      <p:sp>
        <p:nvSpPr>
          <p:cNvPr id="3" name="Content Placeholder 2"/>
          <p:cNvSpPr>
            <a:spLocks noGrp="1"/>
          </p:cNvSpPr>
          <p:nvPr>
            <p:ph idx="1"/>
          </p:nvPr>
        </p:nvSpPr>
        <p:spPr>
          <a:xfrm>
            <a:off x="741966" y="1443110"/>
            <a:ext cx="9898602" cy="4112800"/>
          </a:xfrm>
        </p:spPr>
        <p:txBody>
          <a:bodyPr/>
          <a:lstStyle/>
          <a:p>
            <a:pPr marL="0" indent="0">
              <a:buNone/>
            </a:pPr>
            <a:r>
              <a:rPr lang="en-US" b="1" dirty="0"/>
              <a:t>Purpose of the Site Visits</a:t>
            </a:r>
          </a:p>
          <a:p>
            <a:pPr>
              <a:buFont typeface="Arial" panose="020B0604020202020204" pitchFamily="34" charset="0"/>
              <a:buChar char="•"/>
            </a:pPr>
            <a:r>
              <a:rPr lang="en-US" dirty="0"/>
              <a:t>Discuss questions developed during review of documentation provided</a:t>
            </a:r>
          </a:p>
          <a:p>
            <a:pPr>
              <a:buFont typeface="Arial" panose="020B0604020202020204" pitchFamily="34" charset="0"/>
              <a:buChar char="•"/>
            </a:pPr>
            <a:r>
              <a:rPr lang="en-US" dirty="0"/>
              <a:t>Obtain additional documentation, if necessary</a:t>
            </a:r>
          </a:p>
          <a:p>
            <a:pPr>
              <a:buFont typeface="Arial" panose="020B0604020202020204" pitchFamily="34" charset="0"/>
              <a:buChar char="•"/>
            </a:pPr>
            <a:r>
              <a:rPr lang="en-US" dirty="0"/>
              <a:t>Perform a physical inventory of equipment </a:t>
            </a:r>
          </a:p>
          <a:p>
            <a:pPr>
              <a:buFont typeface="Arial" panose="020B0604020202020204" pitchFamily="34" charset="0"/>
              <a:buChar char="•"/>
            </a:pPr>
            <a:r>
              <a:rPr lang="en-US" dirty="0"/>
              <a:t>Determine whether Beneficiary has equipment to make effective use of E-rate supported services</a:t>
            </a:r>
          </a:p>
          <a:p>
            <a:pPr>
              <a:buFont typeface="Arial" panose="020B0604020202020204" pitchFamily="34" charset="0"/>
              <a:buChar char="•"/>
            </a:pPr>
            <a:r>
              <a:rPr lang="en-US" dirty="0"/>
              <a:t>Obtain an understanding of how services are used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254581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a:xfrm>
            <a:off x="896274" y="1541106"/>
            <a:ext cx="9898602" cy="4112800"/>
          </a:xfrm>
        </p:spPr>
        <p:txBody>
          <a:bodyPr/>
          <a:lstStyle/>
          <a:p>
            <a:pPr marL="0" indent="0">
              <a:buNone/>
            </a:pPr>
            <a:r>
              <a:rPr lang="en-US" b="1" dirty="0"/>
              <a:t>Sampling</a:t>
            </a:r>
          </a:p>
          <a:p>
            <a:pPr>
              <a:buFont typeface="Arial" panose="020B0604020202020204" pitchFamily="34" charset="0"/>
              <a:buChar char="•"/>
            </a:pPr>
            <a:r>
              <a:rPr lang="en-US" dirty="0"/>
              <a:t>The auditor may select samples of documentation to be provided</a:t>
            </a:r>
          </a:p>
          <a:p>
            <a:pPr lvl="1"/>
            <a:r>
              <a:rPr lang="en-US" dirty="0"/>
              <a:t>Service provider bills, including proof of payment, etc.</a:t>
            </a:r>
          </a:p>
          <a:p>
            <a:pPr lvl="1"/>
            <a:r>
              <a:rPr lang="en-US" dirty="0"/>
              <a:t>Category 2 equipment </a:t>
            </a:r>
            <a:r>
              <a:rPr lang="en-US" dirty="0" smtClean="0"/>
              <a:t>documentation</a:t>
            </a:r>
          </a:p>
          <a:p>
            <a:pPr lvl="2"/>
            <a:r>
              <a:rPr lang="en-US" dirty="0" smtClean="0"/>
              <a:t>Auditor may also select a sample of Category 2 equipment to inventory</a:t>
            </a:r>
            <a:endParaRPr lang="en-US" dirty="0"/>
          </a:p>
          <a:p>
            <a:pPr lvl="1"/>
            <a:r>
              <a:rPr lang="en-US" dirty="0"/>
              <a:t>For consortia, a sample of the consortium’s members to ensure members’ compliance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7319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a:xfrm>
            <a:off x="741966" y="1482915"/>
            <a:ext cx="9898602" cy="4112800"/>
          </a:xfrm>
        </p:spPr>
        <p:txBody>
          <a:bodyPr/>
          <a:lstStyle/>
          <a:p>
            <a:pPr marL="0" indent="0">
              <a:buNone/>
            </a:pPr>
            <a:r>
              <a:rPr lang="en-US" b="1" dirty="0"/>
              <a:t>What is Sufficient Documentation?</a:t>
            </a:r>
          </a:p>
          <a:p>
            <a:pPr>
              <a:buFont typeface="Arial" panose="020B0604020202020204" pitchFamily="34" charset="0"/>
              <a:buChar char="•"/>
            </a:pPr>
            <a:r>
              <a:rPr lang="en-US" dirty="0"/>
              <a:t>The following slides provide examples of documentation examined during an audit</a:t>
            </a:r>
          </a:p>
          <a:p>
            <a:pPr lvl="1"/>
            <a:r>
              <a:rPr lang="en-US" dirty="0"/>
              <a:t>The examples are not all-inclusive</a:t>
            </a:r>
          </a:p>
          <a:p>
            <a:pPr>
              <a:buFont typeface="Arial" panose="020B0604020202020204" pitchFamily="34" charset="0"/>
              <a:buChar char="•"/>
            </a:pPr>
            <a:r>
              <a:rPr lang="en-US" dirty="0"/>
              <a:t>Additional documentation may be requested throughout the audit process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058507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Sufficient Documentation</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26</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06087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642151" y="1473083"/>
            <a:ext cx="9898602" cy="4112800"/>
          </a:xfrm>
        </p:spPr>
        <p:txBody>
          <a:bodyPr/>
          <a:lstStyle/>
          <a:p>
            <a:pPr marL="0" indent="0">
              <a:buNone/>
            </a:pPr>
            <a:r>
              <a:rPr lang="en-US" b="1" dirty="0"/>
              <a:t>Requests for Services</a:t>
            </a:r>
          </a:p>
          <a:p>
            <a:pPr>
              <a:buFont typeface="Arial" panose="020B0604020202020204" pitchFamily="34" charset="0"/>
              <a:buChar char="•"/>
            </a:pPr>
            <a:r>
              <a:rPr lang="en-US" sz="2400" dirty="0"/>
              <a:t>Requests for Proposals</a:t>
            </a:r>
          </a:p>
          <a:p>
            <a:pPr>
              <a:buFont typeface="Arial" panose="020B0604020202020204" pitchFamily="34" charset="0"/>
              <a:buChar char="•"/>
            </a:pPr>
            <a:r>
              <a:rPr lang="en-US" sz="2400" dirty="0"/>
              <a:t>Copies of bids received (winning AND losing)</a:t>
            </a:r>
          </a:p>
          <a:p>
            <a:pPr>
              <a:buFont typeface="Arial" panose="020B0604020202020204" pitchFamily="34" charset="0"/>
              <a:buChar char="•"/>
            </a:pPr>
            <a:r>
              <a:rPr lang="en-US" sz="2400" dirty="0"/>
              <a:t>Documentation supporting the selection of the service provider</a:t>
            </a:r>
          </a:p>
          <a:p>
            <a:pPr lvl="1"/>
            <a:r>
              <a:rPr lang="en-US" sz="2000" dirty="0"/>
              <a:t>E.g., individual evaluation score sheets, summary score sheets, bid meeting notes, meeting sign-in sheets, etc.</a:t>
            </a:r>
          </a:p>
          <a:p>
            <a:pPr lvl="2">
              <a:buFont typeface="Arial" panose="020B0604020202020204" pitchFamily="34" charset="0"/>
              <a:buChar char="•"/>
            </a:pPr>
            <a:r>
              <a:rPr lang="en-US" sz="1800" dirty="0"/>
              <a:t>This documentation is crucial to demonstrate whether the selected service provider was the most cost-effective</a:t>
            </a:r>
          </a:p>
          <a:p>
            <a:pPr>
              <a:buFont typeface="Arial" panose="020B0604020202020204" pitchFamily="34" charset="0"/>
              <a:buChar char="•"/>
            </a:pPr>
            <a:r>
              <a:rPr lang="en-US" sz="2400" dirty="0"/>
              <a:t>Correspondence with potential bidders, if any</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90274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592989" y="1591070"/>
            <a:ext cx="9898602" cy="4549848"/>
          </a:xfrm>
        </p:spPr>
        <p:txBody>
          <a:bodyPr/>
          <a:lstStyle/>
          <a:p>
            <a:pPr marL="0" indent="0">
              <a:buNone/>
            </a:pPr>
            <a:r>
              <a:rPr lang="en-US" b="1" dirty="0"/>
              <a:t>Eligibility for Schools, School Districts, or Consortia Containing Schools or School Districts</a:t>
            </a:r>
          </a:p>
          <a:p>
            <a:pPr>
              <a:buFont typeface="Arial" panose="020B0604020202020204" pitchFamily="34" charset="0"/>
              <a:buChar char="•"/>
            </a:pPr>
            <a:r>
              <a:rPr lang="en-US" dirty="0"/>
              <a:t>Auditors determine whether the Beneficiary’s school(s) is recognized on the State’s Department of Education (DOE) website</a:t>
            </a:r>
          </a:p>
          <a:p>
            <a:pPr>
              <a:buFont typeface="Arial" panose="020B0604020202020204" pitchFamily="34" charset="0"/>
              <a:buChar char="•"/>
            </a:pPr>
            <a:r>
              <a:rPr lang="en-US" dirty="0"/>
              <a:t>If the school is not identified on the Department of Education (DOE) website, the Beneficiary may provide:</a:t>
            </a:r>
          </a:p>
          <a:p>
            <a:pPr lvl="1"/>
            <a:r>
              <a:rPr lang="en-US" dirty="0"/>
              <a:t>A letter from the DOE</a:t>
            </a:r>
          </a:p>
          <a:p>
            <a:pPr lvl="1"/>
            <a:r>
              <a:rPr lang="en-US" dirty="0"/>
              <a:t>Other support, such as certification of accreditation or school charter</a:t>
            </a:r>
          </a:p>
          <a:p>
            <a:pPr>
              <a:buFont typeface="Arial" panose="020B0604020202020204" pitchFamily="34" charset="0"/>
              <a:buChar char="•"/>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dirty="0">
                <a:solidFill>
                  <a:srgbClr val="0059B7"/>
                </a:solidFill>
                <a:latin typeface="SourceSansPro-Light"/>
                <a:cs typeface="SourceSansPro-Light"/>
              </a:rPr>
              <a:t>© 2018 Universal Service Administrative Co. </a:t>
            </a:r>
          </a:p>
        </p:txBody>
      </p:sp>
    </p:spTree>
    <p:extLst>
      <p:ext uri="{BB962C8B-B14F-4D97-AF65-F5344CB8AC3E}">
        <p14:creationId xmlns:p14="http://schemas.microsoft.com/office/powerpoint/2010/main" val="251927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543828" y="1709057"/>
            <a:ext cx="9898602" cy="4112800"/>
          </a:xfrm>
        </p:spPr>
        <p:txBody>
          <a:bodyPr/>
          <a:lstStyle/>
          <a:p>
            <a:pPr marL="0" indent="0">
              <a:buNone/>
            </a:pPr>
            <a:r>
              <a:rPr lang="en-US" b="1" dirty="0"/>
              <a:t>Eligibility for Schools, School Districts, or Consortia Containing Schools or School Districts</a:t>
            </a:r>
          </a:p>
          <a:p>
            <a:pPr>
              <a:buFont typeface="Arial" panose="020B0604020202020204" pitchFamily="34" charset="0"/>
              <a:buChar char="•"/>
            </a:pPr>
            <a:r>
              <a:rPr lang="en-US" dirty="0"/>
              <a:t>A network diagram demonstrating Non-Instructional Facilities receiving Category 2 funds are essential for the transmission of data to educational buildings</a:t>
            </a:r>
          </a:p>
          <a:p>
            <a:pPr>
              <a:spcAft>
                <a:spcPts val="600"/>
              </a:spcAft>
              <a:buFont typeface="Arial" panose="020B0604020202020204" pitchFamily="34" charset="0"/>
              <a:buChar char="•"/>
            </a:pPr>
            <a:r>
              <a:rPr lang="en-US" dirty="0"/>
              <a:t>Documentation demonstrating residential schools serve unique populations, such as schools on tribal lands, as required by the FCC’s Sixth Report &amp; Order</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22091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Program Integrity</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315145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553661" y="1640231"/>
            <a:ext cx="9898602" cy="4112800"/>
          </a:xfrm>
        </p:spPr>
        <p:txBody>
          <a:bodyPr/>
          <a:lstStyle/>
          <a:p>
            <a:pPr marL="0" indent="0">
              <a:buNone/>
            </a:pPr>
            <a:r>
              <a:rPr lang="en-US" b="1" dirty="0"/>
              <a:t>Eligibility for Libraries or Consortia Containing Libraries</a:t>
            </a:r>
          </a:p>
          <a:p>
            <a:pPr>
              <a:buFont typeface="Arial" panose="020B0604020202020204" pitchFamily="34" charset="0"/>
              <a:buChar char="•"/>
            </a:pPr>
            <a:r>
              <a:rPr lang="en-US" dirty="0"/>
              <a:t>Documentation demonstrating the library is eligible in accordance with the Library Services &amp; Technology Act (LSTA)</a:t>
            </a:r>
          </a:p>
          <a:p>
            <a:pPr>
              <a:buFont typeface="Arial" panose="020B0604020202020204" pitchFamily="34" charset="0"/>
              <a:buChar char="•"/>
            </a:pPr>
            <a:r>
              <a:rPr lang="en-US" dirty="0"/>
              <a:t>Documentation demonstrating the library’s budget is separate and independent of a school</a:t>
            </a:r>
          </a:p>
          <a:p>
            <a:pPr lvl="1"/>
            <a:r>
              <a:rPr lang="en-US" dirty="0"/>
              <a:t>If a budget is not available, documentation demonstrating the library’s sources of revenue are independent of a school</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602995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741966" y="1571405"/>
            <a:ext cx="9898602" cy="4112800"/>
          </a:xfrm>
        </p:spPr>
        <p:txBody>
          <a:bodyPr/>
          <a:lstStyle/>
          <a:p>
            <a:pPr marL="0" indent="0">
              <a:buNone/>
            </a:pPr>
            <a:r>
              <a:rPr lang="en-US" b="1" dirty="0"/>
              <a:t>Category 2 Budgets</a:t>
            </a:r>
          </a:p>
          <a:p>
            <a:pPr>
              <a:buFont typeface="Arial" panose="020B0604020202020204" pitchFamily="34" charset="0"/>
              <a:buChar char="•"/>
            </a:pPr>
            <a:r>
              <a:rPr lang="en-US" dirty="0"/>
              <a:t>For schools, school districts, and consortia containing schools or school districts, student enrollment reports supporting the number of students listed in the FCC Form 471</a:t>
            </a:r>
          </a:p>
          <a:p>
            <a:pPr lvl="1"/>
            <a:r>
              <a:rPr lang="en-US" sz="2400" dirty="0"/>
              <a:t>If enrollment data is not the same as amounts used for the discount rate calculation, ensure you maintain reliable documentation for the number of full and part-time students identified in the enrollment.</a:t>
            </a:r>
          </a:p>
          <a:p>
            <a:pPr>
              <a:buFont typeface="Arial" panose="020B0604020202020204" pitchFamily="34" charset="0"/>
              <a:buChar char="•"/>
            </a:pPr>
            <a:r>
              <a:rPr lang="en-US" dirty="0"/>
              <a:t>For libraries and consortia containing libraries, square footage floor plans as submitted to the LSTA</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819635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563493" y="1709057"/>
            <a:ext cx="9898602" cy="4112800"/>
          </a:xfrm>
        </p:spPr>
        <p:txBody>
          <a:bodyPr/>
          <a:lstStyle/>
          <a:p>
            <a:pPr marL="0" indent="0">
              <a:buNone/>
            </a:pPr>
            <a:r>
              <a:rPr lang="en-US" b="1" dirty="0"/>
              <a:t>Discount Calculations</a:t>
            </a:r>
          </a:p>
          <a:p>
            <a:pPr>
              <a:buFont typeface="Arial" panose="020B0604020202020204" pitchFamily="34" charset="0"/>
              <a:buChar char="•"/>
            </a:pPr>
            <a:r>
              <a:rPr lang="en-US" dirty="0"/>
              <a:t>Documentation supporting the enrollment data and NSLP eligibility listed in the FCC Form 471</a:t>
            </a:r>
          </a:p>
          <a:p>
            <a:pPr lvl="1"/>
            <a:r>
              <a:rPr lang="en-US" dirty="0"/>
              <a:t>Do not rely on the State to maintain the NSLP data</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767336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514331" y="1365731"/>
            <a:ext cx="11016449" cy="5217943"/>
          </a:xfrm>
        </p:spPr>
        <p:txBody>
          <a:bodyPr/>
          <a:lstStyle/>
          <a:p>
            <a:pPr marL="0" indent="0">
              <a:buNone/>
            </a:pPr>
            <a:r>
              <a:rPr lang="en-US" b="1" dirty="0"/>
              <a:t>Category 2 Equipment</a:t>
            </a:r>
          </a:p>
          <a:p>
            <a:pPr>
              <a:buFont typeface="Arial" panose="020B0604020202020204" pitchFamily="34" charset="0"/>
              <a:buChar char="•"/>
            </a:pPr>
            <a:r>
              <a:rPr lang="en-US" dirty="0"/>
              <a:t>Fixed Asset Listing (FAL), including the model, installation date, and location of the equipment</a:t>
            </a:r>
          </a:p>
          <a:p>
            <a:pPr>
              <a:buFont typeface="Arial" panose="020B0604020202020204" pitchFamily="34" charset="0"/>
              <a:buChar char="•"/>
            </a:pPr>
            <a:r>
              <a:rPr lang="en-US" dirty="0"/>
              <a:t>Delivery receipts, if available</a:t>
            </a:r>
          </a:p>
          <a:p>
            <a:pPr>
              <a:buFont typeface="Arial" panose="020B0604020202020204" pitchFamily="34" charset="0"/>
              <a:buChar char="•"/>
            </a:pPr>
            <a:r>
              <a:rPr lang="en-US" dirty="0"/>
              <a:t>Floor plans for wiring and cable drops</a:t>
            </a:r>
          </a:p>
          <a:p>
            <a:pPr>
              <a:buFont typeface="Arial" panose="020B0604020202020204" pitchFamily="34" charset="0"/>
              <a:buChar char="•"/>
            </a:pPr>
            <a:r>
              <a:rPr lang="en-US" dirty="0"/>
              <a:t>If equipment has been uninstalled or removed, documentation demonstrating why and current location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121039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630803" y="1462774"/>
            <a:ext cx="9898602" cy="4112800"/>
          </a:xfrm>
        </p:spPr>
        <p:txBody>
          <a:bodyPr/>
          <a:lstStyle/>
          <a:p>
            <a:pPr marL="0" indent="0">
              <a:buNone/>
            </a:pPr>
            <a:r>
              <a:rPr lang="en-US" b="1" dirty="0"/>
              <a:t>Basic Maintenance of Internal Connections</a:t>
            </a:r>
          </a:p>
          <a:p>
            <a:pPr>
              <a:buFont typeface="Arial" panose="020B0604020202020204" pitchFamily="34" charset="0"/>
              <a:buChar char="•"/>
            </a:pPr>
            <a:r>
              <a:rPr lang="en-US" dirty="0"/>
              <a:t>Contract, including the list of equipment to be maintained with BMIC funds</a:t>
            </a:r>
          </a:p>
          <a:p>
            <a:pPr>
              <a:buFont typeface="Arial" panose="020B0604020202020204" pitchFamily="34" charset="0"/>
              <a:buChar char="•"/>
            </a:pPr>
            <a:r>
              <a:rPr lang="en-US" dirty="0"/>
              <a:t>FAL, including the model and location of the equipment maintained</a:t>
            </a:r>
          </a:p>
          <a:p>
            <a:pPr>
              <a:buFont typeface="Arial" panose="020B0604020202020204" pitchFamily="34" charset="0"/>
              <a:buChar char="•"/>
            </a:pPr>
            <a:r>
              <a:rPr lang="en-US" dirty="0"/>
              <a:t>Documentation, such as maintenance logs, demonstrating actual maintenance was performed</a:t>
            </a:r>
          </a:p>
          <a:p>
            <a:pPr lvl="1"/>
            <a:r>
              <a:rPr lang="en-US" dirty="0"/>
              <a:t>Records must be adequate for the auditor to determine the allocation of </a:t>
            </a:r>
            <a:r>
              <a:rPr lang="en-US" b="1" u="sng" dirty="0"/>
              <a:t>actual</a:t>
            </a:r>
            <a:r>
              <a:rPr lang="en-US" dirty="0"/>
              <a:t> services performed on eligible versus ineligible equipment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85171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741966" y="1502580"/>
            <a:ext cx="9898602" cy="4112800"/>
          </a:xfrm>
        </p:spPr>
        <p:txBody>
          <a:bodyPr/>
          <a:lstStyle/>
          <a:p>
            <a:pPr marL="0" indent="0">
              <a:buNone/>
            </a:pPr>
            <a:r>
              <a:rPr lang="en-US" b="1" dirty="0"/>
              <a:t>CIPA</a:t>
            </a:r>
          </a:p>
          <a:p>
            <a:pPr>
              <a:buFont typeface="Arial" panose="020B0604020202020204" pitchFamily="34" charset="0"/>
              <a:buChar char="•"/>
            </a:pPr>
            <a:r>
              <a:rPr lang="en-US" dirty="0"/>
              <a:t>Documentation demonstrating an Internet filter was in place during the funding year audited</a:t>
            </a:r>
          </a:p>
          <a:p>
            <a:pPr lvl="1"/>
            <a:r>
              <a:rPr lang="en-US" dirty="0"/>
              <a:t>Copy of the filter log</a:t>
            </a:r>
          </a:p>
          <a:p>
            <a:pPr lvl="1"/>
            <a:r>
              <a:rPr lang="en-US" dirty="0"/>
              <a:t>Service provider bills for the purchase and/or renewal of the filter along with proof of payment</a:t>
            </a:r>
          </a:p>
          <a:p>
            <a:pPr>
              <a:buFont typeface="Arial" panose="020B0604020202020204" pitchFamily="34" charset="0"/>
              <a:buChar char="•"/>
            </a:pPr>
            <a:r>
              <a:rPr lang="en-US" dirty="0"/>
              <a:t>Copy of the Internet Safety Policy (ISP), or Acceptable Use Policy (AUP)</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06707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543829" y="1571406"/>
            <a:ext cx="9898602" cy="4112800"/>
          </a:xfrm>
        </p:spPr>
        <p:txBody>
          <a:bodyPr/>
          <a:lstStyle/>
          <a:p>
            <a:pPr marL="0" indent="0">
              <a:buNone/>
            </a:pPr>
            <a:r>
              <a:rPr lang="en-US" b="1" dirty="0"/>
              <a:t>CIPA</a:t>
            </a:r>
          </a:p>
          <a:p>
            <a:pPr>
              <a:buFont typeface="Arial" panose="020B0604020202020204" pitchFamily="34" charset="0"/>
              <a:buChar char="•"/>
            </a:pPr>
            <a:r>
              <a:rPr lang="en-US" dirty="0"/>
              <a:t>Documentation demonstrating a public hearing was held to discuss the ISP or AUP with the public</a:t>
            </a:r>
          </a:p>
          <a:p>
            <a:pPr lvl="1"/>
            <a:r>
              <a:rPr lang="en-US" dirty="0"/>
              <a:t>E.g., Meeting minutes</a:t>
            </a:r>
          </a:p>
          <a:p>
            <a:pPr>
              <a:buFont typeface="Arial" panose="020B0604020202020204" pitchFamily="34" charset="0"/>
              <a:buChar char="•"/>
            </a:pPr>
            <a:r>
              <a:rPr lang="en-US" dirty="0"/>
              <a:t>Documentation demonstrating a public notice was posted prior to the public hearing to discuss the ISP or AUP</a:t>
            </a:r>
          </a:p>
          <a:p>
            <a:pPr lvl="1"/>
            <a:r>
              <a:rPr lang="en-US" dirty="0"/>
              <a:t>The public notice should specifically state the ISP or AUP will be discussed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585469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612654" y="1561573"/>
            <a:ext cx="9898602" cy="4112800"/>
          </a:xfrm>
        </p:spPr>
        <p:txBody>
          <a:bodyPr/>
          <a:lstStyle/>
          <a:p>
            <a:pPr marL="0" indent="0">
              <a:buNone/>
            </a:pPr>
            <a:r>
              <a:rPr lang="en-US" b="1" dirty="0"/>
              <a:t>Sufficient Resources</a:t>
            </a:r>
          </a:p>
          <a:p>
            <a:pPr>
              <a:buFont typeface="Arial" panose="020B0604020202020204" pitchFamily="34" charset="0"/>
              <a:buChar char="•"/>
            </a:pPr>
            <a:r>
              <a:rPr lang="en-US" dirty="0"/>
              <a:t>If the Beneficiary’s non-discount share has not been paid in-full, copy of the budget demonstrating funds have been budgeted to pay the non-discount share</a:t>
            </a:r>
          </a:p>
          <a:p>
            <a:pPr>
              <a:buFont typeface="Arial" panose="020B0604020202020204" pitchFamily="34" charset="0"/>
              <a:buChar char="•"/>
            </a:pPr>
            <a:r>
              <a:rPr lang="en-US" dirty="0"/>
              <a:t>Documentation demonstrating training has been provided to personnel to properly use the services</a:t>
            </a:r>
          </a:p>
          <a:p>
            <a:pPr>
              <a:buFont typeface="Arial" panose="020B0604020202020204" pitchFamily="34" charset="0"/>
              <a:buChar char="•"/>
            </a:pPr>
            <a:r>
              <a:rPr lang="en-US" dirty="0"/>
              <a:t>Documentation demonstrating appropriate equipment and software have been secured to use the services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80043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Sufficient Documentation</a:t>
            </a:r>
          </a:p>
        </p:txBody>
      </p:sp>
      <p:sp>
        <p:nvSpPr>
          <p:cNvPr id="3" name="Content Placeholder 2"/>
          <p:cNvSpPr>
            <a:spLocks noGrp="1"/>
          </p:cNvSpPr>
          <p:nvPr>
            <p:ph idx="1"/>
          </p:nvPr>
        </p:nvSpPr>
        <p:spPr>
          <a:xfrm>
            <a:off x="602822" y="1610735"/>
            <a:ext cx="9898602" cy="4112800"/>
          </a:xfrm>
        </p:spPr>
        <p:txBody>
          <a:bodyPr/>
          <a:lstStyle/>
          <a:p>
            <a:pPr marL="0" indent="0">
              <a:buNone/>
            </a:pPr>
            <a:r>
              <a:rPr lang="en-US" b="1" dirty="0"/>
              <a:t>Services Received</a:t>
            </a:r>
          </a:p>
          <a:p>
            <a:pPr>
              <a:buFont typeface="Arial" panose="020B0604020202020204" pitchFamily="34" charset="0"/>
              <a:buChar char="•"/>
            </a:pPr>
            <a:r>
              <a:rPr lang="en-US" dirty="0"/>
              <a:t>Copies of service provider bills</a:t>
            </a:r>
          </a:p>
          <a:p>
            <a:pPr>
              <a:buFont typeface="Arial" panose="020B0604020202020204" pitchFamily="34" charset="0"/>
              <a:buChar char="•"/>
            </a:pPr>
            <a:r>
              <a:rPr lang="en-US" dirty="0"/>
              <a:t>Proof that the Beneficiary’s non-discount share has been paid</a:t>
            </a:r>
          </a:p>
          <a:p>
            <a:pPr lvl="1"/>
            <a:r>
              <a:rPr lang="en-US" dirty="0"/>
              <a:t>E.g., Cancelled checks, bank statements, accounts payable history</a:t>
            </a:r>
          </a:p>
          <a:p>
            <a:pPr>
              <a:buFont typeface="Arial" panose="020B0604020202020204" pitchFamily="34" charset="0"/>
              <a:buChar char="•"/>
            </a:pPr>
            <a:r>
              <a:rPr lang="en-US" dirty="0"/>
              <a:t>Reconciliation between the eligible services billed and the services invoiced on the BEAR</a:t>
            </a:r>
          </a:p>
          <a:p>
            <a:pPr>
              <a:buFont typeface="Arial" panose="020B0604020202020204" pitchFamily="34" charset="0"/>
              <a:buChar char="•"/>
            </a:pPr>
            <a:r>
              <a:rPr lang="en-US" dirty="0"/>
              <a:t>Documentation demonstrating the reimbursement or credit for the funded services has been received</a:t>
            </a:r>
          </a:p>
          <a:p>
            <a:pPr lvl="1"/>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05933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Avoiding Pitfalls </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39</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65424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Integrity</a:t>
            </a:r>
          </a:p>
        </p:txBody>
      </p:sp>
      <p:sp>
        <p:nvSpPr>
          <p:cNvPr id="3" name="Content Placeholder 2"/>
          <p:cNvSpPr>
            <a:spLocks noGrp="1"/>
          </p:cNvSpPr>
          <p:nvPr>
            <p:ph idx="1"/>
          </p:nvPr>
        </p:nvSpPr>
        <p:spPr/>
        <p:txBody>
          <a:bodyPr/>
          <a:lstStyle/>
          <a:p>
            <a:pPr marL="0" indent="0">
              <a:buNone/>
            </a:pPr>
            <a:r>
              <a:rPr lang="en-US" b="1" dirty="0"/>
              <a:t>Assures program integrity and good business practice </a:t>
            </a:r>
          </a:p>
          <a:p>
            <a:pPr>
              <a:buFont typeface="Arial" panose="020B0604020202020204" pitchFamily="34" charset="0"/>
              <a:buChar char="•"/>
            </a:pPr>
            <a:r>
              <a:rPr lang="en-US" dirty="0"/>
              <a:t>Demonstrates to Congress, USAC, FCC, and other stakeholders that funds are used correctly</a:t>
            </a:r>
          </a:p>
          <a:p>
            <a:pPr>
              <a:buFont typeface="Arial" panose="020B0604020202020204" pitchFamily="34" charset="0"/>
              <a:buChar char="•"/>
            </a:pPr>
            <a:r>
              <a:rPr lang="en-US" dirty="0"/>
              <a:t>Addresses federal law requirements for the FCC and USAC</a:t>
            </a:r>
          </a:p>
          <a:p>
            <a:pPr lvl="1"/>
            <a:r>
              <a:rPr lang="en-US" i="1" dirty="0"/>
              <a:t>IPERIA – Improper Payments Elimination and Recovery Improvement Act of 2012</a:t>
            </a:r>
            <a:endParaRPr lang="en-US" dirty="0"/>
          </a:p>
          <a:p>
            <a:pPr lvl="2"/>
            <a:r>
              <a:rPr lang="en-US" sz="2400" dirty="0"/>
              <a:t>Requires agencies to reduce improper payments made to the wrong </a:t>
            </a:r>
            <a:r>
              <a:rPr lang="en-US" sz="2400" dirty="0" smtClean="0"/>
              <a:t>entity or </a:t>
            </a:r>
            <a:r>
              <a:rPr lang="en-US" sz="2400" dirty="0"/>
              <a:t>in the wrong </a:t>
            </a:r>
            <a:r>
              <a:rPr lang="en-US" sz="2400" dirty="0" smtClean="0"/>
              <a:t>amount or </a:t>
            </a:r>
            <a:r>
              <a:rPr lang="en-US" sz="2400" dirty="0"/>
              <a:t>for the wrong reason. </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699056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Avoiding Pitfalls</a:t>
            </a:r>
          </a:p>
        </p:txBody>
      </p:sp>
      <p:sp>
        <p:nvSpPr>
          <p:cNvPr id="3" name="Content Placeholder 2"/>
          <p:cNvSpPr>
            <a:spLocks noGrp="1"/>
          </p:cNvSpPr>
          <p:nvPr>
            <p:ph idx="1"/>
          </p:nvPr>
        </p:nvSpPr>
        <p:spPr>
          <a:xfrm>
            <a:off x="406335" y="1528753"/>
            <a:ext cx="10234233" cy="4112800"/>
          </a:xfrm>
        </p:spPr>
        <p:txBody>
          <a:bodyPr/>
          <a:lstStyle/>
          <a:p>
            <a:pPr marL="0" indent="0">
              <a:buNone/>
            </a:pPr>
            <a:r>
              <a:rPr lang="en-US" b="1" dirty="0"/>
              <a:t>Common Audit Findings</a:t>
            </a:r>
          </a:p>
          <a:p>
            <a:r>
              <a:rPr lang="en-US" dirty="0"/>
              <a:t>Inadequate Competitive Bidding Process</a:t>
            </a:r>
          </a:p>
          <a:p>
            <a:r>
              <a:rPr lang="en-US" dirty="0"/>
              <a:t>Insufficient Resources to Make Effective Use of Services</a:t>
            </a:r>
          </a:p>
          <a:p>
            <a:r>
              <a:rPr lang="en-US" dirty="0"/>
              <a:t>Lack of Documentation</a:t>
            </a:r>
          </a:p>
          <a:p>
            <a:r>
              <a:rPr lang="en-US" dirty="0"/>
              <a:t>Service Provider Not Charging the Lowest Corresponding Price</a:t>
            </a:r>
          </a:p>
          <a:p>
            <a:r>
              <a:rPr lang="en-US" dirty="0"/>
              <a:t>Over-Invoicing the Schools &amp; Libraries Program</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662912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Avoiding Pitfalls</a:t>
            </a:r>
          </a:p>
        </p:txBody>
      </p:sp>
      <p:sp>
        <p:nvSpPr>
          <p:cNvPr id="3" name="Content Placeholder 2"/>
          <p:cNvSpPr>
            <a:spLocks noGrp="1"/>
          </p:cNvSpPr>
          <p:nvPr>
            <p:ph idx="1"/>
          </p:nvPr>
        </p:nvSpPr>
        <p:spPr>
          <a:xfrm>
            <a:off x="602822" y="1528753"/>
            <a:ext cx="9898602" cy="4112800"/>
          </a:xfrm>
        </p:spPr>
        <p:txBody>
          <a:bodyPr/>
          <a:lstStyle/>
          <a:p>
            <a:pPr marL="0" indent="0">
              <a:buNone/>
            </a:pPr>
            <a:r>
              <a:rPr lang="en-US" b="1" dirty="0"/>
              <a:t>Inadequate Competitive Bidding Process</a:t>
            </a:r>
          </a:p>
          <a:p>
            <a:pPr>
              <a:buFont typeface="Arial" panose="020B0604020202020204" pitchFamily="34" charset="0"/>
              <a:buChar char="•"/>
            </a:pPr>
            <a:r>
              <a:rPr lang="en-US" dirty="0"/>
              <a:t>Ensure you select a service that was requested on the FCC Form 470 and RFP and committed in the FCDL</a:t>
            </a:r>
          </a:p>
          <a:p>
            <a:pPr>
              <a:buFont typeface="Arial" panose="020B0604020202020204" pitchFamily="34" charset="0"/>
              <a:buChar char="•"/>
            </a:pPr>
            <a:r>
              <a:rPr lang="en-US" dirty="0"/>
              <a:t>Do not stray away from the evaluation criteria published in your FCC Form 470 or RFP</a:t>
            </a:r>
          </a:p>
          <a:p>
            <a:pPr>
              <a:buFont typeface="Arial" panose="020B0604020202020204" pitchFamily="34" charset="0"/>
              <a:buChar char="•"/>
            </a:pPr>
            <a:r>
              <a:rPr lang="en-US" dirty="0"/>
              <a:t>Criteria for the cost of </a:t>
            </a:r>
            <a:r>
              <a:rPr lang="en-US" b="1" u="sng" dirty="0"/>
              <a:t>eligible</a:t>
            </a:r>
            <a:r>
              <a:rPr lang="en-US" dirty="0"/>
              <a:t> services should be evaluated only for cost</a:t>
            </a:r>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269800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a:xfrm>
            <a:off x="514332" y="1514668"/>
            <a:ext cx="9898602" cy="4112800"/>
          </a:xfrm>
        </p:spPr>
        <p:txBody>
          <a:bodyPr/>
          <a:lstStyle/>
          <a:p>
            <a:pPr marL="0" indent="0">
              <a:buNone/>
            </a:pPr>
            <a:r>
              <a:rPr lang="en-US" b="1" dirty="0"/>
              <a:t>Inadequate Competitive Bidding Process</a:t>
            </a:r>
          </a:p>
          <a:p>
            <a:pPr>
              <a:buFont typeface="Arial" panose="020B0604020202020204" pitchFamily="34" charset="0"/>
              <a:buChar char="•"/>
            </a:pPr>
            <a:r>
              <a:rPr lang="en-US" dirty="0"/>
              <a:t>Price of the </a:t>
            </a:r>
            <a:r>
              <a:rPr lang="en-US" b="1" u="sng" dirty="0"/>
              <a:t>eligible</a:t>
            </a:r>
            <a:r>
              <a:rPr lang="en-US" dirty="0"/>
              <a:t> products and services must be the most heavily weighted bid evaluation factor</a:t>
            </a:r>
          </a:p>
          <a:p>
            <a:pPr>
              <a:buFont typeface="Arial" panose="020B0604020202020204" pitchFamily="34" charset="0"/>
              <a:buChar char="•"/>
            </a:pPr>
            <a:r>
              <a:rPr lang="en-US" dirty="0"/>
              <a:t>Ensure bids are scored properly on the evaluation matrix</a:t>
            </a:r>
          </a:p>
          <a:p>
            <a:pPr>
              <a:buFont typeface="Arial" panose="020B0604020202020204" pitchFamily="34" charset="0"/>
              <a:buChar char="•"/>
            </a:pPr>
            <a:r>
              <a:rPr lang="en-US" dirty="0"/>
              <a:t>Ensure you can demonstrate disqualified bids did not meet the requirements of the services requested</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64682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AUDIT EXAMPLE # 1 – Any Town Public School District</a:t>
            </a:r>
          </a:p>
        </p:txBody>
      </p:sp>
      <p:sp>
        <p:nvSpPr>
          <p:cNvPr id="3" name="Content Placeholder 2"/>
          <p:cNvSpPr>
            <a:spLocks noGrp="1"/>
          </p:cNvSpPr>
          <p:nvPr>
            <p:ph idx="1"/>
          </p:nvPr>
        </p:nvSpPr>
        <p:spPr>
          <a:xfrm>
            <a:off x="337351" y="1191828"/>
            <a:ext cx="10912540" cy="4112800"/>
          </a:xfrm>
        </p:spPr>
        <p:txBody>
          <a:bodyPr/>
          <a:lstStyle/>
          <a:p>
            <a:pPr marL="0" indent="0">
              <a:buNone/>
            </a:pPr>
            <a:r>
              <a:rPr lang="en-US" b="1" dirty="0"/>
              <a:t>Failure to Comply with Competitive Bidding Requirements</a:t>
            </a:r>
          </a:p>
          <a:p>
            <a:pPr>
              <a:buFont typeface="Arial" panose="020B0604020202020204" pitchFamily="34" charset="0"/>
              <a:buChar char="•"/>
            </a:pPr>
            <a:r>
              <a:rPr lang="en-US" sz="2400" dirty="0"/>
              <a:t>Beneficiary’s scoring criteria evaluated price with the same weight as two other factors when assessing the bid responses:</a:t>
            </a:r>
            <a:br>
              <a:rPr lang="en-US" sz="2400" dirty="0"/>
            </a:br>
            <a:r>
              <a:rPr lang="en-US" dirty="0"/>
              <a:t/>
            </a:r>
            <a:br>
              <a:rPr lang="en-US" dirty="0"/>
            </a:b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sz="2000" dirty="0" smtClean="0"/>
          </a:p>
          <a:p>
            <a:pPr>
              <a:spcBef>
                <a:spcPts val="300"/>
              </a:spcBef>
              <a:buFont typeface="Arial" panose="020B0604020202020204" pitchFamily="34" charset="0"/>
              <a:buChar char="•"/>
            </a:pPr>
            <a:r>
              <a:rPr lang="en-US" sz="2400" dirty="0" smtClean="0"/>
              <a:t>Competitive bidding findings often result in full recovery of funds disbursed and/or downward commitment adjustments to the associated FRN(s) to $0.</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graphicFrame>
        <p:nvGraphicFramePr>
          <p:cNvPr id="6" name="Table 5"/>
          <p:cNvGraphicFramePr>
            <a:graphicFrameLocks noGrp="1"/>
          </p:cNvGraphicFramePr>
          <p:nvPr>
            <p:extLst>
              <p:ext uri="{D42A27DB-BD31-4B8C-83A1-F6EECF244321}">
                <p14:modId xmlns:p14="http://schemas.microsoft.com/office/powerpoint/2010/main" val="1764644703"/>
              </p:ext>
            </p:extLst>
          </p:nvPr>
        </p:nvGraphicFramePr>
        <p:xfrm>
          <a:off x="1080008" y="2743201"/>
          <a:ext cx="8188960" cy="2756716"/>
        </p:xfrm>
        <a:graphic>
          <a:graphicData uri="http://schemas.openxmlformats.org/drawingml/2006/table">
            <a:tbl>
              <a:tblPr firstRow="1" bandRow="1">
                <a:tableStyleId>{5C22544A-7EE6-4342-B048-85BDC9FD1C3A}</a:tableStyleId>
              </a:tblPr>
              <a:tblGrid>
                <a:gridCol w="2060047">
                  <a:extLst>
                    <a:ext uri="{9D8B030D-6E8A-4147-A177-3AD203B41FA5}">
                      <a16:colId xmlns="" xmlns:a16="http://schemas.microsoft.com/office/drawing/2014/main" val="20000"/>
                    </a:ext>
                  </a:extLst>
                </a:gridCol>
                <a:gridCol w="2042971">
                  <a:extLst>
                    <a:ext uri="{9D8B030D-6E8A-4147-A177-3AD203B41FA5}">
                      <a16:colId xmlns="" xmlns:a16="http://schemas.microsoft.com/office/drawing/2014/main" val="20001"/>
                    </a:ext>
                  </a:extLst>
                </a:gridCol>
                <a:gridCol w="2042971">
                  <a:extLst>
                    <a:ext uri="{9D8B030D-6E8A-4147-A177-3AD203B41FA5}">
                      <a16:colId xmlns="" xmlns:a16="http://schemas.microsoft.com/office/drawing/2014/main" val="20002"/>
                    </a:ext>
                  </a:extLst>
                </a:gridCol>
                <a:gridCol w="2042971">
                  <a:extLst>
                    <a:ext uri="{9D8B030D-6E8A-4147-A177-3AD203B41FA5}">
                      <a16:colId xmlns="" xmlns:a16="http://schemas.microsoft.com/office/drawing/2014/main" val="20003"/>
                    </a:ext>
                  </a:extLst>
                </a:gridCol>
              </a:tblGrid>
              <a:tr h="424110">
                <a:tc>
                  <a:txBody>
                    <a:bodyPr/>
                    <a:lstStyle/>
                    <a:p>
                      <a:pPr algn="l"/>
                      <a:r>
                        <a:rPr lang="en-US" dirty="0"/>
                        <a:t>Evaluation Criteria</a:t>
                      </a:r>
                    </a:p>
                  </a:txBody>
                  <a:tcPr/>
                </a:tc>
                <a:tc>
                  <a:txBody>
                    <a:bodyPr/>
                    <a:lstStyle/>
                    <a:p>
                      <a:pPr algn="l"/>
                      <a:r>
                        <a:rPr lang="en-US" dirty="0"/>
                        <a:t>Weighting</a:t>
                      </a:r>
                    </a:p>
                  </a:txBody>
                  <a:tcPr/>
                </a:tc>
                <a:tc>
                  <a:txBody>
                    <a:bodyPr/>
                    <a:lstStyle/>
                    <a:p>
                      <a:pPr algn="l"/>
                      <a:r>
                        <a:rPr lang="en-US" dirty="0"/>
                        <a:t>Service Provider 1</a:t>
                      </a:r>
                    </a:p>
                  </a:txBody>
                  <a:tcPr/>
                </a:tc>
                <a:tc>
                  <a:txBody>
                    <a:bodyPr/>
                    <a:lstStyle/>
                    <a:p>
                      <a:pPr algn="l"/>
                      <a:r>
                        <a:rPr lang="en-US" dirty="0"/>
                        <a:t>Service Provider 2</a:t>
                      </a:r>
                    </a:p>
                  </a:txBody>
                  <a:tcPr/>
                </a:tc>
                <a:extLst>
                  <a:ext uri="{0D108BD9-81ED-4DB2-BD59-A6C34878D82A}">
                    <a16:rowId xmlns="" xmlns:a16="http://schemas.microsoft.com/office/drawing/2014/main" val="10000"/>
                  </a:ext>
                </a:extLst>
              </a:tr>
              <a:tr h="424110">
                <a:tc>
                  <a:txBody>
                    <a:bodyPr/>
                    <a:lstStyle/>
                    <a:p>
                      <a:r>
                        <a:rPr lang="en-US" dirty="0"/>
                        <a:t>Financial (Price)</a:t>
                      </a:r>
                    </a:p>
                  </a:txBody>
                  <a:tcPr/>
                </a:tc>
                <a:tc>
                  <a:txBody>
                    <a:bodyPr/>
                    <a:lstStyle/>
                    <a:p>
                      <a:r>
                        <a:rPr lang="en-US" dirty="0"/>
                        <a:t>30.00</a:t>
                      </a:r>
                    </a:p>
                  </a:txBody>
                  <a:tcPr/>
                </a:tc>
                <a:tc>
                  <a:txBody>
                    <a:bodyPr/>
                    <a:lstStyle/>
                    <a:p>
                      <a:r>
                        <a:rPr lang="en-US" dirty="0"/>
                        <a:t>26.00</a:t>
                      </a:r>
                    </a:p>
                  </a:txBody>
                  <a:tcPr/>
                </a:tc>
                <a:tc>
                  <a:txBody>
                    <a:bodyPr/>
                    <a:lstStyle/>
                    <a:p>
                      <a:r>
                        <a:rPr lang="en-US" dirty="0"/>
                        <a:t>30.00</a:t>
                      </a:r>
                    </a:p>
                  </a:txBody>
                  <a:tcPr/>
                </a:tc>
                <a:extLst>
                  <a:ext uri="{0D108BD9-81ED-4DB2-BD59-A6C34878D82A}">
                    <a16:rowId xmlns="" xmlns:a16="http://schemas.microsoft.com/office/drawing/2014/main" val="10001"/>
                  </a:ext>
                </a:extLst>
              </a:tr>
              <a:tr h="742193">
                <a:tc>
                  <a:txBody>
                    <a:bodyPr/>
                    <a:lstStyle/>
                    <a:p>
                      <a:r>
                        <a:rPr lang="en-US" dirty="0"/>
                        <a:t>Prior</a:t>
                      </a:r>
                      <a:r>
                        <a:rPr lang="en-US" baseline="0" dirty="0"/>
                        <a:t> Experience With Vendor</a:t>
                      </a:r>
                      <a:endParaRPr lang="en-US" dirty="0"/>
                    </a:p>
                  </a:txBody>
                  <a:tcPr/>
                </a:tc>
                <a:tc>
                  <a:txBody>
                    <a:bodyPr/>
                    <a:lstStyle/>
                    <a:p>
                      <a:endParaRPr lang="en-US" dirty="0"/>
                    </a:p>
                    <a:p>
                      <a:r>
                        <a:rPr lang="en-US" dirty="0"/>
                        <a:t>30.00</a:t>
                      </a:r>
                    </a:p>
                  </a:txBody>
                  <a:tcPr/>
                </a:tc>
                <a:tc>
                  <a:txBody>
                    <a:bodyPr/>
                    <a:lstStyle/>
                    <a:p>
                      <a:endParaRPr lang="en-US" dirty="0"/>
                    </a:p>
                    <a:p>
                      <a:r>
                        <a:rPr lang="en-US" dirty="0"/>
                        <a:t>18.00</a:t>
                      </a:r>
                    </a:p>
                  </a:txBody>
                  <a:tcPr/>
                </a:tc>
                <a:tc>
                  <a:txBody>
                    <a:bodyPr/>
                    <a:lstStyle/>
                    <a:p>
                      <a:endParaRPr lang="en-US" dirty="0"/>
                    </a:p>
                    <a:p>
                      <a:r>
                        <a:rPr lang="en-US" dirty="0"/>
                        <a:t>22.00</a:t>
                      </a:r>
                    </a:p>
                  </a:txBody>
                  <a:tcPr/>
                </a:tc>
                <a:extLst>
                  <a:ext uri="{0D108BD9-81ED-4DB2-BD59-A6C34878D82A}">
                    <a16:rowId xmlns="" xmlns:a16="http://schemas.microsoft.com/office/drawing/2014/main" val="10002"/>
                  </a:ext>
                </a:extLst>
              </a:tr>
              <a:tr h="742193">
                <a:tc>
                  <a:txBody>
                    <a:bodyPr/>
                    <a:lstStyle/>
                    <a:p>
                      <a:r>
                        <a:rPr lang="en-US" dirty="0"/>
                        <a:t>Price</a:t>
                      </a:r>
                      <a:r>
                        <a:rPr lang="en-US" baseline="0" dirty="0"/>
                        <a:t> of Ineligible Products/Services</a:t>
                      </a:r>
                      <a:endParaRPr lang="en-US" dirty="0"/>
                    </a:p>
                  </a:txBody>
                  <a:tcPr/>
                </a:tc>
                <a:tc>
                  <a:txBody>
                    <a:bodyPr/>
                    <a:lstStyle/>
                    <a:p>
                      <a:endParaRPr lang="en-US" dirty="0"/>
                    </a:p>
                    <a:p>
                      <a:r>
                        <a:rPr lang="en-US" dirty="0"/>
                        <a:t>30.00</a:t>
                      </a:r>
                    </a:p>
                  </a:txBody>
                  <a:tcPr/>
                </a:tc>
                <a:tc>
                  <a:txBody>
                    <a:bodyPr/>
                    <a:lstStyle/>
                    <a:p>
                      <a:endParaRPr lang="en-US" dirty="0"/>
                    </a:p>
                    <a:p>
                      <a:r>
                        <a:rPr lang="en-US" dirty="0"/>
                        <a:t>22.00</a:t>
                      </a:r>
                    </a:p>
                  </a:txBody>
                  <a:tcPr/>
                </a:tc>
                <a:tc>
                  <a:txBody>
                    <a:bodyPr/>
                    <a:lstStyle/>
                    <a:p>
                      <a:endParaRPr lang="en-US" dirty="0"/>
                    </a:p>
                    <a:p>
                      <a:r>
                        <a:rPr lang="en-US" dirty="0"/>
                        <a:t>16.00</a:t>
                      </a:r>
                    </a:p>
                  </a:txBody>
                  <a:tcPr/>
                </a:tc>
                <a:extLst>
                  <a:ext uri="{0D108BD9-81ED-4DB2-BD59-A6C34878D82A}">
                    <a16:rowId xmlns="" xmlns:a16="http://schemas.microsoft.com/office/drawing/2014/main" val="10003"/>
                  </a:ext>
                </a:extLst>
              </a:tr>
              <a:tr h="424110">
                <a:tc>
                  <a:txBody>
                    <a:bodyPr/>
                    <a:lstStyle/>
                    <a:p>
                      <a:r>
                        <a:rPr lang="en-US" dirty="0"/>
                        <a:t>Geographic Locale</a:t>
                      </a:r>
                    </a:p>
                  </a:txBody>
                  <a:tcPr/>
                </a:tc>
                <a:tc>
                  <a:txBody>
                    <a:bodyPr/>
                    <a:lstStyle/>
                    <a:p>
                      <a:r>
                        <a:rPr lang="en-US" dirty="0"/>
                        <a:t>10.00</a:t>
                      </a:r>
                    </a:p>
                  </a:txBody>
                  <a:tcPr/>
                </a:tc>
                <a:tc>
                  <a:txBody>
                    <a:bodyPr/>
                    <a:lstStyle/>
                    <a:p>
                      <a:r>
                        <a:rPr lang="en-US" dirty="0"/>
                        <a:t>8.00</a:t>
                      </a:r>
                    </a:p>
                  </a:txBody>
                  <a:tcPr/>
                </a:tc>
                <a:tc>
                  <a:txBody>
                    <a:bodyPr/>
                    <a:lstStyle/>
                    <a:p>
                      <a:r>
                        <a:rPr lang="en-US" dirty="0"/>
                        <a:t>6.00</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43095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Avoiding Pitfalls</a:t>
            </a:r>
          </a:p>
        </p:txBody>
      </p:sp>
      <p:sp>
        <p:nvSpPr>
          <p:cNvPr id="3" name="Content Placeholder 2"/>
          <p:cNvSpPr>
            <a:spLocks noGrp="1"/>
          </p:cNvSpPr>
          <p:nvPr>
            <p:ph idx="1"/>
          </p:nvPr>
        </p:nvSpPr>
        <p:spPr>
          <a:xfrm>
            <a:off x="741966" y="1482915"/>
            <a:ext cx="9898602" cy="4112800"/>
          </a:xfrm>
        </p:spPr>
        <p:txBody>
          <a:bodyPr/>
          <a:lstStyle/>
          <a:p>
            <a:pPr marL="0" indent="0">
              <a:buNone/>
            </a:pPr>
            <a:r>
              <a:rPr lang="en-US" b="1" dirty="0"/>
              <a:t>Insufficient Resources to Make Effective Use of Services</a:t>
            </a:r>
          </a:p>
          <a:p>
            <a:pPr>
              <a:buFont typeface="Arial" panose="020B0604020202020204" pitchFamily="34" charset="0"/>
              <a:buChar char="•"/>
            </a:pPr>
            <a:r>
              <a:rPr lang="en-US" dirty="0"/>
              <a:t>Demonstrate you have the resources to provide adequate maintenance to keep equipment operational</a:t>
            </a:r>
          </a:p>
          <a:p>
            <a:pPr>
              <a:buFont typeface="Arial" panose="020B0604020202020204" pitchFamily="34" charset="0"/>
              <a:buChar char="•"/>
            </a:pPr>
            <a:r>
              <a:rPr lang="en-US" dirty="0"/>
              <a:t>Ensure you can pay the service provider for your non-discount share of services within 90 days</a:t>
            </a:r>
          </a:p>
          <a:p>
            <a:pPr>
              <a:buFont typeface="Arial" panose="020B0604020202020204" pitchFamily="34" charset="0"/>
              <a:buChar char="•"/>
            </a:pPr>
            <a:r>
              <a:rPr lang="en-US" dirty="0"/>
              <a:t>Demonstrate necessary equipment will be purchased and installed to utilize the E-rate supported equipment and services</a:t>
            </a:r>
          </a:p>
          <a:p>
            <a:pPr>
              <a:buFont typeface="Arial" panose="020B0604020202020204" pitchFamily="34" charset="0"/>
              <a:buChar char="•"/>
            </a:pPr>
            <a:r>
              <a:rPr lang="en-US" dirty="0"/>
              <a:t>Ensure Internal Connections can be installed at the specified locations.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062884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AUDIT EXAMPLE # 2 – Your Town Regional Library</a:t>
            </a:r>
          </a:p>
        </p:txBody>
      </p:sp>
      <p:sp>
        <p:nvSpPr>
          <p:cNvPr id="3" name="Content Placeholder 2"/>
          <p:cNvSpPr>
            <a:spLocks noGrp="1"/>
          </p:cNvSpPr>
          <p:nvPr>
            <p:ph idx="1"/>
          </p:nvPr>
        </p:nvSpPr>
        <p:spPr>
          <a:xfrm>
            <a:off x="337351" y="1468911"/>
            <a:ext cx="10820176" cy="4112800"/>
          </a:xfrm>
        </p:spPr>
        <p:txBody>
          <a:bodyPr/>
          <a:lstStyle/>
          <a:p>
            <a:pPr marL="0" indent="0">
              <a:buNone/>
            </a:pPr>
            <a:r>
              <a:rPr lang="en-US" b="1" dirty="0"/>
              <a:t>Lack of Necessary Resources to Make Effective Use of Equipment</a:t>
            </a:r>
          </a:p>
          <a:p>
            <a:pPr>
              <a:buFont typeface="Arial" panose="020B0604020202020204" pitchFamily="34" charset="0"/>
              <a:buChar char="•"/>
            </a:pPr>
            <a:r>
              <a:rPr lang="en-US" dirty="0"/>
              <a:t>Beneficiary </a:t>
            </a:r>
            <a:r>
              <a:rPr lang="en-US" dirty="0" smtClean="0"/>
              <a:t>received SLP support for switches and access points installed in inadequate environmental conditions.</a:t>
            </a:r>
            <a:endParaRPr lang="en-US" dirty="0"/>
          </a:p>
          <a:p>
            <a:pPr lvl="1">
              <a:buFont typeface="Arial" panose="020B0604020202020204" pitchFamily="34" charset="0"/>
              <a:buChar char="•"/>
            </a:pPr>
            <a:r>
              <a:rPr lang="en-US" dirty="0" smtClean="0"/>
              <a:t>Network closet had a faulty ceiling and roof that exposed the switches to rain, which damaged equipment soon after installation.</a:t>
            </a:r>
            <a:endParaRPr lang="en-US" dirty="0"/>
          </a:p>
          <a:p>
            <a:pPr lvl="1">
              <a:buFont typeface="Arial" panose="020B0604020202020204" pitchFamily="34" charset="0"/>
              <a:buChar char="•"/>
            </a:pPr>
            <a:r>
              <a:rPr lang="en-US" dirty="0" smtClean="0"/>
              <a:t>Access points were not mounted and left setting on shelves in common areas that allowed the equipment to be stolen.</a:t>
            </a:r>
            <a:endParaRPr lang="en-US" dirty="0"/>
          </a:p>
          <a:p>
            <a:pPr>
              <a:buFont typeface="Arial" panose="020B0604020202020204" pitchFamily="34" charset="0"/>
              <a:buChar char="•"/>
            </a:pPr>
            <a:r>
              <a:rPr lang="en-US" dirty="0" smtClean="0"/>
              <a:t>Lack of necessary resources findings often result in recovery of the funds disbursed for the equipment or services not in use.</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531473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Avoiding Pitfalls</a:t>
            </a:r>
          </a:p>
        </p:txBody>
      </p:sp>
      <p:sp>
        <p:nvSpPr>
          <p:cNvPr id="3" name="Content Placeholder 2"/>
          <p:cNvSpPr>
            <a:spLocks noGrp="1"/>
          </p:cNvSpPr>
          <p:nvPr>
            <p:ph idx="1"/>
          </p:nvPr>
        </p:nvSpPr>
        <p:spPr>
          <a:xfrm>
            <a:off x="741966" y="1473083"/>
            <a:ext cx="9898602" cy="4112800"/>
          </a:xfrm>
        </p:spPr>
        <p:txBody>
          <a:bodyPr/>
          <a:lstStyle/>
          <a:p>
            <a:pPr marL="0" indent="0">
              <a:buNone/>
            </a:pPr>
            <a:r>
              <a:rPr lang="en-US" b="1" dirty="0"/>
              <a:t>Lack of Documentation</a:t>
            </a:r>
          </a:p>
          <a:p>
            <a:pPr>
              <a:buFont typeface="Arial" panose="020B0604020202020204" pitchFamily="34" charset="0"/>
              <a:buChar char="•"/>
            </a:pPr>
            <a:r>
              <a:rPr lang="en-US" dirty="0"/>
              <a:t>Maintain documentation that:</a:t>
            </a:r>
          </a:p>
          <a:p>
            <a:pPr lvl="1">
              <a:buFont typeface="Arial" panose="020B0604020202020204" pitchFamily="34" charset="0"/>
              <a:buChar char="•"/>
            </a:pPr>
            <a:r>
              <a:rPr lang="en-US" sz="2200" dirty="0"/>
              <a:t>Supports the enrollment and NSLP data on the FCC Form 471</a:t>
            </a:r>
          </a:p>
          <a:p>
            <a:pPr lvl="1">
              <a:buFont typeface="Arial" panose="020B0604020202020204" pitchFamily="34" charset="0"/>
              <a:buChar char="•"/>
            </a:pPr>
            <a:r>
              <a:rPr lang="en-US" sz="2200" dirty="0"/>
              <a:t>Shows where the equipment was installed and in use (fixed asset listing)</a:t>
            </a:r>
          </a:p>
          <a:p>
            <a:pPr lvl="1">
              <a:buFont typeface="Arial" panose="020B0604020202020204" pitchFamily="34" charset="0"/>
              <a:buChar char="•"/>
            </a:pPr>
            <a:r>
              <a:rPr lang="en-US" sz="2200" dirty="0"/>
              <a:t>Shows that the filter was in place and the Internet Safety Policy existed (CIPA)</a:t>
            </a:r>
          </a:p>
          <a:p>
            <a:pPr lvl="1">
              <a:buFont typeface="Arial" panose="020B0604020202020204" pitchFamily="34" charset="0"/>
              <a:buChar char="•"/>
            </a:pPr>
            <a:r>
              <a:rPr lang="en-US" sz="2200" dirty="0"/>
              <a:t>The most cost-effective service provider was selected</a:t>
            </a:r>
          </a:p>
          <a:p>
            <a:pPr lvl="1">
              <a:buFont typeface="Arial" panose="020B0604020202020204" pitchFamily="34" charset="0"/>
              <a:buChar char="•"/>
            </a:pPr>
            <a:r>
              <a:rPr lang="en-US" sz="2200" dirty="0"/>
              <a:t>Shows what Basic Maintenance of Internal Connections services were performed</a:t>
            </a:r>
          </a:p>
          <a:p>
            <a:pPr lvl="1">
              <a:buFont typeface="Arial" panose="020B0604020202020204" pitchFamily="34" charset="0"/>
              <a:buChar char="•"/>
            </a:pPr>
            <a:r>
              <a:rPr lang="en-US" sz="2200" dirty="0"/>
              <a:t>Demonstrates that invoices submitted to USAC were supported by eligible products and services delivered and billed.</a:t>
            </a:r>
          </a:p>
          <a:p>
            <a:pPr marL="457200" indent="-457200">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728201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AUDIT EXAMPLE # 3 – Our Town Unified School District</a:t>
            </a:r>
          </a:p>
        </p:txBody>
      </p:sp>
      <p:sp>
        <p:nvSpPr>
          <p:cNvPr id="3" name="Content Placeholder 2"/>
          <p:cNvSpPr>
            <a:spLocks noGrp="1"/>
          </p:cNvSpPr>
          <p:nvPr>
            <p:ph idx="1"/>
          </p:nvPr>
        </p:nvSpPr>
        <p:spPr>
          <a:xfrm>
            <a:off x="337351" y="1265706"/>
            <a:ext cx="11208104" cy="4112800"/>
          </a:xfrm>
        </p:spPr>
        <p:txBody>
          <a:bodyPr/>
          <a:lstStyle/>
          <a:p>
            <a:pPr marL="0" indent="0">
              <a:buNone/>
            </a:pPr>
            <a:r>
              <a:rPr lang="en-US" b="1" dirty="0"/>
              <a:t>Lack of Documentation – Service Provider Did Not Demonstrate Billed Services Were Provided</a:t>
            </a:r>
          </a:p>
          <a:p>
            <a:pPr>
              <a:buFont typeface="Arial" panose="020B0604020202020204" pitchFamily="34" charset="0"/>
              <a:buChar char="•"/>
            </a:pPr>
            <a:r>
              <a:rPr lang="en-US" sz="2400" dirty="0"/>
              <a:t>Applicant received funding for recurring Internet services.  However:</a:t>
            </a:r>
          </a:p>
          <a:p>
            <a:pPr lvl="1">
              <a:buFont typeface="Arial" panose="020B0604020202020204" pitchFamily="34" charset="0"/>
              <a:buChar char="•"/>
            </a:pPr>
            <a:r>
              <a:rPr lang="en-US" dirty="0"/>
              <a:t>The Service Provider bill did not contain sufficient detail to verify that the services actually received by the applicant corresponded to the services approved on the FCC Form 471. </a:t>
            </a:r>
          </a:p>
          <a:p>
            <a:pPr lvl="2">
              <a:buFont typeface="Arial" panose="020B0604020202020204" pitchFamily="34" charset="0"/>
              <a:buChar char="•"/>
            </a:pPr>
            <a:r>
              <a:rPr lang="en-US" dirty="0"/>
              <a:t>The quote, contract, and invoice did not include a technical description of the services that would enable the auditors to validate the documents against the information contained in the applicant’s approved FCC Form 471</a:t>
            </a:r>
          </a:p>
          <a:p>
            <a:pPr lvl="2">
              <a:buFont typeface="Arial" panose="020B0604020202020204" pitchFamily="34" charset="0"/>
              <a:buChar char="•"/>
            </a:pPr>
            <a:r>
              <a:rPr lang="en-US" dirty="0"/>
              <a:t>The Service Provider was unable to provide any additional evidence during the audit that would demonstrate that it provided the recurring Internet services.</a:t>
            </a:r>
          </a:p>
          <a:p>
            <a:pPr>
              <a:buFont typeface="Arial" panose="020B0604020202020204" pitchFamily="34" charset="0"/>
              <a:buChar char="•"/>
            </a:pPr>
            <a:r>
              <a:rPr lang="en-US" sz="2400" dirty="0" smtClean="0"/>
              <a:t>Findings for lack of documentation often result in full recover of the funds disbursed for the associated FRN(s).</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dirty="0">
                <a:solidFill>
                  <a:srgbClr val="0059B7"/>
                </a:solidFill>
                <a:latin typeface="SourceSansPro-Light"/>
                <a:cs typeface="SourceSansPro-Light"/>
              </a:rPr>
              <a:t>© 2018 Universal Service Administrative Co. </a:t>
            </a:r>
          </a:p>
        </p:txBody>
      </p:sp>
    </p:spTree>
    <p:extLst>
      <p:ext uri="{BB962C8B-B14F-4D97-AF65-F5344CB8AC3E}">
        <p14:creationId xmlns:p14="http://schemas.microsoft.com/office/powerpoint/2010/main" val="3934965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Avoiding Pitfalls</a:t>
            </a:r>
          </a:p>
        </p:txBody>
      </p:sp>
      <p:sp>
        <p:nvSpPr>
          <p:cNvPr id="3" name="Content Placeholder 2"/>
          <p:cNvSpPr>
            <a:spLocks noGrp="1"/>
          </p:cNvSpPr>
          <p:nvPr>
            <p:ph idx="1"/>
          </p:nvPr>
        </p:nvSpPr>
        <p:spPr>
          <a:xfrm>
            <a:off x="465170" y="1228766"/>
            <a:ext cx="9898602" cy="4112800"/>
          </a:xfrm>
        </p:spPr>
        <p:txBody>
          <a:bodyPr/>
          <a:lstStyle/>
          <a:p>
            <a:pPr marL="0" indent="0">
              <a:buNone/>
            </a:pPr>
            <a:r>
              <a:rPr lang="en-US" b="1" dirty="0"/>
              <a:t>Service Provider Not Charging the Lowest Corresponding Price (LCP)</a:t>
            </a:r>
          </a:p>
          <a:p>
            <a:pPr>
              <a:buFont typeface="Arial" panose="020B0604020202020204" pitchFamily="34" charset="0"/>
              <a:buChar char="•"/>
            </a:pPr>
            <a:r>
              <a:rPr lang="en-US" sz="2400" dirty="0"/>
              <a:t>Lowest corresponding price is the lowest price that a service provider charges to non-residential customers who are similarly situated to a particular school, library, or library consortium for similar services.</a:t>
            </a:r>
          </a:p>
          <a:p>
            <a:pPr>
              <a:buFont typeface="Arial" panose="020B0604020202020204" pitchFamily="34" charset="0"/>
              <a:buChar char="•"/>
            </a:pPr>
            <a:r>
              <a:rPr lang="en-US" sz="2400" dirty="0"/>
              <a:t>LCP is audited to determine whether:</a:t>
            </a:r>
          </a:p>
          <a:p>
            <a:pPr lvl="1">
              <a:buFont typeface="Arial" panose="020B0604020202020204" pitchFamily="34" charset="0"/>
              <a:buChar char="•"/>
            </a:pPr>
            <a:r>
              <a:rPr lang="en-US" sz="2000" dirty="0"/>
              <a:t>There are other non-residential customers receiving the same or similar service as a school or library participant.  </a:t>
            </a:r>
          </a:p>
          <a:p>
            <a:pPr lvl="1">
              <a:buFont typeface="Arial" panose="020B0604020202020204" pitchFamily="34" charset="0"/>
              <a:buChar char="•"/>
            </a:pPr>
            <a:r>
              <a:rPr lang="en-US" sz="2000" dirty="0"/>
              <a:t>There are other non-residential customers who are similarly-situated to a school or library participant.</a:t>
            </a:r>
          </a:p>
          <a:p>
            <a:pPr lvl="1">
              <a:buFont typeface="Arial" panose="020B0604020202020204" pitchFamily="34" charset="0"/>
              <a:buChar char="•"/>
            </a:pPr>
            <a:r>
              <a:rPr lang="en-US" sz="2000" dirty="0"/>
              <a:t>There are bids that offered the lowest corresponding price.</a:t>
            </a:r>
          </a:p>
          <a:p>
            <a:pPr lvl="1">
              <a:buFont typeface="Arial" panose="020B0604020202020204" pitchFamily="34" charset="0"/>
              <a:buChar char="•"/>
            </a:pPr>
            <a:r>
              <a:rPr lang="en-US" sz="2000" dirty="0"/>
              <a:t>Schools and libraries are not being charged more for the same or similar service.</a:t>
            </a:r>
          </a:p>
          <a:p>
            <a:pPr lvl="1">
              <a:buFont typeface="Arial" panose="020B0604020202020204" pitchFamily="34" charset="0"/>
              <a:buChar char="•"/>
            </a:pPr>
            <a:endParaRPr lang="en-US"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93121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7DFCED7-EB59-654B-ACD8-84CE8F59160C}" type="slidenum">
              <a:rPr lang="en-US" smtClean="0"/>
              <a:pPr/>
              <a:t>49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7" name="Title 1"/>
          <p:cNvSpPr txBox="1">
            <a:spLocks/>
          </p:cNvSpPr>
          <p:nvPr/>
        </p:nvSpPr>
        <p:spPr>
          <a:xfrm>
            <a:off x="337351" y="822907"/>
            <a:ext cx="11016449" cy="68244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i="0" kern="1200">
                <a:solidFill>
                  <a:srgbClr val="004AD4"/>
                </a:solidFill>
                <a:latin typeface="Source Sans Pro" charset="0"/>
                <a:ea typeface="Source Sans Pro" charset="0"/>
                <a:cs typeface="Source Sans Pro" charset="0"/>
              </a:defRPr>
            </a:lvl1pPr>
          </a:lstStyle>
          <a:p>
            <a:r>
              <a:rPr lang="en-US" sz="2800" dirty="0"/>
              <a:t>AUDIT EXAMPLE # 4 – Our Community Public School District</a:t>
            </a:r>
          </a:p>
        </p:txBody>
      </p:sp>
      <p:sp>
        <p:nvSpPr>
          <p:cNvPr id="8" name="Content Placeholder 2"/>
          <p:cNvSpPr txBox="1">
            <a:spLocks/>
          </p:cNvSpPr>
          <p:nvPr/>
        </p:nvSpPr>
        <p:spPr>
          <a:xfrm>
            <a:off x="632319" y="1643800"/>
            <a:ext cx="10820176" cy="4112800"/>
          </a:xfrm>
          <a:prstGeom prst="rect">
            <a:avLst/>
          </a:prstGeom>
        </p:spPr>
        <p:txBody>
          <a:bodyPr vert="horz" lIns="91440" tIns="45720" rIns="91440" bIns="45720" rtlCol="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Service Provider Did Not Charge the Applicant the Lowest Corresponding </a:t>
            </a:r>
            <a:r>
              <a:rPr lang="en-US" b="1" dirty="0" smtClean="0"/>
              <a:t>Price (LCP)</a:t>
            </a:r>
            <a:endParaRPr lang="en-US" b="1" dirty="0"/>
          </a:p>
          <a:p>
            <a:pPr>
              <a:buFont typeface="Arial" panose="020B0604020202020204" pitchFamily="34" charset="0"/>
              <a:buChar char="•"/>
            </a:pPr>
            <a:r>
              <a:rPr lang="en-US" sz="2400" dirty="0"/>
              <a:t>Service Provider billed the applicant for Direct Internet Access at a monthly pre-discounted cost of $4,650</a:t>
            </a:r>
          </a:p>
          <a:p>
            <a:pPr>
              <a:buFont typeface="Arial" panose="020B0604020202020204" pitchFamily="34" charset="0"/>
              <a:buChar char="•"/>
            </a:pPr>
            <a:r>
              <a:rPr lang="en-US" sz="2400" dirty="0"/>
              <a:t>Service Provider billed a similarly situated non-residential customer for the same Direct Internet Access at a monthly pre-discounted cost of $3,180</a:t>
            </a:r>
          </a:p>
          <a:p>
            <a:pPr>
              <a:buFont typeface="Arial" panose="020B0604020202020204" pitchFamily="34" charset="0"/>
              <a:buChar char="•"/>
            </a:pPr>
            <a:r>
              <a:rPr lang="en-US" sz="2400" dirty="0" smtClean="0"/>
              <a:t>Findings for LCP violations may result in full recovery of funds disbursed for the associated FRN(s) if LCP cannot be established or for the difference between the price charged and the established LCP</a:t>
            </a:r>
            <a:endParaRPr lang="en-US" sz="2400" dirty="0"/>
          </a:p>
        </p:txBody>
      </p:sp>
    </p:spTree>
    <p:extLst>
      <p:ext uri="{BB962C8B-B14F-4D97-AF65-F5344CB8AC3E}">
        <p14:creationId xmlns:p14="http://schemas.microsoft.com/office/powerpoint/2010/main" val="7076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Program Integrity</a:t>
            </a:r>
          </a:p>
        </p:txBody>
      </p:sp>
      <p:sp>
        <p:nvSpPr>
          <p:cNvPr id="3" name="Content Placeholder 2"/>
          <p:cNvSpPr>
            <a:spLocks noGrp="1"/>
          </p:cNvSpPr>
          <p:nvPr>
            <p:ph idx="1"/>
          </p:nvPr>
        </p:nvSpPr>
        <p:spPr/>
        <p:txBody>
          <a:bodyPr/>
          <a:lstStyle/>
          <a:p>
            <a:pPr marL="0" indent="0">
              <a:buNone/>
            </a:pPr>
            <a:r>
              <a:rPr lang="en-US" b="1" dirty="0"/>
              <a:t>BCAP (Beneficiary and Contributor Audit Program) </a:t>
            </a:r>
          </a:p>
          <a:p>
            <a:pPr>
              <a:buFont typeface="Arial" panose="020B0604020202020204" pitchFamily="34" charset="0"/>
              <a:buChar char="•"/>
            </a:pPr>
            <a:r>
              <a:rPr lang="en-US" dirty="0"/>
              <a:t>Designed to assess compliance with FCC rules and identify and recover overpayments via audits</a:t>
            </a:r>
          </a:p>
          <a:p>
            <a:pPr lvl="1"/>
            <a:r>
              <a:rPr lang="en-US" dirty="0"/>
              <a:t>Performed by internal USAC staff or outside audit firm</a:t>
            </a:r>
            <a:r>
              <a:rPr lang="en-US" dirty="0">
                <a:solidFill>
                  <a:schemeClr val="tx1"/>
                </a:solidFill>
              </a:rPr>
              <a:t>s</a:t>
            </a:r>
          </a:p>
          <a:p>
            <a:pPr marL="0" indent="0">
              <a:buNone/>
            </a:pPr>
            <a:r>
              <a:rPr lang="en-US" b="1" dirty="0"/>
              <a:t>PQA (Payment Quality Assurance) </a:t>
            </a:r>
            <a:r>
              <a:rPr lang="en-US" b="1" dirty="0" smtClean="0"/>
              <a:t>Program </a:t>
            </a:r>
            <a:endParaRPr lang="en-US" b="1" dirty="0"/>
          </a:p>
          <a:p>
            <a:pPr>
              <a:buFont typeface="Arial" panose="020B0604020202020204" pitchFamily="34" charset="0"/>
              <a:buChar char="•"/>
            </a:pPr>
            <a:r>
              <a:rPr lang="en-US" dirty="0"/>
              <a:t>Designed to assess estimated rates of improper payments via assessments, not audits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48630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Avoiding Pitfalls</a:t>
            </a:r>
          </a:p>
        </p:txBody>
      </p:sp>
      <p:sp>
        <p:nvSpPr>
          <p:cNvPr id="3" name="Content Placeholder 2"/>
          <p:cNvSpPr>
            <a:spLocks noGrp="1"/>
          </p:cNvSpPr>
          <p:nvPr>
            <p:ph idx="1"/>
          </p:nvPr>
        </p:nvSpPr>
        <p:spPr>
          <a:xfrm>
            <a:off x="524164" y="1400470"/>
            <a:ext cx="9898602" cy="4112800"/>
          </a:xfrm>
        </p:spPr>
        <p:txBody>
          <a:bodyPr/>
          <a:lstStyle/>
          <a:p>
            <a:pPr marL="0" indent="0">
              <a:buNone/>
            </a:pPr>
            <a:r>
              <a:rPr lang="en-US" b="1" dirty="0"/>
              <a:t>Over-Invoicing the Schools &amp; Libraries Program</a:t>
            </a:r>
          </a:p>
          <a:p>
            <a:pPr>
              <a:buFont typeface="Arial" panose="020B0604020202020204" pitchFamily="34" charset="0"/>
              <a:buChar char="•"/>
            </a:pPr>
            <a:r>
              <a:rPr lang="en-US" dirty="0"/>
              <a:t>Maintain reconciliations between the service provider bills and the pre-discounted cost of services on the BEAR Form</a:t>
            </a:r>
          </a:p>
          <a:p>
            <a:pPr>
              <a:buFont typeface="Arial" panose="020B0604020202020204" pitchFamily="34" charset="0"/>
              <a:buChar char="•"/>
            </a:pPr>
            <a:r>
              <a:rPr lang="en-US" dirty="0"/>
              <a:t>Services invoiced must have been requested in the FCC Form 471 or approved as a service substitution</a:t>
            </a:r>
          </a:p>
          <a:p>
            <a:pPr>
              <a:buFont typeface="Arial" panose="020B0604020202020204" pitchFamily="34" charset="0"/>
              <a:buChar char="•"/>
            </a:pPr>
            <a:r>
              <a:rPr lang="en-US" dirty="0"/>
              <a:t>Ensure a proper allocation of costs has been made for ineligible students or locations</a:t>
            </a:r>
          </a:p>
          <a:p>
            <a:pPr>
              <a:buFont typeface="Arial" panose="020B0604020202020204" pitchFamily="34" charset="0"/>
              <a:buChar char="•"/>
            </a:pPr>
            <a:r>
              <a:rPr lang="en-US" dirty="0"/>
              <a:t>Ensure that the service provider identifies the eligible and ineligible products and services delivered</a:t>
            </a:r>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584578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7DFCED7-EB59-654B-ACD8-84CE8F59160C}" type="slidenum">
              <a:rPr lang="en-US" smtClean="0"/>
              <a:pPr/>
              <a:t>51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7" name="Title 1"/>
          <p:cNvSpPr txBox="1">
            <a:spLocks/>
          </p:cNvSpPr>
          <p:nvPr/>
        </p:nvSpPr>
        <p:spPr>
          <a:xfrm>
            <a:off x="337351" y="822907"/>
            <a:ext cx="11016449" cy="68244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i="0" kern="1200">
                <a:solidFill>
                  <a:srgbClr val="004AD4"/>
                </a:solidFill>
                <a:latin typeface="Source Sans Pro" charset="0"/>
                <a:ea typeface="Source Sans Pro" charset="0"/>
                <a:cs typeface="Source Sans Pro" charset="0"/>
              </a:defRPr>
            </a:lvl1pPr>
          </a:lstStyle>
          <a:p>
            <a:r>
              <a:rPr lang="en-US" sz="2800" dirty="0"/>
              <a:t>AUDIT EXAMPLE # 5 – Our City Independent School District</a:t>
            </a:r>
          </a:p>
        </p:txBody>
      </p:sp>
      <p:sp>
        <p:nvSpPr>
          <p:cNvPr id="8" name="Content Placeholder 2"/>
          <p:cNvSpPr txBox="1">
            <a:spLocks/>
          </p:cNvSpPr>
          <p:nvPr/>
        </p:nvSpPr>
        <p:spPr>
          <a:xfrm>
            <a:off x="533624" y="1761788"/>
            <a:ext cx="10820176" cy="4112800"/>
          </a:xfrm>
          <a:prstGeom prst="rect">
            <a:avLst/>
          </a:prstGeom>
        </p:spPr>
        <p:txBody>
          <a:bodyPr vert="horz" lIns="91440" tIns="45720" rIns="91440" bIns="45720" rtlCol="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smtClean="0"/>
              <a:t>Beneficiary </a:t>
            </a:r>
            <a:r>
              <a:rPr lang="en-US" b="1" dirty="0"/>
              <a:t>Over-Invoiced SLP for Ineligible Services and Equipment</a:t>
            </a:r>
          </a:p>
          <a:p>
            <a:pPr>
              <a:buFont typeface="Arial" panose="020B0604020202020204" pitchFamily="34" charset="0"/>
              <a:buChar char="•"/>
            </a:pPr>
            <a:r>
              <a:rPr lang="en-US" dirty="0"/>
              <a:t>Invoices submitted by the </a:t>
            </a:r>
            <a:r>
              <a:rPr lang="en-US" dirty="0" smtClean="0"/>
              <a:t>Beneficiary </a:t>
            </a:r>
            <a:r>
              <a:rPr lang="en-US" dirty="0"/>
              <a:t>contained the following ineligible charges:</a:t>
            </a:r>
          </a:p>
          <a:p>
            <a:pPr lvl="1">
              <a:buFont typeface="Arial" panose="020B0604020202020204" pitchFamily="34" charset="0"/>
              <a:buChar char="•"/>
            </a:pPr>
            <a:r>
              <a:rPr lang="en-US" dirty="0"/>
              <a:t>Network firewall management services, custom calling features, end user equipment, and minimum monthly fee charges</a:t>
            </a:r>
          </a:p>
          <a:p>
            <a:pPr>
              <a:buFont typeface="Arial" panose="020B0604020202020204" pitchFamily="34" charset="0"/>
              <a:buChar char="•"/>
            </a:pPr>
            <a:r>
              <a:rPr lang="en-US" dirty="0" smtClean="0"/>
              <a:t>Findings for over-invoicing SLP often result in recovery of funds disbursed for the amounts over-invoiced. In this case, recovery would be the amounts disbursed for the ineligible services and equipment.</a:t>
            </a:r>
            <a:endParaRPr lang="en-US" dirty="0"/>
          </a:p>
        </p:txBody>
      </p:sp>
    </p:spTree>
    <p:extLst>
      <p:ext uri="{BB962C8B-B14F-4D97-AF65-F5344CB8AC3E}">
        <p14:creationId xmlns:p14="http://schemas.microsoft.com/office/powerpoint/2010/main" val="3385590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AUDIT EXAMPLE # 6 – Your City Learning Academy</a:t>
            </a:r>
          </a:p>
        </p:txBody>
      </p:sp>
      <p:sp>
        <p:nvSpPr>
          <p:cNvPr id="3" name="Content Placeholder 2"/>
          <p:cNvSpPr>
            <a:spLocks noGrp="1"/>
          </p:cNvSpPr>
          <p:nvPr>
            <p:ph idx="1"/>
          </p:nvPr>
        </p:nvSpPr>
        <p:spPr>
          <a:xfrm>
            <a:off x="563492" y="1581238"/>
            <a:ext cx="11088031" cy="4112800"/>
          </a:xfrm>
        </p:spPr>
        <p:txBody>
          <a:bodyPr/>
          <a:lstStyle/>
          <a:p>
            <a:pPr marL="0" indent="0">
              <a:buNone/>
            </a:pPr>
            <a:r>
              <a:rPr lang="en-US" b="1" dirty="0"/>
              <a:t>Service Provider Over-Invoiced for Services Delivered to Locations Not Requested on the FCC Form 471</a:t>
            </a:r>
          </a:p>
          <a:p>
            <a:pPr>
              <a:buFont typeface="Arial" panose="020B0604020202020204" pitchFamily="34" charset="0"/>
              <a:buChar char="•"/>
            </a:pPr>
            <a:r>
              <a:rPr lang="en-US" dirty="0"/>
              <a:t>Four entities were included in the Service Provider bills as recipients of Internet access services but these entities were not included on the Item 21 attachment associated with the approved FCC Form </a:t>
            </a:r>
            <a:r>
              <a:rPr lang="en-US" dirty="0" smtClean="0"/>
              <a:t>471.</a:t>
            </a:r>
            <a:endParaRPr lang="en-US" dirty="0"/>
          </a:p>
          <a:p>
            <a:pPr>
              <a:buFont typeface="Arial" panose="020B0604020202020204" pitchFamily="34" charset="0"/>
              <a:buChar char="•"/>
            </a:pPr>
            <a:r>
              <a:rPr lang="en-US" dirty="0"/>
              <a:t>Findings for over-invoicing SLP often result in recovery of funds disbursed for the amounts over-invoiced. In this case, recovery would be the amounts disbursed for the </a:t>
            </a:r>
            <a:r>
              <a:rPr lang="en-US" dirty="0" smtClean="0"/>
              <a:t>services delivered to ineligible locations, even if the services would have otherwise been eligible.</a:t>
            </a: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85900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Reporting</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53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61113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990" y="1207372"/>
            <a:ext cx="9898602" cy="5219745"/>
          </a:xfrm>
        </p:spPr>
        <p:txBody>
          <a:bodyPr/>
          <a:lstStyle/>
          <a:p>
            <a:pPr>
              <a:buFont typeface="Arial" panose="020B0604020202020204" pitchFamily="34" charset="0"/>
              <a:buChar char="•"/>
            </a:pPr>
            <a:r>
              <a:rPr lang="en-US" dirty="0"/>
              <a:t>A </a:t>
            </a:r>
            <a:r>
              <a:rPr lang="en-US" b="1" dirty="0"/>
              <a:t>finding</a:t>
            </a:r>
            <a:r>
              <a:rPr lang="en-US" dirty="0"/>
              <a:t> is a condition that shows evidence of noncompliance with FCC rules and SLP requirements</a:t>
            </a:r>
          </a:p>
          <a:p>
            <a:pPr>
              <a:buFont typeface="Arial" panose="020B0604020202020204" pitchFamily="34" charset="0"/>
              <a:buChar char="•"/>
            </a:pPr>
            <a:r>
              <a:rPr lang="en-US" dirty="0"/>
              <a:t>An </a:t>
            </a:r>
            <a:r>
              <a:rPr lang="en-US" b="1" dirty="0"/>
              <a:t>other matter </a:t>
            </a:r>
            <a:r>
              <a:rPr lang="en-US" dirty="0"/>
              <a:t>is a condition that does not necessarily constitute a rule violation but warrants the Beneficiary and SLP management’s attention</a:t>
            </a:r>
          </a:p>
          <a:p>
            <a:pPr>
              <a:buFont typeface="Arial" panose="020B0604020202020204" pitchFamily="34" charset="0"/>
              <a:buChar char="•"/>
            </a:pPr>
            <a:r>
              <a:rPr lang="en-US" dirty="0"/>
              <a:t>An exit conference is conducted to discuss the audit results and any findings or other matters</a:t>
            </a:r>
          </a:p>
          <a:p>
            <a:pPr lvl="1"/>
            <a:r>
              <a:rPr lang="en-US" dirty="0"/>
              <a:t>Findings and other matters will be communicated throughout the audit as they </a:t>
            </a:r>
            <a:r>
              <a:rPr lang="en-US" dirty="0" smtClean="0"/>
              <a:t>arise</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54</a:t>
            </a:fld>
            <a:endParaRPr lang="en-US" dirty="0"/>
          </a:p>
        </p:txBody>
      </p:sp>
      <p:sp>
        <p:nvSpPr>
          <p:cNvPr id="2" name="Footer Placeholder 1"/>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
        <p:nvSpPr>
          <p:cNvPr id="9" name="Chevron 4"/>
          <p:cNvSpPr/>
          <p:nvPr/>
        </p:nvSpPr>
        <p:spPr>
          <a:xfrm>
            <a:off x="5369817" y="628563"/>
            <a:ext cx="1469534" cy="649575"/>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a:ea typeface="+mn-ea"/>
                <a:cs typeface="+mn-cs"/>
              </a:rPr>
              <a:t>Reporting</a:t>
            </a:r>
          </a:p>
        </p:txBody>
      </p:sp>
      <p:sp>
        <p:nvSpPr>
          <p:cNvPr id="5" name="TextBox 4"/>
          <p:cNvSpPr txBox="1"/>
          <p:nvPr/>
        </p:nvSpPr>
        <p:spPr>
          <a:xfrm>
            <a:off x="457200" y="628563"/>
            <a:ext cx="4925961" cy="523220"/>
          </a:xfrm>
          <a:prstGeom prst="rect">
            <a:avLst/>
          </a:prstGeom>
          <a:noFill/>
        </p:spPr>
        <p:txBody>
          <a:bodyPr wrap="square" rtlCol="0">
            <a:spAutoFit/>
          </a:bodyPr>
          <a:lstStyle/>
          <a:p>
            <a:r>
              <a:rPr lang="en-US" sz="2800" b="1" dirty="0">
                <a:solidFill>
                  <a:srgbClr val="004ADD"/>
                </a:solidFill>
                <a:latin typeface="Source Sans Pro" panose="020B0503030403020204" pitchFamily="34" charset="0"/>
                <a:ea typeface="Source Sans Pro" panose="020B0503030403020204" pitchFamily="34" charset="0"/>
              </a:rPr>
              <a:t>Reporting</a:t>
            </a:r>
          </a:p>
        </p:txBody>
      </p:sp>
    </p:spTree>
    <p:extLst>
      <p:ext uri="{BB962C8B-B14F-4D97-AF65-F5344CB8AC3E}">
        <p14:creationId xmlns:p14="http://schemas.microsoft.com/office/powerpoint/2010/main" val="2761178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Reporting</a:t>
            </a:r>
            <a:endParaRPr lang="en-US" dirty="0"/>
          </a:p>
        </p:txBody>
      </p:sp>
      <p:sp>
        <p:nvSpPr>
          <p:cNvPr id="3" name="Content Placeholder 2"/>
          <p:cNvSpPr>
            <a:spLocks noGrp="1"/>
          </p:cNvSpPr>
          <p:nvPr>
            <p:ph idx="1"/>
          </p:nvPr>
        </p:nvSpPr>
        <p:spPr>
          <a:xfrm>
            <a:off x="651983" y="1453418"/>
            <a:ext cx="9898602" cy="4112800"/>
          </a:xfrm>
        </p:spPr>
        <p:txBody>
          <a:bodyPr/>
          <a:lstStyle/>
          <a:p>
            <a:pPr marL="0" indent="0">
              <a:buNone/>
            </a:pPr>
            <a:r>
              <a:rPr lang="en-US" b="1" dirty="0"/>
              <a:t>Audit Findings</a:t>
            </a:r>
          </a:p>
          <a:p>
            <a:pPr>
              <a:buFont typeface="Arial" panose="020B0604020202020204" pitchFamily="34" charset="0"/>
              <a:buChar char="•"/>
            </a:pPr>
            <a:r>
              <a:rPr lang="en-US" dirty="0"/>
              <a:t>All draft audit findings are reviewed by Audit and Assurance Division management before they are sent to the Beneficiary</a:t>
            </a:r>
          </a:p>
          <a:p>
            <a:pPr>
              <a:buFont typeface="Arial" panose="020B0604020202020204" pitchFamily="34" charset="0"/>
              <a:buChar char="•"/>
            </a:pPr>
            <a:r>
              <a:rPr lang="en-US" dirty="0"/>
              <a:t>All draft audit findings are provided to the Beneficiary and Service Provider, if necessary, to obtain a written response</a:t>
            </a:r>
          </a:p>
          <a:p>
            <a:pPr>
              <a:buFont typeface="Arial" panose="020B0604020202020204" pitchFamily="34" charset="0"/>
              <a:buChar char="•"/>
            </a:pPr>
            <a:r>
              <a:rPr lang="en-US" dirty="0"/>
              <a:t>All draft audit findings are provided to SLP, with the Beneficiary’s response, to obtain a written response</a:t>
            </a:r>
          </a:p>
          <a:p>
            <a:pPr>
              <a:buFont typeface="Arial" panose="020B0604020202020204" pitchFamily="34" charset="0"/>
              <a:buChar char="•"/>
            </a:pPr>
            <a:r>
              <a:rPr lang="en-US" dirty="0"/>
              <a:t>SLP seeks recovery and/or takes other corrective </a:t>
            </a:r>
            <a:r>
              <a:rPr lang="en-US" dirty="0" smtClean="0"/>
              <a:t>action after delivery of the final audit report to the Beneficiary</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82531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Reporting</a:t>
            </a:r>
          </a:p>
        </p:txBody>
      </p:sp>
      <p:sp>
        <p:nvSpPr>
          <p:cNvPr id="3" name="Content Placeholder 2"/>
          <p:cNvSpPr>
            <a:spLocks noGrp="1"/>
          </p:cNvSpPr>
          <p:nvPr>
            <p:ph idx="1"/>
          </p:nvPr>
        </p:nvSpPr>
        <p:spPr>
          <a:xfrm>
            <a:off x="543828" y="1255052"/>
            <a:ext cx="9898602" cy="4872047"/>
          </a:xfrm>
        </p:spPr>
        <p:txBody>
          <a:bodyPr/>
          <a:lstStyle/>
          <a:p>
            <a:pPr marL="0" indent="0">
              <a:buNone/>
            </a:pPr>
            <a:r>
              <a:rPr lang="en-US" b="1" dirty="0"/>
              <a:t>Audit Reports</a:t>
            </a:r>
          </a:p>
          <a:p>
            <a:pPr>
              <a:buFont typeface="Arial" panose="020B0604020202020204" pitchFamily="34" charset="0"/>
              <a:buChar char="•"/>
            </a:pPr>
            <a:r>
              <a:rPr lang="en-US" dirty="0"/>
              <a:t>The quality assurance review process is time consuming (approximately two months)</a:t>
            </a:r>
          </a:p>
          <a:p>
            <a:pPr>
              <a:buFont typeface="Arial" panose="020B0604020202020204" pitchFamily="34" charset="0"/>
              <a:buChar char="•"/>
            </a:pPr>
            <a:r>
              <a:rPr lang="en-US" dirty="0"/>
              <a:t>The auditors may be asked </a:t>
            </a:r>
            <a:r>
              <a:rPr lang="en-US" dirty="0" smtClean="0"/>
              <a:t>by the quality assurance reviewers for </a:t>
            </a:r>
            <a:r>
              <a:rPr lang="en-US" dirty="0"/>
              <a:t>additional information, which may require the auditors to conduct follow-up with the Beneficiary</a:t>
            </a:r>
          </a:p>
          <a:p>
            <a:pPr>
              <a:buFont typeface="Arial" panose="020B0604020202020204" pitchFamily="34" charset="0"/>
              <a:buChar char="•"/>
            </a:pPr>
            <a:r>
              <a:rPr lang="en-US" dirty="0"/>
              <a:t>When the review process is complete, the Beneficiary will receive the audit report, which contains all findings and other matters with the Schools &amp; Libraries Program responses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56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79625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Reporting</a:t>
            </a:r>
          </a:p>
        </p:txBody>
      </p:sp>
      <p:sp>
        <p:nvSpPr>
          <p:cNvPr id="3" name="Content Placeholder 2"/>
          <p:cNvSpPr>
            <a:spLocks noGrp="1"/>
          </p:cNvSpPr>
          <p:nvPr>
            <p:ph idx="1"/>
          </p:nvPr>
        </p:nvSpPr>
        <p:spPr>
          <a:xfrm>
            <a:off x="583158" y="1376040"/>
            <a:ext cx="9898602" cy="4112800"/>
          </a:xfrm>
        </p:spPr>
        <p:txBody>
          <a:bodyPr/>
          <a:lstStyle/>
          <a:p>
            <a:pPr marL="0" indent="0">
              <a:buNone/>
            </a:pPr>
            <a:r>
              <a:rPr lang="en-US" b="1" dirty="0"/>
              <a:t>Audit Reports</a:t>
            </a:r>
          </a:p>
          <a:p>
            <a:pPr>
              <a:buFont typeface="Arial" panose="020B0604020202020204" pitchFamily="34" charset="0"/>
              <a:buChar char="•"/>
            </a:pPr>
            <a:r>
              <a:rPr lang="en-US" dirty="0"/>
              <a:t>If SLP seeks recovery of funds, SLP will send a Commitment Adjustment (COMAD), or a Recovery of the Improperly Disbursed Funds (RIDF) letter</a:t>
            </a:r>
          </a:p>
          <a:p>
            <a:pPr lvl="1"/>
            <a:r>
              <a:rPr lang="en-US" sz="2400" dirty="0"/>
              <a:t>The Beneficiary has a right to appeal the COMAD or RIDF</a:t>
            </a:r>
            <a:r>
              <a:rPr lang="en-US" sz="2400" dirty="0" smtClean="0"/>
              <a:t>.</a:t>
            </a:r>
          </a:p>
          <a:p>
            <a:pPr lvl="2"/>
            <a:r>
              <a:rPr lang="en-US" sz="2000" dirty="0" smtClean="0"/>
              <a:t>Appeal must be filed within 60 days from the date of the COMAD or RIDF notice.</a:t>
            </a:r>
            <a:endParaRPr lang="en-US" sz="2000" dirty="0"/>
          </a:p>
          <a:p>
            <a:pPr>
              <a:buFont typeface="Arial" panose="020B0604020202020204" pitchFamily="34" charset="0"/>
              <a:buChar char="•"/>
            </a:pPr>
            <a:r>
              <a:rPr lang="en-US" dirty="0"/>
              <a:t>Once the final audit report is delivered, the Audit and Assurance Division is not involved in the corrective action.</a:t>
            </a:r>
          </a:p>
          <a:p>
            <a:pPr lvl="1"/>
            <a:r>
              <a:rPr lang="en-US" dirty="0"/>
              <a:t>A</a:t>
            </a:r>
            <a:r>
              <a:rPr lang="en-US" sz="2400" dirty="0" smtClean="0"/>
              <a:t>AD </a:t>
            </a:r>
            <a:r>
              <a:rPr lang="en-US" sz="2400" dirty="0"/>
              <a:t>must maintain its independence from management decisions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57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31107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Post-Audit</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58</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3659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Post-Audit</a:t>
            </a:r>
          </a:p>
        </p:txBody>
      </p:sp>
      <p:sp>
        <p:nvSpPr>
          <p:cNvPr id="3" name="Content Placeholder 2"/>
          <p:cNvSpPr>
            <a:spLocks noGrp="1"/>
          </p:cNvSpPr>
          <p:nvPr>
            <p:ph idx="1"/>
          </p:nvPr>
        </p:nvSpPr>
        <p:spPr>
          <a:xfrm>
            <a:off x="543828" y="1502580"/>
            <a:ext cx="9898602" cy="4472802"/>
          </a:xfrm>
        </p:spPr>
        <p:txBody>
          <a:bodyPr/>
          <a:lstStyle/>
          <a:p>
            <a:pPr marL="0" indent="0">
              <a:buNone/>
            </a:pPr>
            <a:r>
              <a:rPr lang="en-US" b="1" dirty="0"/>
              <a:t>Survey Provided</a:t>
            </a:r>
          </a:p>
          <a:p>
            <a:pPr>
              <a:buFont typeface="Arial" panose="020B0604020202020204" pitchFamily="34" charset="0"/>
              <a:buChar char="•"/>
            </a:pPr>
            <a:r>
              <a:rPr lang="en-US" dirty="0"/>
              <a:t>We are soliciting information to improve the audit process</a:t>
            </a:r>
          </a:p>
          <a:p>
            <a:pPr>
              <a:buFont typeface="Arial" panose="020B0604020202020204" pitchFamily="34" charset="0"/>
              <a:buChar char="•"/>
            </a:pPr>
            <a:r>
              <a:rPr lang="en-US" dirty="0"/>
              <a:t>We ask questions on auditor professionalism</a:t>
            </a:r>
          </a:p>
          <a:p>
            <a:pPr>
              <a:buFont typeface="Arial" panose="020B0604020202020204" pitchFamily="34" charset="0"/>
              <a:buChar char="•"/>
            </a:pPr>
            <a:r>
              <a:rPr lang="en-US" dirty="0"/>
              <a:t>Request feedback on suggestions to smooth audit burden and to improve communications</a:t>
            </a:r>
          </a:p>
          <a:p>
            <a:pPr>
              <a:buFont typeface="Arial" panose="020B0604020202020204" pitchFamily="34" charset="0"/>
              <a:buChar char="•"/>
            </a:pPr>
            <a:r>
              <a:rPr lang="en-US" dirty="0"/>
              <a:t>Survey results are compiled and shared with USAC Executive Leadership and Board of Directors</a:t>
            </a:r>
          </a:p>
          <a:p>
            <a:pPr>
              <a:buFont typeface="Arial" panose="020B0604020202020204" pitchFamily="34" charset="0"/>
              <a:buChar char="•"/>
            </a:pPr>
            <a:r>
              <a:rPr lang="en-US" dirty="0"/>
              <a:t>We also ask questions on USAC Outreach efforts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59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91418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Payment Quality Assurance</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6</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717326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Post Audit</a:t>
            </a:r>
          </a:p>
        </p:txBody>
      </p:sp>
      <p:sp>
        <p:nvSpPr>
          <p:cNvPr id="3" name="Content Placeholder 2"/>
          <p:cNvSpPr>
            <a:spLocks noGrp="1"/>
          </p:cNvSpPr>
          <p:nvPr>
            <p:ph idx="1"/>
          </p:nvPr>
        </p:nvSpPr>
        <p:spPr>
          <a:xfrm>
            <a:off x="573325" y="1473083"/>
            <a:ext cx="9898602" cy="4112800"/>
          </a:xfrm>
        </p:spPr>
        <p:txBody>
          <a:bodyPr/>
          <a:lstStyle/>
          <a:p>
            <a:pPr marL="0" indent="0">
              <a:buNone/>
            </a:pPr>
            <a:r>
              <a:rPr lang="en-US" b="1" dirty="0"/>
              <a:t>What Can a Beneficiary Do to Ensure Success?</a:t>
            </a:r>
          </a:p>
          <a:p>
            <a:pPr>
              <a:buFont typeface="Arial" panose="020B0604020202020204" pitchFamily="34" charset="0"/>
              <a:buChar char="•"/>
            </a:pPr>
            <a:r>
              <a:rPr lang="en-US" dirty="0"/>
              <a:t>Provide complete documentation</a:t>
            </a:r>
          </a:p>
          <a:p>
            <a:pPr lvl="1"/>
            <a:r>
              <a:rPr lang="en-US" dirty="0"/>
              <a:t>Use EPC for </a:t>
            </a:r>
            <a:r>
              <a:rPr lang="en-US" dirty="0" smtClean="0"/>
              <a:t>documentation</a:t>
            </a:r>
          </a:p>
          <a:p>
            <a:pPr lvl="2"/>
            <a:r>
              <a:rPr lang="en-US" dirty="0" smtClean="0"/>
              <a:t>However, do not rely solely on EPC. Beneficiary is still ultimately responsible for providing documentation.</a:t>
            </a:r>
            <a:endParaRPr lang="en-US" dirty="0"/>
          </a:p>
          <a:p>
            <a:pPr lvl="1"/>
            <a:r>
              <a:rPr lang="en-US" dirty="0"/>
              <a:t>If the Beneficiary does not believe complete documentation is available, inform the auditor immediately so that alternative procedures can be discussed</a:t>
            </a:r>
          </a:p>
          <a:p>
            <a:pPr>
              <a:buFont typeface="Arial" panose="020B0604020202020204" pitchFamily="34" charset="0"/>
              <a:buChar char="•"/>
            </a:pPr>
            <a:r>
              <a:rPr lang="en-US" dirty="0"/>
              <a:t>Seek assistance from service providers</a:t>
            </a:r>
          </a:p>
          <a:p>
            <a:pPr lvl="1"/>
            <a:r>
              <a:rPr lang="en-US" dirty="0"/>
              <a:t>Audit and Assurance Division (formerly Internal Audit Division) notifies service providers of the audit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60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970567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Post-Audit</a:t>
            </a:r>
          </a:p>
        </p:txBody>
      </p:sp>
      <p:sp>
        <p:nvSpPr>
          <p:cNvPr id="3" name="Content Placeholder 2"/>
          <p:cNvSpPr>
            <a:spLocks noGrp="1"/>
          </p:cNvSpPr>
          <p:nvPr>
            <p:ph idx="1"/>
          </p:nvPr>
        </p:nvSpPr>
        <p:spPr>
          <a:xfrm>
            <a:off x="592989" y="1581238"/>
            <a:ext cx="9898602" cy="4112800"/>
          </a:xfrm>
        </p:spPr>
        <p:txBody>
          <a:bodyPr/>
          <a:lstStyle/>
          <a:p>
            <a:pPr marL="0" indent="0">
              <a:buNone/>
            </a:pPr>
            <a:r>
              <a:rPr lang="en-US" b="1" dirty="0"/>
              <a:t>What Can a Beneficiary Do to Ensure Success?</a:t>
            </a:r>
          </a:p>
          <a:p>
            <a:pPr>
              <a:buFont typeface="Arial" panose="020B0604020202020204" pitchFamily="34" charset="0"/>
              <a:buChar char="•"/>
            </a:pPr>
            <a:r>
              <a:rPr lang="en-US" dirty="0"/>
              <a:t>Respond to audit requests in a timely manner</a:t>
            </a:r>
          </a:p>
          <a:p>
            <a:pPr>
              <a:buFont typeface="Arial" panose="020B0604020202020204" pitchFamily="34" charset="0"/>
              <a:buChar char="•"/>
            </a:pPr>
            <a:r>
              <a:rPr lang="en-US" dirty="0"/>
              <a:t>Ensure the individuals with the appropriate knowledge are available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61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290740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Additional Resources</a:t>
            </a:r>
          </a:p>
        </p:txBody>
      </p:sp>
      <p:sp>
        <p:nvSpPr>
          <p:cNvPr id="3" name="Content Placeholder 2"/>
          <p:cNvSpPr>
            <a:spLocks noGrp="1"/>
          </p:cNvSpPr>
          <p:nvPr>
            <p:ph idx="1"/>
          </p:nvPr>
        </p:nvSpPr>
        <p:spPr>
          <a:xfrm>
            <a:off x="741966" y="1541908"/>
            <a:ext cx="9898602" cy="4112800"/>
          </a:xfrm>
        </p:spPr>
        <p:txBody>
          <a:bodyPr/>
          <a:lstStyle/>
          <a:p>
            <a:pPr>
              <a:buFont typeface="Arial" panose="020B0604020202020204" pitchFamily="34" charset="0"/>
              <a:buChar char="•"/>
            </a:pPr>
            <a:r>
              <a:rPr lang="en-US" dirty="0"/>
              <a:t>Information regarding audits is located on USAC’s website at </a:t>
            </a:r>
            <a:r>
              <a:rPr lang="en-US" dirty="0">
                <a:hlinkClick r:id="rId3"/>
              </a:rPr>
              <a:t>http://www.usac.org/about/about/program-integrity/</a:t>
            </a:r>
            <a:endParaRPr lang="en-US" dirty="0"/>
          </a:p>
          <a:p>
            <a:pPr>
              <a:buFont typeface="Arial" panose="020B0604020202020204" pitchFamily="34" charset="0"/>
              <a:buChar char="•"/>
            </a:pPr>
            <a:r>
              <a:rPr lang="en-US" dirty="0">
                <a:solidFill>
                  <a:srgbClr val="FF0000"/>
                </a:solidFill>
              </a:rPr>
              <a:t>Example of common audit findings in the Schools and Libraries Program are located at</a:t>
            </a:r>
            <a:r>
              <a:rPr lang="en-US" dirty="0">
                <a:solidFill>
                  <a:srgbClr val="FFC000"/>
                </a:solidFill>
              </a:rPr>
              <a:t> </a:t>
            </a:r>
            <a:r>
              <a:rPr lang="en-US" dirty="0">
                <a:solidFill>
                  <a:srgbClr val="FFC000"/>
                </a:solidFill>
                <a:hlinkClick r:id="rId4"/>
              </a:rPr>
              <a:t>https://www.usac.org/about/about/program-integrity/findings/common-audit-sl.aspx</a:t>
            </a:r>
            <a:endParaRPr lang="en-US" dirty="0">
              <a:solidFill>
                <a:srgbClr val="FFC000"/>
              </a:solidFill>
            </a:endParaRPr>
          </a:p>
          <a:p>
            <a:pPr>
              <a:buFont typeface="Arial" panose="020B0604020202020204" pitchFamily="34" charset="0"/>
              <a:buChar char="•"/>
            </a:pPr>
            <a:r>
              <a:rPr lang="en-US" dirty="0"/>
              <a:t>Samples and examples of various documents are located on USAC’s website at </a:t>
            </a:r>
            <a:r>
              <a:rPr lang="en-US" dirty="0">
                <a:hlinkClick r:id="rId5"/>
              </a:rPr>
              <a:t>http://www.usac.org/sl/tools/samples.aspx</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62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6897190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p:cNvSpPr>
            <a:spLocks noGrp="1"/>
          </p:cNvSpPr>
          <p:nvPr>
            <p:ph type="ftr" sz="quarter" idx="14"/>
          </p:nvPr>
        </p:nvSpPr>
        <p:spPr/>
        <p:txBody>
          <a:bodyPr/>
          <a:lstStyle/>
          <a:p>
            <a:pPr marL="12700">
              <a:lnSpc>
                <a:spcPts val="969"/>
              </a:lnSpc>
            </a:pPr>
            <a:r>
              <a:rPr lang="de-DE"/>
              <a:t>© 2018 Universal Service Administrative Co. </a:t>
            </a:r>
            <a:endParaRPr lang="en-US"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t>63</a:t>
            </a:fld>
            <a:endParaRPr lang="en-US" dirty="0"/>
          </a:p>
        </p:txBody>
      </p:sp>
    </p:spTree>
    <p:extLst>
      <p:ext uri="{BB962C8B-B14F-4D97-AF65-F5344CB8AC3E}">
        <p14:creationId xmlns:p14="http://schemas.microsoft.com/office/powerpoint/2010/main" val="2460931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282565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Payment Quality Assurance (PQA)</a:t>
            </a:r>
          </a:p>
        </p:txBody>
      </p:sp>
      <p:sp>
        <p:nvSpPr>
          <p:cNvPr id="3" name="Content Placeholder 2"/>
          <p:cNvSpPr>
            <a:spLocks noGrp="1"/>
          </p:cNvSpPr>
          <p:nvPr>
            <p:ph idx="1"/>
          </p:nvPr>
        </p:nvSpPr>
        <p:spPr>
          <a:xfrm>
            <a:off x="927287" y="1286270"/>
            <a:ext cx="10000182" cy="4258606"/>
          </a:xfrm>
        </p:spPr>
        <p:txBody>
          <a:bodyPr/>
          <a:lstStyle/>
          <a:p>
            <a:pPr marL="0" indent="0">
              <a:buNone/>
            </a:pPr>
            <a:r>
              <a:rPr lang="en-US" b="1" dirty="0"/>
              <a:t>Assessment Facts</a:t>
            </a:r>
          </a:p>
          <a:p>
            <a:pPr marL="0" indent="0">
              <a:buNone/>
            </a:pPr>
            <a:endParaRPr lang="en-US" sz="2000" b="1" dirty="0"/>
          </a:p>
          <a:p>
            <a:pPr marL="342900" indent="-342900">
              <a:spcBef>
                <a:spcPct val="0"/>
              </a:spcBef>
              <a:spcAft>
                <a:spcPts val="600"/>
              </a:spcAft>
              <a:buFont typeface="Arial" panose="020B0604020202020204" pitchFamily="34" charset="0"/>
              <a:buChar char="•"/>
              <a:defRPr/>
            </a:pPr>
            <a:r>
              <a:rPr lang="en-US" sz="2000" dirty="0"/>
              <a:t>The PQA program enables USAC to provide the Federal Communications Commission (FCC) with information about improper payments to program beneficiaries, as required by the Improper Payments Elimination and Recovery Improvement Act of 2012 (IPERIA). </a:t>
            </a:r>
          </a:p>
          <a:p>
            <a:pPr lvl="1">
              <a:spcBef>
                <a:spcPts val="1200"/>
              </a:spcBef>
            </a:pPr>
            <a:r>
              <a:rPr lang="en-US" sz="2000" dirty="0"/>
              <a:t>IPERIA requires federal agencies to review the programs and activities they administer and identify those that may be susceptible to significant improper payments.</a:t>
            </a:r>
          </a:p>
          <a:p>
            <a:pPr marL="0" indent="0">
              <a:spcBef>
                <a:spcPct val="0"/>
              </a:spcBef>
              <a:spcAft>
                <a:spcPts val="600"/>
              </a:spcAft>
              <a:buNone/>
              <a:defRPr/>
            </a:pPr>
            <a:endParaRPr lang="en-US" sz="20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56889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Payment Quality Assurance (PQA)</a:t>
            </a:r>
          </a:p>
        </p:txBody>
      </p:sp>
      <p:sp>
        <p:nvSpPr>
          <p:cNvPr id="3" name="Content Placeholder 2"/>
          <p:cNvSpPr>
            <a:spLocks noGrp="1"/>
          </p:cNvSpPr>
          <p:nvPr>
            <p:ph idx="1"/>
          </p:nvPr>
        </p:nvSpPr>
        <p:spPr>
          <a:xfrm>
            <a:off x="927287" y="1286270"/>
            <a:ext cx="10000182" cy="4258606"/>
          </a:xfrm>
        </p:spPr>
        <p:txBody>
          <a:bodyPr/>
          <a:lstStyle/>
          <a:p>
            <a:pPr marL="0" indent="0">
              <a:buNone/>
            </a:pPr>
            <a:r>
              <a:rPr lang="en-US" b="1" dirty="0" smtClean="0"/>
              <a:t>Assessment Facts</a:t>
            </a:r>
            <a:endParaRPr lang="en-US" b="1" dirty="0"/>
          </a:p>
          <a:p>
            <a:pPr marL="0" indent="0">
              <a:buNone/>
            </a:pPr>
            <a:endParaRPr lang="en-US" sz="2000" b="1" dirty="0"/>
          </a:p>
          <a:p>
            <a:pPr marL="342900" indent="-342900">
              <a:spcBef>
                <a:spcPct val="0"/>
              </a:spcBef>
              <a:spcAft>
                <a:spcPts val="600"/>
              </a:spcAft>
              <a:buFont typeface="Arial" panose="020B0604020202020204" pitchFamily="34" charset="0"/>
              <a:buChar char="•"/>
              <a:defRPr/>
            </a:pPr>
            <a:r>
              <a:rPr lang="en-US" sz="2000" dirty="0"/>
              <a:t>As defined in 31 U.S.C. § 3321 note, the term "improper payment</a:t>
            </a:r>
            <a:r>
              <a:rPr lang="en-US" sz="2000" dirty="0" smtClean="0"/>
              <a:t>” </a:t>
            </a:r>
            <a:endParaRPr lang="en-US" sz="2000" dirty="0"/>
          </a:p>
          <a:p>
            <a:pPr lvl="1">
              <a:spcBef>
                <a:spcPts val="1200"/>
              </a:spcBef>
            </a:pPr>
            <a:r>
              <a:rPr lang="en-US" sz="2000" dirty="0" smtClean="0"/>
              <a:t>A</a:t>
            </a:r>
            <a:r>
              <a:rPr lang="en-US" sz="2000" dirty="0"/>
              <a:t>) means any payment that should not have been made or that was made in an incorrect amount (including overpayments and underpayments) under statutory, contractual, administrative, or other legally applicable requirements; and</a:t>
            </a:r>
          </a:p>
          <a:p>
            <a:pPr lvl="1">
              <a:spcBef>
                <a:spcPts val="1200"/>
              </a:spcBef>
            </a:pPr>
            <a:r>
              <a:rPr lang="en-US" sz="2000" dirty="0"/>
              <a:t>(B) includes any payment to an ineligible recipient, any payment for an ineligible good or service, any duplicate payment, any payment for a good or service not received (except for such payments where authorized by law), and any payment that does not account for credit for applicable discounts.</a:t>
            </a:r>
          </a:p>
          <a:p>
            <a:pPr marL="0" indent="0">
              <a:spcBef>
                <a:spcPct val="0"/>
              </a:spcBef>
              <a:spcAft>
                <a:spcPts val="600"/>
              </a:spcAft>
              <a:buNone/>
              <a:defRPr/>
            </a:pPr>
            <a:endParaRPr lang="en-US" sz="20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a:solidFill>
                  <a:srgbClr val="0059B7"/>
                </a:solidFill>
                <a:latin typeface="SourceSansPro-Light"/>
                <a:cs typeface="SourceSansPro-Light"/>
              </a:rPr>
              <a:t>© 2018 Universal Service Administrative Co. </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23341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Payment Quality Assurance (PQA)</a:t>
            </a:r>
          </a:p>
        </p:txBody>
      </p:sp>
      <p:sp>
        <p:nvSpPr>
          <p:cNvPr id="3" name="Content Placeholder 2"/>
          <p:cNvSpPr>
            <a:spLocks noGrp="1"/>
          </p:cNvSpPr>
          <p:nvPr>
            <p:ph idx="1"/>
          </p:nvPr>
        </p:nvSpPr>
        <p:spPr>
          <a:xfrm>
            <a:off x="868292" y="1376040"/>
            <a:ext cx="10134935" cy="4647293"/>
          </a:xfrm>
        </p:spPr>
        <p:txBody>
          <a:bodyPr/>
          <a:lstStyle/>
          <a:p>
            <a:pPr marL="0" indent="0">
              <a:buNone/>
            </a:pPr>
            <a:r>
              <a:rPr lang="en-US" b="1" dirty="0"/>
              <a:t>Assessment Facts</a:t>
            </a:r>
          </a:p>
          <a:p>
            <a:pPr marL="0" indent="0">
              <a:spcBef>
                <a:spcPct val="0"/>
              </a:spcBef>
              <a:spcAft>
                <a:spcPts val="600"/>
              </a:spcAft>
              <a:buNone/>
              <a:defRPr/>
            </a:pPr>
            <a:endParaRPr lang="en-US" sz="2000" dirty="0"/>
          </a:p>
          <a:p>
            <a:pPr marL="342900" indent="-342900">
              <a:spcBef>
                <a:spcPct val="0"/>
              </a:spcBef>
              <a:spcAft>
                <a:spcPts val="600"/>
              </a:spcAft>
              <a:buFont typeface="Arial" panose="020B0604020202020204" pitchFamily="34" charset="0"/>
              <a:buChar char="•"/>
              <a:defRPr/>
            </a:pPr>
            <a:r>
              <a:rPr lang="en-US" sz="2000" dirty="0"/>
              <a:t>Under the PQA program, USAC assesses specific payments made to select beneficiaries </a:t>
            </a:r>
            <a:r>
              <a:rPr lang="en-US" sz="2000" dirty="0" smtClean="0"/>
              <a:t>to </a:t>
            </a:r>
            <a:r>
              <a:rPr lang="en-US" sz="2000" dirty="0"/>
              <a:t>determine if these payments were made in accordance with FCC rules. Using results of these assessments, USAC calculates estimates of improper payment rates and provides this information to the FCC to be included in the FCC’s Agency Financial Report (AFR).</a:t>
            </a:r>
          </a:p>
          <a:p>
            <a:pPr marL="342900" indent="-342900">
              <a:spcBef>
                <a:spcPct val="0"/>
              </a:spcBef>
              <a:spcAft>
                <a:spcPts val="600"/>
              </a:spcAft>
              <a:buFont typeface="Arial" panose="020B0604020202020204" pitchFamily="34" charset="0"/>
              <a:buChar char="•"/>
              <a:defRPr/>
            </a:pPr>
            <a:endParaRPr lang="en-US" sz="2000" dirty="0"/>
          </a:p>
          <a:p>
            <a:pPr marL="342900" indent="-342900">
              <a:spcBef>
                <a:spcPct val="0"/>
              </a:spcBef>
              <a:spcAft>
                <a:spcPts val="600"/>
              </a:spcAft>
              <a:buFont typeface="Arial" panose="020B0604020202020204" pitchFamily="34" charset="0"/>
              <a:buChar char="•"/>
              <a:defRPr/>
            </a:pPr>
            <a:r>
              <a:rPr lang="en-US" sz="2000" dirty="0"/>
              <a:t>The PQA assessments are completed each </a:t>
            </a:r>
            <a:r>
              <a:rPr lang="en-US" sz="2000" i="1" dirty="0"/>
              <a:t>fiscal</a:t>
            </a:r>
            <a:r>
              <a:rPr lang="en-US" sz="2000" dirty="0"/>
              <a:t> year (October 1 through September 30).  A number of Program disbursements, or cases, are selected each year for review.</a:t>
            </a:r>
          </a:p>
          <a:p>
            <a:pPr marL="342900" indent="-342900">
              <a:spcBef>
                <a:spcPct val="0"/>
              </a:spcBef>
              <a:spcAft>
                <a:spcPts val="600"/>
              </a:spcAft>
              <a:buFont typeface="Arial" panose="020B0604020202020204" pitchFamily="34" charset="0"/>
              <a:buChar char="•"/>
              <a:defRPr/>
            </a:pPr>
            <a:endParaRPr lang="en-US" sz="2000" dirty="0"/>
          </a:p>
          <a:p>
            <a:pPr marL="342900" indent="-342900">
              <a:spcBef>
                <a:spcPct val="0"/>
              </a:spcBef>
              <a:spcAft>
                <a:spcPts val="600"/>
              </a:spcAft>
              <a:buFont typeface="Arial" panose="020B0604020202020204" pitchFamily="34" charset="0"/>
              <a:buChar char="•"/>
              <a:defRPr/>
            </a:pPr>
            <a:r>
              <a:rPr lang="en-US" sz="2000" dirty="0"/>
              <a:t>An independent statistician selects a statistical sample of current year disbursements in accordance with IPERIA. </a:t>
            </a:r>
          </a:p>
          <a:p>
            <a:pPr marL="342900" indent="-342900">
              <a:spcBef>
                <a:spcPct val="0"/>
              </a:spcBef>
              <a:spcAft>
                <a:spcPts val="600"/>
              </a:spcAft>
              <a:buFont typeface="Arial" panose="020B0604020202020204" pitchFamily="34" charset="0"/>
              <a:buChar char="•"/>
              <a:defRPr/>
            </a:pPr>
            <a:endParaRPr lang="en-US" sz="20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dirty="0">
                <a:solidFill>
                  <a:srgbClr val="0059B7"/>
                </a:solidFill>
                <a:latin typeface="SourceSansPro-Light"/>
                <a:cs typeface="SourceSansPro-Light"/>
              </a:rPr>
              <a:t>© 2018 Universal Service Administrative Co. </a:t>
            </a:r>
          </a:p>
        </p:txBody>
      </p:sp>
    </p:spTree>
    <p:extLst>
      <p:ext uri="{BB962C8B-B14F-4D97-AF65-F5344CB8AC3E}">
        <p14:creationId xmlns:p14="http://schemas.microsoft.com/office/powerpoint/2010/main" val="3507220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F0B9A2CB15844FBE481E429C9763DE" ma:contentTypeVersion="4" ma:contentTypeDescription="Create a new document." ma:contentTypeScope="" ma:versionID="1de824ed4ecbb4ead783f72f794469c8">
  <xsd:schema xmlns:xsd="http://www.w3.org/2001/XMLSchema" xmlns:xs="http://www.w3.org/2001/XMLSchema" xmlns:p="http://schemas.microsoft.com/office/2006/metadata/properties" xmlns:ns2="c123d5f3-4db4-436f-bc7d-84b65f5a0b9a" xmlns:ns3="ce9d8eaf-8627-42d1-b3ce-a47231cd03d3" targetNamespace="http://schemas.microsoft.com/office/2006/metadata/properties" ma:root="true" ma:fieldsID="2adc003862da3becda5f18841344741c" ns2:_="" ns3:_="">
    <xsd:import namespace="c123d5f3-4db4-436f-bc7d-84b65f5a0b9a"/>
    <xsd:import namespace="ce9d8eaf-8627-42d1-b3ce-a47231cd03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3d5f3-4db4-436f-bc7d-84b65f5a0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d8eaf-8627-42d1-b3ce-a47231cd03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4F0451-C9DF-4ADA-9A26-AD0871C5E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3d5f3-4db4-436f-bc7d-84b65f5a0b9a"/>
    <ds:schemaRef ds:uri="ce9d8eaf-8627-42d1-b3ce-a47231cd0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E661AA-9F2B-4284-98EF-DA82CDCE640C}">
  <ds:schemaRefs>
    <ds:schemaRef ds:uri="http://schemas.microsoft.com/sharepoint/v3/contenttype/forms"/>
  </ds:schemaRefs>
</ds:datastoreItem>
</file>

<file path=customXml/itemProps3.xml><?xml version="1.0" encoding="utf-8"?>
<ds:datastoreItem xmlns:ds="http://schemas.openxmlformats.org/officeDocument/2006/customXml" ds:itemID="{853BAF0C-A349-4928-A4F0-F810B32962F6}">
  <ds:schemaRefs>
    <ds:schemaRef ds:uri="http://purl.org/dc/elements/1.1/"/>
    <ds:schemaRef ds:uri="c123d5f3-4db4-436f-bc7d-84b65f5a0b9a"/>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ce9d8eaf-8627-42d1-b3ce-a47231cd03d3"/>
  </ds:schemaRefs>
</ds:datastoreItem>
</file>

<file path=docProps/app.xml><?xml version="1.0" encoding="utf-8"?>
<Properties xmlns="http://schemas.openxmlformats.org/officeDocument/2006/extended-properties" xmlns:vt="http://schemas.openxmlformats.org/officeDocument/2006/docPropsVTypes">
  <TotalTime>10011</TotalTime>
  <Words>4137</Words>
  <Application>Microsoft Office PowerPoint</Application>
  <PresentationFormat>Widescreen</PresentationFormat>
  <Paragraphs>521</Paragraphs>
  <Slides>64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LucidaGrande</vt:lpstr>
      <vt:lpstr>Source Sans Pro</vt:lpstr>
      <vt:lpstr>SourceSansPro-Light</vt:lpstr>
      <vt:lpstr>Wingdings</vt:lpstr>
      <vt:lpstr>Office Theme</vt:lpstr>
      <vt:lpstr>Understanding the Audit Process</vt:lpstr>
      <vt:lpstr>AGENDA</vt:lpstr>
      <vt:lpstr>PowerPoint Presentation</vt:lpstr>
      <vt:lpstr>Program Integrity</vt:lpstr>
      <vt:lpstr>Program Integrity</vt:lpstr>
      <vt:lpstr>PowerPoint Presentation</vt:lpstr>
      <vt:lpstr>Payment Quality Assurance (PQA)</vt:lpstr>
      <vt:lpstr>Payment Quality Assurance (PQA)</vt:lpstr>
      <vt:lpstr>Payment Quality Assurance (PQA)</vt:lpstr>
      <vt:lpstr>PAYMENT QUALITY ASSURANCE (PQA)</vt:lpstr>
      <vt:lpstr>Beneficiary &amp; Contributor Audit Program (BCAP)</vt:lpstr>
      <vt:lpstr>Beneficiary &amp; Contributor Audit Program (BCAP)</vt:lpstr>
      <vt:lpstr>Beneficiary &amp; Contributor Audit Program (BCAP)</vt:lpstr>
      <vt:lpstr>PowerPoint Presentation</vt:lpstr>
      <vt:lpstr>PowerPoint Presentation</vt:lpstr>
      <vt:lpstr>PowerPoint Presentation</vt:lpstr>
      <vt:lpstr>Planning</vt:lpstr>
      <vt:lpstr>Planning</vt:lpstr>
      <vt:lpstr>PowerPoint Presentation</vt:lpstr>
      <vt:lpstr>PowerPoint Presentation</vt:lpstr>
      <vt:lpstr>TESTING</vt:lpstr>
      <vt:lpstr>Testing</vt:lpstr>
      <vt:lpstr>Testing</vt:lpstr>
      <vt:lpstr>TESTING</vt:lpstr>
      <vt:lpstr>TESTING</vt:lpstr>
      <vt:lpstr>PowerPoint Presentation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PowerPoint Presentation</vt:lpstr>
      <vt:lpstr>Avoiding Pitfalls</vt:lpstr>
      <vt:lpstr>Avoiding Pitfalls</vt:lpstr>
      <vt:lpstr>Avoiding Pitfalls</vt:lpstr>
      <vt:lpstr>AUDIT EXAMPLE # 1 – Any Town Public School District</vt:lpstr>
      <vt:lpstr>Avoiding Pitfalls</vt:lpstr>
      <vt:lpstr>AUDIT EXAMPLE # 2 – Your Town Regional Library</vt:lpstr>
      <vt:lpstr>Avoiding Pitfalls</vt:lpstr>
      <vt:lpstr>AUDIT EXAMPLE # 3 – Our Town Unified School District</vt:lpstr>
      <vt:lpstr>Avoiding Pitfalls</vt:lpstr>
      <vt:lpstr>PowerPoint Presentation</vt:lpstr>
      <vt:lpstr>Avoiding Pitfalls</vt:lpstr>
      <vt:lpstr>PowerPoint Presentation</vt:lpstr>
      <vt:lpstr>AUDIT EXAMPLE # 6 – Your City Learning Academy</vt:lpstr>
      <vt:lpstr>PowerPoint Presentation</vt:lpstr>
      <vt:lpstr>PowerPoint Presentation</vt:lpstr>
      <vt:lpstr>Reporting</vt:lpstr>
      <vt:lpstr>Reporting</vt:lpstr>
      <vt:lpstr>Reporting</vt:lpstr>
      <vt:lpstr>PowerPoint Presentation</vt:lpstr>
      <vt:lpstr>Post-Audit</vt:lpstr>
      <vt:lpstr>Post Audit</vt:lpstr>
      <vt:lpstr>Post-Audit</vt:lpstr>
      <vt:lpstr>Additional Resources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John Noran</cp:lastModifiedBy>
  <cp:revision>221</cp:revision>
  <cp:lastPrinted>2018-09-11T20:41:19Z</cp:lastPrinted>
  <dcterms:created xsi:type="dcterms:W3CDTF">2016-08-11T17:43:36Z</dcterms:created>
  <dcterms:modified xsi:type="dcterms:W3CDTF">2018-10-11T20:33:19Z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0x010100EAF0B9A2CB15844FBE481E429C9763DE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