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775" r:id="rId2"/>
    <p:sldId id="776" r:id="rId3"/>
    <p:sldId id="811" r:id="rId4"/>
    <p:sldId id="812" r:id="rId5"/>
    <p:sldId id="813" r:id="rId6"/>
    <p:sldId id="823" r:id="rId7"/>
    <p:sldId id="814" r:id="rId8"/>
    <p:sldId id="824" r:id="rId9"/>
    <p:sldId id="827" r:id="rId10"/>
    <p:sldId id="828" r:id="rId11"/>
    <p:sldId id="826" r:id="rId12"/>
    <p:sldId id="815" r:id="rId13"/>
    <p:sldId id="825" r:id="rId14"/>
    <p:sldId id="816" r:id="rId15"/>
    <p:sldId id="817" r:id="rId16"/>
    <p:sldId id="818" r:id="rId17"/>
    <p:sldId id="829" r:id="rId18"/>
    <p:sldId id="830" r:id="rId19"/>
    <p:sldId id="831" r:id="rId20"/>
    <p:sldId id="8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4" autoAdjust="0"/>
    <p:restoredTop sz="87612" autoAdjust="0"/>
  </p:normalViewPr>
  <p:slideViewPr>
    <p:cSldViewPr snapToGrid="0">
      <p:cViewPr varScale="1">
        <p:scale>
          <a:sx n="98" d="100"/>
          <a:sy n="98" d="100"/>
        </p:scale>
        <p:origin x="12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notesViewPr>
    <p:cSldViewPr snapToGrid="0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576E-F723-41CF-B07C-A7AA31541E0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6B37-A4CB-4E3A-8D96-65C7B0936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79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2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4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652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0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6B37-A4CB-4E3A-8D96-65C7B0936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irc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5049117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1561171"/>
            <a:ext cx="6172200" cy="4299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-5049117" y="-1390146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83188" y="657225"/>
            <a:ext cx="6172200" cy="76993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pter Slide - Licensed_0003_Layer Comp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</a:t>
            </a:r>
            <a:endParaRPr lang="en-US"/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apter Slide - Licensed_0001_Layer Com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pter Slide - Licensed_0002_Layer Com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apter Slide - Licensed_0000_Layer Comp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C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4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E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E1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DE1B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DE1B54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Client Logo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L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5C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 D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1" t="12112" r="-1617" b="11387"/>
          <a:stretch/>
        </p:blipFill>
        <p:spPr>
          <a:xfrm>
            <a:off x="-8467" y="0"/>
            <a:ext cx="683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1317" y="1229836"/>
            <a:ext cx="9005103" cy="1325563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1317" y="2626862"/>
            <a:ext cx="9005103" cy="2067218"/>
          </a:xfrm>
        </p:spPr>
        <p:txBody>
          <a:bodyPr anchor="t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 or statistic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41318" y="4694080"/>
            <a:ext cx="9005102" cy="711200"/>
          </a:xfr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49205" cy="6858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1763926" y="694480"/>
            <a:ext cx="2199933" cy="8256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Client logo</a:t>
            </a:r>
            <a:endParaRPr lang="en-US"/>
          </a:p>
        </p:txBody>
      </p:sp>
      <p:pic>
        <p:nvPicPr>
          <p:cNvPr id="23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273988" y="1"/>
            <a:ext cx="2918012" cy="694480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2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CASE STUDY</a:t>
            </a:r>
            <a:endParaRPr lang="en-US" sz="1600" b="1" spc="12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3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934362"/>
              </p:ext>
            </p:extLst>
          </p:nvPr>
        </p:nvGraphicFramePr>
        <p:xfrm>
          <a:off x="1578891" y="1520144"/>
          <a:ext cx="9732821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491"/>
                <a:gridCol w="6861330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CLIENT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b="1" dirty="0" smtClean="0">
                        <a:solidFill>
                          <a:srgbClr val="F99F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b="1" dirty="0" smtClean="0">
                        <a:solidFill>
                          <a:srgbClr val="F99F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CHALLENGE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 Black" charset="0"/>
                          <a:ea typeface="Arial Black" charset="0"/>
                          <a:cs typeface="Arial Black" charset="0"/>
                        </a:rPr>
                        <a:t>THE SUTHERLAND TRANSFORMATION</a:t>
                      </a:r>
                      <a:endParaRPr lang="en-US" sz="12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27432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9273988" y="0"/>
            <a:ext cx="2918012" cy="694481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2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CASE STUDY</a:t>
            </a:r>
            <a:endParaRPr lang="en-US" sz="1400" b="1" spc="12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33900" y="1773392"/>
            <a:ext cx="6745288" cy="6905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99F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3900" y="2839987"/>
            <a:ext cx="6745288" cy="6604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533900" y="3932806"/>
            <a:ext cx="6745288" cy="46166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DE1B5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DE1B5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1B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67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/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/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7867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67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7867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1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/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/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126455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26454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18" y="987425"/>
            <a:ext cx="6172200" cy="4873625"/>
          </a:xfrm>
        </p:spPr>
        <p:txBody>
          <a:bodyPr anchor="ctr"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charset="0"/>
              <a:buChar char="•"/>
              <a:defRPr sz="2400"/>
            </a:lvl2pPr>
            <a:lvl3pPr marL="12573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3pPr>
            <a:lvl4pPr marL="1714500" indent="-342900">
              <a:buFont typeface="Arial" charset="0"/>
              <a:buChar char="•"/>
              <a:defRPr sz="2400"/>
            </a:lvl4pPr>
            <a:lvl5pPr marL="2171700" indent="-342900">
              <a:buFont typeface="Arial" charset="0"/>
              <a:buChar char="•"/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126455" y="3424236"/>
            <a:ext cx="4228933" cy="16987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E1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26454" y="987425"/>
            <a:ext cx="4228933" cy="2436812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/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276618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276618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2276618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281989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58492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958492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6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958492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963863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640366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640366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7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640366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8645737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/Descrip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276618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276618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2276618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281989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58492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958492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6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958492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963863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640366" y="1828184"/>
            <a:ext cx="2275016" cy="22137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640366" y="4861897"/>
            <a:ext cx="2275016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7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640366" y="4169047"/>
            <a:ext cx="2275016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8645737" y="4767852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/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805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5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5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6841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8766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48766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48766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0802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2726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2726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32726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04762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6687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687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16687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88723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00647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0647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800647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2683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84608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4608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984608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56644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/Descrip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Picture 45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805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4805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5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6841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8766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48766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48766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0802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2726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2726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32726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04762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6687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687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16687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88723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006475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06475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8006475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26839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846080" y="1966501"/>
            <a:ext cx="1705002" cy="203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46080" y="4818445"/>
            <a:ext cx="1705002" cy="10969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description</a:t>
            </a:r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9846080" y="4125595"/>
            <a:ext cx="1705002" cy="466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566444" y="4724400"/>
            <a:ext cx="264275" cy="0"/>
          </a:xfrm>
          <a:prstGeom prst="line">
            <a:avLst/>
          </a:prstGeom>
          <a:ln w="38100">
            <a:solidFill>
              <a:srgbClr val="DE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1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9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1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8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543" y="6000448"/>
            <a:ext cx="2746895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nk w/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5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Shape 657"/>
          <p:cNvPicPr preferRelativeResize="0"/>
          <p:nvPr/>
        </p:nvPicPr>
        <p:blipFill rotWithShape="1">
          <a:blip r:embed="rId2" cstate="screen">
            <a:biLevel thresh="75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2013" y="6176963"/>
            <a:ext cx="38527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5049117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-5049117" y="-1390146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7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53092" y="-1390146"/>
            <a:ext cx="9605146" cy="9605148"/>
          </a:xfrm>
          <a:prstGeom prst="ellipse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53092" y="-1396633"/>
            <a:ext cx="9605146" cy="9605148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89484" y="1561171"/>
            <a:ext cx="6172200" cy="4299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484" y="657225"/>
            <a:ext cx="6172200" cy="76993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005395"/>
              </p:ext>
            </p:extLst>
          </p:nvPr>
        </p:nvGraphicFramePr>
        <p:xfrm>
          <a:off x="6520897" y="822959"/>
          <a:ext cx="5014292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429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E6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E60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0" marR="457200" marT="457200" marB="4572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69985" y="2975773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69985" y="4707280"/>
            <a:ext cx="4409081" cy="88657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077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F9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DE1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6E79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70C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2E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001E60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869985" y="1220523"/>
            <a:ext cx="4409081" cy="437333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alue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915"/>
            <a:ext cx="7536238" cy="327428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lh6.googleusercontent.com/zKsGJJC1SimyXTxcOG4YcFREMV_t0MDHT8iMVljsTtSEI7-deQF9A8mMeNG18y9daCDVnOavw8GxcqNBQBbfncaB9jrDqEwZ7ioRV5qX-H9qspylg61TbRn95s1IGkmFdcL-1NG1fM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058" y="-12915"/>
            <a:ext cx="5820942" cy="32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0649" y="6000448"/>
            <a:ext cx="558367" cy="5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7892"/>
            <a:ext cx="10440866" cy="132556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2" name="Shape 7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1971675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 smtClean="0"/>
              <a:t>Icon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enter description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5707062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 smtClean="0"/>
              <a:t>Icon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73587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enter description</a:t>
            </a:r>
            <a:endParaRPr lang="en-US" dirty="0"/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9367716" y="3971925"/>
            <a:ext cx="738188" cy="7381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200" dirty="0" smtClean="0"/>
              <a:t>Icon</a:t>
            </a:r>
            <a:endParaRPr lang="en-US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8234241" y="4880998"/>
            <a:ext cx="3044825" cy="11842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enter description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514351"/>
            <a:ext cx="10515600" cy="102711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US" sz="1800" dirty="0">
              <a:solidFill>
                <a:srgbClr val="DE1B5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340" y="2601949"/>
            <a:ext cx="927752" cy="52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15" y="5267305"/>
            <a:ext cx="570818" cy="570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946" y="2678430"/>
            <a:ext cx="860336" cy="375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22" y="2606781"/>
            <a:ext cx="1405804" cy="518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39" y="5349772"/>
            <a:ext cx="661587" cy="405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675" y="1810322"/>
            <a:ext cx="1111075" cy="370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08" y="3609947"/>
            <a:ext cx="980032" cy="20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36" y="2704269"/>
            <a:ext cx="1067552" cy="323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6" y="2706021"/>
            <a:ext cx="1016632" cy="3202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192" y="1814788"/>
            <a:ext cx="1084048" cy="361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060" y="4381616"/>
            <a:ext cx="962109" cy="4052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946" y="1850055"/>
            <a:ext cx="860336" cy="291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094" y="5268809"/>
            <a:ext cx="1494237" cy="567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905" y="4320406"/>
            <a:ext cx="896622" cy="438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633" y="4429033"/>
            <a:ext cx="1200998" cy="3104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429" y="1856691"/>
            <a:ext cx="695406" cy="278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43" y="3584673"/>
            <a:ext cx="894778" cy="256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103" y="3587576"/>
            <a:ext cx="946022" cy="2505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534" y="5229134"/>
            <a:ext cx="647161" cy="6471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432" y="3472561"/>
            <a:ext cx="1475568" cy="4805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265" y="5201273"/>
            <a:ext cx="853903" cy="7028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527" y="4373143"/>
            <a:ext cx="1336195" cy="422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66" y="3483705"/>
            <a:ext cx="819293" cy="458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0" y="4351229"/>
            <a:ext cx="1079840" cy="5072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08" y="1871507"/>
            <a:ext cx="1022090" cy="345707"/>
          </a:xfrm>
          <a:prstGeom prst="rect">
            <a:avLst/>
          </a:prstGeom>
        </p:spPr>
      </p:pic>
      <p:pic>
        <p:nvPicPr>
          <p:cNvPr id="34" name="Shape 657"/>
          <p:cNvPicPr preferRelativeResize="0"/>
          <p:nvPr/>
        </p:nvPicPr>
        <p:blipFill rotWithShape="1">
          <a:blip r:embed="rId27" cstate="screen">
            <a:alphaModFix amt="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https://lh6.googleusercontent.com/AZ-yz1hS3IciBSwf2JdOH7_V_4OWt4k9BflYy40KWBa_ObUKx58xRnmeEhXg306lg2KI3Bd-nTiPUja37KLwfMeP3G6BV4I6MG-CEEoKR5-ODa7oaX1wo145hVof7te_dydnqHU5HNo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6041" y="5898758"/>
            <a:ext cx="632559" cy="6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75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 smtClean="0">
                <a:solidFill>
                  <a:srgbClr val="0059B7"/>
                </a:solidFill>
                <a:cs typeface="Arial"/>
                <a:sym typeface="Arial"/>
              </a:rPr>
              <a:t>© 2017 </a:t>
            </a:r>
            <a:r>
              <a:rPr lang="en-US" kern="0" dirty="0" smtClean="0">
                <a:solidFill>
                  <a:srgbClr val="0059B7"/>
                </a:solidFill>
                <a:cs typeface="Arial"/>
                <a:sym typeface="Arial"/>
              </a:rPr>
              <a:t>Universal Service Administrative Co. </a:t>
            </a:r>
            <a:endParaRPr lang="en-US" kern="0" dirty="0" smtClean="0">
              <a:solidFill>
                <a:srgbClr val="0059B7"/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90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358CFF"/>
                </a:solidFill>
              </a:rPr>
              <a:t>© 2017 </a:t>
            </a:r>
            <a:r>
              <a:rPr lang="en-US" smtClean="0">
                <a:solidFill>
                  <a:srgbClr val="0059B7"/>
                </a:solidFill>
              </a:rPr>
              <a:t>Universal Service Administrative Co. </a:t>
            </a:r>
            <a:endParaRPr lang="en-US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247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hit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6E79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DE1B54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5888770"/>
            <a:ext cx="2149475" cy="573088"/>
          </a:xfrm>
          <a:noFill/>
        </p:spPr>
        <p:txBody>
          <a:bodyPr anchor="ctr"/>
          <a:lstStyle>
            <a:lvl1pPr algn="ctr">
              <a:defRPr baseline="0">
                <a:solidFill>
                  <a:srgbClr val="001E60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2957470"/>
            <a:ext cx="11059425" cy="1325563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1E6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rgbClr val="DE1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6087731"/>
            <a:ext cx="2565133" cy="39915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l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59" y="2578224"/>
            <a:ext cx="9136226" cy="1643598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DE1B54"/>
                </a:solidFill>
              </a:defRPr>
            </a:lvl1pPr>
          </a:lstStyle>
          <a:p>
            <a:r>
              <a:rPr lang="en-US" dirty="0" smtClean="0"/>
              <a:t>CLICK TO EDIT CLIENT NAME</a:t>
            </a:r>
            <a:endParaRPr lang="en-US" dirty="0"/>
          </a:p>
        </p:txBody>
      </p:sp>
      <p:sp>
        <p:nvSpPr>
          <p:cNvPr id="7" name="Shape 655"/>
          <p:cNvSpPr txBox="1">
            <a:spLocks/>
          </p:cNvSpPr>
          <p:nvPr/>
        </p:nvSpPr>
        <p:spPr>
          <a:xfrm>
            <a:off x="639800" y="2578223"/>
            <a:ext cx="2052559" cy="1643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buClr>
                <a:schemeClr val="lt1"/>
              </a:buClr>
              <a:buSzPct val="25000"/>
            </a:pPr>
            <a:r>
              <a:rPr lang="en-US" sz="4400" b="1" dirty="0" smtClean="0">
                <a:solidFill>
                  <a:srgbClr val="001E60"/>
                </a:solidFill>
              </a:rPr>
              <a:t>HELLO, </a:t>
            </a:r>
            <a:endParaRPr lang="en-US" sz="4400" b="1" dirty="0">
              <a:solidFill>
                <a:srgbClr val="E0004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6425" y="5310843"/>
            <a:ext cx="2724150" cy="831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CLIENT LOGO HERE</a:t>
            </a:r>
            <a:endParaRPr lang="en-US" dirty="0"/>
          </a:p>
        </p:txBody>
      </p:sp>
      <p:pic>
        <p:nvPicPr>
          <p:cNvPr id="6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57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" y="0"/>
            <a:ext cx="5864086" cy="6858000"/>
          </a:xfrm>
          <a:prstGeom prst="rect">
            <a:avLst/>
          </a:prstGeom>
          <a:solidFill>
            <a:srgbClr val="00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1423988"/>
            <a:ext cx="4806950" cy="1955316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325952"/>
            <a:ext cx="4806950" cy="1955316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DE1B54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14" name="Shape 7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\\    Sutherland Inc, Confidential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69985" y="1220523"/>
            <a:ext cx="4409081" cy="437333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rgbClr val="001E60"/>
                </a:solidFill>
              </a:defRPr>
            </a:lvl1pPr>
          </a:lstStyle>
          <a:p>
            <a:pPr lvl="0"/>
            <a:r>
              <a:rPr lang="en-US" dirty="0" smtClean="0"/>
              <a:t>Click to edit agenda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13" y="6176963"/>
            <a:ext cx="3852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>
                <a:solidFill>
                  <a:srgbClr val="6E797C"/>
                </a:solidFill>
              </a:rPr>
              <a:t>\\    Sutherland Inc, Confidential</a:t>
            </a:r>
            <a:endParaRPr lang="en-US" dirty="0" smtClean="0">
              <a:solidFill>
                <a:srgbClr val="6E797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83" r:id="rId3"/>
    <p:sldLayoutId id="2147483700" r:id="rId4"/>
    <p:sldLayoutId id="2147483682" r:id="rId5"/>
    <p:sldLayoutId id="2147483701" r:id="rId6"/>
    <p:sldLayoutId id="2147483684" r:id="rId7"/>
    <p:sldLayoutId id="2147483664" r:id="rId8"/>
    <p:sldLayoutId id="2147483698" r:id="rId9"/>
    <p:sldLayoutId id="2147483685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50" r:id="rId16"/>
    <p:sldLayoutId id="2147483676" r:id="rId17"/>
    <p:sldLayoutId id="2147483677" r:id="rId18"/>
    <p:sldLayoutId id="2147483681" r:id="rId19"/>
    <p:sldLayoutId id="2147483679" r:id="rId20"/>
    <p:sldLayoutId id="2147483680" r:id="rId21"/>
    <p:sldLayoutId id="2147483671" r:id="rId22"/>
    <p:sldLayoutId id="2147483666" r:id="rId23"/>
    <p:sldLayoutId id="2147483697" r:id="rId24"/>
    <p:sldLayoutId id="2147483652" r:id="rId25"/>
    <p:sldLayoutId id="2147483702" r:id="rId26"/>
    <p:sldLayoutId id="2147483653" r:id="rId27"/>
    <p:sldLayoutId id="2147483703" r:id="rId28"/>
    <p:sldLayoutId id="2147483665" r:id="rId29"/>
    <p:sldLayoutId id="2147483704" r:id="rId30"/>
    <p:sldLayoutId id="2147483688" r:id="rId31"/>
    <p:sldLayoutId id="2147483705" r:id="rId32"/>
    <p:sldLayoutId id="2147483713" r:id="rId33"/>
    <p:sldLayoutId id="2147483715" r:id="rId34"/>
    <p:sldLayoutId id="2147483714" r:id="rId35"/>
    <p:sldLayoutId id="2147483716" r:id="rId36"/>
    <p:sldLayoutId id="2147483687" r:id="rId37"/>
    <p:sldLayoutId id="2147483710" r:id="rId38"/>
    <p:sldLayoutId id="2147483654" r:id="rId39"/>
    <p:sldLayoutId id="2147483706" r:id="rId40"/>
    <p:sldLayoutId id="2147483709" r:id="rId41"/>
    <p:sldLayoutId id="2147483712" r:id="rId42"/>
    <p:sldLayoutId id="2147483655" r:id="rId43"/>
    <p:sldLayoutId id="2147483711" r:id="rId44"/>
    <p:sldLayoutId id="2147483668" r:id="rId45"/>
    <p:sldLayoutId id="2147483689" r:id="rId46"/>
    <p:sldLayoutId id="2147483691" r:id="rId47"/>
    <p:sldLayoutId id="2147483693" r:id="rId48"/>
    <p:sldLayoutId id="2147483694" r:id="rId49"/>
    <p:sldLayoutId id="2147483695" r:id="rId50"/>
    <p:sldLayoutId id="2147483696" r:id="rId51"/>
    <p:sldLayoutId id="2147483670" r:id="rId52"/>
    <p:sldLayoutId id="2147483692" r:id="rId53"/>
    <p:sldLayoutId id="2147483720" r:id="rId54"/>
    <p:sldLayoutId id="2147483722" r:id="rId5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5334000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04800" y="2756914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BEGINNERS: TOOLBOX DEMONSTRATION</a:t>
            </a:r>
            <a:endParaRPr lang="en-US" sz="25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04801" y="3251200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 APPLICANT TRAINING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358CFF"/>
                </a:solidFill>
              </a:rPr>
              <a:t>© 2017 </a:t>
            </a:r>
            <a:r>
              <a:rPr lang="en-US" smtClean="0">
                <a:solidFill>
                  <a:srgbClr val="0059B7"/>
                </a:solidFill>
              </a:rPr>
              <a:t>Universal Service Administrative Co. </a:t>
            </a:r>
            <a:endParaRPr lang="en-US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56378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Glossary of Terms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01180"/>
            <a:ext cx="11484335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Process Steps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7307" y="5742877"/>
            <a:ext cx="6590370" cy="379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Applicant Process Steps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1026" name="Picture 2" descr="C:\Users\jnoran\AppData\Local\Temp\SNAGHTML1f76da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3" y="1628493"/>
            <a:ext cx="10594842" cy="42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4497" y="1848898"/>
            <a:ext cx="5194998" cy="3938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Service Provider Process Steps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44" y="1628493"/>
            <a:ext cx="10694850" cy="4108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9550" y="1848898"/>
            <a:ext cx="5194998" cy="3476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RESOURCES &amp; TOOLS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569" y="4929791"/>
            <a:ext cx="1738293" cy="288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Forms, Reference, Tools, Training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226" y="1463296"/>
            <a:ext cx="4773663" cy="4796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7607" y="2946473"/>
            <a:ext cx="1075650" cy="403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69335" y="3480703"/>
            <a:ext cx="2330014" cy="403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71009" y="4024992"/>
            <a:ext cx="1075650" cy="403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7606" y="5117041"/>
            <a:ext cx="3095369" cy="403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26" y="1301966"/>
            <a:ext cx="9804170" cy="52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Reference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437" y="1371453"/>
            <a:ext cx="7233819" cy="52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08" y="1205149"/>
            <a:ext cx="7004153" cy="55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Training &amp; Outreach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18" y="1380795"/>
            <a:ext cx="7190554" cy="5352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2626" y="1760768"/>
            <a:ext cx="5838569" cy="640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0563"/>
            <a:r>
              <a:rPr lang="en-US" sz="3600" dirty="0" smtClean="0"/>
              <a:t>Search</a:t>
            </a:r>
          </a:p>
          <a:p>
            <a:pPr marL="690563"/>
            <a:r>
              <a:rPr lang="en-US" sz="3600" dirty="0" smtClean="0"/>
              <a:t>Glossary of Terms and Reference Area</a:t>
            </a:r>
          </a:p>
          <a:p>
            <a:pPr marL="690563"/>
            <a:r>
              <a:rPr lang="en-US" sz="3600" dirty="0" smtClean="0"/>
              <a:t>Applicant and service provider process steps</a:t>
            </a:r>
          </a:p>
          <a:p>
            <a:pPr marL="690563"/>
            <a:r>
              <a:rPr lang="en-US" sz="3600" dirty="0" smtClean="0"/>
              <a:t>Forms</a:t>
            </a:r>
          </a:p>
          <a:p>
            <a:pPr marL="690563"/>
            <a:r>
              <a:rPr lang="en-US" sz="3600" dirty="0" smtClean="0"/>
              <a:t>Tools</a:t>
            </a:r>
          </a:p>
          <a:p>
            <a:pPr marL="690563"/>
            <a:r>
              <a:rPr lang="en-US" sz="3600" dirty="0" smtClean="0"/>
              <a:t>Trainings &amp; Outreach</a:t>
            </a:r>
          </a:p>
          <a:p>
            <a:pPr marL="690563"/>
            <a:r>
              <a:rPr lang="en-US" sz="3600" dirty="0" smtClean="0"/>
              <a:t>Client Service Bureau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DAY ONE - BEGINNERS</a:t>
            </a:r>
            <a:endParaRPr lang="en-US" sz="3200"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TOOLBOX – Schools and Libraries Website 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</a:t>
            </a:r>
            <a:r>
              <a:rPr lang="de-DE" dirty="0" smtClean="0">
                <a:solidFill>
                  <a:srgbClr val="0059B7"/>
                </a:solidFill>
              </a:rPr>
              <a:t>2018 </a:t>
            </a:r>
            <a:r>
              <a:rPr lang="en-US" dirty="0" smtClean="0">
                <a:solidFill>
                  <a:srgbClr val="0059B7"/>
                </a:solidFill>
              </a:rPr>
              <a:t>Universal Service Administrative Co. </a:t>
            </a:r>
            <a:endParaRPr lang="en-US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44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477107"/>
            <a:ext cx="11582400" cy="5004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To call:  888-203-8100</a:t>
            </a:r>
          </a:p>
          <a:p>
            <a:pPr marL="690563"/>
            <a:r>
              <a:rPr lang="en-US" sz="3600" dirty="0" smtClean="0"/>
              <a:t>8:00 </a:t>
            </a:r>
            <a:r>
              <a:rPr lang="en-US" sz="3600" dirty="0" smtClean="0"/>
              <a:t>a.m. </a:t>
            </a:r>
            <a:r>
              <a:rPr lang="en-US" sz="3600" dirty="0" smtClean="0"/>
              <a:t>– 8:00 </a:t>
            </a:r>
            <a:r>
              <a:rPr lang="en-US" sz="3600" dirty="0" smtClean="0"/>
              <a:t>p.m. </a:t>
            </a:r>
            <a:r>
              <a:rPr lang="en-US" sz="3600" dirty="0" smtClean="0"/>
              <a:t>ET Monday through Friday</a:t>
            </a:r>
          </a:p>
          <a:p>
            <a:pPr marL="690563"/>
            <a:r>
              <a:rPr lang="en-US" sz="3600" dirty="0" smtClean="0"/>
              <a:t>Extended hours during the last week of the filing </a:t>
            </a:r>
            <a:r>
              <a:rPr lang="en-US" sz="3600" dirty="0" smtClean="0"/>
              <a:t>window.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To open a customer service case in EPC:</a:t>
            </a:r>
          </a:p>
          <a:p>
            <a:pPr marL="690563"/>
            <a:r>
              <a:rPr lang="en-US" sz="3600" dirty="0" smtClean="0"/>
              <a:t>Choose “Contact Us” from Actions or Landing </a:t>
            </a:r>
            <a:r>
              <a:rPr lang="en-US" sz="3600" dirty="0" smtClean="0"/>
              <a:t>Page.</a:t>
            </a:r>
            <a:endParaRPr lang="en-US" sz="3600" dirty="0" smtClean="0"/>
          </a:p>
          <a:p>
            <a:pPr marL="690563"/>
            <a:r>
              <a:rPr lang="en-US" sz="3600" dirty="0" smtClean="0"/>
              <a:t>Provide contact information, ask your question, attach any documents that would be </a:t>
            </a:r>
            <a:r>
              <a:rPr lang="en-US" sz="3600" dirty="0" smtClean="0"/>
              <a:t>helpful.</a:t>
            </a:r>
            <a:endParaRPr lang="en-US" sz="3600" dirty="0" smtClean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CLIENT SERVICE BUREAU (CSB)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</a:t>
            </a:r>
            <a:r>
              <a:rPr lang="de-DE" dirty="0" smtClean="0">
                <a:solidFill>
                  <a:srgbClr val="0059B7"/>
                </a:solidFill>
              </a:rPr>
              <a:t>2018 </a:t>
            </a:r>
            <a:r>
              <a:rPr lang="en-US" dirty="0" smtClean="0">
                <a:solidFill>
                  <a:srgbClr val="0059B7"/>
                </a:solidFill>
              </a:rPr>
              <a:t>Universal Service Administrative Co. </a:t>
            </a:r>
            <a:endParaRPr lang="en-US" dirty="0" smtClean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999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Website – www.usac.org/sl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Website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569" y="4929791"/>
            <a:ext cx="1738293" cy="288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7307" y="5742877"/>
            <a:ext cx="6590370" cy="379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6419" y="3244164"/>
            <a:ext cx="1749444" cy="290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3145" y="1207627"/>
            <a:ext cx="2125400" cy="420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Search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3532" y="1223667"/>
            <a:ext cx="2075158" cy="384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Search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59" y="1253663"/>
            <a:ext cx="6873418" cy="5604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0878" y="1336675"/>
            <a:ext cx="636111" cy="451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0416" y="3398262"/>
            <a:ext cx="714824" cy="451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ABOUT THE PROGRAM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6" y="1275001"/>
            <a:ext cx="8924260" cy="5455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19" y="3244164"/>
            <a:ext cx="1749444" cy="290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Eligible Services List and Glossary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336" y="1444743"/>
            <a:ext cx="5352815" cy="4812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8254" y="3208305"/>
            <a:ext cx="3563158" cy="485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89293" y="4938483"/>
            <a:ext cx="4074142" cy="518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9618"/>
            <a:ext cx="11582400" cy="1066800"/>
          </a:xfrm>
          <a:prstGeom prst="rect">
            <a:avLst/>
          </a:prstGeom>
        </p:spPr>
        <p:txBody>
          <a:bodyPr anchor="t"/>
          <a:lstStyle/>
          <a:p>
            <a:pPr marL="228600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Source Sans Pro" panose="020B0503030403020204" pitchFamily="34" charset="0"/>
              </a:rPr>
              <a:t>Eligible Services List (ESL)</a:t>
            </a:r>
            <a:endParaRPr lang="en-US" sz="5400" b="1" dirty="0">
              <a:latin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91" y="1413909"/>
            <a:ext cx="9705135" cy="52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therland Theme">
  <a:themeElements>
    <a:clrScheme name="Sutherland 1">
      <a:dk1>
        <a:srgbClr val="000000"/>
      </a:dk1>
      <a:lt1>
        <a:srgbClr val="FFFFFF"/>
      </a:lt1>
      <a:dk2>
        <a:srgbClr val="DE1B54"/>
      </a:dk2>
      <a:lt2>
        <a:srgbClr val="C5C7C5"/>
      </a:lt2>
      <a:accent1>
        <a:srgbClr val="2E79BB"/>
      </a:accent1>
      <a:accent2>
        <a:srgbClr val="F99F41"/>
      </a:accent2>
      <a:accent3>
        <a:srgbClr val="6E797C"/>
      </a:accent3>
      <a:accent4>
        <a:srgbClr val="FFC000"/>
      </a:accent4>
      <a:accent5>
        <a:srgbClr val="26235D"/>
      </a:accent5>
      <a:accent6>
        <a:srgbClr val="70C2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therland Theme" id="{91E08DA1-7F9C-4C01-B9BE-F20461115570}" vid="{0E490EB8-06E7-4E09-B924-F77A757731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25384</TotalTime>
  <Words>195</Words>
  <Application>Microsoft Office PowerPoint</Application>
  <PresentationFormat>Widescreen</PresentationFormat>
  <Paragraphs>57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Source Sans Pro</vt:lpstr>
      <vt:lpstr>Source Sans Pro Light</vt:lpstr>
      <vt:lpstr>SourceSansPro-Light</vt:lpstr>
      <vt:lpstr>Sutherland Theme</vt:lpstr>
      <vt:lpstr>PowerPoint Presentation</vt:lpstr>
      <vt:lpstr>TOOLBOX – Schools and Libraries Website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Service Administration Company</dc:title>
  <dc:creator>Nancy Jo Jackson</dc:creator>
  <cp:lastModifiedBy>John Noran</cp:lastModifiedBy>
  <cp:revision>449</cp:revision>
  <cp:lastPrinted>2018-01-29T14:19:07Z</cp:lastPrinted>
  <dcterms:created xsi:type="dcterms:W3CDTF">2017-12-21T00:40:16Z</dcterms:created>
  <dcterms:modified xsi:type="dcterms:W3CDTF">2018-10-11T19:12:58Z</dcterms:modified>
</cp:coreProperties>
</file>