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61" r:id="rId2"/>
    <p:sldId id="362" r:id="rId3"/>
    <p:sldId id="297" r:id="rId4"/>
    <p:sldId id="299" r:id="rId5"/>
    <p:sldId id="367" r:id="rId6"/>
    <p:sldId id="301" r:id="rId7"/>
    <p:sldId id="304" r:id="rId8"/>
    <p:sldId id="303" r:id="rId9"/>
    <p:sldId id="300" r:id="rId10"/>
    <p:sldId id="360" r:id="rId11"/>
    <p:sldId id="312" r:id="rId12"/>
    <p:sldId id="306" r:id="rId13"/>
    <p:sldId id="308" r:id="rId14"/>
    <p:sldId id="309" r:id="rId15"/>
    <p:sldId id="310" r:id="rId16"/>
    <p:sldId id="326" r:id="rId17"/>
    <p:sldId id="327" r:id="rId18"/>
    <p:sldId id="321" r:id="rId19"/>
    <p:sldId id="322" r:id="rId20"/>
    <p:sldId id="323" r:id="rId21"/>
    <p:sldId id="324" r:id="rId22"/>
    <p:sldId id="328" r:id="rId23"/>
    <p:sldId id="329" r:id="rId24"/>
    <p:sldId id="353" r:id="rId25"/>
    <p:sldId id="354" r:id="rId26"/>
    <p:sldId id="332" r:id="rId27"/>
    <p:sldId id="365" r:id="rId28"/>
    <p:sldId id="350" r:id="rId29"/>
    <p:sldId id="363" r:id="rId30"/>
    <p:sldId id="3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Schlingbaum" initials="JS" lastIdx="7" clrIdx="0">
    <p:extLst>
      <p:ext uri="{19B8F6BF-5375-455C-9EA6-DF929625EA0E}">
        <p15:presenceInfo xmlns:p15="http://schemas.microsoft.com/office/powerpoint/2012/main" userId="S-1-5-21-231363354-1701785364-1709204886-71059" providerId="AD"/>
      </p:ext>
    </p:extLst>
  </p:cmAuthor>
  <p:cmAuthor id="2" name="Gabby" initials="Gabby" lastIdx="1" clrIdx="1">
    <p:extLst>
      <p:ext uri="{19B8F6BF-5375-455C-9EA6-DF929625EA0E}">
        <p15:presenceInfo xmlns:p15="http://schemas.microsoft.com/office/powerpoint/2012/main" userId="Gabby" providerId="None"/>
      </p:ext>
    </p:extLst>
  </p:cmAuthor>
  <p:cmAuthor id="3" name="Kate Dumouchel" initials="KD" lastIdx="5" clrIdx="2">
    <p:extLst>
      <p:ext uri="{19B8F6BF-5375-455C-9EA6-DF929625EA0E}">
        <p15:presenceInfo xmlns:p15="http://schemas.microsoft.com/office/powerpoint/2012/main" userId="S-1-5-21-231363354-1701785364-1709204886-54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0810" autoAdjust="0"/>
  </p:normalViewPr>
  <p:slideViewPr>
    <p:cSldViewPr snapToGrid="0">
      <p:cViewPr varScale="1">
        <p:scale>
          <a:sx n="102" d="100"/>
          <a:sy n="102" d="100"/>
        </p:scale>
        <p:origin x="8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715AF-627D-46F0-B73D-9D2D7F4163CE}" type="datetimeFigureOut">
              <a:rPr lang="en-US" smtClean="0"/>
              <a:t>10/11/2018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888D7-F5C9-43F9-A5FB-8AA1DC355137}" type="slidenum">
              <a:rPr lang="en-US" smtClean="0"/>
              <a:t>‹#›</a:t>
            </a:fld>
            <a:endParaRPr lang="en-US"/>
          </a:p>
        </p:txBody>
      </p:sp>
    </p:spTree>
    <p:extLst>
      <p:ext uri="{BB962C8B-B14F-4D97-AF65-F5344CB8AC3E}">
        <p14:creationId xmlns:p14="http://schemas.microsoft.com/office/powerpoint/2010/main" val="109389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a:p>
        </p:txBody>
      </p:sp>
      <p:sp>
        <p:nvSpPr>
          <p:cNvPr id="53" name="Shape 53"/>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09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10</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621936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11</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8035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95009" y="4387136"/>
            <a:ext cx="5560059" cy="4156234"/>
          </a:xfrm>
          <a:prstGeom prst="rect">
            <a:avLst/>
          </a:prstGeom>
        </p:spPr>
        <p:txBody>
          <a:bodyPr lIns="92473" tIns="92473" rIns="92473" bIns="92473" anchor="t" anchorCtr="0">
            <a:noAutofit/>
          </a:bodyPr>
          <a:lstStyle/>
          <a:p>
            <a:endParaRPr dirty="0"/>
          </a:p>
        </p:txBody>
      </p:sp>
      <p:sp>
        <p:nvSpPr>
          <p:cNvPr id="69" name="Shape 69"/>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00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13</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70550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14</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287682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15</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193683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95009" y="4387136"/>
            <a:ext cx="5560059" cy="4156234"/>
          </a:xfrm>
          <a:prstGeom prst="rect">
            <a:avLst/>
          </a:prstGeom>
        </p:spPr>
        <p:txBody>
          <a:bodyPr lIns="92473" tIns="92473" rIns="92473" bIns="92473" anchor="t" anchorCtr="0">
            <a:noAutofit/>
          </a:bodyPr>
          <a:lstStyle/>
          <a:p>
            <a:endParaRPr dirty="0"/>
          </a:p>
        </p:txBody>
      </p:sp>
      <p:sp>
        <p:nvSpPr>
          <p:cNvPr id="69" name="Shape 69"/>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203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17</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49693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95009" y="4387136"/>
            <a:ext cx="5560059" cy="4156234"/>
          </a:xfrm>
          <a:prstGeom prst="rect">
            <a:avLst/>
          </a:prstGeom>
        </p:spPr>
        <p:txBody>
          <a:bodyPr lIns="92473" tIns="92473" rIns="92473" bIns="92473" anchor="t" anchorCtr="0">
            <a:noAutofit/>
          </a:bodyPr>
          <a:lstStyle/>
          <a:p>
            <a:endParaRPr dirty="0"/>
          </a:p>
        </p:txBody>
      </p:sp>
      <p:sp>
        <p:nvSpPr>
          <p:cNvPr id="69" name="Shape 69"/>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056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19</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46320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2</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4136454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20</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74510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21</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647440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95009" y="4387136"/>
            <a:ext cx="5560059" cy="4156234"/>
          </a:xfrm>
          <a:prstGeom prst="rect">
            <a:avLst/>
          </a:prstGeom>
        </p:spPr>
        <p:txBody>
          <a:bodyPr lIns="92473" tIns="92473" rIns="92473" bIns="92473" anchor="t" anchorCtr="0">
            <a:noAutofit/>
          </a:bodyPr>
          <a:lstStyle/>
          <a:p>
            <a:endParaRPr dirty="0"/>
          </a:p>
        </p:txBody>
      </p:sp>
      <p:sp>
        <p:nvSpPr>
          <p:cNvPr id="69" name="Shape 69"/>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9421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23</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731159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95009" y="4387136"/>
            <a:ext cx="5560059" cy="4156234"/>
          </a:xfrm>
          <a:prstGeom prst="rect">
            <a:avLst/>
          </a:prstGeom>
        </p:spPr>
        <p:txBody>
          <a:bodyPr lIns="92473" tIns="92473" rIns="92473" bIns="92473" anchor="t" anchorCtr="0">
            <a:noAutofit/>
          </a:bodyPr>
          <a:lstStyle/>
          <a:p>
            <a:endParaRPr dirty="0"/>
          </a:p>
        </p:txBody>
      </p:sp>
      <p:sp>
        <p:nvSpPr>
          <p:cNvPr id="69" name="Shape 69"/>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550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25</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908226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95009" y="4387136"/>
            <a:ext cx="5560059" cy="4156234"/>
          </a:xfrm>
          <a:prstGeom prst="rect">
            <a:avLst/>
          </a:prstGeom>
        </p:spPr>
        <p:txBody>
          <a:bodyPr lIns="92473" tIns="92473" rIns="92473" bIns="92473" anchor="t" anchorCtr="0">
            <a:noAutofit/>
          </a:bodyPr>
          <a:lstStyle/>
          <a:p>
            <a:endParaRPr/>
          </a:p>
        </p:txBody>
      </p:sp>
      <p:sp>
        <p:nvSpPr>
          <p:cNvPr id="69" name="Shape 69"/>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691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27</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400640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a:buSzPct val="25000"/>
            </a:pPr>
            <a:endParaRPr dirty="0"/>
          </a:p>
        </p:txBody>
      </p:sp>
      <p:sp>
        <p:nvSpPr>
          <p:cNvPr id="198" name="Shape 198"/>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28</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15190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29</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32483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95009" y="4387136"/>
            <a:ext cx="5560059" cy="4156234"/>
          </a:xfrm>
          <a:prstGeom prst="rect">
            <a:avLst/>
          </a:prstGeom>
        </p:spPr>
        <p:txBody>
          <a:bodyPr lIns="92473" tIns="92473" rIns="92473" bIns="92473" anchor="t" anchorCtr="0">
            <a:noAutofit/>
          </a:bodyPr>
          <a:lstStyle/>
          <a:p>
            <a:endParaRPr dirty="0"/>
          </a:p>
        </p:txBody>
      </p:sp>
      <p:sp>
        <p:nvSpPr>
          <p:cNvPr id="69" name="Shape 69"/>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5230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30</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59458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4</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8492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5</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74172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6</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36969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7</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19938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95009" y="4387136"/>
            <a:ext cx="5560059" cy="4156234"/>
          </a:xfrm>
          <a:prstGeom prst="rect">
            <a:avLst/>
          </a:prstGeom>
        </p:spPr>
        <p:txBody>
          <a:bodyPr lIns="92473" tIns="92473" rIns="92473" bIns="92473" anchor="t" anchorCtr="0">
            <a:noAutofit/>
          </a:bodyPr>
          <a:lstStyle/>
          <a:p>
            <a:endParaRPr/>
          </a:p>
        </p:txBody>
      </p:sp>
      <p:sp>
        <p:nvSpPr>
          <p:cNvPr id="69" name="Shape 69"/>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509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9</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36601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C6DF3F-0EA9-4942-A0DE-22F15BDDCE2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D2B70-4CC6-493E-B8FE-071D41F1BE48}" type="slidenum">
              <a:rPr lang="en-US" smtClean="0"/>
              <a:t>‹#›</a:t>
            </a:fld>
            <a:endParaRPr lang="en-US"/>
          </a:p>
        </p:txBody>
      </p:sp>
    </p:spTree>
    <p:extLst>
      <p:ext uri="{BB962C8B-B14F-4D97-AF65-F5344CB8AC3E}">
        <p14:creationId xmlns:p14="http://schemas.microsoft.com/office/powerpoint/2010/main" val="258993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C6DF3F-0EA9-4942-A0DE-22F15BDDCE2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D2B70-4CC6-493E-B8FE-071D41F1BE48}" type="slidenum">
              <a:rPr lang="en-US" smtClean="0"/>
              <a:t>‹#›</a:t>
            </a:fld>
            <a:endParaRPr lang="en-US"/>
          </a:p>
        </p:txBody>
      </p:sp>
    </p:spTree>
    <p:extLst>
      <p:ext uri="{BB962C8B-B14F-4D97-AF65-F5344CB8AC3E}">
        <p14:creationId xmlns:p14="http://schemas.microsoft.com/office/powerpoint/2010/main" val="256354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C6DF3F-0EA9-4942-A0DE-22F15BDDCE2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D2B70-4CC6-493E-B8FE-071D41F1BE48}" type="slidenum">
              <a:rPr lang="en-US" smtClean="0"/>
              <a:t>‹#›</a:t>
            </a:fld>
            <a:endParaRPr lang="en-US"/>
          </a:p>
        </p:txBody>
      </p:sp>
    </p:spTree>
    <p:extLst>
      <p:ext uri="{BB962C8B-B14F-4D97-AF65-F5344CB8AC3E}">
        <p14:creationId xmlns:p14="http://schemas.microsoft.com/office/powerpoint/2010/main" val="3380712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Slide">
    <p:spTree>
      <p:nvGrpSpPr>
        <p:cNvPr id="1" name="Shape 13"/>
        <p:cNvGrpSpPr/>
        <p:nvPr/>
      </p:nvGrpSpPr>
      <p:grpSpPr>
        <a:xfrm>
          <a:off x="0" y="0"/>
          <a:ext cx="0" cy="0"/>
          <a:chOff x="0" y="0"/>
          <a:chExt cx="0" cy="0"/>
        </a:xfrm>
      </p:grpSpPr>
      <p:cxnSp>
        <p:nvCxnSpPr>
          <p:cNvPr id="14" name="Shape 14"/>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15" name="Shape 15"/>
          <p:cNvSpPr txBox="1">
            <a:spLocks noGrp="1"/>
          </p:cNvSpPr>
          <p:nvPr>
            <p:ph type="body" idx="1"/>
          </p:nvPr>
        </p:nvSpPr>
        <p:spPr>
          <a:xfrm>
            <a:off x="304800" y="1956816"/>
            <a:ext cx="11582400" cy="3754119"/>
          </a:xfrm>
          <a:prstGeom prst="rect">
            <a:avLst/>
          </a:prstGeom>
          <a:noFill/>
          <a:ln>
            <a:noFill/>
          </a:ln>
        </p:spPr>
        <p:txBody>
          <a:bodyPr lIns="91425" tIns="91425" rIns="91425" bIns="91425" anchor="t" anchorCtr="0"/>
          <a:lstStyle>
            <a:lvl1pPr marL="285750" marR="0" lvl="0" indent="-285750" algn="l" rtl="0">
              <a:spcBef>
                <a:spcPts val="0"/>
              </a:spcBef>
              <a:spcAft>
                <a:spcPts val="8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323850" marR="0" lvl="1" indent="0" algn="l" rtl="0">
              <a:spcBef>
                <a:spcPts val="0"/>
              </a:spcBef>
              <a:spcAft>
                <a:spcPts val="800"/>
              </a:spcAft>
              <a:buClr>
                <a:schemeClr val="dk1"/>
              </a:buClr>
              <a:buSzPct val="100000"/>
              <a:buFont typeface="Arial"/>
              <a:buNone/>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p:txBody>
      </p:sp>
      <p:sp>
        <p:nvSpPr>
          <p:cNvPr id="16" name="Shape 16"/>
          <p:cNvSpPr txBox="1">
            <a:spLocks noGrp="1"/>
          </p:cNvSpPr>
          <p:nvPr>
            <p:ph type="body" idx="2"/>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17" name="Shape 17"/>
          <p:cNvSpPr txBox="1">
            <a:spLocks noGrp="1"/>
          </p:cNvSpPr>
          <p:nvPr>
            <p:ph type="title"/>
          </p:nvPr>
        </p:nvSpPr>
        <p:spPr>
          <a:xfrm>
            <a:off x="304800" y="1219200"/>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8" name="Shape 18"/>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defTabSz="914400"/>
            <a:endParaRPr sz="1547" kern="0">
              <a:solidFill>
                <a:srgbClr val="FFFFFF"/>
              </a:solidFill>
              <a:latin typeface="Calibri"/>
              <a:ea typeface="Calibri"/>
              <a:cs typeface="Calibri"/>
              <a:sym typeface="Calibri"/>
            </a:endParaRPr>
          </a:p>
        </p:txBody>
      </p:sp>
      <p:sp>
        <p:nvSpPr>
          <p:cNvPr id="19" name="Shape 19"/>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lgn="r" defTabSz="914400">
              <a:buSzPct val="25000"/>
            </a:pPr>
            <a:fld id="{00000000-1234-1234-1234-123412341234}" type="slidenum">
              <a:rPr lang="en-US" sz="843" kern="0">
                <a:solidFill>
                  <a:srgbClr val="004AD4"/>
                </a:solidFill>
                <a:latin typeface="Source Sans Pro"/>
                <a:ea typeface="Source Sans Pro"/>
                <a:cs typeface="Source Sans Pro"/>
                <a:sym typeface="Source Sans Pro"/>
              </a:rPr>
              <a:pPr algn="r" defTabSz="914400">
                <a:buSzPct val="25000"/>
              </a:pPr>
              <a:t>‹#›</a:t>
            </a:fld>
            <a:endParaRPr lang="en-US" sz="843" kern="0">
              <a:solidFill>
                <a:srgbClr val="004AD4"/>
              </a:solidFill>
              <a:latin typeface="Source Sans Pro"/>
              <a:ea typeface="Source Sans Pro"/>
              <a:cs typeface="Source Sans Pro"/>
              <a:sym typeface="Source Sans Pro"/>
            </a:endParaRPr>
          </a:p>
        </p:txBody>
      </p:sp>
      <p:sp>
        <p:nvSpPr>
          <p:cNvPr id="8" name="Footer Placeholder 3"/>
          <p:cNvSpPr>
            <a:spLocks noGrp="1"/>
          </p:cNvSpPr>
          <p:nvPr>
            <p:ph type="ftr" sz="quarter" idx="10"/>
          </p:nvPr>
        </p:nvSpPr>
        <p:spPr>
          <a:xfrm>
            <a:off x="337351" y="6477000"/>
            <a:ext cx="7816049" cy="244475"/>
          </a:xfrm>
          <a:prstGeom prst="rect">
            <a:avLst/>
          </a:prstGeom>
        </p:spPr>
        <p:txBody>
          <a:bodyPr/>
          <a:lstStyle>
            <a:lvl1pPr>
              <a:defRPr sz="1300" b="0">
                <a:latin typeface="Source Sans Pro" panose="020B0503030403020204" pitchFamily="34" charset="0"/>
              </a:defRPr>
            </a:lvl1pPr>
          </a:lstStyle>
          <a:p>
            <a:pPr marL="12700" defTabSz="914400">
              <a:lnSpc>
                <a:spcPts val="969"/>
              </a:lnSpc>
            </a:pPr>
            <a:r>
              <a:rPr lang="de-DE" kern="0" dirty="0">
                <a:solidFill>
                  <a:srgbClr val="0059B7"/>
                </a:solidFill>
                <a:cs typeface="Arial"/>
                <a:sym typeface="Arial"/>
              </a:rPr>
              <a:t>© 2017 </a:t>
            </a:r>
            <a:r>
              <a:rPr lang="en-US" kern="0" dirty="0">
                <a:solidFill>
                  <a:srgbClr val="0059B7"/>
                </a:solidFill>
                <a:cs typeface="Arial"/>
                <a:sym typeface="Arial"/>
              </a:rPr>
              <a:t>Universal Service Administrative Co. </a:t>
            </a:r>
            <a:endParaRPr lang="en-US" kern="0" dirty="0">
              <a:solidFill>
                <a:srgbClr val="0059B7"/>
              </a:solidFill>
              <a:cs typeface="SourceSansPro-Light"/>
              <a:sym typeface="Arial"/>
            </a:endParaRPr>
          </a:p>
        </p:txBody>
      </p:sp>
    </p:spTree>
    <p:extLst>
      <p:ext uri="{BB962C8B-B14F-4D97-AF65-F5344CB8AC3E}">
        <p14:creationId xmlns:p14="http://schemas.microsoft.com/office/powerpoint/2010/main" val="398825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Title Slide">
    <p:bg>
      <p:bgPr>
        <a:solidFill>
          <a:srgbClr val="006FF4"/>
        </a:solidFill>
        <a:effectLst/>
      </p:bgPr>
    </p:bg>
    <p:spTree>
      <p:nvGrpSpPr>
        <p:cNvPr id="1" name="Shape 20"/>
        <p:cNvGrpSpPr/>
        <p:nvPr/>
      </p:nvGrpSpPr>
      <p:grpSpPr>
        <a:xfrm>
          <a:off x="0" y="0"/>
          <a:ext cx="0" cy="0"/>
          <a:chOff x="0" y="0"/>
          <a:chExt cx="0" cy="0"/>
        </a:xfrm>
      </p:grpSpPr>
      <p:pic>
        <p:nvPicPr>
          <p:cNvPr id="21" name="Shape 21"/>
          <p:cNvPicPr preferRelativeResize="0"/>
          <p:nvPr/>
        </p:nvPicPr>
        <p:blipFill rotWithShape="1">
          <a:blip r:embed="rId2">
            <a:alphaModFix/>
          </a:blip>
          <a:srcRect/>
          <a:stretch/>
        </p:blipFill>
        <p:spPr>
          <a:xfrm>
            <a:off x="304800" y="365106"/>
            <a:ext cx="2397287" cy="854094"/>
          </a:xfrm>
          <a:prstGeom prst="rect">
            <a:avLst/>
          </a:prstGeom>
          <a:noFill/>
          <a:ln>
            <a:noFill/>
          </a:ln>
        </p:spPr>
      </p:pic>
      <p:sp>
        <p:nvSpPr>
          <p:cNvPr id="22" name="Shape 22"/>
          <p:cNvSpPr/>
          <p:nvPr/>
        </p:nvSpPr>
        <p:spPr>
          <a:xfrm>
            <a:off x="-3968" y="-2977"/>
            <a:ext cx="12199939" cy="85725"/>
          </a:xfrm>
          <a:prstGeom prst="rect">
            <a:avLst/>
          </a:prstGeom>
          <a:solidFill>
            <a:schemeClr val="lt1"/>
          </a:solidFill>
          <a:ln>
            <a:noFill/>
          </a:ln>
        </p:spPr>
        <p:txBody>
          <a:bodyPr lIns="26775" tIns="26775" rIns="26775" bIns="26775" anchor="ctr" anchorCtr="0">
            <a:noAutofit/>
          </a:bodyPr>
          <a:lstStyle/>
          <a:p>
            <a:pPr algn="ctr" defTabSz="914400"/>
            <a:endParaRPr sz="1547" kern="0">
              <a:solidFill>
                <a:srgbClr val="FFFFFF"/>
              </a:solidFill>
              <a:latin typeface="Calibri"/>
              <a:ea typeface="Calibri"/>
              <a:cs typeface="Calibri"/>
              <a:sym typeface="Calibri"/>
            </a:endParaRPr>
          </a:p>
        </p:txBody>
      </p:sp>
      <p:sp>
        <p:nvSpPr>
          <p:cNvPr id="23" name="Shape 23"/>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lgn="r" defTabSz="914400">
              <a:buSzPct val="25000"/>
            </a:pPr>
            <a:fld id="{00000000-1234-1234-1234-123412341234}" type="slidenum">
              <a:rPr lang="en-US" sz="843" kern="0">
                <a:solidFill>
                  <a:srgbClr val="FFFFFF"/>
                </a:solidFill>
                <a:latin typeface="Source Sans Pro"/>
                <a:ea typeface="Source Sans Pro"/>
                <a:cs typeface="Source Sans Pro"/>
                <a:sym typeface="Source Sans Pro"/>
              </a:rPr>
              <a:pPr algn="r" defTabSz="914400">
                <a:buSzPct val="25000"/>
              </a:pPr>
              <a:t>‹#›</a:t>
            </a:fld>
            <a:endParaRPr lang="en-US" sz="843" kern="0">
              <a:solidFill>
                <a:srgbClr val="FFFFFF"/>
              </a:solidFill>
              <a:latin typeface="Source Sans Pro"/>
              <a:ea typeface="Source Sans Pro"/>
              <a:cs typeface="Source Sans Pro"/>
              <a:sym typeface="Source Sans Pro"/>
            </a:endParaRPr>
          </a:p>
        </p:txBody>
      </p:sp>
      <p:sp>
        <p:nvSpPr>
          <p:cNvPr id="24" name="Shape 24"/>
          <p:cNvSpPr txBox="1">
            <a:spLocks noGrp="1"/>
          </p:cNvSpPr>
          <p:nvPr>
            <p:ph type="body" idx="1"/>
          </p:nvPr>
        </p:nvSpPr>
        <p:spPr>
          <a:xfrm>
            <a:off x="304800" y="2848069"/>
            <a:ext cx="11582400" cy="672085"/>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2500" b="1" i="0" u="none" strike="noStrike" cap="none">
                <a:solidFill>
                  <a:schemeClr val="lt1"/>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25" name="Shape 25"/>
          <p:cNvSpPr txBox="1">
            <a:spLocks noGrp="1"/>
          </p:cNvSpPr>
          <p:nvPr>
            <p:ph type="body" idx="2"/>
          </p:nvPr>
        </p:nvSpPr>
        <p:spPr>
          <a:xfrm>
            <a:off x="304800" y="3361912"/>
            <a:ext cx="11582400" cy="355600"/>
          </a:xfrm>
          <a:prstGeom prst="rect">
            <a:avLst/>
          </a:prstGeom>
          <a:noFill/>
          <a:ln>
            <a:noFill/>
          </a:ln>
        </p:spPr>
        <p:txBody>
          <a:bodyPr lIns="91425" tIns="91425" rIns="91425" bIns="91425" anchor="ctr" anchorCtr="0"/>
          <a:lstStyle>
            <a:lvl1pPr marL="0" marR="0" lvl="0" indent="0" algn="ctr" rtl="0">
              <a:spcBef>
                <a:spcPts val="0"/>
              </a:spcBef>
              <a:spcAft>
                <a:spcPts val="1600"/>
              </a:spcAft>
              <a:buClr>
                <a:schemeClr val="lt1"/>
              </a:buClr>
              <a:buFont typeface="Arial"/>
              <a:buNone/>
              <a:defRPr sz="1800" b="0" i="0" u="none" strike="noStrike" cap="none">
                <a:solidFill>
                  <a:schemeClr val="lt1"/>
                </a:solidFill>
                <a:latin typeface="Source Sans Pro"/>
                <a:ea typeface="Source Sans Pro"/>
                <a:cs typeface="Source Sans Pro"/>
                <a:sym typeface="Source Sans Pro"/>
              </a:defRPr>
            </a:lvl1pPr>
            <a:lvl2pPr marL="990551" marR="0" lvl="1" indent="-190450" algn="l" rtl="0">
              <a:spcBef>
                <a:spcPts val="0"/>
              </a:spcBef>
              <a:spcAft>
                <a:spcPts val="160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 name="Footer Placeholder 3"/>
          <p:cNvSpPr>
            <a:spLocks noGrp="1"/>
          </p:cNvSpPr>
          <p:nvPr>
            <p:ph type="ftr" sz="quarter" idx="10"/>
          </p:nvPr>
        </p:nvSpPr>
        <p:spPr>
          <a:xfrm>
            <a:off x="337351" y="6477000"/>
            <a:ext cx="7816049" cy="244475"/>
          </a:xfrm>
          <a:prstGeom prst="rect">
            <a:avLst/>
          </a:prstGeom>
        </p:spPr>
        <p:txBody>
          <a:bodyPr/>
          <a:lstStyle>
            <a:lvl1pPr>
              <a:defRPr sz="1300" b="0">
                <a:solidFill>
                  <a:schemeClr val="bg1">
                    <a:lumMod val="95000"/>
                  </a:schemeClr>
                </a:solidFill>
                <a:latin typeface="Source Sans Pro" panose="020B0503030403020204" pitchFamily="34" charset="0"/>
              </a:defRPr>
            </a:lvl1pPr>
          </a:lstStyle>
          <a:p>
            <a:pPr marL="12700" defTabSz="914400">
              <a:lnSpc>
                <a:spcPts val="969"/>
              </a:lnSpc>
            </a:pPr>
            <a:r>
              <a:rPr lang="de-DE" kern="0" dirty="0">
                <a:solidFill>
                  <a:srgbClr val="FFFFFF">
                    <a:lumMod val="95000"/>
                  </a:srgbClr>
                </a:solidFill>
                <a:cs typeface="Arial"/>
                <a:sym typeface="Arial"/>
              </a:rPr>
              <a:t>© 2017 </a:t>
            </a:r>
            <a:r>
              <a:rPr lang="en-US" kern="0" dirty="0">
                <a:solidFill>
                  <a:srgbClr val="FFFFFF">
                    <a:lumMod val="95000"/>
                  </a:srgbClr>
                </a:solidFill>
                <a:cs typeface="Arial"/>
                <a:sym typeface="Arial"/>
              </a:rPr>
              <a:t>Universal Service Administrative Co. </a:t>
            </a:r>
            <a:endParaRPr lang="en-US" kern="0" dirty="0">
              <a:solidFill>
                <a:srgbClr val="FFFFFF">
                  <a:lumMod val="95000"/>
                </a:srgbClr>
              </a:solidFill>
              <a:cs typeface="SourceSansPro-Light"/>
              <a:sym typeface="Arial"/>
            </a:endParaRPr>
          </a:p>
        </p:txBody>
      </p:sp>
    </p:spTree>
    <p:extLst>
      <p:ext uri="{BB962C8B-B14F-4D97-AF65-F5344CB8AC3E}">
        <p14:creationId xmlns:p14="http://schemas.microsoft.com/office/powerpoint/2010/main" val="1931436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Slide">
    <p:bg>
      <p:bgPr>
        <a:solidFill>
          <a:schemeClr val="lt1"/>
        </a:solidFill>
        <a:effectLst/>
      </p:bgPr>
    </p:bg>
    <p:spTree>
      <p:nvGrpSpPr>
        <p:cNvPr id="1" name="Shape 10"/>
        <p:cNvGrpSpPr/>
        <p:nvPr/>
      </p:nvGrpSpPr>
      <p:grpSpPr>
        <a:xfrm>
          <a:off x="0" y="0"/>
          <a:ext cx="0" cy="0"/>
          <a:chOff x="0" y="0"/>
          <a:chExt cx="0" cy="0"/>
        </a:xfrm>
      </p:grpSpPr>
      <p:sp>
        <p:nvSpPr>
          <p:cNvPr id="11" name="Shape 11"/>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marL="0" marR="0" lvl="0" indent="0" algn="ctr" rtl="0">
              <a:spcBef>
                <a:spcPts val="0"/>
              </a:spcBef>
              <a:buNone/>
            </a:pPr>
            <a:endParaRPr sz="1547" b="0" i="0" u="none" strike="noStrike" cap="none">
              <a:solidFill>
                <a:srgbClr val="FFFFFF"/>
              </a:solidFill>
              <a:latin typeface="Calibri"/>
              <a:ea typeface="Calibri"/>
              <a:cs typeface="Calibri"/>
              <a:sym typeface="Calibri"/>
            </a:endParaRPr>
          </a:p>
        </p:txBody>
      </p:sp>
      <p:sp>
        <p:nvSpPr>
          <p:cNvPr id="12" name="Shape 12"/>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marL="0" marR="0" lvl="0" indent="0" algn="r" rtl="0">
              <a:spcBef>
                <a:spcPts val="0"/>
              </a:spcBef>
              <a:buSzPct val="25000"/>
              <a:buNone/>
            </a:pPr>
            <a:fld id="{00000000-1234-1234-1234-123412341234}" type="slidenum">
              <a:rPr lang="en-US" sz="843" b="0" i="0" u="none" strike="noStrike" cap="none">
                <a:solidFill>
                  <a:srgbClr val="004AD4"/>
                </a:solidFill>
                <a:latin typeface="Source Sans Pro"/>
                <a:ea typeface="Source Sans Pro"/>
                <a:cs typeface="Source Sans Pro"/>
                <a:sym typeface="Source Sans Pro"/>
              </a:rPr>
              <a:t>‹#›</a:t>
            </a:fld>
            <a:endParaRPr lang="en-US" sz="843" b="0" i="0" u="none" strike="noStrike" cap="none" dirty="0">
              <a:solidFill>
                <a:srgbClr val="004AD4"/>
              </a:solidFill>
              <a:latin typeface="Source Sans Pro"/>
              <a:ea typeface="Source Sans Pro"/>
              <a:cs typeface="Source Sans Pro"/>
              <a:sym typeface="Source Sans Pro"/>
            </a:endParaRPr>
          </a:p>
        </p:txBody>
      </p:sp>
      <p:sp>
        <p:nvSpPr>
          <p:cNvPr id="4" name="Footer Placeholder 3"/>
          <p:cNvSpPr>
            <a:spLocks noGrp="1"/>
          </p:cNvSpPr>
          <p:nvPr>
            <p:ph type="ftr" sz="quarter" idx="10"/>
          </p:nvPr>
        </p:nvSpPr>
        <p:spPr>
          <a:xfrm>
            <a:off x="337351" y="6477000"/>
            <a:ext cx="7816049" cy="244475"/>
          </a:xfrm>
          <a:prstGeom prst="rect">
            <a:avLst/>
          </a:prstGeom>
        </p:spPr>
        <p:txBody>
          <a:bodyPr/>
          <a:lstStyle>
            <a:lvl1pPr>
              <a:defRPr sz="1300" b="0">
                <a:latin typeface="Source Sans Pro" panose="020B0503030403020204" pitchFamily="34" charset="0"/>
              </a:defRPr>
            </a:lvl1pPr>
          </a:lstStyle>
          <a:p>
            <a:pPr marL="12700">
              <a:lnSpc>
                <a:spcPts val="969"/>
              </a:lnSpc>
            </a:pPr>
            <a:r>
              <a:rPr lang="de-DE">
                <a:solidFill>
                  <a:srgbClr val="358CFF"/>
                </a:solidFill>
              </a:rPr>
              <a:t>© 2017 </a:t>
            </a:r>
            <a:r>
              <a:rPr lang="en-US">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257106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C6DF3F-0EA9-4942-A0DE-22F15BDDCE2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D2B70-4CC6-493E-B8FE-071D41F1BE48}" type="slidenum">
              <a:rPr lang="en-US" smtClean="0"/>
              <a:t>‹#›</a:t>
            </a:fld>
            <a:endParaRPr lang="en-US"/>
          </a:p>
        </p:txBody>
      </p:sp>
    </p:spTree>
    <p:extLst>
      <p:ext uri="{BB962C8B-B14F-4D97-AF65-F5344CB8AC3E}">
        <p14:creationId xmlns:p14="http://schemas.microsoft.com/office/powerpoint/2010/main" val="397527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6DF3F-0EA9-4942-A0DE-22F15BDDCE2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D2B70-4CC6-493E-B8FE-071D41F1BE48}" type="slidenum">
              <a:rPr lang="en-US" smtClean="0"/>
              <a:t>‹#›</a:t>
            </a:fld>
            <a:endParaRPr lang="en-US"/>
          </a:p>
        </p:txBody>
      </p:sp>
    </p:spTree>
    <p:extLst>
      <p:ext uri="{BB962C8B-B14F-4D97-AF65-F5344CB8AC3E}">
        <p14:creationId xmlns:p14="http://schemas.microsoft.com/office/powerpoint/2010/main" val="4159601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C6DF3F-0EA9-4942-A0DE-22F15BDDCE28}"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D2B70-4CC6-493E-B8FE-071D41F1BE48}" type="slidenum">
              <a:rPr lang="en-US" smtClean="0"/>
              <a:t>‹#›</a:t>
            </a:fld>
            <a:endParaRPr lang="en-US"/>
          </a:p>
        </p:txBody>
      </p:sp>
    </p:spTree>
    <p:extLst>
      <p:ext uri="{BB962C8B-B14F-4D97-AF65-F5344CB8AC3E}">
        <p14:creationId xmlns:p14="http://schemas.microsoft.com/office/powerpoint/2010/main" val="200410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C6DF3F-0EA9-4942-A0DE-22F15BDDCE28}" type="datetimeFigureOut">
              <a:rPr lang="en-US" smtClean="0"/>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D2B70-4CC6-493E-B8FE-071D41F1BE48}" type="slidenum">
              <a:rPr lang="en-US" smtClean="0"/>
              <a:t>‹#›</a:t>
            </a:fld>
            <a:endParaRPr lang="en-US"/>
          </a:p>
        </p:txBody>
      </p:sp>
    </p:spTree>
    <p:extLst>
      <p:ext uri="{BB962C8B-B14F-4D97-AF65-F5344CB8AC3E}">
        <p14:creationId xmlns:p14="http://schemas.microsoft.com/office/powerpoint/2010/main" val="383235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C6DF3F-0EA9-4942-A0DE-22F15BDDCE28}"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D2B70-4CC6-493E-B8FE-071D41F1BE48}" type="slidenum">
              <a:rPr lang="en-US" smtClean="0"/>
              <a:t>‹#›</a:t>
            </a:fld>
            <a:endParaRPr lang="en-US"/>
          </a:p>
        </p:txBody>
      </p:sp>
    </p:spTree>
    <p:extLst>
      <p:ext uri="{BB962C8B-B14F-4D97-AF65-F5344CB8AC3E}">
        <p14:creationId xmlns:p14="http://schemas.microsoft.com/office/powerpoint/2010/main" val="157411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6DF3F-0EA9-4942-A0DE-22F15BDDCE28}" type="datetimeFigureOut">
              <a:rPr lang="en-US" smtClean="0"/>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D2B70-4CC6-493E-B8FE-071D41F1BE48}" type="slidenum">
              <a:rPr lang="en-US" smtClean="0"/>
              <a:t>‹#›</a:t>
            </a:fld>
            <a:endParaRPr lang="en-US"/>
          </a:p>
        </p:txBody>
      </p:sp>
    </p:spTree>
    <p:extLst>
      <p:ext uri="{BB962C8B-B14F-4D97-AF65-F5344CB8AC3E}">
        <p14:creationId xmlns:p14="http://schemas.microsoft.com/office/powerpoint/2010/main" val="403288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C6DF3F-0EA9-4942-A0DE-22F15BDDCE28}"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D2B70-4CC6-493E-B8FE-071D41F1BE48}" type="slidenum">
              <a:rPr lang="en-US" smtClean="0"/>
              <a:t>‹#›</a:t>
            </a:fld>
            <a:endParaRPr lang="en-US"/>
          </a:p>
        </p:txBody>
      </p:sp>
    </p:spTree>
    <p:extLst>
      <p:ext uri="{BB962C8B-B14F-4D97-AF65-F5344CB8AC3E}">
        <p14:creationId xmlns:p14="http://schemas.microsoft.com/office/powerpoint/2010/main" val="362226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C6DF3F-0EA9-4942-A0DE-22F15BDDCE28}"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D2B70-4CC6-493E-B8FE-071D41F1BE48}" type="slidenum">
              <a:rPr lang="en-US" smtClean="0"/>
              <a:t>‹#›</a:t>
            </a:fld>
            <a:endParaRPr lang="en-US"/>
          </a:p>
        </p:txBody>
      </p:sp>
    </p:spTree>
    <p:extLst>
      <p:ext uri="{BB962C8B-B14F-4D97-AF65-F5344CB8AC3E}">
        <p14:creationId xmlns:p14="http://schemas.microsoft.com/office/powerpoint/2010/main" val="270132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6DF3F-0EA9-4942-A0DE-22F15BDDCE28}" type="datetimeFigureOut">
              <a:rPr lang="en-US" smtClean="0"/>
              <a:t>10/11/2018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D2B70-4CC6-493E-B8FE-071D41F1BE48}" type="slidenum">
              <a:rPr lang="en-US" smtClean="0"/>
              <a:t>‹#›</a:t>
            </a:fld>
            <a:endParaRPr lang="en-US"/>
          </a:p>
        </p:txBody>
      </p:sp>
    </p:spTree>
    <p:extLst>
      <p:ext uri="{BB962C8B-B14F-4D97-AF65-F5344CB8AC3E}">
        <p14:creationId xmlns:p14="http://schemas.microsoft.com/office/powerpoint/2010/main" val="230721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Shape 55" descr="SE-SL-PPT Cover Photo.jpg"/>
          <p:cNvPicPr preferRelativeResize="0"/>
          <p:nvPr/>
        </p:nvPicPr>
        <p:blipFill rotWithShape="1">
          <a:blip r:embed="rId3">
            <a:alphaModFix/>
          </a:blip>
          <a:srcRect t="2829" b="2839"/>
          <a:stretch/>
        </p:blipFill>
        <p:spPr>
          <a:xfrm>
            <a:off x="0" y="0"/>
            <a:ext cx="12192000" cy="6858000"/>
          </a:xfrm>
          <a:prstGeom prst="rect">
            <a:avLst/>
          </a:prstGeom>
          <a:noFill/>
          <a:ln>
            <a:noFill/>
          </a:ln>
        </p:spPr>
      </p:pic>
      <p:pic>
        <p:nvPicPr>
          <p:cNvPr id="56" name="Shape 56"/>
          <p:cNvPicPr preferRelativeResize="0"/>
          <p:nvPr/>
        </p:nvPicPr>
        <p:blipFill rotWithShape="1">
          <a:blip r:embed="rId4">
            <a:alphaModFix/>
          </a:blip>
          <a:srcRect/>
          <a:stretch/>
        </p:blipFill>
        <p:spPr>
          <a:xfrm>
            <a:off x="8991600" y="5334000"/>
            <a:ext cx="2702087" cy="962686"/>
          </a:xfrm>
          <a:prstGeom prst="rect">
            <a:avLst/>
          </a:prstGeom>
          <a:noFill/>
          <a:ln>
            <a:noFill/>
          </a:ln>
        </p:spPr>
      </p:pic>
      <p:sp>
        <p:nvSpPr>
          <p:cNvPr id="57" name="Shape 57"/>
          <p:cNvSpPr txBox="1"/>
          <p:nvPr/>
        </p:nvSpPr>
        <p:spPr>
          <a:xfrm>
            <a:off x="304800" y="2756914"/>
            <a:ext cx="11582400" cy="672085"/>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Arial"/>
              <a:buNone/>
            </a:pPr>
            <a:r>
              <a:rPr lang="en-US" sz="2500" b="1" i="0" u="none" strike="noStrike" cap="none" dirty="0">
                <a:solidFill>
                  <a:schemeClr val="lt1"/>
                </a:solidFill>
                <a:latin typeface="Source Sans Pro"/>
                <a:ea typeface="Source Sans Pro"/>
                <a:cs typeface="Source Sans Pro"/>
                <a:sym typeface="Source Sans Pro"/>
              </a:rPr>
              <a:t>STARTING FY2019</a:t>
            </a:r>
          </a:p>
        </p:txBody>
      </p:sp>
      <p:sp>
        <p:nvSpPr>
          <p:cNvPr id="58" name="Shape 58"/>
          <p:cNvSpPr txBox="1"/>
          <p:nvPr/>
        </p:nvSpPr>
        <p:spPr>
          <a:xfrm>
            <a:off x="304801" y="3251200"/>
            <a:ext cx="11582400" cy="482599"/>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Arial"/>
              <a:buNone/>
            </a:pPr>
            <a:r>
              <a:rPr lang="en-US" sz="1800" b="0" i="0" u="none" strike="noStrike" cap="none" dirty="0">
                <a:solidFill>
                  <a:schemeClr val="lt1"/>
                </a:solidFill>
                <a:latin typeface="Source Sans Pro"/>
                <a:ea typeface="Source Sans Pro"/>
                <a:cs typeface="Source Sans Pro"/>
                <a:sym typeface="Source Sans Pro"/>
              </a:rPr>
              <a:t>2018 APPLICANT TRAINING</a:t>
            </a:r>
          </a:p>
        </p:txBody>
      </p:sp>
      <p:sp>
        <p:nvSpPr>
          <p:cNvPr id="59" name="Shape 59"/>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marL="0" marR="0" lvl="0" indent="0" algn="ctr" rtl="0">
              <a:spcBef>
                <a:spcPts val="0"/>
              </a:spcBef>
              <a:buNone/>
            </a:pPr>
            <a:endParaRPr sz="1547" b="0" i="0" u="none" strike="noStrike" cap="none">
              <a:solidFill>
                <a:srgbClr val="FFFFFF"/>
              </a:solidFill>
              <a:latin typeface="Calibri"/>
              <a:ea typeface="Calibri"/>
              <a:cs typeface="Calibri"/>
              <a:sym typeface="Calibri"/>
            </a:endParaRPr>
          </a:p>
        </p:txBody>
      </p:sp>
      <p:sp>
        <p:nvSpPr>
          <p:cNvPr id="3" name="Footer Placeholder 2"/>
          <p:cNvSpPr>
            <a:spLocks noGrp="1"/>
          </p:cNvSpPr>
          <p:nvPr>
            <p:ph type="ftr" sz="quarter" idx="10"/>
          </p:nvPr>
        </p:nvSpPr>
        <p:spPr/>
        <p:txBody>
          <a:bodyPr/>
          <a:lstStyle/>
          <a:p>
            <a:pPr marL="12700">
              <a:lnSpc>
                <a:spcPts val="969"/>
              </a:lnSpc>
            </a:pPr>
            <a:r>
              <a:rPr lang="de-DE">
                <a:solidFill>
                  <a:srgbClr val="358CFF"/>
                </a:solidFill>
              </a:rPr>
              <a:t>© 2017 </a:t>
            </a:r>
            <a:r>
              <a:rPr lang="en-US">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860759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188259" y="1911994"/>
            <a:ext cx="10954870" cy="4194602"/>
          </a:xfrm>
          <a:prstGeom prst="rect">
            <a:avLst/>
          </a:prstGeom>
          <a:noFill/>
          <a:ln>
            <a:noFill/>
          </a:ln>
        </p:spPr>
        <p:txBody>
          <a:bodyPr lIns="91425" tIns="45700" rIns="91425" bIns="45700" anchor="t" anchorCtr="0">
            <a:noAutofit/>
          </a:bodyPr>
          <a:lstStyle/>
          <a:p>
            <a:pPr fontAlgn="base"/>
            <a:r>
              <a:rPr lang="en-US" sz="3200" dirty="0">
                <a:solidFill>
                  <a:schemeClr val="tx1"/>
                </a:solidFill>
              </a:rPr>
              <a:t>Large and/or complex procurements may require more information than can be added to the FCC Form 470.</a:t>
            </a:r>
          </a:p>
          <a:p>
            <a:pPr fontAlgn="base"/>
            <a:r>
              <a:rPr lang="en-US" sz="3200" dirty="0">
                <a:solidFill>
                  <a:schemeClr val="tx1"/>
                </a:solidFill>
              </a:rPr>
              <a:t>Applicants may issue additional documents to provide that information, or the documents may be required by state or local competitive bidding rules.</a:t>
            </a:r>
          </a:p>
          <a:p>
            <a:pPr fontAlgn="base"/>
            <a:r>
              <a:rPr lang="en-US" sz="3200" dirty="0">
                <a:solidFill>
                  <a:schemeClr val="tx1"/>
                </a:solidFill>
              </a:rPr>
              <a:t>An "RFP" (Request for Proposal) is an example of a formal bidding document. In some states, it is called a Request for Information, Request for Quotation, Statement of Work, etc. </a:t>
            </a:r>
          </a:p>
          <a:p>
            <a:pPr fontAlgn="base"/>
            <a:endParaRPr lang="en-US" sz="3200" dirty="0">
              <a:solidFill>
                <a:schemeClr val="tx1"/>
              </a:solidFill>
            </a:endParaRP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Filing an FCC Form 470</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138" name="Shape 138"/>
          <p:cNvSpPr txBox="1">
            <a:spLocks noGrp="1"/>
          </p:cNvSpPr>
          <p:nvPr>
            <p:ph type="title"/>
          </p:nvPr>
        </p:nvSpPr>
        <p:spPr>
          <a:xfrm>
            <a:off x="304800" y="1219200"/>
            <a:ext cx="11582400" cy="609599"/>
          </a:xfrm>
          <a:prstGeom prst="rect">
            <a:avLst/>
          </a:prstGeom>
          <a:noFill/>
          <a:ln>
            <a:noFill/>
          </a:ln>
        </p:spPr>
        <p:txBody>
          <a:bodyPr lIns="91425" tIns="45700" rIns="91425" bIns="45700" anchor="ctr" anchorCtr="0">
            <a:noAutofit/>
          </a:bodyPr>
          <a:lstStyle/>
          <a:p>
            <a:pPr lvl="0">
              <a:buSzPct val="25000"/>
            </a:pPr>
            <a:r>
              <a:rPr lang="en-US" dirty="0"/>
              <a:t>Request for Proposal (RFP)</a:t>
            </a:r>
            <a:endParaRPr lang="en-US" sz="2000" b="0" i="0" u="none" strike="noStrike" cap="none" dirty="0">
              <a:solidFill>
                <a:srgbClr val="004AD4"/>
              </a:solidFill>
              <a:latin typeface="Source Sans Pro"/>
              <a:ea typeface="Source Sans Pro"/>
              <a:cs typeface="Source Sans Pro"/>
              <a:sym typeface="Source Sans Pro"/>
            </a:endParaRPr>
          </a:p>
        </p:txBody>
      </p:sp>
      <p:sp>
        <p:nvSpPr>
          <p:cNvPr id="3" name="Footer Placeholder 2"/>
          <p:cNvSpPr>
            <a:spLocks noGrp="1"/>
          </p:cNvSpPr>
          <p:nvPr>
            <p:ph type="ftr" sz="quarter" idx="10"/>
          </p:nvPr>
        </p:nvSpPr>
        <p:spPr>
          <a:xfrm>
            <a:off x="304800" y="6613525"/>
            <a:ext cx="7816049" cy="244475"/>
          </a:xfrm>
        </p:spPr>
        <p:txBody>
          <a:bodyPr/>
          <a:lstStyle/>
          <a:p>
            <a:pPr marL="12700" algn="l">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84071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956817"/>
            <a:ext cx="11243035" cy="4194602"/>
          </a:xfrm>
          <a:prstGeom prst="rect">
            <a:avLst/>
          </a:prstGeom>
          <a:noFill/>
          <a:ln>
            <a:noFill/>
          </a:ln>
        </p:spPr>
        <p:txBody>
          <a:bodyPr lIns="91425" tIns="45700" rIns="91425" bIns="45700" anchor="t" anchorCtr="0">
            <a:noAutofit/>
          </a:bodyPr>
          <a:lstStyle/>
          <a:p>
            <a:pPr fontAlgn="base"/>
            <a:r>
              <a:rPr lang="en-US" sz="3200" dirty="0">
                <a:solidFill>
                  <a:schemeClr val="tx1"/>
                </a:solidFill>
              </a:rPr>
              <a:t>We use “RFP” or “RFP document” generically to refer to any bidding document that describes the applicant’s project and requested services in more detail than that provided in the data entry fields on the FCC Form 470. </a:t>
            </a:r>
          </a:p>
          <a:p>
            <a:pPr fontAlgn="base"/>
            <a:r>
              <a:rPr lang="en-US" sz="3200" dirty="0">
                <a:solidFill>
                  <a:schemeClr val="tx1"/>
                </a:solidFill>
              </a:rPr>
              <a:t>RFPs are required for certain services – the online FCC Form 470 will inform you when an RFP is required. </a:t>
            </a:r>
          </a:p>
          <a:p>
            <a:pPr fontAlgn="base"/>
            <a:r>
              <a:rPr lang="en-US" sz="3200" b="1" dirty="0">
                <a:solidFill>
                  <a:schemeClr val="tx1"/>
                </a:solidFill>
              </a:rPr>
              <a:t>RFP documents must be uploaded to the FCC Form 470, whether they are issued before or after the form is certified.</a:t>
            </a: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Filing an FCC Form 470</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138" name="Shape 138"/>
          <p:cNvSpPr txBox="1">
            <a:spLocks noGrp="1"/>
          </p:cNvSpPr>
          <p:nvPr>
            <p:ph type="title"/>
          </p:nvPr>
        </p:nvSpPr>
        <p:spPr>
          <a:xfrm>
            <a:off x="304800" y="1219200"/>
            <a:ext cx="11582400" cy="609599"/>
          </a:xfrm>
          <a:prstGeom prst="rect">
            <a:avLst/>
          </a:prstGeom>
          <a:noFill/>
          <a:ln>
            <a:noFill/>
          </a:ln>
        </p:spPr>
        <p:txBody>
          <a:bodyPr lIns="91425" tIns="45700" rIns="91425" bIns="45700" anchor="ctr" anchorCtr="0">
            <a:noAutofit/>
          </a:bodyPr>
          <a:lstStyle/>
          <a:p>
            <a:pPr lvl="0">
              <a:buSzPct val="25000"/>
            </a:pPr>
            <a:r>
              <a:rPr lang="en-US" dirty="0"/>
              <a:t>Request for Proposal (RFP)</a:t>
            </a:r>
            <a:endParaRPr lang="en-US" sz="2000" b="0" i="0" u="none" strike="noStrike" cap="none" dirty="0">
              <a:solidFill>
                <a:srgbClr val="004AD4"/>
              </a:solidFill>
              <a:latin typeface="Source Sans Pro"/>
              <a:ea typeface="Source Sans Pro"/>
              <a:cs typeface="Source Sans Pro"/>
              <a:sym typeface="Source Sans Pro"/>
            </a:endParaRP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339605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304800" y="2848069"/>
            <a:ext cx="11582400" cy="672085"/>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2500" b="1" i="0" u="none" strike="noStrike" cap="none" dirty="0">
                <a:solidFill>
                  <a:schemeClr val="lt1"/>
                </a:solidFill>
                <a:latin typeface="Source Sans Pro"/>
                <a:ea typeface="Source Sans Pro"/>
                <a:cs typeface="Source Sans Pro"/>
                <a:sym typeface="Source Sans Pro"/>
              </a:rPr>
              <a:t>When to File the FCC Form 470</a:t>
            </a:r>
          </a:p>
        </p:txBody>
      </p:sp>
      <p:sp>
        <p:nvSpPr>
          <p:cNvPr id="3" name="Footer Placeholder 2"/>
          <p:cNvSpPr>
            <a:spLocks noGrp="1"/>
          </p:cNvSpPr>
          <p:nvPr>
            <p:ph type="ftr" sz="quarter" idx="10"/>
          </p:nvPr>
        </p:nvSpPr>
        <p:spPr/>
        <p:txBody>
          <a:bodyPr/>
          <a:lstStyle/>
          <a:p>
            <a:pPr marL="12700">
              <a:lnSpc>
                <a:spcPts val="969"/>
              </a:lnSpc>
            </a:pPr>
            <a:r>
              <a:rPr lang="de-DE" dirty="0">
                <a:solidFill>
                  <a:srgbClr val="FFFFFF">
                    <a:lumMod val="95000"/>
                  </a:srgbClr>
                </a:solidFill>
              </a:rPr>
              <a:t>© 2018 </a:t>
            </a:r>
            <a:r>
              <a:rPr lang="en-US" dirty="0">
                <a:solidFill>
                  <a:srgbClr val="FFFFFF">
                    <a:lumMod val="95000"/>
                  </a:srgbClr>
                </a:solidFill>
              </a:rPr>
              <a:t>Universal Service Administrative Co. </a:t>
            </a:r>
            <a:endParaRPr lang="en-US" dirty="0">
              <a:solidFill>
                <a:srgbClr val="FFFFFF">
                  <a:lumMod val="95000"/>
                </a:srgbClr>
              </a:solidFill>
              <a:cs typeface="SourceSansPro-Light"/>
            </a:endParaRPr>
          </a:p>
        </p:txBody>
      </p:sp>
    </p:spTree>
    <p:extLst>
      <p:ext uri="{BB962C8B-B14F-4D97-AF65-F5344CB8AC3E}">
        <p14:creationId xmlns:p14="http://schemas.microsoft.com/office/powerpoint/2010/main" val="257537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956816"/>
            <a:ext cx="7709647" cy="4211071"/>
          </a:xfrm>
          <a:prstGeom prst="rect">
            <a:avLst/>
          </a:prstGeom>
          <a:noFill/>
          <a:ln>
            <a:noFill/>
          </a:ln>
        </p:spPr>
        <p:txBody>
          <a:bodyPr lIns="91425" tIns="45700" rIns="91425" bIns="45700" anchor="t" anchorCtr="0">
            <a:noAutofit/>
          </a:bodyPr>
          <a:lstStyle/>
          <a:p>
            <a:pPr fontAlgn="base"/>
            <a:r>
              <a:rPr lang="en-US" sz="3600" dirty="0">
                <a:solidFill>
                  <a:schemeClr val="tx1"/>
                </a:solidFill>
              </a:rPr>
              <a:t>The FCC Form 470 for the upcoming funding year is generally available in EPC one year before the start of the funding year.</a:t>
            </a:r>
          </a:p>
          <a:p>
            <a:pPr marL="0" indent="0" fontAlgn="base">
              <a:buNone/>
            </a:pPr>
            <a:endParaRPr lang="en-US" sz="3600" dirty="0">
              <a:solidFill>
                <a:schemeClr val="tx1"/>
              </a:solidFill>
            </a:endParaRPr>
          </a:p>
          <a:p>
            <a:pPr fontAlgn="base"/>
            <a:r>
              <a:rPr lang="en-US" sz="3600" dirty="0">
                <a:solidFill>
                  <a:schemeClr val="tx1"/>
                </a:solidFill>
              </a:rPr>
              <a:t>For example, the FY2019 FCC Form 470 was available in EPC on July 1, 2018.</a:t>
            </a: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Filing an FCC Form 470</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138" name="Shape 138"/>
          <p:cNvSpPr txBox="1">
            <a:spLocks noGrp="1"/>
          </p:cNvSpPr>
          <p:nvPr>
            <p:ph type="title"/>
          </p:nvPr>
        </p:nvSpPr>
        <p:spPr>
          <a:xfrm>
            <a:off x="304800" y="1219200"/>
            <a:ext cx="11582400" cy="609599"/>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000" b="0" i="0" u="none" strike="noStrike" cap="none" dirty="0">
                <a:solidFill>
                  <a:srgbClr val="004AD4"/>
                </a:solidFill>
                <a:latin typeface="Source Sans Pro"/>
                <a:ea typeface="Source Sans Pro"/>
                <a:cs typeface="Source Sans Pro"/>
                <a:sym typeface="Source Sans Pro"/>
              </a:rPr>
              <a:t>When to file the FCC Form 470</a:t>
            </a: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pic>
        <p:nvPicPr>
          <p:cNvPr id="2" name="Picture 1"/>
          <p:cNvPicPr>
            <a:picLocks noChangeAspect="1"/>
          </p:cNvPicPr>
          <p:nvPr/>
        </p:nvPicPr>
        <p:blipFill>
          <a:blip r:embed="rId3"/>
          <a:stretch>
            <a:fillRect/>
          </a:stretch>
        </p:blipFill>
        <p:spPr>
          <a:xfrm>
            <a:off x="7818118" y="2696566"/>
            <a:ext cx="3889788" cy="2731569"/>
          </a:xfrm>
          <a:prstGeom prst="rect">
            <a:avLst/>
          </a:prstGeom>
        </p:spPr>
      </p:pic>
    </p:spTree>
    <p:extLst>
      <p:ext uri="{BB962C8B-B14F-4D97-AF65-F5344CB8AC3E}">
        <p14:creationId xmlns:p14="http://schemas.microsoft.com/office/powerpoint/2010/main" val="345843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956816"/>
            <a:ext cx="11214755" cy="4211071"/>
          </a:xfrm>
          <a:prstGeom prst="rect">
            <a:avLst/>
          </a:prstGeom>
          <a:noFill/>
          <a:ln>
            <a:noFill/>
          </a:ln>
        </p:spPr>
        <p:txBody>
          <a:bodyPr lIns="91425" tIns="45700" rIns="91425" bIns="45700" anchor="t" anchorCtr="0">
            <a:noAutofit/>
          </a:bodyPr>
          <a:lstStyle/>
          <a:p>
            <a:pPr fontAlgn="base"/>
            <a:r>
              <a:rPr lang="en-US" sz="3200" dirty="0"/>
              <a:t>Services </a:t>
            </a:r>
            <a:r>
              <a:rPr lang="en-US" sz="3200" dirty="0" smtClean="0"/>
              <a:t>provided under </a:t>
            </a:r>
            <a:r>
              <a:rPr lang="en-US" sz="3200" dirty="0"/>
              <a:t>tariff or on a month-to-month basis require an </a:t>
            </a:r>
            <a:r>
              <a:rPr lang="en-US" sz="3200" b="1" dirty="0"/>
              <a:t>FCC Form 470 to be posted each year.</a:t>
            </a:r>
          </a:p>
          <a:p>
            <a:pPr fontAlgn="base"/>
            <a:endParaRPr lang="en-US" sz="3200" dirty="0">
              <a:solidFill>
                <a:schemeClr val="tx1"/>
              </a:solidFill>
            </a:endParaRPr>
          </a:p>
          <a:p>
            <a:pPr fontAlgn="base"/>
            <a:r>
              <a:rPr lang="en-US" sz="3200" dirty="0">
                <a:solidFill>
                  <a:schemeClr val="tx1"/>
                </a:solidFill>
              </a:rPr>
              <a:t>Applicants may enter into multi-year contracts with service providers. In subsequent years, a new </a:t>
            </a:r>
            <a:r>
              <a:rPr lang="en-US" sz="3200" dirty="0" smtClean="0">
                <a:solidFill>
                  <a:schemeClr val="tx1"/>
                </a:solidFill>
              </a:rPr>
              <a:t>FCC Form </a:t>
            </a:r>
            <a:r>
              <a:rPr lang="en-US" sz="3200" dirty="0">
                <a:solidFill>
                  <a:schemeClr val="tx1"/>
                </a:solidFill>
              </a:rPr>
              <a:t>470 is not required.  The </a:t>
            </a:r>
            <a:r>
              <a:rPr lang="en-US" sz="3200" dirty="0" smtClean="0">
                <a:solidFill>
                  <a:schemeClr val="tx1"/>
                </a:solidFill>
              </a:rPr>
              <a:t>applicant </a:t>
            </a:r>
            <a:r>
              <a:rPr lang="en-US" sz="3200" dirty="0">
                <a:solidFill>
                  <a:schemeClr val="tx1"/>
                </a:solidFill>
              </a:rPr>
              <a:t>will be required to post a new </a:t>
            </a:r>
            <a:r>
              <a:rPr lang="en-US" sz="3200" dirty="0" smtClean="0">
                <a:solidFill>
                  <a:schemeClr val="tx1"/>
                </a:solidFill>
              </a:rPr>
              <a:t>FCC Form </a:t>
            </a:r>
            <a:r>
              <a:rPr lang="en-US" sz="3200" dirty="0">
                <a:solidFill>
                  <a:schemeClr val="tx1"/>
                </a:solidFill>
              </a:rPr>
              <a:t>470 and conduct a new competitive bidding process once the multi-year contract has ended. </a:t>
            </a: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Filing an FCC Form 470</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138" name="Shape 138"/>
          <p:cNvSpPr txBox="1">
            <a:spLocks noGrp="1"/>
          </p:cNvSpPr>
          <p:nvPr>
            <p:ph type="title"/>
          </p:nvPr>
        </p:nvSpPr>
        <p:spPr>
          <a:xfrm>
            <a:off x="304800" y="1219200"/>
            <a:ext cx="11582400" cy="609599"/>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000" b="0" i="0" u="none" strike="noStrike" cap="none" dirty="0">
                <a:solidFill>
                  <a:srgbClr val="004AD4"/>
                </a:solidFill>
                <a:latin typeface="Source Sans Pro"/>
                <a:ea typeface="Source Sans Pro"/>
                <a:cs typeface="Source Sans Pro"/>
                <a:sym typeface="Source Sans Pro"/>
              </a:rPr>
              <a:t>When to file the FCC Form 470</a:t>
            </a: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3034075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518475" y="1753616"/>
            <a:ext cx="10916239" cy="4211071"/>
          </a:xfrm>
          <a:prstGeom prst="rect">
            <a:avLst/>
          </a:prstGeom>
          <a:noFill/>
          <a:ln>
            <a:noFill/>
          </a:ln>
        </p:spPr>
        <p:txBody>
          <a:bodyPr lIns="91425" tIns="45700" rIns="91425" bIns="45700" anchor="t" anchorCtr="0">
            <a:noAutofit/>
          </a:bodyPr>
          <a:lstStyle/>
          <a:p>
            <a:pPr marL="0" indent="0" fontAlgn="base">
              <a:buNone/>
            </a:pPr>
            <a:r>
              <a:rPr lang="en-US" sz="3200" dirty="0"/>
              <a:t>Commercially available business class internet access services are exempt from the FCC Form 470 posting requirement if they meet the following conditions:</a:t>
            </a:r>
          </a:p>
          <a:p>
            <a:pPr fontAlgn="base"/>
            <a:r>
              <a:rPr lang="en-US" sz="3200" dirty="0"/>
              <a:t>Must cost $3,600 or less annually per entity (school or library), including any one-time costs such as installation; </a:t>
            </a:r>
          </a:p>
          <a:p>
            <a:pPr fontAlgn="base"/>
            <a:r>
              <a:rPr lang="en-US" sz="3200" dirty="0"/>
              <a:t>Must provide bandwidth speeds of at least 100 Mbps downstream and 10 Mbps upstream.</a:t>
            </a:r>
          </a:p>
          <a:p>
            <a:pPr fontAlgn="base"/>
            <a:r>
              <a:rPr lang="en-US" sz="3200" dirty="0"/>
              <a:t>Must provide basic conduit access to the internet at those required minimum speeds.</a:t>
            </a:r>
            <a:endParaRPr lang="en-US" sz="3200" dirty="0">
              <a:solidFill>
                <a:srgbClr val="FF0000"/>
              </a:solidFill>
            </a:endParaRP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Filing an FCC Form 470</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138" name="Shape 138"/>
          <p:cNvSpPr txBox="1">
            <a:spLocks noGrp="1"/>
          </p:cNvSpPr>
          <p:nvPr>
            <p:ph type="title"/>
          </p:nvPr>
        </p:nvSpPr>
        <p:spPr>
          <a:xfrm>
            <a:off x="229386" y="1181493"/>
            <a:ext cx="11582400" cy="609599"/>
          </a:xfrm>
          <a:prstGeom prst="rect">
            <a:avLst/>
          </a:prstGeom>
          <a:noFill/>
          <a:ln>
            <a:noFill/>
          </a:ln>
        </p:spPr>
        <p:txBody>
          <a:bodyPr lIns="91425" tIns="45700" rIns="91425" bIns="45700" anchor="ctr" anchorCtr="0">
            <a:noAutofit/>
          </a:bodyPr>
          <a:lstStyle/>
          <a:p>
            <a:pPr lvl="0">
              <a:buSzPct val="25000"/>
            </a:pPr>
            <a:r>
              <a:rPr lang="en-US" sz="2800" b="1" dirty="0"/>
              <a:t>Exemption from Filing the FCC Form 470</a:t>
            </a:r>
            <a:endParaRPr lang="en-US" sz="2800" b="1" i="0" u="none" strike="noStrike" cap="none" dirty="0">
              <a:solidFill>
                <a:srgbClr val="004AD4"/>
              </a:solidFill>
              <a:sym typeface="Source Sans Pro"/>
            </a:endParaRPr>
          </a:p>
        </p:txBody>
      </p:sp>
      <p:sp>
        <p:nvSpPr>
          <p:cNvPr id="3" name="Footer Placeholder 2"/>
          <p:cNvSpPr>
            <a:spLocks noGrp="1"/>
          </p:cNvSpPr>
          <p:nvPr>
            <p:ph type="ftr" sz="quarter" idx="10"/>
          </p:nvPr>
        </p:nvSpPr>
        <p:spPr/>
        <p:txBody>
          <a:bodyPr/>
          <a:lstStyle/>
          <a:p>
            <a:pPr marL="12700" algn="l">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367199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304800" y="2848069"/>
            <a:ext cx="11582400" cy="672085"/>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dirty="0"/>
              <a:t>28-Day Waiting Period</a:t>
            </a:r>
            <a:endParaRPr lang="en-US" sz="2500" b="1" i="0" u="none" strike="noStrike" cap="none" dirty="0">
              <a:solidFill>
                <a:schemeClr val="lt1"/>
              </a:solidFill>
              <a:latin typeface="Source Sans Pro"/>
              <a:ea typeface="Source Sans Pro"/>
              <a:cs typeface="Source Sans Pro"/>
              <a:sym typeface="Source Sans Pro"/>
            </a:endParaRPr>
          </a:p>
        </p:txBody>
      </p:sp>
      <p:sp>
        <p:nvSpPr>
          <p:cNvPr id="3" name="Footer Placeholder 2"/>
          <p:cNvSpPr>
            <a:spLocks noGrp="1"/>
          </p:cNvSpPr>
          <p:nvPr>
            <p:ph type="ftr" sz="quarter" idx="10"/>
          </p:nvPr>
        </p:nvSpPr>
        <p:spPr/>
        <p:txBody>
          <a:bodyPr/>
          <a:lstStyle/>
          <a:p>
            <a:pPr marL="12700">
              <a:lnSpc>
                <a:spcPts val="969"/>
              </a:lnSpc>
            </a:pPr>
            <a:r>
              <a:rPr lang="de-DE" dirty="0">
                <a:solidFill>
                  <a:srgbClr val="FFFFFF">
                    <a:lumMod val="95000"/>
                  </a:srgbClr>
                </a:solidFill>
              </a:rPr>
              <a:t>© 2018 </a:t>
            </a:r>
            <a:r>
              <a:rPr lang="en-US" dirty="0">
                <a:solidFill>
                  <a:srgbClr val="FFFFFF">
                    <a:lumMod val="95000"/>
                  </a:srgbClr>
                </a:solidFill>
              </a:rPr>
              <a:t>Universal Service Administrative Co. </a:t>
            </a:r>
            <a:endParaRPr lang="en-US" dirty="0">
              <a:solidFill>
                <a:srgbClr val="FFFFFF">
                  <a:lumMod val="95000"/>
                </a:srgbClr>
              </a:solidFill>
              <a:cs typeface="SourceSansPro-Light"/>
            </a:endParaRPr>
          </a:p>
        </p:txBody>
      </p:sp>
    </p:spTree>
    <p:extLst>
      <p:ext uri="{BB962C8B-B14F-4D97-AF65-F5344CB8AC3E}">
        <p14:creationId xmlns:p14="http://schemas.microsoft.com/office/powerpoint/2010/main" val="420469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956816"/>
            <a:ext cx="7413812" cy="4404655"/>
          </a:xfrm>
          <a:prstGeom prst="rect">
            <a:avLst/>
          </a:prstGeom>
          <a:noFill/>
          <a:ln>
            <a:noFill/>
          </a:ln>
        </p:spPr>
        <p:txBody>
          <a:bodyPr lIns="91425" tIns="45700" rIns="91425" bIns="45700" anchor="t" anchorCtr="0">
            <a:noAutofit/>
          </a:bodyPr>
          <a:lstStyle/>
          <a:p>
            <a:pPr marL="0" indent="0" fontAlgn="base">
              <a:buNone/>
            </a:pPr>
            <a:r>
              <a:rPr lang="en-US" sz="3200" b="1" dirty="0"/>
              <a:t>Applicants MUST wait at least 28 days after the FCC Form 470 is certified before choosing a service provider, signing a contract, or certifying an FCC Form 471.</a:t>
            </a:r>
          </a:p>
          <a:p>
            <a:pPr marL="0" indent="0" fontAlgn="base">
              <a:buNone/>
            </a:pPr>
            <a:endParaRPr lang="en-US" sz="2800" b="1" dirty="0"/>
          </a:p>
          <a:p>
            <a:pPr marL="0" indent="0" fontAlgn="base">
              <a:buNone/>
            </a:pPr>
            <a:r>
              <a:rPr lang="en-US" sz="2800" dirty="0"/>
              <a:t>*If an RFP is issued after the FCC Form 470 is posted, the applicant must count the 28 days from the RFP issue date. The RFP must also be uploaded to the certified FCC Form 470.</a:t>
            </a: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COMPETITIVE BIDDING</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138" name="Shape 138"/>
          <p:cNvSpPr txBox="1">
            <a:spLocks noGrp="1"/>
          </p:cNvSpPr>
          <p:nvPr>
            <p:ph type="title"/>
          </p:nvPr>
        </p:nvSpPr>
        <p:spPr>
          <a:xfrm>
            <a:off x="304800" y="1219200"/>
            <a:ext cx="11582400" cy="609599"/>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000" b="0" i="0" u="none" strike="noStrike" cap="none" dirty="0">
                <a:solidFill>
                  <a:srgbClr val="004AD4"/>
                </a:solidFill>
                <a:latin typeface="Source Sans Pro"/>
                <a:ea typeface="Source Sans Pro"/>
                <a:cs typeface="Source Sans Pro"/>
                <a:sym typeface="Source Sans Pro"/>
              </a:rPr>
              <a:t>28-Day Waiting Period</a:t>
            </a: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pic>
        <p:nvPicPr>
          <p:cNvPr id="2" name="Picture 1"/>
          <p:cNvPicPr>
            <a:picLocks noChangeAspect="1"/>
          </p:cNvPicPr>
          <p:nvPr/>
        </p:nvPicPr>
        <p:blipFill>
          <a:blip r:embed="rId3"/>
          <a:stretch>
            <a:fillRect/>
          </a:stretch>
        </p:blipFill>
        <p:spPr>
          <a:xfrm>
            <a:off x="7871165" y="2703667"/>
            <a:ext cx="4016035" cy="2910952"/>
          </a:xfrm>
          <a:prstGeom prst="rect">
            <a:avLst/>
          </a:prstGeom>
        </p:spPr>
      </p:pic>
    </p:spTree>
    <p:extLst>
      <p:ext uri="{BB962C8B-B14F-4D97-AF65-F5344CB8AC3E}">
        <p14:creationId xmlns:p14="http://schemas.microsoft.com/office/powerpoint/2010/main" val="186710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304800" y="2848069"/>
            <a:ext cx="11582400" cy="672085"/>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dirty="0"/>
              <a:t>BASIC COMPETITIVE BIDDING FOR HIGH-SPEED INTERNET ACCESS</a:t>
            </a:r>
            <a:endParaRPr lang="en-US" sz="2500" b="1" i="0" u="none" strike="noStrike" cap="none" dirty="0">
              <a:solidFill>
                <a:schemeClr val="lt1"/>
              </a:solidFill>
              <a:latin typeface="Source Sans Pro"/>
              <a:ea typeface="Source Sans Pro"/>
              <a:cs typeface="Source Sans Pro"/>
              <a:sym typeface="Source Sans Pro"/>
            </a:endParaRPr>
          </a:p>
        </p:txBody>
      </p:sp>
      <p:sp>
        <p:nvSpPr>
          <p:cNvPr id="3" name="Footer Placeholder 2"/>
          <p:cNvSpPr>
            <a:spLocks noGrp="1"/>
          </p:cNvSpPr>
          <p:nvPr>
            <p:ph type="ftr" sz="quarter" idx="10"/>
          </p:nvPr>
        </p:nvSpPr>
        <p:spPr/>
        <p:txBody>
          <a:bodyPr/>
          <a:lstStyle/>
          <a:p>
            <a:pPr marL="12700" algn="l">
              <a:lnSpc>
                <a:spcPts val="969"/>
              </a:lnSpc>
            </a:pPr>
            <a:r>
              <a:rPr lang="de-DE" dirty="0">
                <a:solidFill>
                  <a:srgbClr val="FFFFFF">
                    <a:lumMod val="95000"/>
                  </a:srgbClr>
                </a:solidFill>
              </a:rPr>
              <a:t>© 2018 </a:t>
            </a:r>
            <a:r>
              <a:rPr lang="en-US" dirty="0">
                <a:solidFill>
                  <a:srgbClr val="FFFFFF">
                    <a:lumMod val="95000"/>
                  </a:srgbClr>
                </a:solidFill>
              </a:rPr>
              <a:t>Universal Service Administrative Co. </a:t>
            </a:r>
            <a:endParaRPr lang="en-US" dirty="0">
              <a:solidFill>
                <a:srgbClr val="FFFFFF">
                  <a:lumMod val="95000"/>
                </a:srgbClr>
              </a:solidFill>
              <a:cs typeface="SourceSansPro-Light"/>
            </a:endParaRPr>
          </a:p>
        </p:txBody>
      </p:sp>
    </p:spTree>
    <p:extLst>
      <p:ext uri="{BB962C8B-B14F-4D97-AF65-F5344CB8AC3E}">
        <p14:creationId xmlns:p14="http://schemas.microsoft.com/office/powerpoint/2010/main" val="3877059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665566"/>
            <a:ext cx="11223171" cy="4426391"/>
          </a:xfrm>
          <a:prstGeom prst="rect">
            <a:avLst/>
          </a:prstGeom>
          <a:noFill/>
          <a:ln>
            <a:noFill/>
          </a:ln>
        </p:spPr>
        <p:txBody>
          <a:bodyPr lIns="91425" tIns="45700" rIns="91425" bIns="45700" anchor="t" anchorCtr="0">
            <a:noAutofit/>
          </a:bodyPr>
          <a:lstStyle/>
          <a:p>
            <a:pPr fontAlgn="base"/>
            <a:r>
              <a:rPr lang="en-US" sz="3200" dirty="0"/>
              <a:t>For an applicant who is only interested in seeking bids for leased lit fiber, they can post an </a:t>
            </a:r>
            <a:r>
              <a:rPr lang="en-US" sz="3200" b="1" dirty="0"/>
              <a:t>FCC Form 470 in EPC that only specifies leased lit fiber as the requested service. </a:t>
            </a:r>
          </a:p>
          <a:p>
            <a:pPr fontAlgn="base"/>
            <a:endParaRPr lang="en-US" sz="3200" dirty="0"/>
          </a:p>
          <a:p>
            <a:pPr fontAlgn="base"/>
            <a:r>
              <a:rPr lang="en-US" sz="3200" dirty="0"/>
              <a:t>To do this, they choose the </a:t>
            </a:r>
            <a:r>
              <a:rPr lang="en-US" sz="3200" b="1" dirty="0" smtClean="0"/>
              <a:t>Leased </a:t>
            </a:r>
            <a:r>
              <a:rPr lang="en-US" sz="3200" b="1" dirty="0"/>
              <a:t>Lit Fiber (with or without internet access</a:t>
            </a:r>
            <a:r>
              <a:rPr lang="en-US" sz="3200" b="1" dirty="0" smtClean="0"/>
              <a:t>)</a:t>
            </a:r>
            <a:r>
              <a:rPr lang="en-US" sz="3200" dirty="0" smtClean="0"/>
              <a:t> </a:t>
            </a:r>
            <a:r>
              <a:rPr lang="en-US" sz="3200" dirty="0"/>
              <a:t>drop-down option when submitting the FCC Form 470 in EPC.</a:t>
            </a:r>
          </a:p>
          <a:p>
            <a:pPr marL="457200" lvl="1" indent="-228600">
              <a:spcBef>
                <a:spcPts val="400"/>
              </a:spcBef>
              <a:spcAft>
                <a:spcPts val="0"/>
              </a:spcAft>
              <a:buClr>
                <a:prstClr val="black"/>
              </a:buClr>
              <a:buFont typeface="Arial"/>
              <a:buChar char="–"/>
            </a:pPr>
            <a:endParaRPr lang="en-US" sz="2000" dirty="0">
              <a:solidFill>
                <a:prstClr val="black"/>
              </a:solidFill>
              <a:latin typeface="Source Sans Pro" panose="020B0503030403020204" pitchFamily="34" charset="0"/>
              <a:ea typeface="Source Sans Pro"/>
            </a:endParaRPr>
          </a:p>
          <a:p>
            <a:pPr marL="457200" lvl="1" indent="-228600">
              <a:spcBef>
                <a:spcPts val="400"/>
              </a:spcBef>
              <a:spcAft>
                <a:spcPts val="0"/>
              </a:spcAft>
              <a:buClr>
                <a:prstClr val="black"/>
              </a:buClr>
              <a:buFont typeface="Arial"/>
              <a:buChar char="–"/>
            </a:pPr>
            <a:endParaRPr lang="en-US" sz="2000" dirty="0">
              <a:solidFill>
                <a:prstClr val="black"/>
              </a:solidFill>
              <a:latin typeface="Source Sans Pro" panose="020B0503030403020204" pitchFamily="34" charset="0"/>
              <a:ea typeface="Source Sans Pro"/>
            </a:endParaRPr>
          </a:p>
          <a:p>
            <a:pPr marL="457200" lvl="1" indent="-228600">
              <a:spcBef>
                <a:spcPts val="400"/>
              </a:spcBef>
              <a:spcAft>
                <a:spcPts val="0"/>
              </a:spcAft>
              <a:buClr>
                <a:prstClr val="black"/>
              </a:buClr>
              <a:buFont typeface="Arial"/>
              <a:buChar char="–"/>
            </a:pPr>
            <a:endParaRPr lang="en-US" sz="2400" dirty="0">
              <a:solidFill>
                <a:srgbClr val="FF0000"/>
              </a:solidFill>
            </a:endParaRP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FIBER SPECIFIC COMPETITIVE BIDDING RULES</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
        <p:nvSpPr>
          <p:cNvPr id="2" name="Title 1"/>
          <p:cNvSpPr>
            <a:spLocks noGrp="1"/>
          </p:cNvSpPr>
          <p:nvPr>
            <p:ph type="title"/>
          </p:nvPr>
        </p:nvSpPr>
        <p:spPr>
          <a:xfrm>
            <a:off x="304800" y="1055967"/>
            <a:ext cx="11582400" cy="609599"/>
          </a:xfrm>
        </p:spPr>
        <p:txBody>
          <a:bodyPr>
            <a:normAutofit/>
          </a:bodyPr>
          <a:lstStyle/>
          <a:p>
            <a:r>
              <a:rPr lang="en-US" sz="2800" b="1" dirty="0"/>
              <a:t>Leased Lit Fiber</a:t>
            </a:r>
          </a:p>
        </p:txBody>
      </p:sp>
    </p:spTree>
    <p:extLst>
      <p:ext uri="{BB962C8B-B14F-4D97-AF65-F5344CB8AC3E}">
        <p14:creationId xmlns:p14="http://schemas.microsoft.com/office/powerpoint/2010/main" val="428946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352143"/>
            <a:ext cx="11582400" cy="4376058"/>
          </a:xfrm>
          <a:prstGeom prst="rect">
            <a:avLst/>
          </a:prstGeom>
          <a:noFill/>
          <a:ln>
            <a:noFill/>
          </a:ln>
        </p:spPr>
        <p:txBody>
          <a:bodyPr lIns="91425" tIns="45700" rIns="91425" bIns="45700" anchor="t" anchorCtr="0">
            <a:noAutofit/>
          </a:bodyPr>
          <a:lstStyle/>
          <a:p>
            <a:r>
              <a:rPr lang="en-US" sz="3600" dirty="0"/>
              <a:t>Competitive Bidding</a:t>
            </a:r>
          </a:p>
          <a:p>
            <a:r>
              <a:rPr lang="en-US" sz="3600" dirty="0"/>
              <a:t>FCC Form 470</a:t>
            </a:r>
          </a:p>
          <a:p>
            <a:r>
              <a:rPr lang="en-US" sz="3600" dirty="0"/>
              <a:t>RFPs and RFP Documents</a:t>
            </a:r>
          </a:p>
          <a:p>
            <a:r>
              <a:rPr lang="en-US" sz="3600" dirty="0"/>
              <a:t>28-day Waiting Period</a:t>
            </a:r>
          </a:p>
          <a:p>
            <a:r>
              <a:rPr lang="en-US" sz="3600" dirty="0"/>
              <a:t>Selecting Service Providers</a:t>
            </a: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sz="3200" b="1" i="0" u="none" strike="noStrike" cap="none" dirty="0">
                <a:solidFill>
                  <a:srgbClr val="004AD4"/>
                </a:solidFill>
                <a:sym typeface="Source Sans Pro"/>
              </a:rPr>
              <a:t>STARTING FY2019</a:t>
            </a:r>
            <a:endParaRPr lang="en-US" sz="3200" dirty="0"/>
          </a:p>
        </p:txBody>
      </p:sp>
      <p:sp>
        <p:nvSpPr>
          <p:cNvPr id="3" name="Footer Placeholder 2"/>
          <p:cNvSpPr>
            <a:spLocks noGrp="1"/>
          </p:cNvSpPr>
          <p:nvPr>
            <p:ph type="ftr" sz="quarter" idx="10"/>
          </p:nvPr>
        </p:nvSpPr>
        <p:spPr>
          <a:xfrm>
            <a:off x="304800" y="6613525"/>
            <a:ext cx="7816049" cy="244475"/>
          </a:xfrm>
        </p:spPr>
        <p:txBody>
          <a:bodyPr/>
          <a:lstStyle/>
          <a:p>
            <a:pPr marL="12700" algn="l">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2833954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665566"/>
            <a:ext cx="11223171" cy="4426391"/>
          </a:xfrm>
          <a:prstGeom prst="rect">
            <a:avLst/>
          </a:prstGeom>
          <a:noFill/>
          <a:ln>
            <a:noFill/>
          </a:ln>
        </p:spPr>
        <p:txBody>
          <a:bodyPr lIns="91425" tIns="45700" rIns="91425" bIns="45700" anchor="t" anchorCtr="0">
            <a:noAutofit/>
          </a:bodyPr>
          <a:lstStyle/>
          <a:p>
            <a:pPr fontAlgn="base"/>
            <a:r>
              <a:rPr lang="en-US" sz="3200" dirty="0"/>
              <a:t>For an applicant in an area where fiber is not available, they can post an </a:t>
            </a:r>
            <a:r>
              <a:rPr lang="en-US" sz="3200" b="1" dirty="0"/>
              <a:t>FCC Form 470 in EPC that only specifies high-speed internet access on other transport options (e.g., copper, microwave, or coaxial cable) as the requested service. </a:t>
            </a:r>
          </a:p>
          <a:p>
            <a:pPr marL="0" indent="0" fontAlgn="base">
              <a:buNone/>
            </a:pPr>
            <a:endParaRPr lang="en-US" sz="3200" dirty="0"/>
          </a:p>
          <a:p>
            <a:pPr fontAlgn="base"/>
            <a:r>
              <a:rPr lang="en-US" sz="3200" dirty="0"/>
              <a:t>To do this, they choose the </a:t>
            </a:r>
            <a:r>
              <a:rPr lang="en-US" sz="3200" b="1" dirty="0" smtClean="0"/>
              <a:t>Internet </a:t>
            </a:r>
            <a:r>
              <a:rPr lang="en-US" sz="3200" b="1" dirty="0"/>
              <a:t>Access and Transport Bundled (Non-Fiber</a:t>
            </a:r>
            <a:r>
              <a:rPr lang="en-US" sz="3200" b="1" dirty="0" smtClean="0"/>
              <a:t>)</a:t>
            </a:r>
            <a:r>
              <a:rPr lang="en-US" sz="3200" dirty="0" smtClean="0"/>
              <a:t> </a:t>
            </a:r>
            <a:r>
              <a:rPr lang="en-US" sz="3200" dirty="0"/>
              <a:t>drop-down option when submitting the FCC Form 470 in EPC.</a:t>
            </a:r>
          </a:p>
          <a:p>
            <a:pPr marL="457200" lvl="1" indent="-228600">
              <a:spcBef>
                <a:spcPts val="400"/>
              </a:spcBef>
              <a:spcAft>
                <a:spcPts val="0"/>
              </a:spcAft>
              <a:buClr>
                <a:prstClr val="black"/>
              </a:buClr>
              <a:buFont typeface="Arial"/>
              <a:buChar char="–"/>
            </a:pPr>
            <a:endParaRPr lang="en-US" sz="2000" dirty="0">
              <a:solidFill>
                <a:prstClr val="black"/>
              </a:solidFill>
              <a:latin typeface="Source Sans Pro" panose="020B0503030403020204" pitchFamily="34" charset="0"/>
              <a:ea typeface="Source Sans Pro"/>
            </a:endParaRPr>
          </a:p>
          <a:p>
            <a:pPr marL="457200" lvl="1" indent="-228600">
              <a:spcBef>
                <a:spcPts val="400"/>
              </a:spcBef>
              <a:spcAft>
                <a:spcPts val="0"/>
              </a:spcAft>
              <a:buClr>
                <a:prstClr val="black"/>
              </a:buClr>
              <a:buFont typeface="Arial"/>
              <a:buChar char="–"/>
            </a:pPr>
            <a:endParaRPr lang="en-US" sz="2000" dirty="0">
              <a:solidFill>
                <a:prstClr val="black"/>
              </a:solidFill>
              <a:latin typeface="Source Sans Pro" panose="020B0503030403020204" pitchFamily="34" charset="0"/>
              <a:ea typeface="Source Sans Pro"/>
            </a:endParaRPr>
          </a:p>
          <a:p>
            <a:pPr marL="457200" lvl="1" indent="-228600">
              <a:spcBef>
                <a:spcPts val="400"/>
              </a:spcBef>
              <a:spcAft>
                <a:spcPts val="0"/>
              </a:spcAft>
              <a:buClr>
                <a:prstClr val="black"/>
              </a:buClr>
              <a:buFont typeface="Arial"/>
              <a:buChar char="–"/>
            </a:pPr>
            <a:endParaRPr lang="en-US" sz="2400" dirty="0">
              <a:solidFill>
                <a:srgbClr val="FF0000"/>
              </a:solidFill>
            </a:endParaRP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FIBER SPECIFIC COMPETITIVE BIDDING RULES</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
        <p:nvSpPr>
          <p:cNvPr id="2" name="Title 1"/>
          <p:cNvSpPr>
            <a:spLocks noGrp="1"/>
          </p:cNvSpPr>
          <p:nvPr>
            <p:ph type="title"/>
          </p:nvPr>
        </p:nvSpPr>
        <p:spPr>
          <a:xfrm>
            <a:off x="304800" y="1055967"/>
            <a:ext cx="11582400" cy="609599"/>
          </a:xfrm>
        </p:spPr>
        <p:txBody>
          <a:bodyPr>
            <a:normAutofit/>
          </a:bodyPr>
          <a:lstStyle/>
          <a:p>
            <a:r>
              <a:rPr lang="en-US" sz="2800" dirty="0"/>
              <a:t>High-speed Internet Access over a Non-fiber Connection</a:t>
            </a:r>
          </a:p>
        </p:txBody>
      </p:sp>
    </p:spTree>
    <p:extLst>
      <p:ext uri="{BB962C8B-B14F-4D97-AF65-F5344CB8AC3E}">
        <p14:creationId xmlns:p14="http://schemas.microsoft.com/office/powerpoint/2010/main" val="312719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665566"/>
            <a:ext cx="11223171" cy="4426391"/>
          </a:xfrm>
          <a:prstGeom prst="rect">
            <a:avLst/>
          </a:prstGeom>
          <a:noFill/>
          <a:ln>
            <a:noFill/>
          </a:ln>
        </p:spPr>
        <p:txBody>
          <a:bodyPr lIns="91425" tIns="45700" rIns="91425" bIns="45700" anchor="t" anchorCtr="0">
            <a:noAutofit/>
          </a:bodyPr>
          <a:lstStyle/>
          <a:p>
            <a:pPr fontAlgn="base"/>
            <a:r>
              <a:rPr lang="en-US" sz="3200" dirty="0"/>
              <a:t>If an applicant is interested in high-speed internet access and wants to consider all possible transport options to choose the most cost-effective solution, they can post an </a:t>
            </a:r>
            <a:r>
              <a:rPr lang="en-US" sz="3200" b="1" dirty="0"/>
              <a:t>FCC Form 470 in EPC that specifies all types of high-speed internet access as the requested services</a:t>
            </a:r>
            <a:r>
              <a:rPr lang="en-US" sz="3200" dirty="0"/>
              <a:t>.</a:t>
            </a:r>
          </a:p>
          <a:p>
            <a:pPr marL="0" indent="0" fontAlgn="base">
              <a:buNone/>
            </a:pPr>
            <a:endParaRPr lang="en-US" sz="1200" dirty="0"/>
          </a:p>
          <a:p>
            <a:pPr fontAlgn="base"/>
            <a:r>
              <a:rPr lang="en-US" sz="3200" dirty="0"/>
              <a:t>To do this, they choose both the </a:t>
            </a:r>
            <a:r>
              <a:rPr lang="en-US" sz="3200" b="1" dirty="0" smtClean="0"/>
              <a:t>Leased </a:t>
            </a:r>
            <a:r>
              <a:rPr lang="en-US" sz="3200" b="1" dirty="0"/>
              <a:t>Lit Fiber (with or without internet access</a:t>
            </a:r>
            <a:r>
              <a:rPr lang="en-US" sz="3200" b="1" dirty="0" smtClean="0"/>
              <a:t>)</a:t>
            </a:r>
            <a:r>
              <a:rPr lang="en-US" sz="3200" dirty="0" smtClean="0"/>
              <a:t> </a:t>
            </a:r>
            <a:r>
              <a:rPr lang="en-US" sz="3200" dirty="0"/>
              <a:t>and </a:t>
            </a:r>
            <a:r>
              <a:rPr lang="en-US" sz="3200" b="1" dirty="0" smtClean="0"/>
              <a:t>Internet </a:t>
            </a:r>
            <a:r>
              <a:rPr lang="en-US" sz="3200" b="1" dirty="0"/>
              <a:t>Access and Transport Bundled (Non-Fiber</a:t>
            </a:r>
            <a:r>
              <a:rPr lang="en-US" sz="3200" b="1" dirty="0" smtClean="0"/>
              <a:t>) </a:t>
            </a:r>
            <a:r>
              <a:rPr lang="en-US" sz="3200" dirty="0"/>
              <a:t>drop-down options in EPC when submitting the FCC Form 470.</a:t>
            </a:r>
          </a:p>
          <a:p>
            <a:pPr marL="457200" lvl="1" indent="-228600">
              <a:spcBef>
                <a:spcPts val="400"/>
              </a:spcBef>
              <a:spcAft>
                <a:spcPts val="0"/>
              </a:spcAft>
              <a:buClr>
                <a:prstClr val="black"/>
              </a:buClr>
              <a:buFont typeface="Arial"/>
              <a:buChar char="–"/>
            </a:pPr>
            <a:endParaRPr lang="en-US" sz="2000" dirty="0">
              <a:solidFill>
                <a:prstClr val="black"/>
              </a:solidFill>
              <a:latin typeface="Source Sans Pro" panose="020B0503030403020204" pitchFamily="34" charset="0"/>
              <a:ea typeface="Source Sans Pro"/>
            </a:endParaRPr>
          </a:p>
          <a:p>
            <a:pPr marL="457200" lvl="1" indent="-228600">
              <a:spcBef>
                <a:spcPts val="400"/>
              </a:spcBef>
              <a:spcAft>
                <a:spcPts val="0"/>
              </a:spcAft>
              <a:buClr>
                <a:prstClr val="black"/>
              </a:buClr>
              <a:buFont typeface="Arial"/>
              <a:buChar char="–"/>
            </a:pPr>
            <a:endParaRPr lang="en-US" sz="2000" dirty="0">
              <a:solidFill>
                <a:prstClr val="black"/>
              </a:solidFill>
              <a:latin typeface="Source Sans Pro" panose="020B0503030403020204" pitchFamily="34" charset="0"/>
              <a:ea typeface="Source Sans Pro"/>
            </a:endParaRPr>
          </a:p>
          <a:p>
            <a:pPr marL="457200" lvl="1" indent="-228600">
              <a:spcBef>
                <a:spcPts val="400"/>
              </a:spcBef>
              <a:spcAft>
                <a:spcPts val="0"/>
              </a:spcAft>
              <a:buClr>
                <a:prstClr val="black"/>
              </a:buClr>
              <a:buFont typeface="Arial"/>
              <a:buChar char="–"/>
            </a:pPr>
            <a:endParaRPr lang="en-US" sz="2400" dirty="0">
              <a:solidFill>
                <a:srgbClr val="FF0000"/>
              </a:solidFill>
            </a:endParaRP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FIBER SPECIFIC COMPETITIVE BIDDING RULES</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
        <p:nvSpPr>
          <p:cNvPr id="2" name="Title 1"/>
          <p:cNvSpPr>
            <a:spLocks noGrp="1"/>
          </p:cNvSpPr>
          <p:nvPr>
            <p:ph type="title"/>
          </p:nvPr>
        </p:nvSpPr>
        <p:spPr>
          <a:xfrm>
            <a:off x="304800" y="1055967"/>
            <a:ext cx="11582400" cy="609599"/>
          </a:xfrm>
        </p:spPr>
        <p:txBody>
          <a:bodyPr>
            <a:normAutofit/>
          </a:bodyPr>
          <a:lstStyle/>
          <a:p>
            <a:r>
              <a:rPr lang="en-US" sz="2800" dirty="0"/>
              <a:t>High-Speed Internet (All Transport Options)</a:t>
            </a:r>
          </a:p>
        </p:txBody>
      </p:sp>
    </p:spTree>
    <p:extLst>
      <p:ext uri="{BB962C8B-B14F-4D97-AF65-F5344CB8AC3E}">
        <p14:creationId xmlns:p14="http://schemas.microsoft.com/office/powerpoint/2010/main" val="24216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304800" y="2848069"/>
            <a:ext cx="11582400" cy="672085"/>
          </a:xfrm>
          <a:prstGeom prst="rect">
            <a:avLst/>
          </a:prstGeom>
          <a:noFill/>
          <a:ln>
            <a:noFill/>
          </a:ln>
        </p:spPr>
        <p:txBody>
          <a:bodyPr lIns="91425" tIns="45700" rIns="91425" bIns="45700" anchor="ctr" anchorCtr="0">
            <a:noAutofit/>
          </a:bodyPr>
          <a:lstStyle/>
          <a:p>
            <a:pPr lvl="0">
              <a:buSzPct val="25000"/>
            </a:pPr>
            <a:r>
              <a:rPr lang="en-US" dirty="0"/>
              <a:t>AFTER THE FCC FORM 470 IS CERTIFIED</a:t>
            </a:r>
          </a:p>
          <a:p>
            <a:pPr lvl="0">
              <a:buSzPct val="25000"/>
            </a:pPr>
            <a:endParaRPr lang="en-US" sz="2500" b="1" i="0" u="none" strike="noStrike" cap="none" dirty="0">
              <a:solidFill>
                <a:schemeClr val="lt1"/>
              </a:solidFill>
              <a:latin typeface="Source Sans Pro"/>
              <a:ea typeface="Source Sans Pro"/>
              <a:cs typeface="Source Sans Pro"/>
              <a:sym typeface="Source Sans Pro"/>
            </a:endParaRPr>
          </a:p>
        </p:txBody>
      </p:sp>
      <p:sp>
        <p:nvSpPr>
          <p:cNvPr id="3" name="Footer Placeholder 2"/>
          <p:cNvSpPr>
            <a:spLocks noGrp="1"/>
          </p:cNvSpPr>
          <p:nvPr>
            <p:ph type="ftr" sz="quarter" idx="10"/>
          </p:nvPr>
        </p:nvSpPr>
        <p:spPr/>
        <p:txBody>
          <a:bodyPr/>
          <a:lstStyle/>
          <a:p>
            <a:pPr marL="12700">
              <a:lnSpc>
                <a:spcPts val="969"/>
              </a:lnSpc>
            </a:pPr>
            <a:r>
              <a:rPr lang="de-DE" dirty="0">
                <a:solidFill>
                  <a:srgbClr val="FFFFFF">
                    <a:lumMod val="95000"/>
                  </a:srgbClr>
                </a:solidFill>
              </a:rPr>
              <a:t>© 2018 </a:t>
            </a:r>
            <a:r>
              <a:rPr lang="en-US" dirty="0">
                <a:solidFill>
                  <a:srgbClr val="FFFFFF">
                    <a:lumMod val="95000"/>
                  </a:srgbClr>
                </a:solidFill>
              </a:rPr>
              <a:t>Universal Service Administrative Co. </a:t>
            </a:r>
            <a:endParaRPr lang="en-US" dirty="0">
              <a:solidFill>
                <a:srgbClr val="FFFFFF">
                  <a:lumMod val="95000"/>
                </a:srgbClr>
              </a:solidFill>
              <a:cs typeface="SourceSansPro-Light"/>
            </a:endParaRPr>
          </a:p>
        </p:txBody>
      </p:sp>
    </p:spTree>
    <p:extLst>
      <p:ext uri="{BB962C8B-B14F-4D97-AF65-F5344CB8AC3E}">
        <p14:creationId xmlns:p14="http://schemas.microsoft.com/office/powerpoint/2010/main" val="3714808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206313"/>
            <a:ext cx="10829365" cy="5004175"/>
          </a:xfrm>
          <a:prstGeom prst="rect">
            <a:avLst/>
          </a:prstGeom>
          <a:noFill/>
          <a:ln>
            <a:noFill/>
          </a:ln>
        </p:spPr>
        <p:txBody>
          <a:bodyPr lIns="91425" tIns="45700" rIns="91425" bIns="45700" anchor="t" anchorCtr="0">
            <a:noAutofit/>
          </a:bodyPr>
          <a:lstStyle/>
          <a:p>
            <a:pPr fontAlgn="base"/>
            <a:r>
              <a:rPr lang="en-US" sz="2800" dirty="0"/>
              <a:t>The form is posted in EPC and on the SLD website for service providers to review so that they can prepare and submit bids. </a:t>
            </a:r>
          </a:p>
          <a:p>
            <a:pPr fontAlgn="base"/>
            <a:endParaRPr lang="en-US" sz="1200" dirty="0"/>
          </a:p>
          <a:p>
            <a:pPr fontAlgn="base"/>
            <a:r>
              <a:rPr lang="en-US" sz="2800" dirty="0"/>
              <a:t>The service provider does not submit bids to USAC, but follows the instructions on the FCC Form 470 or RFP. If there are no instructions, they submit their bids directly to the contact person or technical contact person listed on the FCC Form 470.</a:t>
            </a:r>
          </a:p>
          <a:p>
            <a:pPr fontAlgn="base"/>
            <a:endParaRPr lang="en-US" sz="1200" dirty="0"/>
          </a:p>
          <a:p>
            <a:pPr fontAlgn="base"/>
            <a:r>
              <a:rPr lang="en-US" sz="2800" dirty="0"/>
              <a:t>If the applicant lists specific requirements for preparing and/or submitting bids in the RFP and/or narrative on the FCC Form 470, the service provider must follow those instructions.</a:t>
            </a:r>
            <a:endParaRPr lang="en-US" sz="2400" dirty="0">
              <a:solidFill>
                <a:prstClr val="black"/>
              </a:solidFill>
              <a:latin typeface="Source Sans Pro" panose="020B0503030403020204" pitchFamily="34" charset="0"/>
              <a:ea typeface="Source Sans Pro"/>
            </a:endParaRPr>
          </a:p>
          <a:p>
            <a:pPr marL="457200" lvl="1" indent="-228600">
              <a:spcBef>
                <a:spcPts val="400"/>
              </a:spcBef>
              <a:spcAft>
                <a:spcPts val="0"/>
              </a:spcAft>
              <a:buClr>
                <a:prstClr val="black"/>
              </a:buClr>
              <a:buFont typeface="Arial"/>
              <a:buChar char="–"/>
            </a:pPr>
            <a:endParaRPr lang="en-US" sz="2000" dirty="0">
              <a:solidFill>
                <a:prstClr val="black"/>
              </a:solidFill>
              <a:latin typeface="Source Sans Pro" panose="020B0503030403020204" pitchFamily="34" charset="0"/>
              <a:ea typeface="Source Sans Pro"/>
            </a:endParaRPr>
          </a:p>
          <a:p>
            <a:pPr marL="457200" lvl="1" indent="-228600">
              <a:spcBef>
                <a:spcPts val="400"/>
              </a:spcBef>
              <a:spcAft>
                <a:spcPts val="0"/>
              </a:spcAft>
              <a:buClr>
                <a:prstClr val="black"/>
              </a:buClr>
              <a:buFont typeface="Arial"/>
              <a:buChar char="–"/>
            </a:pPr>
            <a:endParaRPr lang="en-US" sz="2400" dirty="0">
              <a:solidFill>
                <a:srgbClr val="FF0000"/>
              </a:solidFill>
            </a:endParaRP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sz="2400" dirty="0"/>
              <a:t>After the FCC Form 470 is certified</a:t>
            </a:r>
            <a:endParaRPr lang="en-US" sz="2200" b="1" i="0" u="none" strike="noStrike" cap="none" dirty="0">
              <a:solidFill>
                <a:srgbClr val="004AD4"/>
              </a:solidFill>
              <a:latin typeface="Source Sans Pro"/>
              <a:ea typeface="Source Sans Pro"/>
              <a:cs typeface="Source Sans Pro"/>
              <a:sym typeface="Source Sans Pro"/>
            </a:endParaRP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2084614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304800" y="2848069"/>
            <a:ext cx="11582400" cy="672085"/>
          </a:xfrm>
          <a:prstGeom prst="rect">
            <a:avLst/>
          </a:prstGeom>
          <a:noFill/>
          <a:ln>
            <a:noFill/>
          </a:ln>
        </p:spPr>
        <p:txBody>
          <a:bodyPr lIns="91425" tIns="45700" rIns="91425" bIns="45700" anchor="ctr" anchorCtr="0">
            <a:noAutofit/>
          </a:bodyPr>
          <a:lstStyle/>
          <a:p>
            <a:pPr lvl="0">
              <a:buSzPct val="25000"/>
            </a:pPr>
            <a:r>
              <a:rPr lang="en-US" dirty="0"/>
              <a:t>FCC Form 470 Receipt Notification Letter (RNL)</a:t>
            </a:r>
            <a:endParaRPr lang="en-US" sz="2500" b="1" i="0" u="none" strike="noStrike" cap="none" dirty="0">
              <a:solidFill>
                <a:schemeClr val="lt1"/>
              </a:solidFill>
              <a:latin typeface="Source Sans Pro"/>
              <a:ea typeface="Source Sans Pro"/>
              <a:cs typeface="Source Sans Pro"/>
              <a:sym typeface="Source Sans Pro"/>
            </a:endParaRPr>
          </a:p>
        </p:txBody>
      </p:sp>
      <p:sp>
        <p:nvSpPr>
          <p:cNvPr id="3" name="Footer Placeholder 2"/>
          <p:cNvSpPr>
            <a:spLocks noGrp="1"/>
          </p:cNvSpPr>
          <p:nvPr>
            <p:ph type="ftr" sz="quarter" idx="10"/>
          </p:nvPr>
        </p:nvSpPr>
        <p:spPr/>
        <p:txBody>
          <a:bodyPr/>
          <a:lstStyle/>
          <a:p>
            <a:pPr marL="12700" algn="l">
              <a:lnSpc>
                <a:spcPts val="969"/>
              </a:lnSpc>
            </a:pPr>
            <a:r>
              <a:rPr lang="de-DE" dirty="0">
                <a:solidFill>
                  <a:srgbClr val="FFFFFF">
                    <a:lumMod val="95000"/>
                  </a:srgbClr>
                </a:solidFill>
              </a:rPr>
              <a:t>© 2018 </a:t>
            </a:r>
            <a:r>
              <a:rPr lang="en-US" dirty="0">
                <a:solidFill>
                  <a:srgbClr val="FFFFFF">
                    <a:lumMod val="95000"/>
                  </a:srgbClr>
                </a:solidFill>
              </a:rPr>
              <a:t>Universal Service Administrative Co. </a:t>
            </a:r>
            <a:endParaRPr lang="en-US" dirty="0">
              <a:solidFill>
                <a:srgbClr val="FFFFFF">
                  <a:lumMod val="95000"/>
                </a:srgbClr>
              </a:solidFill>
              <a:cs typeface="SourceSansPro-Light"/>
            </a:endParaRPr>
          </a:p>
        </p:txBody>
      </p:sp>
    </p:spTree>
    <p:extLst>
      <p:ext uri="{BB962C8B-B14F-4D97-AF65-F5344CB8AC3E}">
        <p14:creationId xmlns:p14="http://schemas.microsoft.com/office/powerpoint/2010/main" val="3996070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956817"/>
            <a:ext cx="10979727" cy="4194602"/>
          </a:xfrm>
          <a:prstGeom prst="rect">
            <a:avLst/>
          </a:prstGeom>
          <a:noFill/>
          <a:ln>
            <a:noFill/>
          </a:ln>
        </p:spPr>
        <p:txBody>
          <a:bodyPr lIns="91425" tIns="45700" rIns="91425" bIns="45700" anchor="t" anchorCtr="0">
            <a:noAutofit/>
          </a:bodyPr>
          <a:lstStyle/>
          <a:p>
            <a:pPr fontAlgn="base"/>
            <a:r>
              <a:rPr lang="en-US" sz="3200" dirty="0"/>
              <a:t>After the FCC Form 470 is certified the applicant will receive an RNL in the </a:t>
            </a:r>
            <a:r>
              <a:rPr lang="en-US" sz="3200" b="1" dirty="0"/>
              <a:t>News</a:t>
            </a:r>
            <a:r>
              <a:rPr lang="en-US" sz="3200" dirty="0"/>
              <a:t> feed in EPC. </a:t>
            </a:r>
          </a:p>
          <a:p>
            <a:pPr fontAlgn="base"/>
            <a:r>
              <a:rPr lang="en-US" sz="3200" dirty="0"/>
              <a:t>The RNL notifies the applicant of the following:</a:t>
            </a:r>
          </a:p>
          <a:p>
            <a:pPr marL="457200" lvl="1" indent="-228600">
              <a:spcBef>
                <a:spcPts val="400"/>
              </a:spcBef>
              <a:spcAft>
                <a:spcPts val="0"/>
              </a:spcAft>
              <a:buClr>
                <a:prstClr val="black"/>
              </a:buClr>
              <a:buFont typeface="Arial"/>
              <a:buChar char="–"/>
            </a:pPr>
            <a:r>
              <a:rPr lang="en-US" sz="3200" dirty="0">
                <a:solidFill>
                  <a:prstClr val="black"/>
                </a:solidFill>
                <a:latin typeface="Source Sans Pro" panose="020B0503030403020204" pitchFamily="34" charset="0"/>
                <a:ea typeface="Source Sans Pro"/>
              </a:rPr>
              <a:t>The FCC Form 470 was successfully </a:t>
            </a:r>
            <a:r>
              <a:rPr lang="en-US" sz="3200" dirty="0" smtClean="0">
                <a:solidFill>
                  <a:prstClr val="black"/>
                </a:solidFill>
                <a:latin typeface="Source Sans Pro" panose="020B0503030403020204" pitchFamily="34" charset="0"/>
                <a:ea typeface="Source Sans Pro"/>
              </a:rPr>
              <a:t>posted.</a:t>
            </a:r>
            <a:endParaRPr lang="en-US" sz="3200" dirty="0">
              <a:solidFill>
                <a:prstClr val="black"/>
              </a:solidFill>
              <a:latin typeface="Source Sans Pro" panose="020B0503030403020204" pitchFamily="34" charset="0"/>
              <a:ea typeface="Source Sans Pro"/>
            </a:endParaRPr>
          </a:p>
          <a:p>
            <a:pPr marL="457200" lvl="1" indent="-228600">
              <a:spcBef>
                <a:spcPts val="400"/>
              </a:spcBef>
              <a:spcAft>
                <a:spcPts val="0"/>
              </a:spcAft>
              <a:buClr>
                <a:prstClr val="black"/>
              </a:buClr>
              <a:buFont typeface="Arial"/>
              <a:buChar char="–"/>
            </a:pPr>
            <a:r>
              <a:rPr lang="en-US" sz="3200" dirty="0">
                <a:solidFill>
                  <a:prstClr val="black"/>
                </a:solidFill>
                <a:latin typeface="Source Sans Pro" panose="020B0503030403020204" pitchFamily="34" charset="0"/>
                <a:ea typeface="Source Sans Pro"/>
              </a:rPr>
              <a:t>The date that the minimum 28-day bidding period is over – the allowable contract date (ACD).</a:t>
            </a:r>
          </a:p>
          <a:p>
            <a:pPr marL="457200" lvl="1" indent="-228600">
              <a:spcBef>
                <a:spcPts val="400"/>
              </a:spcBef>
              <a:spcAft>
                <a:spcPts val="0"/>
              </a:spcAft>
              <a:buClr>
                <a:prstClr val="black"/>
              </a:buClr>
              <a:buFont typeface="Arial"/>
              <a:buChar char="–"/>
            </a:pPr>
            <a:r>
              <a:rPr lang="en-US" sz="3200" dirty="0">
                <a:solidFill>
                  <a:prstClr val="black"/>
                </a:solidFill>
                <a:latin typeface="Source Sans Pro" panose="020B0503030403020204" pitchFamily="34" charset="0"/>
                <a:ea typeface="Source Sans Pro"/>
              </a:rPr>
              <a:t>The corrections and additions that can be made to the form after certification.</a:t>
            </a:r>
            <a:endParaRPr lang="en-US" sz="2400" dirty="0">
              <a:solidFill>
                <a:srgbClr val="FF0000"/>
              </a:solidFill>
            </a:endParaRP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Receipt Notification Letter (RNL)</a:t>
            </a:r>
            <a:endParaRPr lang="en-US" sz="2200" b="1" i="0" u="none" strike="noStrike" cap="none" dirty="0">
              <a:solidFill>
                <a:srgbClr val="004AD4"/>
              </a:solidFill>
              <a:latin typeface="Source Sans Pro"/>
              <a:ea typeface="Source Sans Pro"/>
              <a:cs typeface="Source Sans Pro"/>
              <a:sym typeface="Source Sans Pro"/>
            </a:endParaRPr>
          </a:p>
        </p:txBody>
      </p:sp>
      <p:sp>
        <p:nvSpPr>
          <p:cNvPr id="138" name="Shape 138"/>
          <p:cNvSpPr txBox="1">
            <a:spLocks noGrp="1"/>
          </p:cNvSpPr>
          <p:nvPr>
            <p:ph type="title"/>
          </p:nvPr>
        </p:nvSpPr>
        <p:spPr>
          <a:xfrm>
            <a:off x="304800" y="1219200"/>
            <a:ext cx="11582400" cy="609599"/>
          </a:xfrm>
          <a:prstGeom prst="rect">
            <a:avLst/>
          </a:prstGeom>
          <a:noFill/>
          <a:ln>
            <a:noFill/>
          </a:ln>
        </p:spPr>
        <p:txBody>
          <a:bodyPr lIns="91425" tIns="45700" rIns="91425" bIns="45700" anchor="ctr" anchorCtr="0">
            <a:noAutofit/>
          </a:bodyPr>
          <a:lstStyle/>
          <a:p>
            <a:pPr lvl="0">
              <a:buSzPct val="25000"/>
            </a:pPr>
            <a:r>
              <a:rPr lang="en-US" sz="2000" b="0" i="0" u="none" strike="noStrike" cap="none" dirty="0">
                <a:solidFill>
                  <a:srgbClr val="004AD4"/>
                </a:solidFill>
                <a:latin typeface="Source Sans Pro"/>
                <a:ea typeface="Source Sans Pro"/>
                <a:cs typeface="Source Sans Pro"/>
                <a:sym typeface="Source Sans Pro"/>
              </a:rPr>
              <a:t>Overview</a:t>
            </a: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3534250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304800" y="2848069"/>
            <a:ext cx="11582400" cy="672085"/>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2500" b="1" i="0" u="none" strike="noStrike" cap="none" dirty="0">
                <a:solidFill>
                  <a:schemeClr val="lt1"/>
                </a:solidFill>
                <a:latin typeface="Source Sans Pro"/>
                <a:ea typeface="Source Sans Pro"/>
                <a:cs typeface="Source Sans Pro"/>
                <a:sym typeface="Source Sans Pro"/>
              </a:rPr>
              <a:t>SELECTING SERVICE PROVIDERS</a:t>
            </a:r>
          </a:p>
        </p:txBody>
      </p:sp>
      <p:sp>
        <p:nvSpPr>
          <p:cNvPr id="3" name="Footer Placeholder 2"/>
          <p:cNvSpPr>
            <a:spLocks noGrp="1"/>
          </p:cNvSpPr>
          <p:nvPr>
            <p:ph type="ftr" sz="quarter" idx="10"/>
          </p:nvPr>
        </p:nvSpPr>
        <p:spPr/>
        <p:txBody>
          <a:bodyPr/>
          <a:lstStyle/>
          <a:p>
            <a:pPr marL="12700">
              <a:lnSpc>
                <a:spcPts val="969"/>
              </a:lnSpc>
            </a:pPr>
            <a:r>
              <a:rPr lang="de-DE" dirty="0">
                <a:solidFill>
                  <a:srgbClr val="FFFFFF">
                    <a:lumMod val="95000"/>
                  </a:srgbClr>
                </a:solidFill>
              </a:rPr>
              <a:t>© 2018 </a:t>
            </a:r>
            <a:r>
              <a:rPr lang="en-US" dirty="0">
                <a:solidFill>
                  <a:srgbClr val="FFFFFF">
                    <a:lumMod val="95000"/>
                  </a:srgbClr>
                </a:solidFill>
              </a:rPr>
              <a:t>Universal Service Administrative Co. </a:t>
            </a:r>
            <a:endParaRPr lang="en-US" dirty="0">
              <a:solidFill>
                <a:srgbClr val="FFFFFF">
                  <a:lumMod val="95000"/>
                </a:srgbClr>
              </a:solidFill>
              <a:cs typeface="SourceSansPro-Light"/>
            </a:endParaRPr>
          </a:p>
        </p:txBody>
      </p:sp>
    </p:spTree>
    <p:extLst>
      <p:ext uri="{BB962C8B-B14F-4D97-AF65-F5344CB8AC3E}">
        <p14:creationId xmlns:p14="http://schemas.microsoft.com/office/powerpoint/2010/main" val="3297167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152987" y="2000757"/>
            <a:ext cx="8113264" cy="4304284"/>
          </a:xfrm>
          <a:prstGeom prst="rect">
            <a:avLst/>
          </a:prstGeom>
          <a:noFill/>
          <a:ln>
            <a:noFill/>
          </a:ln>
        </p:spPr>
        <p:txBody>
          <a:bodyPr lIns="91425" tIns="45700" rIns="91425" bIns="45700" anchor="t" anchorCtr="0">
            <a:noAutofit/>
          </a:bodyPr>
          <a:lstStyle/>
          <a:p>
            <a:pPr fontAlgn="base"/>
            <a:r>
              <a:rPr lang="en-US" sz="3200" dirty="0"/>
              <a:t>After the competitive bidding process has closed, the applicant must evaluate the bids received and choose the most cost-effective solution.</a:t>
            </a:r>
          </a:p>
          <a:p>
            <a:pPr fontAlgn="base"/>
            <a:r>
              <a:rPr lang="en-US" sz="3200" dirty="0"/>
              <a:t>The price of the </a:t>
            </a:r>
            <a:r>
              <a:rPr lang="en-US" sz="3200" dirty="0" err="1"/>
              <a:t>E-rate</a:t>
            </a:r>
            <a:r>
              <a:rPr lang="en-US" sz="3200" dirty="0"/>
              <a:t> eligible products and services must be weighted more heavily than any other single factor in the bid evaluation.</a:t>
            </a:r>
          </a:p>
          <a:p>
            <a:pPr fontAlgn="base"/>
            <a:r>
              <a:rPr lang="en-US" sz="3200" dirty="0"/>
              <a:t>The applicant can choose to consider one or many factors in its evaluation.</a:t>
            </a:r>
          </a:p>
          <a:p>
            <a:pPr marL="0" indent="0" fontAlgn="base">
              <a:buNone/>
            </a:pPr>
            <a:r>
              <a:rPr lang="en-US" sz="3600" dirty="0"/>
              <a:t> </a:t>
            </a: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COMPETITIVE BIDDING</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138" name="Shape 138"/>
          <p:cNvSpPr txBox="1">
            <a:spLocks noGrp="1"/>
          </p:cNvSpPr>
          <p:nvPr>
            <p:ph type="title"/>
          </p:nvPr>
        </p:nvSpPr>
        <p:spPr>
          <a:xfrm>
            <a:off x="304800" y="1219200"/>
            <a:ext cx="11582400" cy="609599"/>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000" b="0" i="0" u="none" strike="noStrike" cap="none" dirty="0">
                <a:solidFill>
                  <a:srgbClr val="004AD4"/>
                </a:solidFill>
                <a:latin typeface="Source Sans Pro"/>
                <a:ea typeface="Source Sans Pro"/>
                <a:cs typeface="Source Sans Pro"/>
                <a:sym typeface="Source Sans Pro"/>
              </a:rPr>
              <a:t>HOW DO APPLICANTS SELECT SERVICE PROVIDERS?</a:t>
            </a: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pic>
        <p:nvPicPr>
          <p:cNvPr id="2" name="Picture 1"/>
          <p:cNvPicPr>
            <a:picLocks noChangeAspect="1"/>
          </p:cNvPicPr>
          <p:nvPr/>
        </p:nvPicPr>
        <p:blipFill>
          <a:blip r:embed="rId3"/>
          <a:stretch>
            <a:fillRect/>
          </a:stretch>
        </p:blipFill>
        <p:spPr>
          <a:xfrm>
            <a:off x="8266251" y="2891140"/>
            <a:ext cx="3783932" cy="2308389"/>
          </a:xfrm>
          <a:prstGeom prst="rect">
            <a:avLst/>
          </a:prstGeom>
        </p:spPr>
      </p:pic>
    </p:spTree>
    <p:extLst>
      <p:ext uri="{BB962C8B-B14F-4D97-AF65-F5344CB8AC3E}">
        <p14:creationId xmlns:p14="http://schemas.microsoft.com/office/powerpoint/2010/main" val="2822249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Arial"/>
              <a:buNone/>
            </a:pPr>
            <a:r>
              <a:rPr lang="en-US" sz="2200" b="1" i="0" u="none" strike="noStrike" cap="none" dirty="0">
                <a:solidFill>
                  <a:srgbClr val="004AD4"/>
                </a:solidFill>
                <a:latin typeface="Source Sans Pro"/>
                <a:ea typeface="Source Sans Pro"/>
                <a:cs typeface="Source Sans Pro"/>
                <a:sym typeface="Source Sans Pro"/>
              </a:rPr>
              <a:t>SELECTING SERVICE PROVIDERS</a:t>
            </a:r>
          </a:p>
        </p:txBody>
      </p:sp>
      <p:sp>
        <p:nvSpPr>
          <p:cNvPr id="202" name="Shape 202"/>
          <p:cNvSpPr txBox="1">
            <a:spLocks noGrp="1"/>
          </p:cNvSpPr>
          <p:nvPr>
            <p:ph type="title"/>
          </p:nvPr>
        </p:nvSpPr>
        <p:spPr>
          <a:xfrm>
            <a:off x="304800" y="1219200"/>
            <a:ext cx="11582400" cy="609599"/>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800" b="0" i="0" u="none" strike="noStrike" cap="none" dirty="0">
                <a:solidFill>
                  <a:srgbClr val="004AD4"/>
                </a:solidFill>
                <a:latin typeface="Source Sans Pro"/>
                <a:ea typeface="Source Sans Pro"/>
                <a:cs typeface="Source Sans Pro"/>
                <a:sym typeface="Source Sans Pro"/>
              </a:rPr>
              <a:t>Sample evaluation matrix</a:t>
            </a: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graphicFrame>
        <p:nvGraphicFramePr>
          <p:cNvPr id="4" name="Table 3"/>
          <p:cNvGraphicFramePr>
            <a:graphicFrameLocks noGrp="1"/>
          </p:cNvGraphicFramePr>
          <p:nvPr>
            <p:extLst>
              <p:ext uri="{D42A27DB-BD31-4B8C-83A1-F6EECF244321}">
                <p14:modId xmlns:p14="http://schemas.microsoft.com/office/powerpoint/2010/main" val="2661143895"/>
              </p:ext>
            </p:extLst>
          </p:nvPr>
        </p:nvGraphicFramePr>
        <p:xfrm>
          <a:off x="1066800" y="1828800"/>
          <a:ext cx="9906000" cy="3722904"/>
        </p:xfrm>
        <a:graphic>
          <a:graphicData uri="http://schemas.openxmlformats.org/drawingml/2006/table">
            <a:tbl>
              <a:tblPr firstRow="1" bandRow="1">
                <a:tableStyleId>{5C22544A-7EE6-4342-B048-85BDC9FD1C3A}</a:tableStyleId>
              </a:tblPr>
              <a:tblGrid>
                <a:gridCol w="3332018">
                  <a:extLst>
                    <a:ext uri="{9D8B030D-6E8A-4147-A177-3AD203B41FA5}">
                      <a16:colId xmlns="" xmlns:a16="http://schemas.microsoft.com/office/drawing/2014/main" val="20000"/>
                    </a:ext>
                  </a:extLst>
                </a:gridCol>
                <a:gridCol w="2222748">
                  <a:extLst>
                    <a:ext uri="{9D8B030D-6E8A-4147-A177-3AD203B41FA5}">
                      <a16:colId xmlns="" xmlns:a16="http://schemas.microsoft.com/office/drawing/2014/main" val="20001"/>
                    </a:ext>
                  </a:extLst>
                </a:gridCol>
                <a:gridCol w="1481271">
                  <a:extLst>
                    <a:ext uri="{9D8B030D-6E8A-4147-A177-3AD203B41FA5}">
                      <a16:colId xmlns="" xmlns:a16="http://schemas.microsoft.com/office/drawing/2014/main" val="20002"/>
                    </a:ext>
                  </a:extLst>
                </a:gridCol>
                <a:gridCol w="1388692">
                  <a:extLst>
                    <a:ext uri="{9D8B030D-6E8A-4147-A177-3AD203B41FA5}">
                      <a16:colId xmlns="" xmlns:a16="http://schemas.microsoft.com/office/drawing/2014/main" val="20003"/>
                    </a:ext>
                  </a:extLst>
                </a:gridCol>
                <a:gridCol w="1481271">
                  <a:extLst>
                    <a:ext uri="{9D8B030D-6E8A-4147-A177-3AD203B41FA5}">
                      <a16:colId xmlns="" xmlns:a16="http://schemas.microsoft.com/office/drawing/2014/main" val="20004"/>
                    </a:ext>
                  </a:extLst>
                </a:gridCol>
              </a:tblGrid>
              <a:tr h="792838">
                <a:tc>
                  <a:txBody>
                    <a:bodyPr/>
                    <a:lstStyle/>
                    <a:p>
                      <a:pPr algn="ctr"/>
                      <a:r>
                        <a:rPr lang="en-US" sz="2000" dirty="0">
                          <a:solidFill>
                            <a:schemeClr val="bg1"/>
                          </a:solidFill>
                        </a:rPr>
                        <a:t>Factor</a:t>
                      </a:r>
                    </a:p>
                  </a:txBody>
                  <a:tcPr marT="45712" marB="45712">
                    <a:solidFill>
                      <a:srgbClr val="0070C0"/>
                    </a:solidFill>
                  </a:tcPr>
                </a:tc>
                <a:tc>
                  <a:txBody>
                    <a:bodyPr/>
                    <a:lstStyle/>
                    <a:p>
                      <a:r>
                        <a:rPr lang="en-US" sz="2000" dirty="0">
                          <a:solidFill>
                            <a:schemeClr val="bg1"/>
                          </a:solidFill>
                        </a:rPr>
                        <a:t>Points Available</a:t>
                      </a:r>
                    </a:p>
                  </a:txBody>
                  <a:tcPr marT="45712" marB="45712">
                    <a:solidFill>
                      <a:srgbClr val="0070C0"/>
                    </a:solidFill>
                  </a:tcPr>
                </a:tc>
                <a:tc>
                  <a:txBody>
                    <a:bodyPr/>
                    <a:lstStyle/>
                    <a:p>
                      <a:r>
                        <a:rPr lang="en-US" sz="2000" dirty="0">
                          <a:solidFill>
                            <a:schemeClr val="bg1"/>
                          </a:solidFill>
                        </a:rPr>
                        <a:t>Vendor 1</a:t>
                      </a:r>
                    </a:p>
                  </a:txBody>
                  <a:tcPr marT="45712" marB="45712">
                    <a:solidFill>
                      <a:srgbClr val="0070C0"/>
                    </a:solidFill>
                  </a:tcPr>
                </a:tc>
                <a:tc>
                  <a:txBody>
                    <a:bodyPr/>
                    <a:lstStyle/>
                    <a:p>
                      <a:r>
                        <a:rPr lang="en-US" sz="2000" dirty="0">
                          <a:solidFill>
                            <a:schemeClr val="bg1"/>
                          </a:solidFill>
                        </a:rPr>
                        <a:t>Vendor</a:t>
                      </a:r>
                      <a:r>
                        <a:rPr lang="en-US" sz="2000" baseline="0" dirty="0">
                          <a:solidFill>
                            <a:schemeClr val="bg1"/>
                          </a:solidFill>
                        </a:rPr>
                        <a:t> 2</a:t>
                      </a:r>
                      <a:endParaRPr lang="en-US" sz="2000" dirty="0">
                        <a:solidFill>
                          <a:schemeClr val="bg1"/>
                        </a:solidFill>
                      </a:endParaRPr>
                    </a:p>
                  </a:txBody>
                  <a:tcPr marT="45712" marB="45712">
                    <a:solidFill>
                      <a:srgbClr val="0070C0"/>
                    </a:solidFill>
                  </a:tcPr>
                </a:tc>
                <a:tc>
                  <a:txBody>
                    <a:bodyPr/>
                    <a:lstStyle/>
                    <a:p>
                      <a:r>
                        <a:rPr lang="en-US" sz="2000" dirty="0">
                          <a:solidFill>
                            <a:schemeClr val="bg1"/>
                          </a:solidFill>
                        </a:rPr>
                        <a:t>Vendor 3</a:t>
                      </a:r>
                    </a:p>
                  </a:txBody>
                  <a:tcPr marT="45712" marB="45712">
                    <a:solidFill>
                      <a:srgbClr val="0070C0"/>
                    </a:solidFill>
                  </a:tcPr>
                </a:tc>
                <a:extLst>
                  <a:ext uri="{0D108BD9-81ED-4DB2-BD59-A6C34878D82A}">
                    <a16:rowId xmlns="" xmlns:a16="http://schemas.microsoft.com/office/drawing/2014/main" val="10000"/>
                  </a:ext>
                </a:extLst>
              </a:tr>
              <a:tr h="620496">
                <a:tc>
                  <a:txBody>
                    <a:bodyPr/>
                    <a:lstStyle/>
                    <a:p>
                      <a:pPr algn="ctr"/>
                      <a:r>
                        <a:rPr lang="en-US" sz="1800" b="1" dirty="0">
                          <a:solidFill>
                            <a:schemeClr val="tx1"/>
                          </a:solidFill>
                        </a:rPr>
                        <a:t>Price of the ELIGIBLE products and services</a:t>
                      </a:r>
                    </a:p>
                  </a:txBody>
                  <a:tcPr marL="0" marR="0" marT="0" marB="0" anchor="ctr">
                    <a:solidFill>
                      <a:schemeClr val="bg1">
                        <a:lumMod val="85000"/>
                      </a:schemeClr>
                    </a:solidFill>
                  </a:tcPr>
                </a:tc>
                <a:tc>
                  <a:txBody>
                    <a:bodyPr/>
                    <a:lstStyle/>
                    <a:p>
                      <a:pPr algn="ctr"/>
                      <a:r>
                        <a:rPr lang="en-US" sz="2400" i="0" dirty="0"/>
                        <a:t>50</a:t>
                      </a:r>
                    </a:p>
                  </a:txBody>
                  <a:tcPr marL="0" marR="0" marT="0" marB="0" anchor="ctr">
                    <a:solidFill>
                      <a:schemeClr val="tx2">
                        <a:lumMod val="40000"/>
                        <a:lumOff val="60000"/>
                      </a:schemeClr>
                    </a:solidFill>
                  </a:tcPr>
                </a:tc>
                <a:tc>
                  <a:txBody>
                    <a:bodyPr/>
                    <a:lstStyle/>
                    <a:p>
                      <a:pPr algn="ctr"/>
                      <a:r>
                        <a:rPr lang="en-US" sz="2400" dirty="0"/>
                        <a:t>15</a:t>
                      </a:r>
                    </a:p>
                  </a:txBody>
                  <a:tcPr marT="45712" marB="45712" anchor="ctr">
                    <a:solidFill>
                      <a:schemeClr val="bg1">
                        <a:lumMod val="85000"/>
                      </a:schemeClr>
                    </a:solidFill>
                  </a:tcPr>
                </a:tc>
                <a:tc>
                  <a:txBody>
                    <a:bodyPr/>
                    <a:lstStyle/>
                    <a:p>
                      <a:pPr algn="ctr"/>
                      <a:r>
                        <a:rPr lang="en-US" sz="2400" dirty="0"/>
                        <a:t>50</a:t>
                      </a:r>
                    </a:p>
                  </a:txBody>
                  <a:tcPr marT="45712" marB="45712" anchor="ctr">
                    <a:solidFill>
                      <a:schemeClr val="bg1">
                        <a:lumMod val="85000"/>
                      </a:schemeClr>
                    </a:solidFill>
                  </a:tcPr>
                </a:tc>
                <a:tc>
                  <a:txBody>
                    <a:bodyPr/>
                    <a:lstStyle/>
                    <a:p>
                      <a:pPr algn="ctr"/>
                      <a:r>
                        <a:rPr lang="en-US" sz="2400" dirty="0" smtClean="0"/>
                        <a:t>35</a:t>
                      </a:r>
                      <a:endParaRPr lang="en-US" sz="2400" dirty="0"/>
                    </a:p>
                  </a:txBody>
                  <a:tcPr marT="45712" marB="45712" anchor="ctr">
                    <a:solidFill>
                      <a:schemeClr val="bg1">
                        <a:lumMod val="85000"/>
                      </a:schemeClr>
                    </a:solidFill>
                  </a:tcPr>
                </a:tc>
                <a:extLst>
                  <a:ext uri="{0D108BD9-81ED-4DB2-BD59-A6C34878D82A}">
                    <a16:rowId xmlns="" xmlns:a16="http://schemas.microsoft.com/office/drawing/2014/main" val="10001"/>
                  </a:ext>
                </a:extLst>
              </a:tr>
              <a:tr h="517062">
                <a:tc>
                  <a:txBody>
                    <a:bodyPr/>
                    <a:lstStyle/>
                    <a:p>
                      <a:pPr algn="ctr"/>
                      <a:r>
                        <a:rPr lang="en-US" sz="1800" dirty="0"/>
                        <a:t>Prior experience w/</a:t>
                      </a:r>
                      <a:r>
                        <a:rPr lang="en-US" sz="1800" baseline="0" dirty="0"/>
                        <a:t>vendor</a:t>
                      </a:r>
                      <a:endParaRPr lang="en-US" sz="1800" dirty="0"/>
                    </a:p>
                  </a:txBody>
                  <a:tcPr marL="0" marR="0" marT="0" marB="0" anchor="ctr"/>
                </a:tc>
                <a:tc>
                  <a:txBody>
                    <a:bodyPr/>
                    <a:lstStyle/>
                    <a:p>
                      <a:pPr algn="ctr"/>
                      <a:r>
                        <a:rPr lang="en-US" sz="2400" i="0" dirty="0"/>
                        <a:t>20</a:t>
                      </a:r>
                    </a:p>
                  </a:txBody>
                  <a:tcPr marL="0" marR="0" marT="0" marB="0" anchor="ctr">
                    <a:solidFill>
                      <a:schemeClr val="tx2">
                        <a:lumMod val="40000"/>
                        <a:lumOff val="60000"/>
                      </a:schemeClr>
                    </a:solidFill>
                  </a:tcPr>
                </a:tc>
                <a:tc>
                  <a:txBody>
                    <a:bodyPr/>
                    <a:lstStyle/>
                    <a:p>
                      <a:pPr algn="ctr"/>
                      <a:r>
                        <a:rPr lang="en-US" sz="2400" dirty="0"/>
                        <a:t>20</a:t>
                      </a:r>
                    </a:p>
                  </a:txBody>
                  <a:tcPr marT="45712" marB="45712" anchor="ctr"/>
                </a:tc>
                <a:tc>
                  <a:txBody>
                    <a:bodyPr/>
                    <a:lstStyle/>
                    <a:p>
                      <a:pPr algn="ctr"/>
                      <a:r>
                        <a:rPr lang="en-US" sz="2400" dirty="0"/>
                        <a:t>0</a:t>
                      </a:r>
                    </a:p>
                  </a:txBody>
                  <a:tcPr marT="45712" marB="45712" anchor="ctr"/>
                </a:tc>
                <a:tc>
                  <a:txBody>
                    <a:bodyPr/>
                    <a:lstStyle/>
                    <a:p>
                      <a:pPr algn="ctr"/>
                      <a:r>
                        <a:rPr lang="en-US" sz="2400" dirty="0"/>
                        <a:t>20</a:t>
                      </a:r>
                    </a:p>
                  </a:txBody>
                  <a:tcPr marT="45712" marB="45712" anchor="ctr"/>
                </a:tc>
                <a:extLst>
                  <a:ext uri="{0D108BD9-81ED-4DB2-BD59-A6C34878D82A}">
                    <a16:rowId xmlns="" xmlns:a16="http://schemas.microsoft.com/office/drawing/2014/main" val="10002"/>
                  </a:ext>
                </a:extLst>
              </a:tr>
              <a:tr h="620496">
                <a:tc>
                  <a:txBody>
                    <a:bodyPr/>
                    <a:lstStyle/>
                    <a:p>
                      <a:pPr algn="ctr"/>
                      <a:r>
                        <a:rPr lang="en-US" sz="1800" dirty="0"/>
                        <a:t>Service provider bonded</a:t>
                      </a:r>
                    </a:p>
                  </a:txBody>
                  <a:tcPr marL="0" marR="0" marT="0" marB="0" anchor="ctr"/>
                </a:tc>
                <a:tc>
                  <a:txBody>
                    <a:bodyPr/>
                    <a:lstStyle/>
                    <a:p>
                      <a:pPr algn="ctr"/>
                      <a:r>
                        <a:rPr lang="en-US" sz="2400" i="0" dirty="0" smtClean="0"/>
                        <a:t>20</a:t>
                      </a:r>
                      <a:endParaRPr lang="en-US" sz="2400" i="0" dirty="0"/>
                    </a:p>
                  </a:txBody>
                  <a:tcPr marL="0" marR="0" marT="0" marB="0" anchor="ctr">
                    <a:solidFill>
                      <a:schemeClr val="tx2">
                        <a:lumMod val="40000"/>
                        <a:lumOff val="60000"/>
                      </a:schemeClr>
                    </a:solidFill>
                  </a:tcPr>
                </a:tc>
                <a:tc>
                  <a:txBody>
                    <a:bodyPr/>
                    <a:lstStyle/>
                    <a:p>
                      <a:pPr algn="ctr"/>
                      <a:r>
                        <a:rPr lang="en-US" sz="2400" dirty="0" smtClean="0"/>
                        <a:t>7</a:t>
                      </a:r>
                      <a:endParaRPr lang="en-US" sz="2400" dirty="0"/>
                    </a:p>
                  </a:txBody>
                  <a:tcPr marT="45712" marB="45712" anchor="ctr"/>
                </a:tc>
                <a:tc>
                  <a:txBody>
                    <a:bodyPr/>
                    <a:lstStyle/>
                    <a:p>
                      <a:pPr algn="ctr"/>
                      <a:r>
                        <a:rPr lang="en-US" sz="2400" dirty="0" smtClean="0"/>
                        <a:t>13</a:t>
                      </a:r>
                      <a:endParaRPr lang="en-US" sz="2400" dirty="0"/>
                    </a:p>
                  </a:txBody>
                  <a:tcPr marT="45712" marB="45712" anchor="ctr"/>
                </a:tc>
                <a:tc>
                  <a:txBody>
                    <a:bodyPr/>
                    <a:lstStyle/>
                    <a:p>
                      <a:pPr algn="ctr"/>
                      <a:r>
                        <a:rPr lang="en-US" sz="2400" dirty="0" smtClean="0"/>
                        <a:t>20</a:t>
                      </a:r>
                      <a:endParaRPr lang="en-US" sz="2400" dirty="0"/>
                    </a:p>
                  </a:txBody>
                  <a:tcPr marT="45712" marB="45712" anchor="ctr"/>
                </a:tc>
                <a:extLst>
                  <a:ext uri="{0D108BD9-81ED-4DB2-BD59-A6C34878D82A}">
                    <a16:rowId xmlns="" xmlns:a16="http://schemas.microsoft.com/office/drawing/2014/main" val="10004"/>
                  </a:ext>
                </a:extLst>
              </a:tr>
              <a:tr h="517062">
                <a:tc>
                  <a:txBody>
                    <a:bodyPr/>
                    <a:lstStyle/>
                    <a:p>
                      <a:pPr algn="ctr"/>
                      <a:r>
                        <a:rPr lang="en-US" sz="1800" dirty="0"/>
                        <a:t>Local or in</a:t>
                      </a:r>
                      <a:r>
                        <a:rPr lang="en-US" sz="1800" baseline="0" dirty="0"/>
                        <a:t>-</a:t>
                      </a:r>
                      <a:r>
                        <a:rPr lang="en-US" sz="1800" dirty="0"/>
                        <a:t>state vendor</a:t>
                      </a:r>
                    </a:p>
                  </a:txBody>
                  <a:tcPr marL="0" marR="0" marT="0" marB="0" anchor="ctr"/>
                </a:tc>
                <a:tc>
                  <a:txBody>
                    <a:bodyPr/>
                    <a:lstStyle/>
                    <a:p>
                      <a:pPr algn="ctr"/>
                      <a:r>
                        <a:rPr lang="en-US" sz="2400" i="0" dirty="0"/>
                        <a:t>10</a:t>
                      </a:r>
                    </a:p>
                  </a:txBody>
                  <a:tcPr marL="0" marR="0" marT="0" marB="0" anchor="ctr">
                    <a:solidFill>
                      <a:schemeClr val="tx2">
                        <a:lumMod val="40000"/>
                        <a:lumOff val="60000"/>
                      </a:schemeClr>
                    </a:solidFill>
                  </a:tcPr>
                </a:tc>
                <a:tc>
                  <a:txBody>
                    <a:bodyPr/>
                    <a:lstStyle/>
                    <a:p>
                      <a:pPr algn="ctr"/>
                      <a:r>
                        <a:rPr lang="en-US" sz="2400" dirty="0"/>
                        <a:t>10</a:t>
                      </a:r>
                    </a:p>
                  </a:txBody>
                  <a:tcPr marT="45712" marB="45712" anchor="ctr"/>
                </a:tc>
                <a:tc>
                  <a:txBody>
                    <a:bodyPr/>
                    <a:lstStyle/>
                    <a:p>
                      <a:pPr algn="ctr"/>
                      <a:r>
                        <a:rPr lang="en-US" sz="2400" dirty="0"/>
                        <a:t>8</a:t>
                      </a:r>
                    </a:p>
                  </a:txBody>
                  <a:tcPr marT="45712" marB="45712" anchor="ctr"/>
                </a:tc>
                <a:tc>
                  <a:txBody>
                    <a:bodyPr/>
                    <a:lstStyle/>
                    <a:p>
                      <a:pPr algn="ctr"/>
                      <a:r>
                        <a:rPr lang="en-US" sz="2400" dirty="0"/>
                        <a:t>7</a:t>
                      </a:r>
                    </a:p>
                  </a:txBody>
                  <a:tcPr marT="45712" marB="45712" anchor="ctr"/>
                </a:tc>
                <a:extLst>
                  <a:ext uri="{0D108BD9-81ED-4DB2-BD59-A6C34878D82A}">
                    <a16:rowId xmlns="" xmlns:a16="http://schemas.microsoft.com/office/drawing/2014/main" val="10005"/>
                  </a:ext>
                </a:extLst>
              </a:tr>
              <a:tr h="654950">
                <a:tc>
                  <a:txBody>
                    <a:bodyPr/>
                    <a:lstStyle/>
                    <a:p>
                      <a:pPr algn="ctr"/>
                      <a:r>
                        <a:rPr lang="en-US" sz="1800" b="1" dirty="0"/>
                        <a:t>Total </a:t>
                      </a:r>
                    </a:p>
                  </a:txBody>
                  <a:tcPr marL="0" marR="0" marT="0" marB="0" anchor="ctr">
                    <a:solidFill>
                      <a:schemeClr val="bg1">
                        <a:lumMod val="85000"/>
                      </a:schemeClr>
                    </a:solidFill>
                  </a:tcPr>
                </a:tc>
                <a:tc>
                  <a:txBody>
                    <a:bodyPr/>
                    <a:lstStyle/>
                    <a:p>
                      <a:pPr algn="ctr"/>
                      <a:r>
                        <a:rPr lang="en-US" sz="2400" b="1" i="0" dirty="0"/>
                        <a:t>100</a:t>
                      </a:r>
                    </a:p>
                  </a:txBody>
                  <a:tcPr marL="0" marR="0" marT="0" marB="0" anchor="ctr">
                    <a:solidFill>
                      <a:schemeClr val="tx2">
                        <a:lumMod val="40000"/>
                        <a:lumOff val="60000"/>
                      </a:schemeClr>
                    </a:solidFill>
                  </a:tcPr>
                </a:tc>
                <a:tc>
                  <a:txBody>
                    <a:bodyPr/>
                    <a:lstStyle/>
                    <a:p>
                      <a:pPr algn="ctr"/>
                      <a:r>
                        <a:rPr lang="en-US" sz="2400" b="1" dirty="0"/>
                        <a:t>52</a:t>
                      </a:r>
                    </a:p>
                  </a:txBody>
                  <a:tcPr marT="45712" marB="45712" anchor="ctr">
                    <a:solidFill>
                      <a:schemeClr val="bg1">
                        <a:lumMod val="85000"/>
                      </a:schemeClr>
                    </a:solidFill>
                  </a:tcPr>
                </a:tc>
                <a:tc>
                  <a:txBody>
                    <a:bodyPr/>
                    <a:lstStyle/>
                    <a:p>
                      <a:pPr algn="ctr"/>
                      <a:r>
                        <a:rPr lang="en-US" sz="2400" b="1" dirty="0"/>
                        <a:t>71</a:t>
                      </a:r>
                    </a:p>
                  </a:txBody>
                  <a:tcPr marT="45712" marB="45712" anchor="ctr">
                    <a:solidFill>
                      <a:schemeClr val="bg1">
                        <a:lumMod val="85000"/>
                      </a:schemeClr>
                    </a:solidFill>
                  </a:tcPr>
                </a:tc>
                <a:tc>
                  <a:txBody>
                    <a:bodyPr/>
                    <a:lstStyle/>
                    <a:p>
                      <a:pPr algn="ctr"/>
                      <a:r>
                        <a:rPr lang="en-US" sz="3200" b="1" dirty="0">
                          <a:solidFill>
                            <a:srgbClr val="C00000"/>
                          </a:solidFill>
                        </a:rPr>
                        <a:t>8</a:t>
                      </a:r>
                      <a:r>
                        <a:rPr lang="en-US" sz="3200" b="1" dirty="0" smtClean="0">
                          <a:solidFill>
                            <a:srgbClr val="C00000"/>
                          </a:solidFill>
                        </a:rPr>
                        <a:t>2</a:t>
                      </a:r>
                      <a:endParaRPr lang="en-US" sz="3200" b="1" dirty="0">
                        <a:solidFill>
                          <a:srgbClr val="C00000"/>
                        </a:solidFill>
                      </a:endParaRPr>
                    </a:p>
                  </a:txBody>
                  <a:tcPr marT="45712" marB="45712" anchor="ctr">
                    <a:solidFill>
                      <a:schemeClr val="bg1">
                        <a:lumMod val="85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04343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956816"/>
            <a:ext cx="11582400" cy="4240784"/>
          </a:xfrm>
        </p:spPr>
        <p:txBody>
          <a:bodyPr>
            <a:noAutofit/>
          </a:bodyPr>
          <a:lstStyle/>
          <a:p>
            <a:r>
              <a:rPr lang="en-US" sz="3200" dirty="0"/>
              <a:t>No bids? The applicant can solicit bids.</a:t>
            </a:r>
          </a:p>
          <a:p>
            <a:pPr marL="749300"/>
            <a:r>
              <a:rPr lang="en-US" sz="3200" dirty="0"/>
              <a:t>The applicant can use a customer bill as a bid response if the applicant is currently getting service.</a:t>
            </a:r>
          </a:p>
          <a:p>
            <a:pPr marL="749300"/>
            <a:r>
              <a:rPr lang="en-US" sz="3200" dirty="0"/>
              <a:t>Ask the service provider to agree in writing that service could continue for the upcoming year and the cost of that service.</a:t>
            </a:r>
          </a:p>
          <a:p>
            <a:r>
              <a:rPr lang="en-US" sz="3200" dirty="0"/>
              <a:t>One bid? The applicant can choose that bid if it is cost-effective.</a:t>
            </a:r>
          </a:p>
          <a:p>
            <a:r>
              <a:rPr lang="en-US" sz="3200" dirty="0"/>
              <a:t>In either case, the applicant should write an email or memo to the file noting </a:t>
            </a:r>
            <a:r>
              <a:rPr lang="en-US" sz="3200" dirty="0" smtClean="0"/>
              <a:t>no </a:t>
            </a:r>
            <a:r>
              <a:rPr lang="en-US" sz="3200" dirty="0"/>
              <a:t>bids (or one bid</a:t>
            </a:r>
            <a:r>
              <a:rPr lang="en-US" sz="3200" dirty="0" smtClean="0"/>
              <a:t>) </a:t>
            </a:r>
            <a:r>
              <a:rPr lang="en-US" sz="3200" dirty="0"/>
              <a:t>received.</a:t>
            </a:r>
          </a:p>
        </p:txBody>
      </p:sp>
      <p:sp>
        <p:nvSpPr>
          <p:cNvPr id="137" name="Shape 137"/>
          <p:cNvSpPr txBox="1">
            <a:spLocks noGrp="1"/>
          </p:cNvSpPr>
          <p:nvPr>
            <p:ph type="body" idx="2"/>
          </p:nvPr>
        </p:nvSpPr>
        <p:spPr/>
        <p:txBody>
          <a:bodyPr/>
          <a:lstStyle/>
          <a:p>
            <a:r>
              <a:rPr lang="en-US"/>
              <a:t>COMPETITIVE BIDDING</a:t>
            </a:r>
          </a:p>
          <a:p>
            <a:pPr lvl="0"/>
            <a:endParaRPr lang="en-US" dirty="0">
              <a:sym typeface="Source Sans Pro"/>
            </a:endParaRPr>
          </a:p>
        </p:txBody>
      </p:sp>
      <p:sp>
        <p:nvSpPr>
          <p:cNvPr id="138" name="Shape 138"/>
          <p:cNvSpPr txBox="1">
            <a:spLocks noGrp="1"/>
          </p:cNvSpPr>
          <p:nvPr>
            <p:ph type="title"/>
          </p:nvPr>
        </p:nvSpPr>
        <p:spPr/>
        <p:txBody>
          <a:bodyPr/>
          <a:lstStyle/>
          <a:p>
            <a:pPr lvl="0"/>
            <a:r>
              <a:rPr lang="en-US">
                <a:sym typeface="Source Sans Pro"/>
              </a:rPr>
              <a:t>WHAT IF THE APPLICANT RECEIVES ONE OR NO BIDS?</a:t>
            </a:r>
            <a:endParaRPr lang="en-US" dirty="0">
              <a:sym typeface="Source Sans Pro"/>
            </a:endParaRPr>
          </a:p>
        </p:txBody>
      </p:sp>
      <p:sp>
        <p:nvSpPr>
          <p:cNvPr id="3" name="Footer Placeholder 2"/>
          <p:cNvSpPr>
            <a:spLocks noGrp="1"/>
          </p:cNvSpPr>
          <p:nvPr>
            <p:ph type="ftr" sz="quarter" idx="10"/>
          </p:nvPr>
        </p:nvSpPr>
        <p:spPr/>
        <p:txBody>
          <a:bodyPr/>
          <a:lstStyle/>
          <a:p>
            <a:r>
              <a:rPr lang="de-DE"/>
              <a:t>© 2018 </a:t>
            </a:r>
            <a:r>
              <a:rPr lang="en-US"/>
              <a:t>Universal Service Administrative Co. </a:t>
            </a:r>
            <a:endParaRPr lang="en-US" dirty="0"/>
          </a:p>
        </p:txBody>
      </p:sp>
    </p:spTree>
    <p:extLst>
      <p:ext uri="{BB962C8B-B14F-4D97-AF65-F5344CB8AC3E}">
        <p14:creationId xmlns:p14="http://schemas.microsoft.com/office/powerpoint/2010/main" val="79240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304800" y="2848069"/>
            <a:ext cx="11582400" cy="672085"/>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2500" b="1" i="0" u="none" strike="noStrike" cap="none" dirty="0">
                <a:solidFill>
                  <a:schemeClr val="lt1"/>
                </a:solidFill>
                <a:latin typeface="Source Sans Pro"/>
                <a:ea typeface="Source Sans Pro"/>
                <a:cs typeface="Source Sans Pro"/>
                <a:sym typeface="Source Sans Pro"/>
              </a:rPr>
              <a:t>COMPETITIVE BIDDING OVERVIEW</a:t>
            </a:r>
          </a:p>
        </p:txBody>
      </p:sp>
      <p:sp>
        <p:nvSpPr>
          <p:cNvPr id="3" name="Footer Placeholder 2"/>
          <p:cNvSpPr>
            <a:spLocks noGrp="1"/>
          </p:cNvSpPr>
          <p:nvPr>
            <p:ph type="ftr" sz="quarter" idx="10"/>
          </p:nvPr>
        </p:nvSpPr>
        <p:spPr/>
        <p:txBody>
          <a:bodyPr/>
          <a:lstStyle/>
          <a:p>
            <a:pPr marL="12700">
              <a:lnSpc>
                <a:spcPts val="969"/>
              </a:lnSpc>
            </a:pPr>
            <a:r>
              <a:rPr lang="de-DE" dirty="0">
                <a:solidFill>
                  <a:srgbClr val="FFFFFF">
                    <a:lumMod val="95000"/>
                  </a:srgbClr>
                </a:solidFill>
              </a:rPr>
              <a:t>© 2018 </a:t>
            </a:r>
            <a:r>
              <a:rPr lang="en-US" dirty="0">
                <a:solidFill>
                  <a:srgbClr val="FFFFFF">
                    <a:lumMod val="95000"/>
                  </a:srgbClr>
                </a:solidFill>
              </a:rPr>
              <a:t>Universal Service Administrative Co. </a:t>
            </a:r>
            <a:endParaRPr lang="en-US" dirty="0">
              <a:solidFill>
                <a:srgbClr val="FFFFFF">
                  <a:lumMod val="95000"/>
                </a:srgbClr>
              </a:solidFill>
              <a:cs typeface="SourceSansPro-Light"/>
            </a:endParaRPr>
          </a:p>
        </p:txBody>
      </p:sp>
    </p:spTree>
    <p:extLst>
      <p:ext uri="{BB962C8B-B14F-4D97-AF65-F5344CB8AC3E}">
        <p14:creationId xmlns:p14="http://schemas.microsoft.com/office/powerpoint/2010/main" val="3785297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337742"/>
            <a:ext cx="11582400" cy="5063057"/>
          </a:xfrm>
          <a:prstGeom prst="rect">
            <a:avLst/>
          </a:prstGeom>
          <a:noFill/>
          <a:ln>
            <a:noFill/>
          </a:ln>
        </p:spPr>
        <p:txBody>
          <a:bodyPr lIns="91425" tIns="45700" rIns="91425" bIns="45700" anchor="t" anchorCtr="0">
            <a:noAutofit/>
          </a:bodyPr>
          <a:lstStyle/>
          <a:p>
            <a:pPr marL="574675" indent="-341313"/>
            <a:r>
              <a:rPr lang="en-US" sz="3600" dirty="0"/>
              <a:t>Open and fair competitive bidding process</a:t>
            </a:r>
          </a:p>
          <a:p>
            <a:pPr marL="574675" indent="-341313"/>
            <a:r>
              <a:rPr lang="en-US" sz="3600" dirty="0"/>
              <a:t>28-day waiting period</a:t>
            </a:r>
          </a:p>
          <a:p>
            <a:pPr marL="574675" indent="-341313"/>
            <a:r>
              <a:rPr lang="en-US" sz="3600" dirty="0"/>
              <a:t>Posting the FCC Form 470</a:t>
            </a:r>
          </a:p>
          <a:p>
            <a:pPr marL="574675" indent="-341313"/>
            <a:r>
              <a:rPr lang="en-US" sz="3600" dirty="0"/>
              <a:t>RFPs and RFP documents</a:t>
            </a:r>
          </a:p>
          <a:p>
            <a:pPr marL="574675" indent="-341313"/>
            <a:r>
              <a:rPr lang="en-US" sz="3600" dirty="0"/>
              <a:t>Evaluating bids – price of the eligible services</a:t>
            </a: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sz="3200" b="1" i="0" u="none" strike="noStrike" cap="none" dirty="0">
                <a:solidFill>
                  <a:srgbClr val="004AD4"/>
                </a:solidFill>
                <a:sym typeface="Source Sans Pro"/>
              </a:rPr>
              <a:t>RECAP</a:t>
            </a:r>
            <a:endParaRPr lang="en-US" sz="3200" dirty="0"/>
          </a:p>
        </p:txBody>
      </p:sp>
      <p:sp>
        <p:nvSpPr>
          <p:cNvPr id="3" name="Footer Placeholder 2"/>
          <p:cNvSpPr>
            <a:spLocks noGrp="1"/>
          </p:cNvSpPr>
          <p:nvPr>
            <p:ph type="ftr" sz="quarter" idx="10"/>
          </p:nvPr>
        </p:nvSpPr>
        <p:spPr>
          <a:xfrm>
            <a:off x="304800" y="6613525"/>
            <a:ext cx="7816049" cy="244475"/>
          </a:xfrm>
        </p:spPr>
        <p:txBody>
          <a:bodyPr/>
          <a:lstStyle/>
          <a:p>
            <a:pPr marL="12700" algn="l">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325691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956816"/>
            <a:ext cx="11582400" cy="3754119"/>
          </a:xfrm>
          <a:prstGeom prst="rect">
            <a:avLst/>
          </a:prstGeom>
          <a:noFill/>
          <a:ln>
            <a:noFill/>
          </a:ln>
        </p:spPr>
        <p:txBody>
          <a:bodyPr lIns="91425" tIns="45700" rIns="91425" bIns="45700" anchor="t" anchorCtr="0">
            <a:noAutofit/>
          </a:bodyPr>
          <a:lstStyle/>
          <a:p>
            <a:pPr marL="0" indent="0" fontAlgn="base">
              <a:buNone/>
            </a:pPr>
            <a:r>
              <a:rPr lang="en-US" sz="3600" dirty="0"/>
              <a:t>The competitive bidding process is a formal process to identify and request the products and services that an applicant needs so that potential service providers can review those requests and submit bids for them. </a:t>
            </a: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COMPETITIVE BIDDING</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138" name="Shape 138"/>
          <p:cNvSpPr txBox="1">
            <a:spLocks noGrp="1"/>
          </p:cNvSpPr>
          <p:nvPr>
            <p:ph type="title"/>
          </p:nvPr>
        </p:nvSpPr>
        <p:spPr>
          <a:xfrm>
            <a:off x="304800" y="1219200"/>
            <a:ext cx="11582400" cy="609599"/>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000" b="0" i="0" u="none" strike="noStrike" cap="none" dirty="0">
                <a:solidFill>
                  <a:srgbClr val="004AD4"/>
                </a:solidFill>
                <a:latin typeface="Source Sans Pro"/>
                <a:ea typeface="Source Sans Pro"/>
                <a:cs typeface="Source Sans Pro"/>
                <a:sym typeface="Source Sans Pro"/>
              </a:rPr>
              <a:t>WHAT IS COMPETITIVE BIDDING?</a:t>
            </a:r>
          </a:p>
        </p:txBody>
      </p:sp>
      <p:sp>
        <p:nvSpPr>
          <p:cNvPr id="3" name="Footer Placeholder 2"/>
          <p:cNvSpPr>
            <a:spLocks noGrp="1"/>
          </p:cNvSpPr>
          <p:nvPr>
            <p:ph type="ftr" sz="quarter" idx="10"/>
          </p:nvPr>
        </p:nvSpPr>
        <p:spPr/>
        <p:txBody>
          <a:bodyPr/>
          <a:lstStyle/>
          <a:p>
            <a:pPr marL="12700" algn="l">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pic>
        <p:nvPicPr>
          <p:cNvPr id="2" name="Picture 1"/>
          <p:cNvPicPr>
            <a:picLocks noChangeAspect="1"/>
          </p:cNvPicPr>
          <p:nvPr/>
        </p:nvPicPr>
        <p:blipFill>
          <a:blip r:embed="rId3"/>
          <a:stretch>
            <a:fillRect/>
          </a:stretch>
        </p:blipFill>
        <p:spPr>
          <a:xfrm>
            <a:off x="3290049" y="4049606"/>
            <a:ext cx="5163670" cy="2189504"/>
          </a:xfrm>
          <a:prstGeom prst="rect">
            <a:avLst/>
          </a:prstGeom>
        </p:spPr>
      </p:pic>
    </p:spTree>
    <p:extLst>
      <p:ext uri="{BB962C8B-B14F-4D97-AF65-F5344CB8AC3E}">
        <p14:creationId xmlns:p14="http://schemas.microsoft.com/office/powerpoint/2010/main" val="135129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956816"/>
            <a:ext cx="11582400" cy="3754119"/>
          </a:xfrm>
          <a:prstGeom prst="rect">
            <a:avLst/>
          </a:prstGeom>
          <a:noFill/>
          <a:ln>
            <a:noFill/>
          </a:ln>
        </p:spPr>
        <p:txBody>
          <a:bodyPr lIns="91425" tIns="45700" rIns="91425" bIns="45700" anchor="t" anchorCtr="0">
            <a:noAutofit/>
          </a:bodyPr>
          <a:lstStyle/>
          <a:p>
            <a:pPr marL="0" indent="0">
              <a:buNone/>
            </a:pPr>
            <a:r>
              <a:rPr lang="en-US" sz="3600" dirty="0"/>
              <a:t>1. Complete and post </a:t>
            </a:r>
            <a:r>
              <a:rPr lang="en-US" sz="3600" dirty="0" smtClean="0"/>
              <a:t>FCC Form </a:t>
            </a:r>
            <a:r>
              <a:rPr lang="en-US" sz="3600" dirty="0"/>
              <a:t>470 (and RFP</a:t>
            </a:r>
            <a:r>
              <a:rPr lang="en-US" sz="3600" dirty="0" smtClean="0"/>
              <a:t>).</a:t>
            </a:r>
            <a:endParaRPr lang="en-US" sz="3600" dirty="0"/>
          </a:p>
          <a:p>
            <a:pPr marL="0" indent="0">
              <a:buNone/>
            </a:pPr>
            <a:r>
              <a:rPr lang="en-US" sz="3600" dirty="0"/>
              <a:t>2.  Wait 28 </a:t>
            </a:r>
            <a:r>
              <a:rPr lang="en-US" sz="3600" dirty="0" smtClean="0"/>
              <a:t>days.</a:t>
            </a:r>
            <a:endParaRPr lang="en-US" sz="3600" dirty="0"/>
          </a:p>
          <a:p>
            <a:pPr marL="0" indent="0">
              <a:buNone/>
            </a:pPr>
            <a:r>
              <a:rPr lang="en-US" sz="3600" dirty="0"/>
              <a:t>3.  Review bids and conduct bid </a:t>
            </a:r>
            <a:r>
              <a:rPr lang="en-US" sz="3600" dirty="0" smtClean="0"/>
              <a:t>evaluations.</a:t>
            </a:r>
            <a:endParaRPr lang="en-US" sz="3600" dirty="0"/>
          </a:p>
          <a:p>
            <a:pPr marL="0" indent="0">
              <a:buNone/>
            </a:pPr>
            <a:r>
              <a:rPr lang="en-US" sz="3600" dirty="0"/>
              <a:t>4.  Select a service </a:t>
            </a:r>
            <a:r>
              <a:rPr lang="en-US" sz="3600" dirty="0" smtClean="0"/>
              <a:t>provider.</a:t>
            </a:r>
            <a:endParaRPr lang="en-US" sz="3600" dirty="0"/>
          </a:p>
          <a:p>
            <a:pPr marL="0" indent="0">
              <a:buNone/>
            </a:pPr>
            <a:r>
              <a:rPr lang="en-US" sz="3600" dirty="0"/>
              <a:t>5.  Determine products, services, quantities, etc.</a:t>
            </a:r>
          </a:p>
          <a:p>
            <a:pPr marL="0" indent="0">
              <a:buNone/>
            </a:pPr>
            <a:r>
              <a:rPr lang="en-US" sz="3600" dirty="0"/>
              <a:t>6.  File </a:t>
            </a:r>
            <a:r>
              <a:rPr lang="en-US" sz="3600" dirty="0" smtClean="0"/>
              <a:t>FCC Form 471.</a:t>
            </a:r>
            <a:endParaRPr lang="en-US" sz="3600" dirty="0"/>
          </a:p>
          <a:p>
            <a:pPr marL="0" indent="0" fontAlgn="base">
              <a:buNone/>
            </a:pPr>
            <a:endParaRPr lang="en-US" sz="3600" dirty="0"/>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COMPETITIVE BIDDING</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138" name="Shape 138"/>
          <p:cNvSpPr txBox="1">
            <a:spLocks noGrp="1"/>
          </p:cNvSpPr>
          <p:nvPr>
            <p:ph type="title"/>
          </p:nvPr>
        </p:nvSpPr>
        <p:spPr>
          <a:xfrm>
            <a:off x="304800" y="1219200"/>
            <a:ext cx="11582400" cy="609599"/>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000" b="0" i="0" u="none" strike="noStrike" cap="none" dirty="0" smtClean="0">
                <a:solidFill>
                  <a:srgbClr val="004AD4"/>
                </a:solidFill>
                <a:latin typeface="Source Sans Pro"/>
                <a:ea typeface="Source Sans Pro"/>
                <a:cs typeface="Source Sans Pro"/>
                <a:sym typeface="Source Sans Pro"/>
              </a:rPr>
              <a:t>COMPETITIVE BIDDING PROCESS</a:t>
            </a:r>
            <a:endParaRPr lang="en-US" sz="2000" b="0" i="0" u="none" strike="noStrike" cap="none" dirty="0">
              <a:solidFill>
                <a:srgbClr val="004AD4"/>
              </a:solidFill>
              <a:latin typeface="Source Sans Pro"/>
              <a:ea typeface="Source Sans Pro"/>
              <a:cs typeface="Source Sans Pro"/>
              <a:sym typeface="Source Sans Pro"/>
            </a:endParaRPr>
          </a:p>
        </p:txBody>
      </p:sp>
      <p:sp>
        <p:nvSpPr>
          <p:cNvPr id="3" name="Footer Placeholder 2"/>
          <p:cNvSpPr>
            <a:spLocks noGrp="1"/>
          </p:cNvSpPr>
          <p:nvPr>
            <p:ph type="ftr" sz="quarter" idx="10"/>
          </p:nvPr>
        </p:nvSpPr>
        <p:spPr/>
        <p:txBody>
          <a:bodyPr/>
          <a:lstStyle/>
          <a:p>
            <a:pPr marL="12700" algn="l">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24447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315791"/>
            <a:ext cx="11582400" cy="5075581"/>
          </a:xfrm>
          <a:prstGeom prst="rect">
            <a:avLst/>
          </a:prstGeom>
          <a:noFill/>
          <a:ln>
            <a:noFill/>
          </a:ln>
        </p:spPr>
        <p:txBody>
          <a:bodyPr lIns="91425" tIns="45700" rIns="91425" bIns="45700" anchor="t" anchorCtr="0">
            <a:noAutofit/>
          </a:bodyPr>
          <a:lstStyle/>
          <a:p>
            <a:pPr fontAlgn="base"/>
            <a:r>
              <a:rPr lang="en-US" sz="3200" b="1" dirty="0"/>
              <a:t>The competitive bidding process must be open and fair:</a:t>
            </a:r>
          </a:p>
          <a:p>
            <a:pPr marL="631825" lvl="2" indent="-365125" fontAlgn="base">
              <a:spcBef>
                <a:spcPts val="0"/>
              </a:spcBef>
              <a:spcAft>
                <a:spcPts val="600"/>
              </a:spcAft>
              <a:buFont typeface="Courier New" panose="02070309020205020404" pitchFamily="49" charset="0"/>
              <a:buChar char="o"/>
            </a:pPr>
            <a:r>
              <a:rPr lang="en-US" sz="3200" dirty="0">
                <a:latin typeface="Source Sans Pro" pitchFamily="34" charset="0"/>
                <a:ea typeface="Source Sans Pro" pitchFamily="34" charset="0"/>
              </a:rPr>
              <a:t>All bidders must be treated the same.</a:t>
            </a:r>
          </a:p>
          <a:p>
            <a:pPr marL="631825" lvl="2" indent="-365125" fontAlgn="base">
              <a:spcBef>
                <a:spcPts val="0"/>
              </a:spcBef>
              <a:spcAft>
                <a:spcPts val="600"/>
              </a:spcAft>
              <a:buFont typeface="Courier New" panose="02070309020205020404" pitchFamily="49" charset="0"/>
              <a:buChar char="o"/>
            </a:pPr>
            <a:r>
              <a:rPr lang="en-US" sz="3200" dirty="0">
                <a:latin typeface="Source Sans Pro" pitchFamily="34" charset="0"/>
                <a:ea typeface="Source Sans Pro" pitchFamily="34" charset="0"/>
              </a:rPr>
              <a:t>No bidder can have advance knowledge of the project information. </a:t>
            </a:r>
          </a:p>
          <a:p>
            <a:pPr marL="631825" lvl="2" indent="-365125" fontAlgn="base">
              <a:spcBef>
                <a:spcPts val="0"/>
              </a:spcBef>
              <a:spcAft>
                <a:spcPts val="600"/>
              </a:spcAft>
              <a:buFont typeface="Courier New" panose="02070309020205020404" pitchFamily="49" charset="0"/>
              <a:buChar char="o"/>
            </a:pPr>
            <a:r>
              <a:rPr lang="en-US" sz="3200" dirty="0">
                <a:latin typeface="Source Sans Pro" pitchFamily="34" charset="0"/>
                <a:ea typeface="Source Sans Pro" pitchFamily="34" charset="0"/>
              </a:rPr>
              <a:t>There are no secrets in the process.</a:t>
            </a:r>
          </a:p>
          <a:p>
            <a:pPr marL="631825" lvl="2" indent="-365125" fontAlgn="base">
              <a:spcBef>
                <a:spcPts val="0"/>
              </a:spcBef>
              <a:spcAft>
                <a:spcPts val="600"/>
              </a:spcAft>
              <a:buFont typeface="Courier New" panose="02070309020205020404" pitchFamily="49" charset="0"/>
              <a:buChar char="o"/>
            </a:pPr>
            <a:r>
              <a:rPr lang="en-US" sz="3200" dirty="0">
                <a:latin typeface="Source Sans Pro" pitchFamily="34" charset="0"/>
                <a:ea typeface="Source Sans Pro" pitchFamily="34" charset="0"/>
              </a:rPr>
              <a:t>All bidders know what is required of them.</a:t>
            </a:r>
          </a:p>
          <a:p>
            <a:pPr marL="631825" lvl="2" indent="-365125" fontAlgn="base">
              <a:spcBef>
                <a:spcPts val="0"/>
              </a:spcBef>
              <a:spcAft>
                <a:spcPts val="600"/>
              </a:spcAft>
              <a:buFont typeface="Courier New" panose="02070309020205020404" pitchFamily="49" charset="0"/>
              <a:buChar char="o"/>
            </a:pPr>
            <a:r>
              <a:rPr lang="en-US" sz="3200" dirty="0">
                <a:latin typeface="Source Sans Pro" pitchFamily="34" charset="0"/>
                <a:ea typeface="Source Sans Pro" pitchFamily="34" charset="0"/>
              </a:rPr>
              <a:t>With limited exceptions, potential service providers cannot give gifts to applicants.</a:t>
            </a:r>
          </a:p>
          <a:p>
            <a:pPr marL="631825" lvl="2" indent="-365125" fontAlgn="base">
              <a:spcBef>
                <a:spcPts val="0"/>
              </a:spcBef>
              <a:spcAft>
                <a:spcPts val="600"/>
              </a:spcAft>
              <a:buFont typeface="Courier New" panose="02070309020205020404" pitchFamily="49" charset="0"/>
              <a:buChar char="o"/>
            </a:pPr>
            <a:r>
              <a:rPr lang="en-US" sz="3200" dirty="0">
                <a:latin typeface="Source Sans Pro" pitchFamily="34" charset="0"/>
                <a:ea typeface="Source Sans Pro" pitchFamily="34" charset="0"/>
              </a:rPr>
              <a:t>Service providers must identify the value of free services (e.g., price reductions, promotional offers, free products). </a:t>
            </a:r>
          </a:p>
          <a:p>
            <a:pPr marL="266700" lvl="2" indent="0" fontAlgn="base">
              <a:spcBef>
                <a:spcPts val="0"/>
              </a:spcBef>
              <a:buNone/>
            </a:pPr>
            <a:endParaRPr lang="en-US" sz="2400" dirty="0">
              <a:latin typeface="Source Sans Pro" pitchFamily="34" charset="0"/>
              <a:ea typeface="Source Sans Pro" pitchFamily="34" charset="0"/>
            </a:endParaRPr>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REQUIREMENTS FOR COMPETITIVE BIDDING</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374620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956816"/>
            <a:ext cx="11582400" cy="4434152"/>
          </a:xfrm>
          <a:prstGeom prst="rect">
            <a:avLst/>
          </a:prstGeom>
          <a:noFill/>
          <a:ln>
            <a:noFill/>
          </a:ln>
        </p:spPr>
        <p:txBody>
          <a:bodyPr lIns="91425" tIns="45700" rIns="91425" bIns="45700" anchor="t" anchorCtr="0">
            <a:noAutofit/>
          </a:bodyPr>
          <a:lstStyle/>
          <a:p>
            <a:pPr fontAlgn="base"/>
            <a:r>
              <a:rPr lang="en-US" sz="3200" b="1" dirty="0"/>
              <a:t>Requests for information from service providers </a:t>
            </a:r>
            <a:r>
              <a:rPr lang="en-US" sz="3200" dirty="0"/>
              <a:t>should be </a:t>
            </a:r>
            <a:r>
              <a:rPr lang="en-US" sz="3200" i="1" dirty="0"/>
              <a:t>specific</a:t>
            </a:r>
            <a:r>
              <a:rPr lang="en-US" sz="3200" dirty="0"/>
              <a:t> and related to posted FCC Forms 470 and RFPs if the available information is not enough for the service provider to provide a responsive bid.  </a:t>
            </a:r>
          </a:p>
          <a:p>
            <a:pPr marL="0" indent="0" fontAlgn="base">
              <a:buNone/>
            </a:pPr>
            <a:endParaRPr lang="en-US" sz="1200" dirty="0"/>
          </a:p>
          <a:p>
            <a:pPr fontAlgn="base"/>
            <a:r>
              <a:rPr lang="en-US" sz="3200" dirty="0"/>
              <a:t>Service providers </a:t>
            </a:r>
            <a:r>
              <a:rPr lang="en-US" sz="3200" dirty="0">
                <a:solidFill>
                  <a:schemeClr val="tx1"/>
                </a:solidFill>
              </a:rPr>
              <a:t>cannot </a:t>
            </a:r>
            <a:r>
              <a:rPr lang="en-US" sz="3200" dirty="0"/>
              <a:t>prepare, sign, post, or certify an FCC Form 470. </a:t>
            </a:r>
          </a:p>
          <a:p>
            <a:pPr marL="0" indent="0" fontAlgn="base">
              <a:buNone/>
            </a:pPr>
            <a:endParaRPr lang="en-US" sz="1200" dirty="0"/>
          </a:p>
          <a:p>
            <a:pPr fontAlgn="base"/>
            <a:r>
              <a:rPr lang="en-US" sz="3200" dirty="0"/>
              <a:t>Service providers </a:t>
            </a:r>
            <a:r>
              <a:rPr lang="en-US" sz="3200" dirty="0">
                <a:solidFill>
                  <a:schemeClr val="tx1"/>
                </a:solidFill>
              </a:rPr>
              <a:t>cannot</a:t>
            </a:r>
            <a:r>
              <a:rPr lang="en-US" sz="3200" dirty="0"/>
              <a:t> serve as a contact on the FCC Form 470, and their contact information </a:t>
            </a:r>
            <a:r>
              <a:rPr lang="en-US" sz="3200" dirty="0">
                <a:solidFill>
                  <a:schemeClr val="tx1"/>
                </a:solidFill>
              </a:rPr>
              <a:t>cannot</a:t>
            </a:r>
            <a:r>
              <a:rPr lang="en-US" sz="3200" dirty="0"/>
              <a:t> appear on the form.</a:t>
            </a:r>
          </a:p>
          <a:p>
            <a:pPr marL="0" indent="0" fontAlgn="base">
              <a:buNone/>
            </a:pPr>
            <a:endParaRPr lang="en-US" sz="2400" dirty="0"/>
          </a:p>
          <a:p>
            <a:pPr marL="0" indent="0" fontAlgn="base">
              <a:buNone/>
            </a:pPr>
            <a:endParaRPr lang="en-US" sz="2400" dirty="0"/>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COMPETITIVE BIDDING</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138" name="Shape 138"/>
          <p:cNvSpPr txBox="1">
            <a:spLocks noGrp="1"/>
          </p:cNvSpPr>
          <p:nvPr>
            <p:ph type="title"/>
          </p:nvPr>
        </p:nvSpPr>
        <p:spPr>
          <a:xfrm>
            <a:off x="304800" y="1219200"/>
            <a:ext cx="11582400" cy="609599"/>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000" b="0" i="0" u="none" strike="noStrike" cap="none" dirty="0">
                <a:solidFill>
                  <a:srgbClr val="004AD4"/>
                </a:solidFill>
                <a:latin typeface="Source Sans Pro"/>
                <a:ea typeface="Source Sans Pro"/>
                <a:cs typeface="Source Sans Pro"/>
                <a:sym typeface="Source Sans Pro"/>
              </a:rPr>
              <a:t>SERVICE PROVIDER ROLE IN THE COMPETITIVE BIDDING PROCESS</a:t>
            </a: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359456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304800" y="2848069"/>
            <a:ext cx="11582400" cy="672085"/>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2500" b="1" i="0" u="none" strike="noStrike" cap="none" dirty="0">
                <a:solidFill>
                  <a:schemeClr val="lt1"/>
                </a:solidFill>
                <a:latin typeface="Source Sans Pro"/>
                <a:ea typeface="Source Sans Pro"/>
                <a:cs typeface="Source Sans Pro"/>
                <a:sym typeface="Source Sans Pro"/>
              </a:rPr>
              <a:t>POSTING THE FCC FORM 470</a:t>
            </a:r>
          </a:p>
        </p:txBody>
      </p:sp>
      <p:sp>
        <p:nvSpPr>
          <p:cNvPr id="3" name="Footer Placeholder 2"/>
          <p:cNvSpPr>
            <a:spLocks noGrp="1"/>
          </p:cNvSpPr>
          <p:nvPr>
            <p:ph type="ftr" sz="quarter" idx="10"/>
          </p:nvPr>
        </p:nvSpPr>
        <p:spPr/>
        <p:txBody>
          <a:bodyPr/>
          <a:lstStyle/>
          <a:p>
            <a:pPr marL="12700">
              <a:lnSpc>
                <a:spcPts val="969"/>
              </a:lnSpc>
            </a:pPr>
            <a:r>
              <a:rPr lang="de-DE" dirty="0">
                <a:solidFill>
                  <a:srgbClr val="FFFFFF">
                    <a:lumMod val="95000"/>
                  </a:srgbClr>
                </a:solidFill>
              </a:rPr>
              <a:t>© 2018 </a:t>
            </a:r>
            <a:r>
              <a:rPr lang="en-US" dirty="0">
                <a:solidFill>
                  <a:srgbClr val="FFFFFF">
                    <a:lumMod val="95000"/>
                  </a:srgbClr>
                </a:solidFill>
              </a:rPr>
              <a:t>Universal Service Administrative Co. </a:t>
            </a:r>
            <a:endParaRPr lang="en-US" dirty="0">
              <a:solidFill>
                <a:srgbClr val="FFFFFF">
                  <a:lumMod val="95000"/>
                </a:srgbClr>
              </a:solidFill>
              <a:cs typeface="SourceSansPro-Light"/>
            </a:endParaRPr>
          </a:p>
        </p:txBody>
      </p:sp>
    </p:spTree>
    <p:extLst>
      <p:ext uri="{BB962C8B-B14F-4D97-AF65-F5344CB8AC3E}">
        <p14:creationId xmlns:p14="http://schemas.microsoft.com/office/powerpoint/2010/main" val="125281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04800" y="1956816"/>
            <a:ext cx="11582400" cy="4273863"/>
          </a:xfrm>
          <a:prstGeom prst="rect">
            <a:avLst/>
          </a:prstGeom>
          <a:noFill/>
          <a:ln>
            <a:noFill/>
          </a:ln>
        </p:spPr>
        <p:txBody>
          <a:bodyPr lIns="91425" tIns="45700" rIns="91425" bIns="45700" anchor="t" anchorCtr="0">
            <a:noAutofit/>
          </a:bodyPr>
          <a:lstStyle/>
          <a:p>
            <a:pPr fontAlgn="base"/>
            <a:r>
              <a:rPr lang="en-US" sz="2800" dirty="0"/>
              <a:t>The </a:t>
            </a:r>
            <a:r>
              <a:rPr lang="en-US" sz="2800" b="1" dirty="0"/>
              <a:t>FCC Form 470 </a:t>
            </a:r>
            <a:r>
              <a:rPr lang="en-US" sz="2800" dirty="0"/>
              <a:t>is posted to the USAC website by: </a:t>
            </a:r>
          </a:p>
          <a:p>
            <a:pPr marL="0" indent="0" fontAlgn="base">
              <a:buNone/>
            </a:pPr>
            <a:endParaRPr lang="en-US" sz="1200" b="1" dirty="0"/>
          </a:p>
          <a:p>
            <a:pPr marL="744538" fontAlgn="base"/>
            <a:r>
              <a:rPr lang="en-US" sz="2800" dirty="0"/>
              <a:t>The school, library, school district, or library system that will purchase the services.</a:t>
            </a:r>
          </a:p>
          <a:p>
            <a:pPr marL="744538" fontAlgn="base"/>
            <a:r>
              <a:rPr lang="en-US" sz="2800" dirty="0"/>
              <a:t>A consortium – which must be authorized to represent the schools and/or libraries who will receive the services.</a:t>
            </a:r>
          </a:p>
          <a:p>
            <a:pPr marL="744538" fontAlgn="base"/>
            <a:r>
              <a:rPr lang="en-US" sz="2800" dirty="0"/>
              <a:t>A state procurement agency or similar entity.</a:t>
            </a:r>
          </a:p>
          <a:p>
            <a:pPr fontAlgn="base"/>
            <a:endParaRPr lang="en-US" sz="1200" b="1" dirty="0"/>
          </a:p>
          <a:p>
            <a:pPr fontAlgn="base"/>
            <a:r>
              <a:rPr lang="en-US" sz="2800" dirty="0"/>
              <a:t>The filer of the FCC Form 470 must be prepared to receive and evaluate bids and negotiate with service providers.</a:t>
            </a:r>
          </a:p>
          <a:p>
            <a:pPr fontAlgn="base"/>
            <a:endParaRPr lang="en-US" sz="2000" dirty="0"/>
          </a:p>
        </p:txBody>
      </p:sp>
      <p:sp>
        <p:nvSpPr>
          <p:cNvPr id="137" name="Shape 137"/>
          <p:cNvSpPr txBox="1">
            <a:spLocks noGrp="1"/>
          </p:cNvSpPr>
          <p:nvPr>
            <p:ph type="body" idx="2"/>
          </p:nvPr>
        </p:nvSpPr>
        <p:spPr>
          <a:xfrm>
            <a:off x="304800" y="304801"/>
            <a:ext cx="11582400" cy="635001"/>
          </a:xfrm>
          <a:prstGeom prst="rect">
            <a:avLst/>
          </a:prstGeom>
          <a:noFill/>
          <a:ln>
            <a:noFill/>
          </a:ln>
        </p:spPr>
        <p:txBody>
          <a:bodyPr lIns="91425" tIns="45700" rIns="91425" bIns="45700" anchor="ctr" anchorCtr="0">
            <a:noAutofit/>
          </a:bodyPr>
          <a:lstStyle/>
          <a:p>
            <a:pPr>
              <a:buSzPct val="25000"/>
            </a:pPr>
            <a:r>
              <a:rPr lang="en-US" dirty="0"/>
              <a:t>COMPETITIVE BIDDING</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138" name="Shape 138"/>
          <p:cNvSpPr txBox="1">
            <a:spLocks noGrp="1"/>
          </p:cNvSpPr>
          <p:nvPr>
            <p:ph type="title"/>
          </p:nvPr>
        </p:nvSpPr>
        <p:spPr>
          <a:xfrm>
            <a:off x="304800" y="1219200"/>
            <a:ext cx="11582400" cy="609599"/>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000" b="0" i="0" u="none" strike="noStrike" cap="none" dirty="0">
                <a:solidFill>
                  <a:srgbClr val="004AD4"/>
                </a:solidFill>
                <a:latin typeface="Source Sans Pro"/>
                <a:ea typeface="Source Sans Pro"/>
                <a:cs typeface="Source Sans Pro"/>
                <a:sym typeface="Source Sans Pro"/>
              </a:rPr>
              <a:t>WHAT IS COMPETITIVE BIDDING?</a:t>
            </a: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59B7"/>
                </a:solidFill>
              </a:rPr>
              <a:t>© 2018 </a:t>
            </a:r>
            <a:r>
              <a:rPr lang="en-US" dirty="0">
                <a:solidFill>
                  <a:srgbClr val="0059B7"/>
                </a:solidFill>
              </a:rPr>
              <a:t>Universal Service Administrative Co. </a:t>
            </a:r>
            <a:endParaRPr lang="en-US" dirty="0">
              <a:solidFill>
                <a:srgbClr val="0059B7"/>
              </a:solidFill>
              <a:cs typeface="SourceSansPro-Light"/>
            </a:endParaRPr>
          </a:p>
        </p:txBody>
      </p:sp>
    </p:spTree>
    <p:extLst>
      <p:ext uri="{BB962C8B-B14F-4D97-AF65-F5344CB8AC3E}">
        <p14:creationId xmlns:p14="http://schemas.microsoft.com/office/powerpoint/2010/main" val="2596610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13570</TotalTime>
  <Words>1825</Words>
  <Application>Microsoft Office PowerPoint</Application>
  <PresentationFormat>Widescreen</PresentationFormat>
  <Paragraphs>215</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Courier New</vt:lpstr>
      <vt:lpstr>Source Sans Pro</vt:lpstr>
      <vt:lpstr>Source Sans Pro Light</vt:lpstr>
      <vt:lpstr>SourceSansPro-Light</vt:lpstr>
      <vt:lpstr>Office Theme</vt:lpstr>
      <vt:lpstr>PowerPoint Presentation</vt:lpstr>
      <vt:lpstr>PowerPoint Presentation</vt:lpstr>
      <vt:lpstr>PowerPoint Presentation</vt:lpstr>
      <vt:lpstr>WHAT IS COMPETITIVE BIDDING?</vt:lpstr>
      <vt:lpstr>COMPETITIVE BIDDING PROCESS</vt:lpstr>
      <vt:lpstr>PowerPoint Presentation</vt:lpstr>
      <vt:lpstr>SERVICE PROVIDER ROLE IN THE COMPETITIVE BIDDING PROCESS</vt:lpstr>
      <vt:lpstr>PowerPoint Presentation</vt:lpstr>
      <vt:lpstr>WHAT IS COMPETITIVE BIDDING?</vt:lpstr>
      <vt:lpstr>Request for Proposal (RFP)</vt:lpstr>
      <vt:lpstr>Request for Proposal (RFP)</vt:lpstr>
      <vt:lpstr>PowerPoint Presentation</vt:lpstr>
      <vt:lpstr>When to file the FCC Form 470</vt:lpstr>
      <vt:lpstr>When to file the FCC Form 470</vt:lpstr>
      <vt:lpstr>Exemption from Filing the FCC Form 470</vt:lpstr>
      <vt:lpstr>PowerPoint Presentation</vt:lpstr>
      <vt:lpstr>28-Day Waiting Period</vt:lpstr>
      <vt:lpstr>PowerPoint Presentation</vt:lpstr>
      <vt:lpstr>Leased Lit Fiber</vt:lpstr>
      <vt:lpstr>High-speed Internet Access over a Non-fiber Connection</vt:lpstr>
      <vt:lpstr>High-Speed Internet (All Transport Options)</vt:lpstr>
      <vt:lpstr>PowerPoint Presentation</vt:lpstr>
      <vt:lpstr>PowerPoint Presentation</vt:lpstr>
      <vt:lpstr>PowerPoint Presentation</vt:lpstr>
      <vt:lpstr>Overview</vt:lpstr>
      <vt:lpstr>PowerPoint Presentation</vt:lpstr>
      <vt:lpstr>HOW DO APPLICANTS SELECT SERVICE PROVIDERS?</vt:lpstr>
      <vt:lpstr>Sample evaluation matrix</vt:lpstr>
      <vt:lpstr>WHAT IF THE APPLICANT RECEIVES ONE OR NO BIDS?</vt:lpstr>
      <vt:lpstr>PowerPoint Presentation</vt:lpstr>
    </vt:vector>
  </TitlesOfParts>
  <Company>USAC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REVIEW SECTION</dc:title>
  <dc:creator>Inna Malashenok</dc:creator>
  <cp:lastModifiedBy>John Noran</cp:lastModifiedBy>
  <cp:revision>154</cp:revision>
  <dcterms:created xsi:type="dcterms:W3CDTF">2018-03-26T18:56:20Z</dcterms:created>
  <dcterms:modified xsi:type="dcterms:W3CDTF">2018-10-11T19:11:00Z</dcterms:modified>
</cp:coreProperties>
</file>