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5"/>
  </p:sldMasterIdLst>
  <p:notesMasterIdLst>
    <p:notesMasterId r:id="rId44"/>
  </p:notesMasterIdLst>
  <p:sldIdLst>
    <p:sldId id="270" r:id="rId6"/>
    <p:sldId id="319" r:id="rId7"/>
    <p:sldId id="355" r:id="rId8"/>
    <p:sldId id="293" r:id="rId9"/>
    <p:sldId id="356" r:id="rId10"/>
    <p:sldId id="340" r:id="rId11"/>
    <p:sldId id="336" r:id="rId12"/>
    <p:sldId id="357" r:id="rId13"/>
    <p:sldId id="337" r:id="rId14"/>
    <p:sldId id="338" r:id="rId15"/>
    <p:sldId id="339" r:id="rId16"/>
    <p:sldId id="343" r:id="rId17"/>
    <p:sldId id="359" r:id="rId18"/>
    <p:sldId id="341" r:id="rId19"/>
    <p:sldId id="335" r:id="rId20"/>
    <p:sldId id="322" r:id="rId21"/>
    <p:sldId id="323" r:id="rId22"/>
    <p:sldId id="328" r:id="rId23"/>
    <p:sldId id="360" r:id="rId24"/>
    <p:sldId id="307" r:id="rId25"/>
    <p:sldId id="306" r:id="rId26"/>
    <p:sldId id="308" r:id="rId27"/>
    <p:sldId id="363" r:id="rId28"/>
    <p:sldId id="361" r:id="rId29"/>
    <p:sldId id="315" r:id="rId30"/>
    <p:sldId id="310" r:id="rId31"/>
    <p:sldId id="312" r:id="rId32"/>
    <p:sldId id="313" r:id="rId33"/>
    <p:sldId id="314" r:id="rId34"/>
    <p:sldId id="362" r:id="rId35"/>
    <p:sldId id="326" r:id="rId36"/>
    <p:sldId id="364" r:id="rId37"/>
    <p:sldId id="327" r:id="rId38"/>
    <p:sldId id="366" r:id="rId39"/>
    <p:sldId id="331" r:id="rId40"/>
    <p:sldId id="367" r:id="rId41"/>
    <p:sldId id="325" r:id="rId42"/>
    <p:sldId id="354" r:id="rId4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Kate Dumouchel" initials="KD" lastIdx="7" clrIdx="0">
    <p:extLst>
      <p:ext uri="{19B8F6BF-5375-455C-9EA6-DF929625EA0E}">
        <p15:presenceInfo xmlns:p15="http://schemas.microsoft.com/office/powerpoint/2012/main" userId="S-1-5-21-231363354-1701785364-1709204886-54477" providerId="AD"/>
      </p:ext>
    </p:extLst>
  </p:cmAuthor>
  <p:cmAuthor id="2" name="John Noran" initials="JN" lastIdx="1" clrIdx="1">
    <p:extLst>
      <p:ext uri="{19B8F6BF-5375-455C-9EA6-DF929625EA0E}">
        <p15:presenceInfo xmlns:p15="http://schemas.microsoft.com/office/powerpoint/2012/main" userId="S-1-5-21-691950464-754195623-6498272-1134"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4ADD"/>
    <a:srgbClr val="B5BD00"/>
    <a:srgbClr val="0062FF"/>
    <a:srgbClr val="358CFF"/>
    <a:srgbClr val="2515A8"/>
    <a:srgbClr val="89BAF4"/>
    <a:srgbClr val="296DFF"/>
    <a:srgbClr val="0064CA"/>
    <a:srgbClr val="0075FF"/>
    <a:srgbClr val="0051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0345" autoAdjust="0"/>
    <p:restoredTop sz="91742" autoAdjust="0"/>
  </p:normalViewPr>
  <p:slideViewPr>
    <p:cSldViewPr snapToGrid="0" snapToObjects="1">
      <p:cViewPr varScale="1">
        <p:scale>
          <a:sx n="86" d="100"/>
          <a:sy n="86" d="100"/>
        </p:scale>
        <p:origin x="259" y="62"/>
      </p:cViewPr>
      <p:guideLst>
        <p:guide orient="horz" pos="2160"/>
        <p:guide pos="3840"/>
      </p:guideLst>
    </p:cSldViewPr>
  </p:slideViewPr>
  <p:notesTextViewPr>
    <p:cViewPr>
      <p:scale>
        <a:sx n="1" d="1"/>
        <a:sy n="1" d="1"/>
      </p:scale>
      <p:origin x="0" y="0"/>
    </p:cViewPr>
  </p:notesTextViewPr>
  <p:sorterViewPr>
    <p:cViewPr>
      <p:scale>
        <a:sx n="100" d="100"/>
        <a:sy n="100" d="100"/>
      </p:scale>
      <p:origin x="0" y="3974"/>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slide" Target="slides/slide34.xml"/><Relationship Id="rId3" Type="http://schemas.openxmlformats.org/officeDocument/2006/relationships/customXml" Target="../customXml/item3.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slide" Target="slides/slide37.xml"/><Relationship Id="rId47" Type="http://schemas.openxmlformats.org/officeDocument/2006/relationships/viewProps" Target="viewProps.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41" Type="http://schemas.openxmlformats.org/officeDocument/2006/relationships/slide" Target="slides/slide36.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slide" Target="slides/slide35.xml"/><Relationship Id="rId45" Type="http://schemas.openxmlformats.org/officeDocument/2006/relationships/commentAuthors" Target="commentAuthors.xml"/><Relationship Id="rId5" Type="http://schemas.openxmlformats.org/officeDocument/2006/relationships/slideMaster" Target="slideMasters/slideMaster1.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49" Type="http://schemas.openxmlformats.org/officeDocument/2006/relationships/tableStyles" Target="tableStyles.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4" Type="http://schemas.openxmlformats.org/officeDocument/2006/relationships/notesMaster" Target="notesMasters/notesMaster1.xml"/><Relationship Id="rId4" Type="http://schemas.openxmlformats.org/officeDocument/2006/relationships/customXml" Target="../customXml/item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slide" Target="slides/slide38.xml"/><Relationship Id="rId48" Type="http://schemas.openxmlformats.org/officeDocument/2006/relationships/theme" Target="theme/theme1.xml"/><Relationship Id="rId8" Type="http://schemas.openxmlformats.org/officeDocument/2006/relationships/slide" Target="slides/slide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46397B4-5E66-D945-9A97-87D2D53F2C1F}" type="datetimeFigureOut">
              <a:rPr lang="en-US" smtClean="0"/>
              <a:t>10/31/2018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31965F5-2E24-1C41-B2B4-6DE930467697}" type="slidenum">
              <a:rPr lang="en-US" smtClean="0"/>
              <a:t>‹#›</a:t>
            </a:fld>
            <a:endParaRPr lang="en-US"/>
          </a:p>
        </p:txBody>
      </p:sp>
    </p:spTree>
    <p:extLst>
      <p:ext uri="{BB962C8B-B14F-4D97-AF65-F5344CB8AC3E}">
        <p14:creationId xmlns:p14="http://schemas.microsoft.com/office/powerpoint/2010/main" val="83267815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31965F5-2E24-1C41-B2B4-6DE930467697}" type="slidenum">
              <a:rPr lang="en-US" smtClean="0"/>
              <a:t>1</a:t>
            </a:fld>
            <a:endParaRPr lang="en-US"/>
          </a:p>
        </p:txBody>
      </p:sp>
    </p:spTree>
    <p:extLst>
      <p:ext uri="{BB962C8B-B14F-4D97-AF65-F5344CB8AC3E}">
        <p14:creationId xmlns:p14="http://schemas.microsoft.com/office/powerpoint/2010/main" val="213587625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31965F5-2E24-1C41-B2B4-6DE930467697}" type="slidenum">
              <a:rPr lang="en-US" smtClean="0"/>
              <a:t>3</a:t>
            </a:fld>
            <a:endParaRPr lang="en-US"/>
          </a:p>
        </p:txBody>
      </p:sp>
    </p:spTree>
    <p:extLst>
      <p:ext uri="{BB962C8B-B14F-4D97-AF65-F5344CB8AC3E}">
        <p14:creationId xmlns:p14="http://schemas.microsoft.com/office/powerpoint/2010/main" val="29016660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31965F5-2E24-1C41-B2B4-6DE930467697}" type="slidenum">
              <a:rPr lang="en-US" smtClean="0"/>
              <a:t>6</a:t>
            </a:fld>
            <a:endParaRPr lang="en-US"/>
          </a:p>
        </p:txBody>
      </p:sp>
    </p:spTree>
    <p:extLst>
      <p:ext uri="{BB962C8B-B14F-4D97-AF65-F5344CB8AC3E}">
        <p14:creationId xmlns:p14="http://schemas.microsoft.com/office/powerpoint/2010/main" val="166079691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31965F5-2E24-1C41-B2B4-6DE930467697}" type="slidenum">
              <a:rPr lang="en-US" smtClean="0"/>
              <a:t>20</a:t>
            </a:fld>
            <a:endParaRPr lang="en-US"/>
          </a:p>
        </p:txBody>
      </p:sp>
    </p:spTree>
    <p:extLst>
      <p:ext uri="{BB962C8B-B14F-4D97-AF65-F5344CB8AC3E}">
        <p14:creationId xmlns:p14="http://schemas.microsoft.com/office/powerpoint/2010/main" val="412192370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31965F5-2E24-1C41-B2B4-6DE930467697}" type="slidenum">
              <a:rPr lang="en-US" smtClean="0"/>
              <a:t>21</a:t>
            </a:fld>
            <a:endParaRPr lang="en-US"/>
          </a:p>
        </p:txBody>
      </p:sp>
    </p:spTree>
    <p:extLst>
      <p:ext uri="{BB962C8B-B14F-4D97-AF65-F5344CB8AC3E}">
        <p14:creationId xmlns:p14="http://schemas.microsoft.com/office/powerpoint/2010/main" val="39897890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 reason needed</a:t>
            </a:r>
          </a:p>
        </p:txBody>
      </p:sp>
      <p:sp>
        <p:nvSpPr>
          <p:cNvPr id="4" name="Slide Number Placeholder 3"/>
          <p:cNvSpPr>
            <a:spLocks noGrp="1"/>
          </p:cNvSpPr>
          <p:nvPr>
            <p:ph type="sldNum" sz="quarter" idx="10"/>
          </p:nvPr>
        </p:nvSpPr>
        <p:spPr/>
        <p:txBody>
          <a:bodyPr/>
          <a:lstStyle/>
          <a:p>
            <a:fld id="{E31965F5-2E24-1C41-B2B4-6DE930467697}" type="slidenum">
              <a:rPr lang="en-US" smtClean="0"/>
              <a:t>22</a:t>
            </a:fld>
            <a:endParaRPr lang="en-US"/>
          </a:p>
        </p:txBody>
      </p:sp>
    </p:spTree>
    <p:extLst>
      <p:ext uri="{BB962C8B-B14F-4D97-AF65-F5344CB8AC3E}">
        <p14:creationId xmlns:p14="http://schemas.microsoft.com/office/powerpoint/2010/main" val="5141369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 reason needed</a:t>
            </a:r>
          </a:p>
        </p:txBody>
      </p:sp>
      <p:sp>
        <p:nvSpPr>
          <p:cNvPr id="4" name="Slide Number Placeholder 3"/>
          <p:cNvSpPr>
            <a:spLocks noGrp="1"/>
          </p:cNvSpPr>
          <p:nvPr>
            <p:ph type="sldNum" sz="quarter" idx="10"/>
          </p:nvPr>
        </p:nvSpPr>
        <p:spPr/>
        <p:txBody>
          <a:bodyPr/>
          <a:lstStyle/>
          <a:p>
            <a:fld id="{E31965F5-2E24-1C41-B2B4-6DE930467697}" type="slidenum">
              <a:rPr lang="en-US" smtClean="0"/>
              <a:t>23</a:t>
            </a:fld>
            <a:endParaRPr lang="en-US"/>
          </a:p>
        </p:txBody>
      </p:sp>
    </p:spTree>
    <p:extLst>
      <p:ext uri="{BB962C8B-B14F-4D97-AF65-F5344CB8AC3E}">
        <p14:creationId xmlns:p14="http://schemas.microsoft.com/office/powerpoint/2010/main" val="62065094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31965F5-2E24-1C41-B2B4-6DE930467697}" type="slidenum">
              <a:rPr lang="en-US" smtClean="0"/>
              <a:t>25</a:t>
            </a:fld>
            <a:endParaRPr lang="en-US"/>
          </a:p>
        </p:txBody>
      </p:sp>
    </p:spTree>
    <p:extLst>
      <p:ext uri="{BB962C8B-B14F-4D97-AF65-F5344CB8AC3E}">
        <p14:creationId xmlns:p14="http://schemas.microsoft.com/office/powerpoint/2010/main" val="230371261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31965F5-2E24-1C41-B2B4-6DE930467697}" type="slidenum">
              <a:rPr lang="en-US" smtClean="0"/>
              <a:t>33</a:t>
            </a:fld>
            <a:endParaRPr lang="en-US"/>
          </a:p>
        </p:txBody>
      </p:sp>
    </p:spTree>
    <p:extLst>
      <p:ext uri="{BB962C8B-B14F-4D97-AF65-F5344CB8AC3E}">
        <p14:creationId xmlns:p14="http://schemas.microsoft.com/office/powerpoint/2010/main" val="795374937"/>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_v01">
    <p:bg>
      <p:bgPr>
        <a:solidFill>
          <a:schemeClr val="bg1"/>
        </a:solidFill>
        <a:effectLst/>
      </p:bgPr>
    </p:bg>
    <p:spTree>
      <p:nvGrpSpPr>
        <p:cNvPr id="1" name=""/>
        <p:cNvGrpSpPr/>
        <p:nvPr/>
      </p:nvGrpSpPr>
      <p:grpSpPr>
        <a:xfrm>
          <a:off x="0" y="0"/>
          <a:ext cx="0" cy="0"/>
          <a:chOff x="0" y="0"/>
          <a:chExt cx="0" cy="0"/>
        </a:xfrm>
      </p:grpSpPr>
      <p:pic>
        <p:nvPicPr>
          <p:cNvPr id="10" name="Picture 9"/>
          <p:cNvPicPr>
            <a:picLocks noChangeAspect="1"/>
          </p:cNvPicPr>
          <p:nvPr userDrawn="1"/>
        </p:nvPicPr>
        <p:blipFill rotWithShape="1">
          <a:blip r:embed="rId2">
            <a:extLst>
              <a:ext uri="{28A0092B-C50C-407E-A947-70E740481C1C}">
                <a14:useLocalDpi xmlns:a14="http://schemas.microsoft.com/office/drawing/2010/main" val="0"/>
              </a:ext>
            </a:extLst>
          </a:blip>
          <a:srcRect t="1520" b="3737"/>
          <a:stretch/>
        </p:blipFill>
        <p:spPr>
          <a:xfrm>
            <a:off x="0" y="70934"/>
            <a:ext cx="12192000" cy="6902890"/>
          </a:xfrm>
          <a:prstGeom prst="rect">
            <a:avLst/>
          </a:prstGeom>
        </p:spPr>
      </p:pic>
      <p:sp>
        <p:nvSpPr>
          <p:cNvPr id="6" name="Slide Number Placeholder 5"/>
          <p:cNvSpPr>
            <a:spLocks noGrp="1"/>
          </p:cNvSpPr>
          <p:nvPr>
            <p:ph type="sldNum" sz="quarter" idx="12"/>
          </p:nvPr>
        </p:nvSpPr>
        <p:spPr>
          <a:xfrm>
            <a:off x="8610600" y="6356350"/>
            <a:ext cx="2743200" cy="365125"/>
          </a:xfrm>
          <a:prstGeom prst="rect">
            <a:avLst/>
          </a:prstGeom>
        </p:spPr>
        <p:txBody>
          <a:bodyPr/>
          <a:lstStyle/>
          <a:p>
            <a:pPr marL="12700" algn="l">
              <a:lnSpc>
                <a:spcPts val="969"/>
              </a:lnSpc>
            </a:pPr>
            <a:r>
              <a:rPr lang="de-DE" sz="800" dirty="0">
                <a:solidFill>
                  <a:schemeClr val="bg1"/>
                </a:solidFill>
              </a:rPr>
              <a:t>© 2017 </a:t>
            </a:r>
            <a:r>
              <a:rPr lang="en-US" sz="800" dirty="0">
                <a:solidFill>
                  <a:schemeClr val="bg1"/>
                </a:solidFill>
              </a:rPr>
              <a:t>Universal Service Administrative Co.                         </a:t>
            </a:r>
            <a:fld id="{77DFCED7-EB59-654B-ACD8-84CE8F59160C}" type="slidenum">
              <a:rPr lang="en-US" smtClean="0"/>
              <a:pPr marL="12700" algn="l">
                <a:lnSpc>
                  <a:spcPts val="969"/>
                </a:lnSpc>
              </a:pPr>
              <a:t>‹#›</a:t>
            </a:fld>
            <a:endParaRPr lang="en-US" dirty="0"/>
          </a:p>
        </p:txBody>
      </p:sp>
      <p:sp>
        <p:nvSpPr>
          <p:cNvPr id="9" name="object 8"/>
          <p:cNvSpPr/>
          <p:nvPr userDrawn="1"/>
        </p:nvSpPr>
        <p:spPr>
          <a:xfrm>
            <a:off x="395056" y="5711300"/>
            <a:ext cx="2616398" cy="930275"/>
          </a:xfrm>
          <a:prstGeom prst="rect">
            <a:avLst/>
          </a:prstGeom>
          <a:blipFill>
            <a:blip r:embed="rId3" cstate="print"/>
            <a:stretch>
              <a:fillRect/>
            </a:stretch>
          </a:blipFill>
        </p:spPr>
        <p:txBody>
          <a:bodyPr wrap="square" lIns="0" tIns="0" rIns="0" bIns="0" rtlCol="0"/>
          <a:lstStyle/>
          <a:p>
            <a:endParaRPr/>
          </a:p>
        </p:txBody>
      </p:sp>
      <p:sp>
        <p:nvSpPr>
          <p:cNvPr id="13" name="Title 1"/>
          <p:cNvSpPr>
            <a:spLocks noGrp="1"/>
          </p:cNvSpPr>
          <p:nvPr>
            <p:ph type="ctrTitle"/>
          </p:nvPr>
        </p:nvSpPr>
        <p:spPr>
          <a:xfrm>
            <a:off x="1524000" y="963399"/>
            <a:ext cx="9144000" cy="2387600"/>
          </a:xfrm>
        </p:spPr>
        <p:txBody>
          <a:bodyPr anchor="b">
            <a:noAutofit/>
          </a:bodyPr>
          <a:lstStyle>
            <a:lvl1pPr algn="ctr">
              <a:defRPr sz="4000">
                <a:solidFill>
                  <a:schemeClr val="bg1"/>
                </a:solidFill>
              </a:defRPr>
            </a:lvl1pPr>
          </a:lstStyle>
          <a:p>
            <a:r>
              <a:rPr lang="en-US" dirty="0"/>
              <a:t>Click to edit Master title style</a:t>
            </a:r>
          </a:p>
        </p:txBody>
      </p:sp>
      <p:sp>
        <p:nvSpPr>
          <p:cNvPr id="14" name="Subtitle 2"/>
          <p:cNvSpPr>
            <a:spLocks noGrp="1"/>
          </p:cNvSpPr>
          <p:nvPr>
            <p:ph type="subTitle" idx="1"/>
          </p:nvPr>
        </p:nvSpPr>
        <p:spPr>
          <a:xfrm>
            <a:off x="1524000" y="3443074"/>
            <a:ext cx="9144000" cy="1655762"/>
          </a:xfrm>
        </p:spPr>
        <p:txBody>
          <a:bodyPr>
            <a:noAutofit/>
          </a:bodyPr>
          <a:lstStyle>
            <a:lvl1pPr marL="0" indent="0" algn="ctr">
              <a:buNone/>
              <a:defRPr sz="32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Tree>
    <p:extLst>
      <p:ext uri="{BB962C8B-B14F-4D97-AF65-F5344CB8AC3E}">
        <p14:creationId xmlns:p14="http://schemas.microsoft.com/office/powerpoint/2010/main" val="20237145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Quote+Motif">
    <p:spTree>
      <p:nvGrpSpPr>
        <p:cNvPr id="1" name=""/>
        <p:cNvGrpSpPr/>
        <p:nvPr/>
      </p:nvGrpSpPr>
      <p:grpSpPr>
        <a:xfrm>
          <a:off x="0" y="0"/>
          <a:ext cx="0" cy="0"/>
          <a:chOff x="0" y="0"/>
          <a:chExt cx="0" cy="0"/>
        </a:xfrm>
      </p:grpSpPr>
      <p:sp>
        <p:nvSpPr>
          <p:cNvPr id="11" name="object 4"/>
          <p:cNvSpPr/>
          <p:nvPr userDrawn="1"/>
        </p:nvSpPr>
        <p:spPr>
          <a:xfrm>
            <a:off x="6350" y="6362"/>
            <a:ext cx="12179300" cy="6845300"/>
          </a:xfrm>
          <a:custGeom>
            <a:avLst/>
            <a:gdLst/>
            <a:ahLst/>
            <a:cxnLst/>
            <a:rect l="l" t="t" r="r" b="b"/>
            <a:pathLst>
              <a:path w="12179300" h="6845300">
                <a:moveTo>
                  <a:pt x="0" y="6845287"/>
                </a:moveTo>
                <a:lnTo>
                  <a:pt x="12178982" y="6845287"/>
                </a:lnTo>
                <a:lnTo>
                  <a:pt x="12178982" y="0"/>
                </a:lnTo>
                <a:lnTo>
                  <a:pt x="0" y="0"/>
                </a:lnTo>
                <a:lnTo>
                  <a:pt x="0" y="6845287"/>
                </a:lnTo>
                <a:close/>
              </a:path>
            </a:pathLst>
          </a:custGeom>
          <a:solidFill>
            <a:srgbClr val="004AD4"/>
          </a:solidFill>
        </p:spPr>
        <p:txBody>
          <a:bodyPr wrap="square" lIns="0" tIns="0" rIns="0" bIns="0" rtlCol="0"/>
          <a:lstStyle/>
          <a:p>
            <a:endParaRPr/>
          </a:p>
        </p:txBody>
      </p:sp>
      <p:sp>
        <p:nvSpPr>
          <p:cNvPr id="12" name="object 5"/>
          <p:cNvSpPr txBox="1">
            <a:spLocks noGrp="1"/>
          </p:cNvSpPr>
          <p:nvPr>
            <p:ph type="title"/>
          </p:nvPr>
        </p:nvSpPr>
        <p:spPr>
          <a:xfrm>
            <a:off x="307186" y="3086100"/>
            <a:ext cx="7770013" cy="646331"/>
          </a:xfrm>
          <a:prstGeom prst="rect">
            <a:avLst/>
          </a:prstGeom>
        </p:spPr>
        <p:txBody>
          <a:bodyPr vert="horz" wrap="square" lIns="0" tIns="0" rIns="0" bIns="0" rtlCol="0">
            <a:spAutoFit/>
          </a:bodyPr>
          <a:lstStyle>
            <a:lvl1pPr>
              <a:defRPr>
                <a:solidFill>
                  <a:schemeClr val="bg1"/>
                </a:solidFill>
              </a:defRPr>
            </a:lvl1pPr>
          </a:lstStyle>
          <a:p>
            <a:pPr marL="12700">
              <a:lnSpc>
                <a:spcPct val="100000"/>
              </a:lnSpc>
            </a:pPr>
            <a:r>
              <a:rPr sz="4200" b="0" spc="-25" dirty="0">
                <a:solidFill>
                  <a:srgbClr val="FFFFFF"/>
                </a:solidFill>
                <a:latin typeface="Source Sans Pro"/>
                <a:cs typeface="Source Sans Pro"/>
              </a:rPr>
              <a:t>“Type quote</a:t>
            </a:r>
            <a:r>
              <a:rPr sz="4200" b="0" spc="-55" dirty="0">
                <a:solidFill>
                  <a:srgbClr val="FFFFFF"/>
                </a:solidFill>
                <a:latin typeface="Source Sans Pro"/>
                <a:cs typeface="Source Sans Pro"/>
              </a:rPr>
              <a:t> </a:t>
            </a:r>
            <a:r>
              <a:rPr sz="4200" b="0" spc="-70" dirty="0">
                <a:solidFill>
                  <a:srgbClr val="FFFFFF"/>
                </a:solidFill>
                <a:latin typeface="Source Sans Pro"/>
                <a:cs typeface="Source Sans Pro"/>
              </a:rPr>
              <a:t>here.”</a:t>
            </a:r>
            <a:endParaRPr sz="4200" dirty="0">
              <a:latin typeface="Source Sans Pro"/>
              <a:cs typeface="Source Sans Pro"/>
            </a:endParaRPr>
          </a:p>
        </p:txBody>
      </p:sp>
      <p:pic>
        <p:nvPicPr>
          <p:cNvPr id="2" name="Picture 1"/>
          <p:cNvPicPr>
            <a:picLocks noChangeAspect="1"/>
          </p:cNvPicPr>
          <p:nvPr userDrawn="1"/>
        </p:nvPicPr>
        <p:blipFill rotWithShape="1">
          <a:blip r:embed="rId2">
            <a:extLst>
              <a:ext uri="{28A0092B-C50C-407E-A947-70E740481C1C}">
                <a14:useLocalDpi xmlns:a14="http://schemas.microsoft.com/office/drawing/2010/main" val="0"/>
              </a:ext>
            </a:extLst>
          </a:blip>
          <a:srcRect t="27579" r="27517" b="8520"/>
          <a:stretch/>
        </p:blipFill>
        <p:spPr>
          <a:xfrm>
            <a:off x="4416972" y="0"/>
            <a:ext cx="7768678" cy="6858000"/>
          </a:xfrm>
          <a:prstGeom prst="rect">
            <a:avLst/>
          </a:prstGeom>
        </p:spPr>
      </p:pic>
      <p:sp>
        <p:nvSpPr>
          <p:cNvPr id="5" name="Footer Placeholder 6"/>
          <p:cNvSpPr>
            <a:spLocks noGrp="1"/>
          </p:cNvSpPr>
          <p:nvPr>
            <p:ph type="ftr" sz="quarter" idx="14"/>
          </p:nvPr>
        </p:nvSpPr>
        <p:spPr>
          <a:xfrm>
            <a:off x="337351" y="6356350"/>
            <a:ext cx="7816049" cy="365125"/>
          </a:xfrm>
        </p:spPr>
        <p:txBody>
          <a:bodyPr/>
          <a:lstStyle>
            <a:lvl1pPr>
              <a:defRPr>
                <a:solidFill>
                  <a:schemeClr val="bg1"/>
                </a:solidFill>
              </a:defRPr>
            </a:lvl1pPr>
          </a:lstStyle>
          <a:p>
            <a:pPr marL="12700">
              <a:lnSpc>
                <a:spcPts val="969"/>
              </a:lnSpc>
            </a:pPr>
            <a:r>
              <a:rPr lang="de-DE"/>
              <a:t>© 2017 </a:t>
            </a:r>
            <a:r>
              <a:rPr lang="en-US"/>
              <a:t>Universal Service Administrative Co.</a:t>
            </a:r>
            <a:endParaRPr lang="en-US" dirty="0">
              <a:latin typeface="SourceSansPro-Light"/>
              <a:cs typeface="SourceSansPro-Light"/>
            </a:endParaRPr>
          </a:p>
        </p:txBody>
      </p:sp>
    </p:spTree>
    <p:extLst>
      <p:ext uri="{BB962C8B-B14F-4D97-AF65-F5344CB8AC3E}">
        <p14:creationId xmlns:p14="http://schemas.microsoft.com/office/powerpoint/2010/main" val="151458410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Chapter">
    <p:spTree>
      <p:nvGrpSpPr>
        <p:cNvPr id="1" name=""/>
        <p:cNvGrpSpPr/>
        <p:nvPr/>
      </p:nvGrpSpPr>
      <p:grpSpPr>
        <a:xfrm>
          <a:off x="0" y="0"/>
          <a:ext cx="0" cy="0"/>
          <a:chOff x="0" y="0"/>
          <a:chExt cx="0" cy="0"/>
        </a:xfrm>
      </p:grpSpPr>
      <p:sp>
        <p:nvSpPr>
          <p:cNvPr id="7" name="Title 1"/>
          <p:cNvSpPr>
            <a:spLocks noGrp="1"/>
          </p:cNvSpPr>
          <p:nvPr>
            <p:ph type="ctrTitle" hasCustomPrompt="1"/>
          </p:nvPr>
        </p:nvSpPr>
        <p:spPr>
          <a:xfrm>
            <a:off x="1524000" y="302426"/>
            <a:ext cx="9144000" cy="2387600"/>
          </a:xfrm>
        </p:spPr>
        <p:txBody>
          <a:bodyPr anchor="b">
            <a:noAutofit/>
          </a:bodyPr>
          <a:lstStyle>
            <a:lvl1pPr algn="ctr">
              <a:defRPr sz="4000">
                <a:solidFill>
                  <a:srgbClr val="004AD4"/>
                </a:solidFill>
              </a:defRPr>
            </a:lvl1pPr>
          </a:lstStyle>
          <a:p>
            <a:r>
              <a:rPr lang="en-US" dirty="0"/>
              <a:t>CLICK TO EDIT MASTER TITLE STYLE</a:t>
            </a:r>
          </a:p>
        </p:txBody>
      </p:sp>
      <p:sp>
        <p:nvSpPr>
          <p:cNvPr id="8" name="Subtitle 2"/>
          <p:cNvSpPr>
            <a:spLocks noGrp="1"/>
          </p:cNvSpPr>
          <p:nvPr>
            <p:ph type="subTitle" idx="1"/>
          </p:nvPr>
        </p:nvSpPr>
        <p:spPr>
          <a:xfrm>
            <a:off x="1524000" y="2782101"/>
            <a:ext cx="9144000" cy="1655762"/>
          </a:xfrm>
        </p:spPr>
        <p:txBody>
          <a:bodyPr>
            <a:noAutofit/>
          </a:bodyPr>
          <a:lstStyle>
            <a:lvl1pPr marL="0" indent="0" algn="ctr">
              <a:buNone/>
              <a:defRPr sz="2800">
                <a:solidFill>
                  <a:srgbClr val="004AD4"/>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2" name="Footer Placeholder 1"/>
          <p:cNvSpPr>
            <a:spLocks noGrp="1"/>
          </p:cNvSpPr>
          <p:nvPr>
            <p:ph type="ftr" sz="quarter" idx="10"/>
          </p:nvPr>
        </p:nvSpPr>
        <p:spPr/>
        <p:txBody>
          <a:bodyPr/>
          <a:lstStyle/>
          <a:p>
            <a:pPr marL="12700">
              <a:lnSpc>
                <a:spcPts val="969"/>
              </a:lnSpc>
            </a:pPr>
            <a:r>
              <a:rPr lang="de-DE">
                <a:solidFill>
                  <a:srgbClr val="0062FF"/>
                </a:solidFill>
              </a:rPr>
              <a:t>© 2017 </a:t>
            </a:r>
            <a:r>
              <a:rPr lang="en-US">
                <a:solidFill>
                  <a:srgbClr val="0062FF"/>
                </a:solidFill>
              </a:rPr>
              <a:t>Universal Service Administrative Co.</a:t>
            </a:r>
            <a:endParaRPr lang="en-US" dirty="0">
              <a:solidFill>
                <a:srgbClr val="0059B7"/>
              </a:solidFill>
              <a:latin typeface="SourceSansPro-Light"/>
              <a:cs typeface="SourceSansPro-Light"/>
            </a:endParaRPr>
          </a:p>
        </p:txBody>
      </p:sp>
      <p:sp>
        <p:nvSpPr>
          <p:cNvPr id="3" name="Slide Number Placeholder 2"/>
          <p:cNvSpPr>
            <a:spLocks noGrp="1"/>
          </p:cNvSpPr>
          <p:nvPr>
            <p:ph type="sldNum" sz="quarter" idx="11"/>
          </p:nvPr>
        </p:nvSpPr>
        <p:spPr/>
        <p:txBody>
          <a:bodyPr/>
          <a:lstStyle/>
          <a:p>
            <a:fld id="{77DFCED7-EB59-654B-ACD8-84CE8F59160C}" type="slidenum">
              <a:rPr lang="en-US" smtClean="0"/>
              <a:pPr/>
              <a:t>‹#›</a:t>
            </a:fld>
            <a:endParaRPr lang="en-US" dirty="0"/>
          </a:p>
        </p:txBody>
      </p:sp>
    </p:spTree>
    <p:extLst>
      <p:ext uri="{BB962C8B-B14F-4D97-AF65-F5344CB8AC3E}">
        <p14:creationId xmlns:p14="http://schemas.microsoft.com/office/powerpoint/2010/main" val="7569080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Chapter+Motif">
    <p:spTree>
      <p:nvGrpSpPr>
        <p:cNvPr id="1" name=""/>
        <p:cNvGrpSpPr/>
        <p:nvPr/>
      </p:nvGrpSpPr>
      <p:grpSpPr>
        <a:xfrm>
          <a:off x="0" y="0"/>
          <a:ext cx="0" cy="0"/>
          <a:chOff x="0" y="0"/>
          <a:chExt cx="0" cy="0"/>
        </a:xfrm>
      </p:grpSpPr>
      <p:pic>
        <p:nvPicPr>
          <p:cNvPr id="5" name="Picture 4"/>
          <p:cNvPicPr>
            <a:picLocks noChangeAspect="1"/>
          </p:cNvPicPr>
          <p:nvPr userDrawn="1"/>
        </p:nvPicPr>
        <p:blipFill rotWithShape="1">
          <a:blip r:embed="rId2">
            <a:alphaModFix amt="76000"/>
            <a:extLst>
              <a:ext uri="{28A0092B-C50C-407E-A947-70E740481C1C}">
                <a14:useLocalDpi xmlns:a14="http://schemas.microsoft.com/office/drawing/2010/main" val="0"/>
              </a:ext>
            </a:extLst>
          </a:blip>
          <a:srcRect t="-1" r="14404" b="46479"/>
          <a:stretch/>
        </p:blipFill>
        <p:spPr>
          <a:xfrm>
            <a:off x="3140762" y="2057270"/>
            <a:ext cx="9067004" cy="4792717"/>
          </a:xfrm>
          <a:prstGeom prst="rect">
            <a:avLst/>
          </a:prstGeom>
        </p:spPr>
      </p:pic>
      <p:sp>
        <p:nvSpPr>
          <p:cNvPr id="7" name="Title 1"/>
          <p:cNvSpPr>
            <a:spLocks noGrp="1"/>
          </p:cNvSpPr>
          <p:nvPr>
            <p:ph type="ctrTitle" hasCustomPrompt="1"/>
          </p:nvPr>
        </p:nvSpPr>
        <p:spPr>
          <a:xfrm>
            <a:off x="1524000" y="302426"/>
            <a:ext cx="9144000" cy="2387600"/>
          </a:xfrm>
        </p:spPr>
        <p:txBody>
          <a:bodyPr anchor="b">
            <a:noAutofit/>
          </a:bodyPr>
          <a:lstStyle>
            <a:lvl1pPr algn="ctr">
              <a:defRPr sz="4000">
                <a:solidFill>
                  <a:srgbClr val="004AD4"/>
                </a:solidFill>
              </a:defRPr>
            </a:lvl1pPr>
          </a:lstStyle>
          <a:p>
            <a:r>
              <a:rPr lang="en-US" dirty="0"/>
              <a:t>CLICK TO EDIT MASTER TITLE STYLE</a:t>
            </a:r>
          </a:p>
        </p:txBody>
      </p:sp>
      <p:sp>
        <p:nvSpPr>
          <p:cNvPr id="8" name="Subtitle 2"/>
          <p:cNvSpPr>
            <a:spLocks noGrp="1"/>
          </p:cNvSpPr>
          <p:nvPr>
            <p:ph type="subTitle" idx="1" hasCustomPrompt="1"/>
          </p:nvPr>
        </p:nvSpPr>
        <p:spPr>
          <a:xfrm>
            <a:off x="1524000" y="2782101"/>
            <a:ext cx="9144000" cy="1655762"/>
          </a:xfrm>
        </p:spPr>
        <p:txBody>
          <a:bodyPr>
            <a:noAutofit/>
          </a:bodyPr>
          <a:lstStyle>
            <a:lvl1pPr marL="0" indent="0" algn="ctr">
              <a:buNone/>
              <a:defRPr sz="2800">
                <a:solidFill>
                  <a:srgbClr val="FE5000"/>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subtitle</a:t>
            </a:r>
          </a:p>
        </p:txBody>
      </p:sp>
      <p:sp>
        <p:nvSpPr>
          <p:cNvPr id="2" name="Footer Placeholder 1"/>
          <p:cNvSpPr>
            <a:spLocks noGrp="1"/>
          </p:cNvSpPr>
          <p:nvPr>
            <p:ph type="ftr" sz="quarter" idx="10"/>
          </p:nvPr>
        </p:nvSpPr>
        <p:spPr/>
        <p:txBody>
          <a:bodyPr/>
          <a:lstStyle/>
          <a:p>
            <a:pPr marL="12700">
              <a:lnSpc>
                <a:spcPts val="969"/>
              </a:lnSpc>
            </a:pPr>
            <a:r>
              <a:rPr lang="de-DE">
                <a:solidFill>
                  <a:srgbClr val="0062FF"/>
                </a:solidFill>
              </a:rPr>
              <a:t>© 2017 </a:t>
            </a:r>
            <a:r>
              <a:rPr lang="en-US">
                <a:solidFill>
                  <a:srgbClr val="0062FF"/>
                </a:solidFill>
              </a:rPr>
              <a:t>Universal Service Administrative Co.</a:t>
            </a:r>
            <a:endParaRPr lang="en-US" dirty="0">
              <a:solidFill>
                <a:srgbClr val="0059B7"/>
              </a:solidFill>
              <a:latin typeface="SourceSansPro-Light"/>
              <a:cs typeface="SourceSansPro-Light"/>
            </a:endParaRPr>
          </a:p>
        </p:txBody>
      </p:sp>
      <p:sp>
        <p:nvSpPr>
          <p:cNvPr id="3" name="Slide Number Placeholder 2"/>
          <p:cNvSpPr>
            <a:spLocks noGrp="1"/>
          </p:cNvSpPr>
          <p:nvPr>
            <p:ph type="sldNum" sz="quarter" idx="11"/>
          </p:nvPr>
        </p:nvSpPr>
        <p:spPr/>
        <p:txBody>
          <a:bodyPr/>
          <a:lstStyle/>
          <a:p>
            <a:fld id="{77DFCED7-EB59-654B-ACD8-84CE8F59160C}" type="slidenum">
              <a:rPr lang="en-US" smtClean="0"/>
              <a:pPr/>
              <a:t>‹#›</a:t>
            </a:fld>
            <a:endParaRPr lang="en-US" dirty="0"/>
          </a:p>
        </p:txBody>
      </p:sp>
    </p:spTree>
    <p:extLst>
      <p:ext uri="{BB962C8B-B14F-4D97-AF65-F5344CB8AC3E}">
        <p14:creationId xmlns:p14="http://schemas.microsoft.com/office/powerpoint/2010/main" val="42684450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Content_Bullets+Image">
    <p:spTree>
      <p:nvGrpSpPr>
        <p:cNvPr id="1" name=""/>
        <p:cNvGrpSpPr/>
        <p:nvPr/>
      </p:nvGrpSpPr>
      <p:grpSpPr>
        <a:xfrm>
          <a:off x="0" y="0"/>
          <a:ext cx="0" cy="0"/>
          <a:chOff x="0" y="0"/>
          <a:chExt cx="0" cy="0"/>
        </a:xfrm>
      </p:grpSpPr>
      <p:sp>
        <p:nvSpPr>
          <p:cNvPr id="9" name="Content Placeholder 2"/>
          <p:cNvSpPr>
            <a:spLocks noGrp="1"/>
          </p:cNvSpPr>
          <p:nvPr>
            <p:ph idx="1" hasCustomPrompt="1"/>
          </p:nvPr>
        </p:nvSpPr>
        <p:spPr>
          <a:xfrm>
            <a:off x="337351" y="1719943"/>
            <a:ext cx="5220070" cy="4101914"/>
          </a:xfrm>
        </p:spPr>
        <p:txBody>
          <a:bodyPr anchor="t" anchorCtr="0">
            <a:noAutofit/>
          </a:bodyPr>
          <a:lstStyle>
            <a:lvl1pPr>
              <a:defRPr sz="2800"/>
            </a:lvl1pPr>
            <a:lvl2pPr>
              <a:defRPr sz="2400"/>
            </a:lvl2pPr>
            <a:lvl3pPr>
              <a:defRPr sz="2000"/>
            </a:lvl3pPr>
            <a:lvl4pPr>
              <a:defRPr sz="2000"/>
            </a:lvl4pPr>
            <a:lvl5pPr>
              <a:defRPr sz="2000"/>
            </a:lvl5pPr>
          </a:lstStyle>
          <a:p>
            <a:pPr lvl="0"/>
            <a:r>
              <a:rPr lang="en-US" dirty="0"/>
              <a:t>Body Level One</a:t>
            </a:r>
          </a:p>
          <a:p>
            <a:pPr lvl="1"/>
            <a:r>
              <a:rPr lang="en-US" dirty="0"/>
              <a:t>Body Level Two </a:t>
            </a:r>
          </a:p>
          <a:p>
            <a:pPr lvl="2"/>
            <a:r>
              <a:rPr lang="en-US" dirty="0"/>
              <a:t>Body Level Three</a:t>
            </a:r>
          </a:p>
          <a:p>
            <a:pPr lvl="3"/>
            <a:r>
              <a:rPr lang="en-US" dirty="0"/>
              <a:t>Body Level Four</a:t>
            </a:r>
          </a:p>
          <a:p>
            <a:pPr lvl="4"/>
            <a:r>
              <a:rPr lang="en-US" dirty="0"/>
              <a:t>Body Level Five</a:t>
            </a:r>
          </a:p>
        </p:txBody>
      </p:sp>
      <p:sp>
        <p:nvSpPr>
          <p:cNvPr id="15" name="Title 1"/>
          <p:cNvSpPr>
            <a:spLocks noGrp="1"/>
          </p:cNvSpPr>
          <p:nvPr>
            <p:ph type="title" hasCustomPrompt="1"/>
          </p:nvPr>
        </p:nvSpPr>
        <p:spPr>
          <a:xfrm>
            <a:off x="337351" y="693599"/>
            <a:ext cx="6001305" cy="776425"/>
          </a:xfrm>
        </p:spPr>
        <p:txBody>
          <a:bodyPr anchor="t" anchorCtr="0">
            <a:noAutofit/>
          </a:bodyPr>
          <a:lstStyle>
            <a:lvl1pPr>
              <a:defRPr sz="3200"/>
            </a:lvl1pPr>
          </a:lstStyle>
          <a:p>
            <a:r>
              <a:rPr lang="en-US" dirty="0"/>
              <a:t>CLICK TO EDIT</a:t>
            </a:r>
          </a:p>
        </p:txBody>
      </p:sp>
      <p:sp>
        <p:nvSpPr>
          <p:cNvPr id="17" name="Picture Placeholder 16"/>
          <p:cNvSpPr>
            <a:spLocks noGrp="1"/>
          </p:cNvSpPr>
          <p:nvPr>
            <p:ph type="pic" sz="quarter" idx="10"/>
          </p:nvPr>
        </p:nvSpPr>
        <p:spPr>
          <a:xfrm>
            <a:off x="5566716" y="99060"/>
            <a:ext cx="6107112" cy="6099175"/>
          </a:xfrm>
        </p:spPr>
        <p:txBody>
          <a:bodyPr/>
          <a:lstStyle/>
          <a:p>
            <a:endParaRPr lang="en-US" dirty="0"/>
          </a:p>
        </p:txBody>
      </p:sp>
      <p:sp>
        <p:nvSpPr>
          <p:cNvPr id="2" name="Footer Placeholder 1"/>
          <p:cNvSpPr>
            <a:spLocks noGrp="1"/>
          </p:cNvSpPr>
          <p:nvPr>
            <p:ph type="ftr" sz="quarter" idx="11"/>
          </p:nvPr>
        </p:nvSpPr>
        <p:spPr/>
        <p:txBody>
          <a:bodyPr/>
          <a:lstStyle/>
          <a:p>
            <a:pPr marL="12700">
              <a:lnSpc>
                <a:spcPts val="969"/>
              </a:lnSpc>
            </a:pPr>
            <a:r>
              <a:rPr lang="de-DE">
                <a:solidFill>
                  <a:srgbClr val="0062FF"/>
                </a:solidFill>
              </a:rPr>
              <a:t>© 2017 </a:t>
            </a:r>
            <a:r>
              <a:rPr lang="en-US">
                <a:solidFill>
                  <a:srgbClr val="0062FF"/>
                </a:solidFill>
              </a:rPr>
              <a:t>Universal Service Administrative Co.</a:t>
            </a:r>
            <a:endParaRPr lang="en-US" dirty="0">
              <a:solidFill>
                <a:srgbClr val="0059B7"/>
              </a:solidFill>
              <a:latin typeface="SourceSansPro-Light"/>
              <a:cs typeface="SourceSansPro-Light"/>
            </a:endParaRPr>
          </a:p>
        </p:txBody>
      </p:sp>
      <p:sp>
        <p:nvSpPr>
          <p:cNvPr id="3" name="Slide Number Placeholder 2"/>
          <p:cNvSpPr>
            <a:spLocks noGrp="1"/>
          </p:cNvSpPr>
          <p:nvPr>
            <p:ph type="sldNum" sz="quarter" idx="12"/>
          </p:nvPr>
        </p:nvSpPr>
        <p:spPr/>
        <p:txBody>
          <a:bodyPr/>
          <a:lstStyle/>
          <a:p>
            <a:fld id="{77DFCED7-EB59-654B-ACD8-84CE8F59160C}" type="slidenum">
              <a:rPr lang="en-US" smtClean="0"/>
              <a:pPr/>
              <a:t>‹#›</a:t>
            </a:fld>
            <a:endParaRPr lang="en-US" dirty="0"/>
          </a:p>
        </p:txBody>
      </p:sp>
    </p:spTree>
    <p:extLst>
      <p:ext uri="{BB962C8B-B14F-4D97-AF65-F5344CB8AC3E}">
        <p14:creationId xmlns:p14="http://schemas.microsoft.com/office/powerpoint/2010/main" val="70186414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Content_Bullets+Chart">
    <p:spTree>
      <p:nvGrpSpPr>
        <p:cNvPr id="1" name=""/>
        <p:cNvGrpSpPr/>
        <p:nvPr/>
      </p:nvGrpSpPr>
      <p:grpSpPr>
        <a:xfrm>
          <a:off x="0" y="0"/>
          <a:ext cx="0" cy="0"/>
          <a:chOff x="0" y="0"/>
          <a:chExt cx="0" cy="0"/>
        </a:xfrm>
      </p:grpSpPr>
      <p:sp>
        <p:nvSpPr>
          <p:cNvPr id="9" name="Content Placeholder 2"/>
          <p:cNvSpPr>
            <a:spLocks noGrp="1"/>
          </p:cNvSpPr>
          <p:nvPr>
            <p:ph idx="1" hasCustomPrompt="1"/>
          </p:nvPr>
        </p:nvSpPr>
        <p:spPr>
          <a:xfrm>
            <a:off x="337351" y="1674811"/>
            <a:ext cx="5220070" cy="4147046"/>
          </a:xfrm>
        </p:spPr>
        <p:txBody>
          <a:bodyPr anchor="t" anchorCtr="0">
            <a:noAutofit/>
          </a:bodyPr>
          <a:lstStyle>
            <a:lvl1pPr>
              <a:defRPr sz="2800"/>
            </a:lvl1pPr>
            <a:lvl2pPr>
              <a:defRPr sz="2400"/>
            </a:lvl2pPr>
            <a:lvl3pPr>
              <a:defRPr sz="2000"/>
            </a:lvl3pPr>
            <a:lvl4pPr>
              <a:defRPr sz="2000"/>
            </a:lvl4pPr>
            <a:lvl5pPr>
              <a:defRPr sz="2000"/>
            </a:lvl5pPr>
          </a:lstStyle>
          <a:p>
            <a:pPr lvl="0"/>
            <a:r>
              <a:rPr lang="en-US" dirty="0"/>
              <a:t>Body Level One</a:t>
            </a:r>
          </a:p>
          <a:p>
            <a:pPr lvl="1"/>
            <a:r>
              <a:rPr lang="en-US" dirty="0"/>
              <a:t>Body Level Two </a:t>
            </a:r>
          </a:p>
          <a:p>
            <a:pPr lvl="2"/>
            <a:r>
              <a:rPr lang="en-US" dirty="0"/>
              <a:t>Body Level Three</a:t>
            </a:r>
          </a:p>
          <a:p>
            <a:pPr lvl="3"/>
            <a:r>
              <a:rPr lang="en-US" dirty="0"/>
              <a:t>Body Level Four</a:t>
            </a:r>
          </a:p>
          <a:p>
            <a:pPr lvl="4"/>
            <a:r>
              <a:rPr lang="en-US" dirty="0"/>
              <a:t>Body Level Five</a:t>
            </a:r>
          </a:p>
        </p:txBody>
      </p:sp>
      <p:sp>
        <p:nvSpPr>
          <p:cNvPr id="15" name="Title 1"/>
          <p:cNvSpPr>
            <a:spLocks noGrp="1"/>
          </p:cNvSpPr>
          <p:nvPr>
            <p:ph type="title" hasCustomPrompt="1"/>
          </p:nvPr>
        </p:nvSpPr>
        <p:spPr>
          <a:xfrm>
            <a:off x="337351" y="693599"/>
            <a:ext cx="6001305" cy="776425"/>
          </a:xfrm>
        </p:spPr>
        <p:txBody>
          <a:bodyPr anchor="t" anchorCtr="0">
            <a:noAutofit/>
          </a:bodyPr>
          <a:lstStyle>
            <a:lvl1pPr>
              <a:defRPr sz="3200"/>
            </a:lvl1pPr>
          </a:lstStyle>
          <a:p>
            <a:r>
              <a:rPr lang="en-US" dirty="0"/>
              <a:t>CLICK TO EDIT</a:t>
            </a:r>
          </a:p>
        </p:txBody>
      </p:sp>
      <p:sp>
        <p:nvSpPr>
          <p:cNvPr id="3" name="Chart Placeholder 2"/>
          <p:cNvSpPr>
            <a:spLocks noGrp="1"/>
          </p:cNvSpPr>
          <p:nvPr>
            <p:ph type="chart" sz="quarter" idx="10"/>
          </p:nvPr>
        </p:nvSpPr>
        <p:spPr>
          <a:xfrm>
            <a:off x="5557838" y="693738"/>
            <a:ext cx="6281737" cy="5457825"/>
          </a:xfrm>
        </p:spPr>
        <p:txBody>
          <a:bodyPr/>
          <a:lstStyle/>
          <a:p>
            <a:endParaRPr lang="en-US" dirty="0"/>
          </a:p>
        </p:txBody>
      </p:sp>
      <p:sp>
        <p:nvSpPr>
          <p:cNvPr id="2" name="Footer Placeholder 1"/>
          <p:cNvSpPr>
            <a:spLocks noGrp="1"/>
          </p:cNvSpPr>
          <p:nvPr>
            <p:ph type="ftr" sz="quarter" idx="11"/>
          </p:nvPr>
        </p:nvSpPr>
        <p:spPr/>
        <p:txBody>
          <a:bodyPr/>
          <a:lstStyle/>
          <a:p>
            <a:pPr marL="12700">
              <a:lnSpc>
                <a:spcPts val="969"/>
              </a:lnSpc>
            </a:pPr>
            <a:r>
              <a:rPr lang="de-DE">
                <a:solidFill>
                  <a:srgbClr val="0062FF"/>
                </a:solidFill>
              </a:rPr>
              <a:t>© 2017 </a:t>
            </a:r>
            <a:r>
              <a:rPr lang="en-US">
                <a:solidFill>
                  <a:srgbClr val="0062FF"/>
                </a:solidFill>
              </a:rPr>
              <a:t>Universal Service Administrative Co.</a:t>
            </a:r>
            <a:endParaRPr lang="en-US" dirty="0">
              <a:solidFill>
                <a:srgbClr val="0059B7"/>
              </a:solidFill>
              <a:latin typeface="SourceSansPro-Light"/>
              <a:cs typeface="SourceSansPro-Light"/>
            </a:endParaRPr>
          </a:p>
        </p:txBody>
      </p:sp>
      <p:sp>
        <p:nvSpPr>
          <p:cNvPr id="4" name="Slide Number Placeholder 3"/>
          <p:cNvSpPr>
            <a:spLocks noGrp="1"/>
          </p:cNvSpPr>
          <p:nvPr>
            <p:ph type="sldNum" sz="quarter" idx="12"/>
          </p:nvPr>
        </p:nvSpPr>
        <p:spPr/>
        <p:txBody>
          <a:bodyPr/>
          <a:lstStyle/>
          <a:p>
            <a:fld id="{77DFCED7-EB59-654B-ACD8-84CE8F59160C}" type="slidenum">
              <a:rPr lang="en-US" smtClean="0"/>
              <a:pPr/>
              <a:t>‹#›</a:t>
            </a:fld>
            <a:endParaRPr lang="en-US" dirty="0"/>
          </a:p>
        </p:txBody>
      </p:sp>
    </p:spTree>
    <p:extLst>
      <p:ext uri="{BB962C8B-B14F-4D97-AF65-F5344CB8AC3E}">
        <p14:creationId xmlns:p14="http://schemas.microsoft.com/office/powerpoint/2010/main" val="96784977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Content_Paragraph+Image">
    <p:spTree>
      <p:nvGrpSpPr>
        <p:cNvPr id="1" name=""/>
        <p:cNvGrpSpPr/>
        <p:nvPr/>
      </p:nvGrpSpPr>
      <p:grpSpPr>
        <a:xfrm>
          <a:off x="0" y="0"/>
          <a:ext cx="0" cy="0"/>
          <a:chOff x="0" y="0"/>
          <a:chExt cx="0" cy="0"/>
        </a:xfrm>
      </p:grpSpPr>
      <p:sp>
        <p:nvSpPr>
          <p:cNvPr id="8" name="Text Placeholder 2"/>
          <p:cNvSpPr>
            <a:spLocks noGrp="1"/>
          </p:cNvSpPr>
          <p:nvPr>
            <p:ph type="body" sz="quarter" idx="10" hasCustomPrompt="1"/>
          </p:nvPr>
        </p:nvSpPr>
        <p:spPr>
          <a:xfrm>
            <a:off x="338138" y="1654174"/>
            <a:ext cx="2862262" cy="4518026"/>
          </a:xfrm>
        </p:spPr>
        <p:txBody>
          <a:bodyPr>
            <a:normAutofit/>
          </a:bodyPr>
          <a:lstStyle>
            <a:lvl1pPr marL="0" indent="0">
              <a:buNone/>
              <a:defRPr sz="2400" baseline="0"/>
            </a:lvl1pPr>
          </a:lstStyle>
          <a:p>
            <a:pPr lvl="0"/>
            <a:r>
              <a:rPr lang="en-US" dirty="0"/>
              <a:t>Lorem ipsum </a:t>
            </a:r>
            <a:r>
              <a:rPr lang="en-US" dirty="0" err="1"/>
              <a:t>doler</a:t>
            </a:r>
            <a:r>
              <a:rPr lang="en-US" dirty="0"/>
              <a:t> sit </a:t>
            </a:r>
            <a:r>
              <a:rPr lang="en-US" dirty="0" err="1"/>
              <a:t>amet</a:t>
            </a:r>
            <a:r>
              <a:rPr lang="en-US" dirty="0"/>
              <a:t>, </a:t>
            </a:r>
            <a:r>
              <a:rPr lang="en-US" dirty="0" err="1"/>
              <a:t>consecteur</a:t>
            </a:r>
            <a:r>
              <a:rPr lang="en-US" dirty="0"/>
              <a:t> </a:t>
            </a:r>
            <a:r>
              <a:rPr lang="en-US" dirty="0" err="1"/>
              <a:t>adipiscing</a:t>
            </a:r>
            <a:r>
              <a:rPr lang="en-US" dirty="0"/>
              <a:t> </a:t>
            </a:r>
            <a:r>
              <a:rPr lang="en-US" dirty="0" err="1"/>
              <a:t>elit</a:t>
            </a:r>
            <a:r>
              <a:rPr lang="en-US" dirty="0"/>
              <a:t>. </a:t>
            </a:r>
            <a:r>
              <a:rPr lang="en-US" dirty="0" err="1"/>
              <a:t>Vestibulum</a:t>
            </a:r>
            <a:r>
              <a:rPr lang="en-US" dirty="0"/>
              <a:t> </a:t>
            </a:r>
            <a:r>
              <a:rPr lang="en-US" dirty="0" err="1"/>
              <a:t>bibendum</a:t>
            </a:r>
            <a:r>
              <a:rPr lang="en-US" dirty="0"/>
              <a:t> </a:t>
            </a:r>
            <a:r>
              <a:rPr lang="en-US" dirty="0" err="1"/>
              <a:t>egestas</a:t>
            </a:r>
            <a:r>
              <a:rPr lang="en-US" dirty="0"/>
              <a:t> </a:t>
            </a:r>
            <a:r>
              <a:rPr lang="en-US" dirty="0" err="1"/>
              <a:t>iaculis</a:t>
            </a:r>
            <a:r>
              <a:rPr lang="en-US" dirty="0"/>
              <a:t> </a:t>
            </a:r>
            <a:r>
              <a:rPr lang="en-US" dirty="0" err="1"/>
              <a:t>est</a:t>
            </a:r>
            <a:r>
              <a:rPr lang="en-US" dirty="0"/>
              <a:t> </a:t>
            </a:r>
            <a:r>
              <a:rPr lang="en-US" dirty="0" err="1"/>
              <a:t>faucibus</a:t>
            </a:r>
            <a:r>
              <a:rPr lang="en-US" dirty="0"/>
              <a:t> </a:t>
            </a:r>
            <a:r>
              <a:rPr lang="en-US" dirty="0" err="1"/>
              <a:t>eu</a:t>
            </a:r>
            <a:r>
              <a:rPr lang="en-US" dirty="0"/>
              <a:t>. </a:t>
            </a:r>
          </a:p>
        </p:txBody>
      </p:sp>
      <p:sp>
        <p:nvSpPr>
          <p:cNvPr id="12" name="Title 1"/>
          <p:cNvSpPr>
            <a:spLocks noGrp="1"/>
          </p:cNvSpPr>
          <p:nvPr>
            <p:ph type="title" hasCustomPrompt="1"/>
          </p:nvPr>
        </p:nvSpPr>
        <p:spPr>
          <a:xfrm>
            <a:off x="337351" y="693599"/>
            <a:ext cx="2863049" cy="776425"/>
          </a:xfrm>
        </p:spPr>
        <p:txBody>
          <a:bodyPr>
            <a:normAutofit/>
          </a:bodyPr>
          <a:lstStyle>
            <a:lvl1pPr>
              <a:defRPr sz="2800"/>
            </a:lvl1pPr>
          </a:lstStyle>
          <a:p>
            <a:r>
              <a:rPr lang="en-US" dirty="0"/>
              <a:t>CLICK TO EDIT</a:t>
            </a:r>
          </a:p>
        </p:txBody>
      </p:sp>
      <p:sp>
        <p:nvSpPr>
          <p:cNvPr id="3" name="Table Placeholder 2"/>
          <p:cNvSpPr>
            <a:spLocks noGrp="1"/>
          </p:cNvSpPr>
          <p:nvPr>
            <p:ph type="tbl" sz="quarter" idx="11"/>
          </p:nvPr>
        </p:nvSpPr>
        <p:spPr>
          <a:xfrm>
            <a:off x="3384550" y="693738"/>
            <a:ext cx="8431213" cy="5478462"/>
          </a:xfrm>
        </p:spPr>
        <p:txBody>
          <a:bodyPr/>
          <a:lstStyle/>
          <a:p>
            <a:endParaRPr lang="en-US" dirty="0"/>
          </a:p>
        </p:txBody>
      </p:sp>
      <p:sp>
        <p:nvSpPr>
          <p:cNvPr id="2" name="Footer Placeholder 1"/>
          <p:cNvSpPr>
            <a:spLocks noGrp="1"/>
          </p:cNvSpPr>
          <p:nvPr>
            <p:ph type="ftr" sz="quarter" idx="12"/>
          </p:nvPr>
        </p:nvSpPr>
        <p:spPr/>
        <p:txBody>
          <a:bodyPr/>
          <a:lstStyle/>
          <a:p>
            <a:pPr marL="12700">
              <a:lnSpc>
                <a:spcPts val="969"/>
              </a:lnSpc>
            </a:pPr>
            <a:r>
              <a:rPr lang="de-DE">
                <a:solidFill>
                  <a:srgbClr val="0062FF"/>
                </a:solidFill>
              </a:rPr>
              <a:t>© 2017 </a:t>
            </a:r>
            <a:r>
              <a:rPr lang="en-US">
                <a:solidFill>
                  <a:srgbClr val="0062FF"/>
                </a:solidFill>
              </a:rPr>
              <a:t>Universal Service Administrative Co.</a:t>
            </a:r>
            <a:endParaRPr lang="en-US" dirty="0">
              <a:solidFill>
                <a:srgbClr val="0059B7"/>
              </a:solidFill>
              <a:latin typeface="SourceSansPro-Light"/>
              <a:cs typeface="SourceSansPro-Light"/>
            </a:endParaRPr>
          </a:p>
        </p:txBody>
      </p:sp>
      <p:sp>
        <p:nvSpPr>
          <p:cNvPr id="4" name="Slide Number Placeholder 3"/>
          <p:cNvSpPr>
            <a:spLocks noGrp="1"/>
          </p:cNvSpPr>
          <p:nvPr>
            <p:ph type="sldNum" sz="quarter" idx="13"/>
          </p:nvPr>
        </p:nvSpPr>
        <p:spPr/>
        <p:txBody>
          <a:bodyPr/>
          <a:lstStyle/>
          <a:p>
            <a:fld id="{77DFCED7-EB59-654B-ACD8-84CE8F59160C}" type="slidenum">
              <a:rPr lang="en-US" smtClean="0"/>
              <a:pPr/>
              <a:t>‹#›</a:t>
            </a:fld>
            <a:endParaRPr lang="en-US" dirty="0"/>
          </a:p>
        </p:txBody>
      </p:sp>
    </p:spTree>
    <p:extLst>
      <p:ext uri="{BB962C8B-B14F-4D97-AF65-F5344CB8AC3E}">
        <p14:creationId xmlns:p14="http://schemas.microsoft.com/office/powerpoint/2010/main" val="96329764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Content_Bios">
    <p:spTree>
      <p:nvGrpSpPr>
        <p:cNvPr id="1" name=""/>
        <p:cNvGrpSpPr/>
        <p:nvPr/>
      </p:nvGrpSpPr>
      <p:grpSpPr>
        <a:xfrm>
          <a:off x="0" y="0"/>
          <a:ext cx="0" cy="0"/>
          <a:chOff x="0" y="0"/>
          <a:chExt cx="0" cy="0"/>
        </a:xfrm>
      </p:grpSpPr>
      <p:sp>
        <p:nvSpPr>
          <p:cNvPr id="8" name="Text Placeholder 2"/>
          <p:cNvSpPr>
            <a:spLocks noGrp="1"/>
          </p:cNvSpPr>
          <p:nvPr>
            <p:ph type="body" sz="quarter" idx="10" hasCustomPrompt="1"/>
          </p:nvPr>
        </p:nvSpPr>
        <p:spPr>
          <a:xfrm>
            <a:off x="338138" y="1635254"/>
            <a:ext cx="11015662" cy="636364"/>
          </a:xfrm>
        </p:spPr>
        <p:txBody>
          <a:bodyPr anchor="t" anchorCtr="0">
            <a:noAutofit/>
          </a:bodyPr>
          <a:lstStyle>
            <a:lvl1pPr marL="0" indent="0">
              <a:buNone/>
              <a:defRPr sz="2400" baseline="0"/>
            </a:lvl1pPr>
          </a:lstStyle>
          <a:p>
            <a:pPr lvl="0"/>
            <a:r>
              <a:rPr lang="en-US" dirty="0"/>
              <a:t>Intro text if needed</a:t>
            </a:r>
          </a:p>
        </p:txBody>
      </p:sp>
      <p:sp>
        <p:nvSpPr>
          <p:cNvPr id="12" name="Title 1"/>
          <p:cNvSpPr>
            <a:spLocks noGrp="1"/>
          </p:cNvSpPr>
          <p:nvPr>
            <p:ph type="title" hasCustomPrompt="1"/>
          </p:nvPr>
        </p:nvSpPr>
        <p:spPr>
          <a:xfrm>
            <a:off x="337351" y="693599"/>
            <a:ext cx="2863049" cy="776425"/>
          </a:xfrm>
        </p:spPr>
        <p:txBody>
          <a:bodyPr anchor="t" anchorCtr="0">
            <a:noAutofit/>
          </a:bodyPr>
          <a:lstStyle>
            <a:lvl1pPr>
              <a:defRPr sz="2800" baseline="0"/>
            </a:lvl1pPr>
          </a:lstStyle>
          <a:p>
            <a:r>
              <a:rPr lang="en-US" dirty="0"/>
              <a:t>MEET OUR TEAM</a:t>
            </a:r>
          </a:p>
        </p:txBody>
      </p:sp>
      <p:sp>
        <p:nvSpPr>
          <p:cNvPr id="3" name="Picture Placeholder 2"/>
          <p:cNvSpPr>
            <a:spLocks noGrp="1"/>
          </p:cNvSpPr>
          <p:nvPr>
            <p:ph type="pic" sz="quarter" idx="11"/>
          </p:nvPr>
        </p:nvSpPr>
        <p:spPr>
          <a:xfrm>
            <a:off x="1436690" y="2271620"/>
            <a:ext cx="1937883" cy="1720623"/>
          </a:xfrm>
        </p:spPr>
        <p:txBody>
          <a:bodyPr>
            <a:normAutofit/>
          </a:bodyPr>
          <a:lstStyle>
            <a:lvl1pPr>
              <a:defRPr sz="2000"/>
            </a:lvl1pPr>
          </a:lstStyle>
          <a:p>
            <a:endParaRPr lang="en-US" dirty="0"/>
          </a:p>
        </p:txBody>
      </p:sp>
      <p:sp>
        <p:nvSpPr>
          <p:cNvPr id="17" name="Picture Placeholder 2"/>
          <p:cNvSpPr>
            <a:spLocks noGrp="1"/>
          </p:cNvSpPr>
          <p:nvPr>
            <p:ph type="pic" sz="quarter" idx="12"/>
          </p:nvPr>
        </p:nvSpPr>
        <p:spPr>
          <a:xfrm>
            <a:off x="5050748" y="2271618"/>
            <a:ext cx="1937883" cy="1720623"/>
          </a:xfrm>
        </p:spPr>
        <p:txBody>
          <a:bodyPr>
            <a:normAutofit/>
          </a:bodyPr>
          <a:lstStyle>
            <a:lvl1pPr>
              <a:defRPr sz="2000"/>
            </a:lvl1pPr>
          </a:lstStyle>
          <a:p>
            <a:endParaRPr lang="en-US" dirty="0"/>
          </a:p>
        </p:txBody>
      </p:sp>
      <p:sp>
        <p:nvSpPr>
          <p:cNvPr id="19" name="Picture Placeholder 2"/>
          <p:cNvSpPr>
            <a:spLocks noGrp="1"/>
          </p:cNvSpPr>
          <p:nvPr>
            <p:ph type="pic" sz="quarter" idx="13"/>
          </p:nvPr>
        </p:nvSpPr>
        <p:spPr>
          <a:xfrm>
            <a:off x="8664806" y="2271619"/>
            <a:ext cx="1937883" cy="1720623"/>
          </a:xfrm>
        </p:spPr>
        <p:txBody>
          <a:bodyPr>
            <a:normAutofit/>
          </a:bodyPr>
          <a:lstStyle>
            <a:lvl1pPr>
              <a:defRPr sz="2000"/>
            </a:lvl1pPr>
          </a:lstStyle>
          <a:p>
            <a:endParaRPr lang="en-US" dirty="0"/>
          </a:p>
        </p:txBody>
      </p:sp>
      <p:sp>
        <p:nvSpPr>
          <p:cNvPr id="6" name="Text Placeholder 5"/>
          <p:cNvSpPr>
            <a:spLocks noGrp="1"/>
          </p:cNvSpPr>
          <p:nvPr>
            <p:ph type="body" sz="quarter" idx="14"/>
          </p:nvPr>
        </p:nvSpPr>
        <p:spPr>
          <a:xfrm>
            <a:off x="784095" y="4130544"/>
            <a:ext cx="3243072" cy="2060575"/>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 name="Footer Placeholder 1"/>
          <p:cNvSpPr>
            <a:spLocks noGrp="1"/>
          </p:cNvSpPr>
          <p:nvPr>
            <p:ph type="ftr" sz="quarter" idx="15"/>
          </p:nvPr>
        </p:nvSpPr>
        <p:spPr/>
        <p:txBody>
          <a:bodyPr/>
          <a:lstStyle/>
          <a:p>
            <a:pPr marL="12700">
              <a:lnSpc>
                <a:spcPts val="969"/>
              </a:lnSpc>
            </a:pPr>
            <a:r>
              <a:rPr lang="de-DE">
                <a:solidFill>
                  <a:srgbClr val="0062FF"/>
                </a:solidFill>
              </a:rPr>
              <a:t>© 2017 </a:t>
            </a:r>
            <a:r>
              <a:rPr lang="en-US">
                <a:solidFill>
                  <a:srgbClr val="0062FF"/>
                </a:solidFill>
              </a:rPr>
              <a:t>Universal Service Administrative Co.</a:t>
            </a:r>
            <a:endParaRPr lang="en-US" dirty="0">
              <a:solidFill>
                <a:srgbClr val="0059B7"/>
              </a:solidFill>
              <a:latin typeface="SourceSansPro-Light"/>
              <a:cs typeface="SourceSansPro-Light"/>
            </a:endParaRPr>
          </a:p>
        </p:txBody>
      </p:sp>
      <p:sp>
        <p:nvSpPr>
          <p:cNvPr id="4" name="Slide Number Placeholder 3"/>
          <p:cNvSpPr>
            <a:spLocks noGrp="1"/>
          </p:cNvSpPr>
          <p:nvPr>
            <p:ph type="sldNum" sz="quarter" idx="16"/>
          </p:nvPr>
        </p:nvSpPr>
        <p:spPr/>
        <p:txBody>
          <a:bodyPr/>
          <a:lstStyle/>
          <a:p>
            <a:fld id="{77DFCED7-EB59-654B-ACD8-84CE8F59160C}" type="slidenum">
              <a:rPr lang="en-US" smtClean="0"/>
              <a:pPr/>
              <a:t>‹#›</a:t>
            </a:fld>
            <a:endParaRPr lang="en-US" dirty="0"/>
          </a:p>
        </p:txBody>
      </p:sp>
    </p:spTree>
    <p:extLst>
      <p:ext uri="{BB962C8B-B14F-4D97-AF65-F5344CB8AC3E}">
        <p14:creationId xmlns:p14="http://schemas.microsoft.com/office/powerpoint/2010/main" val="52219044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Content_Map">
    <p:spTree>
      <p:nvGrpSpPr>
        <p:cNvPr id="1" name=""/>
        <p:cNvGrpSpPr/>
        <p:nvPr/>
      </p:nvGrpSpPr>
      <p:grpSpPr>
        <a:xfrm>
          <a:off x="0" y="0"/>
          <a:ext cx="0" cy="0"/>
          <a:chOff x="0" y="0"/>
          <a:chExt cx="0" cy="0"/>
        </a:xfrm>
      </p:grpSpPr>
      <p:sp>
        <p:nvSpPr>
          <p:cNvPr id="8" name="Text Placeholder 2"/>
          <p:cNvSpPr>
            <a:spLocks noGrp="1"/>
          </p:cNvSpPr>
          <p:nvPr>
            <p:ph type="body" sz="quarter" idx="10" hasCustomPrompt="1"/>
          </p:nvPr>
        </p:nvSpPr>
        <p:spPr>
          <a:xfrm>
            <a:off x="338138" y="1709511"/>
            <a:ext cx="3540160" cy="859517"/>
          </a:xfrm>
        </p:spPr>
        <p:txBody>
          <a:bodyPr anchor="t" anchorCtr="0">
            <a:noAutofit/>
          </a:bodyPr>
          <a:lstStyle>
            <a:lvl1pPr marL="0" indent="0">
              <a:buNone/>
              <a:defRPr sz="2400" baseline="0"/>
            </a:lvl1pPr>
          </a:lstStyle>
          <a:p>
            <a:pPr lvl="0"/>
            <a:r>
              <a:rPr lang="en-US" dirty="0"/>
              <a:t>Intro text if needed</a:t>
            </a:r>
          </a:p>
        </p:txBody>
      </p:sp>
      <p:sp>
        <p:nvSpPr>
          <p:cNvPr id="12" name="Title 1"/>
          <p:cNvSpPr>
            <a:spLocks noGrp="1"/>
          </p:cNvSpPr>
          <p:nvPr>
            <p:ph type="title" hasCustomPrompt="1"/>
          </p:nvPr>
        </p:nvSpPr>
        <p:spPr>
          <a:xfrm>
            <a:off x="337351" y="693599"/>
            <a:ext cx="2863049" cy="776425"/>
          </a:xfrm>
        </p:spPr>
        <p:txBody>
          <a:bodyPr anchor="t" anchorCtr="0">
            <a:noAutofit/>
          </a:bodyPr>
          <a:lstStyle>
            <a:lvl1pPr>
              <a:defRPr sz="2800" baseline="0"/>
            </a:lvl1pPr>
          </a:lstStyle>
          <a:p>
            <a:r>
              <a:rPr lang="en-US" dirty="0"/>
              <a:t>MAP IT</a:t>
            </a:r>
          </a:p>
        </p:txBody>
      </p:sp>
      <p:pic>
        <p:nvPicPr>
          <p:cNvPr id="13" name="Picture 12"/>
          <p:cNvPicPr>
            <a:picLocks noChangeAspect="1"/>
          </p:cNvPicPr>
          <p:nvPr userDrawn="1"/>
        </p:nvPicPr>
        <p:blipFill rotWithShape="1">
          <a:blip r:embed="rId2">
            <a:alphaModFix amt="80000"/>
            <a:extLst>
              <a:ext uri="{28A0092B-C50C-407E-A947-70E740481C1C}">
                <a14:useLocalDpi xmlns:a14="http://schemas.microsoft.com/office/drawing/2010/main" val="0"/>
              </a:ext>
            </a:extLst>
          </a:blip>
          <a:srcRect r="43182"/>
          <a:stretch/>
        </p:blipFill>
        <p:spPr>
          <a:xfrm>
            <a:off x="4113883" y="976965"/>
            <a:ext cx="7606131" cy="5219810"/>
          </a:xfrm>
          <a:prstGeom prst="rect">
            <a:avLst/>
          </a:prstGeom>
        </p:spPr>
      </p:pic>
      <p:sp>
        <p:nvSpPr>
          <p:cNvPr id="2" name="Footer Placeholder 1"/>
          <p:cNvSpPr>
            <a:spLocks noGrp="1"/>
          </p:cNvSpPr>
          <p:nvPr>
            <p:ph type="ftr" sz="quarter" idx="11"/>
          </p:nvPr>
        </p:nvSpPr>
        <p:spPr/>
        <p:txBody>
          <a:bodyPr/>
          <a:lstStyle/>
          <a:p>
            <a:pPr marL="12700">
              <a:lnSpc>
                <a:spcPts val="969"/>
              </a:lnSpc>
            </a:pPr>
            <a:r>
              <a:rPr lang="de-DE">
                <a:solidFill>
                  <a:srgbClr val="0062FF"/>
                </a:solidFill>
              </a:rPr>
              <a:t>© 2017 </a:t>
            </a:r>
            <a:r>
              <a:rPr lang="en-US">
                <a:solidFill>
                  <a:srgbClr val="0062FF"/>
                </a:solidFill>
              </a:rPr>
              <a:t>Universal Service Administrative Co.</a:t>
            </a:r>
            <a:endParaRPr lang="en-US" dirty="0">
              <a:solidFill>
                <a:srgbClr val="0059B7"/>
              </a:solidFill>
              <a:latin typeface="SourceSansPro-Light"/>
              <a:cs typeface="SourceSansPro-Light"/>
            </a:endParaRPr>
          </a:p>
        </p:txBody>
      </p:sp>
      <p:sp>
        <p:nvSpPr>
          <p:cNvPr id="3" name="Slide Number Placeholder 2"/>
          <p:cNvSpPr>
            <a:spLocks noGrp="1"/>
          </p:cNvSpPr>
          <p:nvPr>
            <p:ph type="sldNum" sz="quarter" idx="12"/>
          </p:nvPr>
        </p:nvSpPr>
        <p:spPr/>
        <p:txBody>
          <a:bodyPr/>
          <a:lstStyle/>
          <a:p>
            <a:fld id="{77DFCED7-EB59-654B-ACD8-84CE8F59160C}" type="slidenum">
              <a:rPr lang="en-US" smtClean="0"/>
              <a:pPr/>
              <a:t>‹#›</a:t>
            </a:fld>
            <a:endParaRPr lang="en-US" dirty="0"/>
          </a:p>
        </p:txBody>
      </p:sp>
    </p:spTree>
    <p:extLst>
      <p:ext uri="{BB962C8B-B14F-4D97-AF65-F5344CB8AC3E}">
        <p14:creationId xmlns:p14="http://schemas.microsoft.com/office/powerpoint/2010/main" val="195360699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Content_Paragraph">
    <p:spTree>
      <p:nvGrpSpPr>
        <p:cNvPr id="1" name=""/>
        <p:cNvGrpSpPr/>
        <p:nvPr/>
      </p:nvGrpSpPr>
      <p:grpSpPr>
        <a:xfrm>
          <a:off x="0" y="0"/>
          <a:ext cx="0" cy="0"/>
          <a:chOff x="0" y="0"/>
          <a:chExt cx="0" cy="0"/>
        </a:xfrm>
      </p:grpSpPr>
      <p:sp>
        <p:nvSpPr>
          <p:cNvPr id="8" name="Text Placeholder 2"/>
          <p:cNvSpPr>
            <a:spLocks noGrp="1"/>
          </p:cNvSpPr>
          <p:nvPr>
            <p:ph type="body" sz="quarter" idx="10" hasCustomPrompt="1"/>
          </p:nvPr>
        </p:nvSpPr>
        <p:spPr>
          <a:xfrm>
            <a:off x="338138" y="1676400"/>
            <a:ext cx="9948862" cy="4702175"/>
          </a:xfrm>
        </p:spPr>
        <p:txBody>
          <a:bodyPr anchor="t" anchorCtr="0">
            <a:noAutofit/>
          </a:bodyPr>
          <a:lstStyle>
            <a:lvl1pPr marL="0" indent="0">
              <a:buNone/>
              <a:defRPr sz="2400" baseline="0"/>
            </a:lvl1pPr>
          </a:lstStyle>
          <a:p>
            <a:pPr lvl="0"/>
            <a:r>
              <a:rPr lang="en-US" dirty="0"/>
              <a:t>If you need to write more than a few bullets worth of information, consider using an image or simple phrase as provocation and speaking to the content you want to write. </a:t>
            </a:r>
          </a:p>
        </p:txBody>
      </p:sp>
      <p:sp>
        <p:nvSpPr>
          <p:cNvPr id="12" name="Title 1"/>
          <p:cNvSpPr>
            <a:spLocks noGrp="1"/>
          </p:cNvSpPr>
          <p:nvPr>
            <p:ph type="title" hasCustomPrompt="1"/>
          </p:nvPr>
        </p:nvSpPr>
        <p:spPr>
          <a:xfrm>
            <a:off x="337351" y="693599"/>
            <a:ext cx="9949649" cy="776426"/>
          </a:xfrm>
        </p:spPr>
        <p:txBody>
          <a:bodyPr anchor="t" anchorCtr="0">
            <a:noAutofit/>
          </a:bodyPr>
          <a:lstStyle>
            <a:lvl1pPr>
              <a:defRPr sz="2800"/>
            </a:lvl1pPr>
          </a:lstStyle>
          <a:p>
            <a:r>
              <a:rPr lang="en-US" dirty="0"/>
              <a:t>CLICK TO EDIT</a:t>
            </a:r>
          </a:p>
        </p:txBody>
      </p:sp>
      <p:sp>
        <p:nvSpPr>
          <p:cNvPr id="2" name="Footer Placeholder 1"/>
          <p:cNvSpPr>
            <a:spLocks noGrp="1"/>
          </p:cNvSpPr>
          <p:nvPr>
            <p:ph type="ftr" sz="quarter" idx="11"/>
          </p:nvPr>
        </p:nvSpPr>
        <p:spPr/>
        <p:txBody>
          <a:bodyPr/>
          <a:lstStyle/>
          <a:p>
            <a:pPr marL="12700">
              <a:lnSpc>
                <a:spcPts val="969"/>
              </a:lnSpc>
            </a:pPr>
            <a:r>
              <a:rPr lang="de-DE">
                <a:solidFill>
                  <a:srgbClr val="0062FF"/>
                </a:solidFill>
              </a:rPr>
              <a:t>© 2017 </a:t>
            </a:r>
            <a:r>
              <a:rPr lang="en-US">
                <a:solidFill>
                  <a:srgbClr val="0062FF"/>
                </a:solidFill>
              </a:rPr>
              <a:t>Universal Service Administrative Co.</a:t>
            </a:r>
            <a:endParaRPr lang="en-US" dirty="0">
              <a:solidFill>
                <a:srgbClr val="0059B7"/>
              </a:solidFill>
              <a:latin typeface="SourceSansPro-Light"/>
              <a:cs typeface="SourceSansPro-Light"/>
            </a:endParaRPr>
          </a:p>
        </p:txBody>
      </p:sp>
      <p:sp>
        <p:nvSpPr>
          <p:cNvPr id="3" name="Slide Number Placeholder 2"/>
          <p:cNvSpPr>
            <a:spLocks noGrp="1"/>
          </p:cNvSpPr>
          <p:nvPr>
            <p:ph type="sldNum" sz="quarter" idx="12"/>
          </p:nvPr>
        </p:nvSpPr>
        <p:spPr/>
        <p:txBody>
          <a:bodyPr/>
          <a:lstStyle/>
          <a:p>
            <a:fld id="{77DFCED7-EB59-654B-ACD8-84CE8F59160C}" type="slidenum">
              <a:rPr lang="en-US" smtClean="0"/>
              <a:pPr/>
              <a:t>‹#›</a:t>
            </a:fld>
            <a:endParaRPr lang="en-US" dirty="0"/>
          </a:p>
        </p:txBody>
      </p:sp>
    </p:spTree>
    <p:extLst>
      <p:ext uri="{BB962C8B-B14F-4D97-AF65-F5344CB8AC3E}">
        <p14:creationId xmlns:p14="http://schemas.microsoft.com/office/powerpoint/2010/main" val="83823158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Content_Paragraph+Motif">
    <p:spTree>
      <p:nvGrpSpPr>
        <p:cNvPr id="1" name=""/>
        <p:cNvGrpSpPr/>
        <p:nvPr/>
      </p:nvGrpSpPr>
      <p:grpSpPr>
        <a:xfrm>
          <a:off x="0" y="0"/>
          <a:ext cx="0" cy="0"/>
          <a:chOff x="0" y="0"/>
          <a:chExt cx="0" cy="0"/>
        </a:xfrm>
      </p:grpSpPr>
      <p:sp>
        <p:nvSpPr>
          <p:cNvPr id="8" name="Text Placeholder 2"/>
          <p:cNvSpPr>
            <a:spLocks noGrp="1"/>
          </p:cNvSpPr>
          <p:nvPr>
            <p:ph type="body" sz="quarter" idx="10" hasCustomPrompt="1"/>
          </p:nvPr>
        </p:nvSpPr>
        <p:spPr>
          <a:xfrm>
            <a:off x="338138" y="1710418"/>
            <a:ext cx="4145978" cy="4886325"/>
          </a:xfrm>
        </p:spPr>
        <p:txBody>
          <a:bodyPr>
            <a:noAutofit/>
          </a:bodyPr>
          <a:lstStyle>
            <a:lvl1pPr marL="0" indent="0">
              <a:buNone/>
              <a:defRPr sz="2400" baseline="0"/>
            </a:lvl1pPr>
          </a:lstStyle>
          <a:p>
            <a:pPr lvl="0"/>
            <a:r>
              <a:rPr lang="en-US" dirty="0"/>
              <a:t>If you need to write more than a few bullets worth of information, consider using an image or simple phrase as provocation and speaking to the content you want to write. </a:t>
            </a:r>
          </a:p>
        </p:txBody>
      </p:sp>
      <p:sp>
        <p:nvSpPr>
          <p:cNvPr id="12" name="Title 1"/>
          <p:cNvSpPr>
            <a:spLocks noGrp="1"/>
          </p:cNvSpPr>
          <p:nvPr>
            <p:ph type="title" hasCustomPrompt="1"/>
          </p:nvPr>
        </p:nvSpPr>
        <p:spPr>
          <a:xfrm>
            <a:off x="337351" y="693599"/>
            <a:ext cx="9949649" cy="776426"/>
          </a:xfrm>
        </p:spPr>
        <p:txBody>
          <a:bodyPr>
            <a:noAutofit/>
          </a:bodyPr>
          <a:lstStyle>
            <a:lvl1pPr>
              <a:defRPr sz="2800"/>
            </a:lvl1pPr>
          </a:lstStyle>
          <a:p>
            <a:r>
              <a:rPr lang="en-US" dirty="0"/>
              <a:t>CLICK TO EDIT</a:t>
            </a:r>
          </a:p>
        </p:txBody>
      </p:sp>
      <p:pic>
        <p:nvPicPr>
          <p:cNvPr id="2" name="Picture 1"/>
          <p:cNvPicPr>
            <a:picLocks noChangeAspect="1"/>
          </p:cNvPicPr>
          <p:nvPr userDrawn="1"/>
        </p:nvPicPr>
        <p:blipFill rotWithShape="1">
          <a:blip r:embed="rId2">
            <a:alphaModFix amt="77000"/>
            <a:extLst>
              <a:ext uri="{28A0092B-C50C-407E-A947-70E740481C1C}">
                <a14:useLocalDpi xmlns:a14="http://schemas.microsoft.com/office/drawing/2010/main" val="0"/>
              </a:ext>
            </a:extLst>
          </a:blip>
          <a:srcRect t="14882" r="21298" b="3427"/>
          <a:stretch/>
        </p:blipFill>
        <p:spPr>
          <a:xfrm>
            <a:off x="4484117" y="94592"/>
            <a:ext cx="7707884" cy="6763408"/>
          </a:xfrm>
          <a:prstGeom prst="rect">
            <a:avLst/>
          </a:prstGeom>
        </p:spPr>
      </p:pic>
      <p:sp>
        <p:nvSpPr>
          <p:cNvPr id="3" name="Footer Placeholder 2"/>
          <p:cNvSpPr>
            <a:spLocks noGrp="1"/>
          </p:cNvSpPr>
          <p:nvPr>
            <p:ph type="ftr" sz="quarter" idx="11"/>
          </p:nvPr>
        </p:nvSpPr>
        <p:spPr/>
        <p:txBody>
          <a:bodyPr/>
          <a:lstStyle/>
          <a:p>
            <a:pPr marL="12700">
              <a:lnSpc>
                <a:spcPts val="969"/>
              </a:lnSpc>
            </a:pPr>
            <a:r>
              <a:rPr lang="de-DE">
                <a:solidFill>
                  <a:srgbClr val="0062FF"/>
                </a:solidFill>
              </a:rPr>
              <a:t>© 2017 </a:t>
            </a:r>
            <a:r>
              <a:rPr lang="en-US">
                <a:solidFill>
                  <a:srgbClr val="0062FF"/>
                </a:solidFill>
              </a:rPr>
              <a:t>Universal Service Administrative Co.</a:t>
            </a:r>
            <a:endParaRPr lang="en-US" dirty="0">
              <a:solidFill>
                <a:srgbClr val="0059B7"/>
              </a:solidFill>
              <a:latin typeface="SourceSansPro-Light"/>
              <a:cs typeface="SourceSansPro-Light"/>
            </a:endParaRPr>
          </a:p>
        </p:txBody>
      </p:sp>
      <p:sp>
        <p:nvSpPr>
          <p:cNvPr id="4" name="Slide Number Placeholder 3"/>
          <p:cNvSpPr>
            <a:spLocks noGrp="1"/>
          </p:cNvSpPr>
          <p:nvPr>
            <p:ph type="sldNum" sz="quarter" idx="12"/>
          </p:nvPr>
        </p:nvSpPr>
        <p:spPr/>
        <p:txBody>
          <a:bodyPr/>
          <a:lstStyle/>
          <a:p>
            <a:fld id="{77DFCED7-EB59-654B-ACD8-84CE8F59160C}" type="slidenum">
              <a:rPr lang="en-US" smtClean="0"/>
              <a:pPr/>
              <a:t>‹#›</a:t>
            </a:fld>
            <a:endParaRPr lang="en-US" dirty="0"/>
          </a:p>
        </p:txBody>
      </p:sp>
    </p:spTree>
    <p:extLst>
      <p:ext uri="{BB962C8B-B14F-4D97-AF65-F5344CB8AC3E}">
        <p14:creationId xmlns:p14="http://schemas.microsoft.com/office/powerpoint/2010/main" val="105888122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_v04">
    <p:bg>
      <p:bgPr>
        <a:solidFill>
          <a:schemeClr val="bg1"/>
        </a:solidFill>
        <a:effectLst/>
      </p:bgPr>
    </p:bg>
    <p:spTree>
      <p:nvGrpSpPr>
        <p:cNvPr id="1" name=""/>
        <p:cNvGrpSpPr/>
        <p:nvPr/>
      </p:nvGrpSpPr>
      <p:grpSpPr>
        <a:xfrm>
          <a:off x="0" y="0"/>
          <a:ext cx="0" cy="0"/>
          <a:chOff x="0" y="0"/>
          <a:chExt cx="0" cy="0"/>
        </a:xfrm>
      </p:grpSpPr>
      <p:pic>
        <p:nvPicPr>
          <p:cNvPr id="3" name="Picture 2"/>
          <p:cNvPicPr>
            <a:picLocks noChangeAspect="1"/>
          </p:cNvPicPr>
          <p:nvPr userDrawn="1"/>
        </p:nvPicPr>
        <p:blipFill rotWithShape="1">
          <a:blip r:embed="rId2">
            <a:extLst>
              <a:ext uri="{28A0092B-C50C-407E-A947-70E740481C1C}">
                <a14:useLocalDpi xmlns:a14="http://schemas.microsoft.com/office/drawing/2010/main" val="0"/>
              </a:ext>
            </a:extLst>
          </a:blip>
          <a:srcRect b="-1338"/>
          <a:stretch/>
        </p:blipFill>
        <p:spPr>
          <a:xfrm>
            <a:off x="0" y="72596"/>
            <a:ext cx="12261275" cy="7425484"/>
          </a:xfrm>
          <a:prstGeom prst="rect">
            <a:avLst/>
          </a:prstGeom>
        </p:spPr>
      </p:pic>
      <p:sp>
        <p:nvSpPr>
          <p:cNvPr id="6" name="Slide Number Placeholder 5"/>
          <p:cNvSpPr>
            <a:spLocks noGrp="1"/>
          </p:cNvSpPr>
          <p:nvPr>
            <p:ph type="sldNum" sz="quarter" idx="12"/>
          </p:nvPr>
        </p:nvSpPr>
        <p:spPr>
          <a:xfrm>
            <a:off x="8610600" y="6356350"/>
            <a:ext cx="2743200" cy="365125"/>
          </a:xfrm>
          <a:prstGeom prst="rect">
            <a:avLst/>
          </a:prstGeom>
        </p:spPr>
        <p:txBody>
          <a:bodyPr/>
          <a:lstStyle/>
          <a:p>
            <a:r>
              <a:rPr lang="de-DE" sz="800" dirty="0">
                <a:solidFill>
                  <a:prstClr val="white"/>
                </a:solidFill>
              </a:rPr>
              <a:t>© 2017 </a:t>
            </a:r>
            <a:r>
              <a:rPr lang="en-US" sz="800" dirty="0">
                <a:solidFill>
                  <a:prstClr val="white"/>
                </a:solidFill>
              </a:rPr>
              <a:t>Universal Service Administrative Co.                       </a:t>
            </a:r>
            <a:fld id="{77DFCED7-EB59-654B-ACD8-84CE8F59160C}" type="slidenum">
              <a:rPr lang="en-US" smtClean="0"/>
              <a:pPr/>
              <a:t>‹#›</a:t>
            </a:fld>
            <a:endParaRPr lang="en-US" dirty="0"/>
          </a:p>
        </p:txBody>
      </p:sp>
      <p:sp>
        <p:nvSpPr>
          <p:cNvPr id="9" name="object 8"/>
          <p:cNvSpPr/>
          <p:nvPr userDrawn="1"/>
        </p:nvSpPr>
        <p:spPr>
          <a:xfrm>
            <a:off x="395056" y="5711300"/>
            <a:ext cx="2616398" cy="930275"/>
          </a:xfrm>
          <a:prstGeom prst="rect">
            <a:avLst/>
          </a:prstGeom>
          <a:blipFill>
            <a:blip r:embed="rId3" cstate="print"/>
            <a:stretch>
              <a:fillRect/>
            </a:stretch>
          </a:blipFill>
        </p:spPr>
        <p:txBody>
          <a:bodyPr wrap="square" lIns="0" tIns="0" rIns="0" bIns="0" rtlCol="0"/>
          <a:lstStyle/>
          <a:p>
            <a:endParaRPr/>
          </a:p>
        </p:txBody>
      </p:sp>
      <p:sp>
        <p:nvSpPr>
          <p:cNvPr id="7" name="Title 1"/>
          <p:cNvSpPr>
            <a:spLocks noGrp="1"/>
          </p:cNvSpPr>
          <p:nvPr>
            <p:ph type="ctrTitle"/>
          </p:nvPr>
        </p:nvSpPr>
        <p:spPr>
          <a:xfrm>
            <a:off x="1524000" y="284526"/>
            <a:ext cx="9144000" cy="2387600"/>
          </a:xfrm>
        </p:spPr>
        <p:txBody>
          <a:bodyPr anchor="b">
            <a:noAutofit/>
          </a:bodyPr>
          <a:lstStyle>
            <a:lvl1pPr algn="ctr">
              <a:defRPr sz="4000">
                <a:solidFill>
                  <a:schemeClr val="bg1"/>
                </a:solidFill>
              </a:defRPr>
            </a:lvl1pPr>
          </a:lstStyle>
          <a:p>
            <a:r>
              <a:rPr lang="en-US" dirty="0"/>
              <a:t>Click to edit Master title style</a:t>
            </a:r>
          </a:p>
        </p:txBody>
      </p:sp>
      <p:sp>
        <p:nvSpPr>
          <p:cNvPr id="8" name="Subtitle 2"/>
          <p:cNvSpPr>
            <a:spLocks noGrp="1"/>
          </p:cNvSpPr>
          <p:nvPr>
            <p:ph type="subTitle" idx="1"/>
          </p:nvPr>
        </p:nvSpPr>
        <p:spPr>
          <a:xfrm>
            <a:off x="1524000" y="2764201"/>
            <a:ext cx="9144000" cy="1655762"/>
          </a:xfrm>
        </p:spPr>
        <p:txBody>
          <a:bodyPr>
            <a:noAutofit/>
          </a:bodyPr>
          <a:lstStyle>
            <a:lvl1pPr marL="0" indent="0" algn="ctr">
              <a:buNone/>
              <a:defRPr sz="32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Tree>
    <p:extLst>
      <p:ext uri="{BB962C8B-B14F-4D97-AF65-F5344CB8AC3E}">
        <p14:creationId xmlns:p14="http://schemas.microsoft.com/office/powerpoint/2010/main" val="137957646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Content_MultipleParagraphs">
    <p:spTree>
      <p:nvGrpSpPr>
        <p:cNvPr id="1" name=""/>
        <p:cNvGrpSpPr/>
        <p:nvPr/>
      </p:nvGrpSpPr>
      <p:grpSpPr>
        <a:xfrm>
          <a:off x="0" y="0"/>
          <a:ext cx="0" cy="0"/>
          <a:chOff x="0" y="0"/>
          <a:chExt cx="0" cy="0"/>
        </a:xfrm>
      </p:grpSpPr>
      <p:sp>
        <p:nvSpPr>
          <p:cNvPr id="8" name="Text Placeholder 2"/>
          <p:cNvSpPr>
            <a:spLocks noGrp="1"/>
          </p:cNvSpPr>
          <p:nvPr>
            <p:ph type="body" sz="quarter" idx="10" hasCustomPrompt="1"/>
          </p:nvPr>
        </p:nvSpPr>
        <p:spPr>
          <a:xfrm>
            <a:off x="8453946" y="2176272"/>
            <a:ext cx="3465766" cy="3995928"/>
          </a:xfrm>
        </p:spPr>
        <p:txBody>
          <a:bodyPr anchor="t" anchorCtr="0">
            <a:noAutofit/>
          </a:bodyPr>
          <a:lstStyle>
            <a:lvl1pPr marL="0" indent="0">
              <a:buNone/>
              <a:defRPr sz="2400" baseline="0"/>
            </a:lvl1pPr>
          </a:lstStyle>
          <a:p>
            <a:pPr lvl="0"/>
            <a:r>
              <a:rPr lang="en-US" dirty="0"/>
              <a:t>Click to edit text</a:t>
            </a:r>
          </a:p>
        </p:txBody>
      </p:sp>
      <p:sp>
        <p:nvSpPr>
          <p:cNvPr id="12" name="Title 1"/>
          <p:cNvSpPr>
            <a:spLocks noGrp="1"/>
          </p:cNvSpPr>
          <p:nvPr>
            <p:ph type="title" hasCustomPrompt="1"/>
          </p:nvPr>
        </p:nvSpPr>
        <p:spPr>
          <a:xfrm>
            <a:off x="337351" y="693598"/>
            <a:ext cx="3466631" cy="1281505"/>
          </a:xfrm>
        </p:spPr>
        <p:txBody>
          <a:bodyPr anchor="t" anchorCtr="0">
            <a:noAutofit/>
          </a:bodyPr>
          <a:lstStyle>
            <a:lvl1pPr>
              <a:defRPr sz="2800"/>
            </a:lvl1pPr>
          </a:lstStyle>
          <a:p>
            <a:r>
              <a:rPr lang="en-US" dirty="0"/>
              <a:t>CLICK TO EDIT TITLE OF PARAGRAPH</a:t>
            </a:r>
          </a:p>
        </p:txBody>
      </p:sp>
      <p:sp>
        <p:nvSpPr>
          <p:cNvPr id="6" name="Text Placeholder 2"/>
          <p:cNvSpPr>
            <a:spLocks noGrp="1"/>
          </p:cNvSpPr>
          <p:nvPr>
            <p:ph type="body" sz="quarter" idx="11" hasCustomPrompt="1"/>
          </p:nvPr>
        </p:nvSpPr>
        <p:spPr>
          <a:xfrm>
            <a:off x="4411431" y="2200656"/>
            <a:ext cx="3477958" cy="3995928"/>
          </a:xfrm>
        </p:spPr>
        <p:txBody>
          <a:bodyPr anchor="t" anchorCtr="0">
            <a:noAutofit/>
          </a:bodyPr>
          <a:lstStyle>
            <a:lvl1pPr marL="0" indent="0">
              <a:buNone/>
              <a:defRPr sz="2400" baseline="0"/>
            </a:lvl1pPr>
          </a:lstStyle>
          <a:p>
            <a:pPr lvl="0"/>
            <a:r>
              <a:rPr lang="en-US" dirty="0"/>
              <a:t>Click to edit text</a:t>
            </a:r>
          </a:p>
        </p:txBody>
      </p:sp>
      <p:sp>
        <p:nvSpPr>
          <p:cNvPr id="7" name="Title 1"/>
          <p:cNvSpPr txBox="1">
            <a:spLocks/>
          </p:cNvSpPr>
          <p:nvPr userDrawn="1"/>
        </p:nvSpPr>
        <p:spPr>
          <a:xfrm>
            <a:off x="4410644" y="717982"/>
            <a:ext cx="3478826" cy="1281505"/>
          </a:xfrm>
          <a:prstGeom prst="rect">
            <a:avLst/>
          </a:prstGeom>
        </p:spPr>
        <p:txBody>
          <a:bodyPr vert="horz" lIns="91440" tIns="45720" rIns="91440" bIns="45720" rtlCol="0" anchor="t" anchorCtr="0">
            <a:noAutofit/>
          </a:bodyPr>
          <a:lstStyle>
            <a:lvl1pPr algn="l" defTabSz="914400" rtl="0" eaLnBrk="1" latinLnBrk="0" hangingPunct="1">
              <a:lnSpc>
                <a:spcPct val="90000"/>
              </a:lnSpc>
              <a:spcBef>
                <a:spcPct val="0"/>
              </a:spcBef>
              <a:buNone/>
              <a:defRPr sz="2800" b="1" i="0" kern="1200">
                <a:solidFill>
                  <a:srgbClr val="004AD4"/>
                </a:solidFill>
                <a:latin typeface="Source Sans Pro" charset="0"/>
                <a:ea typeface="Source Sans Pro" charset="0"/>
                <a:cs typeface="Source Sans Pro" charset="0"/>
              </a:defRPr>
            </a:lvl1pPr>
          </a:lstStyle>
          <a:p>
            <a:r>
              <a:rPr lang="en-US" dirty="0"/>
              <a:t>CLICK TO EDIT TITLE OF PARAGRAPH</a:t>
            </a:r>
          </a:p>
        </p:txBody>
      </p:sp>
      <p:sp>
        <p:nvSpPr>
          <p:cNvPr id="14" name="Text Placeholder 2"/>
          <p:cNvSpPr>
            <a:spLocks noGrp="1"/>
          </p:cNvSpPr>
          <p:nvPr>
            <p:ph type="body" sz="quarter" idx="12" hasCustomPrompt="1"/>
          </p:nvPr>
        </p:nvSpPr>
        <p:spPr>
          <a:xfrm>
            <a:off x="338216" y="2200656"/>
            <a:ext cx="3465766" cy="3995928"/>
          </a:xfrm>
        </p:spPr>
        <p:txBody>
          <a:bodyPr anchor="t" anchorCtr="0">
            <a:noAutofit/>
          </a:bodyPr>
          <a:lstStyle>
            <a:lvl1pPr marL="0" indent="0">
              <a:buNone/>
              <a:defRPr sz="2400" baseline="0"/>
            </a:lvl1pPr>
          </a:lstStyle>
          <a:p>
            <a:pPr lvl="0"/>
            <a:r>
              <a:rPr lang="en-US" dirty="0"/>
              <a:t>If you need to write more than a few bullets worth of information, consider using an image or simple phrase as provocation and speaking to the content you want to write. </a:t>
            </a:r>
          </a:p>
        </p:txBody>
      </p:sp>
      <p:sp>
        <p:nvSpPr>
          <p:cNvPr id="15" name="Title 1"/>
          <p:cNvSpPr txBox="1">
            <a:spLocks/>
          </p:cNvSpPr>
          <p:nvPr userDrawn="1"/>
        </p:nvSpPr>
        <p:spPr>
          <a:xfrm>
            <a:off x="8422682" y="717982"/>
            <a:ext cx="3466631" cy="1281505"/>
          </a:xfrm>
          <a:prstGeom prst="rect">
            <a:avLst/>
          </a:prstGeom>
        </p:spPr>
        <p:txBody>
          <a:bodyPr vert="horz" lIns="91440" tIns="45720" rIns="91440" bIns="45720" rtlCol="0" anchor="t" anchorCtr="0">
            <a:noAutofit/>
          </a:bodyPr>
          <a:lstStyle>
            <a:lvl1pPr algn="l" defTabSz="914400" rtl="0" eaLnBrk="1" latinLnBrk="0" hangingPunct="1">
              <a:lnSpc>
                <a:spcPct val="90000"/>
              </a:lnSpc>
              <a:spcBef>
                <a:spcPct val="0"/>
              </a:spcBef>
              <a:buNone/>
              <a:defRPr sz="2800" b="1" i="0" kern="1200">
                <a:solidFill>
                  <a:srgbClr val="004AD4"/>
                </a:solidFill>
                <a:latin typeface="Source Sans Pro" charset="0"/>
                <a:ea typeface="Source Sans Pro" charset="0"/>
                <a:cs typeface="Source Sans Pro" charset="0"/>
              </a:defRPr>
            </a:lvl1pPr>
          </a:lstStyle>
          <a:p>
            <a:r>
              <a:rPr lang="en-US" dirty="0"/>
              <a:t>CLICK TO EDIT TITLE OF PARAGRAPH</a:t>
            </a:r>
          </a:p>
        </p:txBody>
      </p:sp>
      <p:cxnSp>
        <p:nvCxnSpPr>
          <p:cNvPr id="16" name="Straight Connector 15"/>
          <p:cNvCxnSpPr/>
          <p:nvPr userDrawn="1"/>
        </p:nvCxnSpPr>
        <p:spPr>
          <a:xfrm>
            <a:off x="4110892" y="717982"/>
            <a:ext cx="0" cy="5049772"/>
          </a:xfrm>
          <a:prstGeom prst="line">
            <a:avLst/>
          </a:prstGeom>
          <a:ln w="19050">
            <a:solidFill>
              <a:schemeClr val="bg1">
                <a:lumMod val="7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userDrawn="1"/>
        </p:nvCxnSpPr>
        <p:spPr>
          <a:xfrm>
            <a:off x="8173720" y="717982"/>
            <a:ext cx="0" cy="5049772"/>
          </a:xfrm>
          <a:prstGeom prst="line">
            <a:avLst/>
          </a:prstGeom>
          <a:ln w="19050">
            <a:solidFill>
              <a:schemeClr val="bg1">
                <a:lumMod val="75000"/>
              </a:schemeClr>
            </a:solidFill>
            <a:prstDash val="dash"/>
          </a:ln>
        </p:spPr>
        <p:style>
          <a:lnRef idx="1">
            <a:schemeClr val="accent1"/>
          </a:lnRef>
          <a:fillRef idx="0">
            <a:schemeClr val="accent1"/>
          </a:fillRef>
          <a:effectRef idx="0">
            <a:schemeClr val="accent1"/>
          </a:effectRef>
          <a:fontRef idx="minor">
            <a:schemeClr val="tx1"/>
          </a:fontRef>
        </p:style>
      </p:cxnSp>
      <p:sp>
        <p:nvSpPr>
          <p:cNvPr id="2" name="Footer Placeholder 1"/>
          <p:cNvSpPr>
            <a:spLocks noGrp="1"/>
          </p:cNvSpPr>
          <p:nvPr>
            <p:ph type="ftr" sz="quarter" idx="13"/>
          </p:nvPr>
        </p:nvSpPr>
        <p:spPr/>
        <p:txBody>
          <a:bodyPr/>
          <a:lstStyle/>
          <a:p>
            <a:pPr marL="12700">
              <a:lnSpc>
                <a:spcPts val="969"/>
              </a:lnSpc>
            </a:pPr>
            <a:r>
              <a:rPr lang="de-DE">
                <a:solidFill>
                  <a:srgbClr val="0062FF"/>
                </a:solidFill>
              </a:rPr>
              <a:t>© 2017 </a:t>
            </a:r>
            <a:r>
              <a:rPr lang="en-US">
                <a:solidFill>
                  <a:srgbClr val="0062FF"/>
                </a:solidFill>
              </a:rPr>
              <a:t>Universal Service Administrative Co.</a:t>
            </a:r>
            <a:endParaRPr lang="en-US" dirty="0">
              <a:solidFill>
                <a:srgbClr val="0059B7"/>
              </a:solidFill>
              <a:latin typeface="SourceSansPro-Light"/>
              <a:cs typeface="SourceSansPro-Light"/>
            </a:endParaRPr>
          </a:p>
        </p:txBody>
      </p:sp>
      <p:sp>
        <p:nvSpPr>
          <p:cNvPr id="3" name="Slide Number Placeholder 2"/>
          <p:cNvSpPr>
            <a:spLocks noGrp="1"/>
          </p:cNvSpPr>
          <p:nvPr>
            <p:ph type="sldNum" sz="quarter" idx="14"/>
          </p:nvPr>
        </p:nvSpPr>
        <p:spPr/>
        <p:txBody>
          <a:bodyPr/>
          <a:lstStyle/>
          <a:p>
            <a:fld id="{77DFCED7-EB59-654B-ACD8-84CE8F59160C}" type="slidenum">
              <a:rPr lang="en-US" smtClean="0"/>
              <a:pPr/>
              <a:t>‹#›</a:t>
            </a:fld>
            <a:endParaRPr lang="en-US" dirty="0"/>
          </a:p>
        </p:txBody>
      </p:sp>
    </p:spTree>
    <p:extLst>
      <p:ext uri="{BB962C8B-B14F-4D97-AF65-F5344CB8AC3E}">
        <p14:creationId xmlns:p14="http://schemas.microsoft.com/office/powerpoint/2010/main" val="90693716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Content_Image">
    <p:spTree>
      <p:nvGrpSpPr>
        <p:cNvPr id="1" name=""/>
        <p:cNvGrpSpPr/>
        <p:nvPr/>
      </p:nvGrpSpPr>
      <p:grpSpPr>
        <a:xfrm>
          <a:off x="0" y="0"/>
          <a:ext cx="0" cy="0"/>
          <a:chOff x="0" y="0"/>
          <a:chExt cx="0" cy="0"/>
        </a:xfrm>
      </p:grpSpPr>
      <p:sp>
        <p:nvSpPr>
          <p:cNvPr id="6" name="Picture Placeholder 5"/>
          <p:cNvSpPr>
            <a:spLocks noGrp="1"/>
          </p:cNvSpPr>
          <p:nvPr>
            <p:ph type="pic" sz="quarter" idx="12"/>
          </p:nvPr>
        </p:nvSpPr>
        <p:spPr>
          <a:xfrm>
            <a:off x="0" y="71438"/>
            <a:ext cx="12192000" cy="6786562"/>
          </a:xfrm>
        </p:spPr>
        <p:txBody>
          <a:bodyPr/>
          <a:lstStyle/>
          <a:p>
            <a:endParaRPr lang="en-US" dirty="0"/>
          </a:p>
        </p:txBody>
      </p:sp>
      <p:sp>
        <p:nvSpPr>
          <p:cNvPr id="2" name="Footer Placeholder 1"/>
          <p:cNvSpPr>
            <a:spLocks noGrp="1"/>
          </p:cNvSpPr>
          <p:nvPr>
            <p:ph type="ftr" sz="quarter" idx="13"/>
          </p:nvPr>
        </p:nvSpPr>
        <p:spPr/>
        <p:txBody>
          <a:bodyPr/>
          <a:lstStyle/>
          <a:p>
            <a:pPr marL="12700">
              <a:lnSpc>
                <a:spcPts val="969"/>
              </a:lnSpc>
            </a:pPr>
            <a:r>
              <a:rPr lang="de-DE">
                <a:solidFill>
                  <a:srgbClr val="0062FF"/>
                </a:solidFill>
              </a:rPr>
              <a:t>© 2017 </a:t>
            </a:r>
            <a:r>
              <a:rPr lang="en-US">
                <a:solidFill>
                  <a:srgbClr val="0062FF"/>
                </a:solidFill>
              </a:rPr>
              <a:t>Universal Service Administrative Co.</a:t>
            </a:r>
            <a:endParaRPr lang="en-US" dirty="0">
              <a:solidFill>
                <a:srgbClr val="0059B7"/>
              </a:solidFill>
              <a:latin typeface="SourceSansPro-Light"/>
              <a:cs typeface="SourceSansPro-Light"/>
            </a:endParaRPr>
          </a:p>
        </p:txBody>
      </p:sp>
      <p:sp>
        <p:nvSpPr>
          <p:cNvPr id="5" name="Slide Number Placeholder 4"/>
          <p:cNvSpPr>
            <a:spLocks noGrp="1"/>
          </p:cNvSpPr>
          <p:nvPr>
            <p:ph type="sldNum" sz="quarter" idx="14"/>
          </p:nvPr>
        </p:nvSpPr>
        <p:spPr/>
        <p:txBody>
          <a:bodyPr/>
          <a:lstStyle/>
          <a:p>
            <a:fld id="{77DFCED7-EB59-654B-ACD8-84CE8F59160C}" type="slidenum">
              <a:rPr lang="en-US" smtClean="0"/>
              <a:pPr/>
              <a:t>‹#›</a:t>
            </a:fld>
            <a:endParaRPr lang="en-US" dirty="0"/>
          </a:p>
        </p:txBody>
      </p:sp>
    </p:spTree>
    <p:extLst>
      <p:ext uri="{BB962C8B-B14F-4D97-AF65-F5344CB8AC3E}">
        <p14:creationId xmlns:p14="http://schemas.microsoft.com/office/powerpoint/2010/main" val="82449770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Content_Image+Title">
    <p:spTree>
      <p:nvGrpSpPr>
        <p:cNvPr id="1" name=""/>
        <p:cNvGrpSpPr/>
        <p:nvPr/>
      </p:nvGrpSpPr>
      <p:grpSpPr>
        <a:xfrm>
          <a:off x="0" y="0"/>
          <a:ext cx="0" cy="0"/>
          <a:chOff x="0" y="0"/>
          <a:chExt cx="0" cy="0"/>
        </a:xfrm>
      </p:grpSpPr>
      <p:sp>
        <p:nvSpPr>
          <p:cNvPr id="6" name="Picture Placeholder 5"/>
          <p:cNvSpPr>
            <a:spLocks noGrp="1"/>
          </p:cNvSpPr>
          <p:nvPr>
            <p:ph type="pic" sz="quarter" idx="12"/>
          </p:nvPr>
        </p:nvSpPr>
        <p:spPr>
          <a:xfrm>
            <a:off x="0" y="71438"/>
            <a:ext cx="12192000" cy="6786562"/>
          </a:xfrm>
        </p:spPr>
        <p:txBody>
          <a:bodyPr/>
          <a:lstStyle/>
          <a:p>
            <a:endParaRPr lang="en-US" dirty="0"/>
          </a:p>
        </p:txBody>
      </p:sp>
      <p:sp>
        <p:nvSpPr>
          <p:cNvPr id="2" name="Rectangle 1"/>
          <p:cNvSpPr/>
          <p:nvPr userDrawn="1"/>
        </p:nvSpPr>
        <p:spPr>
          <a:xfrm>
            <a:off x="0" y="619760"/>
            <a:ext cx="2956560" cy="1838960"/>
          </a:xfrm>
          <a:prstGeom prst="rect">
            <a:avLst/>
          </a:prstGeom>
          <a:solidFill>
            <a:srgbClr val="B5BD0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Title 1"/>
          <p:cNvSpPr>
            <a:spLocks noGrp="1"/>
          </p:cNvSpPr>
          <p:nvPr>
            <p:ph type="title" hasCustomPrompt="1"/>
          </p:nvPr>
        </p:nvSpPr>
        <p:spPr>
          <a:xfrm>
            <a:off x="337351" y="835838"/>
            <a:ext cx="2619209" cy="1419681"/>
          </a:xfrm>
        </p:spPr>
        <p:txBody>
          <a:bodyPr>
            <a:normAutofit/>
          </a:bodyPr>
          <a:lstStyle>
            <a:lvl1pPr>
              <a:defRPr sz="2800" baseline="0">
                <a:solidFill>
                  <a:schemeClr val="bg1"/>
                </a:solidFill>
              </a:defRPr>
            </a:lvl1pPr>
          </a:lstStyle>
          <a:p>
            <a:r>
              <a:rPr lang="en-US" dirty="0"/>
              <a:t>CLICK TO EDIT TEXT FOR TITLE OF IMAGE</a:t>
            </a:r>
          </a:p>
        </p:txBody>
      </p:sp>
      <p:sp>
        <p:nvSpPr>
          <p:cNvPr id="7" name="Footer Placeholder 6"/>
          <p:cNvSpPr>
            <a:spLocks noGrp="1"/>
          </p:cNvSpPr>
          <p:nvPr>
            <p:ph type="ftr" sz="quarter" idx="13"/>
          </p:nvPr>
        </p:nvSpPr>
        <p:spPr/>
        <p:txBody>
          <a:bodyPr/>
          <a:lstStyle/>
          <a:p>
            <a:pPr marL="12700">
              <a:lnSpc>
                <a:spcPts val="969"/>
              </a:lnSpc>
            </a:pPr>
            <a:r>
              <a:rPr lang="de-DE">
                <a:solidFill>
                  <a:srgbClr val="0062FF"/>
                </a:solidFill>
              </a:rPr>
              <a:t>© 2017 </a:t>
            </a:r>
            <a:r>
              <a:rPr lang="en-US">
                <a:solidFill>
                  <a:srgbClr val="0062FF"/>
                </a:solidFill>
              </a:rPr>
              <a:t>Universal Service Administrative Co.</a:t>
            </a:r>
            <a:endParaRPr lang="en-US" dirty="0">
              <a:solidFill>
                <a:srgbClr val="0059B7"/>
              </a:solidFill>
              <a:latin typeface="SourceSansPro-Light"/>
              <a:cs typeface="SourceSansPro-Light"/>
            </a:endParaRPr>
          </a:p>
        </p:txBody>
      </p:sp>
      <p:sp>
        <p:nvSpPr>
          <p:cNvPr id="8" name="Slide Number Placeholder 7"/>
          <p:cNvSpPr>
            <a:spLocks noGrp="1"/>
          </p:cNvSpPr>
          <p:nvPr>
            <p:ph type="sldNum" sz="quarter" idx="14"/>
          </p:nvPr>
        </p:nvSpPr>
        <p:spPr/>
        <p:txBody>
          <a:bodyPr/>
          <a:lstStyle/>
          <a:p>
            <a:fld id="{77DFCED7-EB59-654B-ACD8-84CE8F59160C}" type="slidenum">
              <a:rPr lang="en-US" smtClean="0"/>
              <a:pPr/>
              <a:t>‹#›</a:t>
            </a:fld>
            <a:endParaRPr lang="en-US" dirty="0"/>
          </a:p>
        </p:txBody>
      </p:sp>
    </p:spTree>
    <p:extLst>
      <p:ext uri="{BB962C8B-B14F-4D97-AF65-F5344CB8AC3E}">
        <p14:creationId xmlns:p14="http://schemas.microsoft.com/office/powerpoint/2010/main" val="165093064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Questions">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77DFCED7-EB59-654B-ACD8-84CE8F59160C}" type="slidenum">
              <a:rPr lang="en-US" smtClean="0"/>
              <a:t>‹#›</a:t>
            </a:fld>
            <a:endParaRPr lang="en-US" dirty="0"/>
          </a:p>
        </p:txBody>
      </p:sp>
      <p:sp>
        <p:nvSpPr>
          <p:cNvPr id="5" name="Picture Placeholder 4"/>
          <p:cNvSpPr>
            <a:spLocks noGrp="1"/>
          </p:cNvSpPr>
          <p:nvPr>
            <p:ph type="pic" sz="quarter" idx="13"/>
          </p:nvPr>
        </p:nvSpPr>
        <p:spPr>
          <a:xfrm>
            <a:off x="68781" y="221653"/>
            <a:ext cx="12123219" cy="6636347"/>
          </a:xfrm>
        </p:spPr>
        <p:txBody>
          <a:bodyPr/>
          <a:lstStyle>
            <a:lvl1pPr marL="0" indent="0">
              <a:buNone/>
              <a:defRPr/>
            </a:lvl1pPr>
          </a:lstStyle>
          <a:p>
            <a:endParaRPr lang="en-US" dirty="0"/>
          </a:p>
        </p:txBody>
      </p:sp>
      <p:sp>
        <p:nvSpPr>
          <p:cNvPr id="8" name="object 4"/>
          <p:cNvSpPr/>
          <p:nvPr userDrawn="1"/>
        </p:nvSpPr>
        <p:spPr>
          <a:xfrm>
            <a:off x="1" y="81481"/>
            <a:ext cx="12192000" cy="6776519"/>
          </a:xfrm>
          <a:custGeom>
            <a:avLst/>
            <a:gdLst/>
            <a:ahLst/>
            <a:cxnLst/>
            <a:rect l="l" t="t" r="r" b="b"/>
            <a:pathLst>
              <a:path w="12179300" h="6845300">
                <a:moveTo>
                  <a:pt x="0" y="6845300"/>
                </a:moveTo>
                <a:lnTo>
                  <a:pt x="12178995" y="6845300"/>
                </a:lnTo>
                <a:lnTo>
                  <a:pt x="12178995" y="0"/>
                </a:lnTo>
                <a:lnTo>
                  <a:pt x="0" y="0"/>
                </a:lnTo>
                <a:lnTo>
                  <a:pt x="0" y="6845300"/>
                </a:lnTo>
                <a:close/>
              </a:path>
            </a:pathLst>
          </a:custGeom>
          <a:solidFill>
            <a:schemeClr val="tx1">
              <a:lumMod val="65000"/>
              <a:lumOff val="35000"/>
              <a:alpha val="80000"/>
            </a:schemeClr>
          </a:solidFill>
        </p:spPr>
        <p:txBody>
          <a:bodyPr wrap="square" lIns="0" tIns="0" rIns="0" bIns="0" rtlCol="0"/>
          <a:lstStyle/>
          <a:p>
            <a:endParaRPr>
              <a:solidFill>
                <a:schemeClr val="bg1"/>
              </a:solidFill>
            </a:endParaRPr>
          </a:p>
        </p:txBody>
      </p:sp>
      <p:sp>
        <p:nvSpPr>
          <p:cNvPr id="2" name="Title 1"/>
          <p:cNvSpPr>
            <a:spLocks noGrp="1"/>
          </p:cNvSpPr>
          <p:nvPr>
            <p:ph type="ctrTitle" hasCustomPrompt="1"/>
          </p:nvPr>
        </p:nvSpPr>
        <p:spPr>
          <a:xfrm>
            <a:off x="1517003" y="2235200"/>
            <a:ext cx="9144000" cy="796388"/>
          </a:xfrm>
        </p:spPr>
        <p:txBody>
          <a:bodyPr anchor="b">
            <a:noAutofit/>
          </a:bodyPr>
          <a:lstStyle>
            <a:lvl1pPr algn="ctr">
              <a:defRPr sz="4000">
                <a:solidFill>
                  <a:schemeClr val="bg1"/>
                </a:solidFill>
              </a:defRPr>
            </a:lvl1pPr>
          </a:lstStyle>
          <a:p>
            <a:r>
              <a:rPr lang="en-US" dirty="0"/>
              <a:t>Questions?</a:t>
            </a:r>
          </a:p>
        </p:txBody>
      </p:sp>
      <p:sp>
        <p:nvSpPr>
          <p:cNvPr id="9" name="Footer Placeholder 6"/>
          <p:cNvSpPr>
            <a:spLocks noGrp="1"/>
          </p:cNvSpPr>
          <p:nvPr>
            <p:ph type="ftr" sz="quarter" idx="14"/>
          </p:nvPr>
        </p:nvSpPr>
        <p:spPr>
          <a:xfrm>
            <a:off x="337351" y="6356350"/>
            <a:ext cx="7816049" cy="365125"/>
          </a:xfrm>
        </p:spPr>
        <p:txBody>
          <a:bodyPr/>
          <a:lstStyle>
            <a:lvl1pPr>
              <a:defRPr>
                <a:solidFill>
                  <a:schemeClr val="bg1"/>
                </a:solidFill>
              </a:defRPr>
            </a:lvl1pPr>
          </a:lstStyle>
          <a:p>
            <a:pPr marL="12700">
              <a:lnSpc>
                <a:spcPts val="969"/>
              </a:lnSpc>
            </a:pPr>
            <a:r>
              <a:rPr lang="de-DE"/>
              <a:t>© 2017 </a:t>
            </a:r>
            <a:r>
              <a:rPr lang="en-US"/>
              <a:t>Universal Service Administrative Co.</a:t>
            </a:r>
            <a:endParaRPr lang="en-US" dirty="0">
              <a:latin typeface="SourceSansPro-Light"/>
              <a:cs typeface="SourceSansPro-Light"/>
            </a:endParaRPr>
          </a:p>
        </p:txBody>
      </p:sp>
    </p:spTree>
    <p:extLst>
      <p:ext uri="{BB962C8B-B14F-4D97-AF65-F5344CB8AC3E}">
        <p14:creationId xmlns:p14="http://schemas.microsoft.com/office/powerpoint/2010/main" val="330277082"/>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EndSlide">
    <p:spTree>
      <p:nvGrpSpPr>
        <p:cNvPr id="1" name=""/>
        <p:cNvGrpSpPr/>
        <p:nvPr/>
      </p:nvGrpSpPr>
      <p:grpSpPr>
        <a:xfrm>
          <a:off x="0" y="0"/>
          <a:ext cx="0" cy="0"/>
          <a:chOff x="0" y="0"/>
          <a:chExt cx="0" cy="0"/>
        </a:xfrm>
      </p:grpSpPr>
      <p:sp>
        <p:nvSpPr>
          <p:cNvPr id="11" name="object 4"/>
          <p:cNvSpPr/>
          <p:nvPr userDrawn="1"/>
        </p:nvSpPr>
        <p:spPr>
          <a:xfrm>
            <a:off x="6350" y="6362"/>
            <a:ext cx="12179300" cy="6845300"/>
          </a:xfrm>
          <a:custGeom>
            <a:avLst/>
            <a:gdLst/>
            <a:ahLst/>
            <a:cxnLst/>
            <a:rect l="l" t="t" r="r" b="b"/>
            <a:pathLst>
              <a:path w="12179300" h="6845300">
                <a:moveTo>
                  <a:pt x="0" y="6845287"/>
                </a:moveTo>
                <a:lnTo>
                  <a:pt x="12178982" y="6845287"/>
                </a:lnTo>
                <a:lnTo>
                  <a:pt x="12178982" y="0"/>
                </a:lnTo>
                <a:lnTo>
                  <a:pt x="0" y="0"/>
                </a:lnTo>
                <a:lnTo>
                  <a:pt x="0" y="6845287"/>
                </a:lnTo>
                <a:close/>
              </a:path>
            </a:pathLst>
          </a:custGeom>
          <a:solidFill>
            <a:srgbClr val="004AD4"/>
          </a:solidFill>
        </p:spPr>
        <p:txBody>
          <a:bodyPr wrap="square" lIns="0" tIns="0" rIns="0" bIns="0" rtlCol="0"/>
          <a:lstStyle/>
          <a:p>
            <a:endParaRPr/>
          </a:p>
        </p:txBody>
      </p:sp>
      <p:sp>
        <p:nvSpPr>
          <p:cNvPr id="4" name="object 8"/>
          <p:cNvSpPr/>
          <p:nvPr userDrawn="1"/>
        </p:nvSpPr>
        <p:spPr>
          <a:xfrm>
            <a:off x="4500110" y="2861584"/>
            <a:ext cx="3191779" cy="1134855"/>
          </a:xfrm>
          <a:prstGeom prst="rect">
            <a:avLst/>
          </a:prstGeom>
          <a:blipFill>
            <a:blip r:embed="rId2" cstate="print"/>
            <a:stretch>
              <a:fillRect/>
            </a:stretch>
          </a:blipFill>
        </p:spPr>
        <p:txBody>
          <a:bodyPr wrap="square" lIns="0" tIns="0" rIns="0" bIns="0" rtlCol="0"/>
          <a:lstStyle/>
          <a:p>
            <a:endParaRPr/>
          </a:p>
        </p:txBody>
      </p:sp>
      <p:sp>
        <p:nvSpPr>
          <p:cNvPr id="5" name="Footer Placeholder 6"/>
          <p:cNvSpPr>
            <a:spLocks noGrp="1"/>
          </p:cNvSpPr>
          <p:nvPr>
            <p:ph type="ftr" sz="quarter" idx="14"/>
          </p:nvPr>
        </p:nvSpPr>
        <p:spPr>
          <a:xfrm>
            <a:off x="337351" y="6356350"/>
            <a:ext cx="7816049" cy="365125"/>
          </a:xfrm>
        </p:spPr>
        <p:txBody>
          <a:bodyPr/>
          <a:lstStyle>
            <a:lvl1pPr>
              <a:defRPr>
                <a:solidFill>
                  <a:schemeClr val="bg1"/>
                </a:solidFill>
              </a:defRPr>
            </a:lvl1pPr>
          </a:lstStyle>
          <a:p>
            <a:pPr marL="12700">
              <a:lnSpc>
                <a:spcPts val="969"/>
              </a:lnSpc>
            </a:pPr>
            <a:r>
              <a:rPr lang="de-DE"/>
              <a:t>© 2017 </a:t>
            </a:r>
            <a:r>
              <a:rPr lang="en-US"/>
              <a:t>Universal Service Administrative Co.</a:t>
            </a:r>
            <a:endParaRPr lang="en-US" dirty="0">
              <a:latin typeface="SourceSansPro-Light"/>
              <a:cs typeface="SourceSansPro-Light"/>
            </a:endParaRPr>
          </a:p>
        </p:txBody>
      </p:sp>
    </p:spTree>
    <p:extLst>
      <p:ext uri="{BB962C8B-B14F-4D97-AF65-F5344CB8AC3E}">
        <p14:creationId xmlns:p14="http://schemas.microsoft.com/office/powerpoint/2010/main" val="188829880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_v06">
    <p:bg>
      <p:bgPr>
        <a:solidFill>
          <a:schemeClr val="bg1"/>
        </a:solidFill>
        <a:effectLst/>
      </p:bgPr>
    </p:bg>
    <p:spTree>
      <p:nvGrpSpPr>
        <p:cNvPr id="1" name=""/>
        <p:cNvGrpSpPr/>
        <p:nvPr/>
      </p:nvGrpSpPr>
      <p:grpSpPr>
        <a:xfrm>
          <a:off x="0" y="0"/>
          <a:ext cx="0" cy="0"/>
          <a:chOff x="0" y="0"/>
          <a:chExt cx="0" cy="0"/>
        </a:xfrm>
      </p:grpSpPr>
      <p:pic>
        <p:nvPicPr>
          <p:cNvPr id="3" name="Picture 2"/>
          <p:cNvPicPr>
            <a:picLocks noChangeAspect="1"/>
          </p:cNvPicPr>
          <p:nvPr userDrawn="1"/>
        </p:nvPicPr>
        <p:blipFill rotWithShape="1">
          <a:blip r:embed="rId2">
            <a:extLst>
              <a:ext uri="{28A0092B-C50C-407E-A947-70E740481C1C}">
                <a14:useLocalDpi xmlns:a14="http://schemas.microsoft.com/office/drawing/2010/main" val="0"/>
              </a:ext>
            </a:extLst>
          </a:blip>
          <a:srcRect t="7116"/>
          <a:stretch/>
        </p:blipFill>
        <p:spPr>
          <a:xfrm>
            <a:off x="-52094" y="70938"/>
            <a:ext cx="12354930" cy="6858000"/>
          </a:xfrm>
          <a:prstGeom prst="rect">
            <a:avLst/>
          </a:prstGeom>
        </p:spPr>
      </p:pic>
      <p:sp>
        <p:nvSpPr>
          <p:cNvPr id="6" name="Slide Number Placeholder 5"/>
          <p:cNvSpPr>
            <a:spLocks noGrp="1"/>
          </p:cNvSpPr>
          <p:nvPr>
            <p:ph type="sldNum" sz="quarter" idx="12"/>
          </p:nvPr>
        </p:nvSpPr>
        <p:spPr>
          <a:xfrm>
            <a:off x="8610600" y="6356350"/>
            <a:ext cx="2743200" cy="365125"/>
          </a:xfrm>
          <a:prstGeom prst="rect">
            <a:avLst/>
          </a:prstGeom>
        </p:spPr>
        <p:txBody>
          <a:bodyPr/>
          <a:lstStyle/>
          <a:p>
            <a:r>
              <a:rPr lang="de-DE" sz="800" dirty="0">
                <a:solidFill>
                  <a:prstClr val="white"/>
                </a:solidFill>
              </a:rPr>
              <a:t>© 2017 </a:t>
            </a:r>
            <a:r>
              <a:rPr lang="en-US" sz="800" dirty="0">
                <a:solidFill>
                  <a:prstClr val="white"/>
                </a:solidFill>
              </a:rPr>
              <a:t>Universal Service Administrative Co.                     </a:t>
            </a:r>
            <a:fld id="{77DFCED7-EB59-654B-ACD8-84CE8F59160C}" type="slidenum">
              <a:rPr lang="en-US" smtClean="0"/>
              <a:pPr/>
              <a:t>‹#›</a:t>
            </a:fld>
            <a:endParaRPr lang="en-US" dirty="0"/>
          </a:p>
        </p:txBody>
      </p:sp>
      <p:sp>
        <p:nvSpPr>
          <p:cNvPr id="9" name="object 8"/>
          <p:cNvSpPr/>
          <p:nvPr userDrawn="1"/>
        </p:nvSpPr>
        <p:spPr>
          <a:xfrm>
            <a:off x="395056" y="5711300"/>
            <a:ext cx="2616398" cy="930275"/>
          </a:xfrm>
          <a:prstGeom prst="rect">
            <a:avLst/>
          </a:prstGeom>
          <a:blipFill>
            <a:blip r:embed="rId3" cstate="print"/>
            <a:stretch>
              <a:fillRect/>
            </a:stretch>
          </a:blipFill>
        </p:spPr>
        <p:txBody>
          <a:bodyPr wrap="square" lIns="0" tIns="0" rIns="0" bIns="0" rtlCol="0"/>
          <a:lstStyle/>
          <a:p>
            <a:endParaRPr/>
          </a:p>
        </p:txBody>
      </p:sp>
      <p:sp>
        <p:nvSpPr>
          <p:cNvPr id="7" name="Title 1"/>
          <p:cNvSpPr>
            <a:spLocks noGrp="1"/>
          </p:cNvSpPr>
          <p:nvPr>
            <p:ph type="ctrTitle"/>
          </p:nvPr>
        </p:nvSpPr>
        <p:spPr>
          <a:xfrm>
            <a:off x="1524000" y="1575863"/>
            <a:ext cx="9144000" cy="2387600"/>
          </a:xfrm>
        </p:spPr>
        <p:txBody>
          <a:bodyPr anchor="b">
            <a:noAutofit/>
          </a:bodyPr>
          <a:lstStyle>
            <a:lvl1pPr algn="ctr">
              <a:defRPr sz="4000">
                <a:solidFill>
                  <a:schemeClr val="bg1"/>
                </a:solidFill>
              </a:defRPr>
            </a:lvl1pPr>
          </a:lstStyle>
          <a:p>
            <a:r>
              <a:rPr lang="en-US" dirty="0"/>
              <a:t>Click to edit Master title style</a:t>
            </a:r>
          </a:p>
        </p:txBody>
      </p:sp>
      <p:sp>
        <p:nvSpPr>
          <p:cNvPr id="8" name="Subtitle 2"/>
          <p:cNvSpPr>
            <a:spLocks noGrp="1"/>
          </p:cNvSpPr>
          <p:nvPr>
            <p:ph type="subTitle" idx="1"/>
          </p:nvPr>
        </p:nvSpPr>
        <p:spPr>
          <a:xfrm>
            <a:off x="1524000" y="4055538"/>
            <a:ext cx="9144000" cy="1655762"/>
          </a:xfrm>
        </p:spPr>
        <p:txBody>
          <a:bodyPr>
            <a:noAutofit/>
          </a:bodyPr>
          <a:lstStyle>
            <a:lvl1pPr marL="0" indent="0" algn="ctr">
              <a:buNone/>
              <a:defRPr sz="32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Tree>
    <p:extLst>
      <p:ext uri="{BB962C8B-B14F-4D97-AF65-F5344CB8AC3E}">
        <p14:creationId xmlns:p14="http://schemas.microsoft.com/office/powerpoint/2010/main" val="144039420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Blank">
    <p:bg>
      <p:bgPr>
        <a:solidFill>
          <a:schemeClr val="bg1"/>
        </a:solidFill>
        <a:effectLst/>
      </p:bgPr>
    </p:bg>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77DFCED7-EB59-654B-ACD8-84CE8F59160C}" type="slidenum">
              <a:rPr lang="en-US" smtClean="0"/>
              <a:t>‹#›</a:t>
            </a:fld>
            <a:endParaRPr lang="en-US" dirty="0"/>
          </a:p>
        </p:txBody>
      </p:sp>
      <p:sp>
        <p:nvSpPr>
          <p:cNvPr id="2" name="Footer Placeholder 1"/>
          <p:cNvSpPr>
            <a:spLocks noGrp="1"/>
          </p:cNvSpPr>
          <p:nvPr>
            <p:ph type="ftr" sz="quarter" idx="13"/>
          </p:nvPr>
        </p:nvSpPr>
        <p:spPr/>
        <p:txBody>
          <a:bodyPr/>
          <a:lstStyle/>
          <a:p>
            <a:pPr marL="12700">
              <a:lnSpc>
                <a:spcPts val="969"/>
              </a:lnSpc>
            </a:pPr>
            <a:r>
              <a:rPr lang="de-DE">
                <a:solidFill>
                  <a:srgbClr val="0062FF"/>
                </a:solidFill>
              </a:rPr>
              <a:t>© 2017 </a:t>
            </a:r>
            <a:r>
              <a:rPr lang="en-US">
                <a:solidFill>
                  <a:srgbClr val="0062FF"/>
                </a:solidFill>
              </a:rPr>
              <a:t>Universal Service Administrative Co.</a:t>
            </a:r>
            <a:endParaRPr lang="en-US" dirty="0">
              <a:latin typeface="SourceSansPro-Light"/>
              <a:cs typeface="SourceSansPro-Light"/>
            </a:endParaRPr>
          </a:p>
        </p:txBody>
      </p:sp>
    </p:spTree>
    <p:extLst>
      <p:ext uri="{BB962C8B-B14F-4D97-AF65-F5344CB8AC3E}">
        <p14:creationId xmlns:p14="http://schemas.microsoft.com/office/powerpoint/2010/main" val="118559018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Agenda">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781888" y="2112885"/>
            <a:ext cx="1633492" cy="1419285"/>
          </a:xfrm>
        </p:spPr>
        <p:txBody>
          <a:bodyPr>
            <a:noAutofit/>
          </a:bodyPr>
          <a:lstStyle>
            <a:lvl1pPr>
              <a:defRPr sz="2800"/>
            </a:lvl1pPr>
          </a:lstStyle>
          <a:p>
            <a:r>
              <a:rPr lang="en-US" dirty="0"/>
              <a:t>Agenda</a:t>
            </a:r>
          </a:p>
        </p:txBody>
      </p:sp>
      <p:sp>
        <p:nvSpPr>
          <p:cNvPr id="3" name="Content Placeholder 2"/>
          <p:cNvSpPr>
            <a:spLocks noGrp="1"/>
          </p:cNvSpPr>
          <p:nvPr>
            <p:ph idx="1" hasCustomPrompt="1"/>
          </p:nvPr>
        </p:nvSpPr>
        <p:spPr>
          <a:xfrm>
            <a:off x="5832629" y="83127"/>
            <a:ext cx="5020322" cy="6273222"/>
          </a:xfrm>
        </p:spPr>
        <p:txBody>
          <a:bodyPr anchor="ctr" anchorCtr="0">
            <a:noAutofit/>
          </a:bodyPr>
          <a:lstStyle>
            <a:lvl1pPr>
              <a:defRPr baseline="0"/>
            </a:lvl1pPr>
            <a:lvl2pPr>
              <a:defRPr baseline="0"/>
            </a:lvl2pPr>
            <a:lvl4pPr>
              <a:defRPr baseline="0"/>
            </a:lvl4pPr>
            <a:lvl5pPr>
              <a:defRPr/>
            </a:lvl5pPr>
          </a:lstStyle>
          <a:p>
            <a:pPr lvl="0"/>
            <a:r>
              <a:rPr lang="en-US" dirty="0"/>
              <a:t>Body Level One</a:t>
            </a:r>
          </a:p>
          <a:p>
            <a:pPr lvl="1"/>
            <a:r>
              <a:rPr lang="en-US" dirty="0"/>
              <a:t>Body Level Two </a:t>
            </a:r>
          </a:p>
          <a:p>
            <a:pPr lvl="2"/>
            <a:r>
              <a:rPr lang="en-US" dirty="0"/>
              <a:t>Body Level Three</a:t>
            </a:r>
          </a:p>
          <a:p>
            <a:pPr lvl="3"/>
            <a:r>
              <a:rPr lang="en-US" dirty="0"/>
              <a:t>Body Level Four</a:t>
            </a:r>
          </a:p>
          <a:p>
            <a:pPr lvl="4"/>
            <a:r>
              <a:rPr lang="en-US" dirty="0"/>
              <a:t>Body Level Five</a:t>
            </a:r>
          </a:p>
        </p:txBody>
      </p:sp>
      <p:sp>
        <p:nvSpPr>
          <p:cNvPr id="4" name="Footer Placeholder 3"/>
          <p:cNvSpPr>
            <a:spLocks noGrp="1"/>
          </p:cNvSpPr>
          <p:nvPr>
            <p:ph type="ftr" sz="quarter" idx="10"/>
          </p:nvPr>
        </p:nvSpPr>
        <p:spPr/>
        <p:txBody>
          <a:bodyPr/>
          <a:lstStyle/>
          <a:p>
            <a:pPr marL="12700">
              <a:lnSpc>
                <a:spcPts val="969"/>
              </a:lnSpc>
            </a:pPr>
            <a:r>
              <a:rPr lang="de-DE">
                <a:solidFill>
                  <a:srgbClr val="0062FF"/>
                </a:solidFill>
              </a:rPr>
              <a:t>© 2017 </a:t>
            </a:r>
            <a:r>
              <a:rPr lang="en-US">
                <a:solidFill>
                  <a:srgbClr val="0062FF"/>
                </a:solidFill>
              </a:rPr>
              <a:t>Universal Service Administrative Co.</a:t>
            </a:r>
            <a:endParaRPr lang="en-US" dirty="0">
              <a:solidFill>
                <a:srgbClr val="0059B7"/>
              </a:solidFill>
              <a:latin typeface="SourceSansPro-Light"/>
              <a:cs typeface="SourceSansPro-Light"/>
            </a:endParaRPr>
          </a:p>
        </p:txBody>
      </p:sp>
      <p:sp>
        <p:nvSpPr>
          <p:cNvPr id="5" name="Slide Number Placeholder 4"/>
          <p:cNvSpPr>
            <a:spLocks noGrp="1"/>
          </p:cNvSpPr>
          <p:nvPr>
            <p:ph type="sldNum" sz="quarter" idx="11"/>
          </p:nvPr>
        </p:nvSpPr>
        <p:spPr/>
        <p:txBody>
          <a:bodyPr/>
          <a:lstStyle/>
          <a:p>
            <a:fld id="{77DFCED7-EB59-654B-ACD8-84CE8F59160C}" type="slidenum">
              <a:rPr lang="en-US" smtClean="0"/>
              <a:pPr/>
              <a:t>‹#›</a:t>
            </a:fld>
            <a:endParaRPr lang="en-US" dirty="0"/>
          </a:p>
        </p:txBody>
      </p:sp>
    </p:spTree>
    <p:extLst>
      <p:ext uri="{BB962C8B-B14F-4D97-AF65-F5344CB8AC3E}">
        <p14:creationId xmlns:p14="http://schemas.microsoft.com/office/powerpoint/2010/main" val="146452911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Content_Bullets">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nchor="t" anchorCtr="0">
            <a:noAutofit/>
          </a:bodyPr>
          <a:lstStyle>
            <a:lvl1pPr>
              <a:defRPr sz="3200"/>
            </a:lvl1pPr>
          </a:lstStyle>
          <a:p>
            <a:r>
              <a:rPr lang="en-US" dirty="0"/>
              <a:t>CLICK TO EDIT MASTER TITLE STYLE</a:t>
            </a:r>
          </a:p>
        </p:txBody>
      </p:sp>
      <p:sp>
        <p:nvSpPr>
          <p:cNvPr id="3" name="Content Placeholder 2"/>
          <p:cNvSpPr>
            <a:spLocks noGrp="1"/>
          </p:cNvSpPr>
          <p:nvPr>
            <p:ph idx="1" hasCustomPrompt="1"/>
          </p:nvPr>
        </p:nvSpPr>
        <p:spPr>
          <a:xfrm>
            <a:off x="337351" y="1709057"/>
            <a:ext cx="9898602" cy="4112800"/>
          </a:xfrm>
        </p:spPr>
        <p:txBody>
          <a:bodyPr>
            <a:noAutofit/>
          </a:bodyPr>
          <a:lstStyle>
            <a:lvl1pPr>
              <a:defRPr sz="2800"/>
            </a:lvl1pPr>
            <a:lvl2pPr>
              <a:defRPr sz="2400"/>
            </a:lvl2pPr>
            <a:lvl3pPr>
              <a:defRPr sz="2000"/>
            </a:lvl3pPr>
            <a:lvl4pPr>
              <a:defRPr sz="2000"/>
            </a:lvl4pPr>
            <a:lvl5pPr>
              <a:defRPr sz="2000"/>
            </a:lvl5pPr>
          </a:lstStyle>
          <a:p>
            <a:pPr lvl="0"/>
            <a:r>
              <a:rPr lang="en-US" dirty="0"/>
              <a:t>Body Level One</a:t>
            </a:r>
          </a:p>
          <a:p>
            <a:pPr lvl="1"/>
            <a:r>
              <a:rPr lang="en-US" dirty="0"/>
              <a:t>Body Level Two </a:t>
            </a:r>
          </a:p>
          <a:p>
            <a:pPr lvl="2"/>
            <a:r>
              <a:rPr lang="en-US" dirty="0"/>
              <a:t>Body Level Three</a:t>
            </a:r>
          </a:p>
          <a:p>
            <a:pPr lvl="3"/>
            <a:r>
              <a:rPr lang="en-US" dirty="0"/>
              <a:t>Body Level Four</a:t>
            </a:r>
          </a:p>
          <a:p>
            <a:pPr lvl="4"/>
            <a:r>
              <a:rPr lang="en-US" dirty="0"/>
              <a:t>Body Level Five</a:t>
            </a:r>
          </a:p>
        </p:txBody>
      </p:sp>
      <p:sp>
        <p:nvSpPr>
          <p:cNvPr id="4" name="Footer Placeholder 3"/>
          <p:cNvSpPr>
            <a:spLocks noGrp="1"/>
          </p:cNvSpPr>
          <p:nvPr>
            <p:ph type="ftr" sz="quarter" idx="10"/>
          </p:nvPr>
        </p:nvSpPr>
        <p:spPr/>
        <p:txBody>
          <a:bodyPr/>
          <a:lstStyle/>
          <a:p>
            <a:pPr marL="12700">
              <a:lnSpc>
                <a:spcPts val="969"/>
              </a:lnSpc>
            </a:pPr>
            <a:r>
              <a:rPr lang="de-DE">
                <a:solidFill>
                  <a:srgbClr val="0062FF"/>
                </a:solidFill>
              </a:rPr>
              <a:t>© 2017 </a:t>
            </a:r>
            <a:r>
              <a:rPr lang="en-US">
                <a:solidFill>
                  <a:srgbClr val="0062FF"/>
                </a:solidFill>
              </a:rPr>
              <a:t>Universal Service Administrative Co.</a:t>
            </a:r>
            <a:endParaRPr lang="en-US" dirty="0">
              <a:solidFill>
                <a:srgbClr val="0059B7"/>
              </a:solidFill>
              <a:latin typeface="SourceSansPro-Light"/>
              <a:cs typeface="SourceSansPro-Light"/>
            </a:endParaRPr>
          </a:p>
        </p:txBody>
      </p:sp>
      <p:sp>
        <p:nvSpPr>
          <p:cNvPr id="5" name="Slide Number Placeholder 4"/>
          <p:cNvSpPr>
            <a:spLocks noGrp="1"/>
          </p:cNvSpPr>
          <p:nvPr>
            <p:ph type="sldNum" sz="quarter" idx="11"/>
          </p:nvPr>
        </p:nvSpPr>
        <p:spPr/>
        <p:txBody>
          <a:bodyPr/>
          <a:lstStyle/>
          <a:p>
            <a:fld id="{77DFCED7-EB59-654B-ACD8-84CE8F59160C}" type="slidenum">
              <a:rPr lang="en-US" smtClean="0"/>
              <a:pPr/>
              <a:t>‹#›</a:t>
            </a:fld>
            <a:endParaRPr lang="en-US" dirty="0"/>
          </a:p>
        </p:txBody>
      </p:sp>
    </p:spTree>
    <p:extLst>
      <p:ext uri="{BB962C8B-B14F-4D97-AF65-F5344CB8AC3E}">
        <p14:creationId xmlns:p14="http://schemas.microsoft.com/office/powerpoint/2010/main" val="14568519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ontent_Blank">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nchor="t" anchorCtr="0">
            <a:noAutofit/>
          </a:bodyPr>
          <a:lstStyle>
            <a:lvl1pPr>
              <a:defRPr sz="3200"/>
            </a:lvl1pPr>
          </a:lstStyle>
          <a:p>
            <a:r>
              <a:rPr lang="en-US" dirty="0"/>
              <a:t>CLICK TO EDIT MASTER TITLE STYLE</a:t>
            </a:r>
          </a:p>
        </p:txBody>
      </p:sp>
      <p:sp>
        <p:nvSpPr>
          <p:cNvPr id="4" name="Footer Placeholder 3"/>
          <p:cNvSpPr>
            <a:spLocks noGrp="1"/>
          </p:cNvSpPr>
          <p:nvPr>
            <p:ph type="ftr" sz="quarter" idx="10"/>
          </p:nvPr>
        </p:nvSpPr>
        <p:spPr/>
        <p:txBody>
          <a:bodyPr/>
          <a:lstStyle/>
          <a:p>
            <a:pPr marL="12700">
              <a:lnSpc>
                <a:spcPts val="969"/>
              </a:lnSpc>
            </a:pPr>
            <a:r>
              <a:rPr lang="de-DE">
                <a:solidFill>
                  <a:srgbClr val="0062FF"/>
                </a:solidFill>
              </a:rPr>
              <a:t>© 2017 </a:t>
            </a:r>
            <a:r>
              <a:rPr lang="en-US">
                <a:solidFill>
                  <a:srgbClr val="0062FF"/>
                </a:solidFill>
              </a:rPr>
              <a:t>Universal Service Administrative Co.</a:t>
            </a:r>
            <a:endParaRPr lang="en-US" dirty="0">
              <a:solidFill>
                <a:srgbClr val="0059B7"/>
              </a:solidFill>
              <a:latin typeface="SourceSansPro-Light"/>
              <a:cs typeface="SourceSansPro-Light"/>
            </a:endParaRPr>
          </a:p>
        </p:txBody>
      </p:sp>
      <p:sp>
        <p:nvSpPr>
          <p:cNvPr id="5" name="Slide Number Placeholder 4"/>
          <p:cNvSpPr>
            <a:spLocks noGrp="1"/>
          </p:cNvSpPr>
          <p:nvPr>
            <p:ph type="sldNum" sz="quarter" idx="11"/>
          </p:nvPr>
        </p:nvSpPr>
        <p:spPr/>
        <p:txBody>
          <a:bodyPr/>
          <a:lstStyle/>
          <a:p>
            <a:fld id="{77DFCED7-EB59-654B-ACD8-84CE8F59160C}" type="slidenum">
              <a:rPr lang="en-US" smtClean="0"/>
              <a:pPr/>
              <a:t>‹#›</a:t>
            </a:fld>
            <a:endParaRPr lang="en-US" dirty="0"/>
          </a:p>
        </p:txBody>
      </p:sp>
    </p:spTree>
    <p:extLst>
      <p:ext uri="{BB962C8B-B14F-4D97-AF65-F5344CB8AC3E}">
        <p14:creationId xmlns:p14="http://schemas.microsoft.com/office/powerpoint/2010/main" val="190274309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 preserve="1">
  <p:cSld name="Content_Bullets+Motif">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noAutofit/>
          </a:bodyPr>
          <a:lstStyle>
            <a:lvl1pPr>
              <a:defRPr sz="3200"/>
            </a:lvl1pPr>
          </a:lstStyle>
          <a:p>
            <a:r>
              <a:rPr lang="en-US" dirty="0"/>
              <a:t>CLICK TO EDIT MASTER TITLE STYLE</a:t>
            </a:r>
          </a:p>
        </p:txBody>
      </p:sp>
      <p:sp>
        <p:nvSpPr>
          <p:cNvPr id="3" name="Content Placeholder 2"/>
          <p:cNvSpPr>
            <a:spLocks noGrp="1"/>
          </p:cNvSpPr>
          <p:nvPr>
            <p:ph idx="1" hasCustomPrompt="1"/>
          </p:nvPr>
        </p:nvSpPr>
        <p:spPr>
          <a:xfrm>
            <a:off x="337351" y="1719943"/>
            <a:ext cx="4194308" cy="4263998"/>
          </a:xfrm>
        </p:spPr>
        <p:txBody>
          <a:bodyPr>
            <a:noAutofit/>
          </a:bodyPr>
          <a:lstStyle>
            <a:lvl1pPr>
              <a:defRPr sz="2800"/>
            </a:lvl1pPr>
            <a:lvl2pPr>
              <a:defRPr sz="2400"/>
            </a:lvl2pPr>
            <a:lvl3pPr>
              <a:defRPr sz="2000"/>
            </a:lvl3pPr>
            <a:lvl4pPr>
              <a:defRPr sz="2000"/>
            </a:lvl4pPr>
            <a:lvl5pPr>
              <a:defRPr sz="2000"/>
            </a:lvl5pPr>
          </a:lstStyle>
          <a:p>
            <a:pPr lvl="0"/>
            <a:r>
              <a:rPr lang="en-US" dirty="0"/>
              <a:t>Body Level One</a:t>
            </a:r>
          </a:p>
          <a:p>
            <a:pPr lvl="1"/>
            <a:r>
              <a:rPr lang="en-US" dirty="0"/>
              <a:t>Body Level Two </a:t>
            </a:r>
          </a:p>
          <a:p>
            <a:pPr lvl="2"/>
            <a:r>
              <a:rPr lang="en-US" dirty="0"/>
              <a:t>Body Level Three</a:t>
            </a:r>
          </a:p>
          <a:p>
            <a:pPr lvl="3"/>
            <a:r>
              <a:rPr lang="en-US" dirty="0"/>
              <a:t>Body Level Four</a:t>
            </a:r>
          </a:p>
          <a:p>
            <a:pPr lvl="4"/>
            <a:r>
              <a:rPr lang="en-US" dirty="0"/>
              <a:t>Body Level Five</a:t>
            </a:r>
          </a:p>
        </p:txBody>
      </p:sp>
      <p:pic>
        <p:nvPicPr>
          <p:cNvPr id="14" name="Picture 13"/>
          <p:cNvPicPr>
            <a:picLocks noChangeAspect="1"/>
          </p:cNvPicPr>
          <p:nvPr userDrawn="1"/>
        </p:nvPicPr>
        <p:blipFill rotWithShape="1">
          <a:blip r:embed="rId2">
            <a:extLst>
              <a:ext uri="{28A0092B-C50C-407E-A947-70E740481C1C}">
                <a14:useLocalDpi xmlns:a14="http://schemas.microsoft.com/office/drawing/2010/main" val="0"/>
              </a:ext>
            </a:extLst>
          </a:blip>
          <a:srcRect t="20282" r="51038" b="4871"/>
          <a:stretch/>
        </p:blipFill>
        <p:spPr>
          <a:xfrm>
            <a:off x="5296647" y="76200"/>
            <a:ext cx="6895353" cy="6781800"/>
          </a:xfrm>
          <a:prstGeom prst="rect">
            <a:avLst/>
          </a:prstGeom>
        </p:spPr>
      </p:pic>
      <p:sp>
        <p:nvSpPr>
          <p:cNvPr id="4" name="Footer Placeholder 3"/>
          <p:cNvSpPr>
            <a:spLocks noGrp="1"/>
          </p:cNvSpPr>
          <p:nvPr>
            <p:ph type="ftr" sz="quarter" idx="10"/>
          </p:nvPr>
        </p:nvSpPr>
        <p:spPr/>
        <p:txBody>
          <a:bodyPr/>
          <a:lstStyle/>
          <a:p>
            <a:pPr marL="12700">
              <a:lnSpc>
                <a:spcPts val="969"/>
              </a:lnSpc>
            </a:pPr>
            <a:r>
              <a:rPr lang="de-DE">
                <a:solidFill>
                  <a:srgbClr val="0062FF"/>
                </a:solidFill>
              </a:rPr>
              <a:t>© 2017 </a:t>
            </a:r>
            <a:r>
              <a:rPr lang="en-US">
                <a:solidFill>
                  <a:srgbClr val="0062FF"/>
                </a:solidFill>
              </a:rPr>
              <a:t>Universal Service Administrative Co.</a:t>
            </a:r>
            <a:endParaRPr lang="en-US" dirty="0">
              <a:solidFill>
                <a:srgbClr val="0059B7"/>
              </a:solidFill>
              <a:latin typeface="SourceSansPro-Light"/>
              <a:cs typeface="SourceSansPro-Light"/>
            </a:endParaRPr>
          </a:p>
        </p:txBody>
      </p:sp>
      <p:sp>
        <p:nvSpPr>
          <p:cNvPr id="5" name="Slide Number Placeholder 4"/>
          <p:cNvSpPr>
            <a:spLocks noGrp="1"/>
          </p:cNvSpPr>
          <p:nvPr>
            <p:ph type="sldNum" sz="quarter" idx="11"/>
          </p:nvPr>
        </p:nvSpPr>
        <p:spPr/>
        <p:txBody>
          <a:bodyPr/>
          <a:lstStyle/>
          <a:p>
            <a:fld id="{77DFCED7-EB59-654B-ACD8-84CE8F59160C}" type="slidenum">
              <a:rPr lang="en-US" smtClean="0"/>
              <a:pPr/>
              <a:t>‹#›</a:t>
            </a:fld>
            <a:endParaRPr lang="en-US" dirty="0"/>
          </a:p>
        </p:txBody>
      </p:sp>
    </p:spTree>
    <p:extLst>
      <p:ext uri="{BB962C8B-B14F-4D97-AF65-F5344CB8AC3E}">
        <p14:creationId xmlns:p14="http://schemas.microsoft.com/office/powerpoint/2010/main" val="43811564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Quote">
    <p:spTree>
      <p:nvGrpSpPr>
        <p:cNvPr id="1" name=""/>
        <p:cNvGrpSpPr/>
        <p:nvPr/>
      </p:nvGrpSpPr>
      <p:grpSpPr>
        <a:xfrm>
          <a:off x="0" y="0"/>
          <a:ext cx="0" cy="0"/>
          <a:chOff x="0" y="0"/>
          <a:chExt cx="0" cy="0"/>
        </a:xfrm>
      </p:grpSpPr>
      <p:sp>
        <p:nvSpPr>
          <p:cNvPr id="11" name="object 4"/>
          <p:cNvSpPr/>
          <p:nvPr userDrawn="1"/>
        </p:nvSpPr>
        <p:spPr>
          <a:xfrm>
            <a:off x="6350" y="6362"/>
            <a:ext cx="12179300" cy="6845300"/>
          </a:xfrm>
          <a:custGeom>
            <a:avLst/>
            <a:gdLst/>
            <a:ahLst/>
            <a:cxnLst/>
            <a:rect l="l" t="t" r="r" b="b"/>
            <a:pathLst>
              <a:path w="12179300" h="6845300">
                <a:moveTo>
                  <a:pt x="0" y="6845287"/>
                </a:moveTo>
                <a:lnTo>
                  <a:pt x="12178982" y="6845287"/>
                </a:lnTo>
                <a:lnTo>
                  <a:pt x="12178982" y="0"/>
                </a:lnTo>
                <a:lnTo>
                  <a:pt x="0" y="0"/>
                </a:lnTo>
                <a:lnTo>
                  <a:pt x="0" y="6845287"/>
                </a:lnTo>
                <a:close/>
              </a:path>
            </a:pathLst>
          </a:custGeom>
          <a:solidFill>
            <a:srgbClr val="004AD4"/>
          </a:solidFill>
        </p:spPr>
        <p:txBody>
          <a:bodyPr wrap="square" lIns="0" tIns="0" rIns="0" bIns="0" rtlCol="0"/>
          <a:lstStyle/>
          <a:p>
            <a:endParaRPr/>
          </a:p>
        </p:txBody>
      </p:sp>
      <p:sp>
        <p:nvSpPr>
          <p:cNvPr id="12" name="object 5"/>
          <p:cNvSpPr txBox="1">
            <a:spLocks noGrp="1"/>
          </p:cNvSpPr>
          <p:nvPr>
            <p:ph type="title"/>
          </p:nvPr>
        </p:nvSpPr>
        <p:spPr>
          <a:xfrm>
            <a:off x="307186" y="3086100"/>
            <a:ext cx="7770013" cy="646331"/>
          </a:xfrm>
          <a:prstGeom prst="rect">
            <a:avLst/>
          </a:prstGeom>
        </p:spPr>
        <p:txBody>
          <a:bodyPr vert="horz" wrap="square" lIns="0" tIns="0" rIns="0" bIns="0" rtlCol="0">
            <a:spAutoFit/>
          </a:bodyPr>
          <a:lstStyle>
            <a:lvl1pPr>
              <a:defRPr>
                <a:solidFill>
                  <a:schemeClr val="bg1"/>
                </a:solidFill>
              </a:defRPr>
            </a:lvl1pPr>
          </a:lstStyle>
          <a:p>
            <a:pPr marL="12700">
              <a:lnSpc>
                <a:spcPct val="100000"/>
              </a:lnSpc>
            </a:pPr>
            <a:r>
              <a:rPr sz="4200" b="0" spc="-25" dirty="0">
                <a:solidFill>
                  <a:srgbClr val="FFFFFF"/>
                </a:solidFill>
                <a:latin typeface="Source Sans Pro"/>
                <a:cs typeface="Source Sans Pro"/>
              </a:rPr>
              <a:t>“Type quote</a:t>
            </a:r>
            <a:r>
              <a:rPr sz="4200" b="0" spc="-55" dirty="0">
                <a:solidFill>
                  <a:srgbClr val="FFFFFF"/>
                </a:solidFill>
                <a:latin typeface="Source Sans Pro"/>
                <a:cs typeface="Source Sans Pro"/>
              </a:rPr>
              <a:t> </a:t>
            </a:r>
            <a:r>
              <a:rPr sz="4200" b="0" spc="-70" dirty="0">
                <a:solidFill>
                  <a:srgbClr val="FFFFFF"/>
                </a:solidFill>
                <a:latin typeface="Source Sans Pro"/>
                <a:cs typeface="Source Sans Pro"/>
              </a:rPr>
              <a:t>here.”</a:t>
            </a:r>
            <a:endParaRPr sz="4200" dirty="0">
              <a:latin typeface="Source Sans Pro"/>
              <a:cs typeface="Source Sans Pro"/>
            </a:endParaRPr>
          </a:p>
        </p:txBody>
      </p:sp>
      <p:sp>
        <p:nvSpPr>
          <p:cNvPr id="4" name="Footer Placeholder 6"/>
          <p:cNvSpPr>
            <a:spLocks noGrp="1"/>
          </p:cNvSpPr>
          <p:nvPr>
            <p:ph type="ftr" sz="quarter" idx="14"/>
          </p:nvPr>
        </p:nvSpPr>
        <p:spPr>
          <a:xfrm>
            <a:off x="337351" y="6356350"/>
            <a:ext cx="7816049" cy="365125"/>
          </a:xfrm>
        </p:spPr>
        <p:txBody>
          <a:bodyPr/>
          <a:lstStyle>
            <a:lvl1pPr>
              <a:defRPr>
                <a:solidFill>
                  <a:schemeClr val="bg1"/>
                </a:solidFill>
              </a:defRPr>
            </a:lvl1pPr>
          </a:lstStyle>
          <a:p>
            <a:pPr marL="12700">
              <a:lnSpc>
                <a:spcPts val="969"/>
              </a:lnSpc>
            </a:pPr>
            <a:r>
              <a:rPr lang="de-DE"/>
              <a:t>© 2017 </a:t>
            </a:r>
            <a:r>
              <a:rPr lang="en-US"/>
              <a:t>Universal Service Administrative Co.</a:t>
            </a:r>
            <a:endParaRPr lang="en-US" dirty="0">
              <a:latin typeface="SourceSansPro-Light"/>
              <a:cs typeface="SourceSansPro-Light"/>
            </a:endParaRPr>
          </a:p>
        </p:txBody>
      </p:sp>
    </p:spTree>
    <p:extLst>
      <p:ext uri="{BB962C8B-B14F-4D97-AF65-F5344CB8AC3E}">
        <p14:creationId xmlns:p14="http://schemas.microsoft.com/office/powerpoint/2010/main" val="203074073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37351" y="693600"/>
            <a:ext cx="11016449" cy="682440"/>
          </a:xfrm>
          <a:prstGeom prst="rect">
            <a:avLst/>
          </a:prstGeom>
        </p:spPr>
        <p:txBody>
          <a:bodyPr vert="horz" lIns="91440" tIns="45720" rIns="91440" bIns="45720" rtlCol="0" anchor="t" anchorCtr="0">
            <a:noAutofit/>
          </a:bodyPr>
          <a:lstStyle/>
          <a:p>
            <a:r>
              <a:rPr lang="en-US" dirty="0"/>
              <a:t>CLICK TO EDIT MASTER TITLE STYLE</a:t>
            </a:r>
          </a:p>
        </p:txBody>
      </p:sp>
      <p:sp>
        <p:nvSpPr>
          <p:cNvPr id="3" name="Text Placeholder 2"/>
          <p:cNvSpPr>
            <a:spLocks noGrp="1"/>
          </p:cNvSpPr>
          <p:nvPr>
            <p:ph type="body" idx="1"/>
          </p:nvPr>
        </p:nvSpPr>
        <p:spPr>
          <a:xfrm>
            <a:off x="337351" y="1709057"/>
            <a:ext cx="10515600" cy="4112800"/>
          </a:xfrm>
          <a:prstGeom prst="rect">
            <a:avLst/>
          </a:prstGeom>
        </p:spPr>
        <p:txBody>
          <a:bodyPr vert="horz" lIns="91440" tIns="45720" rIns="91440" bIns="45720" rtlCol="0">
            <a:no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Slide Number Placeholder 5"/>
          <p:cNvSpPr>
            <a:spLocks noGrp="1"/>
          </p:cNvSpPr>
          <p:nvPr>
            <p:ph type="sldNum" sz="quarter" idx="4"/>
          </p:nvPr>
        </p:nvSpPr>
        <p:spPr>
          <a:xfrm>
            <a:off x="9268968" y="6356350"/>
            <a:ext cx="2743200" cy="365125"/>
          </a:xfrm>
          <a:prstGeom prst="rect">
            <a:avLst/>
          </a:prstGeom>
        </p:spPr>
        <p:txBody>
          <a:bodyPr vert="horz" lIns="91440" tIns="45720" rIns="91440" bIns="45720" rtlCol="0" anchor="ctr"/>
          <a:lstStyle>
            <a:lvl1pPr algn="r">
              <a:defRPr sz="1200">
                <a:solidFill>
                  <a:srgbClr val="0070C0"/>
                </a:solidFill>
                <a:latin typeface="Source Sans Pro" charset="0"/>
                <a:ea typeface="Source Sans Pro" charset="0"/>
                <a:cs typeface="Source Sans Pro" charset="0"/>
              </a:defRPr>
            </a:lvl1pPr>
          </a:lstStyle>
          <a:p>
            <a:fld id="{77DFCED7-EB59-654B-ACD8-84CE8F59160C}" type="slidenum">
              <a:rPr lang="en-US" smtClean="0"/>
              <a:pPr/>
              <a:t>‹#›</a:t>
            </a:fld>
            <a:endParaRPr lang="en-US" dirty="0"/>
          </a:p>
        </p:txBody>
      </p:sp>
      <p:sp>
        <p:nvSpPr>
          <p:cNvPr id="14" name="Footer Placeholder 4"/>
          <p:cNvSpPr>
            <a:spLocks noGrp="1"/>
          </p:cNvSpPr>
          <p:nvPr>
            <p:ph type="ftr" sz="quarter" idx="3"/>
          </p:nvPr>
        </p:nvSpPr>
        <p:spPr>
          <a:xfrm>
            <a:off x="337351" y="6356350"/>
            <a:ext cx="7816049" cy="365125"/>
          </a:xfrm>
          <a:prstGeom prst="rect">
            <a:avLst/>
          </a:prstGeom>
        </p:spPr>
        <p:txBody>
          <a:bodyPr vert="horz" lIns="91440" tIns="45720" rIns="91440" bIns="45720" rtlCol="0" anchor="ctr"/>
          <a:lstStyle>
            <a:lvl1pPr algn="l">
              <a:defRPr sz="800">
                <a:solidFill>
                  <a:srgbClr val="358CFF"/>
                </a:solidFill>
                <a:latin typeface="Source Sans Pro" charset="0"/>
                <a:ea typeface="Source Sans Pro" charset="0"/>
                <a:cs typeface="Source Sans Pro" charset="0"/>
              </a:defRPr>
            </a:lvl1pPr>
          </a:lstStyle>
          <a:p>
            <a:pPr marL="12700">
              <a:lnSpc>
                <a:spcPts val="969"/>
              </a:lnSpc>
            </a:pPr>
            <a:r>
              <a:rPr lang="de-DE">
                <a:solidFill>
                  <a:srgbClr val="0062FF"/>
                </a:solidFill>
              </a:rPr>
              <a:t>© 2017 Universal Service Administrative Co.</a:t>
            </a:r>
            <a:endParaRPr lang="en-US" dirty="0">
              <a:latin typeface="SourceSansPro-Light"/>
              <a:cs typeface="SourceSansPro-Light"/>
            </a:endParaRPr>
          </a:p>
        </p:txBody>
      </p:sp>
      <p:sp>
        <p:nvSpPr>
          <p:cNvPr id="7" name="bk object 16"/>
          <p:cNvSpPr/>
          <p:nvPr userDrawn="1"/>
        </p:nvSpPr>
        <p:spPr>
          <a:xfrm>
            <a:off x="-207264" y="-85344"/>
            <a:ext cx="12508992" cy="161544"/>
          </a:xfrm>
          <a:custGeom>
            <a:avLst/>
            <a:gdLst/>
            <a:ahLst/>
            <a:cxnLst/>
            <a:rect l="l" t="t" r="r" b="b"/>
            <a:pathLst>
              <a:path w="12185650" h="69850">
                <a:moveTo>
                  <a:pt x="0" y="69850"/>
                </a:moveTo>
                <a:lnTo>
                  <a:pt x="12185345" y="69850"/>
                </a:lnTo>
                <a:lnTo>
                  <a:pt x="12185345" y="0"/>
                </a:lnTo>
                <a:lnTo>
                  <a:pt x="0" y="0"/>
                </a:lnTo>
                <a:lnTo>
                  <a:pt x="0" y="69850"/>
                </a:lnTo>
                <a:close/>
              </a:path>
            </a:pathLst>
          </a:custGeom>
          <a:solidFill>
            <a:srgbClr val="004AD4"/>
          </a:solidFill>
        </p:spPr>
        <p:txBody>
          <a:bodyPr wrap="square" lIns="0" tIns="0" rIns="0" bIns="0" rtlCol="0"/>
          <a:lstStyle/>
          <a:p>
            <a:endParaRPr/>
          </a:p>
        </p:txBody>
      </p:sp>
    </p:spTree>
    <p:extLst>
      <p:ext uri="{BB962C8B-B14F-4D97-AF65-F5344CB8AC3E}">
        <p14:creationId xmlns:p14="http://schemas.microsoft.com/office/powerpoint/2010/main" val="1024626215"/>
      </p:ext>
    </p:extLst>
  </p:cSld>
  <p:clrMap bg1="lt1" tx1="dk1" bg2="lt2" tx2="dk2" accent1="accent1" accent2="accent2" accent3="accent3" accent4="accent4" accent5="accent5" accent6="accent6" hlink="hlink" folHlink="folHlink"/>
  <p:sldLayoutIdLst>
    <p:sldLayoutId id="2147483690" r:id="rId1"/>
    <p:sldLayoutId id="2147483692" r:id="rId2"/>
    <p:sldLayoutId id="2147483694" r:id="rId3"/>
    <p:sldLayoutId id="2147483698" r:id="rId4"/>
    <p:sldLayoutId id="2147483650" r:id="rId5"/>
    <p:sldLayoutId id="2147483665" r:id="rId6"/>
    <p:sldLayoutId id="2147483697" r:id="rId7"/>
    <p:sldLayoutId id="2147483667" r:id="rId8"/>
    <p:sldLayoutId id="2147483651" r:id="rId9"/>
    <p:sldLayoutId id="2147483678" r:id="rId10"/>
    <p:sldLayoutId id="2147483666" r:id="rId11"/>
    <p:sldLayoutId id="2147483677" r:id="rId12"/>
    <p:sldLayoutId id="2147483652" r:id="rId13"/>
    <p:sldLayoutId id="2147483688" r:id="rId14"/>
    <p:sldLayoutId id="2147483674" r:id="rId15"/>
    <p:sldLayoutId id="2147483675" r:id="rId16"/>
    <p:sldLayoutId id="2147483676" r:id="rId17"/>
    <p:sldLayoutId id="2147483680" r:id="rId18"/>
    <p:sldLayoutId id="2147483681" r:id="rId19"/>
    <p:sldLayoutId id="2147483682" r:id="rId20"/>
    <p:sldLayoutId id="2147483683" r:id="rId21"/>
    <p:sldLayoutId id="2147483684" r:id="rId22"/>
    <p:sldLayoutId id="2147483685" r:id="rId23"/>
    <p:sldLayoutId id="2147483686" r:id="rId24"/>
  </p:sldLayoutIdLst>
  <p:hf hdr="0" dt="0"/>
  <p:txStyles>
    <p:titleStyle>
      <a:lvl1pPr algn="l" defTabSz="914400" rtl="0" eaLnBrk="1" latinLnBrk="0" hangingPunct="1">
        <a:lnSpc>
          <a:spcPct val="90000"/>
        </a:lnSpc>
        <a:spcBef>
          <a:spcPct val="0"/>
        </a:spcBef>
        <a:buNone/>
        <a:defRPr sz="3800" b="1" i="0" kern="1200">
          <a:solidFill>
            <a:srgbClr val="004AD4"/>
          </a:solidFill>
          <a:latin typeface="Source Sans Pro" charset="0"/>
          <a:ea typeface="Source Sans Pro" charset="0"/>
          <a:cs typeface="Source Sans Pro" charset="0"/>
        </a:defRPr>
      </a:lvl1pPr>
    </p:titleStyle>
    <p:bodyStyle>
      <a:lvl1pPr marL="514350" indent="-514350" algn="l" defTabSz="914400" rtl="0" eaLnBrk="1" latinLnBrk="0" hangingPunct="1">
        <a:lnSpc>
          <a:spcPct val="100000"/>
        </a:lnSpc>
        <a:spcBef>
          <a:spcPts val="1000"/>
        </a:spcBef>
        <a:spcAft>
          <a:spcPts val="300"/>
        </a:spcAft>
        <a:buClr>
          <a:srgbClr val="006FF4"/>
        </a:buClr>
        <a:buFont typeface="+mj-lt"/>
        <a:buAutoNum type="arabicPeriod"/>
        <a:defRPr sz="2800" kern="1200">
          <a:solidFill>
            <a:schemeClr val="tx1">
              <a:lumMod val="65000"/>
              <a:lumOff val="35000"/>
            </a:schemeClr>
          </a:solidFill>
          <a:latin typeface="Source Sans Pro" charset="0"/>
          <a:ea typeface="Source Sans Pro" charset="0"/>
          <a:cs typeface="Source Sans Pro" charset="0"/>
        </a:defRPr>
      </a:lvl1pPr>
      <a:lvl2pPr marL="685800" indent="-228600" algn="l" defTabSz="914400" rtl="0" eaLnBrk="1" latinLnBrk="0" hangingPunct="1">
        <a:lnSpc>
          <a:spcPct val="100000"/>
        </a:lnSpc>
        <a:spcBef>
          <a:spcPts val="500"/>
        </a:spcBef>
        <a:spcAft>
          <a:spcPts val="300"/>
        </a:spcAft>
        <a:buClr>
          <a:srgbClr val="FE5000"/>
        </a:buClr>
        <a:buFont typeface="Arial" charset="0"/>
        <a:buChar char="•"/>
        <a:defRPr sz="2400" kern="1200">
          <a:solidFill>
            <a:schemeClr val="tx1">
              <a:lumMod val="65000"/>
              <a:lumOff val="35000"/>
            </a:schemeClr>
          </a:solidFill>
          <a:latin typeface="Source Sans Pro" charset="0"/>
          <a:ea typeface="Source Sans Pro" charset="0"/>
          <a:cs typeface="Source Sans Pro" charset="0"/>
        </a:defRPr>
      </a:lvl2pPr>
      <a:lvl3pPr marL="1143000" indent="-228600" algn="l" defTabSz="914400" rtl="0" eaLnBrk="1" latinLnBrk="0" hangingPunct="1">
        <a:lnSpc>
          <a:spcPct val="100000"/>
        </a:lnSpc>
        <a:spcBef>
          <a:spcPts val="500"/>
        </a:spcBef>
        <a:spcAft>
          <a:spcPts val="300"/>
        </a:spcAft>
        <a:buClr>
          <a:srgbClr val="FE5000"/>
        </a:buClr>
        <a:buSzPct val="85000"/>
        <a:buFont typeface="LucidaGrande" charset="0"/>
        <a:buChar char="◇"/>
        <a:defRPr sz="2000" kern="1200">
          <a:solidFill>
            <a:schemeClr val="tx1">
              <a:lumMod val="65000"/>
              <a:lumOff val="35000"/>
            </a:schemeClr>
          </a:solidFill>
          <a:latin typeface="Source Sans Pro" charset="0"/>
          <a:ea typeface="Source Sans Pro" charset="0"/>
          <a:cs typeface="Source Sans Pro" charset="0"/>
        </a:defRPr>
      </a:lvl3pPr>
      <a:lvl4pPr marL="1600200" indent="-228600" algn="l" defTabSz="914400" rtl="0" eaLnBrk="1" latinLnBrk="0" hangingPunct="1">
        <a:lnSpc>
          <a:spcPct val="100000"/>
        </a:lnSpc>
        <a:spcBef>
          <a:spcPts val="500"/>
        </a:spcBef>
        <a:spcAft>
          <a:spcPts val="300"/>
        </a:spcAft>
        <a:buClr>
          <a:srgbClr val="FE5000"/>
        </a:buClr>
        <a:buFont typeface="Wingdings" charset="2"/>
        <a:buChar char="§"/>
        <a:defRPr sz="1800" kern="1200">
          <a:solidFill>
            <a:schemeClr val="tx1">
              <a:lumMod val="65000"/>
              <a:lumOff val="35000"/>
            </a:schemeClr>
          </a:solidFill>
          <a:latin typeface="Source Sans Pro" charset="0"/>
          <a:ea typeface="Source Sans Pro" charset="0"/>
          <a:cs typeface="Source Sans Pro" charset="0"/>
        </a:defRPr>
      </a:lvl4pPr>
      <a:lvl5pPr marL="2057400" indent="-228600" algn="l" defTabSz="914400" rtl="0" eaLnBrk="1" latinLnBrk="0" hangingPunct="1">
        <a:lnSpc>
          <a:spcPct val="100000"/>
        </a:lnSpc>
        <a:spcBef>
          <a:spcPts val="500"/>
        </a:spcBef>
        <a:spcAft>
          <a:spcPts val="300"/>
        </a:spcAft>
        <a:buClr>
          <a:srgbClr val="FE5000"/>
        </a:buClr>
        <a:buFont typeface="LucidaGrande" charset="0"/>
        <a:buChar char="-"/>
        <a:defRPr sz="1800" kern="1200">
          <a:solidFill>
            <a:schemeClr val="tx1">
              <a:lumMod val="65000"/>
              <a:lumOff val="35000"/>
            </a:schemeClr>
          </a:solidFill>
          <a:latin typeface="Source Sans Pro" charset="0"/>
          <a:ea typeface="Source Sans Pro" charset="0"/>
          <a:cs typeface="Source Sans Pro" charset="0"/>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s://www.usac.org/_res/documents/sl/pdf/forms/FCC-Form-472-UserGuide.pdf" TargetMode="External"/><Relationship Id="rId2" Type="http://schemas.openxmlformats.org/officeDocument/2006/relationships/hyperlink" Target="https://www.usac.org/sl/about/outreach/online-learning.aspx" TargetMode="External"/><Relationship Id="rId1" Type="http://schemas.openxmlformats.org/officeDocument/2006/relationships/slideLayout" Target="../slideLayouts/slideLayout13.xml"/><Relationship Id="rId4" Type="http://schemas.openxmlformats.org/officeDocument/2006/relationships/image" Target="../media/image9.png"/></Relationships>
</file>

<file path=ppt/slides/_rels/slide1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3" Type="http://schemas.openxmlformats.org/officeDocument/2006/relationships/hyperlink" Target="https://www.usac.org/_res/documents/sl/xls/PIN-request-template.xlsx" TargetMode="External"/><Relationship Id="rId2" Type="http://schemas.openxmlformats.org/officeDocument/2006/relationships/hyperlink" Target="https://www.usac.org/sl/tools/forms/pin.aspx" TargetMode="External"/><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2" Type="http://schemas.openxmlformats.org/officeDocument/2006/relationships/hyperlink" Target="https://www.usac.org/sl/tools/epc/default.aspx" TargetMode="External"/><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2" Type="http://schemas.openxmlformats.org/officeDocument/2006/relationships/hyperlink" Target="mailto:498BankVerification@usac.org" TargetMode="External"/><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2" Type="http://schemas.openxmlformats.org/officeDocument/2006/relationships/hyperlink" Target="mailto:finops-processing@usac.org" TargetMode="External"/><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0.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4.xml"/><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5.xml"/><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ctrTitle"/>
          </p:nvPr>
        </p:nvSpPr>
        <p:spPr/>
        <p:txBody>
          <a:bodyPr/>
          <a:lstStyle/>
          <a:p>
            <a:r>
              <a:rPr lang="en-US" dirty="0"/>
              <a:t>Navigating the E-rate Invoicing Process</a:t>
            </a:r>
          </a:p>
        </p:txBody>
      </p:sp>
      <p:sp>
        <p:nvSpPr>
          <p:cNvPr id="4" name="Subtitle 3"/>
          <p:cNvSpPr>
            <a:spLocks noGrp="1"/>
          </p:cNvSpPr>
          <p:nvPr>
            <p:ph type="subTitle" idx="1"/>
          </p:nvPr>
        </p:nvSpPr>
        <p:spPr/>
        <p:txBody>
          <a:bodyPr/>
          <a:lstStyle/>
          <a:p>
            <a:r>
              <a:rPr lang="en-US" dirty="0">
                <a:solidFill>
                  <a:srgbClr val="FFFFFF"/>
                </a:solidFill>
                <a:latin typeface="Source Sans Pro" panose="020B0503030403020204" pitchFamily="34" charset="0"/>
                <a:ea typeface="Source Sans Pro" panose="020B0503030403020204" pitchFamily="34" charset="0"/>
                <a:cs typeface="Source Sans Pro"/>
                <a:sym typeface="Source Sans Pro"/>
              </a:rPr>
              <a:t>Fall 2018 Applicant Training </a:t>
            </a:r>
            <a:endParaRPr lang="en-US" dirty="0">
              <a:solidFill>
                <a:srgbClr val="FF0000"/>
              </a:solidFill>
              <a:latin typeface="Source Sans Pro" panose="020B0503030403020204" pitchFamily="34" charset="0"/>
              <a:ea typeface="Source Sans Pro" panose="020B0503030403020204" pitchFamily="34" charset="0"/>
              <a:cs typeface="Source Sans Pro"/>
              <a:sym typeface="Source Sans Pro"/>
            </a:endParaRPr>
          </a:p>
          <a:p>
            <a:endParaRPr lang="en-US" dirty="0"/>
          </a:p>
        </p:txBody>
      </p:sp>
      <p:sp>
        <p:nvSpPr>
          <p:cNvPr id="2" name="Slide Number Placeholder 1"/>
          <p:cNvSpPr>
            <a:spLocks noGrp="1"/>
          </p:cNvSpPr>
          <p:nvPr>
            <p:ph type="sldNum" sz="quarter" idx="12"/>
          </p:nvPr>
        </p:nvSpPr>
        <p:spPr/>
        <p:txBody>
          <a:bodyPr/>
          <a:lstStyle/>
          <a:p>
            <a:fld id="{77DFCED7-EB59-654B-ACD8-84CE8F59160C}" type="slidenum">
              <a:rPr lang="en-US" smtClean="0"/>
              <a:t>1</a:t>
            </a:fld>
            <a:endParaRPr lang="en-US" dirty="0"/>
          </a:p>
        </p:txBody>
      </p:sp>
    </p:spTree>
    <p:extLst>
      <p:ext uri="{BB962C8B-B14F-4D97-AF65-F5344CB8AC3E}">
        <p14:creationId xmlns:p14="http://schemas.microsoft.com/office/powerpoint/2010/main" val="37501119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49317" y="1443994"/>
            <a:ext cx="6776372" cy="4101914"/>
          </a:xfrm>
        </p:spPr>
        <p:txBody>
          <a:bodyPr/>
          <a:lstStyle/>
          <a:p>
            <a:pPr marL="342900" indent="-342900">
              <a:buFont typeface="Arial" panose="020B0604020202020204" pitchFamily="34" charset="0"/>
              <a:buChar char="•"/>
            </a:pPr>
            <a:r>
              <a:rPr lang="en-US" sz="2400" dirty="0"/>
              <a:t>Determine the invoice frequency</a:t>
            </a:r>
          </a:p>
          <a:p>
            <a:pPr marL="514350" lvl="1" indent="-342900">
              <a:buFont typeface="Arial" panose="020B0604020202020204" pitchFamily="34" charset="0"/>
              <a:buChar char="•"/>
            </a:pPr>
            <a:r>
              <a:rPr lang="en-US" dirty="0">
                <a:solidFill>
                  <a:prstClr val="black">
                    <a:lumMod val="65000"/>
                    <a:lumOff val="35000"/>
                  </a:prstClr>
                </a:solidFill>
              </a:rPr>
              <a:t>E.g., Monthly, bi-monthly, quarterly, one-time, etc.</a:t>
            </a:r>
            <a:endParaRPr lang="en-US" dirty="0"/>
          </a:p>
          <a:p>
            <a:pPr marL="342900" indent="-342900">
              <a:buFont typeface="Arial" panose="020B0604020202020204" pitchFamily="34" charset="0"/>
              <a:buChar char="•"/>
            </a:pPr>
            <a:r>
              <a:rPr lang="en-US" sz="2400" dirty="0"/>
              <a:t>Watch the BEAR or SPI form walk-through videos in the </a:t>
            </a:r>
            <a:r>
              <a:rPr lang="en-US" sz="2400" dirty="0">
                <a:hlinkClick r:id="rId2"/>
              </a:rPr>
              <a:t>Online Learning Library</a:t>
            </a:r>
            <a:r>
              <a:rPr lang="en-US" sz="2400" dirty="0"/>
              <a:t>.</a:t>
            </a:r>
          </a:p>
          <a:p>
            <a:pPr marL="342900" indent="-342900">
              <a:buFont typeface="Arial" panose="020B0604020202020204" pitchFamily="34" charset="0"/>
              <a:buChar char="•"/>
            </a:pPr>
            <a:r>
              <a:rPr lang="en-US" sz="2400" dirty="0"/>
              <a:t>Applicants should review the </a:t>
            </a:r>
            <a:r>
              <a:rPr lang="en-US" sz="2400" dirty="0">
                <a:hlinkClick r:id="rId3"/>
              </a:rPr>
              <a:t>BEAR Form Filing Guide</a:t>
            </a:r>
            <a:r>
              <a:rPr lang="en-US" sz="2400" dirty="0"/>
              <a:t>. </a:t>
            </a:r>
          </a:p>
        </p:txBody>
      </p:sp>
      <p:sp>
        <p:nvSpPr>
          <p:cNvPr id="2" name="Title 1"/>
          <p:cNvSpPr>
            <a:spLocks noGrp="1"/>
          </p:cNvSpPr>
          <p:nvPr>
            <p:ph type="title"/>
          </p:nvPr>
        </p:nvSpPr>
        <p:spPr>
          <a:xfrm>
            <a:off x="337351" y="693599"/>
            <a:ext cx="7392628" cy="776425"/>
          </a:xfrm>
        </p:spPr>
        <p:txBody>
          <a:bodyPr/>
          <a:lstStyle/>
          <a:p>
            <a:r>
              <a:rPr lang="en-US" sz="2800" dirty="0"/>
              <a:t>Before You Begin</a:t>
            </a:r>
          </a:p>
        </p:txBody>
      </p:sp>
      <p:pic>
        <p:nvPicPr>
          <p:cNvPr id="6" name="Picture Placeholder 5"/>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t="65" b="65"/>
          <a:stretch>
            <a:fillRect/>
          </a:stretch>
        </p:blipFill>
        <p:spPr>
          <a:xfrm>
            <a:off x="6461756" y="633553"/>
            <a:ext cx="5730244" cy="5722797"/>
          </a:xfrm>
        </p:spPr>
      </p:pic>
      <p:sp>
        <p:nvSpPr>
          <p:cNvPr id="4" name="Slide Number Placeholder 3"/>
          <p:cNvSpPr>
            <a:spLocks noGrp="1"/>
          </p:cNvSpPr>
          <p:nvPr>
            <p:ph type="sldNum" sz="quarter" idx="12"/>
          </p:nvPr>
        </p:nvSpPr>
        <p:spPr/>
        <p:txBody>
          <a:bodyPr/>
          <a:lstStyle/>
          <a:p>
            <a:fld id="{77DFCED7-EB59-654B-ACD8-84CE8F59160C}" type="slidenum">
              <a:rPr lang="en-US" smtClean="0"/>
              <a:pPr/>
              <a:t>10</a:t>
            </a:fld>
            <a:endParaRPr lang="en-US" dirty="0"/>
          </a:p>
        </p:txBody>
      </p:sp>
      <p:sp>
        <p:nvSpPr>
          <p:cNvPr id="5" name="Rectangle 4"/>
          <p:cNvSpPr/>
          <p:nvPr/>
        </p:nvSpPr>
        <p:spPr>
          <a:xfrm>
            <a:off x="337351" y="6500902"/>
            <a:ext cx="2071401" cy="220573"/>
          </a:xfrm>
          <a:prstGeom prst="rect">
            <a:avLst/>
          </a:prstGeom>
        </p:spPr>
        <p:txBody>
          <a:bodyPr wrap="none">
            <a:spAutoFit/>
          </a:bodyPr>
          <a:lstStyle/>
          <a:p>
            <a:pPr marL="12700" lvl="0">
              <a:lnSpc>
                <a:spcPts val="969"/>
              </a:lnSpc>
            </a:pPr>
            <a:r>
              <a:rPr lang="de-DE" sz="800" dirty="0">
                <a:solidFill>
                  <a:srgbClr val="0062FF"/>
                </a:solidFill>
                <a:latin typeface="Source Sans Pro" charset="0"/>
                <a:ea typeface="Source Sans Pro" charset="0"/>
              </a:rPr>
              <a:t>© 2018 </a:t>
            </a:r>
            <a:r>
              <a:rPr lang="en-US" sz="800" dirty="0">
                <a:solidFill>
                  <a:srgbClr val="0062FF"/>
                </a:solidFill>
                <a:latin typeface="Source Sans Pro" charset="0"/>
                <a:ea typeface="Source Sans Pro" charset="0"/>
              </a:rPr>
              <a:t>Universal Service Administrative Co.</a:t>
            </a:r>
            <a:endParaRPr lang="en-US" sz="800" dirty="0">
              <a:solidFill>
                <a:srgbClr val="0059B7"/>
              </a:solidFill>
              <a:latin typeface="SourceSansPro-Light"/>
              <a:ea typeface="Source Sans Pro" charset="0"/>
              <a:cs typeface="SourceSansPro-Light"/>
            </a:endParaRPr>
          </a:p>
        </p:txBody>
      </p:sp>
    </p:spTree>
    <p:extLst>
      <p:ext uri="{BB962C8B-B14F-4D97-AF65-F5344CB8AC3E}">
        <p14:creationId xmlns:p14="http://schemas.microsoft.com/office/powerpoint/2010/main" val="146376860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621175" y="1693266"/>
            <a:ext cx="7213520" cy="2486849"/>
          </a:xfrm>
        </p:spPr>
        <p:txBody>
          <a:bodyPr/>
          <a:lstStyle/>
          <a:p>
            <a:pPr marL="342900" indent="-342900">
              <a:buFont typeface="Arial" panose="020B0604020202020204" pitchFamily="34" charset="0"/>
              <a:buChar char="•"/>
            </a:pPr>
            <a:r>
              <a:rPr lang="en-US" sz="2400" dirty="0"/>
              <a:t>Be sure you have an approved Personal Identification Number (PIN) and an approved FCC Form 498 if you intend to file BEAR Forms.</a:t>
            </a:r>
          </a:p>
          <a:p>
            <a:pPr marL="342900" indent="-342900">
              <a:buFont typeface="Arial" panose="020B0604020202020204" pitchFamily="34" charset="0"/>
              <a:buChar char="•"/>
            </a:pPr>
            <a:endParaRPr lang="en-US" sz="2400" dirty="0"/>
          </a:p>
          <a:p>
            <a:pPr marL="342900" indent="-342900">
              <a:buFont typeface="Arial" panose="020B0604020202020204" pitchFamily="34" charset="0"/>
              <a:buChar char="•"/>
            </a:pPr>
            <a:r>
              <a:rPr lang="en-US" sz="2400" dirty="0"/>
              <a:t>If you do not have a PIN, contact USAC’s Client Service Bureau for assistance. </a:t>
            </a:r>
          </a:p>
        </p:txBody>
      </p:sp>
      <p:sp>
        <p:nvSpPr>
          <p:cNvPr id="3" name="Title 2"/>
          <p:cNvSpPr>
            <a:spLocks noGrp="1"/>
          </p:cNvSpPr>
          <p:nvPr>
            <p:ph type="title"/>
          </p:nvPr>
        </p:nvSpPr>
        <p:spPr>
          <a:xfrm>
            <a:off x="337350" y="693599"/>
            <a:ext cx="10700764" cy="776425"/>
          </a:xfrm>
        </p:spPr>
        <p:txBody>
          <a:bodyPr/>
          <a:lstStyle/>
          <a:p>
            <a:r>
              <a:rPr lang="en-US" sz="2800" dirty="0"/>
              <a:t>Before You Begin– </a:t>
            </a:r>
            <a:r>
              <a:rPr lang="en-US" sz="2800" dirty="0">
                <a:solidFill>
                  <a:schemeClr val="accent2">
                    <a:lumMod val="75000"/>
                  </a:schemeClr>
                </a:solidFill>
              </a:rPr>
              <a:t>Applicants Filing BEAR Forms</a:t>
            </a:r>
            <a:endParaRPr lang="en-US" sz="2800" b="0" dirty="0">
              <a:solidFill>
                <a:schemeClr val="accent2">
                  <a:lumMod val="75000"/>
                </a:schemeClr>
              </a:solidFill>
            </a:endParaRPr>
          </a:p>
        </p:txBody>
      </p:sp>
      <p:sp>
        <p:nvSpPr>
          <p:cNvPr id="5" name="Footer Placeholder 4"/>
          <p:cNvSpPr>
            <a:spLocks noGrp="1"/>
          </p:cNvSpPr>
          <p:nvPr>
            <p:ph type="ftr" sz="quarter" idx="11"/>
          </p:nvPr>
        </p:nvSpPr>
        <p:spPr/>
        <p:txBody>
          <a:bodyPr/>
          <a:lstStyle/>
          <a:p>
            <a:pPr marL="12700">
              <a:lnSpc>
                <a:spcPts val="969"/>
              </a:lnSpc>
            </a:pPr>
            <a:r>
              <a:rPr lang="de-DE" dirty="0">
                <a:solidFill>
                  <a:srgbClr val="0062FF"/>
                </a:solidFill>
              </a:rPr>
              <a:t>© 2018 </a:t>
            </a:r>
            <a:r>
              <a:rPr lang="en-US" dirty="0">
                <a:solidFill>
                  <a:srgbClr val="0062FF"/>
                </a:solidFill>
              </a:rPr>
              <a:t>Universal Service Administrative Co.</a:t>
            </a:r>
            <a:endParaRPr lang="en-US" dirty="0">
              <a:solidFill>
                <a:srgbClr val="0059B7"/>
              </a:solidFill>
              <a:latin typeface="SourceSansPro-Light"/>
              <a:cs typeface="SourceSansPro-Light"/>
            </a:endParaRPr>
          </a:p>
        </p:txBody>
      </p:sp>
      <p:sp>
        <p:nvSpPr>
          <p:cNvPr id="6" name="Slide Number Placeholder 5"/>
          <p:cNvSpPr>
            <a:spLocks noGrp="1"/>
          </p:cNvSpPr>
          <p:nvPr>
            <p:ph type="sldNum" sz="quarter" idx="12"/>
          </p:nvPr>
        </p:nvSpPr>
        <p:spPr/>
        <p:txBody>
          <a:bodyPr/>
          <a:lstStyle/>
          <a:p>
            <a:fld id="{77DFCED7-EB59-654B-ACD8-84CE8F59160C}" type="slidenum">
              <a:rPr lang="en-US" smtClean="0"/>
              <a:pPr/>
              <a:t>11</a:t>
            </a:fld>
            <a:endParaRPr lang="en-US" dirty="0"/>
          </a:p>
        </p:txBody>
      </p:sp>
      <p:pic>
        <p:nvPicPr>
          <p:cNvPr id="7" name="Picture Placeholder 5"/>
          <p:cNvPicPr>
            <a:picLocks noGrp="1" noChangeAspect="1"/>
          </p:cNvPicPr>
          <p:nvPr>
            <p:ph type="pic" sz="quarter" idx="10"/>
          </p:nvPr>
        </p:nvPicPr>
        <p:blipFill>
          <a:blip r:embed="rId2">
            <a:extLst>
              <a:ext uri="{28A0092B-C50C-407E-A947-70E740481C1C}">
                <a14:useLocalDpi xmlns:a14="http://schemas.microsoft.com/office/drawing/2010/main" val="0"/>
              </a:ext>
            </a:extLst>
          </a:blip>
          <a:srcRect t="65" b="65"/>
          <a:stretch>
            <a:fillRect/>
          </a:stretch>
        </p:blipFill>
        <p:spPr>
          <a:xfrm>
            <a:off x="7834695" y="2187270"/>
            <a:ext cx="4357305" cy="4351642"/>
          </a:xfrm>
        </p:spPr>
      </p:pic>
    </p:spTree>
    <p:extLst>
      <p:ext uri="{BB962C8B-B14F-4D97-AF65-F5344CB8AC3E}">
        <p14:creationId xmlns:p14="http://schemas.microsoft.com/office/powerpoint/2010/main" val="294955146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800" dirty="0"/>
              <a:t>Before You Begin – How Do I Get a PIN?</a:t>
            </a:r>
          </a:p>
        </p:txBody>
      </p:sp>
      <p:sp>
        <p:nvSpPr>
          <p:cNvPr id="3" name="Content Placeholder 2"/>
          <p:cNvSpPr>
            <a:spLocks noGrp="1"/>
          </p:cNvSpPr>
          <p:nvPr>
            <p:ph idx="1"/>
          </p:nvPr>
        </p:nvSpPr>
        <p:spPr>
          <a:xfrm>
            <a:off x="449318" y="1379312"/>
            <a:ext cx="10434705" cy="4419438"/>
          </a:xfrm>
        </p:spPr>
        <p:txBody>
          <a:bodyPr/>
          <a:lstStyle/>
          <a:p>
            <a:pPr marL="342900" lvl="3" indent="-342900">
              <a:buFont typeface="Arial" panose="020B0604020202020204" pitchFamily="34" charset="0"/>
              <a:buChar char="•"/>
            </a:pPr>
            <a:r>
              <a:rPr lang="en-US" sz="2400" dirty="0"/>
              <a:t>Go to the </a:t>
            </a:r>
            <a:r>
              <a:rPr lang="en-US" sz="2400" dirty="0">
                <a:hlinkClick r:id="rId2"/>
              </a:rPr>
              <a:t>PIN web page</a:t>
            </a:r>
            <a:r>
              <a:rPr lang="en-US" sz="2400" dirty="0"/>
              <a:t> on the USAC website.</a:t>
            </a:r>
          </a:p>
          <a:p>
            <a:pPr marL="342900" lvl="3" indent="-342900">
              <a:buFont typeface="Arial" panose="020B0604020202020204" pitchFamily="34" charset="0"/>
              <a:buChar char="•"/>
            </a:pPr>
            <a:r>
              <a:rPr lang="en-US" sz="2400" dirty="0"/>
              <a:t>Save a copy of the </a:t>
            </a:r>
            <a:r>
              <a:rPr lang="en-US" sz="2400" dirty="0">
                <a:hlinkClick r:id="rId3"/>
              </a:rPr>
              <a:t>PIN Request Template</a:t>
            </a:r>
            <a:r>
              <a:rPr lang="en-US" sz="2400" dirty="0"/>
              <a:t> (Excel format).</a:t>
            </a:r>
          </a:p>
          <a:p>
            <a:pPr marL="342900" lvl="3" indent="-342900">
              <a:buFont typeface="Arial" panose="020B0604020202020204" pitchFamily="34" charset="0"/>
              <a:buChar char="•"/>
            </a:pPr>
            <a:r>
              <a:rPr lang="en-US" sz="2400" dirty="0"/>
              <a:t>Complete a line in the template for each PIN you are requesting. Note that PINs are specific to a person </a:t>
            </a:r>
            <a:r>
              <a:rPr lang="en-US" sz="2400" b="1" i="1" dirty="0"/>
              <a:t>and</a:t>
            </a:r>
            <a:r>
              <a:rPr lang="en-US" sz="2400" dirty="0"/>
              <a:t> to a billed entity.</a:t>
            </a:r>
          </a:p>
          <a:p>
            <a:pPr marL="342900" lvl="3" indent="-342900">
              <a:buFont typeface="Arial" panose="020B0604020202020204" pitchFamily="34" charset="0"/>
              <a:buChar char="•"/>
            </a:pPr>
            <a:r>
              <a:rPr lang="en-US" sz="2400" dirty="0"/>
              <a:t>Provide the correct information in each column.</a:t>
            </a:r>
          </a:p>
          <a:p>
            <a:pPr marL="342900" lvl="3" indent="-342900">
              <a:buFont typeface="Arial" panose="020B0604020202020204" pitchFamily="34" charset="0"/>
              <a:buChar char="•"/>
            </a:pPr>
            <a:r>
              <a:rPr lang="en-US" sz="2400" dirty="0"/>
              <a:t>Open a customer service case in EPC (include “PIN Request” in the title) and attach your spreadsheet to the case.</a:t>
            </a:r>
          </a:p>
          <a:p>
            <a:pPr marL="342900" lvl="3" indent="-342900">
              <a:buFont typeface="Arial" panose="020B0604020202020204" pitchFamily="34" charset="0"/>
              <a:buChar char="•"/>
            </a:pPr>
            <a:r>
              <a:rPr lang="en-US" sz="2400" dirty="0"/>
              <a:t>USAC sends PINs out once a week by email to the email address provided.</a:t>
            </a:r>
          </a:p>
          <a:p>
            <a:pPr marL="342900" lvl="3" indent="-342900">
              <a:buFont typeface="Arial" panose="020B0604020202020204" pitchFamily="34" charset="0"/>
              <a:buChar char="•"/>
            </a:pPr>
            <a:r>
              <a:rPr lang="en-US" sz="2400" dirty="0"/>
              <a:t>You </a:t>
            </a:r>
            <a:r>
              <a:rPr lang="en-US" sz="2400" dirty="0" smtClean="0"/>
              <a:t>use </a:t>
            </a:r>
            <a:r>
              <a:rPr lang="en-US" sz="2400" dirty="0"/>
              <a:t>a PIN to file a BEAR Form </a:t>
            </a:r>
            <a:r>
              <a:rPr lang="en-US" sz="2400" dirty="0" smtClean="0"/>
              <a:t>online.</a:t>
            </a:r>
            <a:endParaRPr lang="en-US" sz="2400" dirty="0"/>
          </a:p>
          <a:p>
            <a:pPr marL="342900" lvl="3" indent="-342900">
              <a:buFont typeface="Arial" panose="020B0604020202020204" pitchFamily="34" charset="0"/>
              <a:buChar char="•"/>
            </a:pPr>
            <a:endParaRPr lang="en-US" sz="2400" dirty="0"/>
          </a:p>
        </p:txBody>
      </p:sp>
      <p:sp>
        <p:nvSpPr>
          <p:cNvPr id="4" name="Footer Placeholder 3"/>
          <p:cNvSpPr>
            <a:spLocks noGrp="1"/>
          </p:cNvSpPr>
          <p:nvPr>
            <p:ph type="ftr" sz="quarter" idx="10"/>
          </p:nvPr>
        </p:nvSpPr>
        <p:spPr/>
        <p:txBody>
          <a:bodyPr/>
          <a:lstStyle/>
          <a:p>
            <a:pPr marL="12700">
              <a:lnSpc>
                <a:spcPts val="969"/>
              </a:lnSpc>
            </a:pPr>
            <a:r>
              <a:rPr lang="de-DE" dirty="0">
                <a:solidFill>
                  <a:srgbClr val="0062FF"/>
                </a:solidFill>
              </a:rPr>
              <a:t>© 2018 </a:t>
            </a:r>
            <a:r>
              <a:rPr lang="en-US" dirty="0">
                <a:solidFill>
                  <a:srgbClr val="0062FF"/>
                </a:solidFill>
              </a:rPr>
              <a:t>Universal Service Administrative Co.</a:t>
            </a:r>
            <a:endParaRPr lang="en-US" dirty="0">
              <a:solidFill>
                <a:srgbClr val="0059B7"/>
              </a:solidFill>
              <a:latin typeface="SourceSansPro-Light"/>
              <a:cs typeface="SourceSansPro-Light"/>
            </a:endParaRPr>
          </a:p>
        </p:txBody>
      </p:sp>
      <p:sp>
        <p:nvSpPr>
          <p:cNvPr id="5" name="Slide Number Placeholder 4"/>
          <p:cNvSpPr>
            <a:spLocks noGrp="1"/>
          </p:cNvSpPr>
          <p:nvPr>
            <p:ph type="sldNum" sz="quarter" idx="11"/>
          </p:nvPr>
        </p:nvSpPr>
        <p:spPr/>
        <p:txBody>
          <a:bodyPr/>
          <a:lstStyle/>
          <a:p>
            <a:fld id="{77DFCED7-EB59-654B-ACD8-84CE8F59160C}" type="slidenum">
              <a:rPr lang="en-US" smtClean="0"/>
              <a:pPr/>
              <a:t>12</a:t>
            </a:fld>
            <a:endParaRPr lang="en-US" dirty="0"/>
          </a:p>
        </p:txBody>
      </p:sp>
    </p:spTree>
    <p:extLst>
      <p:ext uri="{BB962C8B-B14F-4D97-AF65-F5344CB8AC3E}">
        <p14:creationId xmlns:p14="http://schemas.microsoft.com/office/powerpoint/2010/main" val="162311567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txBox="1">
            <a:spLocks/>
          </p:cNvSpPr>
          <p:nvPr/>
        </p:nvSpPr>
        <p:spPr>
          <a:xfrm>
            <a:off x="603379" y="650769"/>
            <a:ext cx="10335768" cy="2387600"/>
          </a:xfrm>
          <a:prstGeom prst="rect">
            <a:avLst/>
          </a:prstGeom>
        </p:spPr>
        <p:txBody>
          <a:bodyPr vert="horz" lIns="91440" tIns="45720" rIns="91440" bIns="45720" rtlCol="0" anchor="b" anchorCtr="0">
            <a:noAutofit/>
          </a:bodyPr>
          <a:lstStyle>
            <a:lvl1pPr algn="ctr" defTabSz="914400" rtl="0" eaLnBrk="1" latinLnBrk="0" hangingPunct="1">
              <a:lnSpc>
                <a:spcPct val="90000"/>
              </a:lnSpc>
              <a:spcBef>
                <a:spcPct val="0"/>
              </a:spcBef>
              <a:buNone/>
              <a:defRPr sz="3800" b="1" i="0" kern="1200">
                <a:solidFill>
                  <a:srgbClr val="004AD4"/>
                </a:solidFill>
                <a:latin typeface="Source Sans Pro" charset="0"/>
                <a:ea typeface="Source Sans Pro" charset="0"/>
                <a:cs typeface="Source Sans Pro" charset="0"/>
              </a:defRPr>
            </a:lvl1pPr>
          </a:lstStyle>
          <a:p>
            <a:r>
              <a:rPr lang="en-US" sz="3600" dirty="0"/>
              <a:t>Filing an FCC Form 498</a:t>
            </a:r>
          </a:p>
        </p:txBody>
      </p:sp>
      <p:sp>
        <p:nvSpPr>
          <p:cNvPr id="7" name="Subtitle 2"/>
          <p:cNvSpPr txBox="1">
            <a:spLocks/>
          </p:cNvSpPr>
          <p:nvPr/>
        </p:nvSpPr>
        <p:spPr>
          <a:xfrm>
            <a:off x="1676400" y="2934501"/>
            <a:ext cx="9144000" cy="1655762"/>
          </a:xfrm>
          <a:prstGeom prst="rect">
            <a:avLst/>
          </a:prstGeom>
        </p:spPr>
        <p:txBody>
          <a:bodyPr vert="horz" lIns="91440" tIns="45720" rIns="91440" bIns="45720" rtlCol="0">
            <a:noAutofit/>
          </a:bodyPr>
          <a:lstStyle>
            <a:lvl1pPr marL="0" indent="0" algn="ctr" defTabSz="914400" rtl="0" eaLnBrk="1" latinLnBrk="0" hangingPunct="1">
              <a:lnSpc>
                <a:spcPct val="100000"/>
              </a:lnSpc>
              <a:spcBef>
                <a:spcPts val="1000"/>
              </a:spcBef>
              <a:spcAft>
                <a:spcPts val="300"/>
              </a:spcAft>
              <a:buClr>
                <a:srgbClr val="006FF4"/>
              </a:buClr>
              <a:buFont typeface="+mj-lt"/>
              <a:buNone/>
              <a:defRPr sz="2800" kern="1200">
                <a:solidFill>
                  <a:srgbClr val="FE5000"/>
                </a:solidFill>
                <a:latin typeface="Source Sans Pro" charset="0"/>
                <a:ea typeface="Source Sans Pro" charset="0"/>
                <a:cs typeface="Source Sans Pro" charset="0"/>
              </a:defRPr>
            </a:lvl1pPr>
            <a:lvl2pPr marL="457200" indent="0" algn="ctr" defTabSz="914400" rtl="0" eaLnBrk="1" latinLnBrk="0" hangingPunct="1">
              <a:lnSpc>
                <a:spcPct val="100000"/>
              </a:lnSpc>
              <a:spcBef>
                <a:spcPts val="500"/>
              </a:spcBef>
              <a:spcAft>
                <a:spcPts val="300"/>
              </a:spcAft>
              <a:buClr>
                <a:srgbClr val="FE5000"/>
              </a:buClr>
              <a:buFont typeface="Arial" charset="0"/>
              <a:buNone/>
              <a:defRPr sz="2000" kern="1200">
                <a:solidFill>
                  <a:schemeClr val="tx1">
                    <a:lumMod val="65000"/>
                    <a:lumOff val="35000"/>
                  </a:schemeClr>
                </a:solidFill>
                <a:latin typeface="Source Sans Pro" charset="0"/>
                <a:ea typeface="Source Sans Pro" charset="0"/>
                <a:cs typeface="Source Sans Pro" charset="0"/>
              </a:defRPr>
            </a:lvl2pPr>
            <a:lvl3pPr marL="914400" indent="0" algn="ctr" defTabSz="914400" rtl="0" eaLnBrk="1" latinLnBrk="0" hangingPunct="1">
              <a:lnSpc>
                <a:spcPct val="100000"/>
              </a:lnSpc>
              <a:spcBef>
                <a:spcPts val="500"/>
              </a:spcBef>
              <a:spcAft>
                <a:spcPts val="300"/>
              </a:spcAft>
              <a:buClr>
                <a:srgbClr val="FE5000"/>
              </a:buClr>
              <a:buSzPct val="85000"/>
              <a:buFont typeface="LucidaGrande" charset="0"/>
              <a:buNone/>
              <a:defRPr sz="1800" kern="1200">
                <a:solidFill>
                  <a:schemeClr val="tx1">
                    <a:lumMod val="65000"/>
                    <a:lumOff val="35000"/>
                  </a:schemeClr>
                </a:solidFill>
                <a:latin typeface="Source Sans Pro" charset="0"/>
                <a:ea typeface="Source Sans Pro" charset="0"/>
                <a:cs typeface="Source Sans Pro" charset="0"/>
              </a:defRPr>
            </a:lvl3pPr>
            <a:lvl4pPr marL="1371600" indent="0" algn="ctr" defTabSz="914400" rtl="0" eaLnBrk="1" latinLnBrk="0" hangingPunct="1">
              <a:lnSpc>
                <a:spcPct val="100000"/>
              </a:lnSpc>
              <a:spcBef>
                <a:spcPts val="500"/>
              </a:spcBef>
              <a:spcAft>
                <a:spcPts val="300"/>
              </a:spcAft>
              <a:buClr>
                <a:srgbClr val="FE5000"/>
              </a:buClr>
              <a:buFont typeface="Wingdings" charset="2"/>
              <a:buNone/>
              <a:defRPr sz="1600" kern="1200">
                <a:solidFill>
                  <a:schemeClr val="tx1">
                    <a:lumMod val="65000"/>
                    <a:lumOff val="35000"/>
                  </a:schemeClr>
                </a:solidFill>
                <a:latin typeface="Source Sans Pro" charset="0"/>
                <a:ea typeface="Source Sans Pro" charset="0"/>
                <a:cs typeface="Source Sans Pro" charset="0"/>
              </a:defRPr>
            </a:lvl4pPr>
            <a:lvl5pPr marL="1828800" indent="0" algn="ctr" defTabSz="914400" rtl="0" eaLnBrk="1" latinLnBrk="0" hangingPunct="1">
              <a:lnSpc>
                <a:spcPct val="100000"/>
              </a:lnSpc>
              <a:spcBef>
                <a:spcPts val="500"/>
              </a:spcBef>
              <a:spcAft>
                <a:spcPts val="300"/>
              </a:spcAft>
              <a:buClr>
                <a:srgbClr val="FE5000"/>
              </a:buClr>
              <a:buFont typeface="LucidaGrande" charset="0"/>
              <a:buNone/>
              <a:defRPr sz="1600" kern="1200">
                <a:solidFill>
                  <a:schemeClr val="tx1">
                    <a:lumMod val="65000"/>
                    <a:lumOff val="35000"/>
                  </a:schemeClr>
                </a:solidFill>
                <a:latin typeface="Source Sans Pro" charset="0"/>
                <a:ea typeface="Source Sans Pro" charset="0"/>
                <a:cs typeface="Source Sans Pro" charset="0"/>
              </a:defRPr>
            </a:lvl5pPr>
            <a:lvl6pPr marL="22860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9pPr>
          </a:lstStyle>
          <a:p>
            <a:endParaRPr lang="en-US" dirty="0"/>
          </a:p>
        </p:txBody>
      </p:sp>
      <p:sp>
        <p:nvSpPr>
          <p:cNvPr id="2" name="Slide Number Placeholder 1"/>
          <p:cNvSpPr>
            <a:spLocks noGrp="1"/>
          </p:cNvSpPr>
          <p:nvPr>
            <p:ph type="sldNum" sz="quarter" idx="11"/>
          </p:nvPr>
        </p:nvSpPr>
        <p:spPr/>
        <p:txBody>
          <a:bodyPr/>
          <a:lstStyle/>
          <a:p>
            <a:fld id="{77DFCED7-EB59-654B-ACD8-84CE8F59160C}" type="slidenum">
              <a:rPr lang="en-US" smtClean="0"/>
              <a:pPr/>
              <a:t>13</a:t>
            </a:fld>
            <a:endParaRPr lang="en-US" dirty="0"/>
          </a:p>
        </p:txBody>
      </p:sp>
      <p:sp>
        <p:nvSpPr>
          <p:cNvPr id="4" name="Footer Placeholder 3"/>
          <p:cNvSpPr>
            <a:spLocks noGrp="1"/>
          </p:cNvSpPr>
          <p:nvPr>
            <p:ph type="ftr" sz="quarter" idx="10"/>
          </p:nvPr>
        </p:nvSpPr>
        <p:spPr/>
        <p:txBody>
          <a:bodyPr/>
          <a:lstStyle/>
          <a:p>
            <a:pPr marL="12700">
              <a:lnSpc>
                <a:spcPts val="969"/>
              </a:lnSpc>
            </a:pPr>
            <a:r>
              <a:rPr lang="de-DE" dirty="0">
                <a:solidFill>
                  <a:srgbClr val="0062FF"/>
                </a:solidFill>
              </a:rPr>
              <a:t>© 2018 </a:t>
            </a:r>
            <a:r>
              <a:rPr lang="en-US" dirty="0">
                <a:solidFill>
                  <a:srgbClr val="0062FF"/>
                </a:solidFill>
              </a:rPr>
              <a:t>Universal Service Administrative Co.</a:t>
            </a:r>
            <a:endParaRPr lang="en-US" dirty="0">
              <a:solidFill>
                <a:srgbClr val="0059B7"/>
              </a:solidFill>
              <a:latin typeface="SourceSansPro-Light"/>
              <a:cs typeface="SourceSansPro-Light"/>
            </a:endParaRPr>
          </a:p>
        </p:txBody>
      </p:sp>
    </p:spTree>
    <p:extLst>
      <p:ext uri="{BB962C8B-B14F-4D97-AF65-F5344CB8AC3E}">
        <p14:creationId xmlns:p14="http://schemas.microsoft.com/office/powerpoint/2010/main" val="218772334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800" dirty="0"/>
              <a:t>FCC Form 498 For Applicants – How Do I File?</a:t>
            </a:r>
          </a:p>
        </p:txBody>
      </p:sp>
      <p:sp>
        <p:nvSpPr>
          <p:cNvPr id="3" name="Content Placeholder 2"/>
          <p:cNvSpPr>
            <a:spLocks noGrp="1"/>
          </p:cNvSpPr>
          <p:nvPr>
            <p:ph idx="1"/>
          </p:nvPr>
        </p:nvSpPr>
        <p:spPr>
          <a:xfrm>
            <a:off x="337351" y="1766758"/>
            <a:ext cx="11016450" cy="3952907"/>
          </a:xfrm>
        </p:spPr>
        <p:txBody>
          <a:bodyPr/>
          <a:lstStyle/>
          <a:p>
            <a:pPr marL="342900" indent="-342900">
              <a:buFont typeface="Arial" panose="020B0604020202020204" pitchFamily="34" charset="0"/>
              <a:buChar char="•"/>
            </a:pPr>
            <a:r>
              <a:rPr lang="en-US" sz="2400" dirty="0"/>
              <a:t>To receive an applicant 498 ID, applicants must file the FCC Form 498 (Service Provider and Billed Entity Identification Number and General Contact Information Form) in the </a:t>
            </a:r>
            <a:r>
              <a:rPr lang="en-US" sz="2400" u="sng" dirty="0" err="1">
                <a:hlinkClick r:id="rId2"/>
              </a:rPr>
              <a:t>E-rate</a:t>
            </a:r>
            <a:r>
              <a:rPr lang="en-US" sz="2400" u="sng" dirty="0">
                <a:hlinkClick r:id="rId2"/>
              </a:rPr>
              <a:t> Productivity Center (EPC)</a:t>
            </a:r>
            <a:r>
              <a:rPr lang="en-US" sz="2400" dirty="0"/>
              <a:t>. </a:t>
            </a:r>
          </a:p>
          <a:p>
            <a:pPr marL="971550" lvl="2" indent="-342900">
              <a:spcBef>
                <a:spcPts val="1000"/>
              </a:spcBef>
              <a:buFont typeface="Arial" panose="020B0604020202020204" pitchFamily="34" charset="0"/>
              <a:buChar char="•"/>
            </a:pPr>
            <a:r>
              <a:rPr lang="en-US" sz="2400" dirty="0"/>
              <a:t>Under </a:t>
            </a:r>
            <a:r>
              <a:rPr lang="en-US" sz="2400" b="1" dirty="0"/>
              <a:t>Records</a:t>
            </a:r>
            <a:r>
              <a:rPr lang="en-US" sz="2400" dirty="0"/>
              <a:t>, choose </a:t>
            </a:r>
            <a:r>
              <a:rPr lang="en-US" sz="2400" b="1" dirty="0"/>
              <a:t>Create FCC From 498</a:t>
            </a:r>
            <a:r>
              <a:rPr lang="en-US" sz="2400" dirty="0"/>
              <a:t>.</a:t>
            </a:r>
          </a:p>
          <a:p>
            <a:pPr marL="971550" lvl="2" indent="-342900">
              <a:spcBef>
                <a:spcPts val="1000"/>
              </a:spcBef>
              <a:buFont typeface="Arial" panose="020B0604020202020204" pitchFamily="34" charset="0"/>
              <a:buChar char="•"/>
            </a:pPr>
            <a:r>
              <a:rPr lang="en-US" sz="2400" dirty="0"/>
              <a:t>Complete and certify the form.</a:t>
            </a:r>
          </a:p>
          <a:p>
            <a:pPr marL="344488" lvl="1" indent="-344488">
              <a:buFont typeface="Arial" panose="020B0604020202020204" pitchFamily="34" charset="0"/>
              <a:buChar char="•"/>
            </a:pPr>
            <a:r>
              <a:rPr lang="en-US" dirty="0"/>
              <a:t>An FCC Form 498 School or Library Official can start, complete, submit, certify, modify, and deactivate </a:t>
            </a:r>
            <a:r>
              <a:rPr lang="en-US" dirty="0" smtClean="0"/>
              <a:t>FCC Forms </a:t>
            </a:r>
            <a:r>
              <a:rPr lang="en-US" dirty="0"/>
              <a:t>498.</a:t>
            </a:r>
          </a:p>
          <a:p>
            <a:pPr marL="344488" lvl="1" indent="-344488">
              <a:buFont typeface="Arial" panose="020B0604020202020204" pitchFamily="34" charset="0"/>
              <a:buChar char="•"/>
            </a:pPr>
            <a:r>
              <a:rPr lang="en-US" dirty="0"/>
              <a:t>A General Contact can complete but not certify the form.</a:t>
            </a:r>
          </a:p>
          <a:p>
            <a:pPr marL="514350" lvl="1" indent="-342900">
              <a:spcBef>
                <a:spcPts val="1000"/>
              </a:spcBef>
              <a:buFont typeface="Arial" panose="020B0604020202020204" pitchFamily="34" charset="0"/>
              <a:buChar char="•"/>
            </a:pPr>
            <a:endParaRPr lang="en-US" dirty="0"/>
          </a:p>
        </p:txBody>
      </p:sp>
      <p:sp>
        <p:nvSpPr>
          <p:cNvPr id="4" name="Footer Placeholder 3"/>
          <p:cNvSpPr>
            <a:spLocks noGrp="1"/>
          </p:cNvSpPr>
          <p:nvPr>
            <p:ph type="ftr" sz="quarter" idx="10"/>
          </p:nvPr>
        </p:nvSpPr>
        <p:spPr/>
        <p:txBody>
          <a:bodyPr/>
          <a:lstStyle/>
          <a:p>
            <a:pPr marL="12700">
              <a:lnSpc>
                <a:spcPts val="969"/>
              </a:lnSpc>
            </a:pPr>
            <a:r>
              <a:rPr lang="de-DE" dirty="0">
                <a:solidFill>
                  <a:srgbClr val="0062FF"/>
                </a:solidFill>
              </a:rPr>
              <a:t>© 2018 </a:t>
            </a:r>
            <a:r>
              <a:rPr lang="en-US" dirty="0">
                <a:solidFill>
                  <a:srgbClr val="0062FF"/>
                </a:solidFill>
              </a:rPr>
              <a:t>Universal Service Administrative Co.</a:t>
            </a:r>
            <a:endParaRPr lang="en-US" dirty="0">
              <a:solidFill>
                <a:srgbClr val="0059B7"/>
              </a:solidFill>
              <a:latin typeface="SourceSansPro-Light"/>
              <a:cs typeface="SourceSansPro-Light"/>
            </a:endParaRPr>
          </a:p>
        </p:txBody>
      </p:sp>
      <p:sp>
        <p:nvSpPr>
          <p:cNvPr id="5" name="Slide Number Placeholder 4"/>
          <p:cNvSpPr>
            <a:spLocks noGrp="1"/>
          </p:cNvSpPr>
          <p:nvPr>
            <p:ph type="sldNum" sz="quarter" idx="11"/>
          </p:nvPr>
        </p:nvSpPr>
        <p:spPr/>
        <p:txBody>
          <a:bodyPr/>
          <a:lstStyle/>
          <a:p>
            <a:fld id="{77DFCED7-EB59-654B-ACD8-84CE8F59160C}" type="slidenum">
              <a:rPr lang="en-US" smtClean="0"/>
              <a:pPr/>
              <a:t>14</a:t>
            </a:fld>
            <a:endParaRPr lang="en-US" dirty="0"/>
          </a:p>
        </p:txBody>
      </p:sp>
    </p:spTree>
    <p:extLst>
      <p:ext uri="{BB962C8B-B14F-4D97-AF65-F5344CB8AC3E}">
        <p14:creationId xmlns:p14="http://schemas.microsoft.com/office/powerpoint/2010/main" val="169620996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800" dirty="0"/>
              <a:t>FCC Form 498 for Applicants – How Do I File?</a:t>
            </a:r>
          </a:p>
        </p:txBody>
      </p:sp>
      <p:sp>
        <p:nvSpPr>
          <p:cNvPr id="3" name="Content Placeholder 2"/>
          <p:cNvSpPr>
            <a:spLocks noGrp="1"/>
          </p:cNvSpPr>
          <p:nvPr>
            <p:ph idx="1"/>
          </p:nvPr>
        </p:nvSpPr>
        <p:spPr>
          <a:xfrm>
            <a:off x="337351" y="1468177"/>
            <a:ext cx="11016450" cy="4568730"/>
          </a:xfrm>
        </p:spPr>
        <p:txBody>
          <a:bodyPr/>
          <a:lstStyle/>
          <a:p>
            <a:pPr marL="344488" indent="-344488">
              <a:buFont typeface="Arial" panose="020B0604020202020204" pitchFamily="34" charset="0"/>
              <a:buChar char="•"/>
            </a:pPr>
            <a:r>
              <a:rPr lang="en-US" sz="2400" dirty="0"/>
              <a:t>Once the form is certified you will received an automated email from </a:t>
            </a:r>
            <a:r>
              <a:rPr lang="en-US" sz="2400" dirty="0">
                <a:hlinkClick r:id="rId2"/>
              </a:rPr>
              <a:t>498BankVerification@usac.org</a:t>
            </a:r>
            <a:r>
              <a:rPr lang="en-US" sz="2400" dirty="0"/>
              <a:t> requesting the supporting banking information. </a:t>
            </a:r>
          </a:p>
          <a:p>
            <a:pPr marL="344488" indent="-344488">
              <a:buFont typeface="Arial" panose="020B0604020202020204" pitchFamily="34" charset="0"/>
              <a:buChar char="•"/>
            </a:pPr>
            <a:r>
              <a:rPr lang="en-US" sz="2400" dirty="0"/>
              <a:t>This email will contain a link where you will be able to upload the requested documentation.</a:t>
            </a:r>
          </a:p>
          <a:p>
            <a:pPr marL="344488" indent="-344488">
              <a:buFont typeface="Arial" panose="020B0604020202020204" pitchFamily="34" charset="0"/>
              <a:buChar char="•"/>
            </a:pPr>
            <a:r>
              <a:rPr lang="en-US" sz="2400" dirty="0"/>
              <a:t>After you submit banking documentation online, USAC will verify your account information within two (2) business days and alert the person who submitted the documentation via email whether the applicant 498 ID is approved or rejected.</a:t>
            </a:r>
          </a:p>
          <a:p>
            <a:pPr marL="344488" indent="-344488">
              <a:buFont typeface="Arial" panose="020B0604020202020204" pitchFamily="34" charset="0"/>
              <a:buChar char="•"/>
            </a:pPr>
            <a:r>
              <a:rPr lang="en-US" sz="2400" dirty="0"/>
              <a:t>If you have not heard from USAC after two (2) business days, contact us.</a:t>
            </a:r>
            <a:endParaRPr lang="en-US" dirty="0"/>
          </a:p>
          <a:p>
            <a:pPr marL="914400" lvl="1" indent="0">
              <a:buNone/>
            </a:pPr>
            <a:r>
              <a:rPr lang="en-US" dirty="0"/>
              <a:t>Customer Support Center:</a:t>
            </a:r>
          </a:p>
          <a:p>
            <a:pPr marL="914400" lvl="1" indent="0">
              <a:buNone/>
            </a:pPr>
            <a:r>
              <a:rPr lang="en-US" dirty="0"/>
              <a:t>888-641-8722, option 4 (contributors)</a:t>
            </a:r>
          </a:p>
          <a:p>
            <a:pPr marL="742950" indent="-457200">
              <a:buFont typeface="Arial" panose="020B0604020202020204" pitchFamily="34" charset="0"/>
              <a:buChar char="•"/>
            </a:pPr>
            <a:endParaRPr lang="en-US" sz="2400" dirty="0"/>
          </a:p>
        </p:txBody>
      </p:sp>
      <p:sp>
        <p:nvSpPr>
          <p:cNvPr id="4" name="Footer Placeholder 3"/>
          <p:cNvSpPr>
            <a:spLocks noGrp="1"/>
          </p:cNvSpPr>
          <p:nvPr>
            <p:ph type="ftr" sz="quarter" idx="10"/>
          </p:nvPr>
        </p:nvSpPr>
        <p:spPr>
          <a:xfrm>
            <a:off x="8735763" y="6183068"/>
            <a:ext cx="7816049" cy="365125"/>
          </a:xfrm>
        </p:spPr>
        <p:txBody>
          <a:bodyPr/>
          <a:lstStyle/>
          <a:p>
            <a:pPr marL="12700">
              <a:lnSpc>
                <a:spcPts val="969"/>
              </a:lnSpc>
            </a:pPr>
            <a:r>
              <a:rPr lang="de-DE" dirty="0">
                <a:solidFill>
                  <a:srgbClr val="0062FF"/>
                </a:solidFill>
              </a:rPr>
              <a:t>© 2018 </a:t>
            </a:r>
            <a:r>
              <a:rPr lang="en-US" dirty="0">
                <a:solidFill>
                  <a:srgbClr val="0062FF"/>
                </a:solidFill>
              </a:rPr>
              <a:t>Universal Service Administrative Co.</a:t>
            </a:r>
            <a:endParaRPr lang="en-US" dirty="0">
              <a:solidFill>
                <a:srgbClr val="0059B7"/>
              </a:solidFill>
              <a:latin typeface="SourceSansPro-Light"/>
              <a:cs typeface="SourceSansPro-Light"/>
            </a:endParaRPr>
          </a:p>
        </p:txBody>
      </p:sp>
      <p:sp>
        <p:nvSpPr>
          <p:cNvPr id="5" name="Slide Number Placeholder 4"/>
          <p:cNvSpPr>
            <a:spLocks noGrp="1"/>
          </p:cNvSpPr>
          <p:nvPr>
            <p:ph type="sldNum" sz="quarter" idx="11"/>
          </p:nvPr>
        </p:nvSpPr>
        <p:spPr/>
        <p:txBody>
          <a:bodyPr/>
          <a:lstStyle/>
          <a:p>
            <a:fld id="{77DFCED7-EB59-654B-ACD8-84CE8F59160C}" type="slidenum">
              <a:rPr lang="en-US" smtClean="0"/>
              <a:pPr/>
              <a:t>15</a:t>
            </a:fld>
            <a:endParaRPr lang="en-US" dirty="0"/>
          </a:p>
        </p:txBody>
      </p:sp>
    </p:spTree>
    <p:extLst>
      <p:ext uri="{BB962C8B-B14F-4D97-AF65-F5344CB8AC3E}">
        <p14:creationId xmlns:p14="http://schemas.microsoft.com/office/powerpoint/2010/main" val="3144053092"/>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800" dirty="0"/>
              <a:t>FCC Form 498 For Applicants – How Do I File?</a:t>
            </a:r>
          </a:p>
        </p:txBody>
      </p:sp>
      <p:sp>
        <p:nvSpPr>
          <p:cNvPr id="3" name="Content Placeholder 2"/>
          <p:cNvSpPr>
            <a:spLocks noGrp="1"/>
          </p:cNvSpPr>
          <p:nvPr>
            <p:ph idx="1"/>
          </p:nvPr>
        </p:nvSpPr>
        <p:spPr>
          <a:xfrm>
            <a:off x="337350" y="1709056"/>
            <a:ext cx="11248191" cy="4647293"/>
          </a:xfrm>
        </p:spPr>
        <p:txBody>
          <a:bodyPr/>
          <a:lstStyle/>
          <a:p>
            <a:pPr lvl="1"/>
            <a:r>
              <a:rPr lang="en-US" dirty="0"/>
              <a:t>What is considered acceptable banking information?</a:t>
            </a:r>
          </a:p>
          <a:p>
            <a:pPr lvl="2">
              <a:buFont typeface="Arial" panose="020B0604020202020204" pitchFamily="34" charset="0"/>
              <a:buChar char="•"/>
            </a:pPr>
            <a:r>
              <a:rPr lang="en-US" sz="2400" dirty="0"/>
              <a:t>A blank voided check or a copy of the bank account statement.</a:t>
            </a:r>
          </a:p>
          <a:p>
            <a:pPr marL="914400" lvl="2" indent="0">
              <a:buNone/>
            </a:pPr>
            <a:endParaRPr lang="en-US" sz="2400" dirty="0"/>
          </a:p>
          <a:p>
            <a:pPr lvl="1"/>
            <a:r>
              <a:rPr lang="en-US" dirty="0"/>
              <a:t>What if you don't control your own bank account?</a:t>
            </a:r>
          </a:p>
          <a:p>
            <a:pPr lvl="2">
              <a:buFont typeface="Arial" panose="020B0604020202020204" pitchFamily="34" charset="0"/>
              <a:buChar char="•"/>
            </a:pPr>
            <a:r>
              <a:rPr lang="en-US" sz="2400" dirty="0"/>
              <a:t>We require a letter from the account owner (i.e. State/District/County office/School District) or financial institution to confirm the account information. </a:t>
            </a:r>
          </a:p>
          <a:p>
            <a:pPr marL="171450" lvl="1" indent="0">
              <a:buNone/>
            </a:pPr>
            <a:endParaRPr lang="en-US" dirty="0"/>
          </a:p>
        </p:txBody>
      </p:sp>
      <p:sp>
        <p:nvSpPr>
          <p:cNvPr id="4" name="Footer Placeholder 3"/>
          <p:cNvSpPr>
            <a:spLocks noGrp="1"/>
          </p:cNvSpPr>
          <p:nvPr>
            <p:ph type="ftr" sz="quarter" idx="10"/>
          </p:nvPr>
        </p:nvSpPr>
        <p:spPr/>
        <p:txBody>
          <a:bodyPr/>
          <a:lstStyle/>
          <a:p>
            <a:pPr marL="12700">
              <a:lnSpc>
                <a:spcPts val="969"/>
              </a:lnSpc>
            </a:pPr>
            <a:r>
              <a:rPr lang="de-DE" dirty="0">
                <a:solidFill>
                  <a:srgbClr val="0062FF"/>
                </a:solidFill>
              </a:rPr>
              <a:t>© 2018 </a:t>
            </a:r>
            <a:r>
              <a:rPr lang="en-US" dirty="0">
                <a:solidFill>
                  <a:srgbClr val="0062FF"/>
                </a:solidFill>
              </a:rPr>
              <a:t>Universal Service Administrative Co.</a:t>
            </a:r>
            <a:endParaRPr lang="en-US" dirty="0">
              <a:solidFill>
                <a:srgbClr val="0059B7"/>
              </a:solidFill>
              <a:latin typeface="SourceSansPro-Light"/>
              <a:cs typeface="SourceSansPro-Light"/>
            </a:endParaRPr>
          </a:p>
        </p:txBody>
      </p:sp>
      <p:sp>
        <p:nvSpPr>
          <p:cNvPr id="5" name="Slide Number Placeholder 4"/>
          <p:cNvSpPr>
            <a:spLocks noGrp="1"/>
          </p:cNvSpPr>
          <p:nvPr>
            <p:ph type="sldNum" sz="quarter" idx="11"/>
          </p:nvPr>
        </p:nvSpPr>
        <p:spPr/>
        <p:txBody>
          <a:bodyPr/>
          <a:lstStyle/>
          <a:p>
            <a:fld id="{77DFCED7-EB59-654B-ACD8-84CE8F59160C}" type="slidenum">
              <a:rPr lang="en-US" smtClean="0"/>
              <a:pPr/>
              <a:t>16</a:t>
            </a:fld>
            <a:endParaRPr lang="en-US" dirty="0"/>
          </a:p>
        </p:txBody>
      </p:sp>
    </p:spTree>
    <p:extLst>
      <p:ext uri="{BB962C8B-B14F-4D97-AF65-F5344CB8AC3E}">
        <p14:creationId xmlns:p14="http://schemas.microsoft.com/office/powerpoint/2010/main" val="4264425919"/>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800" dirty="0"/>
              <a:t>FCC Form 498 For Applicants – How Do I File?</a:t>
            </a:r>
          </a:p>
        </p:txBody>
      </p:sp>
      <p:sp>
        <p:nvSpPr>
          <p:cNvPr id="3" name="Content Placeholder 2"/>
          <p:cNvSpPr>
            <a:spLocks noGrp="1"/>
          </p:cNvSpPr>
          <p:nvPr>
            <p:ph idx="1"/>
          </p:nvPr>
        </p:nvSpPr>
        <p:spPr>
          <a:xfrm>
            <a:off x="337350" y="1345162"/>
            <a:ext cx="10663729" cy="4112800"/>
          </a:xfrm>
        </p:spPr>
        <p:txBody>
          <a:bodyPr/>
          <a:lstStyle/>
          <a:p>
            <a:pPr marL="514350" lvl="1" indent="-342900">
              <a:buFont typeface="Arial" panose="020B0604020202020204" pitchFamily="34" charset="0"/>
              <a:buChar char="•"/>
            </a:pPr>
            <a:r>
              <a:rPr lang="en-US" dirty="0"/>
              <a:t>How often to file?</a:t>
            </a:r>
          </a:p>
          <a:p>
            <a:pPr marL="914400" lvl="2" indent="-285750">
              <a:buFont typeface="Arial" panose="020B0604020202020204" pitchFamily="34" charset="0"/>
              <a:buChar char="•"/>
            </a:pPr>
            <a:r>
              <a:rPr lang="en-US" sz="2400" dirty="0"/>
              <a:t>Only when you need to receive a 498 ID or update an existing FCC Form 498.</a:t>
            </a:r>
          </a:p>
          <a:p>
            <a:pPr marL="914400" lvl="2" indent="-285750">
              <a:buFont typeface="Arial" panose="020B0604020202020204" pitchFamily="34" charset="0"/>
              <a:buChar char="•"/>
            </a:pPr>
            <a:r>
              <a:rPr lang="en-US" sz="2400" dirty="0"/>
              <a:t>Remember that an update does not take effect until the form is certified by your School or Library Official.</a:t>
            </a:r>
          </a:p>
          <a:p>
            <a:pPr marL="914400" lvl="2" indent="-285750">
              <a:buFont typeface="Arial" panose="020B0604020202020204" pitchFamily="34" charset="0"/>
              <a:buChar char="•"/>
            </a:pPr>
            <a:r>
              <a:rPr lang="en-US" sz="2400" dirty="0"/>
              <a:t>If your banking information has changed, you must also provide documentation of the new information.</a:t>
            </a:r>
          </a:p>
          <a:p>
            <a:pPr marL="514350" lvl="1" indent="-342900">
              <a:buFont typeface="Arial" panose="020B0604020202020204" pitchFamily="34" charset="0"/>
              <a:buChar char="•"/>
            </a:pPr>
            <a:r>
              <a:rPr lang="en-US" dirty="0"/>
              <a:t>Where to go for help: </a:t>
            </a:r>
          </a:p>
          <a:p>
            <a:pPr marL="971550" lvl="2" indent="-342900">
              <a:buFont typeface="Arial" panose="020B0604020202020204" pitchFamily="34" charset="0"/>
              <a:buChar char="•"/>
            </a:pPr>
            <a:r>
              <a:rPr lang="en-US" sz="2400" dirty="0"/>
              <a:t>Email us at: </a:t>
            </a:r>
            <a:r>
              <a:rPr lang="en-US" sz="2400" u="sng" dirty="0">
                <a:hlinkClick r:id="rId2"/>
              </a:rPr>
              <a:t>finops-processing@usac.org</a:t>
            </a:r>
            <a:endParaRPr lang="en-US" sz="2400" u="sng" dirty="0"/>
          </a:p>
          <a:p>
            <a:pPr marL="628650" lvl="2" indent="0">
              <a:buNone/>
            </a:pPr>
            <a:endParaRPr lang="en-US" sz="1800" dirty="0"/>
          </a:p>
          <a:p>
            <a:pPr marL="628650" lvl="2" indent="0">
              <a:buNone/>
            </a:pPr>
            <a:endParaRPr lang="en-US" dirty="0"/>
          </a:p>
        </p:txBody>
      </p:sp>
      <p:sp>
        <p:nvSpPr>
          <p:cNvPr id="4" name="Footer Placeholder 3"/>
          <p:cNvSpPr>
            <a:spLocks noGrp="1"/>
          </p:cNvSpPr>
          <p:nvPr>
            <p:ph type="ftr" sz="quarter" idx="10"/>
          </p:nvPr>
        </p:nvSpPr>
        <p:spPr/>
        <p:txBody>
          <a:bodyPr/>
          <a:lstStyle/>
          <a:p>
            <a:pPr marL="12700">
              <a:lnSpc>
                <a:spcPts val="969"/>
              </a:lnSpc>
            </a:pPr>
            <a:r>
              <a:rPr lang="de-DE" dirty="0">
                <a:solidFill>
                  <a:srgbClr val="0062FF"/>
                </a:solidFill>
              </a:rPr>
              <a:t>© 2018 </a:t>
            </a:r>
            <a:r>
              <a:rPr lang="en-US" dirty="0">
                <a:solidFill>
                  <a:srgbClr val="0062FF"/>
                </a:solidFill>
              </a:rPr>
              <a:t>Universal Service Administrative Co.</a:t>
            </a:r>
            <a:endParaRPr lang="en-US" dirty="0">
              <a:solidFill>
                <a:srgbClr val="0059B7"/>
              </a:solidFill>
              <a:latin typeface="SourceSansPro-Light"/>
              <a:cs typeface="SourceSansPro-Light"/>
            </a:endParaRPr>
          </a:p>
        </p:txBody>
      </p:sp>
      <p:sp>
        <p:nvSpPr>
          <p:cNvPr id="5" name="Slide Number Placeholder 4"/>
          <p:cNvSpPr>
            <a:spLocks noGrp="1"/>
          </p:cNvSpPr>
          <p:nvPr>
            <p:ph type="sldNum" sz="quarter" idx="11"/>
          </p:nvPr>
        </p:nvSpPr>
        <p:spPr/>
        <p:txBody>
          <a:bodyPr/>
          <a:lstStyle/>
          <a:p>
            <a:fld id="{77DFCED7-EB59-654B-ACD8-84CE8F59160C}" type="slidenum">
              <a:rPr lang="en-US" smtClean="0"/>
              <a:pPr/>
              <a:t>17</a:t>
            </a:fld>
            <a:endParaRPr lang="en-US" dirty="0"/>
          </a:p>
        </p:txBody>
      </p:sp>
    </p:spTree>
    <p:extLst>
      <p:ext uri="{BB962C8B-B14F-4D97-AF65-F5344CB8AC3E}">
        <p14:creationId xmlns:p14="http://schemas.microsoft.com/office/powerpoint/2010/main" val="1205842655"/>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37351" y="475028"/>
            <a:ext cx="11016449" cy="682440"/>
          </a:xfrm>
        </p:spPr>
        <p:txBody>
          <a:bodyPr/>
          <a:lstStyle/>
          <a:p>
            <a:r>
              <a:rPr lang="en-US" sz="2800" dirty="0"/>
              <a:t>FCC Form 498 For Applicants – Missing Applicant 498 ID Issues</a:t>
            </a:r>
          </a:p>
        </p:txBody>
      </p:sp>
      <p:sp>
        <p:nvSpPr>
          <p:cNvPr id="3" name="Content Placeholder 2"/>
          <p:cNvSpPr>
            <a:spLocks noGrp="1"/>
          </p:cNvSpPr>
          <p:nvPr>
            <p:ph idx="1"/>
          </p:nvPr>
        </p:nvSpPr>
        <p:spPr>
          <a:xfrm>
            <a:off x="337351" y="1157468"/>
            <a:ext cx="11434102" cy="5564007"/>
          </a:xfrm>
        </p:spPr>
        <p:txBody>
          <a:bodyPr/>
          <a:lstStyle/>
          <a:p>
            <a:pPr marL="0" indent="0">
              <a:buNone/>
            </a:pPr>
            <a:r>
              <a:rPr lang="en-US" sz="2400" dirty="0"/>
              <a:t>If you log in to file your BEAR Form and you do not see your 498 ID:</a:t>
            </a:r>
          </a:p>
          <a:p>
            <a:pPr marL="342900" indent="-342900">
              <a:buFont typeface="Arial" panose="020B0604020202020204" pitchFamily="34" charset="0"/>
              <a:buChar char="•"/>
            </a:pPr>
            <a:r>
              <a:rPr lang="en-US" sz="2400" dirty="0"/>
              <a:t>Your FCC Form 498 has not been approved because we have not received your banking information.</a:t>
            </a:r>
          </a:p>
          <a:p>
            <a:pPr marL="342900" indent="-342900" fontAlgn="ctr">
              <a:buFont typeface="Arial" panose="020B0604020202020204" pitchFamily="34" charset="0"/>
              <a:buChar char="•"/>
            </a:pPr>
            <a:r>
              <a:rPr lang="en-US" sz="2400" dirty="0"/>
              <a:t>You have made changes to your FCC Form 498 but have not recertified your form.</a:t>
            </a:r>
          </a:p>
          <a:p>
            <a:pPr marL="514350" lvl="1" indent="-342900" fontAlgn="ctr">
              <a:buFont typeface="Arial" panose="020B0604020202020204" pitchFamily="34" charset="0"/>
              <a:buChar char="•"/>
            </a:pPr>
            <a:r>
              <a:rPr lang="en-US" dirty="0"/>
              <a:t>If you have made any recent changes to your FCC Form 498, your School or Library Official must recertify the form.</a:t>
            </a:r>
          </a:p>
          <a:p>
            <a:pPr marL="514350" lvl="1" indent="-342900" fontAlgn="ctr">
              <a:buFont typeface="Arial" panose="020B0604020202020204" pitchFamily="34" charset="0"/>
              <a:buChar char="•"/>
            </a:pPr>
            <a:r>
              <a:rPr lang="en-US" dirty="0"/>
              <a:t>If you have changed your banking information, you must submit new banking documentation and USAC must verify it.  </a:t>
            </a:r>
          </a:p>
          <a:p>
            <a:pPr marL="342900" indent="-342900" fontAlgn="ctr">
              <a:buFont typeface="Arial" panose="020B0604020202020204" pitchFamily="34" charset="0"/>
              <a:buChar char="•"/>
            </a:pPr>
            <a:r>
              <a:rPr lang="en-US" sz="2400" dirty="0"/>
              <a:t>The approved 498 ID is not attached to your BEN.</a:t>
            </a:r>
          </a:p>
          <a:p>
            <a:pPr marL="514350" lvl="1" indent="-342900" fontAlgn="ctr">
              <a:buFont typeface="Arial" panose="020B0604020202020204" pitchFamily="34" charset="0"/>
              <a:buChar char="•"/>
            </a:pPr>
            <a:r>
              <a:rPr lang="en-US" dirty="0"/>
              <a:t>Check your FCC Form 498 for typographical errors.</a:t>
            </a:r>
          </a:p>
          <a:p>
            <a:endParaRPr lang="en-US" sz="2000" dirty="0"/>
          </a:p>
        </p:txBody>
      </p:sp>
      <p:sp>
        <p:nvSpPr>
          <p:cNvPr id="4" name="Footer Placeholder 3"/>
          <p:cNvSpPr>
            <a:spLocks noGrp="1"/>
          </p:cNvSpPr>
          <p:nvPr>
            <p:ph type="ftr" sz="quarter" idx="10"/>
          </p:nvPr>
        </p:nvSpPr>
        <p:spPr/>
        <p:txBody>
          <a:bodyPr/>
          <a:lstStyle/>
          <a:p>
            <a:pPr marL="12700">
              <a:lnSpc>
                <a:spcPts val="969"/>
              </a:lnSpc>
            </a:pPr>
            <a:r>
              <a:rPr lang="de-DE" dirty="0">
                <a:solidFill>
                  <a:srgbClr val="0062FF"/>
                </a:solidFill>
              </a:rPr>
              <a:t>© 2018 </a:t>
            </a:r>
            <a:r>
              <a:rPr lang="en-US" dirty="0">
                <a:solidFill>
                  <a:srgbClr val="0062FF"/>
                </a:solidFill>
              </a:rPr>
              <a:t>Universal Service Administrative Co.</a:t>
            </a:r>
            <a:endParaRPr lang="en-US" dirty="0">
              <a:solidFill>
                <a:srgbClr val="0059B7"/>
              </a:solidFill>
              <a:latin typeface="SourceSansPro-Light"/>
              <a:cs typeface="SourceSansPro-Light"/>
            </a:endParaRPr>
          </a:p>
        </p:txBody>
      </p:sp>
      <p:sp>
        <p:nvSpPr>
          <p:cNvPr id="5" name="Slide Number Placeholder 4"/>
          <p:cNvSpPr>
            <a:spLocks noGrp="1"/>
          </p:cNvSpPr>
          <p:nvPr>
            <p:ph type="sldNum" sz="quarter" idx="11"/>
          </p:nvPr>
        </p:nvSpPr>
        <p:spPr/>
        <p:txBody>
          <a:bodyPr/>
          <a:lstStyle/>
          <a:p>
            <a:fld id="{77DFCED7-EB59-654B-ACD8-84CE8F59160C}" type="slidenum">
              <a:rPr lang="en-US" smtClean="0"/>
              <a:pPr/>
              <a:t>18</a:t>
            </a:fld>
            <a:endParaRPr lang="en-US" dirty="0"/>
          </a:p>
        </p:txBody>
      </p:sp>
    </p:spTree>
    <p:extLst>
      <p:ext uri="{BB962C8B-B14F-4D97-AF65-F5344CB8AC3E}">
        <p14:creationId xmlns:p14="http://schemas.microsoft.com/office/powerpoint/2010/main" val="385739457"/>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txBox="1">
            <a:spLocks/>
          </p:cNvSpPr>
          <p:nvPr/>
        </p:nvSpPr>
        <p:spPr>
          <a:xfrm>
            <a:off x="603379" y="650769"/>
            <a:ext cx="10335768" cy="2387600"/>
          </a:xfrm>
          <a:prstGeom prst="rect">
            <a:avLst/>
          </a:prstGeom>
        </p:spPr>
        <p:txBody>
          <a:bodyPr vert="horz" lIns="91440" tIns="45720" rIns="91440" bIns="45720" rtlCol="0" anchor="b" anchorCtr="0">
            <a:noAutofit/>
          </a:bodyPr>
          <a:lstStyle>
            <a:lvl1pPr algn="ctr" defTabSz="914400" rtl="0" eaLnBrk="1" latinLnBrk="0" hangingPunct="1">
              <a:lnSpc>
                <a:spcPct val="90000"/>
              </a:lnSpc>
              <a:spcBef>
                <a:spcPct val="0"/>
              </a:spcBef>
              <a:buNone/>
              <a:defRPr sz="3800" b="1" i="0" kern="1200">
                <a:solidFill>
                  <a:srgbClr val="004AD4"/>
                </a:solidFill>
                <a:latin typeface="Source Sans Pro" charset="0"/>
                <a:ea typeface="Source Sans Pro" charset="0"/>
                <a:cs typeface="Source Sans Pro" charset="0"/>
              </a:defRPr>
            </a:lvl1pPr>
          </a:lstStyle>
          <a:p>
            <a:r>
              <a:rPr lang="en-US" sz="3600" dirty="0"/>
              <a:t>When to File an Invoice</a:t>
            </a:r>
          </a:p>
        </p:txBody>
      </p:sp>
      <p:sp>
        <p:nvSpPr>
          <p:cNvPr id="7" name="Subtitle 2"/>
          <p:cNvSpPr txBox="1">
            <a:spLocks/>
          </p:cNvSpPr>
          <p:nvPr/>
        </p:nvSpPr>
        <p:spPr>
          <a:xfrm>
            <a:off x="1676400" y="2934501"/>
            <a:ext cx="9144000" cy="1655762"/>
          </a:xfrm>
          <a:prstGeom prst="rect">
            <a:avLst/>
          </a:prstGeom>
        </p:spPr>
        <p:txBody>
          <a:bodyPr vert="horz" lIns="91440" tIns="45720" rIns="91440" bIns="45720" rtlCol="0">
            <a:noAutofit/>
          </a:bodyPr>
          <a:lstStyle>
            <a:lvl1pPr marL="0" indent="0" algn="ctr" defTabSz="914400" rtl="0" eaLnBrk="1" latinLnBrk="0" hangingPunct="1">
              <a:lnSpc>
                <a:spcPct val="100000"/>
              </a:lnSpc>
              <a:spcBef>
                <a:spcPts val="1000"/>
              </a:spcBef>
              <a:spcAft>
                <a:spcPts val="300"/>
              </a:spcAft>
              <a:buClr>
                <a:srgbClr val="006FF4"/>
              </a:buClr>
              <a:buFont typeface="+mj-lt"/>
              <a:buNone/>
              <a:defRPr sz="2800" kern="1200">
                <a:solidFill>
                  <a:srgbClr val="FE5000"/>
                </a:solidFill>
                <a:latin typeface="Source Sans Pro" charset="0"/>
                <a:ea typeface="Source Sans Pro" charset="0"/>
                <a:cs typeface="Source Sans Pro" charset="0"/>
              </a:defRPr>
            </a:lvl1pPr>
            <a:lvl2pPr marL="457200" indent="0" algn="ctr" defTabSz="914400" rtl="0" eaLnBrk="1" latinLnBrk="0" hangingPunct="1">
              <a:lnSpc>
                <a:spcPct val="100000"/>
              </a:lnSpc>
              <a:spcBef>
                <a:spcPts val="500"/>
              </a:spcBef>
              <a:spcAft>
                <a:spcPts val="300"/>
              </a:spcAft>
              <a:buClr>
                <a:srgbClr val="FE5000"/>
              </a:buClr>
              <a:buFont typeface="Arial" charset="0"/>
              <a:buNone/>
              <a:defRPr sz="2000" kern="1200">
                <a:solidFill>
                  <a:schemeClr val="tx1">
                    <a:lumMod val="65000"/>
                    <a:lumOff val="35000"/>
                  </a:schemeClr>
                </a:solidFill>
                <a:latin typeface="Source Sans Pro" charset="0"/>
                <a:ea typeface="Source Sans Pro" charset="0"/>
                <a:cs typeface="Source Sans Pro" charset="0"/>
              </a:defRPr>
            </a:lvl2pPr>
            <a:lvl3pPr marL="914400" indent="0" algn="ctr" defTabSz="914400" rtl="0" eaLnBrk="1" latinLnBrk="0" hangingPunct="1">
              <a:lnSpc>
                <a:spcPct val="100000"/>
              </a:lnSpc>
              <a:spcBef>
                <a:spcPts val="500"/>
              </a:spcBef>
              <a:spcAft>
                <a:spcPts val="300"/>
              </a:spcAft>
              <a:buClr>
                <a:srgbClr val="FE5000"/>
              </a:buClr>
              <a:buSzPct val="85000"/>
              <a:buFont typeface="LucidaGrande" charset="0"/>
              <a:buNone/>
              <a:defRPr sz="1800" kern="1200">
                <a:solidFill>
                  <a:schemeClr val="tx1">
                    <a:lumMod val="65000"/>
                    <a:lumOff val="35000"/>
                  </a:schemeClr>
                </a:solidFill>
                <a:latin typeface="Source Sans Pro" charset="0"/>
                <a:ea typeface="Source Sans Pro" charset="0"/>
                <a:cs typeface="Source Sans Pro" charset="0"/>
              </a:defRPr>
            </a:lvl3pPr>
            <a:lvl4pPr marL="1371600" indent="0" algn="ctr" defTabSz="914400" rtl="0" eaLnBrk="1" latinLnBrk="0" hangingPunct="1">
              <a:lnSpc>
                <a:spcPct val="100000"/>
              </a:lnSpc>
              <a:spcBef>
                <a:spcPts val="500"/>
              </a:spcBef>
              <a:spcAft>
                <a:spcPts val="300"/>
              </a:spcAft>
              <a:buClr>
                <a:srgbClr val="FE5000"/>
              </a:buClr>
              <a:buFont typeface="Wingdings" charset="2"/>
              <a:buNone/>
              <a:defRPr sz="1600" kern="1200">
                <a:solidFill>
                  <a:schemeClr val="tx1">
                    <a:lumMod val="65000"/>
                    <a:lumOff val="35000"/>
                  </a:schemeClr>
                </a:solidFill>
                <a:latin typeface="Source Sans Pro" charset="0"/>
                <a:ea typeface="Source Sans Pro" charset="0"/>
                <a:cs typeface="Source Sans Pro" charset="0"/>
              </a:defRPr>
            </a:lvl4pPr>
            <a:lvl5pPr marL="1828800" indent="0" algn="ctr" defTabSz="914400" rtl="0" eaLnBrk="1" latinLnBrk="0" hangingPunct="1">
              <a:lnSpc>
                <a:spcPct val="100000"/>
              </a:lnSpc>
              <a:spcBef>
                <a:spcPts val="500"/>
              </a:spcBef>
              <a:spcAft>
                <a:spcPts val="300"/>
              </a:spcAft>
              <a:buClr>
                <a:srgbClr val="FE5000"/>
              </a:buClr>
              <a:buFont typeface="LucidaGrande" charset="0"/>
              <a:buNone/>
              <a:defRPr sz="1600" kern="1200">
                <a:solidFill>
                  <a:schemeClr val="tx1">
                    <a:lumMod val="65000"/>
                    <a:lumOff val="35000"/>
                  </a:schemeClr>
                </a:solidFill>
                <a:latin typeface="Source Sans Pro" charset="0"/>
                <a:ea typeface="Source Sans Pro" charset="0"/>
                <a:cs typeface="Source Sans Pro" charset="0"/>
              </a:defRPr>
            </a:lvl5pPr>
            <a:lvl6pPr marL="22860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9pPr>
          </a:lstStyle>
          <a:p>
            <a:endParaRPr lang="en-US" dirty="0"/>
          </a:p>
        </p:txBody>
      </p:sp>
      <p:sp>
        <p:nvSpPr>
          <p:cNvPr id="2" name="Slide Number Placeholder 1"/>
          <p:cNvSpPr>
            <a:spLocks noGrp="1"/>
          </p:cNvSpPr>
          <p:nvPr>
            <p:ph type="sldNum" sz="quarter" idx="11"/>
          </p:nvPr>
        </p:nvSpPr>
        <p:spPr/>
        <p:txBody>
          <a:bodyPr/>
          <a:lstStyle/>
          <a:p>
            <a:fld id="{77DFCED7-EB59-654B-ACD8-84CE8F59160C}" type="slidenum">
              <a:rPr lang="en-US" smtClean="0"/>
              <a:pPr/>
              <a:t>19</a:t>
            </a:fld>
            <a:endParaRPr lang="en-US" dirty="0"/>
          </a:p>
        </p:txBody>
      </p:sp>
      <p:sp>
        <p:nvSpPr>
          <p:cNvPr id="4" name="Footer Placeholder 3"/>
          <p:cNvSpPr>
            <a:spLocks noGrp="1"/>
          </p:cNvSpPr>
          <p:nvPr>
            <p:ph type="ftr" sz="quarter" idx="10"/>
          </p:nvPr>
        </p:nvSpPr>
        <p:spPr/>
        <p:txBody>
          <a:bodyPr/>
          <a:lstStyle/>
          <a:p>
            <a:pPr marL="12700">
              <a:lnSpc>
                <a:spcPts val="969"/>
              </a:lnSpc>
            </a:pPr>
            <a:r>
              <a:rPr lang="de-DE" dirty="0">
                <a:solidFill>
                  <a:srgbClr val="0062FF"/>
                </a:solidFill>
              </a:rPr>
              <a:t>© 2018 </a:t>
            </a:r>
            <a:r>
              <a:rPr lang="en-US" dirty="0">
                <a:solidFill>
                  <a:srgbClr val="0062FF"/>
                </a:solidFill>
              </a:rPr>
              <a:t>Universal Service Administrative Co.</a:t>
            </a:r>
            <a:endParaRPr lang="en-US" dirty="0">
              <a:solidFill>
                <a:srgbClr val="0059B7"/>
              </a:solidFill>
              <a:latin typeface="SourceSansPro-Light"/>
              <a:cs typeface="SourceSansPro-Light"/>
            </a:endParaRPr>
          </a:p>
        </p:txBody>
      </p:sp>
    </p:spTree>
    <p:extLst>
      <p:ext uri="{BB962C8B-B14F-4D97-AF65-F5344CB8AC3E}">
        <p14:creationId xmlns:p14="http://schemas.microsoft.com/office/powerpoint/2010/main" val="35716139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3396343" y="2112885"/>
            <a:ext cx="2019037" cy="1419285"/>
          </a:xfrm>
        </p:spPr>
        <p:txBody>
          <a:bodyPr/>
          <a:lstStyle/>
          <a:p>
            <a:r>
              <a:rPr lang="en-US" sz="3200" dirty="0"/>
              <a:t>AGENDA</a:t>
            </a:r>
          </a:p>
        </p:txBody>
      </p:sp>
      <p:sp>
        <p:nvSpPr>
          <p:cNvPr id="7" name="Content Placeholder 6"/>
          <p:cNvSpPr>
            <a:spLocks noGrp="1"/>
          </p:cNvSpPr>
          <p:nvPr>
            <p:ph idx="1"/>
          </p:nvPr>
        </p:nvSpPr>
        <p:spPr>
          <a:xfrm>
            <a:off x="5832629" y="570251"/>
            <a:ext cx="5020322" cy="6273222"/>
          </a:xfrm>
        </p:spPr>
        <p:txBody>
          <a:bodyPr/>
          <a:lstStyle/>
          <a:p>
            <a:pPr>
              <a:buFont typeface="Arial" panose="020B0604020202020204" pitchFamily="34" charset="0"/>
              <a:buChar char="•"/>
            </a:pPr>
            <a:r>
              <a:rPr lang="en-US" sz="2400" dirty="0"/>
              <a:t>Preparing for Invoicing </a:t>
            </a:r>
          </a:p>
          <a:p>
            <a:pPr>
              <a:buFont typeface="Arial" panose="020B0604020202020204" pitchFamily="34" charset="0"/>
              <a:buChar char="•"/>
            </a:pPr>
            <a:r>
              <a:rPr lang="en-US" sz="2400" dirty="0"/>
              <a:t>Invoicing Methods</a:t>
            </a:r>
          </a:p>
          <a:p>
            <a:pPr>
              <a:buFont typeface="Arial" panose="020B0604020202020204" pitchFamily="34" charset="0"/>
              <a:buChar char="•"/>
            </a:pPr>
            <a:r>
              <a:rPr lang="en-US" sz="2400" dirty="0"/>
              <a:t>Before You Begin</a:t>
            </a:r>
          </a:p>
          <a:p>
            <a:pPr>
              <a:buFont typeface="Arial" panose="020B0604020202020204" pitchFamily="34" charset="0"/>
              <a:buChar char="•"/>
            </a:pPr>
            <a:r>
              <a:rPr lang="en-US" sz="2400" dirty="0"/>
              <a:t>Filing FCC Form 498</a:t>
            </a:r>
          </a:p>
          <a:p>
            <a:pPr>
              <a:buFont typeface="Arial" panose="020B0604020202020204" pitchFamily="34" charset="0"/>
              <a:buChar char="•"/>
            </a:pPr>
            <a:r>
              <a:rPr lang="en-US" sz="2400" dirty="0"/>
              <a:t>When to File / Deadlines</a:t>
            </a:r>
          </a:p>
          <a:p>
            <a:pPr>
              <a:buFont typeface="Arial" panose="020B0604020202020204" pitchFamily="34" charset="0"/>
              <a:buChar char="•"/>
            </a:pPr>
            <a:r>
              <a:rPr lang="en-US" sz="2400" dirty="0"/>
              <a:t>Invoice Review Process</a:t>
            </a:r>
          </a:p>
          <a:p>
            <a:pPr>
              <a:buFont typeface="Arial" panose="020B0604020202020204" pitchFamily="34" charset="0"/>
              <a:buChar char="•"/>
            </a:pPr>
            <a:r>
              <a:rPr lang="en-US" sz="2400" dirty="0"/>
              <a:t>Case Studies</a:t>
            </a:r>
          </a:p>
          <a:p>
            <a:endParaRPr lang="en-US" dirty="0"/>
          </a:p>
        </p:txBody>
      </p:sp>
      <p:sp>
        <p:nvSpPr>
          <p:cNvPr id="4" name="Footer Placeholder 3"/>
          <p:cNvSpPr>
            <a:spLocks noGrp="1"/>
          </p:cNvSpPr>
          <p:nvPr>
            <p:ph type="ftr" sz="quarter" idx="10"/>
          </p:nvPr>
        </p:nvSpPr>
        <p:spPr/>
        <p:txBody>
          <a:bodyPr/>
          <a:lstStyle/>
          <a:p>
            <a:pPr marL="12700">
              <a:lnSpc>
                <a:spcPts val="969"/>
              </a:lnSpc>
            </a:pPr>
            <a:r>
              <a:rPr lang="de-DE" dirty="0">
                <a:solidFill>
                  <a:srgbClr val="0062FF"/>
                </a:solidFill>
              </a:rPr>
              <a:t>© 2018 </a:t>
            </a:r>
            <a:r>
              <a:rPr lang="en-US" dirty="0">
                <a:solidFill>
                  <a:srgbClr val="0062FF"/>
                </a:solidFill>
              </a:rPr>
              <a:t>Universal Service Administrative Co.</a:t>
            </a:r>
            <a:endParaRPr lang="en-US" dirty="0">
              <a:solidFill>
                <a:srgbClr val="0059B7"/>
              </a:solidFill>
              <a:latin typeface="SourceSansPro-Light"/>
              <a:cs typeface="SourceSansPro-Light"/>
            </a:endParaRPr>
          </a:p>
        </p:txBody>
      </p:sp>
      <p:sp>
        <p:nvSpPr>
          <p:cNvPr id="5" name="Slide Number Placeholder 4"/>
          <p:cNvSpPr>
            <a:spLocks noGrp="1"/>
          </p:cNvSpPr>
          <p:nvPr>
            <p:ph type="sldNum" sz="quarter" idx="11"/>
          </p:nvPr>
        </p:nvSpPr>
        <p:spPr/>
        <p:txBody>
          <a:bodyPr/>
          <a:lstStyle/>
          <a:p>
            <a:fld id="{77DFCED7-EB59-654B-ACD8-84CE8F59160C}" type="slidenum">
              <a:rPr lang="en-US" smtClean="0"/>
              <a:pPr/>
              <a:t>2</a:t>
            </a:fld>
            <a:endParaRPr lang="en-US" dirty="0"/>
          </a:p>
        </p:txBody>
      </p:sp>
    </p:spTree>
    <p:extLst>
      <p:ext uri="{BB962C8B-B14F-4D97-AF65-F5344CB8AC3E}">
        <p14:creationId xmlns:p14="http://schemas.microsoft.com/office/powerpoint/2010/main" val="4220185515"/>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37350" y="1477281"/>
            <a:ext cx="7427555" cy="2435152"/>
          </a:xfrm>
        </p:spPr>
        <p:txBody>
          <a:bodyPr/>
          <a:lstStyle/>
          <a:p>
            <a:pPr>
              <a:buFont typeface="Arial" panose="020B0604020202020204" pitchFamily="34" charset="0"/>
              <a:buChar char="•"/>
            </a:pPr>
            <a:r>
              <a:rPr lang="en-US" sz="2800" dirty="0"/>
              <a:t>The invoice deadline is:</a:t>
            </a:r>
          </a:p>
          <a:p>
            <a:pPr lvl="1">
              <a:buFont typeface="Arial" panose="020B0604020202020204" pitchFamily="34" charset="0"/>
              <a:buChar char="•"/>
            </a:pPr>
            <a:r>
              <a:rPr lang="en-US" sz="2800" dirty="0"/>
              <a:t>120 days after the last date to receive service or 120 days after the date of the FCC Form 486 Notification Letter, whichever is </a:t>
            </a:r>
            <a:r>
              <a:rPr lang="en-US" sz="2800" dirty="0" smtClean="0"/>
              <a:t>later.</a:t>
            </a:r>
            <a:endParaRPr lang="en-US" sz="2800" dirty="0"/>
          </a:p>
        </p:txBody>
      </p:sp>
      <p:sp>
        <p:nvSpPr>
          <p:cNvPr id="2" name="Title 1"/>
          <p:cNvSpPr>
            <a:spLocks noGrp="1"/>
          </p:cNvSpPr>
          <p:nvPr>
            <p:ph type="title"/>
          </p:nvPr>
        </p:nvSpPr>
        <p:spPr/>
        <p:txBody>
          <a:bodyPr/>
          <a:lstStyle/>
          <a:p>
            <a:r>
              <a:rPr lang="en-US" sz="2800" dirty="0"/>
              <a:t>When to File</a:t>
            </a:r>
          </a:p>
        </p:txBody>
      </p:sp>
      <p:pic>
        <p:nvPicPr>
          <p:cNvPr id="6" name="Picture Placeholder 5"/>
          <p:cNvPicPr>
            <a:picLocks noGrp="1" noChangeAspect="1"/>
          </p:cNvPicPr>
          <p:nvPr>
            <p:ph type="pic" sz="quarter" idx="10"/>
          </p:nvPr>
        </p:nvPicPr>
        <p:blipFill>
          <a:blip r:embed="rId3">
            <a:extLst>
              <a:ext uri="{28A0092B-C50C-407E-A947-70E740481C1C}">
                <a14:useLocalDpi xmlns:a14="http://schemas.microsoft.com/office/drawing/2010/main" val="0"/>
              </a:ext>
            </a:extLst>
          </a:blip>
          <a:srcRect t="15" b="15"/>
          <a:stretch>
            <a:fillRect/>
          </a:stretch>
        </p:blipFill>
        <p:spPr>
          <a:xfrm>
            <a:off x="7764905" y="465871"/>
            <a:ext cx="3597298" cy="3592622"/>
          </a:xfrm>
        </p:spPr>
      </p:pic>
      <p:sp>
        <p:nvSpPr>
          <p:cNvPr id="4" name="Slide Number Placeholder 3"/>
          <p:cNvSpPr>
            <a:spLocks noGrp="1"/>
          </p:cNvSpPr>
          <p:nvPr>
            <p:ph type="sldNum" sz="quarter" idx="12"/>
          </p:nvPr>
        </p:nvSpPr>
        <p:spPr/>
        <p:txBody>
          <a:bodyPr/>
          <a:lstStyle/>
          <a:p>
            <a:fld id="{77DFCED7-EB59-654B-ACD8-84CE8F59160C}" type="slidenum">
              <a:rPr lang="en-US" smtClean="0"/>
              <a:pPr/>
              <a:t>20</a:t>
            </a:fld>
            <a:endParaRPr lang="en-US" dirty="0"/>
          </a:p>
        </p:txBody>
      </p:sp>
      <p:sp>
        <p:nvSpPr>
          <p:cNvPr id="5" name="Rectangle 4"/>
          <p:cNvSpPr/>
          <p:nvPr/>
        </p:nvSpPr>
        <p:spPr>
          <a:xfrm>
            <a:off x="337350" y="6500902"/>
            <a:ext cx="2071401" cy="220573"/>
          </a:xfrm>
          <a:prstGeom prst="rect">
            <a:avLst/>
          </a:prstGeom>
        </p:spPr>
        <p:txBody>
          <a:bodyPr wrap="none">
            <a:spAutoFit/>
          </a:bodyPr>
          <a:lstStyle/>
          <a:p>
            <a:pPr marL="12700" lvl="0">
              <a:lnSpc>
                <a:spcPts val="969"/>
              </a:lnSpc>
            </a:pPr>
            <a:r>
              <a:rPr lang="de-DE" sz="800" dirty="0">
                <a:solidFill>
                  <a:srgbClr val="0062FF"/>
                </a:solidFill>
                <a:latin typeface="Source Sans Pro" charset="0"/>
                <a:ea typeface="Source Sans Pro" charset="0"/>
              </a:rPr>
              <a:t>© 2018 </a:t>
            </a:r>
            <a:r>
              <a:rPr lang="en-US" sz="800" dirty="0">
                <a:solidFill>
                  <a:srgbClr val="0062FF"/>
                </a:solidFill>
                <a:latin typeface="Source Sans Pro" charset="0"/>
                <a:ea typeface="Source Sans Pro" charset="0"/>
              </a:rPr>
              <a:t>Universal Service Administrative Co.</a:t>
            </a:r>
            <a:endParaRPr lang="en-US" sz="800" dirty="0">
              <a:solidFill>
                <a:srgbClr val="0059B7"/>
              </a:solidFill>
              <a:latin typeface="SourceSansPro-Light"/>
              <a:ea typeface="Source Sans Pro" charset="0"/>
              <a:cs typeface="SourceSansPro-Light"/>
            </a:endParaRPr>
          </a:p>
        </p:txBody>
      </p:sp>
      <p:sp>
        <p:nvSpPr>
          <p:cNvPr id="7" name="Content Placeholder 2"/>
          <p:cNvSpPr txBox="1">
            <a:spLocks/>
          </p:cNvSpPr>
          <p:nvPr/>
        </p:nvSpPr>
        <p:spPr>
          <a:xfrm>
            <a:off x="337349" y="4058493"/>
            <a:ext cx="10740382" cy="2508118"/>
          </a:xfrm>
          <a:prstGeom prst="rect">
            <a:avLst/>
          </a:prstGeom>
        </p:spPr>
        <p:txBody>
          <a:bodyPr vert="horz" lIns="91440" tIns="45720" rIns="91440" bIns="45720" rtlCol="0" anchor="t" anchorCtr="0">
            <a:noAutofit/>
          </a:bodyPr>
          <a:lstStyle>
            <a:lvl1pPr marL="514350" indent="-514350" algn="l" defTabSz="914400" rtl="0" eaLnBrk="1" latinLnBrk="0" hangingPunct="1">
              <a:lnSpc>
                <a:spcPct val="100000"/>
              </a:lnSpc>
              <a:spcBef>
                <a:spcPts val="1000"/>
              </a:spcBef>
              <a:spcAft>
                <a:spcPts val="300"/>
              </a:spcAft>
              <a:buClr>
                <a:srgbClr val="006FF4"/>
              </a:buClr>
              <a:buFont typeface="+mj-lt"/>
              <a:buAutoNum type="arabicPeriod"/>
              <a:defRPr sz="2800" kern="1200">
                <a:solidFill>
                  <a:schemeClr val="tx1">
                    <a:lumMod val="65000"/>
                    <a:lumOff val="35000"/>
                  </a:schemeClr>
                </a:solidFill>
                <a:latin typeface="Source Sans Pro" charset="0"/>
                <a:ea typeface="Source Sans Pro" charset="0"/>
                <a:cs typeface="Source Sans Pro" charset="0"/>
              </a:defRPr>
            </a:lvl1pPr>
            <a:lvl2pPr marL="685800" indent="-228600" algn="l" defTabSz="914400" rtl="0" eaLnBrk="1" latinLnBrk="0" hangingPunct="1">
              <a:lnSpc>
                <a:spcPct val="100000"/>
              </a:lnSpc>
              <a:spcBef>
                <a:spcPts val="500"/>
              </a:spcBef>
              <a:spcAft>
                <a:spcPts val="300"/>
              </a:spcAft>
              <a:buClr>
                <a:srgbClr val="FE5000"/>
              </a:buClr>
              <a:buFont typeface="Arial" charset="0"/>
              <a:buChar char="•"/>
              <a:defRPr sz="2400" kern="1200">
                <a:solidFill>
                  <a:schemeClr val="tx1">
                    <a:lumMod val="65000"/>
                    <a:lumOff val="35000"/>
                  </a:schemeClr>
                </a:solidFill>
                <a:latin typeface="Source Sans Pro" charset="0"/>
                <a:ea typeface="Source Sans Pro" charset="0"/>
                <a:cs typeface="Source Sans Pro" charset="0"/>
              </a:defRPr>
            </a:lvl2pPr>
            <a:lvl3pPr marL="1143000" indent="-228600" algn="l" defTabSz="914400" rtl="0" eaLnBrk="1" latinLnBrk="0" hangingPunct="1">
              <a:lnSpc>
                <a:spcPct val="100000"/>
              </a:lnSpc>
              <a:spcBef>
                <a:spcPts val="500"/>
              </a:spcBef>
              <a:spcAft>
                <a:spcPts val="300"/>
              </a:spcAft>
              <a:buClr>
                <a:srgbClr val="FE5000"/>
              </a:buClr>
              <a:buSzPct val="85000"/>
              <a:buFont typeface="LucidaGrande" charset="0"/>
              <a:buChar char="◇"/>
              <a:defRPr sz="2000" kern="1200">
                <a:solidFill>
                  <a:schemeClr val="tx1">
                    <a:lumMod val="65000"/>
                    <a:lumOff val="35000"/>
                  </a:schemeClr>
                </a:solidFill>
                <a:latin typeface="Source Sans Pro" charset="0"/>
                <a:ea typeface="Source Sans Pro" charset="0"/>
                <a:cs typeface="Source Sans Pro" charset="0"/>
              </a:defRPr>
            </a:lvl3pPr>
            <a:lvl4pPr marL="1600200" indent="-228600" algn="l" defTabSz="914400" rtl="0" eaLnBrk="1" latinLnBrk="0" hangingPunct="1">
              <a:lnSpc>
                <a:spcPct val="100000"/>
              </a:lnSpc>
              <a:spcBef>
                <a:spcPts val="500"/>
              </a:spcBef>
              <a:spcAft>
                <a:spcPts val="300"/>
              </a:spcAft>
              <a:buClr>
                <a:srgbClr val="FE5000"/>
              </a:buClr>
              <a:buFont typeface="Wingdings" charset="2"/>
              <a:buChar char="§"/>
              <a:defRPr sz="2000" kern="1200">
                <a:solidFill>
                  <a:schemeClr val="tx1">
                    <a:lumMod val="65000"/>
                    <a:lumOff val="35000"/>
                  </a:schemeClr>
                </a:solidFill>
                <a:latin typeface="Source Sans Pro" charset="0"/>
                <a:ea typeface="Source Sans Pro" charset="0"/>
                <a:cs typeface="Source Sans Pro" charset="0"/>
              </a:defRPr>
            </a:lvl4pPr>
            <a:lvl5pPr marL="2057400" indent="-228600" algn="l" defTabSz="914400" rtl="0" eaLnBrk="1" latinLnBrk="0" hangingPunct="1">
              <a:lnSpc>
                <a:spcPct val="100000"/>
              </a:lnSpc>
              <a:spcBef>
                <a:spcPts val="500"/>
              </a:spcBef>
              <a:spcAft>
                <a:spcPts val="300"/>
              </a:spcAft>
              <a:buClr>
                <a:srgbClr val="FE5000"/>
              </a:buClr>
              <a:buFont typeface="LucidaGrande" charset="0"/>
              <a:buChar char="-"/>
              <a:defRPr sz="2000" kern="1200">
                <a:solidFill>
                  <a:schemeClr val="tx1">
                    <a:lumMod val="65000"/>
                    <a:lumOff val="35000"/>
                  </a:schemeClr>
                </a:solidFill>
                <a:latin typeface="Source Sans Pro" charset="0"/>
                <a:ea typeface="Source Sans Pro" charset="0"/>
                <a:cs typeface="Source Sans Pro" charset="0"/>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lvl="1">
              <a:buFont typeface="Arial" panose="020B0604020202020204" pitchFamily="34" charset="0"/>
              <a:buChar char="•"/>
            </a:pPr>
            <a:r>
              <a:rPr lang="en-US" sz="2800" dirty="0" smtClean="0"/>
              <a:t>If the calculated deadline falls on a weekend or federal holiday, the deadline is 11:59 PM ET on the following business day.</a:t>
            </a:r>
          </a:p>
          <a:p>
            <a:pPr lvl="1">
              <a:buFont typeface="Arial" panose="020B0604020202020204" pitchFamily="34" charset="0"/>
              <a:buChar char="•"/>
            </a:pPr>
            <a:r>
              <a:rPr lang="en-US" sz="2800" dirty="0" smtClean="0"/>
              <a:t>For example, the deadline for FY2017 recurring services is Monday, October 29, 2018.</a:t>
            </a:r>
            <a:endParaRPr lang="en-US" sz="2800" dirty="0"/>
          </a:p>
        </p:txBody>
      </p:sp>
    </p:spTree>
    <p:extLst>
      <p:ext uri="{BB962C8B-B14F-4D97-AF65-F5344CB8AC3E}">
        <p14:creationId xmlns:p14="http://schemas.microsoft.com/office/powerpoint/2010/main" val="367096952"/>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37351" y="1489980"/>
            <a:ext cx="6620212" cy="5133976"/>
          </a:xfrm>
        </p:spPr>
        <p:txBody>
          <a:bodyPr/>
          <a:lstStyle/>
          <a:p>
            <a:pPr>
              <a:buFont typeface="Arial" panose="020B0604020202020204" pitchFamily="34" charset="0"/>
              <a:buChar char="•"/>
            </a:pPr>
            <a:r>
              <a:rPr lang="en-US" sz="2800" dirty="0"/>
              <a:t>File after services are delivered and paid </a:t>
            </a:r>
          </a:p>
          <a:p>
            <a:pPr lvl="1">
              <a:buFont typeface="Arial" panose="020B0604020202020204" pitchFamily="34" charset="0"/>
              <a:buChar char="•"/>
            </a:pPr>
            <a:r>
              <a:rPr lang="en-US" sz="2400" dirty="0"/>
              <a:t>Applicants – pay in full for services first</a:t>
            </a:r>
          </a:p>
          <a:p>
            <a:pPr lvl="1">
              <a:buFont typeface="Arial" panose="020B0604020202020204" pitchFamily="34" charset="0"/>
              <a:buChar char="•"/>
            </a:pPr>
            <a:r>
              <a:rPr lang="en-US" sz="2400" dirty="0"/>
              <a:t>Service providers – bill applicants for their non-discount share first</a:t>
            </a:r>
          </a:p>
          <a:p>
            <a:pPr>
              <a:buFont typeface="Arial" panose="020B0604020202020204" pitchFamily="34" charset="0"/>
              <a:buChar char="•"/>
            </a:pPr>
            <a:r>
              <a:rPr lang="en-US" sz="2800" dirty="0"/>
              <a:t>You can choose the frequency </a:t>
            </a:r>
          </a:p>
          <a:p>
            <a:pPr>
              <a:buFont typeface="Arial" panose="020B0604020202020204" pitchFamily="34" charset="0"/>
              <a:buChar char="•"/>
            </a:pPr>
            <a:r>
              <a:rPr lang="en-US" sz="2800" dirty="0"/>
              <a:t>File before the invoice deadline</a:t>
            </a:r>
          </a:p>
          <a:p>
            <a:pPr lvl="1">
              <a:buFont typeface="Arial" panose="020B0604020202020204" pitchFamily="34" charset="0"/>
              <a:buChar char="•"/>
            </a:pPr>
            <a:r>
              <a:rPr lang="en-US" sz="2400" dirty="0"/>
              <a:t>Generally, October 28 for recurring services</a:t>
            </a:r>
          </a:p>
          <a:p>
            <a:pPr lvl="1">
              <a:buFont typeface="Arial" panose="020B0604020202020204" pitchFamily="34" charset="0"/>
              <a:buChar char="•"/>
            </a:pPr>
            <a:r>
              <a:rPr lang="en-US" sz="2400" dirty="0"/>
              <a:t>Generally, January 28 for non-recurring services</a:t>
            </a:r>
          </a:p>
        </p:txBody>
      </p:sp>
      <p:sp>
        <p:nvSpPr>
          <p:cNvPr id="2" name="Title 1"/>
          <p:cNvSpPr>
            <a:spLocks noGrp="1"/>
          </p:cNvSpPr>
          <p:nvPr>
            <p:ph type="title"/>
          </p:nvPr>
        </p:nvSpPr>
        <p:spPr/>
        <p:txBody>
          <a:bodyPr/>
          <a:lstStyle/>
          <a:p>
            <a:r>
              <a:rPr lang="en-US" sz="2800" dirty="0"/>
              <a:t>When to File</a:t>
            </a:r>
          </a:p>
        </p:txBody>
      </p:sp>
      <p:pic>
        <p:nvPicPr>
          <p:cNvPr id="6" name="Picture Placeholder 5"/>
          <p:cNvPicPr>
            <a:picLocks noGrp="1" noChangeAspect="1"/>
          </p:cNvPicPr>
          <p:nvPr>
            <p:ph type="pic" sz="quarter" idx="10"/>
          </p:nvPr>
        </p:nvPicPr>
        <p:blipFill>
          <a:blip r:embed="rId3">
            <a:extLst>
              <a:ext uri="{28A0092B-C50C-407E-A947-70E740481C1C}">
                <a14:useLocalDpi xmlns:a14="http://schemas.microsoft.com/office/drawing/2010/main" val="0"/>
              </a:ext>
            </a:extLst>
          </a:blip>
          <a:srcRect t="15" b="15"/>
          <a:stretch>
            <a:fillRect/>
          </a:stretch>
        </p:blipFill>
        <p:spPr>
          <a:xfrm>
            <a:off x="6608718" y="403313"/>
            <a:ext cx="5583282" cy="5576026"/>
          </a:xfrm>
        </p:spPr>
      </p:pic>
      <p:sp>
        <p:nvSpPr>
          <p:cNvPr id="4" name="Slide Number Placeholder 3"/>
          <p:cNvSpPr>
            <a:spLocks noGrp="1"/>
          </p:cNvSpPr>
          <p:nvPr>
            <p:ph type="sldNum" sz="quarter" idx="12"/>
          </p:nvPr>
        </p:nvSpPr>
        <p:spPr/>
        <p:txBody>
          <a:bodyPr/>
          <a:lstStyle/>
          <a:p>
            <a:fld id="{77DFCED7-EB59-654B-ACD8-84CE8F59160C}" type="slidenum">
              <a:rPr lang="en-US" smtClean="0"/>
              <a:pPr/>
              <a:t>21</a:t>
            </a:fld>
            <a:endParaRPr lang="en-US" dirty="0"/>
          </a:p>
        </p:txBody>
      </p:sp>
      <p:sp>
        <p:nvSpPr>
          <p:cNvPr id="5" name="Rectangle 4"/>
          <p:cNvSpPr/>
          <p:nvPr/>
        </p:nvSpPr>
        <p:spPr>
          <a:xfrm>
            <a:off x="337351" y="6526597"/>
            <a:ext cx="2071401" cy="220573"/>
          </a:xfrm>
          <a:prstGeom prst="rect">
            <a:avLst/>
          </a:prstGeom>
        </p:spPr>
        <p:txBody>
          <a:bodyPr wrap="none">
            <a:spAutoFit/>
          </a:bodyPr>
          <a:lstStyle/>
          <a:p>
            <a:pPr marL="12700" lvl="0">
              <a:lnSpc>
                <a:spcPts val="969"/>
              </a:lnSpc>
            </a:pPr>
            <a:r>
              <a:rPr lang="de-DE" sz="800" dirty="0">
                <a:solidFill>
                  <a:srgbClr val="0062FF"/>
                </a:solidFill>
                <a:latin typeface="Source Sans Pro" charset="0"/>
                <a:ea typeface="Source Sans Pro" charset="0"/>
              </a:rPr>
              <a:t>© 2018 </a:t>
            </a:r>
            <a:r>
              <a:rPr lang="en-US" sz="800" dirty="0">
                <a:solidFill>
                  <a:srgbClr val="0062FF"/>
                </a:solidFill>
                <a:latin typeface="Source Sans Pro" charset="0"/>
                <a:ea typeface="Source Sans Pro" charset="0"/>
              </a:rPr>
              <a:t>Universal Service Administrative Co.</a:t>
            </a:r>
            <a:endParaRPr lang="en-US" sz="800" dirty="0">
              <a:solidFill>
                <a:srgbClr val="0059B7"/>
              </a:solidFill>
              <a:latin typeface="SourceSansPro-Light"/>
              <a:ea typeface="Source Sans Pro" charset="0"/>
              <a:cs typeface="SourceSansPro-Light"/>
            </a:endParaRPr>
          </a:p>
        </p:txBody>
      </p:sp>
    </p:spTree>
    <p:extLst>
      <p:ext uri="{BB962C8B-B14F-4D97-AF65-F5344CB8AC3E}">
        <p14:creationId xmlns:p14="http://schemas.microsoft.com/office/powerpoint/2010/main" val="2123229358"/>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800" dirty="0"/>
              <a:t>When to File</a:t>
            </a:r>
          </a:p>
        </p:txBody>
      </p:sp>
      <p:sp>
        <p:nvSpPr>
          <p:cNvPr id="3" name="Content Placeholder 2"/>
          <p:cNvSpPr>
            <a:spLocks noGrp="1"/>
          </p:cNvSpPr>
          <p:nvPr>
            <p:ph idx="1"/>
          </p:nvPr>
        </p:nvSpPr>
        <p:spPr>
          <a:xfrm>
            <a:off x="337350" y="1223862"/>
            <a:ext cx="11016450" cy="5132488"/>
          </a:xfrm>
        </p:spPr>
        <p:txBody>
          <a:bodyPr/>
          <a:lstStyle/>
          <a:p>
            <a:pPr>
              <a:buFont typeface="Arial" panose="020B0604020202020204" pitchFamily="34" charset="0"/>
              <a:buChar char="•"/>
            </a:pPr>
            <a:r>
              <a:rPr lang="en-US" sz="2400" dirty="0"/>
              <a:t>Invoice deadline extension requests</a:t>
            </a:r>
          </a:p>
          <a:p>
            <a:pPr lvl="1">
              <a:buFont typeface="Arial" panose="020B0604020202020204" pitchFamily="34" charset="0"/>
              <a:buChar char="•"/>
            </a:pPr>
            <a:r>
              <a:rPr lang="en-US" dirty="0" smtClean="0"/>
              <a:t>File requests for FY2016 and later funding years in EPC.</a:t>
            </a:r>
          </a:p>
          <a:p>
            <a:pPr lvl="2">
              <a:buFont typeface="Arial" panose="020B0604020202020204" pitchFamily="34" charset="0"/>
              <a:buChar char="•"/>
            </a:pPr>
            <a:r>
              <a:rPr lang="en-US" sz="2400" dirty="0" smtClean="0"/>
              <a:t>Applicants locate their billed entity record under </a:t>
            </a:r>
            <a:r>
              <a:rPr lang="en-US" sz="2400" b="1" dirty="0" smtClean="0"/>
              <a:t>Records</a:t>
            </a:r>
            <a:r>
              <a:rPr lang="en-US" sz="2400" dirty="0" smtClean="0"/>
              <a:t> and choose </a:t>
            </a:r>
            <a:r>
              <a:rPr lang="en-US" sz="2400" b="1" dirty="0" smtClean="0"/>
              <a:t>Invoice Deadline Date Extension Requests</a:t>
            </a:r>
            <a:r>
              <a:rPr lang="en-US" sz="2400" dirty="0" smtClean="0"/>
              <a:t> from the </a:t>
            </a:r>
            <a:r>
              <a:rPr lang="en-US" sz="2400" b="1" dirty="0" smtClean="0"/>
              <a:t>Related Actions</a:t>
            </a:r>
            <a:r>
              <a:rPr lang="en-US" sz="2400" dirty="0" smtClean="0"/>
              <a:t> menu.</a:t>
            </a:r>
          </a:p>
          <a:p>
            <a:pPr lvl="2">
              <a:buFont typeface="Arial" panose="020B0604020202020204" pitchFamily="34" charset="0"/>
              <a:buChar char="•"/>
            </a:pPr>
            <a:r>
              <a:rPr lang="en-US" sz="2400" dirty="0" smtClean="0"/>
              <a:t>Service providers </a:t>
            </a:r>
            <a:r>
              <a:rPr lang="en-US" sz="2400" dirty="0"/>
              <a:t>locate their </a:t>
            </a:r>
            <a:r>
              <a:rPr lang="en-US" sz="2400" dirty="0" smtClean="0"/>
              <a:t>SPIN </a:t>
            </a:r>
            <a:r>
              <a:rPr lang="en-US" sz="2400" dirty="0"/>
              <a:t>under </a:t>
            </a:r>
            <a:r>
              <a:rPr lang="en-US" sz="2400" b="1" dirty="0"/>
              <a:t>Records</a:t>
            </a:r>
            <a:r>
              <a:rPr lang="en-US" sz="2400" dirty="0"/>
              <a:t> and choose </a:t>
            </a:r>
            <a:r>
              <a:rPr lang="en-US" sz="2400" b="1" dirty="0"/>
              <a:t>Invoice Deadline </a:t>
            </a:r>
            <a:r>
              <a:rPr lang="en-US" sz="2400" b="1" dirty="0" smtClean="0"/>
              <a:t>Date Extension </a:t>
            </a:r>
            <a:r>
              <a:rPr lang="en-US" sz="2400" b="1" dirty="0"/>
              <a:t>Requests</a:t>
            </a:r>
            <a:r>
              <a:rPr lang="en-US" sz="2400" dirty="0"/>
              <a:t> from the </a:t>
            </a:r>
            <a:r>
              <a:rPr lang="en-US" sz="2400" b="1" dirty="0"/>
              <a:t>Related Actions</a:t>
            </a:r>
            <a:r>
              <a:rPr lang="en-US" sz="2400" dirty="0"/>
              <a:t> menu</a:t>
            </a:r>
            <a:r>
              <a:rPr lang="en-US" sz="2400" dirty="0" smtClean="0"/>
              <a:t>.</a:t>
            </a:r>
            <a:endParaRPr lang="en-US" dirty="0" smtClean="0"/>
          </a:p>
          <a:p>
            <a:pPr lvl="1">
              <a:buFont typeface="Arial" panose="020B0604020202020204" pitchFamily="34" charset="0"/>
              <a:buChar char="•"/>
            </a:pPr>
            <a:r>
              <a:rPr lang="en-US" dirty="0" smtClean="0"/>
              <a:t>File </a:t>
            </a:r>
            <a:r>
              <a:rPr lang="en-US" dirty="0"/>
              <a:t>requests for FY2015 and previous funding years using the link at the top of the online BEAR Form.</a:t>
            </a:r>
          </a:p>
          <a:p>
            <a:pPr lvl="2">
              <a:buFont typeface="Arial" panose="020B0604020202020204" pitchFamily="34" charset="0"/>
              <a:buChar char="•"/>
            </a:pPr>
            <a:r>
              <a:rPr lang="en-US" sz="2400" dirty="0"/>
              <a:t>Applicants log in to the online BEAR </a:t>
            </a:r>
            <a:r>
              <a:rPr lang="en-US" sz="2400" dirty="0" smtClean="0"/>
              <a:t>Form with their PINs.</a:t>
            </a:r>
            <a:endParaRPr lang="en-US" sz="2400" dirty="0"/>
          </a:p>
          <a:p>
            <a:pPr lvl="2">
              <a:buFont typeface="Arial" panose="020B0604020202020204" pitchFamily="34" charset="0"/>
              <a:buChar char="•"/>
            </a:pPr>
            <a:r>
              <a:rPr lang="en-US" sz="2400" dirty="0"/>
              <a:t>Service providers log in to the E-File System and choose the </a:t>
            </a:r>
            <a:r>
              <a:rPr lang="en-US" sz="2400" b="1" dirty="0" smtClean="0"/>
              <a:t>472 </a:t>
            </a:r>
            <a:r>
              <a:rPr lang="en-US" sz="2400" b="1" dirty="0"/>
              <a:t>BEAR Form</a:t>
            </a:r>
            <a:r>
              <a:rPr lang="en-US" sz="2400" dirty="0" smtClean="0"/>
              <a:t>.</a:t>
            </a:r>
            <a:endParaRPr lang="en-US" sz="2400" dirty="0"/>
          </a:p>
        </p:txBody>
      </p:sp>
      <p:sp>
        <p:nvSpPr>
          <p:cNvPr id="4" name="Slide Number Placeholder 3"/>
          <p:cNvSpPr>
            <a:spLocks noGrp="1"/>
          </p:cNvSpPr>
          <p:nvPr>
            <p:ph type="sldNum" sz="quarter" idx="11"/>
          </p:nvPr>
        </p:nvSpPr>
        <p:spPr/>
        <p:txBody>
          <a:bodyPr/>
          <a:lstStyle/>
          <a:p>
            <a:fld id="{77DFCED7-EB59-654B-ACD8-84CE8F59160C}" type="slidenum">
              <a:rPr lang="en-US" smtClean="0"/>
              <a:pPr/>
              <a:t>22</a:t>
            </a:fld>
            <a:endParaRPr lang="en-US" dirty="0"/>
          </a:p>
        </p:txBody>
      </p:sp>
      <p:sp>
        <p:nvSpPr>
          <p:cNvPr id="5" name="Rectangle 4"/>
          <p:cNvSpPr/>
          <p:nvPr/>
        </p:nvSpPr>
        <p:spPr>
          <a:xfrm>
            <a:off x="9282399" y="6486525"/>
            <a:ext cx="2071401" cy="220573"/>
          </a:xfrm>
          <a:prstGeom prst="rect">
            <a:avLst/>
          </a:prstGeom>
        </p:spPr>
        <p:txBody>
          <a:bodyPr wrap="none">
            <a:spAutoFit/>
          </a:bodyPr>
          <a:lstStyle/>
          <a:p>
            <a:pPr marL="12700" lvl="0">
              <a:lnSpc>
                <a:spcPts val="969"/>
              </a:lnSpc>
            </a:pPr>
            <a:r>
              <a:rPr lang="de-DE" sz="800" dirty="0">
                <a:solidFill>
                  <a:srgbClr val="0062FF"/>
                </a:solidFill>
                <a:latin typeface="Source Sans Pro" charset="0"/>
                <a:ea typeface="Source Sans Pro" charset="0"/>
              </a:rPr>
              <a:t>© 2018 </a:t>
            </a:r>
            <a:r>
              <a:rPr lang="en-US" sz="800" dirty="0">
                <a:solidFill>
                  <a:srgbClr val="0062FF"/>
                </a:solidFill>
                <a:latin typeface="Source Sans Pro" charset="0"/>
                <a:ea typeface="Source Sans Pro" charset="0"/>
              </a:rPr>
              <a:t>Universal Service Administrative Co.</a:t>
            </a:r>
            <a:endParaRPr lang="en-US" sz="800" dirty="0">
              <a:solidFill>
                <a:srgbClr val="0059B7"/>
              </a:solidFill>
              <a:latin typeface="SourceSansPro-Light"/>
              <a:ea typeface="Source Sans Pro" charset="0"/>
              <a:cs typeface="SourceSansPro-Light"/>
            </a:endParaRPr>
          </a:p>
        </p:txBody>
      </p:sp>
    </p:spTree>
    <p:extLst>
      <p:ext uri="{BB962C8B-B14F-4D97-AF65-F5344CB8AC3E}">
        <p14:creationId xmlns:p14="http://schemas.microsoft.com/office/powerpoint/2010/main" val="2524292518"/>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800" dirty="0"/>
              <a:t>When to File</a:t>
            </a:r>
          </a:p>
        </p:txBody>
      </p:sp>
      <p:sp>
        <p:nvSpPr>
          <p:cNvPr id="3" name="Content Placeholder 2"/>
          <p:cNvSpPr>
            <a:spLocks noGrp="1"/>
          </p:cNvSpPr>
          <p:nvPr>
            <p:ph idx="1"/>
          </p:nvPr>
        </p:nvSpPr>
        <p:spPr>
          <a:xfrm>
            <a:off x="337350" y="1223862"/>
            <a:ext cx="11016450" cy="5132488"/>
          </a:xfrm>
        </p:spPr>
        <p:txBody>
          <a:bodyPr/>
          <a:lstStyle/>
          <a:p>
            <a:pPr>
              <a:buFont typeface="Arial" panose="020B0604020202020204" pitchFamily="34" charset="0"/>
              <a:buChar char="•"/>
            </a:pPr>
            <a:r>
              <a:rPr lang="en-US" sz="2400" dirty="0" smtClean="0"/>
              <a:t>Invoice deadline extension requests </a:t>
            </a:r>
            <a:r>
              <a:rPr lang="en-US" sz="2400" b="1" dirty="0"/>
              <a:t>must be filed ON OR BEFORE the invoice deadline date</a:t>
            </a:r>
          </a:p>
          <a:p>
            <a:pPr>
              <a:buFont typeface="Arial" panose="020B0604020202020204" pitchFamily="34" charset="0"/>
              <a:buChar char="•"/>
            </a:pPr>
            <a:r>
              <a:rPr lang="en-US" sz="2400" dirty="0"/>
              <a:t>Filers can receive </a:t>
            </a:r>
            <a:r>
              <a:rPr lang="en-US" sz="2400" u="sng" dirty="0"/>
              <a:t>one</a:t>
            </a:r>
            <a:r>
              <a:rPr lang="en-US" sz="2400" dirty="0"/>
              <a:t> 120-day extension of the time to file</a:t>
            </a:r>
            <a:r>
              <a:rPr lang="en-US" sz="2400" dirty="0" smtClean="0"/>
              <a:t>.</a:t>
            </a:r>
          </a:p>
          <a:p>
            <a:pPr>
              <a:buFont typeface="Arial" panose="020B0604020202020204" pitchFamily="34" charset="0"/>
              <a:buChar char="•"/>
            </a:pPr>
            <a:r>
              <a:rPr lang="en-US" sz="2400" dirty="0" smtClean="0"/>
              <a:t>If applicants or service providers miss the deadline to file an invoice or to request an invoice deadline extension, they must file a request for waiver of the invoice deadline with the FCC.</a:t>
            </a:r>
          </a:p>
          <a:p>
            <a:pPr lvl="1">
              <a:buFont typeface="Arial" panose="020B0604020202020204" pitchFamily="34" charset="0"/>
              <a:buChar char="•"/>
            </a:pPr>
            <a:r>
              <a:rPr lang="en-US" dirty="0" smtClean="0"/>
              <a:t>The FCC must grant the waiver request before USAC can process an invoice.</a:t>
            </a:r>
          </a:p>
          <a:p>
            <a:pPr>
              <a:buFont typeface="Arial" panose="020B0604020202020204" pitchFamily="34" charset="0"/>
              <a:buChar char="•"/>
            </a:pPr>
            <a:r>
              <a:rPr lang="en-US" sz="2400" dirty="0" smtClean="0"/>
              <a:t>However, if USAC rejects a timely filed invoice, the applicant can appeal that rejection directly to USAC.</a:t>
            </a:r>
            <a:endParaRPr lang="en-US" sz="2400" dirty="0"/>
          </a:p>
          <a:p>
            <a:pPr lvl="1">
              <a:buFont typeface="Arial" panose="020B0604020202020204" pitchFamily="34" charset="0"/>
              <a:buChar char="•"/>
            </a:pPr>
            <a:endParaRPr lang="en-US" sz="2400" dirty="0"/>
          </a:p>
        </p:txBody>
      </p:sp>
      <p:sp>
        <p:nvSpPr>
          <p:cNvPr id="4" name="Slide Number Placeholder 3"/>
          <p:cNvSpPr>
            <a:spLocks noGrp="1"/>
          </p:cNvSpPr>
          <p:nvPr>
            <p:ph type="sldNum" sz="quarter" idx="11"/>
          </p:nvPr>
        </p:nvSpPr>
        <p:spPr/>
        <p:txBody>
          <a:bodyPr/>
          <a:lstStyle/>
          <a:p>
            <a:fld id="{77DFCED7-EB59-654B-ACD8-84CE8F59160C}" type="slidenum">
              <a:rPr lang="en-US" smtClean="0"/>
              <a:pPr/>
              <a:t>23</a:t>
            </a:fld>
            <a:endParaRPr lang="en-US" dirty="0"/>
          </a:p>
        </p:txBody>
      </p:sp>
      <p:sp>
        <p:nvSpPr>
          <p:cNvPr id="5" name="Rectangle 4"/>
          <p:cNvSpPr/>
          <p:nvPr/>
        </p:nvSpPr>
        <p:spPr>
          <a:xfrm>
            <a:off x="337350" y="6500902"/>
            <a:ext cx="2071401" cy="220573"/>
          </a:xfrm>
          <a:prstGeom prst="rect">
            <a:avLst/>
          </a:prstGeom>
        </p:spPr>
        <p:txBody>
          <a:bodyPr wrap="none">
            <a:spAutoFit/>
          </a:bodyPr>
          <a:lstStyle/>
          <a:p>
            <a:pPr marL="12700" lvl="0">
              <a:lnSpc>
                <a:spcPts val="969"/>
              </a:lnSpc>
            </a:pPr>
            <a:r>
              <a:rPr lang="de-DE" sz="800" dirty="0">
                <a:solidFill>
                  <a:srgbClr val="0062FF"/>
                </a:solidFill>
                <a:latin typeface="Source Sans Pro" charset="0"/>
                <a:ea typeface="Source Sans Pro" charset="0"/>
              </a:rPr>
              <a:t>© 2018 </a:t>
            </a:r>
            <a:r>
              <a:rPr lang="en-US" sz="800" dirty="0">
                <a:solidFill>
                  <a:srgbClr val="0062FF"/>
                </a:solidFill>
                <a:latin typeface="Source Sans Pro" charset="0"/>
                <a:ea typeface="Source Sans Pro" charset="0"/>
              </a:rPr>
              <a:t>Universal Service Administrative Co.</a:t>
            </a:r>
            <a:endParaRPr lang="en-US" sz="800" dirty="0">
              <a:solidFill>
                <a:srgbClr val="0059B7"/>
              </a:solidFill>
              <a:latin typeface="SourceSansPro-Light"/>
              <a:ea typeface="Source Sans Pro" charset="0"/>
              <a:cs typeface="SourceSansPro-Light"/>
            </a:endParaRPr>
          </a:p>
        </p:txBody>
      </p:sp>
    </p:spTree>
    <p:extLst>
      <p:ext uri="{BB962C8B-B14F-4D97-AF65-F5344CB8AC3E}">
        <p14:creationId xmlns:p14="http://schemas.microsoft.com/office/powerpoint/2010/main" val="2307806494"/>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txBox="1">
            <a:spLocks/>
          </p:cNvSpPr>
          <p:nvPr/>
        </p:nvSpPr>
        <p:spPr>
          <a:xfrm>
            <a:off x="603379" y="650769"/>
            <a:ext cx="10335768" cy="2387600"/>
          </a:xfrm>
          <a:prstGeom prst="rect">
            <a:avLst/>
          </a:prstGeom>
        </p:spPr>
        <p:txBody>
          <a:bodyPr vert="horz" lIns="91440" tIns="45720" rIns="91440" bIns="45720" rtlCol="0" anchor="b" anchorCtr="0">
            <a:noAutofit/>
          </a:bodyPr>
          <a:lstStyle>
            <a:lvl1pPr algn="ctr" defTabSz="914400" rtl="0" eaLnBrk="1" latinLnBrk="0" hangingPunct="1">
              <a:lnSpc>
                <a:spcPct val="90000"/>
              </a:lnSpc>
              <a:spcBef>
                <a:spcPct val="0"/>
              </a:spcBef>
              <a:buNone/>
              <a:defRPr sz="3800" b="1" i="0" kern="1200">
                <a:solidFill>
                  <a:srgbClr val="004AD4"/>
                </a:solidFill>
                <a:latin typeface="Source Sans Pro" charset="0"/>
                <a:ea typeface="Source Sans Pro" charset="0"/>
                <a:cs typeface="Source Sans Pro" charset="0"/>
              </a:defRPr>
            </a:lvl1pPr>
          </a:lstStyle>
          <a:p>
            <a:r>
              <a:rPr lang="en-US" sz="3600" dirty="0"/>
              <a:t>Invoice Review</a:t>
            </a:r>
          </a:p>
        </p:txBody>
      </p:sp>
      <p:sp>
        <p:nvSpPr>
          <p:cNvPr id="7" name="Subtitle 2"/>
          <p:cNvSpPr txBox="1">
            <a:spLocks/>
          </p:cNvSpPr>
          <p:nvPr/>
        </p:nvSpPr>
        <p:spPr>
          <a:xfrm>
            <a:off x="1676400" y="2934501"/>
            <a:ext cx="9144000" cy="1655762"/>
          </a:xfrm>
          <a:prstGeom prst="rect">
            <a:avLst/>
          </a:prstGeom>
        </p:spPr>
        <p:txBody>
          <a:bodyPr vert="horz" lIns="91440" tIns="45720" rIns="91440" bIns="45720" rtlCol="0">
            <a:noAutofit/>
          </a:bodyPr>
          <a:lstStyle>
            <a:lvl1pPr marL="0" indent="0" algn="ctr" defTabSz="914400" rtl="0" eaLnBrk="1" latinLnBrk="0" hangingPunct="1">
              <a:lnSpc>
                <a:spcPct val="100000"/>
              </a:lnSpc>
              <a:spcBef>
                <a:spcPts val="1000"/>
              </a:spcBef>
              <a:spcAft>
                <a:spcPts val="300"/>
              </a:spcAft>
              <a:buClr>
                <a:srgbClr val="006FF4"/>
              </a:buClr>
              <a:buFont typeface="+mj-lt"/>
              <a:buNone/>
              <a:defRPr sz="2800" kern="1200">
                <a:solidFill>
                  <a:srgbClr val="FE5000"/>
                </a:solidFill>
                <a:latin typeface="Source Sans Pro" charset="0"/>
                <a:ea typeface="Source Sans Pro" charset="0"/>
                <a:cs typeface="Source Sans Pro" charset="0"/>
              </a:defRPr>
            </a:lvl1pPr>
            <a:lvl2pPr marL="457200" indent="0" algn="ctr" defTabSz="914400" rtl="0" eaLnBrk="1" latinLnBrk="0" hangingPunct="1">
              <a:lnSpc>
                <a:spcPct val="100000"/>
              </a:lnSpc>
              <a:spcBef>
                <a:spcPts val="500"/>
              </a:spcBef>
              <a:spcAft>
                <a:spcPts val="300"/>
              </a:spcAft>
              <a:buClr>
                <a:srgbClr val="FE5000"/>
              </a:buClr>
              <a:buFont typeface="Arial" charset="0"/>
              <a:buNone/>
              <a:defRPr sz="2000" kern="1200">
                <a:solidFill>
                  <a:schemeClr val="tx1">
                    <a:lumMod val="65000"/>
                    <a:lumOff val="35000"/>
                  </a:schemeClr>
                </a:solidFill>
                <a:latin typeface="Source Sans Pro" charset="0"/>
                <a:ea typeface="Source Sans Pro" charset="0"/>
                <a:cs typeface="Source Sans Pro" charset="0"/>
              </a:defRPr>
            </a:lvl2pPr>
            <a:lvl3pPr marL="914400" indent="0" algn="ctr" defTabSz="914400" rtl="0" eaLnBrk="1" latinLnBrk="0" hangingPunct="1">
              <a:lnSpc>
                <a:spcPct val="100000"/>
              </a:lnSpc>
              <a:spcBef>
                <a:spcPts val="500"/>
              </a:spcBef>
              <a:spcAft>
                <a:spcPts val="300"/>
              </a:spcAft>
              <a:buClr>
                <a:srgbClr val="FE5000"/>
              </a:buClr>
              <a:buSzPct val="85000"/>
              <a:buFont typeface="LucidaGrande" charset="0"/>
              <a:buNone/>
              <a:defRPr sz="1800" kern="1200">
                <a:solidFill>
                  <a:schemeClr val="tx1">
                    <a:lumMod val="65000"/>
                    <a:lumOff val="35000"/>
                  </a:schemeClr>
                </a:solidFill>
                <a:latin typeface="Source Sans Pro" charset="0"/>
                <a:ea typeface="Source Sans Pro" charset="0"/>
                <a:cs typeface="Source Sans Pro" charset="0"/>
              </a:defRPr>
            </a:lvl3pPr>
            <a:lvl4pPr marL="1371600" indent="0" algn="ctr" defTabSz="914400" rtl="0" eaLnBrk="1" latinLnBrk="0" hangingPunct="1">
              <a:lnSpc>
                <a:spcPct val="100000"/>
              </a:lnSpc>
              <a:spcBef>
                <a:spcPts val="500"/>
              </a:spcBef>
              <a:spcAft>
                <a:spcPts val="300"/>
              </a:spcAft>
              <a:buClr>
                <a:srgbClr val="FE5000"/>
              </a:buClr>
              <a:buFont typeface="Wingdings" charset="2"/>
              <a:buNone/>
              <a:defRPr sz="1600" kern="1200">
                <a:solidFill>
                  <a:schemeClr val="tx1">
                    <a:lumMod val="65000"/>
                    <a:lumOff val="35000"/>
                  </a:schemeClr>
                </a:solidFill>
                <a:latin typeface="Source Sans Pro" charset="0"/>
                <a:ea typeface="Source Sans Pro" charset="0"/>
                <a:cs typeface="Source Sans Pro" charset="0"/>
              </a:defRPr>
            </a:lvl4pPr>
            <a:lvl5pPr marL="1828800" indent="0" algn="ctr" defTabSz="914400" rtl="0" eaLnBrk="1" latinLnBrk="0" hangingPunct="1">
              <a:lnSpc>
                <a:spcPct val="100000"/>
              </a:lnSpc>
              <a:spcBef>
                <a:spcPts val="500"/>
              </a:spcBef>
              <a:spcAft>
                <a:spcPts val="300"/>
              </a:spcAft>
              <a:buClr>
                <a:srgbClr val="FE5000"/>
              </a:buClr>
              <a:buFont typeface="LucidaGrande" charset="0"/>
              <a:buNone/>
              <a:defRPr sz="1600" kern="1200">
                <a:solidFill>
                  <a:schemeClr val="tx1">
                    <a:lumMod val="65000"/>
                    <a:lumOff val="35000"/>
                  </a:schemeClr>
                </a:solidFill>
                <a:latin typeface="Source Sans Pro" charset="0"/>
                <a:ea typeface="Source Sans Pro" charset="0"/>
                <a:cs typeface="Source Sans Pro" charset="0"/>
              </a:defRPr>
            </a:lvl5pPr>
            <a:lvl6pPr marL="22860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9pPr>
          </a:lstStyle>
          <a:p>
            <a:endParaRPr lang="en-US" dirty="0"/>
          </a:p>
        </p:txBody>
      </p:sp>
      <p:sp>
        <p:nvSpPr>
          <p:cNvPr id="2" name="Slide Number Placeholder 1"/>
          <p:cNvSpPr>
            <a:spLocks noGrp="1"/>
          </p:cNvSpPr>
          <p:nvPr>
            <p:ph type="sldNum" sz="quarter" idx="11"/>
          </p:nvPr>
        </p:nvSpPr>
        <p:spPr/>
        <p:txBody>
          <a:bodyPr/>
          <a:lstStyle/>
          <a:p>
            <a:fld id="{77DFCED7-EB59-654B-ACD8-84CE8F59160C}" type="slidenum">
              <a:rPr lang="en-US" smtClean="0"/>
              <a:pPr/>
              <a:t>24</a:t>
            </a:fld>
            <a:endParaRPr lang="en-US" dirty="0"/>
          </a:p>
        </p:txBody>
      </p:sp>
      <p:sp>
        <p:nvSpPr>
          <p:cNvPr id="4" name="Footer Placeholder 3"/>
          <p:cNvSpPr>
            <a:spLocks noGrp="1"/>
          </p:cNvSpPr>
          <p:nvPr>
            <p:ph type="ftr" sz="quarter" idx="10"/>
          </p:nvPr>
        </p:nvSpPr>
        <p:spPr/>
        <p:txBody>
          <a:bodyPr/>
          <a:lstStyle/>
          <a:p>
            <a:pPr marL="12700">
              <a:lnSpc>
                <a:spcPts val="969"/>
              </a:lnSpc>
            </a:pPr>
            <a:r>
              <a:rPr lang="de-DE" dirty="0">
                <a:solidFill>
                  <a:srgbClr val="0062FF"/>
                </a:solidFill>
              </a:rPr>
              <a:t>© 2018 </a:t>
            </a:r>
            <a:r>
              <a:rPr lang="en-US" dirty="0">
                <a:solidFill>
                  <a:srgbClr val="0062FF"/>
                </a:solidFill>
              </a:rPr>
              <a:t>Universal Service Administrative Co.</a:t>
            </a:r>
            <a:endParaRPr lang="en-US" dirty="0">
              <a:solidFill>
                <a:srgbClr val="0059B7"/>
              </a:solidFill>
              <a:latin typeface="SourceSansPro-Light"/>
              <a:cs typeface="SourceSansPro-Light"/>
            </a:endParaRPr>
          </a:p>
        </p:txBody>
      </p:sp>
    </p:spTree>
    <p:extLst>
      <p:ext uri="{BB962C8B-B14F-4D97-AF65-F5344CB8AC3E}">
        <p14:creationId xmlns:p14="http://schemas.microsoft.com/office/powerpoint/2010/main" val="1990173556"/>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800" dirty="0"/>
              <a:t>Invoice Review</a:t>
            </a:r>
          </a:p>
        </p:txBody>
      </p:sp>
      <p:sp>
        <p:nvSpPr>
          <p:cNvPr id="4" name="Footer Placeholder 3"/>
          <p:cNvSpPr>
            <a:spLocks noGrp="1"/>
          </p:cNvSpPr>
          <p:nvPr>
            <p:ph type="ftr" sz="quarter" idx="10"/>
          </p:nvPr>
        </p:nvSpPr>
        <p:spPr/>
        <p:txBody>
          <a:bodyPr/>
          <a:lstStyle/>
          <a:p>
            <a:pPr marL="12700">
              <a:lnSpc>
                <a:spcPts val="969"/>
              </a:lnSpc>
            </a:pPr>
            <a:r>
              <a:rPr lang="de-DE" dirty="0">
                <a:solidFill>
                  <a:srgbClr val="0062FF"/>
                </a:solidFill>
              </a:rPr>
              <a:t>© 2018 </a:t>
            </a:r>
            <a:r>
              <a:rPr lang="en-US" dirty="0">
                <a:solidFill>
                  <a:srgbClr val="0062FF"/>
                </a:solidFill>
              </a:rPr>
              <a:t>Universal Service Administrative Co.</a:t>
            </a:r>
            <a:endParaRPr lang="en-US" dirty="0">
              <a:solidFill>
                <a:srgbClr val="0059B7"/>
              </a:solidFill>
              <a:latin typeface="SourceSansPro-Light"/>
              <a:cs typeface="SourceSansPro-Light"/>
            </a:endParaRPr>
          </a:p>
        </p:txBody>
      </p:sp>
      <p:sp>
        <p:nvSpPr>
          <p:cNvPr id="5" name="Slide Number Placeholder 4"/>
          <p:cNvSpPr>
            <a:spLocks noGrp="1"/>
          </p:cNvSpPr>
          <p:nvPr>
            <p:ph type="sldNum" sz="quarter" idx="11"/>
          </p:nvPr>
        </p:nvSpPr>
        <p:spPr/>
        <p:txBody>
          <a:bodyPr/>
          <a:lstStyle/>
          <a:p>
            <a:fld id="{77DFCED7-EB59-654B-ACD8-84CE8F59160C}" type="slidenum">
              <a:rPr lang="en-US" smtClean="0"/>
              <a:pPr/>
              <a:t>25</a:t>
            </a:fld>
            <a:endParaRPr lang="en-US" dirty="0"/>
          </a:p>
        </p:txBody>
      </p:sp>
      <p:sp>
        <p:nvSpPr>
          <p:cNvPr id="7" name="Shape 355"/>
          <p:cNvSpPr/>
          <p:nvPr/>
        </p:nvSpPr>
        <p:spPr>
          <a:xfrm>
            <a:off x="2570400" y="3342911"/>
            <a:ext cx="3125412" cy="2317659"/>
          </a:xfrm>
          <a:prstGeom prst="rect">
            <a:avLst/>
          </a:prstGeom>
          <a:solidFill>
            <a:schemeClr val="lt1"/>
          </a:solidFill>
          <a:ln w="9525" cap="flat" cmpd="sng">
            <a:solidFill>
              <a:srgbClr val="003D74"/>
            </a:solidFill>
            <a:prstDash val="solid"/>
            <a:round/>
            <a:headEnd type="none" w="med" len="med"/>
            <a:tailEnd type="none" w="med" len="med"/>
          </a:ln>
        </p:spPr>
        <p:txBody>
          <a:bodyPr lIns="91425" tIns="45700" rIns="91425" bIns="45700" anchor="ctr" anchorCtr="0">
            <a:noAutofit/>
          </a:bodyPr>
          <a:lstStyle/>
          <a:p>
            <a:pPr marL="0" marR="0" lvl="0" indent="0" algn="ctr" rtl="0">
              <a:spcBef>
                <a:spcPts val="0"/>
              </a:spcBef>
              <a:buNone/>
            </a:pPr>
            <a:endParaRPr sz="3200">
              <a:solidFill>
                <a:schemeClr val="lt1"/>
              </a:solidFill>
              <a:latin typeface="Calibri"/>
              <a:ea typeface="Calibri"/>
              <a:cs typeface="Calibri"/>
              <a:sym typeface="Calibri"/>
            </a:endParaRPr>
          </a:p>
        </p:txBody>
      </p:sp>
      <p:sp>
        <p:nvSpPr>
          <p:cNvPr id="8" name="Shape 363"/>
          <p:cNvSpPr txBox="1"/>
          <p:nvPr/>
        </p:nvSpPr>
        <p:spPr>
          <a:xfrm>
            <a:off x="2911842" y="2743200"/>
            <a:ext cx="2540000" cy="584774"/>
          </a:xfrm>
          <a:prstGeom prst="rect">
            <a:avLst/>
          </a:prstGeom>
          <a:noFill/>
          <a:ln>
            <a:noFill/>
          </a:ln>
        </p:spPr>
        <p:txBody>
          <a:bodyPr lIns="91425" tIns="45700" rIns="91425" bIns="45700" anchor="t" anchorCtr="0">
            <a:noAutofit/>
          </a:bodyPr>
          <a:lstStyle/>
          <a:p>
            <a:pPr marL="0" marR="0" lvl="0" indent="0" algn="ctr" rtl="0">
              <a:spcBef>
                <a:spcPts val="0"/>
              </a:spcBef>
              <a:buSzPct val="25000"/>
              <a:buNone/>
            </a:pPr>
            <a:r>
              <a:rPr lang="en-US" sz="3200" b="1" dirty="0">
                <a:solidFill>
                  <a:srgbClr val="FE5000"/>
                </a:solidFill>
                <a:latin typeface="Source Sans Pro"/>
                <a:ea typeface="Source Sans Pro"/>
                <a:cs typeface="Source Sans Pro"/>
                <a:sym typeface="Source Sans Pro"/>
              </a:rPr>
              <a:t>1.</a:t>
            </a:r>
          </a:p>
        </p:txBody>
      </p:sp>
      <p:sp>
        <p:nvSpPr>
          <p:cNvPr id="10" name="Shape 364"/>
          <p:cNvSpPr txBox="1"/>
          <p:nvPr/>
        </p:nvSpPr>
        <p:spPr>
          <a:xfrm>
            <a:off x="7131921" y="2758137"/>
            <a:ext cx="2540000" cy="584774"/>
          </a:xfrm>
          <a:prstGeom prst="rect">
            <a:avLst/>
          </a:prstGeom>
          <a:noFill/>
          <a:ln>
            <a:noFill/>
          </a:ln>
        </p:spPr>
        <p:txBody>
          <a:bodyPr lIns="91425" tIns="45700" rIns="91425" bIns="45700" anchor="t" anchorCtr="0">
            <a:noAutofit/>
          </a:bodyPr>
          <a:lstStyle/>
          <a:p>
            <a:pPr marL="0" marR="0" lvl="0" indent="0" algn="ctr" rtl="0">
              <a:spcBef>
                <a:spcPts val="0"/>
              </a:spcBef>
              <a:buSzPct val="25000"/>
              <a:buNone/>
            </a:pPr>
            <a:r>
              <a:rPr lang="en-US" sz="3200" b="1" dirty="0">
                <a:solidFill>
                  <a:srgbClr val="FE5000"/>
                </a:solidFill>
                <a:latin typeface="Source Sans Pro"/>
                <a:ea typeface="Source Sans Pro"/>
                <a:cs typeface="Source Sans Pro"/>
                <a:sym typeface="Source Sans Pro"/>
              </a:rPr>
              <a:t>2.</a:t>
            </a:r>
          </a:p>
        </p:txBody>
      </p:sp>
      <p:sp>
        <p:nvSpPr>
          <p:cNvPr id="13" name="Shape 356"/>
          <p:cNvSpPr/>
          <p:nvPr/>
        </p:nvSpPr>
        <p:spPr>
          <a:xfrm>
            <a:off x="6788537" y="3342911"/>
            <a:ext cx="3149600" cy="2537383"/>
          </a:xfrm>
          <a:prstGeom prst="rect">
            <a:avLst/>
          </a:prstGeom>
          <a:solidFill>
            <a:schemeClr val="lt1"/>
          </a:solidFill>
          <a:ln w="9525" cap="flat" cmpd="sng">
            <a:solidFill>
              <a:srgbClr val="003D74"/>
            </a:solidFill>
            <a:prstDash val="solid"/>
            <a:round/>
            <a:headEnd type="none" w="med" len="med"/>
            <a:tailEnd type="none" w="med" len="med"/>
          </a:ln>
        </p:spPr>
        <p:txBody>
          <a:bodyPr lIns="91425" tIns="45700" rIns="91425" bIns="45700" anchor="ctr" anchorCtr="0">
            <a:noAutofit/>
          </a:bodyPr>
          <a:lstStyle/>
          <a:p>
            <a:pPr marL="0" marR="0" lvl="0" indent="0" algn="ctr" rtl="0">
              <a:spcBef>
                <a:spcPts val="0"/>
              </a:spcBef>
              <a:buNone/>
            </a:pPr>
            <a:endParaRPr sz="3200">
              <a:solidFill>
                <a:schemeClr val="lt1"/>
              </a:solidFill>
              <a:latin typeface="Calibri"/>
              <a:ea typeface="Calibri"/>
              <a:cs typeface="Calibri"/>
              <a:sym typeface="Calibri"/>
            </a:endParaRPr>
          </a:p>
        </p:txBody>
      </p:sp>
      <p:sp>
        <p:nvSpPr>
          <p:cNvPr id="17" name="Shape 359"/>
          <p:cNvSpPr txBox="1"/>
          <p:nvPr/>
        </p:nvSpPr>
        <p:spPr>
          <a:xfrm>
            <a:off x="2579743" y="3575526"/>
            <a:ext cx="3125412" cy="1678644"/>
          </a:xfrm>
          <a:prstGeom prst="rect">
            <a:avLst/>
          </a:prstGeom>
          <a:noFill/>
          <a:ln>
            <a:noFill/>
          </a:ln>
        </p:spPr>
        <p:txBody>
          <a:bodyPr lIns="91425" tIns="45700" rIns="91425" bIns="45700" anchor="t" anchorCtr="0">
            <a:noAutofit/>
          </a:bodyPr>
          <a:lstStyle/>
          <a:p>
            <a:pPr lvl="0" algn="ctr">
              <a:buSzPct val="25000"/>
            </a:pPr>
            <a:r>
              <a:rPr lang="en-US" sz="2800" b="1" dirty="0">
                <a:solidFill>
                  <a:schemeClr val="tx1">
                    <a:lumMod val="65000"/>
                    <a:lumOff val="35000"/>
                  </a:schemeClr>
                </a:solidFill>
                <a:latin typeface="Source Sans Pro"/>
                <a:ea typeface="Source Sans Pro"/>
                <a:cs typeface="Source Sans Pro"/>
                <a:sym typeface="Source Sans Pro"/>
              </a:rPr>
              <a:t>Automated</a:t>
            </a:r>
          </a:p>
          <a:p>
            <a:pPr lvl="0" algn="ctr">
              <a:buSzPct val="25000"/>
            </a:pPr>
            <a:r>
              <a:rPr lang="en-US" sz="2800" b="1" dirty="0">
                <a:solidFill>
                  <a:schemeClr val="tx1">
                    <a:lumMod val="65000"/>
                    <a:lumOff val="35000"/>
                  </a:schemeClr>
                </a:solidFill>
                <a:latin typeface="Source Sans Pro"/>
                <a:ea typeface="Source Sans Pro"/>
                <a:cs typeface="Source Sans Pro"/>
                <a:sym typeface="Source Sans Pro"/>
              </a:rPr>
              <a:t>review </a:t>
            </a:r>
            <a:br>
              <a:rPr lang="en-US" sz="2800" b="1" dirty="0">
                <a:solidFill>
                  <a:schemeClr val="tx1">
                    <a:lumMod val="65000"/>
                    <a:lumOff val="35000"/>
                  </a:schemeClr>
                </a:solidFill>
                <a:latin typeface="Source Sans Pro"/>
                <a:ea typeface="Source Sans Pro"/>
                <a:cs typeface="Source Sans Pro"/>
                <a:sym typeface="Source Sans Pro"/>
              </a:rPr>
            </a:br>
            <a:endParaRPr lang="en-US" sz="2800" dirty="0">
              <a:solidFill>
                <a:schemeClr val="tx1">
                  <a:lumMod val="65000"/>
                  <a:lumOff val="35000"/>
                </a:schemeClr>
              </a:solidFill>
              <a:latin typeface="Source Sans Pro"/>
              <a:ea typeface="Source Sans Pro"/>
              <a:cs typeface="Source Sans Pro"/>
              <a:sym typeface="Source Sans Pro"/>
            </a:endParaRPr>
          </a:p>
        </p:txBody>
      </p:sp>
      <p:sp>
        <p:nvSpPr>
          <p:cNvPr id="19" name="Shape 360"/>
          <p:cNvSpPr txBox="1"/>
          <p:nvPr/>
        </p:nvSpPr>
        <p:spPr>
          <a:xfrm>
            <a:off x="7072793" y="3575526"/>
            <a:ext cx="2540100" cy="1593807"/>
          </a:xfrm>
          <a:prstGeom prst="rect">
            <a:avLst/>
          </a:prstGeom>
          <a:noFill/>
          <a:ln>
            <a:noFill/>
          </a:ln>
        </p:spPr>
        <p:txBody>
          <a:bodyPr lIns="91425" tIns="45700" rIns="91425" bIns="45700" anchor="t" anchorCtr="0">
            <a:noAutofit/>
          </a:bodyPr>
          <a:lstStyle/>
          <a:p>
            <a:pPr lvl="0" algn="ctr">
              <a:buSzPct val="25000"/>
            </a:pPr>
            <a:r>
              <a:rPr lang="en-US" sz="2800" b="1" dirty="0">
                <a:solidFill>
                  <a:schemeClr val="tx1">
                    <a:lumMod val="65000"/>
                    <a:lumOff val="35000"/>
                  </a:schemeClr>
                </a:solidFill>
                <a:latin typeface="Source Sans Pro"/>
                <a:ea typeface="Source Sans Pro"/>
                <a:cs typeface="Source Sans Pro"/>
                <a:sym typeface="Source Sans Pro"/>
              </a:rPr>
              <a:t>Manual review</a:t>
            </a:r>
          </a:p>
          <a:p>
            <a:pPr lvl="0" algn="ctr">
              <a:buSzPct val="25000"/>
            </a:pPr>
            <a:r>
              <a:rPr lang="en-US" sz="2800" b="1" dirty="0">
                <a:solidFill>
                  <a:schemeClr val="tx1">
                    <a:lumMod val="65000"/>
                    <a:lumOff val="35000"/>
                  </a:schemeClr>
                </a:solidFill>
                <a:latin typeface="Source Sans Pro"/>
                <a:ea typeface="Source Sans Pro"/>
                <a:cs typeface="Source Sans Pro"/>
                <a:sym typeface="Source Sans Pro"/>
              </a:rPr>
              <a:t>(may include service certification)</a:t>
            </a:r>
          </a:p>
        </p:txBody>
      </p:sp>
      <p:sp>
        <p:nvSpPr>
          <p:cNvPr id="22" name="Content Placeholder 9"/>
          <p:cNvSpPr>
            <a:spLocks noGrp="1"/>
          </p:cNvSpPr>
          <p:nvPr>
            <p:ph idx="1"/>
          </p:nvPr>
        </p:nvSpPr>
        <p:spPr>
          <a:xfrm>
            <a:off x="337351" y="1667812"/>
            <a:ext cx="9898602" cy="931008"/>
          </a:xfrm>
        </p:spPr>
        <p:txBody>
          <a:bodyPr/>
          <a:lstStyle/>
          <a:p>
            <a:pPr marL="0" lvl="0" indent="0">
              <a:buNone/>
            </a:pPr>
            <a:r>
              <a:rPr lang="en-US" dirty="0">
                <a:solidFill>
                  <a:prstClr val="black">
                    <a:lumMod val="65000"/>
                    <a:lumOff val="35000"/>
                  </a:prstClr>
                </a:solidFill>
              </a:rPr>
              <a:t>USAC’s invoice review can involve two steps</a:t>
            </a:r>
          </a:p>
        </p:txBody>
      </p:sp>
    </p:spTree>
    <p:extLst>
      <p:ext uri="{BB962C8B-B14F-4D97-AF65-F5344CB8AC3E}">
        <p14:creationId xmlns:p14="http://schemas.microsoft.com/office/powerpoint/2010/main" val="42547477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ppt_x"/>
                                          </p:val>
                                        </p:tav>
                                        <p:tav tm="100000">
                                          <p:val>
                                            <p:strVal val="#ppt_x"/>
                                          </p:val>
                                        </p:tav>
                                      </p:tavLst>
                                    </p:anim>
                                    <p:anim calcmode="lin" valueType="num">
                                      <p:cBhvr additive="base">
                                        <p:cTn id="12" dur="500" fill="hold"/>
                                        <p:tgtEl>
                                          <p:spTgt spid="8"/>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7"/>
                                        </p:tgtEl>
                                        <p:attrNameLst>
                                          <p:attrName>style.visibility</p:attrName>
                                        </p:attrNameLst>
                                      </p:cBhvr>
                                      <p:to>
                                        <p:strVal val="visible"/>
                                      </p:to>
                                    </p:set>
                                    <p:anim calcmode="lin" valueType="num">
                                      <p:cBhvr additive="base">
                                        <p:cTn id="15" dur="500" fill="hold"/>
                                        <p:tgtEl>
                                          <p:spTgt spid="17"/>
                                        </p:tgtEl>
                                        <p:attrNameLst>
                                          <p:attrName>ppt_x</p:attrName>
                                        </p:attrNameLst>
                                      </p:cBhvr>
                                      <p:tavLst>
                                        <p:tav tm="0">
                                          <p:val>
                                            <p:strVal val="#ppt_x"/>
                                          </p:val>
                                        </p:tav>
                                        <p:tav tm="100000">
                                          <p:val>
                                            <p:strVal val="#ppt_x"/>
                                          </p:val>
                                        </p:tav>
                                      </p:tavLst>
                                    </p:anim>
                                    <p:anim calcmode="lin" valueType="num">
                                      <p:cBhvr additive="base">
                                        <p:cTn id="16"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 presetClass="entr" presetSubtype="4" fill="hold" grpId="0" nodeType="clickEffect">
                                  <p:stCondLst>
                                    <p:cond delay="0"/>
                                  </p:stCondLst>
                                  <p:childTnLst>
                                    <p:set>
                                      <p:cBhvr>
                                        <p:cTn id="20" dur="1" fill="hold">
                                          <p:stCondLst>
                                            <p:cond delay="0"/>
                                          </p:stCondLst>
                                        </p:cTn>
                                        <p:tgtEl>
                                          <p:spTgt spid="10"/>
                                        </p:tgtEl>
                                        <p:attrNameLst>
                                          <p:attrName>style.visibility</p:attrName>
                                        </p:attrNameLst>
                                      </p:cBhvr>
                                      <p:to>
                                        <p:strVal val="visible"/>
                                      </p:to>
                                    </p:set>
                                    <p:anim calcmode="lin" valueType="num">
                                      <p:cBhvr additive="base">
                                        <p:cTn id="21" dur="500" fill="hold"/>
                                        <p:tgtEl>
                                          <p:spTgt spid="10"/>
                                        </p:tgtEl>
                                        <p:attrNameLst>
                                          <p:attrName>ppt_x</p:attrName>
                                        </p:attrNameLst>
                                      </p:cBhvr>
                                      <p:tavLst>
                                        <p:tav tm="0">
                                          <p:val>
                                            <p:strVal val="#ppt_x"/>
                                          </p:val>
                                        </p:tav>
                                        <p:tav tm="100000">
                                          <p:val>
                                            <p:strVal val="#ppt_x"/>
                                          </p:val>
                                        </p:tav>
                                      </p:tavLst>
                                    </p:anim>
                                    <p:anim calcmode="lin" valueType="num">
                                      <p:cBhvr additive="base">
                                        <p:cTn id="22" dur="500" fill="hold"/>
                                        <p:tgtEl>
                                          <p:spTgt spid="10"/>
                                        </p:tgtEl>
                                        <p:attrNameLst>
                                          <p:attrName>ppt_y</p:attrName>
                                        </p:attrNameLst>
                                      </p:cBhvr>
                                      <p:tavLst>
                                        <p:tav tm="0">
                                          <p:val>
                                            <p:strVal val="1+#ppt_h/2"/>
                                          </p:val>
                                        </p:tav>
                                        <p:tav tm="100000">
                                          <p:val>
                                            <p:strVal val="#ppt_y"/>
                                          </p:val>
                                        </p:tav>
                                      </p:tavLst>
                                    </p:anim>
                                  </p:childTnLst>
                                </p:cTn>
                              </p:par>
                              <p:par>
                                <p:cTn id="23" presetID="2" presetClass="entr" presetSubtype="4" fill="hold" grpId="0" nodeType="withEffect">
                                  <p:stCondLst>
                                    <p:cond delay="0"/>
                                  </p:stCondLst>
                                  <p:childTnLst>
                                    <p:set>
                                      <p:cBhvr>
                                        <p:cTn id="24" dur="1" fill="hold">
                                          <p:stCondLst>
                                            <p:cond delay="0"/>
                                          </p:stCondLst>
                                        </p:cTn>
                                        <p:tgtEl>
                                          <p:spTgt spid="19"/>
                                        </p:tgtEl>
                                        <p:attrNameLst>
                                          <p:attrName>style.visibility</p:attrName>
                                        </p:attrNameLst>
                                      </p:cBhvr>
                                      <p:to>
                                        <p:strVal val="visible"/>
                                      </p:to>
                                    </p:set>
                                    <p:anim calcmode="lin" valueType="num">
                                      <p:cBhvr additive="base">
                                        <p:cTn id="25" dur="500" fill="hold"/>
                                        <p:tgtEl>
                                          <p:spTgt spid="19"/>
                                        </p:tgtEl>
                                        <p:attrNameLst>
                                          <p:attrName>ppt_x</p:attrName>
                                        </p:attrNameLst>
                                      </p:cBhvr>
                                      <p:tavLst>
                                        <p:tav tm="0">
                                          <p:val>
                                            <p:strVal val="#ppt_x"/>
                                          </p:val>
                                        </p:tav>
                                        <p:tav tm="100000">
                                          <p:val>
                                            <p:strVal val="#ppt_x"/>
                                          </p:val>
                                        </p:tav>
                                      </p:tavLst>
                                    </p:anim>
                                    <p:anim calcmode="lin" valueType="num">
                                      <p:cBhvr additive="base">
                                        <p:cTn id="26" dur="500" fill="hold"/>
                                        <p:tgtEl>
                                          <p:spTgt spid="19"/>
                                        </p:tgtEl>
                                        <p:attrNameLst>
                                          <p:attrName>ppt_y</p:attrName>
                                        </p:attrNameLst>
                                      </p:cBhvr>
                                      <p:tavLst>
                                        <p:tav tm="0">
                                          <p:val>
                                            <p:strVal val="1+#ppt_h/2"/>
                                          </p:val>
                                        </p:tav>
                                        <p:tav tm="100000">
                                          <p:val>
                                            <p:strVal val="#ppt_y"/>
                                          </p:val>
                                        </p:tav>
                                      </p:tavLst>
                                    </p:anim>
                                  </p:childTnLst>
                                </p:cTn>
                              </p:par>
                              <p:par>
                                <p:cTn id="27" presetID="2" presetClass="entr" presetSubtype="4" fill="hold" grpId="0" nodeType="withEffect">
                                  <p:stCondLst>
                                    <p:cond delay="0"/>
                                  </p:stCondLst>
                                  <p:childTnLst>
                                    <p:set>
                                      <p:cBhvr>
                                        <p:cTn id="28" dur="1" fill="hold">
                                          <p:stCondLst>
                                            <p:cond delay="0"/>
                                          </p:stCondLst>
                                        </p:cTn>
                                        <p:tgtEl>
                                          <p:spTgt spid="13"/>
                                        </p:tgtEl>
                                        <p:attrNameLst>
                                          <p:attrName>style.visibility</p:attrName>
                                        </p:attrNameLst>
                                      </p:cBhvr>
                                      <p:to>
                                        <p:strVal val="visible"/>
                                      </p:to>
                                    </p:set>
                                    <p:anim calcmode="lin" valueType="num">
                                      <p:cBhvr additive="base">
                                        <p:cTn id="29" dur="500" fill="hold"/>
                                        <p:tgtEl>
                                          <p:spTgt spid="13"/>
                                        </p:tgtEl>
                                        <p:attrNameLst>
                                          <p:attrName>ppt_x</p:attrName>
                                        </p:attrNameLst>
                                      </p:cBhvr>
                                      <p:tavLst>
                                        <p:tav tm="0">
                                          <p:val>
                                            <p:strVal val="#ppt_x"/>
                                          </p:val>
                                        </p:tav>
                                        <p:tav tm="100000">
                                          <p:val>
                                            <p:strVal val="#ppt_x"/>
                                          </p:val>
                                        </p:tav>
                                      </p:tavLst>
                                    </p:anim>
                                    <p:anim calcmode="lin" valueType="num">
                                      <p:cBhvr additive="base">
                                        <p:cTn id="30"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p:bldP spid="10" grpId="0"/>
      <p:bldP spid="13" grpId="0" animBg="1"/>
      <p:bldP spid="17" grpId="0"/>
      <p:bldP spid="19"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800" dirty="0"/>
              <a:t>Invoice Review</a:t>
            </a:r>
          </a:p>
        </p:txBody>
      </p:sp>
      <p:sp>
        <p:nvSpPr>
          <p:cNvPr id="3" name="Content Placeholder 2"/>
          <p:cNvSpPr>
            <a:spLocks noGrp="1"/>
          </p:cNvSpPr>
          <p:nvPr>
            <p:ph idx="1"/>
          </p:nvPr>
        </p:nvSpPr>
        <p:spPr>
          <a:xfrm>
            <a:off x="505302" y="1376040"/>
            <a:ext cx="9898602" cy="4112800"/>
          </a:xfrm>
        </p:spPr>
        <p:txBody>
          <a:bodyPr/>
          <a:lstStyle/>
          <a:p>
            <a:pPr marL="457200" indent="-457200">
              <a:buFont typeface="Arial" panose="020B0604020202020204" pitchFamily="34" charset="0"/>
              <a:buChar char="•"/>
            </a:pPr>
            <a:r>
              <a:rPr lang="en-US" sz="2400" dirty="0"/>
              <a:t>All invoices undergo a series of automated reviews.</a:t>
            </a:r>
          </a:p>
          <a:p>
            <a:pPr marL="457200" indent="-457200">
              <a:buFont typeface="Arial" panose="020B0604020202020204" pitchFamily="34" charset="0"/>
              <a:buChar char="•"/>
            </a:pPr>
            <a:r>
              <a:rPr lang="en-US" sz="2400" dirty="0"/>
              <a:t>Line items are automatically rejected if their information (FCC Form 471 number, FRN, discount percentage, available funding, etc.) is incorrect or inconsistent with the approved FRN. </a:t>
            </a:r>
          </a:p>
          <a:p>
            <a:pPr marL="457200" indent="-457200">
              <a:buFont typeface="Arial" panose="020B0604020202020204" pitchFamily="34" charset="0"/>
              <a:buChar char="•"/>
            </a:pPr>
            <a:r>
              <a:rPr lang="en-US" sz="2400" dirty="0"/>
              <a:t>The online BEAR Form has more built-in warnings than the online SPI Form to help the applicant avoid data inconsistencies during the form submission process. </a:t>
            </a:r>
          </a:p>
        </p:txBody>
      </p:sp>
      <p:sp>
        <p:nvSpPr>
          <p:cNvPr id="4" name="Slide Number Placeholder 3"/>
          <p:cNvSpPr>
            <a:spLocks noGrp="1"/>
          </p:cNvSpPr>
          <p:nvPr>
            <p:ph type="sldNum" sz="quarter" idx="11"/>
          </p:nvPr>
        </p:nvSpPr>
        <p:spPr/>
        <p:txBody>
          <a:bodyPr/>
          <a:lstStyle/>
          <a:p>
            <a:fld id="{77DFCED7-EB59-654B-ACD8-84CE8F59160C}" type="slidenum">
              <a:rPr lang="en-US" smtClean="0"/>
              <a:pPr/>
              <a:t>26</a:t>
            </a:fld>
            <a:endParaRPr lang="en-US" dirty="0"/>
          </a:p>
        </p:txBody>
      </p:sp>
      <p:sp>
        <p:nvSpPr>
          <p:cNvPr id="5" name="Rectangle 4"/>
          <p:cNvSpPr/>
          <p:nvPr/>
        </p:nvSpPr>
        <p:spPr>
          <a:xfrm>
            <a:off x="227042" y="6488587"/>
            <a:ext cx="2071401" cy="220573"/>
          </a:xfrm>
          <a:prstGeom prst="rect">
            <a:avLst/>
          </a:prstGeom>
        </p:spPr>
        <p:txBody>
          <a:bodyPr wrap="none">
            <a:spAutoFit/>
          </a:bodyPr>
          <a:lstStyle/>
          <a:p>
            <a:pPr marL="12700" lvl="0">
              <a:lnSpc>
                <a:spcPts val="969"/>
              </a:lnSpc>
            </a:pPr>
            <a:r>
              <a:rPr lang="de-DE" sz="800" dirty="0">
                <a:solidFill>
                  <a:srgbClr val="0062FF"/>
                </a:solidFill>
                <a:latin typeface="Source Sans Pro" charset="0"/>
                <a:ea typeface="Source Sans Pro" charset="0"/>
              </a:rPr>
              <a:t>© 2018 </a:t>
            </a:r>
            <a:r>
              <a:rPr lang="en-US" sz="800" dirty="0">
                <a:solidFill>
                  <a:srgbClr val="0062FF"/>
                </a:solidFill>
                <a:latin typeface="Source Sans Pro" charset="0"/>
                <a:ea typeface="Source Sans Pro" charset="0"/>
              </a:rPr>
              <a:t>Universal Service Administrative Co.</a:t>
            </a:r>
            <a:endParaRPr lang="en-US" sz="800" dirty="0">
              <a:solidFill>
                <a:srgbClr val="0059B7"/>
              </a:solidFill>
              <a:latin typeface="SourceSansPro-Light"/>
              <a:ea typeface="Source Sans Pro" charset="0"/>
              <a:cs typeface="SourceSansPro-Light"/>
            </a:endParaRPr>
          </a:p>
        </p:txBody>
      </p:sp>
    </p:spTree>
    <p:extLst>
      <p:ext uri="{BB962C8B-B14F-4D97-AF65-F5344CB8AC3E}">
        <p14:creationId xmlns:p14="http://schemas.microsoft.com/office/powerpoint/2010/main" val="1856613940"/>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800" dirty="0"/>
              <a:t>Invoice Review</a:t>
            </a:r>
          </a:p>
        </p:txBody>
      </p:sp>
      <p:sp>
        <p:nvSpPr>
          <p:cNvPr id="3" name="Content Placeholder 2"/>
          <p:cNvSpPr>
            <a:spLocks noGrp="1"/>
          </p:cNvSpPr>
          <p:nvPr>
            <p:ph idx="1"/>
          </p:nvPr>
        </p:nvSpPr>
        <p:spPr>
          <a:xfrm>
            <a:off x="337351" y="1376040"/>
            <a:ext cx="10311358" cy="4112800"/>
          </a:xfrm>
        </p:spPr>
        <p:txBody>
          <a:bodyPr/>
          <a:lstStyle/>
          <a:p>
            <a:pPr marL="457200" lvl="1" indent="-457200">
              <a:spcBef>
                <a:spcPts val="1000"/>
              </a:spcBef>
              <a:spcAft>
                <a:spcPts val="0"/>
              </a:spcAft>
              <a:buClr>
                <a:srgbClr val="006FF4"/>
              </a:buClr>
              <a:buFont typeface="Arial" panose="020B0604020202020204" pitchFamily="34" charset="0"/>
              <a:buChar char="•"/>
            </a:pPr>
            <a:r>
              <a:rPr lang="en-US" sz="2300" dirty="0"/>
              <a:t>Some invoices also undergo manual review. These reviews verify, among other things, that:</a:t>
            </a:r>
          </a:p>
          <a:p>
            <a:pPr marL="914400" lvl="3" indent="-457200">
              <a:spcBef>
                <a:spcPts val="1000"/>
              </a:spcBef>
              <a:spcAft>
                <a:spcPts val="0"/>
              </a:spcAft>
              <a:buClr>
                <a:srgbClr val="006FF4"/>
              </a:buClr>
              <a:buFont typeface="Arial" panose="020B0604020202020204" pitchFamily="34" charset="0"/>
              <a:buChar char="•"/>
            </a:pPr>
            <a:r>
              <a:rPr lang="en-US" sz="2300" dirty="0"/>
              <a:t>the customer bills are accurately reflected on the E-rate invoice and discounts are properly applied;</a:t>
            </a:r>
          </a:p>
          <a:p>
            <a:pPr marL="914400" lvl="3" indent="-457200">
              <a:spcBef>
                <a:spcPts val="1000"/>
              </a:spcBef>
              <a:spcAft>
                <a:spcPts val="0"/>
              </a:spcAft>
              <a:buClr>
                <a:srgbClr val="006FF4"/>
              </a:buClr>
              <a:buFont typeface="Arial" panose="020B0604020202020204" pitchFamily="34" charset="0"/>
              <a:buChar char="•"/>
            </a:pPr>
            <a:r>
              <a:rPr lang="en-US" sz="2300" dirty="0"/>
              <a:t>the services are eligible and were approved on the FCDL;</a:t>
            </a:r>
          </a:p>
          <a:p>
            <a:pPr marL="914400" lvl="4" indent="-457200">
              <a:spcBef>
                <a:spcPts val="1000"/>
              </a:spcBef>
              <a:spcAft>
                <a:spcPts val="0"/>
              </a:spcAft>
              <a:buClr>
                <a:srgbClr val="006FF4"/>
              </a:buClr>
              <a:buFont typeface="Arial" panose="020B0604020202020204" pitchFamily="34" charset="0"/>
              <a:buChar char="•"/>
            </a:pPr>
            <a:r>
              <a:rPr lang="en-US" sz="2300" dirty="0"/>
              <a:t>It the services are not on the FCDL, USAC approved a service substitution.</a:t>
            </a:r>
          </a:p>
          <a:p>
            <a:pPr marL="457200" lvl="1" indent="-457200">
              <a:spcBef>
                <a:spcPts val="1000"/>
              </a:spcBef>
              <a:spcAft>
                <a:spcPts val="0"/>
              </a:spcAft>
              <a:buClr>
                <a:srgbClr val="006FF4"/>
              </a:buClr>
              <a:buFont typeface="Arial" panose="020B0604020202020204" pitchFamily="34" charset="0"/>
              <a:buChar char="•"/>
            </a:pPr>
            <a:r>
              <a:rPr lang="en-US" sz="2300" dirty="0"/>
              <a:t>USAC reviewers send questions to the applicant or service provider and ask for responses in seven days; one seven-day extension can be granted. </a:t>
            </a:r>
          </a:p>
          <a:p>
            <a:pPr marL="457200" lvl="1" indent="-457200">
              <a:spcBef>
                <a:spcPts val="1000"/>
              </a:spcBef>
              <a:spcAft>
                <a:spcPts val="0"/>
              </a:spcAft>
              <a:buClr>
                <a:srgbClr val="006FF4"/>
              </a:buClr>
              <a:buFont typeface="Arial" panose="020B0604020202020204" pitchFamily="34" charset="0"/>
              <a:buChar char="•"/>
            </a:pPr>
            <a:r>
              <a:rPr lang="en-US" sz="2300" dirty="0"/>
              <a:t>USAC reviews the information provided and makes a disbursement decision.</a:t>
            </a:r>
          </a:p>
          <a:p>
            <a:pPr marL="457200" lvl="1" indent="-457200">
              <a:spcBef>
                <a:spcPts val="1000"/>
              </a:spcBef>
              <a:spcAft>
                <a:spcPts val="0"/>
              </a:spcAft>
              <a:buClr>
                <a:srgbClr val="006FF4"/>
              </a:buClr>
              <a:buFont typeface="Arial" panose="020B0604020202020204" pitchFamily="34" charset="0"/>
              <a:buChar char="•"/>
            </a:pPr>
            <a:r>
              <a:rPr lang="en-US" sz="2300" dirty="0"/>
              <a:t>If payment is rejected, applicants can resubmit the invoice once the issue has been corrected. </a:t>
            </a:r>
          </a:p>
        </p:txBody>
      </p:sp>
      <p:sp>
        <p:nvSpPr>
          <p:cNvPr id="4" name="Slide Number Placeholder 3"/>
          <p:cNvSpPr>
            <a:spLocks noGrp="1"/>
          </p:cNvSpPr>
          <p:nvPr>
            <p:ph type="sldNum" sz="quarter" idx="11"/>
          </p:nvPr>
        </p:nvSpPr>
        <p:spPr/>
        <p:txBody>
          <a:bodyPr/>
          <a:lstStyle/>
          <a:p>
            <a:fld id="{77DFCED7-EB59-654B-ACD8-84CE8F59160C}" type="slidenum">
              <a:rPr lang="en-US" smtClean="0"/>
              <a:pPr/>
              <a:t>27</a:t>
            </a:fld>
            <a:endParaRPr lang="en-US" dirty="0"/>
          </a:p>
        </p:txBody>
      </p:sp>
      <p:sp>
        <p:nvSpPr>
          <p:cNvPr id="5" name="Rectangle 4"/>
          <p:cNvSpPr/>
          <p:nvPr/>
        </p:nvSpPr>
        <p:spPr>
          <a:xfrm>
            <a:off x="8876441" y="6488462"/>
            <a:ext cx="2071401" cy="220573"/>
          </a:xfrm>
          <a:prstGeom prst="rect">
            <a:avLst/>
          </a:prstGeom>
        </p:spPr>
        <p:txBody>
          <a:bodyPr wrap="none">
            <a:spAutoFit/>
          </a:bodyPr>
          <a:lstStyle/>
          <a:p>
            <a:pPr marL="12700" lvl="0">
              <a:lnSpc>
                <a:spcPts val="969"/>
              </a:lnSpc>
            </a:pPr>
            <a:r>
              <a:rPr lang="de-DE" sz="800" dirty="0">
                <a:solidFill>
                  <a:srgbClr val="0062FF"/>
                </a:solidFill>
                <a:latin typeface="Source Sans Pro" charset="0"/>
                <a:ea typeface="Source Sans Pro" charset="0"/>
              </a:rPr>
              <a:t>© 2018 </a:t>
            </a:r>
            <a:r>
              <a:rPr lang="en-US" sz="800" dirty="0">
                <a:solidFill>
                  <a:srgbClr val="0062FF"/>
                </a:solidFill>
                <a:latin typeface="Source Sans Pro" charset="0"/>
                <a:ea typeface="Source Sans Pro" charset="0"/>
              </a:rPr>
              <a:t>Universal Service Administrative Co.</a:t>
            </a:r>
            <a:endParaRPr lang="en-US" sz="800" dirty="0">
              <a:solidFill>
                <a:srgbClr val="0059B7"/>
              </a:solidFill>
              <a:latin typeface="SourceSansPro-Light"/>
              <a:ea typeface="Source Sans Pro" charset="0"/>
              <a:cs typeface="SourceSansPro-Light"/>
            </a:endParaRPr>
          </a:p>
        </p:txBody>
      </p:sp>
    </p:spTree>
    <p:extLst>
      <p:ext uri="{BB962C8B-B14F-4D97-AF65-F5344CB8AC3E}">
        <p14:creationId xmlns:p14="http://schemas.microsoft.com/office/powerpoint/2010/main" val="447701905"/>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800" dirty="0"/>
              <a:t>Invoice Review: Service Certification</a:t>
            </a:r>
          </a:p>
        </p:txBody>
      </p:sp>
      <p:sp>
        <p:nvSpPr>
          <p:cNvPr id="3" name="Content Placeholder 2"/>
          <p:cNvSpPr>
            <a:spLocks noGrp="1"/>
          </p:cNvSpPr>
          <p:nvPr>
            <p:ph idx="1"/>
          </p:nvPr>
        </p:nvSpPr>
        <p:spPr>
          <a:xfrm>
            <a:off x="495971" y="1376040"/>
            <a:ext cx="9898602" cy="4228756"/>
          </a:xfrm>
        </p:spPr>
        <p:txBody>
          <a:bodyPr/>
          <a:lstStyle/>
          <a:p>
            <a:pPr marL="457200" lvl="1" indent="-457200">
              <a:spcBef>
                <a:spcPts val="1000"/>
              </a:spcBef>
              <a:spcAft>
                <a:spcPts val="0"/>
              </a:spcAft>
              <a:buClr>
                <a:srgbClr val="006FF4"/>
              </a:buClr>
              <a:buFont typeface="Arial" panose="020B0604020202020204" pitchFamily="34" charset="0"/>
              <a:buChar char="•"/>
            </a:pPr>
            <a:r>
              <a:rPr lang="en-US" dirty="0"/>
              <a:t>Some manual reviews require additional documentation, such as:</a:t>
            </a:r>
          </a:p>
          <a:p>
            <a:pPr marL="914400" lvl="3" indent="-457200">
              <a:spcBef>
                <a:spcPts val="1000"/>
              </a:spcBef>
              <a:spcAft>
                <a:spcPts val="0"/>
              </a:spcAft>
              <a:buClr>
                <a:srgbClr val="006FF4"/>
              </a:buClr>
              <a:buFont typeface="Arial" panose="020B0604020202020204" pitchFamily="34" charset="0"/>
              <a:buChar char="•"/>
            </a:pPr>
            <a:r>
              <a:rPr lang="en-US" sz="2400" dirty="0"/>
              <a:t>Proof that the applicant paid their share.</a:t>
            </a:r>
          </a:p>
          <a:p>
            <a:pPr marL="914400" lvl="3" indent="-457200">
              <a:spcBef>
                <a:spcPts val="1000"/>
              </a:spcBef>
              <a:spcAft>
                <a:spcPts val="0"/>
              </a:spcAft>
              <a:buClr>
                <a:srgbClr val="006FF4"/>
              </a:buClr>
              <a:buFont typeface="Arial" panose="020B0604020202020204" pitchFamily="34" charset="0"/>
              <a:buChar char="•"/>
            </a:pPr>
            <a:r>
              <a:rPr lang="en-US" sz="2400" dirty="0"/>
              <a:t>Proof that the invoiced services were delivered and/or installed.</a:t>
            </a:r>
          </a:p>
          <a:p>
            <a:pPr marL="914400" lvl="3" indent="-457200">
              <a:spcBef>
                <a:spcPts val="1000"/>
              </a:spcBef>
              <a:spcAft>
                <a:spcPts val="0"/>
              </a:spcAft>
              <a:buClr>
                <a:srgbClr val="006FF4"/>
              </a:buClr>
              <a:buFont typeface="Arial" panose="020B0604020202020204" pitchFamily="34" charset="0"/>
              <a:buChar char="•"/>
            </a:pPr>
            <a:r>
              <a:rPr lang="en-US" sz="2400" dirty="0"/>
              <a:t>Proof that progress payments were included in the contract.</a:t>
            </a:r>
          </a:p>
          <a:p>
            <a:pPr marL="457200" lvl="1" indent="-457200">
              <a:spcBef>
                <a:spcPts val="1000"/>
              </a:spcBef>
              <a:spcAft>
                <a:spcPts val="0"/>
              </a:spcAft>
              <a:buClr>
                <a:srgbClr val="006FF4"/>
              </a:buClr>
              <a:buFont typeface="Arial" panose="020B0604020202020204" pitchFamily="34" charset="0"/>
              <a:buChar char="•"/>
            </a:pPr>
            <a:r>
              <a:rPr lang="en-US" dirty="0"/>
              <a:t>USAC reviewers send a Service Certification and instructions to the service provider so that they can </a:t>
            </a:r>
            <a:r>
              <a:rPr lang="en-US" dirty="0" smtClean="0"/>
              <a:t>forward it </a:t>
            </a:r>
            <a:r>
              <a:rPr lang="en-US" dirty="0"/>
              <a:t>to the applicant.</a:t>
            </a:r>
          </a:p>
          <a:p>
            <a:pPr marL="457200" lvl="1" indent="-457200">
              <a:spcBef>
                <a:spcPts val="1000"/>
              </a:spcBef>
              <a:spcAft>
                <a:spcPts val="0"/>
              </a:spcAft>
              <a:buClr>
                <a:srgbClr val="006FF4"/>
              </a:buClr>
              <a:buFont typeface="Arial" panose="020B0604020202020204" pitchFamily="34" charset="0"/>
              <a:buChar char="•"/>
            </a:pPr>
            <a:r>
              <a:rPr lang="en-US" dirty="0"/>
              <a:t>The applicant completes the certification and returns it directly to USAC.</a:t>
            </a:r>
          </a:p>
          <a:p>
            <a:pPr marL="457200" lvl="1" indent="-457200">
              <a:spcBef>
                <a:spcPts val="1000"/>
              </a:spcBef>
              <a:spcAft>
                <a:spcPts val="0"/>
              </a:spcAft>
              <a:buClr>
                <a:srgbClr val="006FF4"/>
              </a:buClr>
              <a:buFont typeface="Arial" panose="020B0604020202020204" pitchFamily="34" charset="0"/>
              <a:buChar char="•"/>
            </a:pPr>
            <a:r>
              <a:rPr lang="en-US" dirty="0"/>
              <a:t>USAC reviews the information provided and makes a decision.</a:t>
            </a:r>
          </a:p>
        </p:txBody>
      </p:sp>
      <p:sp>
        <p:nvSpPr>
          <p:cNvPr id="4" name="Slide Number Placeholder 3"/>
          <p:cNvSpPr>
            <a:spLocks noGrp="1"/>
          </p:cNvSpPr>
          <p:nvPr>
            <p:ph type="sldNum" sz="quarter" idx="11"/>
          </p:nvPr>
        </p:nvSpPr>
        <p:spPr/>
        <p:txBody>
          <a:bodyPr/>
          <a:lstStyle/>
          <a:p>
            <a:fld id="{77DFCED7-EB59-654B-ACD8-84CE8F59160C}" type="slidenum">
              <a:rPr lang="en-US" smtClean="0"/>
              <a:pPr/>
              <a:t>28</a:t>
            </a:fld>
            <a:endParaRPr lang="en-US" dirty="0"/>
          </a:p>
        </p:txBody>
      </p:sp>
      <p:sp>
        <p:nvSpPr>
          <p:cNvPr id="5" name="Rectangle 4"/>
          <p:cNvSpPr/>
          <p:nvPr/>
        </p:nvSpPr>
        <p:spPr>
          <a:xfrm>
            <a:off x="337351" y="6500902"/>
            <a:ext cx="2071401" cy="220573"/>
          </a:xfrm>
          <a:prstGeom prst="rect">
            <a:avLst/>
          </a:prstGeom>
        </p:spPr>
        <p:txBody>
          <a:bodyPr wrap="none">
            <a:spAutoFit/>
          </a:bodyPr>
          <a:lstStyle/>
          <a:p>
            <a:pPr marL="12700" lvl="0">
              <a:lnSpc>
                <a:spcPts val="969"/>
              </a:lnSpc>
            </a:pPr>
            <a:r>
              <a:rPr lang="de-DE" sz="800" dirty="0">
                <a:solidFill>
                  <a:srgbClr val="0062FF"/>
                </a:solidFill>
                <a:latin typeface="Source Sans Pro" charset="0"/>
                <a:ea typeface="Source Sans Pro" charset="0"/>
              </a:rPr>
              <a:t>© 2018 </a:t>
            </a:r>
            <a:r>
              <a:rPr lang="en-US" sz="800" dirty="0">
                <a:solidFill>
                  <a:srgbClr val="0062FF"/>
                </a:solidFill>
                <a:latin typeface="Source Sans Pro" charset="0"/>
                <a:ea typeface="Source Sans Pro" charset="0"/>
              </a:rPr>
              <a:t>Universal Service Administrative Co.</a:t>
            </a:r>
            <a:endParaRPr lang="en-US" sz="800" dirty="0">
              <a:solidFill>
                <a:srgbClr val="0059B7"/>
              </a:solidFill>
              <a:latin typeface="SourceSansPro-Light"/>
              <a:ea typeface="Source Sans Pro" charset="0"/>
              <a:cs typeface="SourceSansPro-Light"/>
            </a:endParaRPr>
          </a:p>
        </p:txBody>
      </p:sp>
    </p:spTree>
    <p:extLst>
      <p:ext uri="{BB962C8B-B14F-4D97-AF65-F5344CB8AC3E}">
        <p14:creationId xmlns:p14="http://schemas.microsoft.com/office/powerpoint/2010/main" val="1296038548"/>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800" dirty="0"/>
              <a:t>Tips for Invoicing – </a:t>
            </a:r>
            <a:r>
              <a:rPr lang="en-US" sz="2800" dirty="0">
                <a:solidFill>
                  <a:schemeClr val="accent2"/>
                </a:solidFill>
              </a:rPr>
              <a:t>Applicants</a:t>
            </a:r>
          </a:p>
        </p:txBody>
      </p:sp>
      <p:sp>
        <p:nvSpPr>
          <p:cNvPr id="3" name="Content Placeholder 2"/>
          <p:cNvSpPr>
            <a:spLocks noGrp="1"/>
          </p:cNvSpPr>
          <p:nvPr>
            <p:ph idx="1"/>
          </p:nvPr>
        </p:nvSpPr>
        <p:spPr>
          <a:xfrm>
            <a:off x="461639" y="1376039"/>
            <a:ext cx="11350916" cy="5081322"/>
          </a:xfrm>
        </p:spPr>
        <p:txBody>
          <a:bodyPr/>
          <a:lstStyle/>
          <a:p>
            <a:pPr marL="457200" lvl="1" indent="-457200">
              <a:spcBef>
                <a:spcPts val="1000"/>
              </a:spcBef>
              <a:spcAft>
                <a:spcPts val="0"/>
              </a:spcAft>
              <a:buClr>
                <a:srgbClr val="006FF4"/>
              </a:buClr>
              <a:buFont typeface="Arial" panose="020B0604020202020204" pitchFamily="34" charset="0"/>
              <a:buChar char="•"/>
            </a:pPr>
            <a:r>
              <a:rPr lang="en-US" dirty="0"/>
              <a:t>Tell your service provider if you want discounted bills – ideally, before services start.</a:t>
            </a:r>
          </a:p>
          <a:p>
            <a:pPr marL="457200" lvl="1" indent="-457200">
              <a:spcBef>
                <a:spcPts val="1000"/>
              </a:spcBef>
              <a:spcAft>
                <a:spcPts val="0"/>
              </a:spcAft>
              <a:buClr>
                <a:srgbClr val="006FF4"/>
              </a:buClr>
              <a:buFont typeface="Arial" panose="020B0604020202020204" pitchFamily="34" charset="0"/>
              <a:buChar char="•"/>
            </a:pPr>
            <a:r>
              <a:rPr lang="en-US" dirty="0"/>
              <a:t>If you will be filing BEAR Forms and you don’t have a PIN, request one now.</a:t>
            </a:r>
          </a:p>
          <a:p>
            <a:pPr marL="457200" lvl="1" indent="-457200">
              <a:spcBef>
                <a:spcPts val="1000"/>
              </a:spcBef>
              <a:spcAft>
                <a:spcPts val="0"/>
              </a:spcAft>
              <a:buClr>
                <a:srgbClr val="006FF4"/>
              </a:buClr>
              <a:buFont typeface="Arial" panose="020B0604020202020204" pitchFamily="34" charset="0"/>
              <a:buChar char="•"/>
            </a:pPr>
            <a:r>
              <a:rPr lang="en-US" dirty="0"/>
              <a:t>If you will be filing BEAR Forms, file your FCC Form 498, submit bank account documentation, and verify USAC’s approval as soon as possible.</a:t>
            </a:r>
          </a:p>
          <a:p>
            <a:pPr marL="457200" lvl="1" indent="-457200">
              <a:spcBef>
                <a:spcPts val="1000"/>
              </a:spcBef>
              <a:spcAft>
                <a:spcPts val="0"/>
              </a:spcAft>
              <a:buClr>
                <a:srgbClr val="006FF4"/>
              </a:buClr>
              <a:buFont typeface="Arial" panose="020B0604020202020204" pitchFamily="34" charset="0"/>
              <a:buChar char="•"/>
            </a:pPr>
            <a:r>
              <a:rPr lang="en-US" dirty="0"/>
              <a:t>Gather the documents you will need to complete an invoice correctly: FCDLs, FCC Form 486 Notification Letters, SPIN change approvals, service substitution approvals, customer bills.</a:t>
            </a:r>
          </a:p>
          <a:p>
            <a:pPr marL="457200" lvl="1" indent="-457200">
              <a:spcBef>
                <a:spcPts val="1000"/>
              </a:spcBef>
              <a:spcAft>
                <a:spcPts val="0"/>
              </a:spcAft>
              <a:buClr>
                <a:srgbClr val="006FF4"/>
              </a:buClr>
              <a:buFont typeface="Arial" panose="020B0604020202020204" pitchFamily="34" charset="0"/>
              <a:buChar char="•"/>
            </a:pPr>
            <a:r>
              <a:rPr lang="en-US" dirty="0"/>
              <a:t>Make sure you have filed – and USAC has approved – an FCC Form 486.</a:t>
            </a:r>
          </a:p>
          <a:p>
            <a:pPr marL="457200" lvl="1" indent="-457200">
              <a:spcBef>
                <a:spcPts val="1000"/>
              </a:spcBef>
              <a:spcAft>
                <a:spcPts val="0"/>
              </a:spcAft>
              <a:buClr>
                <a:srgbClr val="006FF4"/>
              </a:buClr>
              <a:buFont typeface="Arial" panose="020B0604020202020204" pitchFamily="34" charset="0"/>
              <a:buChar char="•"/>
            </a:pPr>
            <a:r>
              <a:rPr lang="en-US" dirty="0"/>
              <a:t>Complete service certifications promptly and contact USAC with any questions.</a:t>
            </a:r>
          </a:p>
          <a:p>
            <a:pPr marL="457200" lvl="1" indent="-457200">
              <a:spcBef>
                <a:spcPts val="1000"/>
              </a:spcBef>
              <a:spcAft>
                <a:spcPts val="0"/>
              </a:spcAft>
              <a:buClr>
                <a:srgbClr val="006FF4"/>
              </a:buClr>
              <a:buFont typeface="Arial" panose="020B0604020202020204" pitchFamily="34" charset="0"/>
              <a:buChar char="•"/>
            </a:pPr>
            <a:r>
              <a:rPr lang="en-US" dirty="0"/>
              <a:t>Reconcile invoicing activity using your Quarterly Disbursement Report.</a:t>
            </a:r>
          </a:p>
          <a:p>
            <a:pPr marL="0" indent="0">
              <a:buNone/>
            </a:pPr>
            <a:endParaRPr lang="en-US" dirty="0"/>
          </a:p>
        </p:txBody>
      </p:sp>
      <p:sp>
        <p:nvSpPr>
          <p:cNvPr id="4" name="Slide Number Placeholder 3"/>
          <p:cNvSpPr>
            <a:spLocks noGrp="1"/>
          </p:cNvSpPr>
          <p:nvPr>
            <p:ph type="sldNum" sz="quarter" idx="11"/>
          </p:nvPr>
        </p:nvSpPr>
        <p:spPr/>
        <p:txBody>
          <a:bodyPr/>
          <a:lstStyle/>
          <a:p>
            <a:fld id="{77DFCED7-EB59-654B-ACD8-84CE8F59160C}" type="slidenum">
              <a:rPr lang="en-US" smtClean="0"/>
              <a:pPr/>
              <a:t>29</a:t>
            </a:fld>
            <a:endParaRPr lang="en-US" dirty="0"/>
          </a:p>
        </p:txBody>
      </p:sp>
      <p:sp>
        <p:nvSpPr>
          <p:cNvPr id="5" name="Rectangle 4"/>
          <p:cNvSpPr/>
          <p:nvPr/>
        </p:nvSpPr>
        <p:spPr>
          <a:xfrm>
            <a:off x="255034" y="6500902"/>
            <a:ext cx="2071401" cy="220573"/>
          </a:xfrm>
          <a:prstGeom prst="rect">
            <a:avLst/>
          </a:prstGeom>
        </p:spPr>
        <p:txBody>
          <a:bodyPr wrap="none">
            <a:spAutoFit/>
          </a:bodyPr>
          <a:lstStyle/>
          <a:p>
            <a:pPr marL="12700" lvl="0">
              <a:lnSpc>
                <a:spcPts val="969"/>
              </a:lnSpc>
            </a:pPr>
            <a:r>
              <a:rPr lang="de-DE" sz="800" dirty="0">
                <a:solidFill>
                  <a:srgbClr val="0062FF"/>
                </a:solidFill>
                <a:latin typeface="Source Sans Pro" charset="0"/>
                <a:ea typeface="Source Sans Pro" charset="0"/>
              </a:rPr>
              <a:t>© 2018 </a:t>
            </a:r>
            <a:r>
              <a:rPr lang="en-US" sz="800" dirty="0">
                <a:solidFill>
                  <a:srgbClr val="0062FF"/>
                </a:solidFill>
                <a:latin typeface="Source Sans Pro" charset="0"/>
                <a:ea typeface="Source Sans Pro" charset="0"/>
              </a:rPr>
              <a:t>Universal Service Administrative Co.</a:t>
            </a:r>
            <a:endParaRPr lang="en-US" sz="800" dirty="0">
              <a:solidFill>
                <a:srgbClr val="0059B7"/>
              </a:solidFill>
              <a:latin typeface="SourceSansPro-Light"/>
              <a:ea typeface="Source Sans Pro" charset="0"/>
              <a:cs typeface="SourceSansPro-Light"/>
            </a:endParaRPr>
          </a:p>
        </p:txBody>
      </p:sp>
    </p:spTree>
    <p:extLst>
      <p:ext uri="{BB962C8B-B14F-4D97-AF65-F5344CB8AC3E}">
        <p14:creationId xmlns:p14="http://schemas.microsoft.com/office/powerpoint/2010/main" val="11783427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3">
                                            <p:txEl>
                                              <p:pRg st="5" end="5"/>
                                            </p:txEl>
                                          </p:spTgt>
                                        </p:tgtEl>
                                        <p:attrNameLst>
                                          <p:attrName>style.visibility</p:attrName>
                                        </p:attrNameLst>
                                      </p:cBhvr>
                                      <p:to>
                                        <p:strVal val="visible"/>
                                      </p:to>
                                    </p:set>
                                    <p:anim calcmode="lin" valueType="num">
                                      <p:cBhvr additive="base">
                                        <p:cTn id="37"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nodeType="clickEffect">
                                  <p:stCondLst>
                                    <p:cond delay="0"/>
                                  </p:stCondLst>
                                  <p:childTnLst>
                                    <p:set>
                                      <p:cBhvr>
                                        <p:cTn id="42" dur="1" fill="hold">
                                          <p:stCondLst>
                                            <p:cond delay="0"/>
                                          </p:stCondLst>
                                        </p:cTn>
                                        <p:tgtEl>
                                          <p:spTgt spid="3">
                                            <p:txEl>
                                              <p:pRg st="6" end="6"/>
                                            </p:txEl>
                                          </p:spTgt>
                                        </p:tgtEl>
                                        <p:attrNameLst>
                                          <p:attrName>style.visibility</p:attrName>
                                        </p:attrNameLst>
                                      </p:cBhvr>
                                      <p:to>
                                        <p:strVal val="visible"/>
                                      </p:to>
                                    </p:set>
                                    <p:anim calcmode="lin" valueType="num">
                                      <p:cBhvr additive="base">
                                        <p:cTn id="43"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txBox="1">
            <a:spLocks/>
          </p:cNvSpPr>
          <p:nvPr/>
        </p:nvSpPr>
        <p:spPr>
          <a:xfrm>
            <a:off x="1676400" y="454826"/>
            <a:ext cx="9144000" cy="2387600"/>
          </a:xfrm>
          <a:prstGeom prst="rect">
            <a:avLst/>
          </a:prstGeom>
        </p:spPr>
        <p:txBody>
          <a:bodyPr vert="horz" lIns="91440" tIns="45720" rIns="91440" bIns="45720" rtlCol="0" anchor="b" anchorCtr="0">
            <a:noAutofit/>
          </a:bodyPr>
          <a:lstStyle>
            <a:lvl1pPr algn="ctr" defTabSz="914400" rtl="0" eaLnBrk="1" latinLnBrk="0" hangingPunct="1">
              <a:lnSpc>
                <a:spcPct val="90000"/>
              </a:lnSpc>
              <a:spcBef>
                <a:spcPct val="0"/>
              </a:spcBef>
              <a:buNone/>
              <a:defRPr sz="3800" b="1" i="0" kern="1200">
                <a:solidFill>
                  <a:srgbClr val="004AD4"/>
                </a:solidFill>
                <a:latin typeface="Source Sans Pro" charset="0"/>
                <a:ea typeface="Source Sans Pro" charset="0"/>
                <a:cs typeface="Source Sans Pro" charset="0"/>
              </a:defRPr>
            </a:lvl1pPr>
          </a:lstStyle>
          <a:p>
            <a:r>
              <a:rPr lang="en-US" dirty="0"/>
              <a:t>Preparing for Invoicing </a:t>
            </a:r>
          </a:p>
        </p:txBody>
      </p:sp>
      <p:sp>
        <p:nvSpPr>
          <p:cNvPr id="7" name="Subtitle 2"/>
          <p:cNvSpPr txBox="1">
            <a:spLocks/>
          </p:cNvSpPr>
          <p:nvPr/>
        </p:nvSpPr>
        <p:spPr>
          <a:xfrm>
            <a:off x="1676400" y="2934501"/>
            <a:ext cx="9144000" cy="1655762"/>
          </a:xfrm>
          <a:prstGeom prst="rect">
            <a:avLst/>
          </a:prstGeom>
        </p:spPr>
        <p:txBody>
          <a:bodyPr vert="horz" lIns="91440" tIns="45720" rIns="91440" bIns="45720" rtlCol="0">
            <a:noAutofit/>
          </a:bodyPr>
          <a:lstStyle>
            <a:lvl1pPr marL="0" indent="0" algn="ctr" defTabSz="914400" rtl="0" eaLnBrk="1" latinLnBrk="0" hangingPunct="1">
              <a:lnSpc>
                <a:spcPct val="100000"/>
              </a:lnSpc>
              <a:spcBef>
                <a:spcPts val="1000"/>
              </a:spcBef>
              <a:spcAft>
                <a:spcPts val="300"/>
              </a:spcAft>
              <a:buClr>
                <a:srgbClr val="006FF4"/>
              </a:buClr>
              <a:buFont typeface="+mj-lt"/>
              <a:buNone/>
              <a:defRPr sz="2800" kern="1200">
                <a:solidFill>
                  <a:srgbClr val="FE5000"/>
                </a:solidFill>
                <a:latin typeface="Source Sans Pro" charset="0"/>
                <a:ea typeface="Source Sans Pro" charset="0"/>
                <a:cs typeface="Source Sans Pro" charset="0"/>
              </a:defRPr>
            </a:lvl1pPr>
            <a:lvl2pPr marL="457200" indent="0" algn="ctr" defTabSz="914400" rtl="0" eaLnBrk="1" latinLnBrk="0" hangingPunct="1">
              <a:lnSpc>
                <a:spcPct val="100000"/>
              </a:lnSpc>
              <a:spcBef>
                <a:spcPts val="500"/>
              </a:spcBef>
              <a:spcAft>
                <a:spcPts val="300"/>
              </a:spcAft>
              <a:buClr>
                <a:srgbClr val="FE5000"/>
              </a:buClr>
              <a:buFont typeface="Arial" charset="0"/>
              <a:buNone/>
              <a:defRPr sz="2000" kern="1200">
                <a:solidFill>
                  <a:schemeClr val="tx1">
                    <a:lumMod val="65000"/>
                    <a:lumOff val="35000"/>
                  </a:schemeClr>
                </a:solidFill>
                <a:latin typeface="Source Sans Pro" charset="0"/>
                <a:ea typeface="Source Sans Pro" charset="0"/>
                <a:cs typeface="Source Sans Pro" charset="0"/>
              </a:defRPr>
            </a:lvl2pPr>
            <a:lvl3pPr marL="914400" indent="0" algn="ctr" defTabSz="914400" rtl="0" eaLnBrk="1" latinLnBrk="0" hangingPunct="1">
              <a:lnSpc>
                <a:spcPct val="100000"/>
              </a:lnSpc>
              <a:spcBef>
                <a:spcPts val="500"/>
              </a:spcBef>
              <a:spcAft>
                <a:spcPts val="300"/>
              </a:spcAft>
              <a:buClr>
                <a:srgbClr val="FE5000"/>
              </a:buClr>
              <a:buSzPct val="85000"/>
              <a:buFont typeface="LucidaGrande" charset="0"/>
              <a:buNone/>
              <a:defRPr sz="1800" kern="1200">
                <a:solidFill>
                  <a:schemeClr val="tx1">
                    <a:lumMod val="65000"/>
                    <a:lumOff val="35000"/>
                  </a:schemeClr>
                </a:solidFill>
                <a:latin typeface="Source Sans Pro" charset="0"/>
                <a:ea typeface="Source Sans Pro" charset="0"/>
                <a:cs typeface="Source Sans Pro" charset="0"/>
              </a:defRPr>
            </a:lvl3pPr>
            <a:lvl4pPr marL="1371600" indent="0" algn="ctr" defTabSz="914400" rtl="0" eaLnBrk="1" latinLnBrk="0" hangingPunct="1">
              <a:lnSpc>
                <a:spcPct val="100000"/>
              </a:lnSpc>
              <a:spcBef>
                <a:spcPts val="500"/>
              </a:spcBef>
              <a:spcAft>
                <a:spcPts val="300"/>
              </a:spcAft>
              <a:buClr>
                <a:srgbClr val="FE5000"/>
              </a:buClr>
              <a:buFont typeface="Wingdings" charset="2"/>
              <a:buNone/>
              <a:defRPr sz="1600" kern="1200">
                <a:solidFill>
                  <a:schemeClr val="tx1">
                    <a:lumMod val="65000"/>
                    <a:lumOff val="35000"/>
                  </a:schemeClr>
                </a:solidFill>
                <a:latin typeface="Source Sans Pro" charset="0"/>
                <a:ea typeface="Source Sans Pro" charset="0"/>
                <a:cs typeface="Source Sans Pro" charset="0"/>
              </a:defRPr>
            </a:lvl4pPr>
            <a:lvl5pPr marL="1828800" indent="0" algn="ctr" defTabSz="914400" rtl="0" eaLnBrk="1" latinLnBrk="0" hangingPunct="1">
              <a:lnSpc>
                <a:spcPct val="100000"/>
              </a:lnSpc>
              <a:spcBef>
                <a:spcPts val="500"/>
              </a:spcBef>
              <a:spcAft>
                <a:spcPts val="300"/>
              </a:spcAft>
              <a:buClr>
                <a:srgbClr val="FE5000"/>
              </a:buClr>
              <a:buFont typeface="LucidaGrande" charset="0"/>
              <a:buNone/>
              <a:defRPr sz="1600" kern="1200">
                <a:solidFill>
                  <a:schemeClr val="tx1">
                    <a:lumMod val="65000"/>
                    <a:lumOff val="35000"/>
                  </a:schemeClr>
                </a:solidFill>
                <a:latin typeface="Source Sans Pro" charset="0"/>
                <a:ea typeface="Source Sans Pro" charset="0"/>
                <a:cs typeface="Source Sans Pro" charset="0"/>
              </a:defRPr>
            </a:lvl5pPr>
            <a:lvl6pPr marL="22860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9pPr>
          </a:lstStyle>
          <a:p>
            <a:endParaRPr lang="en-US" dirty="0"/>
          </a:p>
        </p:txBody>
      </p:sp>
      <p:sp>
        <p:nvSpPr>
          <p:cNvPr id="2" name="Slide Number Placeholder 1"/>
          <p:cNvSpPr>
            <a:spLocks noGrp="1"/>
          </p:cNvSpPr>
          <p:nvPr>
            <p:ph type="sldNum" sz="quarter" idx="11"/>
          </p:nvPr>
        </p:nvSpPr>
        <p:spPr/>
        <p:txBody>
          <a:bodyPr/>
          <a:lstStyle/>
          <a:p>
            <a:fld id="{77DFCED7-EB59-654B-ACD8-84CE8F59160C}" type="slidenum">
              <a:rPr lang="en-US" smtClean="0"/>
              <a:pPr/>
              <a:t>3</a:t>
            </a:fld>
            <a:endParaRPr lang="en-US" dirty="0"/>
          </a:p>
        </p:txBody>
      </p:sp>
      <p:sp>
        <p:nvSpPr>
          <p:cNvPr id="4" name="Footer Placeholder 3"/>
          <p:cNvSpPr>
            <a:spLocks noGrp="1"/>
          </p:cNvSpPr>
          <p:nvPr>
            <p:ph type="ftr" sz="quarter" idx="10"/>
          </p:nvPr>
        </p:nvSpPr>
        <p:spPr/>
        <p:txBody>
          <a:bodyPr/>
          <a:lstStyle/>
          <a:p>
            <a:pPr marL="12700">
              <a:lnSpc>
                <a:spcPts val="969"/>
              </a:lnSpc>
            </a:pPr>
            <a:r>
              <a:rPr lang="de-DE" dirty="0">
                <a:solidFill>
                  <a:srgbClr val="0062FF"/>
                </a:solidFill>
              </a:rPr>
              <a:t>© 2018 </a:t>
            </a:r>
            <a:r>
              <a:rPr lang="en-US" dirty="0">
                <a:solidFill>
                  <a:srgbClr val="0062FF"/>
                </a:solidFill>
              </a:rPr>
              <a:t>Universal Service Administrative Co.</a:t>
            </a:r>
            <a:endParaRPr lang="en-US" dirty="0">
              <a:solidFill>
                <a:srgbClr val="0059B7"/>
              </a:solidFill>
              <a:latin typeface="SourceSansPro-Light"/>
              <a:cs typeface="SourceSansPro-Light"/>
            </a:endParaRPr>
          </a:p>
        </p:txBody>
      </p:sp>
    </p:spTree>
    <p:extLst>
      <p:ext uri="{BB962C8B-B14F-4D97-AF65-F5344CB8AC3E}">
        <p14:creationId xmlns:p14="http://schemas.microsoft.com/office/powerpoint/2010/main" val="3313418710"/>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txBox="1">
            <a:spLocks/>
          </p:cNvSpPr>
          <p:nvPr/>
        </p:nvSpPr>
        <p:spPr>
          <a:xfrm>
            <a:off x="603379" y="650769"/>
            <a:ext cx="10335768" cy="2387600"/>
          </a:xfrm>
          <a:prstGeom prst="rect">
            <a:avLst/>
          </a:prstGeom>
        </p:spPr>
        <p:txBody>
          <a:bodyPr vert="horz" lIns="91440" tIns="45720" rIns="91440" bIns="45720" rtlCol="0" anchor="b" anchorCtr="0">
            <a:noAutofit/>
          </a:bodyPr>
          <a:lstStyle>
            <a:lvl1pPr algn="ctr" defTabSz="914400" rtl="0" eaLnBrk="1" latinLnBrk="0" hangingPunct="1">
              <a:lnSpc>
                <a:spcPct val="90000"/>
              </a:lnSpc>
              <a:spcBef>
                <a:spcPct val="0"/>
              </a:spcBef>
              <a:buNone/>
              <a:defRPr sz="3800" b="1" i="0" kern="1200">
                <a:solidFill>
                  <a:srgbClr val="004AD4"/>
                </a:solidFill>
                <a:latin typeface="Source Sans Pro" charset="0"/>
                <a:ea typeface="Source Sans Pro" charset="0"/>
                <a:cs typeface="Source Sans Pro" charset="0"/>
              </a:defRPr>
            </a:lvl1pPr>
          </a:lstStyle>
          <a:p>
            <a:r>
              <a:rPr lang="en-US" sz="3600" dirty="0"/>
              <a:t>Case Studies</a:t>
            </a:r>
          </a:p>
        </p:txBody>
      </p:sp>
      <p:sp>
        <p:nvSpPr>
          <p:cNvPr id="7" name="Subtitle 2"/>
          <p:cNvSpPr txBox="1">
            <a:spLocks/>
          </p:cNvSpPr>
          <p:nvPr/>
        </p:nvSpPr>
        <p:spPr>
          <a:xfrm>
            <a:off x="1676400" y="2934501"/>
            <a:ext cx="9144000" cy="1655762"/>
          </a:xfrm>
          <a:prstGeom prst="rect">
            <a:avLst/>
          </a:prstGeom>
        </p:spPr>
        <p:txBody>
          <a:bodyPr vert="horz" lIns="91440" tIns="45720" rIns="91440" bIns="45720" rtlCol="0">
            <a:noAutofit/>
          </a:bodyPr>
          <a:lstStyle>
            <a:lvl1pPr marL="0" indent="0" algn="ctr" defTabSz="914400" rtl="0" eaLnBrk="1" latinLnBrk="0" hangingPunct="1">
              <a:lnSpc>
                <a:spcPct val="100000"/>
              </a:lnSpc>
              <a:spcBef>
                <a:spcPts val="1000"/>
              </a:spcBef>
              <a:spcAft>
                <a:spcPts val="300"/>
              </a:spcAft>
              <a:buClr>
                <a:srgbClr val="006FF4"/>
              </a:buClr>
              <a:buFont typeface="+mj-lt"/>
              <a:buNone/>
              <a:defRPr sz="2800" kern="1200">
                <a:solidFill>
                  <a:srgbClr val="FE5000"/>
                </a:solidFill>
                <a:latin typeface="Source Sans Pro" charset="0"/>
                <a:ea typeface="Source Sans Pro" charset="0"/>
                <a:cs typeface="Source Sans Pro" charset="0"/>
              </a:defRPr>
            </a:lvl1pPr>
            <a:lvl2pPr marL="457200" indent="0" algn="ctr" defTabSz="914400" rtl="0" eaLnBrk="1" latinLnBrk="0" hangingPunct="1">
              <a:lnSpc>
                <a:spcPct val="100000"/>
              </a:lnSpc>
              <a:spcBef>
                <a:spcPts val="500"/>
              </a:spcBef>
              <a:spcAft>
                <a:spcPts val="300"/>
              </a:spcAft>
              <a:buClr>
                <a:srgbClr val="FE5000"/>
              </a:buClr>
              <a:buFont typeface="Arial" charset="0"/>
              <a:buNone/>
              <a:defRPr sz="2000" kern="1200">
                <a:solidFill>
                  <a:schemeClr val="tx1">
                    <a:lumMod val="65000"/>
                    <a:lumOff val="35000"/>
                  </a:schemeClr>
                </a:solidFill>
                <a:latin typeface="Source Sans Pro" charset="0"/>
                <a:ea typeface="Source Sans Pro" charset="0"/>
                <a:cs typeface="Source Sans Pro" charset="0"/>
              </a:defRPr>
            </a:lvl2pPr>
            <a:lvl3pPr marL="914400" indent="0" algn="ctr" defTabSz="914400" rtl="0" eaLnBrk="1" latinLnBrk="0" hangingPunct="1">
              <a:lnSpc>
                <a:spcPct val="100000"/>
              </a:lnSpc>
              <a:spcBef>
                <a:spcPts val="500"/>
              </a:spcBef>
              <a:spcAft>
                <a:spcPts val="300"/>
              </a:spcAft>
              <a:buClr>
                <a:srgbClr val="FE5000"/>
              </a:buClr>
              <a:buSzPct val="85000"/>
              <a:buFont typeface="LucidaGrande" charset="0"/>
              <a:buNone/>
              <a:defRPr sz="1800" kern="1200">
                <a:solidFill>
                  <a:schemeClr val="tx1">
                    <a:lumMod val="65000"/>
                    <a:lumOff val="35000"/>
                  </a:schemeClr>
                </a:solidFill>
                <a:latin typeface="Source Sans Pro" charset="0"/>
                <a:ea typeface="Source Sans Pro" charset="0"/>
                <a:cs typeface="Source Sans Pro" charset="0"/>
              </a:defRPr>
            </a:lvl3pPr>
            <a:lvl4pPr marL="1371600" indent="0" algn="ctr" defTabSz="914400" rtl="0" eaLnBrk="1" latinLnBrk="0" hangingPunct="1">
              <a:lnSpc>
                <a:spcPct val="100000"/>
              </a:lnSpc>
              <a:spcBef>
                <a:spcPts val="500"/>
              </a:spcBef>
              <a:spcAft>
                <a:spcPts val="300"/>
              </a:spcAft>
              <a:buClr>
                <a:srgbClr val="FE5000"/>
              </a:buClr>
              <a:buFont typeface="Wingdings" charset="2"/>
              <a:buNone/>
              <a:defRPr sz="1600" kern="1200">
                <a:solidFill>
                  <a:schemeClr val="tx1">
                    <a:lumMod val="65000"/>
                    <a:lumOff val="35000"/>
                  </a:schemeClr>
                </a:solidFill>
                <a:latin typeface="Source Sans Pro" charset="0"/>
                <a:ea typeface="Source Sans Pro" charset="0"/>
                <a:cs typeface="Source Sans Pro" charset="0"/>
              </a:defRPr>
            </a:lvl4pPr>
            <a:lvl5pPr marL="1828800" indent="0" algn="ctr" defTabSz="914400" rtl="0" eaLnBrk="1" latinLnBrk="0" hangingPunct="1">
              <a:lnSpc>
                <a:spcPct val="100000"/>
              </a:lnSpc>
              <a:spcBef>
                <a:spcPts val="500"/>
              </a:spcBef>
              <a:spcAft>
                <a:spcPts val="300"/>
              </a:spcAft>
              <a:buClr>
                <a:srgbClr val="FE5000"/>
              </a:buClr>
              <a:buFont typeface="LucidaGrande" charset="0"/>
              <a:buNone/>
              <a:defRPr sz="1600" kern="1200">
                <a:solidFill>
                  <a:schemeClr val="tx1">
                    <a:lumMod val="65000"/>
                    <a:lumOff val="35000"/>
                  </a:schemeClr>
                </a:solidFill>
                <a:latin typeface="Source Sans Pro" charset="0"/>
                <a:ea typeface="Source Sans Pro" charset="0"/>
                <a:cs typeface="Source Sans Pro" charset="0"/>
              </a:defRPr>
            </a:lvl5pPr>
            <a:lvl6pPr marL="22860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9pPr>
          </a:lstStyle>
          <a:p>
            <a:endParaRPr lang="en-US" dirty="0"/>
          </a:p>
        </p:txBody>
      </p:sp>
      <p:sp>
        <p:nvSpPr>
          <p:cNvPr id="2" name="Slide Number Placeholder 1"/>
          <p:cNvSpPr>
            <a:spLocks noGrp="1"/>
          </p:cNvSpPr>
          <p:nvPr>
            <p:ph type="sldNum" sz="quarter" idx="11"/>
          </p:nvPr>
        </p:nvSpPr>
        <p:spPr/>
        <p:txBody>
          <a:bodyPr/>
          <a:lstStyle/>
          <a:p>
            <a:fld id="{77DFCED7-EB59-654B-ACD8-84CE8F59160C}" type="slidenum">
              <a:rPr lang="en-US" smtClean="0"/>
              <a:pPr/>
              <a:t>30</a:t>
            </a:fld>
            <a:endParaRPr lang="en-US" dirty="0"/>
          </a:p>
        </p:txBody>
      </p:sp>
      <p:sp>
        <p:nvSpPr>
          <p:cNvPr id="4" name="Footer Placeholder 3"/>
          <p:cNvSpPr>
            <a:spLocks noGrp="1"/>
          </p:cNvSpPr>
          <p:nvPr>
            <p:ph type="ftr" sz="quarter" idx="10"/>
          </p:nvPr>
        </p:nvSpPr>
        <p:spPr/>
        <p:txBody>
          <a:bodyPr/>
          <a:lstStyle/>
          <a:p>
            <a:pPr marL="12700">
              <a:lnSpc>
                <a:spcPts val="969"/>
              </a:lnSpc>
            </a:pPr>
            <a:r>
              <a:rPr lang="de-DE" dirty="0">
                <a:solidFill>
                  <a:srgbClr val="0062FF"/>
                </a:solidFill>
              </a:rPr>
              <a:t>© 2018 </a:t>
            </a:r>
            <a:r>
              <a:rPr lang="en-US" dirty="0">
                <a:solidFill>
                  <a:srgbClr val="0062FF"/>
                </a:solidFill>
              </a:rPr>
              <a:t>Universal Service Administrative Co.</a:t>
            </a:r>
            <a:endParaRPr lang="en-US" dirty="0">
              <a:solidFill>
                <a:srgbClr val="0059B7"/>
              </a:solidFill>
              <a:latin typeface="SourceSansPro-Light"/>
              <a:cs typeface="SourceSansPro-Light"/>
            </a:endParaRPr>
          </a:p>
        </p:txBody>
      </p:sp>
    </p:spTree>
    <p:extLst>
      <p:ext uri="{BB962C8B-B14F-4D97-AF65-F5344CB8AC3E}">
        <p14:creationId xmlns:p14="http://schemas.microsoft.com/office/powerpoint/2010/main" val="62487516"/>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37351" y="972070"/>
            <a:ext cx="11016449" cy="799534"/>
          </a:xfrm>
        </p:spPr>
        <p:txBody>
          <a:bodyPr/>
          <a:lstStyle/>
          <a:p>
            <a:r>
              <a:rPr lang="en-US" sz="2400" dirty="0"/>
              <a:t> </a:t>
            </a:r>
          </a:p>
        </p:txBody>
      </p:sp>
      <p:sp>
        <p:nvSpPr>
          <p:cNvPr id="3" name="Content Placeholder 2"/>
          <p:cNvSpPr>
            <a:spLocks noGrp="1"/>
          </p:cNvSpPr>
          <p:nvPr>
            <p:ph idx="1"/>
          </p:nvPr>
        </p:nvSpPr>
        <p:spPr>
          <a:xfrm>
            <a:off x="473893" y="1493134"/>
            <a:ext cx="11538275" cy="4863216"/>
          </a:xfrm>
        </p:spPr>
        <p:txBody>
          <a:bodyPr/>
          <a:lstStyle/>
          <a:p>
            <a:pPr marL="457200" indent="-457200">
              <a:buFont typeface="Arial" panose="020B0604020202020204" pitchFamily="34" charset="0"/>
              <a:buChar char="•"/>
            </a:pPr>
            <a:r>
              <a:rPr lang="en-US" sz="2400" dirty="0"/>
              <a:t>Invoice has been submitted for FRN 123456 which was approved for Basic Maintenance.</a:t>
            </a:r>
          </a:p>
          <a:p>
            <a:pPr marL="457200" indent="-457200">
              <a:buFont typeface="Arial" panose="020B0604020202020204" pitchFamily="34" charset="0"/>
              <a:buChar char="•"/>
            </a:pPr>
            <a:r>
              <a:rPr lang="en-US" sz="2400" dirty="0"/>
              <a:t>USAC requested a copy of the customer bill. The customer bill supports Internal Connections.</a:t>
            </a:r>
          </a:p>
          <a:p>
            <a:pPr marL="457200" indent="-457200">
              <a:buFont typeface="Arial" panose="020B0604020202020204" pitchFamily="34" charset="0"/>
              <a:buChar char="•"/>
            </a:pPr>
            <a:r>
              <a:rPr lang="en-US" sz="2400" dirty="0"/>
              <a:t>Although Internal Connections are considered eligible services, the FRN was not approved for Internal Connections. The documentation supplied was for services which are eligible but these services were not approved on the funding request.</a:t>
            </a:r>
          </a:p>
          <a:p>
            <a:pPr marL="0" indent="0">
              <a:buNone/>
            </a:pPr>
            <a:endParaRPr lang="en-US" sz="1200" dirty="0"/>
          </a:p>
        </p:txBody>
      </p:sp>
      <p:sp>
        <p:nvSpPr>
          <p:cNvPr id="4" name="Footer Placeholder 3"/>
          <p:cNvSpPr>
            <a:spLocks noGrp="1"/>
          </p:cNvSpPr>
          <p:nvPr>
            <p:ph type="ftr" sz="quarter" idx="10"/>
          </p:nvPr>
        </p:nvSpPr>
        <p:spPr/>
        <p:txBody>
          <a:bodyPr/>
          <a:lstStyle/>
          <a:p>
            <a:pPr marL="12700">
              <a:lnSpc>
                <a:spcPts val="969"/>
              </a:lnSpc>
            </a:pPr>
            <a:r>
              <a:rPr lang="de-DE" dirty="0">
                <a:solidFill>
                  <a:srgbClr val="0062FF"/>
                </a:solidFill>
              </a:rPr>
              <a:t>© 2018 </a:t>
            </a:r>
            <a:r>
              <a:rPr lang="en-US" dirty="0">
                <a:solidFill>
                  <a:srgbClr val="0062FF"/>
                </a:solidFill>
              </a:rPr>
              <a:t>Universal Service Administrative Co.</a:t>
            </a:r>
            <a:endParaRPr lang="en-US" dirty="0">
              <a:solidFill>
                <a:srgbClr val="0059B7"/>
              </a:solidFill>
              <a:latin typeface="SourceSansPro-Light"/>
              <a:cs typeface="SourceSansPro-Light"/>
            </a:endParaRPr>
          </a:p>
        </p:txBody>
      </p:sp>
      <p:sp>
        <p:nvSpPr>
          <p:cNvPr id="5" name="Slide Number Placeholder 4"/>
          <p:cNvSpPr>
            <a:spLocks noGrp="1"/>
          </p:cNvSpPr>
          <p:nvPr>
            <p:ph type="sldNum" sz="quarter" idx="11"/>
          </p:nvPr>
        </p:nvSpPr>
        <p:spPr/>
        <p:txBody>
          <a:bodyPr/>
          <a:lstStyle/>
          <a:p>
            <a:fld id="{77DFCED7-EB59-654B-ACD8-84CE8F59160C}" type="slidenum">
              <a:rPr lang="en-US" smtClean="0"/>
              <a:pPr/>
              <a:t>31</a:t>
            </a:fld>
            <a:endParaRPr lang="en-US" dirty="0"/>
          </a:p>
        </p:txBody>
      </p:sp>
      <p:sp>
        <p:nvSpPr>
          <p:cNvPr id="6" name="TextBox 5"/>
          <p:cNvSpPr txBox="1"/>
          <p:nvPr/>
        </p:nvSpPr>
        <p:spPr>
          <a:xfrm>
            <a:off x="279102" y="808633"/>
            <a:ext cx="9770420" cy="523220"/>
          </a:xfrm>
          <a:prstGeom prst="rect">
            <a:avLst/>
          </a:prstGeom>
          <a:noFill/>
        </p:spPr>
        <p:txBody>
          <a:bodyPr wrap="square" rtlCol="0">
            <a:spAutoFit/>
          </a:bodyPr>
          <a:lstStyle/>
          <a:p>
            <a:r>
              <a:rPr lang="en-US" sz="2800" b="1" dirty="0">
                <a:solidFill>
                  <a:srgbClr val="004ADD"/>
                </a:solidFill>
                <a:latin typeface="Source Sans Pro" panose="020B0503030403020204" pitchFamily="34" charset="0"/>
                <a:ea typeface="Source Sans Pro" panose="020B0503030403020204" pitchFamily="34" charset="0"/>
              </a:rPr>
              <a:t>Case Studies: Services not approved on FRN</a:t>
            </a:r>
          </a:p>
        </p:txBody>
      </p:sp>
    </p:spTree>
    <p:extLst>
      <p:ext uri="{BB962C8B-B14F-4D97-AF65-F5344CB8AC3E}">
        <p14:creationId xmlns:p14="http://schemas.microsoft.com/office/powerpoint/2010/main" val="1580657157"/>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800" dirty="0">
                <a:solidFill>
                  <a:srgbClr val="004ADD"/>
                </a:solidFill>
                <a:latin typeface="Source Sans Pro" panose="020B0503030403020204" pitchFamily="34" charset="0"/>
                <a:ea typeface="Source Sans Pro" panose="020B0503030403020204" pitchFamily="34" charset="0"/>
              </a:rPr>
              <a:t>Case Studies: Services not approved on FRN</a:t>
            </a:r>
            <a:br>
              <a:rPr lang="en-US" sz="2800" dirty="0">
                <a:solidFill>
                  <a:srgbClr val="004ADD"/>
                </a:solidFill>
                <a:latin typeface="Source Sans Pro" panose="020B0503030403020204" pitchFamily="34" charset="0"/>
                <a:ea typeface="Source Sans Pro" panose="020B0503030403020204" pitchFamily="34" charset="0"/>
              </a:rPr>
            </a:br>
            <a:endParaRPr lang="en-US" sz="2800" dirty="0"/>
          </a:p>
        </p:txBody>
      </p:sp>
      <p:sp>
        <p:nvSpPr>
          <p:cNvPr id="3" name="Content Placeholder 2"/>
          <p:cNvSpPr>
            <a:spLocks noGrp="1"/>
          </p:cNvSpPr>
          <p:nvPr>
            <p:ph idx="1"/>
          </p:nvPr>
        </p:nvSpPr>
        <p:spPr/>
        <p:txBody>
          <a:bodyPr/>
          <a:lstStyle/>
          <a:p>
            <a:pPr marL="0" indent="0">
              <a:buNone/>
            </a:pPr>
            <a:r>
              <a:rPr lang="en-US" sz="2400" dirty="0" smtClean="0"/>
              <a:t>Answer:</a:t>
            </a:r>
          </a:p>
          <a:p>
            <a:pPr marL="0" indent="0">
              <a:buNone/>
            </a:pPr>
            <a:r>
              <a:rPr lang="en-US" sz="2400" dirty="0"/>
              <a:t>Based on the information supplied, the invoice will be denied.</a:t>
            </a:r>
          </a:p>
          <a:p>
            <a:pPr marL="0" indent="0">
              <a:buNone/>
            </a:pPr>
            <a:endParaRPr lang="en-US" sz="2400" dirty="0"/>
          </a:p>
        </p:txBody>
      </p:sp>
      <p:sp>
        <p:nvSpPr>
          <p:cNvPr id="4" name="Footer Placeholder 3"/>
          <p:cNvSpPr>
            <a:spLocks noGrp="1"/>
          </p:cNvSpPr>
          <p:nvPr>
            <p:ph type="ftr" sz="quarter" idx="10"/>
          </p:nvPr>
        </p:nvSpPr>
        <p:spPr/>
        <p:txBody>
          <a:bodyPr/>
          <a:lstStyle/>
          <a:p>
            <a:pPr marL="12700">
              <a:lnSpc>
                <a:spcPts val="969"/>
              </a:lnSpc>
            </a:pPr>
            <a:r>
              <a:rPr lang="de-DE" dirty="0" smtClean="0">
                <a:solidFill>
                  <a:srgbClr val="0062FF"/>
                </a:solidFill>
              </a:rPr>
              <a:t>© 2018 </a:t>
            </a:r>
            <a:r>
              <a:rPr lang="en-US" dirty="0" smtClean="0">
                <a:solidFill>
                  <a:srgbClr val="0062FF"/>
                </a:solidFill>
              </a:rPr>
              <a:t>Universal Service Administrative Co.</a:t>
            </a:r>
            <a:endParaRPr lang="en-US" dirty="0">
              <a:solidFill>
                <a:srgbClr val="0059B7"/>
              </a:solidFill>
              <a:latin typeface="SourceSansPro-Light"/>
              <a:cs typeface="SourceSansPro-Light"/>
            </a:endParaRPr>
          </a:p>
        </p:txBody>
      </p:sp>
      <p:sp>
        <p:nvSpPr>
          <p:cNvPr id="5" name="Slide Number Placeholder 4"/>
          <p:cNvSpPr>
            <a:spLocks noGrp="1"/>
          </p:cNvSpPr>
          <p:nvPr>
            <p:ph type="sldNum" sz="quarter" idx="11"/>
          </p:nvPr>
        </p:nvSpPr>
        <p:spPr/>
        <p:txBody>
          <a:bodyPr/>
          <a:lstStyle/>
          <a:p>
            <a:fld id="{77DFCED7-EB59-654B-ACD8-84CE8F59160C}" type="slidenum">
              <a:rPr lang="en-US" smtClean="0"/>
              <a:pPr/>
              <a:t>32</a:t>
            </a:fld>
            <a:endParaRPr lang="en-US" dirty="0"/>
          </a:p>
        </p:txBody>
      </p:sp>
    </p:spTree>
    <p:extLst>
      <p:ext uri="{BB962C8B-B14F-4D97-AF65-F5344CB8AC3E}">
        <p14:creationId xmlns:p14="http://schemas.microsoft.com/office/powerpoint/2010/main" val="3904730590"/>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37351" y="514563"/>
            <a:ext cx="11016449" cy="682440"/>
          </a:xfrm>
        </p:spPr>
        <p:txBody>
          <a:bodyPr/>
          <a:lstStyle/>
          <a:p>
            <a:r>
              <a:rPr lang="en-US" sz="2800" dirty="0"/>
              <a:t> </a:t>
            </a:r>
            <a:r>
              <a:rPr lang="en-US" sz="2800" dirty="0">
                <a:solidFill>
                  <a:srgbClr val="004ADD"/>
                </a:solidFill>
                <a:latin typeface="Source Sans Pro" panose="020B0503030403020204" pitchFamily="34" charset="0"/>
                <a:ea typeface="Source Sans Pro" panose="020B0503030403020204" pitchFamily="34" charset="0"/>
              </a:rPr>
              <a:t>Case Studies: Duplicative line items</a:t>
            </a:r>
            <a:endParaRPr lang="en-US" sz="2800" dirty="0"/>
          </a:p>
        </p:txBody>
      </p:sp>
      <p:sp>
        <p:nvSpPr>
          <p:cNvPr id="3" name="Content Placeholder 2"/>
          <p:cNvSpPr>
            <a:spLocks noGrp="1"/>
          </p:cNvSpPr>
          <p:nvPr>
            <p:ph idx="1"/>
          </p:nvPr>
        </p:nvSpPr>
        <p:spPr>
          <a:xfrm>
            <a:off x="517183" y="1371149"/>
            <a:ext cx="10411229" cy="4980309"/>
          </a:xfrm>
        </p:spPr>
        <p:txBody>
          <a:bodyPr/>
          <a:lstStyle/>
          <a:p>
            <a:pPr marL="342900" indent="-342900">
              <a:buFont typeface="Arial" panose="020B0604020202020204" pitchFamily="34" charset="0"/>
              <a:buChar char="•"/>
            </a:pPr>
            <a:r>
              <a:rPr lang="en-US" sz="2400" dirty="0"/>
              <a:t>Invoice #123456 was submitted on </a:t>
            </a:r>
            <a:r>
              <a:rPr lang="en-US" sz="2400" dirty="0" smtClean="0"/>
              <a:t>9/1/2018 </a:t>
            </a:r>
            <a:r>
              <a:rPr lang="en-US" sz="2400" dirty="0"/>
              <a:t>for $899.00 for FRN </a:t>
            </a:r>
            <a:r>
              <a:rPr lang="en-US" sz="2400" dirty="0" smtClean="0"/>
              <a:t>189900000 </a:t>
            </a:r>
            <a:r>
              <a:rPr lang="en-US" sz="2400" dirty="0"/>
              <a:t>for a customer billed date of 7/1/2018.</a:t>
            </a:r>
          </a:p>
          <a:p>
            <a:pPr marL="342900" indent="-342900">
              <a:buFont typeface="Arial" panose="020B0604020202020204" pitchFamily="34" charset="0"/>
              <a:buChar char="•"/>
            </a:pPr>
            <a:r>
              <a:rPr lang="en-US" sz="2400" dirty="0"/>
              <a:t>Invoice #123567 was submitted on </a:t>
            </a:r>
            <a:r>
              <a:rPr lang="en-US" sz="2400" dirty="0" smtClean="0"/>
              <a:t>10/1/2018 </a:t>
            </a:r>
            <a:r>
              <a:rPr lang="en-US" sz="2400" dirty="0"/>
              <a:t>for $899.00 for FRN </a:t>
            </a:r>
            <a:r>
              <a:rPr lang="en-US" sz="2400" dirty="0" smtClean="0"/>
              <a:t>189900000 </a:t>
            </a:r>
            <a:r>
              <a:rPr lang="en-US" sz="2400" dirty="0"/>
              <a:t>for a customer billed date of 7/1/2018</a:t>
            </a:r>
            <a:r>
              <a:rPr lang="en-US" sz="2400" dirty="0" smtClean="0"/>
              <a:t>.</a:t>
            </a:r>
            <a:endParaRPr lang="en-US" sz="2400" dirty="0"/>
          </a:p>
        </p:txBody>
      </p:sp>
      <p:sp>
        <p:nvSpPr>
          <p:cNvPr id="4" name="Footer Placeholder 3"/>
          <p:cNvSpPr>
            <a:spLocks noGrp="1"/>
          </p:cNvSpPr>
          <p:nvPr>
            <p:ph type="ftr" sz="quarter" idx="10"/>
          </p:nvPr>
        </p:nvSpPr>
        <p:spPr/>
        <p:txBody>
          <a:bodyPr/>
          <a:lstStyle/>
          <a:p>
            <a:pPr marL="12700">
              <a:lnSpc>
                <a:spcPts val="969"/>
              </a:lnSpc>
            </a:pPr>
            <a:r>
              <a:rPr lang="de-DE" dirty="0">
                <a:solidFill>
                  <a:srgbClr val="0062FF"/>
                </a:solidFill>
              </a:rPr>
              <a:t>© 2018 </a:t>
            </a:r>
            <a:r>
              <a:rPr lang="en-US" dirty="0">
                <a:solidFill>
                  <a:srgbClr val="0062FF"/>
                </a:solidFill>
              </a:rPr>
              <a:t>Universal Service Administrative Co.</a:t>
            </a:r>
            <a:endParaRPr lang="en-US" dirty="0">
              <a:solidFill>
                <a:srgbClr val="0059B7"/>
              </a:solidFill>
              <a:latin typeface="SourceSansPro-Light"/>
              <a:cs typeface="SourceSansPro-Light"/>
            </a:endParaRPr>
          </a:p>
        </p:txBody>
      </p:sp>
      <p:sp>
        <p:nvSpPr>
          <p:cNvPr id="5" name="Slide Number Placeholder 4"/>
          <p:cNvSpPr>
            <a:spLocks noGrp="1"/>
          </p:cNvSpPr>
          <p:nvPr>
            <p:ph type="sldNum" sz="quarter" idx="11"/>
          </p:nvPr>
        </p:nvSpPr>
        <p:spPr/>
        <p:txBody>
          <a:bodyPr/>
          <a:lstStyle/>
          <a:p>
            <a:fld id="{77DFCED7-EB59-654B-ACD8-84CE8F59160C}" type="slidenum">
              <a:rPr lang="en-US" smtClean="0"/>
              <a:pPr/>
              <a:t>33</a:t>
            </a:fld>
            <a:endParaRPr lang="en-US" dirty="0"/>
          </a:p>
        </p:txBody>
      </p:sp>
    </p:spTree>
    <p:extLst>
      <p:ext uri="{BB962C8B-B14F-4D97-AF65-F5344CB8AC3E}">
        <p14:creationId xmlns:p14="http://schemas.microsoft.com/office/powerpoint/2010/main" val="22758752"/>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800" dirty="0">
                <a:solidFill>
                  <a:srgbClr val="004ADD"/>
                </a:solidFill>
                <a:latin typeface="Source Sans Pro" panose="020B0503030403020204" pitchFamily="34" charset="0"/>
                <a:ea typeface="Source Sans Pro" panose="020B0503030403020204" pitchFamily="34" charset="0"/>
              </a:rPr>
              <a:t>Case Studies: Duplicative line items</a:t>
            </a:r>
            <a:endParaRPr lang="en-US" sz="2800" dirty="0"/>
          </a:p>
        </p:txBody>
      </p:sp>
      <p:sp>
        <p:nvSpPr>
          <p:cNvPr id="3" name="Content Placeholder 2"/>
          <p:cNvSpPr>
            <a:spLocks noGrp="1"/>
          </p:cNvSpPr>
          <p:nvPr>
            <p:ph idx="1"/>
          </p:nvPr>
        </p:nvSpPr>
        <p:spPr/>
        <p:txBody>
          <a:bodyPr/>
          <a:lstStyle/>
          <a:p>
            <a:pPr marL="0" indent="0">
              <a:buNone/>
            </a:pPr>
            <a:r>
              <a:rPr lang="en-US" sz="2400" dirty="0" smtClean="0"/>
              <a:t>Answer:</a:t>
            </a:r>
          </a:p>
          <a:p>
            <a:pPr marL="342900" indent="-342900">
              <a:buFont typeface="Arial" panose="020B0604020202020204" pitchFamily="34" charset="0"/>
              <a:buChar char="•"/>
            </a:pPr>
            <a:r>
              <a:rPr lang="en-US" sz="2400" dirty="0"/>
              <a:t>USAC’s system will flag the second invoice as a possible duplicate.  To resolve the matter, a further review must be completed. </a:t>
            </a:r>
          </a:p>
          <a:p>
            <a:pPr marL="342900" indent="-342900">
              <a:buFont typeface="Arial" panose="020B0604020202020204" pitchFamily="34" charset="0"/>
              <a:buChar char="•"/>
            </a:pPr>
            <a:r>
              <a:rPr lang="en-US" sz="2400" dirty="0"/>
              <a:t>The invoice reviewer will request documentation to support both invoices and to demonstrate that the second is not a duplicate submission. </a:t>
            </a:r>
          </a:p>
          <a:p>
            <a:pPr marL="0" indent="0">
              <a:buNone/>
            </a:pPr>
            <a:endParaRPr lang="en-US" dirty="0"/>
          </a:p>
        </p:txBody>
      </p:sp>
      <p:sp>
        <p:nvSpPr>
          <p:cNvPr id="4" name="Footer Placeholder 3"/>
          <p:cNvSpPr>
            <a:spLocks noGrp="1"/>
          </p:cNvSpPr>
          <p:nvPr>
            <p:ph type="ftr" sz="quarter" idx="10"/>
          </p:nvPr>
        </p:nvSpPr>
        <p:spPr/>
        <p:txBody>
          <a:bodyPr/>
          <a:lstStyle/>
          <a:p>
            <a:pPr marL="12700">
              <a:lnSpc>
                <a:spcPts val="969"/>
              </a:lnSpc>
            </a:pPr>
            <a:r>
              <a:rPr lang="de-DE" dirty="0" smtClean="0">
                <a:solidFill>
                  <a:srgbClr val="0062FF"/>
                </a:solidFill>
              </a:rPr>
              <a:t>© 2018 </a:t>
            </a:r>
            <a:r>
              <a:rPr lang="en-US" dirty="0" smtClean="0">
                <a:solidFill>
                  <a:srgbClr val="0062FF"/>
                </a:solidFill>
              </a:rPr>
              <a:t>Universal Service Administrative Co.</a:t>
            </a:r>
            <a:endParaRPr lang="en-US" dirty="0">
              <a:solidFill>
                <a:srgbClr val="0059B7"/>
              </a:solidFill>
              <a:latin typeface="SourceSansPro-Light"/>
              <a:cs typeface="SourceSansPro-Light"/>
            </a:endParaRPr>
          </a:p>
        </p:txBody>
      </p:sp>
      <p:sp>
        <p:nvSpPr>
          <p:cNvPr id="5" name="Slide Number Placeholder 4"/>
          <p:cNvSpPr>
            <a:spLocks noGrp="1"/>
          </p:cNvSpPr>
          <p:nvPr>
            <p:ph type="sldNum" sz="quarter" idx="11"/>
          </p:nvPr>
        </p:nvSpPr>
        <p:spPr/>
        <p:txBody>
          <a:bodyPr/>
          <a:lstStyle/>
          <a:p>
            <a:fld id="{77DFCED7-EB59-654B-ACD8-84CE8F59160C}" type="slidenum">
              <a:rPr lang="en-US" smtClean="0"/>
              <a:pPr/>
              <a:t>34</a:t>
            </a:fld>
            <a:endParaRPr lang="en-US" dirty="0"/>
          </a:p>
        </p:txBody>
      </p:sp>
    </p:spTree>
    <p:extLst>
      <p:ext uri="{BB962C8B-B14F-4D97-AF65-F5344CB8AC3E}">
        <p14:creationId xmlns:p14="http://schemas.microsoft.com/office/powerpoint/2010/main" val="3510495673"/>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76585" y="466757"/>
            <a:ext cx="11016449" cy="682440"/>
          </a:xfrm>
        </p:spPr>
        <p:txBody>
          <a:bodyPr/>
          <a:lstStyle/>
          <a:p>
            <a:r>
              <a:rPr lang="en-US" sz="2800" dirty="0"/>
              <a:t>Case Studies: Service certification error</a:t>
            </a:r>
          </a:p>
        </p:txBody>
      </p:sp>
      <p:sp>
        <p:nvSpPr>
          <p:cNvPr id="3" name="Content Placeholder 2"/>
          <p:cNvSpPr>
            <a:spLocks noGrp="1"/>
          </p:cNvSpPr>
          <p:nvPr>
            <p:ph idx="1"/>
          </p:nvPr>
        </p:nvSpPr>
        <p:spPr>
          <a:xfrm>
            <a:off x="741966" y="1513981"/>
            <a:ext cx="10751068" cy="4112800"/>
          </a:xfrm>
        </p:spPr>
        <p:txBody>
          <a:bodyPr/>
          <a:lstStyle/>
          <a:p>
            <a:pPr marL="457200" indent="-457200">
              <a:buFont typeface="Arial" panose="020B0604020202020204" pitchFamily="34" charset="0"/>
              <a:buChar char="•"/>
            </a:pPr>
            <a:r>
              <a:rPr lang="en-US" sz="2400" dirty="0"/>
              <a:t>During the review of an invoice, the reviewer requests verification from the applicant that services were delivered and installed.</a:t>
            </a:r>
          </a:p>
          <a:p>
            <a:pPr marL="457200" indent="-457200">
              <a:buFont typeface="Arial" panose="020B0604020202020204" pitchFamily="34" charset="0"/>
              <a:buChar char="•"/>
            </a:pPr>
            <a:r>
              <a:rPr lang="en-US" sz="2400" dirty="0"/>
              <a:t>The reviewer sends a service </a:t>
            </a:r>
            <a:r>
              <a:rPr lang="en-US" sz="2400" dirty="0" smtClean="0"/>
              <a:t>certification with instructions </a:t>
            </a:r>
            <a:r>
              <a:rPr lang="en-US" sz="2400" dirty="0"/>
              <a:t>to the service provider to forward to the applicant for confirmation.</a:t>
            </a:r>
          </a:p>
          <a:p>
            <a:pPr marL="457200" indent="-457200">
              <a:buFont typeface="Arial" panose="020B0604020202020204" pitchFamily="34" charset="0"/>
              <a:buChar char="•"/>
            </a:pPr>
            <a:r>
              <a:rPr lang="en-US" sz="2400" dirty="0"/>
              <a:t>The service provider sends only the service </a:t>
            </a:r>
            <a:r>
              <a:rPr lang="en-US" sz="2400" dirty="0" smtClean="0"/>
              <a:t>certification (without instructions) </a:t>
            </a:r>
            <a:r>
              <a:rPr lang="en-US" sz="2400" dirty="0"/>
              <a:t>to the applicant, who completes it and returns it to the service provider. The service provider then sends it to the invoice reviewer</a:t>
            </a:r>
            <a:r>
              <a:rPr lang="en-US" sz="2400" dirty="0" smtClean="0"/>
              <a:t>.</a:t>
            </a:r>
            <a:endParaRPr lang="en-US" sz="2400" dirty="0"/>
          </a:p>
        </p:txBody>
      </p:sp>
      <p:sp>
        <p:nvSpPr>
          <p:cNvPr id="4" name="Footer Placeholder 3"/>
          <p:cNvSpPr>
            <a:spLocks noGrp="1"/>
          </p:cNvSpPr>
          <p:nvPr>
            <p:ph type="ftr" sz="quarter" idx="10"/>
          </p:nvPr>
        </p:nvSpPr>
        <p:spPr/>
        <p:txBody>
          <a:bodyPr/>
          <a:lstStyle/>
          <a:p>
            <a:pPr marL="12700">
              <a:lnSpc>
                <a:spcPts val="969"/>
              </a:lnSpc>
            </a:pPr>
            <a:r>
              <a:rPr lang="de-DE" dirty="0">
                <a:solidFill>
                  <a:srgbClr val="0062FF"/>
                </a:solidFill>
              </a:rPr>
              <a:t>© 2018 </a:t>
            </a:r>
            <a:r>
              <a:rPr lang="en-US" dirty="0">
                <a:solidFill>
                  <a:srgbClr val="0062FF"/>
                </a:solidFill>
              </a:rPr>
              <a:t>Universal Service Administrative Co.</a:t>
            </a:r>
            <a:endParaRPr lang="en-US" dirty="0">
              <a:solidFill>
                <a:srgbClr val="0059B7"/>
              </a:solidFill>
              <a:latin typeface="SourceSansPro-Light"/>
              <a:cs typeface="SourceSansPro-Light"/>
            </a:endParaRPr>
          </a:p>
        </p:txBody>
      </p:sp>
      <p:sp>
        <p:nvSpPr>
          <p:cNvPr id="5" name="Slide Number Placeholder 4"/>
          <p:cNvSpPr>
            <a:spLocks noGrp="1"/>
          </p:cNvSpPr>
          <p:nvPr>
            <p:ph type="sldNum" sz="quarter" idx="11"/>
          </p:nvPr>
        </p:nvSpPr>
        <p:spPr/>
        <p:txBody>
          <a:bodyPr/>
          <a:lstStyle/>
          <a:p>
            <a:fld id="{77DFCED7-EB59-654B-ACD8-84CE8F59160C}" type="slidenum">
              <a:rPr lang="en-US" smtClean="0"/>
              <a:pPr/>
              <a:t>35</a:t>
            </a:fld>
            <a:endParaRPr lang="en-US" dirty="0"/>
          </a:p>
        </p:txBody>
      </p:sp>
    </p:spTree>
    <p:extLst>
      <p:ext uri="{BB962C8B-B14F-4D97-AF65-F5344CB8AC3E}">
        <p14:creationId xmlns:p14="http://schemas.microsoft.com/office/powerpoint/2010/main" val="1521152402"/>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800" dirty="0"/>
              <a:t>Case Studies: Service certification error</a:t>
            </a:r>
          </a:p>
        </p:txBody>
      </p:sp>
      <p:sp>
        <p:nvSpPr>
          <p:cNvPr id="3" name="Content Placeholder 2"/>
          <p:cNvSpPr>
            <a:spLocks noGrp="1"/>
          </p:cNvSpPr>
          <p:nvPr>
            <p:ph idx="1"/>
          </p:nvPr>
        </p:nvSpPr>
        <p:spPr/>
        <p:txBody>
          <a:bodyPr/>
          <a:lstStyle/>
          <a:p>
            <a:pPr marL="0" indent="0">
              <a:buNone/>
            </a:pPr>
            <a:r>
              <a:rPr lang="en-US" sz="2400" dirty="0" smtClean="0"/>
              <a:t>Answer:</a:t>
            </a:r>
          </a:p>
          <a:p>
            <a:pPr marL="457200" indent="-457200">
              <a:buFont typeface="Arial" panose="020B0604020202020204" pitchFamily="34" charset="0"/>
              <a:buChar char="•"/>
            </a:pPr>
            <a:r>
              <a:rPr lang="en-US" sz="2400" dirty="0"/>
              <a:t>The invoice reviewer attempts to contact the applicant to verify that the response was in fact from the applicant, but the applicant does not respond.</a:t>
            </a:r>
          </a:p>
          <a:p>
            <a:pPr marL="457200" indent="-457200">
              <a:buFont typeface="Arial" panose="020B0604020202020204" pitchFamily="34" charset="0"/>
              <a:buChar char="•"/>
            </a:pPr>
            <a:r>
              <a:rPr lang="en-US" sz="2400" dirty="0"/>
              <a:t>The invoice reviewer then denies the invoice because the applicant did not respond.</a:t>
            </a:r>
          </a:p>
          <a:p>
            <a:pPr marL="0" indent="0">
              <a:buNone/>
            </a:pPr>
            <a:endParaRPr lang="en-US" dirty="0"/>
          </a:p>
        </p:txBody>
      </p:sp>
      <p:sp>
        <p:nvSpPr>
          <p:cNvPr id="4" name="Footer Placeholder 3"/>
          <p:cNvSpPr>
            <a:spLocks noGrp="1"/>
          </p:cNvSpPr>
          <p:nvPr>
            <p:ph type="ftr" sz="quarter" idx="10"/>
          </p:nvPr>
        </p:nvSpPr>
        <p:spPr/>
        <p:txBody>
          <a:bodyPr/>
          <a:lstStyle/>
          <a:p>
            <a:pPr marL="12700">
              <a:lnSpc>
                <a:spcPts val="969"/>
              </a:lnSpc>
            </a:pPr>
            <a:r>
              <a:rPr lang="de-DE" dirty="0" smtClean="0">
                <a:solidFill>
                  <a:srgbClr val="0062FF"/>
                </a:solidFill>
              </a:rPr>
              <a:t>© 2018 </a:t>
            </a:r>
            <a:r>
              <a:rPr lang="en-US" dirty="0" smtClean="0">
                <a:solidFill>
                  <a:srgbClr val="0062FF"/>
                </a:solidFill>
              </a:rPr>
              <a:t>Universal Service Administrative Co.</a:t>
            </a:r>
            <a:endParaRPr lang="en-US" dirty="0">
              <a:solidFill>
                <a:srgbClr val="0059B7"/>
              </a:solidFill>
              <a:latin typeface="SourceSansPro-Light"/>
              <a:cs typeface="SourceSansPro-Light"/>
            </a:endParaRPr>
          </a:p>
        </p:txBody>
      </p:sp>
      <p:sp>
        <p:nvSpPr>
          <p:cNvPr id="5" name="Slide Number Placeholder 4"/>
          <p:cNvSpPr>
            <a:spLocks noGrp="1"/>
          </p:cNvSpPr>
          <p:nvPr>
            <p:ph type="sldNum" sz="quarter" idx="11"/>
          </p:nvPr>
        </p:nvSpPr>
        <p:spPr/>
        <p:txBody>
          <a:bodyPr/>
          <a:lstStyle/>
          <a:p>
            <a:fld id="{77DFCED7-EB59-654B-ACD8-84CE8F59160C}" type="slidenum">
              <a:rPr lang="en-US" smtClean="0"/>
              <a:pPr/>
              <a:t>36</a:t>
            </a:fld>
            <a:endParaRPr lang="en-US" dirty="0"/>
          </a:p>
        </p:txBody>
      </p:sp>
    </p:spTree>
    <p:extLst>
      <p:ext uri="{BB962C8B-B14F-4D97-AF65-F5344CB8AC3E}">
        <p14:creationId xmlns:p14="http://schemas.microsoft.com/office/powerpoint/2010/main" val="3801997051"/>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Questions?</a:t>
            </a:r>
          </a:p>
        </p:txBody>
      </p:sp>
      <p:sp>
        <p:nvSpPr>
          <p:cNvPr id="3" name="Footer Placeholder 2"/>
          <p:cNvSpPr>
            <a:spLocks noGrp="1"/>
          </p:cNvSpPr>
          <p:nvPr>
            <p:ph type="ftr" sz="quarter" idx="14"/>
          </p:nvPr>
        </p:nvSpPr>
        <p:spPr/>
        <p:txBody>
          <a:bodyPr/>
          <a:lstStyle/>
          <a:p>
            <a:pPr marL="12700">
              <a:lnSpc>
                <a:spcPts val="969"/>
              </a:lnSpc>
            </a:pPr>
            <a:r>
              <a:rPr lang="de-DE" dirty="0"/>
              <a:t>© 2018 </a:t>
            </a:r>
            <a:r>
              <a:rPr lang="en-US" dirty="0"/>
              <a:t>Universal Service Administrative Co.</a:t>
            </a:r>
            <a:endParaRPr lang="en-US" dirty="0">
              <a:latin typeface="SourceSansPro-Light"/>
              <a:cs typeface="SourceSansPro-Light"/>
            </a:endParaRPr>
          </a:p>
        </p:txBody>
      </p:sp>
      <p:sp>
        <p:nvSpPr>
          <p:cNvPr id="4" name="Slide Number Placeholder 3"/>
          <p:cNvSpPr>
            <a:spLocks noGrp="1"/>
          </p:cNvSpPr>
          <p:nvPr>
            <p:ph type="sldNum" sz="quarter" idx="12"/>
          </p:nvPr>
        </p:nvSpPr>
        <p:spPr/>
        <p:txBody>
          <a:bodyPr/>
          <a:lstStyle/>
          <a:p>
            <a:fld id="{77DFCED7-EB59-654B-ACD8-84CE8F59160C}" type="slidenum">
              <a:rPr lang="en-US" smtClean="0"/>
              <a:pPr/>
              <a:t>37</a:t>
            </a:fld>
            <a:endParaRPr lang="en-US" dirty="0"/>
          </a:p>
        </p:txBody>
      </p:sp>
    </p:spTree>
    <p:extLst>
      <p:ext uri="{BB962C8B-B14F-4D97-AF65-F5344CB8AC3E}">
        <p14:creationId xmlns:p14="http://schemas.microsoft.com/office/powerpoint/2010/main" val="3161420596"/>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4"/>
          </p:nvPr>
        </p:nvSpPr>
        <p:spPr/>
        <p:txBody>
          <a:bodyPr/>
          <a:lstStyle/>
          <a:p>
            <a:pPr marL="12700">
              <a:lnSpc>
                <a:spcPts val="969"/>
              </a:lnSpc>
            </a:pPr>
            <a:r>
              <a:rPr lang="de-DE" dirty="0"/>
              <a:t>© 2018 </a:t>
            </a:r>
            <a:r>
              <a:rPr lang="en-US" dirty="0"/>
              <a:t>Universal Service Administrative Co.</a:t>
            </a:r>
            <a:endParaRPr lang="en-US" dirty="0">
              <a:latin typeface="SourceSansPro-Light"/>
              <a:cs typeface="SourceSansPro-Light"/>
            </a:endParaRPr>
          </a:p>
        </p:txBody>
      </p:sp>
    </p:spTree>
    <p:extLst>
      <p:ext uri="{BB962C8B-B14F-4D97-AF65-F5344CB8AC3E}">
        <p14:creationId xmlns:p14="http://schemas.microsoft.com/office/powerpoint/2010/main" val="3376167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800" dirty="0"/>
              <a:t>Preparing for Invoicing</a:t>
            </a:r>
          </a:p>
        </p:txBody>
      </p:sp>
      <p:sp>
        <p:nvSpPr>
          <p:cNvPr id="3" name="Content Placeholder 2"/>
          <p:cNvSpPr>
            <a:spLocks noGrp="1"/>
          </p:cNvSpPr>
          <p:nvPr>
            <p:ph idx="1"/>
          </p:nvPr>
        </p:nvSpPr>
        <p:spPr>
          <a:xfrm>
            <a:off x="337351" y="1376040"/>
            <a:ext cx="9676661" cy="4112800"/>
          </a:xfrm>
        </p:spPr>
        <p:txBody>
          <a:bodyPr/>
          <a:lstStyle/>
          <a:p>
            <a:pPr>
              <a:buFont typeface="Arial" panose="020B0604020202020204" pitchFamily="34" charset="0"/>
              <a:buChar char="•"/>
            </a:pPr>
            <a:r>
              <a:rPr lang="en-US" sz="2400" dirty="0"/>
              <a:t>The applicant and service provider </a:t>
            </a:r>
            <a:r>
              <a:rPr lang="en-US" sz="2400" b="1" dirty="0"/>
              <a:t>receive an FCDL </a:t>
            </a:r>
            <a:r>
              <a:rPr lang="en-US" sz="2400" dirty="0"/>
              <a:t>with a positive commitment.</a:t>
            </a:r>
          </a:p>
          <a:p>
            <a:pPr>
              <a:buFont typeface="Arial" panose="020B0604020202020204" pitchFamily="34" charset="0"/>
              <a:buChar char="•"/>
            </a:pPr>
            <a:r>
              <a:rPr lang="en-US" sz="2400" dirty="0"/>
              <a:t>The applicant </a:t>
            </a:r>
            <a:r>
              <a:rPr lang="en-US" sz="2400" b="1" dirty="0"/>
              <a:t>certifies an FCC Form 486 </a:t>
            </a:r>
            <a:r>
              <a:rPr lang="en-US" sz="2400" dirty="0"/>
              <a:t>and establishes </a:t>
            </a:r>
            <a:r>
              <a:rPr lang="en-US" sz="2400" dirty="0" smtClean="0"/>
              <a:t>the actual </a:t>
            </a:r>
            <a:r>
              <a:rPr lang="en-US" sz="2400" dirty="0"/>
              <a:t>service start date for FRN(s).</a:t>
            </a:r>
          </a:p>
          <a:p>
            <a:pPr>
              <a:buFont typeface="Arial" panose="020B0604020202020204" pitchFamily="34" charset="0"/>
              <a:buChar char="•"/>
            </a:pPr>
            <a:r>
              <a:rPr lang="en-US" sz="2400" dirty="0"/>
              <a:t>USAC reviews and approves the FCC Form 486.</a:t>
            </a:r>
          </a:p>
          <a:p>
            <a:pPr>
              <a:buFont typeface="Arial" panose="020B0604020202020204" pitchFamily="34" charset="0"/>
              <a:buChar char="•"/>
            </a:pPr>
            <a:r>
              <a:rPr lang="en-US" sz="2400" dirty="0"/>
              <a:t>The service provider </a:t>
            </a:r>
            <a:r>
              <a:rPr lang="en-US" sz="2400" b="1" dirty="0"/>
              <a:t>certifies an FCC Form 473 </a:t>
            </a:r>
            <a:r>
              <a:rPr lang="en-US" sz="2400" dirty="0"/>
              <a:t>(SPAC Form) for each SPIN that will be featured on an invoice for that funding year.</a:t>
            </a:r>
          </a:p>
          <a:p>
            <a:pPr marL="0" indent="0">
              <a:buNone/>
            </a:pPr>
            <a:endParaRPr lang="en-US" dirty="0"/>
          </a:p>
        </p:txBody>
      </p:sp>
      <p:sp>
        <p:nvSpPr>
          <p:cNvPr id="4" name="Slide Number Placeholder 3"/>
          <p:cNvSpPr>
            <a:spLocks noGrp="1"/>
          </p:cNvSpPr>
          <p:nvPr>
            <p:ph type="sldNum" sz="quarter" idx="11"/>
          </p:nvPr>
        </p:nvSpPr>
        <p:spPr/>
        <p:txBody>
          <a:bodyPr/>
          <a:lstStyle/>
          <a:p>
            <a:fld id="{77DFCED7-EB59-654B-ACD8-84CE8F59160C}" type="slidenum">
              <a:rPr lang="en-US" smtClean="0"/>
              <a:pPr/>
              <a:t>4</a:t>
            </a:fld>
            <a:endParaRPr lang="en-US" dirty="0"/>
          </a:p>
        </p:txBody>
      </p:sp>
      <p:sp>
        <p:nvSpPr>
          <p:cNvPr id="5" name="Rectangle 4"/>
          <p:cNvSpPr/>
          <p:nvPr/>
        </p:nvSpPr>
        <p:spPr>
          <a:xfrm>
            <a:off x="758887" y="6428625"/>
            <a:ext cx="2071401" cy="220573"/>
          </a:xfrm>
          <a:prstGeom prst="rect">
            <a:avLst/>
          </a:prstGeom>
        </p:spPr>
        <p:txBody>
          <a:bodyPr wrap="none">
            <a:spAutoFit/>
          </a:bodyPr>
          <a:lstStyle/>
          <a:p>
            <a:pPr marL="12700" lvl="0">
              <a:lnSpc>
                <a:spcPts val="969"/>
              </a:lnSpc>
            </a:pPr>
            <a:r>
              <a:rPr lang="de-DE" sz="800" dirty="0">
                <a:solidFill>
                  <a:srgbClr val="0062FF"/>
                </a:solidFill>
                <a:latin typeface="Source Sans Pro" charset="0"/>
                <a:ea typeface="Source Sans Pro" charset="0"/>
              </a:rPr>
              <a:t>© 2018 </a:t>
            </a:r>
            <a:r>
              <a:rPr lang="en-US" sz="800" dirty="0">
                <a:solidFill>
                  <a:srgbClr val="0062FF"/>
                </a:solidFill>
                <a:latin typeface="Source Sans Pro" charset="0"/>
                <a:ea typeface="Source Sans Pro" charset="0"/>
              </a:rPr>
              <a:t>Universal Service Administrative Co.</a:t>
            </a:r>
            <a:endParaRPr lang="en-US" sz="800" dirty="0">
              <a:solidFill>
                <a:srgbClr val="0059B7"/>
              </a:solidFill>
              <a:latin typeface="SourceSansPro-Light"/>
              <a:ea typeface="Source Sans Pro" charset="0"/>
              <a:cs typeface="SourceSansPro-Light"/>
            </a:endParaRPr>
          </a:p>
        </p:txBody>
      </p:sp>
    </p:spTree>
    <p:extLst>
      <p:ext uri="{BB962C8B-B14F-4D97-AF65-F5344CB8AC3E}">
        <p14:creationId xmlns:p14="http://schemas.microsoft.com/office/powerpoint/2010/main" val="98138312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txBox="1">
            <a:spLocks/>
          </p:cNvSpPr>
          <p:nvPr/>
        </p:nvSpPr>
        <p:spPr>
          <a:xfrm>
            <a:off x="1676400" y="454826"/>
            <a:ext cx="9144000" cy="2387600"/>
          </a:xfrm>
          <a:prstGeom prst="rect">
            <a:avLst/>
          </a:prstGeom>
        </p:spPr>
        <p:txBody>
          <a:bodyPr vert="horz" lIns="91440" tIns="45720" rIns="91440" bIns="45720" rtlCol="0" anchor="b" anchorCtr="0">
            <a:noAutofit/>
          </a:bodyPr>
          <a:lstStyle>
            <a:lvl1pPr algn="ctr" defTabSz="914400" rtl="0" eaLnBrk="1" latinLnBrk="0" hangingPunct="1">
              <a:lnSpc>
                <a:spcPct val="90000"/>
              </a:lnSpc>
              <a:spcBef>
                <a:spcPct val="0"/>
              </a:spcBef>
              <a:buNone/>
              <a:defRPr sz="3800" b="1" i="0" kern="1200">
                <a:solidFill>
                  <a:srgbClr val="004AD4"/>
                </a:solidFill>
                <a:latin typeface="Source Sans Pro" charset="0"/>
                <a:ea typeface="Source Sans Pro" charset="0"/>
                <a:cs typeface="Source Sans Pro" charset="0"/>
              </a:defRPr>
            </a:lvl1pPr>
          </a:lstStyle>
          <a:p>
            <a:r>
              <a:rPr lang="en-US" dirty="0"/>
              <a:t>Invoicing Methods</a:t>
            </a:r>
          </a:p>
        </p:txBody>
      </p:sp>
      <p:sp>
        <p:nvSpPr>
          <p:cNvPr id="7" name="Subtitle 2"/>
          <p:cNvSpPr txBox="1">
            <a:spLocks/>
          </p:cNvSpPr>
          <p:nvPr/>
        </p:nvSpPr>
        <p:spPr>
          <a:xfrm>
            <a:off x="1676400" y="2934501"/>
            <a:ext cx="9144000" cy="1655762"/>
          </a:xfrm>
          <a:prstGeom prst="rect">
            <a:avLst/>
          </a:prstGeom>
        </p:spPr>
        <p:txBody>
          <a:bodyPr vert="horz" lIns="91440" tIns="45720" rIns="91440" bIns="45720" rtlCol="0">
            <a:noAutofit/>
          </a:bodyPr>
          <a:lstStyle>
            <a:lvl1pPr marL="0" indent="0" algn="ctr" defTabSz="914400" rtl="0" eaLnBrk="1" latinLnBrk="0" hangingPunct="1">
              <a:lnSpc>
                <a:spcPct val="100000"/>
              </a:lnSpc>
              <a:spcBef>
                <a:spcPts val="1000"/>
              </a:spcBef>
              <a:spcAft>
                <a:spcPts val="300"/>
              </a:spcAft>
              <a:buClr>
                <a:srgbClr val="006FF4"/>
              </a:buClr>
              <a:buFont typeface="+mj-lt"/>
              <a:buNone/>
              <a:defRPr sz="2800" kern="1200">
                <a:solidFill>
                  <a:srgbClr val="FE5000"/>
                </a:solidFill>
                <a:latin typeface="Source Sans Pro" charset="0"/>
                <a:ea typeface="Source Sans Pro" charset="0"/>
                <a:cs typeface="Source Sans Pro" charset="0"/>
              </a:defRPr>
            </a:lvl1pPr>
            <a:lvl2pPr marL="457200" indent="0" algn="ctr" defTabSz="914400" rtl="0" eaLnBrk="1" latinLnBrk="0" hangingPunct="1">
              <a:lnSpc>
                <a:spcPct val="100000"/>
              </a:lnSpc>
              <a:spcBef>
                <a:spcPts val="500"/>
              </a:spcBef>
              <a:spcAft>
                <a:spcPts val="300"/>
              </a:spcAft>
              <a:buClr>
                <a:srgbClr val="FE5000"/>
              </a:buClr>
              <a:buFont typeface="Arial" charset="0"/>
              <a:buNone/>
              <a:defRPr sz="2000" kern="1200">
                <a:solidFill>
                  <a:schemeClr val="tx1">
                    <a:lumMod val="65000"/>
                    <a:lumOff val="35000"/>
                  </a:schemeClr>
                </a:solidFill>
                <a:latin typeface="Source Sans Pro" charset="0"/>
                <a:ea typeface="Source Sans Pro" charset="0"/>
                <a:cs typeface="Source Sans Pro" charset="0"/>
              </a:defRPr>
            </a:lvl2pPr>
            <a:lvl3pPr marL="914400" indent="0" algn="ctr" defTabSz="914400" rtl="0" eaLnBrk="1" latinLnBrk="0" hangingPunct="1">
              <a:lnSpc>
                <a:spcPct val="100000"/>
              </a:lnSpc>
              <a:spcBef>
                <a:spcPts val="500"/>
              </a:spcBef>
              <a:spcAft>
                <a:spcPts val="300"/>
              </a:spcAft>
              <a:buClr>
                <a:srgbClr val="FE5000"/>
              </a:buClr>
              <a:buSzPct val="85000"/>
              <a:buFont typeface="LucidaGrande" charset="0"/>
              <a:buNone/>
              <a:defRPr sz="1800" kern="1200">
                <a:solidFill>
                  <a:schemeClr val="tx1">
                    <a:lumMod val="65000"/>
                    <a:lumOff val="35000"/>
                  </a:schemeClr>
                </a:solidFill>
                <a:latin typeface="Source Sans Pro" charset="0"/>
                <a:ea typeface="Source Sans Pro" charset="0"/>
                <a:cs typeface="Source Sans Pro" charset="0"/>
              </a:defRPr>
            </a:lvl3pPr>
            <a:lvl4pPr marL="1371600" indent="0" algn="ctr" defTabSz="914400" rtl="0" eaLnBrk="1" latinLnBrk="0" hangingPunct="1">
              <a:lnSpc>
                <a:spcPct val="100000"/>
              </a:lnSpc>
              <a:spcBef>
                <a:spcPts val="500"/>
              </a:spcBef>
              <a:spcAft>
                <a:spcPts val="300"/>
              </a:spcAft>
              <a:buClr>
                <a:srgbClr val="FE5000"/>
              </a:buClr>
              <a:buFont typeface="Wingdings" charset="2"/>
              <a:buNone/>
              <a:defRPr sz="1600" kern="1200">
                <a:solidFill>
                  <a:schemeClr val="tx1">
                    <a:lumMod val="65000"/>
                    <a:lumOff val="35000"/>
                  </a:schemeClr>
                </a:solidFill>
                <a:latin typeface="Source Sans Pro" charset="0"/>
                <a:ea typeface="Source Sans Pro" charset="0"/>
                <a:cs typeface="Source Sans Pro" charset="0"/>
              </a:defRPr>
            </a:lvl4pPr>
            <a:lvl5pPr marL="1828800" indent="0" algn="ctr" defTabSz="914400" rtl="0" eaLnBrk="1" latinLnBrk="0" hangingPunct="1">
              <a:lnSpc>
                <a:spcPct val="100000"/>
              </a:lnSpc>
              <a:spcBef>
                <a:spcPts val="500"/>
              </a:spcBef>
              <a:spcAft>
                <a:spcPts val="300"/>
              </a:spcAft>
              <a:buClr>
                <a:srgbClr val="FE5000"/>
              </a:buClr>
              <a:buFont typeface="LucidaGrande" charset="0"/>
              <a:buNone/>
              <a:defRPr sz="1600" kern="1200">
                <a:solidFill>
                  <a:schemeClr val="tx1">
                    <a:lumMod val="65000"/>
                    <a:lumOff val="35000"/>
                  </a:schemeClr>
                </a:solidFill>
                <a:latin typeface="Source Sans Pro" charset="0"/>
                <a:ea typeface="Source Sans Pro" charset="0"/>
                <a:cs typeface="Source Sans Pro" charset="0"/>
              </a:defRPr>
            </a:lvl5pPr>
            <a:lvl6pPr marL="22860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9pPr>
          </a:lstStyle>
          <a:p>
            <a:endParaRPr lang="en-US" dirty="0"/>
          </a:p>
        </p:txBody>
      </p:sp>
      <p:sp>
        <p:nvSpPr>
          <p:cNvPr id="2" name="Slide Number Placeholder 1"/>
          <p:cNvSpPr>
            <a:spLocks noGrp="1"/>
          </p:cNvSpPr>
          <p:nvPr>
            <p:ph type="sldNum" sz="quarter" idx="11"/>
          </p:nvPr>
        </p:nvSpPr>
        <p:spPr/>
        <p:txBody>
          <a:bodyPr/>
          <a:lstStyle/>
          <a:p>
            <a:fld id="{77DFCED7-EB59-654B-ACD8-84CE8F59160C}" type="slidenum">
              <a:rPr lang="en-US" smtClean="0"/>
              <a:pPr/>
              <a:t>5</a:t>
            </a:fld>
            <a:endParaRPr lang="en-US" dirty="0"/>
          </a:p>
        </p:txBody>
      </p:sp>
      <p:sp>
        <p:nvSpPr>
          <p:cNvPr id="4" name="Footer Placeholder 3"/>
          <p:cNvSpPr>
            <a:spLocks noGrp="1"/>
          </p:cNvSpPr>
          <p:nvPr>
            <p:ph type="ftr" sz="quarter" idx="10"/>
          </p:nvPr>
        </p:nvSpPr>
        <p:spPr/>
        <p:txBody>
          <a:bodyPr/>
          <a:lstStyle/>
          <a:p>
            <a:pPr marL="12700">
              <a:lnSpc>
                <a:spcPts val="969"/>
              </a:lnSpc>
            </a:pPr>
            <a:r>
              <a:rPr lang="de-DE" dirty="0">
                <a:solidFill>
                  <a:srgbClr val="0062FF"/>
                </a:solidFill>
              </a:rPr>
              <a:t>© 2018 </a:t>
            </a:r>
            <a:r>
              <a:rPr lang="en-US" dirty="0">
                <a:solidFill>
                  <a:srgbClr val="0062FF"/>
                </a:solidFill>
              </a:rPr>
              <a:t>Universal Service Administrative Co.</a:t>
            </a:r>
            <a:endParaRPr lang="en-US" dirty="0">
              <a:solidFill>
                <a:srgbClr val="0059B7"/>
              </a:solidFill>
              <a:latin typeface="SourceSansPro-Light"/>
              <a:cs typeface="SourceSansPro-Light"/>
            </a:endParaRPr>
          </a:p>
        </p:txBody>
      </p:sp>
    </p:spTree>
    <p:extLst>
      <p:ext uri="{BB962C8B-B14F-4D97-AF65-F5344CB8AC3E}">
        <p14:creationId xmlns:p14="http://schemas.microsoft.com/office/powerpoint/2010/main" val="353329615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800" dirty="0"/>
              <a:t>Invoicing Methods</a:t>
            </a:r>
          </a:p>
        </p:txBody>
      </p:sp>
      <p:sp>
        <p:nvSpPr>
          <p:cNvPr id="4" name="Footer Placeholder 3"/>
          <p:cNvSpPr>
            <a:spLocks noGrp="1"/>
          </p:cNvSpPr>
          <p:nvPr>
            <p:ph type="ftr" sz="quarter" idx="10"/>
          </p:nvPr>
        </p:nvSpPr>
        <p:spPr/>
        <p:txBody>
          <a:bodyPr/>
          <a:lstStyle/>
          <a:p>
            <a:pPr marL="12700">
              <a:lnSpc>
                <a:spcPts val="969"/>
              </a:lnSpc>
            </a:pPr>
            <a:r>
              <a:rPr lang="de-DE" dirty="0">
                <a:solidFill>
                  <a:srgbClr val="0062FF"/>
                </a:solidFill>
              </a:rPr>
              <a:t>© 2018 </a:t>
            </a:r>
            <a:r>
              <a:rPr lang="en-US" dirty="0">
                <a:solidFill>
                  <a:srgbClr val="0062FF"/>
                </a:solidFill>
              </a:rPr>
              <a:t>Universal Service Administrative Co.</a:t>
            </a:r>
            <a:endParaRPr lang="en-US" dirty="0">
              <a:solidFill>
                <a:srgbClr val="0059B7"/>
              </a:solidFill>
              <a:latin typeface="SourceSansPro-Light"/>
              <a:cs typeface="SourceSansPro-Light"/>
            </a:endParaRPr>
          </a:p>
        </p:txBody>
      </p:sp>
      <p:sp>
        <p:nvSpPr>
          <p:cNvPr id="5" name="Slide Number Placeholder 4"/>
          <p:cNvSpPr>
            <a:spLocks noGrp="1"/>
          </p:cNvSpPr>
          <p:nvPr>
            <p:ph type="sldNum" sz="quarter" idx="11"/>
          </p:nvPr>
        </p:nvSpPr>
        <p:spPr/>
        <p:txBody>
          <a:bodyPr/>
          <a:lstStyle/>
          <a:p>
            <a:fld id="{77DFCED7-EB59-654B-ACD8-84CE8F59160C}" type="slidenum">
              <a:rPr lang="en-US" smtClean="0"/>
              <a:pPr/>
              <a:t>6</a:t>
            </a:fld>
            <a:endParaRPr lang="en-US" dirty="0"/>
          </a:p>
        </p:txBody>
      </p:sp>
      <p:sp>
        <p:nvSpPr>
          <p:cNvPr id="7" name="Shape 355"/>
          <p:cNvSpPr/>
          <p:nvPr/>
        </p:nvSpPr>
        <p:spPr>
          <a:xfrm>
            <a:off x="1529178" y="3342911"/>
            <a:ext cx="4049486" cy="2695031"/>
          </a:xfrm>
          <a:prstGeom prst="rect">
            <a:avLst/>
          </a:prstGeom>
          <a:solidFill>
            <a:schemeClr val="lt1"/>
          </a:solidFill>
          <a:ln w="9525" cap="flat" cmpd="sng">
            <a:solidFill>
              <a:srgbClr val="003D74"/>
            </a:solidFill>
            <a:prstDash val="solid"/>
            <a:round/>
            <a:headEnd type="none" w="med" len="med"/>
            <a:tailEnd type="none" w="med" len="med"/>
          </a:ln>
        </p:spPr>
        <p:txBody>
          <a:bodyPr lIns="91425" tIns="45700" rIns="91425" bIns="45700" anchor="ctr" anchorCtr="0">
            <a:noAutofit/>
          </a:bodyPr>
          <a:lstStyle/>
          <a:p>
            <a:pPr marL="0" marR="0" lvl="0" indent="0" algn="ctr" rtl="0">
              <a:spcBef>
                <a:spcPts val="0"/>
              </a:spcBef>
              <a:buNone/>
            </a:pPr>
            <a:endParaRPr sz="3200">
              <a:solidFill>
                <a:schemeClr val="lt1"/>
              </a:solidFill>
              <a:latin typeface="Calibri"/>
              <a:ea typeface="Calibri"/>
              <a:cs typeface="Calibri"/>
              <a:sym typeface="Calibri"/>
            </a:endParaRPr>
          </a:p>
        </p:txBody>
      </p:sp>
      <p:sp>
        <p:nvSpPr>
          <p:cNvPr id="8" name="Shape 363"/>
          <p:cNvSpPr txBox="1"/>
          <p:nvPr/>
        </p:nvSpPr>
        <p:spPr>
          <a:xfrm>
            <a:off x="2196495" y="2656877"/>
            <a:ext cx="2540000" cy="584774"/>
          </a:xfrm>
          <a:prstGeom prst="rect">
            <a:avLst/>
          </a:prstGeom>
          <a:noFill/>
          <a:ln>
            <a:noFill/>
          </a:ln>
        </p:spPr>
        <p:txBody>
          <a:bodyPr lIns="91425" tIns="45700" rIns="91425" bIns="45700" anchor="t" anchorCtr="0">
            <a:noAutofit/>
          </a:bodyPr>
          <a:lstStyle/>
          <a:p>
            <a:pPr marL="0" marR="0" lvl="0" indent="0" algn="ctr" rtl="0">
              <a:spcBef>
                <a:spcPts val="0"/>
              </a:spcBef>
              <a:buSzPct val="25000"/>
              <a:buNone/>
            </a:pPr>
            <a:r>
              <a:rPr lang="en-US" sz="3200" b="1" dirty="0">
                <a:solidFill>
                  <a:srgbClr val="FE5000"/>
                </a:solidFill>
                <a:latin typeface="Source Sans Pro"/>
                <a:ea typeface="Source Sans Pro"/>
                <a:cs typeface="Source Sans Pro"/>
                <a:sym typeface="Source Sans Pro"/>
              </a:rPr>
              <a:t>1. Applicant</a:t>
            </a:r>
          </a:p>
        </p:txBody>
      </p:sp>
      <p:sp>
        <p:nvSpPr>
          <p:cNvPr id="10" name="Shape 364"/>
          <p:cNvSpPr txBox="1"/>
          <p:nvPr/>
        </p:nvSpPr>
        <p:spPr>
          <a:xfrm>
            <a:off x="5739618" y="2656877"/>
            <a:ext cx="4725181" cy="584774"/>
          </a:xfrm>
          <a:prstGeom prst="rect">
            <a:avLst/>
          </a:prstGeom>
          <a:noFill/>
          <a:ln>
            <a:noFill/>
          </a:ln>
        </p:spPr>
        <p:txBody>
          <a:bodyPr lIns="91425" tIns="45700" rIns="91425" bIns="45700" anchor="t" anchorCtr="0">
            <a:noAutofit/>
          </a:bodyPr>
          <a:lstStyle/>
          <a:p>
            <a:pPr marL="0" marR="0" lvl="0" indent="0" algn="ctr" rtl="0">
              <a:spcBef>
                <a:spcPts val="0"/>
              </a:spcBef>
              <a:buSzPct val="25000"/>
              <a:buNone/>
            </a:pPr>
            <a:r>
              <a:rPr lang="en-US" sz="3200" b="1" dirty="0">
                <a:solidFill>
                  <a:srgbClr val="FE5000"/>
                </a:solidFill>
                <a:latin typeface="Source Sans Pro"/>
                <a:ea typeface="Source Sans Pro"/>
                <a:cs typeface="Source Sans Pro"/>
                <a:sym typeface="Source Sans Pro"/>
              </a:rPr>
              <a:t>2. Service Provider</a:t>
            </a:r>
          </a:p>
        </p:txBody>
      </p:sp>
      <p:sp>
        <p:nvSpPr>
          <p:cNvPr id="13" name="Shape 356"/>
          <p:cNvSpPr/>
          <p:nvPr/>
        </p:nvSpPr>
        <p:spPr>
          <a:xfrm>
            <a:off x="6618514" y="3327967"/>
            <a:ext cx="3846286" cy="2709969"/>
          </a:xfrm>
          <a:prstGeom prst="rect">
            <a:avLst/>
          </a:prstGeom>
          <a:solidFill>
            <a:schemeClr val="lt1"/>
          </a:solidFill>
          <a:ln w="9525" cap="flat" cmpd="sng">
            <a:solidFill>
              <a:srgbClr val="003D74"/>
            </a:solidFill>
            <a:prstDash val="solid"/>
            <a:round/>
            <a:headEnd type="none" w="med" len="med"/>
            <a:tailEnd type="none" w="med" len="med"/>
          </a:ln>
        </p:spPr>
        <p:txBody>
          <a:bodyPr lIns="91425" tIns="45700" rIns="91425" bIns="45700" anchor="ctr" anchorCtr="0">
            <a:noAutofit/>
          </a:bodyPr>
          <a:lstStyle/>
          <a:p>
            <a:pPr marL="0" marR="0" lvl="0" indent="0" algn="ctr" rtl="0">
              <a:spcBef>
                <a:spcPts val="0"/>
              </a:spcBef>
              <a:buNone/>
            </a:pPr>
            <a:endParaRPr sz="3200">
              <a:solidFill>
                <a:schemeClr val="lt1"/>
              </a:solidFill>
              <a:latin typeface="Calibri"/>
              <a:ea typeface="Calibri"/>
              <a:cs typeface="Calibri"/>
              <a:sym typeface="Calibri"/>
            </a:endParaRPr>
          </a:p>
        </p:txBody>
      </p:sp>
      <p:sp>
        <p:nvSpPr>
          <p:cNvPr id="17" name="Shape 359"/>
          <p:cNvSpPr txBox="1"/>
          <p:nvPr/>
        </p:nvSpPr>
        <p:spPr>
          <a:xfrm>
            <a:off x="1529178" y="3538367"/>
            <a:ext cx="4049485" cy="2322285"/>
          </a:xfrm>
          <a:prstGeom prst="rect">
            <a:avLst/>
          </a:prstGeom>
          <a:noFill/>
          <a:ln>
            <a:noFill/>
          </a:ln>
        </p:spPr>
        <p:txBody>
          <a:bodyPr lIns="91425" tIns="45700" rIns="91425" bIns="45700" anchor="t" anchorCtr="0">
            <a:noAutofit/>
          </a:bodyPr>
          <a:lstStyle/>
          <a:p>
            <a:pPr lvl="0" algn="ctr">
              <a:spcBef>
                <a:spcPts val="1000"/>
              </a:spcBef>
              <a:spcAft>
                <a:spcPts val="300"/>
              </a:spcAft>
              <a:buClr>
                <a:srgbClr val="006FF4"/>
              </a:buClr>
            </a:pPr>
            <a:r>
              <a:rPr lang="en-US" sz="2400" dirty="0">
                <a:solidFill>
                  <a:prstClr val="black">
                    <a:lumMod val="65000"/>
                    <a:lumOff val="35000"/>
                  </a:prstClr>
                </a:solidFill>
                <a:latin typeface="Source Sans Pro" charset="0"/>
                <a:ea typeface="Source Sans Pro" charset="0"/>
              </a:rPr>
              <a:t>FCC Form 472 </a:t>
            </a:r>
            <a:br>
              <a:rPr lang="en-US" sz="2400" dirty="0">
                <a:solidFill>
                  <a:prstClr val="black">
                    <a:lumMod val="65000"/>
                    <a:lumOff val="35000"/>
                  </a:prstClr>
                </a:solidFill>
                <a:latin typeface="Source Sans Pro" charset="0"/>
                <a:ea typeface="Source Sans Pro" charset="0"/>
              </a:rPr>
            </a:br>
            <a:r>
              <a:rPr lang="en-US" sz="2400" dirty="0">
                <a:solidFill>
                  <a:prstClr val="black">
                    <a:lumMod val="65000"/>
                    <a:lumOff val="35000"/>
                  </a:prstClr>
                </a:solidFill>
                <a:latin typeface="Source Sans Pro" charset="0"/>
                <a:ea typeface="Source Sans Pro" charset="0"/>
              </a:rPr>
              <a:t>Billed Entity Applicant Reimbursement (BEAR) Form</a:t>
            </a:r>
          </a:p>
          <a:p>
            <a:pPr lvl="0" algn="ctr">
              <a:spcBef>
                <a:spcPts val="1000"/>
              </a:spcBef>
              <a:spcAft>
                <a:spcPts val="300"/>
              </a:spcAft>
              <a:buClr>
                <a:srgbClr val="006FF4"/>
              </a:buClr>
            </a:pPr>
            <a:r>
              <a:rPr lang="en-US" sz="2400" dirty="0">
                <a:solidFill>
                  <a:prstClr val="black">
                    <a:lumMod val="65000"/>
                    <a:lumOff val="35000"/>
                  </a:prstClr>
                </a:solidFill>
                <a:latin typeface="Source Sans Pro" charset="0"/>
                <a:ea typeface="Source Sans Pro" charset="0"/>
              </a:rPr>
              <a:t>Filed online </a:t>
            </a:r>
          </a:p>
        </p:txBody>
      </p:sp>
      <p:sp>
        <p:nvSpPr>
          <p:cNvPr id="19" name="Shape 360"/>
          <p:cNvSpPr txBox="1"/>
          <p:nvPr/>
        </p:nvSpPr>
        <p:spPr>
          <a:xfrm>
            <a:off x="6600123" y="3585023"/>
            <a:ext cx="3846285" cy="2322285"/>
          </a:xfrm>
          <a:prstGeom prst="rect">
            <a:avLst/>
          </a:prstGeom>
          <a:noFill/>
          <a:ln>
            <a:noFill/>
          </a:ln>
        </p:spPr>
        <p:txBody>
          <a:bodyPr lIns="91425" tIns="45700" rIns="91425" bIns="45700" anchor="t" anchorCtr="0">
            <a:noAutofit/>
          </a:bodyPr>
          <a:lstStyle/>
          <a:p>
            <a:pPr lvl="0" algn="ctr">
              <a:spcBef>
                <a:spcPts val="1000"/>
              </a:spcBef>
              <a:spcAft>
                <a:spcPts val="300"/>
              </a:spcAft>
              <a:buClr>
                <a:srgbClr val="006FF4"/>
              </a:buClr>
            </a:pPr>
            <a:r>
              <a:rPr lang="en-US" sz="2400" dirty="0">
                <a:solidFill>
                  <a:prstClr val="black">
                    <a:lumMod val="65000"/>
                    <a:lumOff val="35000"/>
                  </a:prstClr>
                </a:solidFill>
                <a:latin typeface="Source Sans Pro" charset="0"/>
                <a:ea typeface="Source Sans Pro" charset="0"/>
              </a:rPr>
              <a:t>FCC Form 474</a:t>
            </a:r>
          </a:p>
          <a:p>
            <a:pPr lvl="0" algn="ctr">
              <a:spcBef>
                <a:spcPts val="1000"/>
              </a:spcBef>
              <a:spcAft>
                <a:spcPts val="300"/>
              </a:spcAft>
              <a:buClr>
                <a:srgbClr val="006FF4"/>
              </a:buClr>
            </a:pPr>
            <a:r>
              <a:rPr lang="en-US" sz="2400" dirty="0">
                <a:solidFill>
                  <a:prstClr val="black">
                    <a:lumMod val="65000"/>
                    <a:lumOff val="35000"/>
                  </a:prstClr>
                </a:solidFill>
                <a:latin typeface="Source Sans Pro" charset="0"/>
                <a:ea typeface="Source Sans Pro" charset="0"/>
              </a:rPr>
              <a:t>Service Provider Invoice (SPI) Form</a:t>
            </a:r>
          </a:p>
          <a:p>
            <a:pPr lvl="0" algn="ctr">
              <a:spcBef>
                <a:spcPts val="1000"/>
              </a:spcBef>
              <a:spcAft>
                <a:spcPts val="300"/>
              </a:spcAft>
              <a:buClr>
                <a:srgbClr val="006FF4"/>
              </a:buClr>
            </a:pPr>
            <a:r>
              <a:rPr lang="en-US" sz="2400" dirty="0">
                <a:solidFill>
                  <a:prstClr val="black">
                    <a:lumMod val="65000"/>
                    <a:lumOff val="35000"/>
                  </a:prstClr>
                </a:solidFill>
                <a:latin typeface="Source Sans Pro" charset="0"/>
                <a:ea typeface="Source Sans Pro" charset="0"/>
              </a:rPr>
              <a:t>Filed online or</a:t>
            </a:r>
            <a:br>
              <a:rPr lang="en-US" sz="2400" dirty="0">
                <a:solidFill>
                  <a:prstClr val="black">
                    <a:lumMod val="65000"/>
                    <a:lumOff val="35000"/>
                  </a:prstClr>
                </a:solidFill>
                <a:latin typeface="Source Sans Pro" charset="0"/>
                <a:ea typeface="Source Sans Pro" charset="0"/>
              </a:rPr>
            </a:br>
            <a:r>
              <a:rPr lang="en-US" sz="2400" dirty="0">
                <a:solidFill>
                  <a:prstClr val="black">
                    <a:lumMod val="65000"/>
                    <a:lumOff val="35000"/>
                  </a:prstClr>
                </a:solidFill>
                <a:latin typeface="Source Sans Pro" charset="0"/>
                <a:ea typeface="Source Sans Pro" charset="0"/>
              </a:rPr>
              <a:t>electronically</a:t>
            </a:r>
          </a:p>
        </p:txBody>
      </p:sp>
      <p:sp>
        <p:nvSpPr>
          <p:cNvPr id="22" name="Content Placeholder 9"/>
          <p:cNvSpPr>
            <a:spLocks noGrp="1"/>
          </p:cNvSpPr>
          <p:nvPr>
            <p:ph idx="1"/>
          </p:nvPr>
        </p:nvSpPr>
        <p:spPr>
          <a:xfrm>
            <a:off x="337351" y="1667812"/>
            <a:ext cx="6262772" cy="670651"/>
          </a:xfrm>
        </p:spPr>
        <p:txBody>
          <a:bodyPr/>
          <a:lstStyle/>
          <a:p>
            <a:pPr marL="0" indent="0">
              <a:buNone/>
            </a:pPr>
            <a:r>
              <a:rPr lang="en-US" dirty="0"/>
              <a:t>There are two methods to invoice USAC:</a:t>
            </a:r>
          </a:p>
        </p:txBody>
      </p:sp>
    </p:spTree>
    <p:extLst>
      <p:ext uri="{BB962C8B-B14F-4D97-AF65-F5344CB8AC3E}">
        <p14:creationId xmlns:p14="http://schemas.microsoft.com/office/powerpoint/2010/main" val="31744474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500" fill="hold"/>
                                        <p:tgtEl>
                                          <p:spTgt spid="7"/>
                                        </p:tgtEl>
                                        <p:attrNameLst>
                                          <p:attrName>ppt_w</p:attrName>
                                        </p:attrNameLst>
                                      </p:cBhvr>
                                      <p:tavLst>
                                        <p:tav tm="0">
                                          <p:val>
                                            <p:fltVal val="0"/>
                                          </p:val>
                                        </p:tav>
                                        <p:tav tm="100000">
                                          <p:val>
                                            <p:strVal val="#ppt_w"/>
                                          </p:val>
                                        </p:tav>
                                      </p:tavLst>
                                    </p:anim>
                                    <p:anim calcmode="lin" valueType="num">
                                      <p:cBhvr>
                                        <p:cTn id="8" dur="500" fill="hold"/>
                                        <p:tgtEl>
                                          <p:spTgt spid="7"/>
                                        </p:tgtEl>
                                        <p:attrNameLst>
                                          <p:attrName>ppt_h</p:attrName>
                                        </p:attrNameLst>
                                      </p:cBhvr>
                                      <p:tavLst>
                                        <p:tav tm="0">
                                          <p:val>
                                            <p:fltVal val="0"/>
                                          </p:val>
                                        </p:tav>
                                        <p:tav tm="100000">
                                          <p:val>
                                            <p:strVal val="#ppt_h"/>
                                          </p:val>
                                        </p:tav>
                                      </p:tavLst>
                                    </p:anim>
                                    <p:animEffect transition="in" filter="fade">
                                      <p:cBhvr>
                                        <p:cTn id="9" dur="500"/>
                                        <p:tgtEl>
                                          <p:spTgt spid="7"/>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8"/>
                                        </p:tgtEl>
                                        <p:attrNameLst>
                                          <p:attrName>style.visibility</p:attrName>
                                        </p:attrNameLst>
                                      </p:cBhvr>
                                      <p:to>
                                        <p:strVal val="visible"/>
                                      </p:to>
                                    </p:set>
                                    <p:anim calcmode="lin" valueType="num">
                                      <p:cBhvr>
                                        <p:cTn id="12" dur="500" fill="hold"/>
                                        <p:tgtEl>
                                          <p:spTgt spid="8"/>
                                        </p:tgtEl>
                                        <p:attrNameLst>
                                          <p:attrName>ppt_w</p:attrName>
                                        </p:attrNameLst>
                                      </p:cBhvr>
                                      <p:tavLst>
                                        <p:tav tm="0">
                                          <p:val>
                                            <p:fltVal val="0"/>
                                          </p:val>
                                        </p:tav>
                                        <p:tav tm="100000">
                                          <p:val>
                                            <p:strVal val="#ppt_w"/>
                                          </p:val>
                                        </p:tav>
                                      </p:tavLst>
                                    </p:anim>
                                    <p:anim calcmode="lin" valueType="num">
                                      <p:cBhvr>
                                        <p:cTn id="13" dur="500" fill="hold"/>
                                        <p:tgtEl>
                                          <p:spTgt spid="8"/>
                                        </p:tgtEl>
                                        <p:attrNameLst>
                                          <p:attrName>ppt_h</p:attrName>
                                        </p:attrNameLst>
                                      </p:cBhvr>
                                      <p:tavLst>
                                        <p:tav tm="0">
                                          <p:val>
                                            <p:fltVal val="0"/>
                                          </p:val>
                                        </p:tav>
                                        <p:tav tm="100000">
                                          <p:val>
                                            <p:strVal val="#ppt_h"/>
                                          </p:val>
                                        </p:tav>
                                      </p:tavLst>
                                    </p:anim>
                                    <p:animEffect transition="in" filter="fade">
                                      <p:cBhvr>
                                        <p:cTn id="14" dur="500"/>
                                        <p:tgtEl>
                                          <p:spTgt spid="8"/>
                                        </p:tgtEl>
                                      </p:cBhvr>
                                    </p:animEffect>
                                  </p:childTnLst>
                                </p:cTn>
                              </p:par>
                              <p:par>
                                <p:cTn id="15" presetID="53" presetClass="entr" presetSubtype="16" fill="hold" grpId="0" nodeType="withEffect">
                                  <p:stCondLst>
                                    <p:cond delay="0"/>
                                  </p:stCondLst>
                                  <p:childTnLst>
                                    <p:set>
                                      <p:cBhvr>
                                        <p:cTn id="16" dur="1" fill="hold">
                                          <p:stCondLst>
                                            <p:cond delay="0"/>
                                          </p:stCondLst>
                                        </p:cTn>
                                        <p:tgtEl>
                                          <p:spTgt spid="17"/>
                                        </p:tgtEl>
                                        <p:attrNameLst>
                                          <p:attrName>style.visibility</p:attrName>
                                        </p:attrNameLst>
                                      </p:cBhvr>
                                      <p:to>
                                        <p:strVal val="visible"/>
                                      </p:to>
                                    </p:set>
                                    <p:anim calcmode="lin" valueType="num">
                                      <p:cBhvr>
                                        <p:cTn id="17" dur="500" fill="hold"/>
                                        <p:tgtEl>
                                          <p:spTgt spid="17"/>
                                        </p:tgtEl>
                                        <p:attrNameLst>
                                          <p:attrName>ppt_w</p:attrName>
                                        </p:attrNameLst>
                                      </p:cBhvr>
                                      <p:tavLst>
                                        <p:tav tm="0">
                                          <p:val>
                                            <p:fltVal val="0"/>
                                          </p:val>
                                        </p:tav>
                                        <p:tav tm="100000">
                                          <p:val>
                                            <p:strVal val="#ppt_w"/>
                                          </p:val>
                                        </p:tav>
                                      </p:tavLst>
                                    </p:anim>
                                    <p:anim calcmode="lin" valueType="num">
                                      <p:cBhvr>
                                        <p:cTn id="18" dur="500" fill="hold"/>
                                        <p:tgtEl>
                                          <p:spTgt spid="17"/>
                                        </p:tgtEl>
                                        <p:attrNameLst>
                                          <p:attrName>ppt_h</p:attrName>
                                        </p:attrNameLst>
                                      </p:cBhvr>
                                      <p:tavLst>
                                        <p:tav tm="0">
                                          <p:val>
                                            <p:fltVal val="0"/>
                                          </p:val>
                                        </p:tav>
                                        <p:tav tm="100000">
                                          <p:val>
                                            <p:strVal val="#ppt_h"/>
                                          </p:val>
                                        </p:tav>
                                      </p:tavLst>
                                    </p:anim>
                                    <p:animEffect transition="in" filter="fade">
                                      <p:cBhvr>
                                        <p:cTn id="19" dur="500"/>
                                        <p:tgtEl>
                                          <p:spTgt spid="17"/>
                                        </p:tgtEl>
                                      </p:cBhvr>
                                    </p:animEffect>
                                  </p:childTnLst>
                                </p:cTn>
                              </p:par>
                            </p:childTnLst>
                          </p:cTn>
                        </p:par>
                      </p:childTnLst>
                    </p:cTn>
                  </p:par>
                  <p:par>
                    <p:cTn id="20" fill="hold">
                      <p:stCondLst>
                        <p:cond delay="indefinite"/>
                      </p:stCondLst>
                      <p:childTnLst>
                        <p:par>
                          <p:cTn id="21" fill="hold">
                            <p:stCondLst>
                              <p:cond delay="0"/>
                            </p:stCondLst>
                            <p:childTnLst>
                              <p:par>
                                <p:cTn id="22" presetID="53" presetClass="entr" presetSubtype="16" fill="hold" grpId="0" nodeType="clickEffect">
                                  <p:stCondLst>
                                    <p:cond delay="0"/>
                                  </p:stCondLst>
                                  <p:childTnLst>
                                    <p:set>
                                      <p:cBhvr>
                                        <p:cTn id="23" dur="1" fill="hold">
                                          <p:stCondLst>
                                            <p:cond delay="0"/>
                                          </p:stCondLst>
                                        </p:cTn>
                                        <p:tgtEl>
                                          <p:spTgt spid="10"/>
                                        </p:tgtEl>
                                        <p:attrNameLst>
                                          <p:attrName>style.visibility</p:attrName>
                                        </p:attrNameLst>
                                      </p:cBhvr>
                                      <p:to>
                                        <p:strVal val="visible"/>
                                      </p:to>
                                    </p:set>
                                    <p:anim calcmode="lin" valueType="num">
                                      <p:cBhvr>
                                        <p:cTn id="24" dur="500" fill="hold"/>
                                        <p:tgtEl>
                                          <p:spTgt spid="10"/>
                                        </p:tgtEl>
                                        <p:attrNameLst>
                                          <p:attrName>ppt_w</p:attrName>
                                        </p:attrNameLst>
                                      </p:cBhvr>
                                      <p:tavLst>
                                        <p:tav tm="0">
                                          <p:val>
                                            <p:fltVal val="0"/>
                                          </p:val>
                                        </p:tav>
                                        <p:tav tm="100000">
                                          <p:val>
                                            <p:strVal val="#ppt_w"/>
                                          </p:val>
                                        </p:tav>
                                      </p:tavLst>
                                    </p:anim>
                                    <p:anim calcmode="lin" valueType="num">
                                      <p:cBhvr>
                                        <p:cTn id="25" dur="500" fill="hold"/>
                                        <p:tgtEl>
                                          <p:spTgt spid="10"/>
                                        </p:tgtEl>
                                        <p:attrNameLst>
                                          <p:attrName>ppt_h</p:attrName>
                                        </p:attrNameLst>
                                      </p:cBhvr>
                                      <p:tavLst>
                                        <p:tav tm="0">
                                          <p:val>
                                            <p:fltVal val="0"/>
                                          </p:val>
                                        </p:tav>
                                        <p:tav tm="100000">
                                          <p:val>
                                            <p:strVal val="#ppt_h"/>
                                          </p:val>
                                        </p:tav>
                                      </p:tavLst>
                                    </p:anim>
                                    <p:animEffect transition="in" filter="fade">
                                      <p:cBhvr>
                                        <p:cTn id="26" dur="500"/>
                                        <p:tgtEl>
                                          <p:spTgt spid="10"/>
                                        </p:tgtEl>
                                      </p:cBhvr>
                                    </p:animEffect>
                                  </p:childTnLst>
                                </p:cTn>
                              </p:par>
                              <p:par>
                                <p:cTn id="27" presetID="53" presetClass="entr" presetSubtype="16" fill="hold" grpId="0" nodeType="withEffect">
                                  <p:stCondLst>
                                    <p:cond delay="0"/>
                                  </p:stCondLst>
                                  <p:childTnLst>
                                    <p:set>
                                      <p:cBhvr>
                                        <p:cTn id="28" dur="1" fill="hold">
                                          <p:stCondLst>
                                            <p:cond delay="0"/>
                                          </p:stCondLst>
                                        </p:cTn>
                                        <p:tgtEl>
                                          <p:spTgt spid="19"/>
                                        </p:tgtEl>
                                        <p:attrNameLst>
                                          <p:attrName>style.visibility</p:attrName>
                                        </p:attrNameLst>
                                      </p:cBhvr>
                                      <p:to>
                                        <p:strVal val="visible"/>
                                      </p:to>
                                    </p:set>
                                    <p:anim calcmode="lin" valueType="num">
                                      <p:cBhvr>
                                        <p:cTn id="29" dur="500" fill="hold"/>
                                        <p:tgtEl>
                                          <p:spTgt spid="19"/>
                                        </p:tgtEl>
                                        <p:attrNameLst>
                                          <p:attrName>ppt_w</p:attrName>
                                        </p:attrNameLst>
                                      </p:cBhvr>
                                      <p:tavLst>
                                        <p:tav tm="0">
                                          <p:val>
                                            <p:fltVal val="0"/>
                                          </p:val>
                                        </p:tav>
                                        <p:tav tm="100000">
                                          <p:val>
                                            <p:strVal val="#ppt_w"/>
                                          </p:val>
                                        </p:tav>
                                      </p:tavLst>
                                    </p:anim>
                                    <p:anim calcmode="lin" valueType="num">
                                      <p:cBhvr>
                                        <p:cTn id="30" dur="500" fill="hold"/>
                                        <p:tgtEl>
                                          <p:spTgt spid="19"/>
                                        </p:tgtEl>
                                        <p:attrNameLst>
                                          <p:attrName>ppt_h</p:attrName>
                                        </p:attrNameLst>
                                      </p:cBhvr>
                                      <p:tavLst>
                                        <p:tav tm="0">
                                          <p:val>
                                            <p:fltVal val="0"/>
                                          </p:val>
                                        </p:tav>
                                        <p:tav tm="100000">
                                          <p:val>
                                            <p:strVal val="#ppt_h"/>
                                          </p:val>
                                        </p:tav>
                                      </p:tavLst>
                                    </p:anim>
                                    <p:animEffect transition="in" filter="fade">
                                      <p:cBhvr>
                                        <p:cTn id="31" dur="500"/>
                                        <p:tgtEl>
                                          <p:spTgt spid="19"/>
                                        </p:tgtEl>
                                      </p:cBhvr>
                                    </p:animEffect>
                                  </p:childTnLst>
                                </p:cTn>
                              </p:par>
                              <p:par>
                                <p:cTn id="32" presetID="53" presetClass="entr" presetSubtype="16" fill="hold" grpId="0" nodeType="withEffect">
                                  <p:stCondLst>
                                    <p:cond delay="0"/>
                                  </p:stCondLst>
                                  <p:childTnLst>
                                    <p:set>
                                      <p:cBhvr>
                                        <p:cTn id="33" dur="1" fill="hold">
                                          <p:stCondLst>
                                            <p:cond delay="0"/>
                                          </p:stCondLst>
                                        </p:cTn>
                                        <p:tgtEl>
                                          <p:spTgt spid="13"/>
                                        </p:tgtEl>
                                        <p:attrNameLst>
                                          <p:attrName>style.visibility</p:attrName>
                                        </p:attrNameLst>
                                      </p:cBhvr>
                                      <p:to>
                                        <p:strVal val="visible"/>
                                      </p:to>
                                    </p:set>
                                    <p:anim calcmode="lin" valueType="num">
                                      <p:cBhvr>
                                        <p:cTn id="34" dur="500" fill="hold"/>
                                        <p:tgtEl>
                                          <p:spTgt spid="13"/>
                                        </p:tgtEl>
                                        <p:attrNameLst>
                                          <p:attrName>ppt_w</p:attrName>
                                        </p:attrNameLst>
                                      </p:cBhvr>
                                      <p:tavLst>
                                        <p:tav tm="0">
                                          <p:val>
                                            <p:fltVal val="0"/>
                                          </p:val>
                                        </p:tav>
                                        <p:tav tm="100000">
                                          <p:val>
                                            <p:strVal val="#ppt_w"/>
                                          </p:val>
                                        </p:tav>
                                      </p:tavLst>
                                    </p:anim>
                                    <p:anim calcmode="lin" valueType="num">
                                      <p:cBhvr>
                                        <p:cTn id="35" dur="500" fill="hold"/>
                                        <p:tgtEl>
                                          <p:spTgt spid="13"/>
                                        </p:tgtEl>
                                        <p:attrNameLst>
                                          <p:attrName>ppt_h</p:attrName>
                                        </p:attrNameLst>
                                      </p:cBhvr>
                                      <p:tavLst>
                                        <p:tav tm="0">
                                          <p:val>
                                            <p:fltVal val="0"/>
                                          </p:val>
                                        </p:tav>
                                        <p:tav tm="100000">
                                          <p:val>
                                            <p:strVal val="#ppt_h"/>
                                          </p:val>
                                        </p:tav>
                                      </p:tavLst>
                                    </p:anim>
                                    <p:animEffect transition="in" filter="fade">
                                      <p:cBhvr>
                                        <p:cTn id="36"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p:bldP spid="10" grpId="0"/>
      <p:bldP spid="13" grpId="0" animBg="1"/>
      <p:bldP spid="17" grpId="0"/>
      <p:bldP spid="19"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800" dirty="0"/>
              <a:t>Invoicing Methods</a:t>
            </a:r>
          </a:p>
        </p:txBody>
      </p:sp>
      <p:sp>
        <p:nvSpPr>
          <p:cNvPr id="3" name="Content Placeholder 2"/>
          <p:cNvSpPr>
            <a:spLocks noGrp="1"/>
          </p:cNvSpPr>
          <p:nvPr>
            <p:ph idx="1"/>
          </p:nvPr>
        </p:nvSpPr>
        <p:spPr/>
        <p:txBody>
          <a:bodyPr/>
          <a:lstStyle/>
          <a:p>
            <a:pPr marL="0" indent="0">
              <a:buNone/>
            </a:pPr>
            <a:r>
              <a:rPr lang="en-US" sz="2400" dirty="0"/>
              <a:t>Invoice method (BEAR or SPI) is the </a:t>
            </a:r>
            <a:r>
              <a:rPr lang="en-US" sz="2400" b="1" dirty="0"/>
              <a:t>applicant’s choice.</a:t>
            </a:r>
          </a:p>
          <a:p>
            <a:pPr marL="457200" indent="-457200">
              <a:buFont typeface="Arial" panose="020B0604020202020204" pitchFamily="34" charset="0"/>
              <a:buChar char="•"/>
            </a:pPr>
            <a:r>
              <a:rPr lang="en-US" sz="2400" dirty="0"/>
              <a:t>Service </a:t>
            </a:r>
            <a:r>
              <a:rPr lang="en-US" sz="2400" dirty="0" smtClean="0"/>
              <a:t>providers </a:t>
            </a:r>
            <a:r>
              <a:rPr lang="en-US" sz="2400" dirty="0"/>
              <a:t>and applicants should have this discussion as early as possible.</a:t>
            </a:r>
          </a:p>
          <a:p>
            <a:pPr marL="457200" indent="-457200">
              <a:buFont typeface="Arial" panose="020B0604020202020204" pitchFamily="34" charset="0"/>
              <a:buChar char="•"/>
            </a:pPr>
            <a:r>
              <a:rPr lang="en-US" sz="2400" dirty="0"/>
              <a:t>Once the invoice method is set for a Funding Request Number (FRN), it cannot be changed.</a:t>
            </a:r>
          </a:p>
          <a:p>
            <a:pPr marL="628650" lvl="1" indent="-457200">
              <a:buFont typeface="Arial" panose="020B0604020202020204" pitchFamily="34" charset="0"/>
              <a:buChar char="•"/>
            </a:pPr>
            <a:r>
              <a:rPr lang="en-US" dirty="0"/>
              <a:t>The invoice method is FRN-specific.</a:t>
            </a:r>
          </a:p>
        </p:txBody>
      </p:sp>
      <p:sp>
        <p:nvSpPr>
          <p:cNvPr id="4" name="Slide Number Placeholder 3"/>
          <p:cNvSpPr>
            <a:spLocks noGrp="1"/>
          </p:cNvSpPr>
          <p:nvPr>
            <p:ph type="sldNum" sz="quarter" idx="11"/>
          </p:nvPr>
        </p:nvSpPr>
        <p:spPr/>
        <p:txBody>
          <a:bodyPr/>
          <a:lstStyle/>
          <a:p>
            <a:fld id="{77DFCED7-EB59-654B-ACD8-84CE8F59160C}" type="slidenum">
              <a:rPr lang="en-US" smtClean="0"/>
              <a:pPr/>
              <a:t>7</a:t>
            </a:fld>
            <a:endParaRPr lang="en-US" dirty="0"/>
          </a:p>
        </p:txBody>
      </p:sp>
      <p:sp>
        <p:nvSpPr>
          <p:cNvPr id="5" name="Rectangle 4"/>
          <p:cNvSpPr/>
          <p:nvPr/>
        </p:nvSpPr>
        <p:spPr>
          <a:xfrm>
            <a:off x="337351" y="6428625"/>
            <a:ext cx="2071401" cy="220573"/>
          </a:xfrm>
          <a:prstGeom prst="rect">
            <a:avLst/>
          </a:prstGeom>
        </p:spPr>
        <p:txBody>
          <a:bodyPr wrap="none">
            <a:spAutoFit/>
          </a:bodyPr>
          <a:lstStyle/>
          <a:p>
            <a:pPr marL="12700" lvl="0">
              <a:lnSpc>
                <a:spcPts val="969"/>
              </a:lnSpc>
            </a:pPr>
            <a:r>
              <a:rPr lang="de-DE" sz="800" dirty="0">
                <a:solidFill>
                  <a:srgbClr val="0062FF"/>
                </a:solidFill>
                <a:latin typeface="Source Sans Pro" charset="0"/>
                <a:ea typeface="Source Sans Pro" charset="0"/>
              </a:rPr>
              <a:t>© 2018 </a:t>
            </a:r>
            <a:r>
              <a:rPr lang="en-US" sz="800" dirty="0">
                <a:solidFill>
                  <a:srgbClr val="0062FF"/>
                </a:solidFill>
                <a:latin typeface="Source Sans Pro" charset="0"/>
                <a:ea typeface="Source Sans Pro" charset="0"/>
              </a:rPr>
              <a:t>Universal Service Administrative Co.</a:t>
            </a:r>
            <a:endParaRPr lang="en-US" sz="800" dirty="0">
              <a:solidFill>
                <a:srgbClr val="0059B7"/>
              </a:solidFill>
              <a:latin typeface="SourceSansPro-Light"/>
              <a:ea typeface="Source Sans Pro" charset="0"/>
              <a:cs typeface="SourceSansPro-Light"/>
            </a:endParaRPr>
          </a:p>
        </p:txBody>
      </p:sp>
    </p:spTree>
    <p:extLst>
      <p:ext uri="{BB962C8B-B14F-4D97-AF65-F5344CB8AC3E}">
        <p14:creationId xmlns:p14="http://schemas.microsoft.com/office/powerpoint/2010/main" val="240851783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txBox="1">
            <a:spLocks/>
          </p:cNvSpPr>
          <p:nvPr/>
        </p:nvSpPr>
        <p:spPr>
          <a:xfrm>
            <a:off x="1676400" y="454826"/>
            <a:ext cx="9144000" cy="2387600"/>
          </a:xfrm>
          <a:prstGeom prst="rect">
            <a:avLst/>
          </a:prstGeom>
        </p:spPr>
        <p:txBody>
          <a:bodyPr vert="horz" lIns="91440" tIns="45720" rIns="91440" bIns="45720" rtlCol="0" anchor="b" anchorCtr="0">
            <a:noAutofit/>
          </a:bodyPr>
          <a:lstStyle>
            <a:lvl1pPr algn="ctr" defTabSz="914400" rtl="0" eaLnBrk="1" latinLnBrk="0" hangingPunct="1">
              <a:lnSpc>
                <a:spcPct val="90000"/>
              </a:lnSpc>
              <a:spcBef>
                <a:spcPct val="0"/>
              </a:spcBef>
              <a:buNone/>
              <a:defRPr sz="3800" b="1" i="0" kern="1200">
                <a:solidFill>
                  <a:srgbClr val="004AD4"/>
                </a:solidFill>
                <a:latin typeface="Source Sans Pro" charset="0"/>
                <a:ea typeface="Source Sans Pro" charset="0"/>
                <a:cs typeface="Source Sans Pro" charset="0"/>
              </a:defRPr>
            </a:lvl1pPr>
          </a:lstStyle>
          <a:p>
            <a:r>
              <a:rPr lang="en-US" dirty="0"/>
              <a:t>Before You Begin</a:t>
            </a:r>
          </a:p>
        </p:txBody>
      </p:sp>
      <p:sp>
        <p:nvSpPr>
          <p:cNvPr id="7" name="Subtitle 2"/>
          <p:cNvSpPr txBox="1">
            <a:spLocks/>
          </p:cNvSpPr>
          <p:nvPr/>
        </p:nvSpPr>
        <p:spPr>
          <a:xfrm>
            <a:off x="1676400" y="2934501"/>
            <a:ext cx="9144000" cy="1655762"/>
          </a:xfrm>
          <a:prstGeom prst="rect">
            <a:avLst/>
          </a:prstGeom>
        </p:spPr>
        <p:txBody>
          <a:bodyPr vert="horz" lIns="91440" tIns="45720" rIns="91440" bIns="45720" rtlCol="0">
            <a:noAutofit/>
          </a:bodyPr>
          <a:lstStyle>
            <a:lvl1pPr marL="0" indent="0" algn="ctr" defTabSz="914400" rtl="0" eaLnBrk="1" latinLnBrk="0" hangingPunct="1">
              <a:lnSpc>
                <a:spcPct val="100000"/>
              </a:lnSpc>
              <a:spcBef>
                <a:spcPts val="1000"/>
              </a:spcBef>
              <a:spcAft>
                <a:spcPts val="300"/>
              </a:spcAft>
              <a:buClr>
                <a:srgbClr val="006FF4"/>
              </a:buClr>
              <a:buFont typeface="+mj-lt"/>
              <a:buNone/>
              <a:defRPr sz="2800" kern="1200">
                <a:solidFill>
                  <a:srgbClr val="FE5000"/>
                </a:solidFill>
                <a:latin typeface="Source Sans Pro" charset="0"/>
                <a:ea typeface="Source Sans Pro" charset="0"/>
                <a:cs typeface="Source Sans Pro" charset="0"/>
              </a:defRPr>
            </a:lvl1pPr>
            <a:lvl2pPr marL="457200" indent="0" algn="ctr" defTabSz="914400" rtl="0" eaLnBrk="1" latinLnBrk="0" hangingPunct="1">
              <a:lnSpc>
                <a:spcPct val="100000"/>
              </a:lnSpc>
              <a:spcBef>
                <a:spcPts val="500"/>
              </a:spcBef>
              <a:spcAft>
                <a:spcPts val="300"/>
              </a:spcAft>
              <a:buClr>
                <a:srgbClr val="FE5000"/>
              </a:buClr>
              <a:buFont typeface="Arial" charset="0"/>
              <a:buNone/>
              <a:defRPr sz="2000" kern="1200">
                <a:solidFill>
                  <a:schemeClr val="tx1">
                    <a:lumMod val="65000"/>
                    <a:lumOff val="35000"/>
                  </a:schemeClr>
                </a:solidFill>
                <a:latin typeface="Source Sans Pro" charset="0"/>
                <a:ea typeface="Source Sans Pro" charset="0"/>
                <a:cs typeface="Source Sans Pro" charset="0"/>
              </a:defRPr>
            </a:lvl2pPr>
            <a:lvl3pPr marL="914400" indent="0" algn="ctr" defTabSz="914400" rtl="0" eaLnBrk="1" latinLnBrk="0" hangingPunct="1">
              <a:lnSpc>
                <a:spcPct val="100000"/>
              </a:lnSpc>
              <a:spcBef>
                <a:spcPts val="500"/>
              </a:spcBef>
              <a:spcAft>
                <a:spcPts val="300"/>
              </a:spcAft>
              <a:buClr>
                <a:srgbClr val="FE5000"/>
              </a:buClr>
              <a:buSzPct val="85000"/>
              <a:buFont typeface="LucidaGrande" charset="0"/>
              <a:buNone/>
              <a:defRPr sz="1800" kern="1200">
                <a:solidFill>
                  <a:schemeClr val="tx1">
                    <a:lumMod val="65000"/>
                    <a:lumOff val="35000"/>
                  </a:schemeClr>
                </a:solidFill>
                <a:latin typeface="Source Sans Pro" charset="0"/>
                <a:ea typeface="Source Sans Pro" charset="0"/>
                <a:cs typeface="Source Sans Pro" charset="0"/>
              </a:defRPr>
            </a:lvl3pPr>
            <a:lvl4pPr marL="1371600" indent="0" algn="ctr" defTabSz="914400" rtl="0" eaLnBrk="1" latinLnBrk="0" hangingPunct="1">
              <a:lnSpc>
                <a:spcPct val="100000"/>
              </a:lnSpc>
              <a:spcBef>
                <a:spcPts val="500"/>
              </a:spcBef>
              <a:spcAft>
                <a:spcPts val="300"/>
              </a:spcAft>
              <a:buClr>
                <a:srgbClr val="FE5000"/>
              </a:buClr>
              <a:buFont typeface="Wingdings" charset="2"/>
              <a:buNone/>
              <a:defRPr sz="1600" kern="1200">
                <a:solidFill>
                  <a:schemeClr val="tx1">
                    <a:lumMod val="65000"/>
                    <a:lumOff val="35000"/>
                  </a:schemeClr>
                </a:solidFill>
                <a:latin typeface="Source Sans Pro" charset="0"/>
                <a:ea typeface="Source Sans Pro" charset="0"/>
                <a:cs typeface="Source Sans Pro" charset="0"/>
              </a:defRPr>
            </a:lvl4pPr>
            <a:lvl5pPr marL="1828800" indent="0" algn="ctr" defTabSz="914400" rtl="0" eaLnBrk="1" latinLnBrk="0" hangingPunct="1">
              <a:lnSpc>
                <a:spcPct val="100000"/>
              </a:lnSpc>
              <a:spcBef>
                <a:spcPts val="500"/>
              </a:spcBef>
              <a:spcAft>
                <a:spcPts val="300"/>
              </a:spcAft>
              <a:buClr>
                <a:srgbClr val="FE5000"/>
              </a:buClr>
              <a:buFont typeface="LucidaGrande" charset="0"/>
              <a:buNone/>
              <a:defRPr sz="1600" kern="1200">
                <a:solidFill>
                  <a:schemeClr val="tx1">
                    <a:lumMod val="65000"/>
                    <a:lumOff val="35000"/>
                  </a:schemeClr>
                </a:solidFill>
                <a:latin typeface="Source Sans Pro" charset="0"/>
                <a:ea typeface="Source Sans Pro" charset="0"/>
                <a:cs typeface="Source Sans Pro" charset="0"/>
              </a:defRPr>
            </a:lvl5pPr>
            <a:lvl6pPr marL="22860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9pPr>
          </a:lstStyle>
          <a:p>
            <a:endParaRPr lang="en-US" dirty="0"/>
          </a:p>
        </p:txBody>
      </p:sp>
      <p:sp>
        <p:nvSpPr>
          <p:cNvPr id="2" name="Slide Number Placeholder 1"/>
          <p:cNvSpPr>
            <a:spLocks noGrp="1"/>
          </p:cNvSpPr>
          <p:nvPr>
            <p:ph type="sldNum" sz="quarter" idx="11"/>
          </p:nvPr>
        </p:nvSpPr>
        <p:spPr/>
        <p:txBody>
          <a:bodyPr/>
          <a:lstStyle/>
          <a:p>
            <a:fld id="{77DFCED7-EB59-654B-ACD8-84CE8F59160C}" type="slidenum">
              <a:rPr lang="en-US" smtClean="0"/>
              <a:pPr/>
              <a:t>8</a:t>
            </a:fld>
            <a:endParaRPr lang="en-US" dirty="0"/>
          </a:p>
        </p:txBody>
      </p:sp>
      <p:sp>
        <p:nvSpPr>
          <p:cNvPr id="4" name="Footer Placeholder 3"/>
          <p:cNvSpPr>
            <a:spLocks noGrp="1"/>
          </p:cNvSpPr>
          <p:nvPr>
            <p:ph type="ftr" sz="quarter" idx="10"/>
          </p:nvPr>
        </p:nvSpPr>
        <p:spPr/>
        <p:txBody>
          <a:bodyPr/>
          <a:lstStyle/>
          <a:p>
            <a:pPr marL="12700">
              <a:lnSpc>
                <a:spcPts val="969"/>
              </a:lnSpc>
            </a:pPr>
            <a:r>
              <a:rPr lang="de-DE" dirty="0">
                <a:solidFill>
                  <a:srgbClr val="0062FF"/>
                </a:solidFill>
              </a:rPr>
              <a:t>© 2018 </a:t>
            </a:r>
            <a:r>
              <a:rPr lang="en-US" dirty="0">
                <a:solidFill>
                  <a:srgbClr val="0062FF"/>
                </a:solidFill>
              </a:rPr>
              <a:t>Universal Service Administrative Co.</a:t>
            </a:r>
            <a:endParaRPr lang="en-US" dirty="0">
              <a:solidFill>
                <a:srgbClr val="0059B7"/>
              </a:solidFill>
              <a:latin typeface="SourceSansPro-Light"/>
              <a:cs typeface="SourceSansPro-Light"/>
            </a:endParaRPr>
          </a:p>
        </p:txBody>
      </p:sp>
    </p:spTree>
    <p:extLst>
      <p:ext uri="{BB962C8B-B14F-4D97-AF65-F5344CB8AC3E}">
        <p14:creationId xmlns:p14="http://schemas.microsoft.com/office/powerpoint/2010/main" val="128234341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60451" y="1318725"/>
            <a:ext cx="6001305" cy="4767943"/>
          </a:xfrm>
        </p:spPr>
        <p:txBody>
          <a:bodyPr/>
          <a:lstStyle/>
          <a:p>
            <a:pPr marL="342900" indent="-342900">
              <a:buFont typeface="Arial" panose="020B0604020202020204" pitchFamily="34" charset="0"/>
              <a:buChar char="•"/>
            </a:pPr>
            <a:r>
              <a:rPr lang="en-US" sz="2200" dirty="0"/>
              <a:t>Verify that all the prerequisites are in place </a:t>
            </a:r>
          </a:p>
          <a:p>
            <a:pPr marL="514350" lvl="1" indent="-342900">
              <a:buFont typeface="Arial" panose="020B0604020202020204" pitchFamily="34" charset="0"/>
              <a:buChar char="•"/>
            </a:pPr>
            <a:r>
              <a:rPr lang="en-US" sz="2200" dirty="0"/>
              <a:t>E.g., FCDL has been issued, FCC Form 486 has been filed, FCC Form 473 has been submitted, approved FCC Form 498, etc. </a:t>
            </a:r>
          </a:p>
          <a:p>
            <a:pPr marL="342900" indent="-342900">
              <a:buFont typeface="Arial" panose="020B0604020202020204" pitchFamily="34" charset="0"/>
              <a:buChar char="•"/>
            </a:pPr>
            <a:r>
              <a:rPr lang="en-US" sz="2200" dirty="0"/>
              <a:t>Have the </a:t>
            </a:r>
            <a:r>
              <a:rPr lang="en-US" sz="2200" b="1" dirty="0"/>
              <a:t>BEAR/SPI discussion. </a:t>
            </a:r>
            <a:r>
              <a:rPr lang="en-US" sz="2200" dirty="0"/>
              <a:t>Decide who will be filing invoices with USAC. </a:t>
            </a:r>
            <a:endParaRPr lang="en-US" sz="2200" b="1" dirty="0"/>
          </a:p>
          <a:p>
            <a:pPr marL="342900" indent="-342900">
              <a:buFont typeface="Arial" panose="020B0604020202020204" pitchFamily="34" charset="0"/>
              <a:buChar char="•"/>
            </a:pPr>
            <a:r>
              <a:rPr lang="en-US" sz="2200" dirty="0"/>
              <a:t>Make sure that you have the most recent commitment information from either the FCDL or the RFCDL, including discount rate, approved cost of service, FCC Form 471 number, FRN, etc.</a:t>
            </a:r>
          </a:p>
        </p:txBody>
      </p:sp>
      <p:sp>
        <p:nvSpPr>
          <p:cNvPr id="2" name="Title 1"/>
          <p:cNvSpPr>
            <a:spLocks noGrp="1"/>
          </p:cNvSpPr>
          <p:nvPr>
            <p:ph type="title"/>
          </p:nvPr>
        </p:nvSpPr>
        <p:spPr/>
        <p:txBody>
          <a:bodyPr/>
          <a:lstStyle/>
          <a:p>
            <a:r>
              <a:rPr lang="en-US" sz="2800" dirty="0"/>
              <a:t>Before You Begin</a:t>
            </a:r>
          </a:p>
        </p:txBody>
      </p:sp>
      <p:pic>
        <p:nvPicPr>
          <p:cNvPr id="6" name="Picture Placeholder 5"/>
          <p:cNvPicPr>
            <a:picLocks noGrp="1" noChangeAspect="1"/>
          </p:cNvPicPr>
          <p:nvPr>
            <p:ph type="pic" sz="quarter" idx="10"/>
          </p:nvPr>
        </p:nvPicPr>
        <p:blipFill>
          <a:blip r:embed="rId2">
            <a:extLst>
              <a:ext uri="{28A0092B-C50C-407E-A947-70E740481C1C}">
                <a14:useLocalDpi xmlns:a14="http://schemas.microsoft.com/office/drawing/2010/main" val="0"/>
              </a:ext>
            </a:extLst>
          </a:blip>
          <a:srcRect t="65" b="65"/>
          <a:stretch>
            <a:fillRect/>
          </a:stretch>
        </p:blipFill>
        <p:spPr>
          <a:xfrm>
            <a:off x="6461756" y="633553"/>
            <a:ext cx="5730244" cy="5722797"/>
          </a:xfrm>
        </p:spPr>
      </p:pic>
      <p:sp>
        <p:nvSpPr>
          <p:cNvPr id="4" name="Slide Number Placeholder 3"/>
          <p:cNvSpPr>
            <a:spLocks noGrp="1"/>
          </p:cNvSpPr>
          <p:nvPr>
            <p:ph type="sldNum" sz="quarter" idx="12"/>
          </p:nvPr>
        </p:nvSpPr>
        <p:spPr/>
        <p:txBody>
          <a:bodyPr/>
          <a:lstStyle/>
          <a:p>
            <a:fld id="{77DFCED7-EB59-654B-ACD8-84CE8F59160C}" type="slidenum">
              <a:rPr lang="en-US" smtClean="0"/>
              <a:pPr/>
              <a:t>9</a:t>
            </a:fld>
            <a:endParaRPr lang="en-US" dirty="0"/>
          </a:p>
        </p:txBody>
      </p:sp>
      <p:sp>
        <p:nvSpPr>
          <p:cNvPr id="5" name="Rectangle 4"/>
          <p:cNvSpPr/>
          <p:nvPr/>
        </p:nvSpPr>
        <p:spPr>
          <a:xfrm>
            <a:off x="337351" y="6510066"/>
            <a:ext cx="2071401" cy="220573"/>
          </a:xfrm>
          <a:prstGeom prst="rect">
            <a:avLst/>
          </a:prstGeom>
        </p:spPr>
        <p:txBody>
          <a:bodyPr wrap="none">
            <a:spAutoFit/>
          </a:bodyPr>
          <a:lstStyle/>
          <a:p>
            <a:pPr marL="12700" lvl="0">
              <a:lnSpc>
                <a:spcPts val="969"/>
              </a:lnSpc>
            </a:pPr>
            <a:r>
              <a:rPr lang="de-DE" sz="800" dirty="0">
                <a:solidFill>
                  <a:srgbClr val="0062FF"/>
                </a:solidFill>
                <a:latin typeface="Source Sans Pro" charset="0"/>
                <a:ea typeface="Source Sans Pro" charset="0"/>
              </a:rPr>
              <a:t>© 2018 </a:t>
            </a:r>
            <a:r>
              <a:rPr lang="en-US" sz="800" dirty="0">
                <a:solidFill>
                  <a:srgbClr val="0062FF"/>
                </a:solidFill>
                <a:latin typeface="Source Sans Pro" charset="0"/>
                <a:ea typeface="Source Sans Pro" charset="0"/>
              </a:rPr>
              <a:t>Universal Service Administrative Co.</a:t>
            </a:r>
            <a:endParaRPr lang="en-US" sz="800" dirty="0">
              <a:solidFill>
                <a:srgbClr val="0059B7"/>
              </a:solidFill>
              <a:latin typeface="SourceSansPro-Light"/>
              <a:ea typeface="Source Sans Pro" charset="0"/>
              <a:cs typeface="SourceSansPro-Light"/>
            </a:endParaRPr>
          </a:p>
        </p:txBody>
      </p:sp>
    </p:spTree>
    <p:extLst>
      <p:ext uri="{BB962C8B-B14F-4D97-AF65-F5344CB8AC3E}">
        <p14:creationId xmlns:p14="http://schemas.microsoft.com/office/powerpoint/2010/main" val="1164401622"/>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ct:contentTypeSchema xmlns:ct="http://schemas.microsoft.com/office/2006/metadata/contentType" xmlns:ma="http://schemas.microsoft.com/office/2006/metadata/properties/metaAttributes" ct:_="" ma:_="" ma:contentTypeName="USAC Enterprise Document" ma:contentTypeID="0x0101004F25059A2FD2E44CA82C12FB36364AB800D41A34AE52609144B24A31AC9454431E" ma:contentTypeVersion="18" ma:contentTypeDescription="" ma:contentTypeScope="" ma:versionID="a8774dd0555900df1445c8900f9f7125">
  <xsd:schema xmlns:xsd="http://www.w3.org/2001/XMLSchema" xmlns:xs="http://www.w3.org/2001/XMLSchema" xmlns:p="http://schemas.microsoft.com/office/2006/metadata/properties" xmlns:ns1="http://schemas.microsoft.com/sharepoint/v3" xmlns:ns2="f92b86cd-f024-403d-a7f3-8158e59dc517" xmlns:ns3="341b754e-9596-4891-8438-3e5799c132b5" targetNamespace="http://schemas.microsoft.com/office/2006/metadata/properties" ma:root="true" ma:fieldsID="e188446ff1a785d3f816d047f957fc6f" ns1:_="" ns2:_="" ns3:_="">
    <xsd:import namespace="http://schemas.microsoft.com/sharepoint/v3"/>
    <xsd:import namespace="f92b86cd-f024-403d-a7f3-8158e59dc517"/>
    <xsd:import namespace="341b754e-9596-4891-8438-3e5799c132b5"/>
    <xsd:element name="properties">
      <xsd:complexType>
        <xsd:sequence>
          <xsd:element name="documentManagement">
            <xsd:complexType>
              <xsd:all>
                <xsd:element ref="ns1:KpiDescription" minOccurs="0"/>
                <xsd:element ref="ns2:USAC_x0020_Owner" minOccurs="0"/>
                <xsd:element ref="ns3:Category" minOccurs="0"/>
                <xsd:element ref="ns3:Title_x0020_Link" minOccurs="0"/>
                <xsd:element ref="ns2:o07378bbffa846c09a9b1d9f3abdba1c" minOccurs="0"/>
                <xsd:element ref="ns2:TaxCatchAll" minOccurs="0"/>
                <xsd:element ref="ns2:TaxCatchAllLabel" minOccurs="0"/>
                <xsd:element ref="ns2:m6d606354f5a4ddbb8befc4b62d12090" minOccurs="0"/>
                <xsd:element ref="ns3:lbd3151dab024ff198661debdc0dd3f9" minOccurs="0"/>
                <xsd:element ref="ns3:IT_x0020_Category"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KpiDescription" ma:index="2" nillable="true" ma:displayName="Description" ma:description="The description provides information about the purpose of the goal." ma:internalName="KpiDescription">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f92b86cd-f024-403d-a7f3-8158e59dc517" elementFormDefault="qualified">
    <xsd:import namespace="http://schemas.microsoft.com/office/2006/documentManagement/types"/>
    <xsd:import namespace="http://schemas.microsoft.com/office/infopath/2007/PartnerControls"/>
    <xsd:element name="USAC_x0020_Owner" ma:index="3" nillable="true" ma:displayName="USAC Owner" ma:list="UserInfo" ma:SharePointGroup="0" ma:internalName="USAC_x0020_Owner" ma:showField="ImnNam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o07378bbffa846c09a9b1d9f3abdba1c" ma:index="9" nillable="true" ma:taxonomy="true" ma:internalName="o07378bbffa846c09a9b1d9f3abdba1c" ma:taxonomyFieldName="Related_x0020_To0" ma:displayName="Related To" ma:default="" ma:fieldId="{807378bb-ffa8-46c0-9a9b-1d9f3abdba1c}" ma:taxonomyMulti="true" ma:sspId="301050ec-8736-4c7a-a18b-4ae609820d17" ma:termSetId="672035f9-cbd2-4afc-8764-f99de24825f0" ma:anchorId="00000000-0000-0000-0000-000000000000" ma:open="false" ma:isKeyword="false">
      <xsd:complexType>
        <xsd:sequence>
          <xsd:element ref="pc:Terms" minOccurs="0" maxOccurs="1"/>
        </xsd:sequence>
      </xsd:complexType>
    </xsd:element>
    <xsd:element name="TaxCatchAll" ma:index="10" nillable="true" ma:displayName="Taxonomy Catch All Column" ma:hidden="true" ma:list="{ca42bac6-dba2-4804-b141-df559627969b}" ma:internalName="TaxCatchAll" ma:showField="CatchAllData" ma:web="f92b86cd-f024-403d-a7f3-8158e59dc517">
      <xsd:complexType>
        <xsd:complexContent>
          <xsd:extension base="dms:MultiChoiceLookup">
            <xsd:sequence>
              <xsd:element name="Value" type="dms:Lookup" maxOccurs="unbounded" minOccurs="0" nillable="true"/>
            </xsd:sequence>
          </xsd:extension>
        </xsd:complexContent>
      </xsd:complexType>
    </xsd:element>
    <xsd:element name="TaxCatchAllLabel" ma:index="11" nillable="true" ma:displayName="Taxonomy Catch All Column1" ma:hidden="true" ma:list="{ca42bac6-dba2-4804-b141-df559627969b}" ma:internalName="TaxCatchAllLabel" ma:readOnly="true" ma:showField="CatchAllDataLabel" ma:web="f92b86cd-f024-403d-a7f3-8158e59dc517">
      <xsd:complexType>
        <xsd:complexContent>
          <xsd:extension base="dms:MultiChoiceLookup">
            <xsd:sequence>
              <xsd:element name="Value" type="dms:Lookup" maxOccurs="unbounded" minOccurs="0" nillable="true"/>
            </xsd:sequence>
          </xsd:extension>
        </xsd:complexContent>
      </xsd:complexType>
    </xsd:element>
    <xsd:element name="m6d606354f5a4ddbb8befc4b62d12090" ma:index="14" nillable="true" ma:taxonomy="true" ma:internalName="m6d606354f5a4ddbb8befc4b62d12090" ma:taxonomyFieldName="USAC_x0020_Taxonomy0" ma:displayName="USAC Enterprise Tag" ma:default="" ma:fieldId="{66d60635-4f5a-4ddb-b8be-fc4b62d12090}" ma:sspId="301050ec-8736-4c7a-a18b-4ae609820d17" ma:termSetId="672035f9-cbd2-4afc-8764-f99de24825f0" ma:anchorId="00000000-0000-0000-0000-000000000000" ma:open="fals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341b754e-9596-4891-8438-3e5799c132b5" elementFormDefault="qualified">
    <xsd:import namespace="http://schemas.microsoft.com/office/2006/documentManagement/types"/>
    <xsd:import namespace="http://schemas.microsoft.com/office/infopath/2007/PartnerControls"/>
    <xsd:element name="Category" ma:index="6" nillable="true" ma:displayName="Category" ma:internalName="Category">
      <xsd:complexType>
        <xsd:complexContent>
          <xsd:extension base="dms:MultiChoice">
            <xsd:sequence>
              <xsd:element name="Value" maxOccurs="unbounded" minOccurs="0" nillable="true">
                <xsd:simpleType>
                  <xsd:restriction base="dms:Choice">
                    <xsd:enumeration value="401k/Roth 401k/Hi-Limit Business Travel"/>
                    <xsd:enumeration value="Contacts"/>
                    <xsd:enumeration value="Dental and Vision Plans"/>
                    <xsd:enumeration value="Emergencies"/>
                    <xsd:enumeration value="Flexible Spending Accounts"/>
                    <xsd:enumeration value="Form"/>
                    <xsd:enumeration value="General"/>
                    <xsd:enumeration value="Helpdesk Policies"/>
                    <xsd:enumeration value="Instructions"/>
                    <xsd:enumeration value="Life Ins/Vol Life Ins/AD&amp;D/Disability"/>
                    <xsd:enumeration value="Medical and Prescription Plans/Other Cigna Programs"/>
                    <xsd:enumeration value="New Hire"/>
                    <xsd:enumeration value="Office Maps"/>
                    <xsd:enumeration value="Product Portfolio"/>
                    <xsd:enumeration value="Remote Access"/>
                    <xsd:enumeration value="Resources"/>
                    <xsd:enumeration value="Voluntary Benefits"/>
                    <xsd:enumeration value="New"/>
                    <xsd:enumeration value="Template"/>
                  </xsd:restriction>
                </xsd:simpleType>
              </xsd:element>
            </xsd:sequence>
          </xsd:extension>
        </xsd:complexContent>
      </xsd:complexType>
    </xsd:element>
    <xsd:element name="Title_x0020_Link" ma:index="8" nillable="true" ma:displayName="Title Link" ma:description="SET BY WORKFLOW. Title linked to document URL" ma:format="Hyperlink" ma:internalName="Title_x0020_Link">
      <xsd:complexType>
        <xsd:complexContent>
          <xsd:extension base="dms:URL">
            <xsd:sequence>
              <xsd:element name="Url" type="dms:ValidUrl" minOccurs="0" nillable="true"/>
              <xsd:element name="Description" type="xsd:string" nillable="true"/>
            </xsd:sequence>
          </xsd:extension>
        </xsd:complexContent>
      </xsd:complexType>
    </xsd:element>
    <xsd:element name="lbd3151dab024ff198661debdc0dd3f9" ma:index="20" nillable="true" ma:taxonomy="true" ma:internalName="lbd3151dab024ff198661debdc0dd3f9" ma:taxonomyFieldName="Keywords" ma:displayName="Keywords" ma:default="" ma:fieldId="{5bd3151d-ab02-4ff1-9866-1debdc0dd3f9}" ma:taxonomyMulti="true" ma:sspId="301050ec-8736-4c7a-a18b-4ae609820d17" ma:termSetId="11777334-8704-4fcb-9367-480ad9880eb9" ma:anchorId="00000000-0000-0000-0000-000000000000" ma:open="true" ma:isKeyword="false">
      <xsd:complexType>
        <xsd:sequence>
          <xsd:element ref="pc:Terms" minOccurs="0" maxOccurs="1"/>
        </xsd:sequence>
      </xsd:complexType>
    </xsd:element>
    <xsd:element name="IT_x0020_Category" ma:index="21" nillable="true" ma:displayName="IT Category" ma:format="Dropdown" ma:internalName="IT_x0020_Category">
      <xsd:simpleType>
        <xsd:restriction base="dms:Choice">
          <xsd:enumeration value="Footprints"/>
          <xsd:enumeration value="Jabber"/>
          <xsd:enumeration value="Miscellaneous"/>
          <xsd:enumeration value="Outlook"/>
          <xsd:enumeration value="Remote Access"/>
          <xsd:enumeration value="ServiceCenter"/>
          <xsd:enumeration value="Telephone"/>
          <xsd:enumeration value="WebEx"/>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15" ma:displayName="Content Type"/>
        <xsd:element ref="dc:title" minOccurs="0" maxOccurs="1" ma:index="0" ma:displayName="Title"/>
        <xsd:element ref="dc:subject" minOccurs="0" maxOccurs="1"/>
        <xsd:element ref="dc:description" minOccurs="0" maxOccurs="1"/>
        <xsd:element name="keywords" minOccurs="0" maxOccurs="1" type="xsd:string" ma:index="7" ma:displayName="Keywords"/>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mso-contentType ?>
<SharedContentType xmlns="Microsoft.SharePoint.Taxonomy.ContentTypeSync" SourceId="301050ec-8736-4c7a-a18b-4ae609820d17" ContentTypeId="0x0101004F25059A2FD2E44CA82C12FB36364AB8" PreviousValue="false"/>
</file>

<file path=customXml/item4.xml><?xml version="1.0" encoding="utf-8"?>
<p:properties xmlns:p="http://schemas.microsoft.com/office/2006/metadata/properties" xmlns:xsi="http://www.w3.org/2001/XMLSchema-instance" xmlns:pc="http://schemas.microsoft.com/office/infopath/2007/PartnerControls">
  <documentManagement>
    <USAC_x0020_Owner xmlns="f92b86cd-f024-403d-a7f3-8158e59dc517">
      <UserInfo>
        <DisplayName/>
        <AccountId xsi:nil="true"/>
        <AccountType/>
      </UserInfo>
    </USAC_x0020_Owner>
    <KpiDescription xmlns="http://schemas.microsoft.com/sharepoint/v3" xsi:nil="true"/>
    <o07378bbffa846c09a9b1d9f3abdba1c xmlns="f92b86cd-f024-403d-a7f3-8158e59dc517">
      <Terms xmlns="http://schemas.microsoft.com/office/infopath/2007/PartnerControls"/>
    </o07378bbffa846c09a9b1d9f3abdba1c>
    <Category xmlns="341b754e-9596-4891-8438-3e5799c132b5">
      <Value>Template</Value>
    </Category>
    <TaxCatchAll xmlns="f92b86cd-f024-403d-a7f3-8158e59dc517">
      <Value>43</Value>
    </TaxCatchAll>
    <m6d606354f5a4ddbb8befc4b62d12090 xmlns="f92b86cd-f024-403d-a7f3-8158e59dc517">
      <Terms xmlns="http://schemas.microsoft.com/office/infopath/2007/PartnerControls">
        <TermInfo xmlns="http://schemas.microsoft.com/office/infopath/2007/PartnerControls">
          <TermName xmlns="http://schemas.microsoft.com/office/infopath/2007/PartnerControls">Look/Feel</TermName>
          <TermId xmlns="http://schemas.microsoft.com/office/infopath/2007/PartnerControls">c8bd387e-0343-4246-a82c-3fe36b64562a</TermId>
        </TermInfo>
      </Terms>
    </m6d606354f5a4ddbb8befc4b62d12090>
    <Title_x0020_Link xmlns="341b754e-9596-4891-8438-3e5799c132b5">
      <Url>https://intranet.usac.org/resources/Documents/USAC%20PPT%20Template%2016-9.pptx</Url>
      <Description>PowerPoint Template 16:9</Description>
    </Title_x0020_Link>
    <lbd3151dab024ff198661debdc0dd3f9 xmlns="341b754e-9596-4891-8438-3e5799c132b5">
      <Terms xmlns="http://schemas.microsoft.com/office/infopath/2007/PartnerControls"/>
    </lbd3151dab024ff198661debdc0dd3f9>
    <IT_x0020_Category xmlns="341b754e-9596-4891-8438-3e5799c132b5" xsi:nil="true"/>
  </documentManagement>
</p:properties>
</file>

<file path=customXml/itemProps1.xml><?xml version="1.0" encoding="utf-8"?>
<ds:datastoreItem xmlns:ds="http://schemas.openxmlformats.org/officeDocument/2006/customXml" ds:itemID="{91E79048-644E-483B-8F9B-5A15FD17BB6B}">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f92b86cd-f024-403d-a7f3-8158e59dc517"/>
    <ds:schemaRef ds:uri="341b754e-9596-4891-8438-3e5799c132b5"/>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A2E661AA-9F2B-4284-98EF-DA82CDCE640C}">
  <ds:schemaRefs>
    <ds:schemaRef ds:uri="http://schemas.microsoft.com/sharepoint/v3/contenttype/forms"/>
  </ds:schemaRefs>
</ds:datastoreItem>
</file>

<file path=customXml/itemProps3.xml><?xml version="1.0" encoding="utf-8"?>
<ds:datastoreItem xmlns:ds="http://schemas.openxmlformats.org/officeDocument/2006/customXml" ds:itemID="{631696A7-BE03-41D9-A507-5A275470EDBA}">
  <ds:schemaRefs>
    <ds:schemaRef ds:uri="Microsoft.SharePoint.Taxonomy.ContentTypeSync"/>
  </ds:schemaRefs>
</ds:datastoreItem>
</file>

<file path=customXml/itemProps4.xml><?xml version="1.0" encoding="utf-8"?>
<ds:datastoreItem xmlns:ds="http://schemas.openxmlformats.org/officeDocument/2006/customXml" ds:itemID="{853BAF0C-A349-4928-A4F0-F810B32962F6}">
  <ds:schemaRefs>
    <ds:schemaRef ds:uri="http://purl.org/dc/elements/1.1/"/>
    <ds:schemaRef ds:uri="http://schemas.microsoft.com/sharepoint/v3"/>
    <ds:schemaRef ds:uri="http://schemas.microsoft.com/office/2006/documentManagement/types"/>
    <ds:schemaRef ds:uri="http://purl.org/dc/terms/"/>
    <ds:schemaRef ds:uri="341b754e-9596-4891-8438-3e5799c132b5"/>
    <ds:schemaRef ds:uri="http://www.w3.org/XML/1998/namespace"/>
    <ds:schemaRef ds:uri="http://schemas.microsoft.com/office/infopath/2007/PartnerControls"/>
    <ds:schemaRef ds:uri="http://schemas.openxmlformats.org/package/2006/metadata/core-properties"/>
    <ds:schemaRef ds:uri="f92b86cd-f024-403d-a7f3-8158e59dc517"/>
    <ds:schemaRef ds:uri="http://schemas.microsoft.com/office/2006/metadata/properties"/>
    <ds:schemaRef ds:uri="http://purl.org/dc/dcmitype/"/>
  </ds:schemaRefs>
</ds:datastoreItem>
</file>

<file path=docProps/app.xml><?xml version="1.0" encoding="utf-8"?>
<Properties xmlns="http://schemas.openxmlformats.org/officeDocument/2006/extended-properties" xmlns:vt="http://schemas.openxmlformats.org/officeDocument/2006/docPropsVTypes">
  <TotalTime>11764</TotalTime>
  <Words>2324</Words>
  <Application>Microsoft Office PowerPoint</Application>
  <PresentationFormat>Widescreen</PresentationFormat>
  <Paragraphs>264</Paragraphs>
  <Slides>38</Slides>
  <Notes>9</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38</vt:i4>
      </vt:variant>
    </vt:vector>
  </HeadingPairs>
  <TitlesOfParts>
    <vt:vector size="45" baseType="lpstr">
      <vt:lpstr>Arial</vt:lpstr>
      <vt:lpstr>Calibri</vt:lpstr>
      <vt:lpstr>LucidaGrande</vt:lpstr>
      <vt:lpstr>Source Sans Pro</vt:lpstr>
      <vt:lpstr>SourceSansPro-Light</vt:lpstr>
      <vt:lpstr>Wingdings</vt:lpstr>
      <vt:lpstr>Office Theme</vt:lpstr>
      <vt:lpstr>Navigating the E-rate Invoicing Process</vt:lpstr>
      <vt:lpstr>AGENDA</vt:lpstr>
      <vt:lpstr>PowerPoint Presentation</vt:lpstr>
      <vt:lpstr>Preparing for Invoicing</vt:lpstr>
      <vt:lpstr>PowerPoint Presentation</vt:lpstr>
      <vt:lpstr>Invoicing Methods</vt:lpstr>
      <vt:lpstr>Invoicing Methods</vt:lpstr>
      <vt:lpstr>PowerPoint Presentation</vt:lpstr>
      <vt:lpstr>Before You Begin</vt:lpstr>
      <vt:lpstr>Before You Begin</vt:lpstr>
      <vt:lpstr>Before You Begin– Applicants Filing BEAR Forms</vt:lpstr>
      <vt:lpstr>Before You Begin – How Do I Get a PIN?</vt:lpstr>
      <vt:lpstr>PowerPoint Presentation</vt:lpstr>
      <vt:lpstr>FCC Form 498 For Applicants – How Do I File?</vt:lpstr>
      <vt:lpstr>FCC Form 498 for Applicants – How Do I File?</vt:lpstr>
      <vt:lpstr>FCC Form 498 For Applicants – How Do I File?</vt:lpstr>
      <vt:lpstr>FCC Form 498 For Applicants – How Do I File?</vt:lpstr>
      <vt:lpstr>FCC Form 498 For Applicants – Missing Applicant 498 ID Issues</vt:lpstr>
      <vt:lpstr>PowerPoint Presentation</vt:lpstr>
      <vt:lpstr>When to File</vt:lpstr>
      <vt:lpstr>When to File</vt:lpstr>
      <vt:lpstr>When to File</vt:lpstr>
      <vt:lpstr>When to File</vt:lpstr>
      <vt:lpstr>PowerPoint Presentation</vt:lpstr>
      <vt:lpstr>Invoice Review</vt:lpstr>
      <vt:lpstr>Invoice Review</vt:lpstr>
      <vt:lpstr>Invoice Review</vt:lpstr>
      <vt:lpstr>Invoice Review: Service Certification</vt:lpstr>
      <vt:lpstr>Tips for Invoicing – Applicants</vt:lpstr>
      <vt:lpstr>PowerPoint Presentation</vt:lpstr>
      <vt:lpstr> </vt:lpstr>
      <vt:lpstr>Case Studies: Services not approved on FRN </vt:lpstr>
      <vt:lpstr> Case Studies: Duplicative line items</vt:lpstr>
      <vt:lpstr>Case Studies: Duplicative line items</vt:lpstr>
      <vt:lpstr>Case Studies: Service certification error</vt:lpstr>
      <vt:lpstr>Case Studies: Service certification error</vt:lpstr>
      <vt:lpstr>Questions?</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Template 16:9</dc:title>
  <dc:creator>laura.carollo@usac.org</dc:creator>
  <cp:lastModifiedBy>Ginna Melendez</cp:lastModifiedBy>
  <cp:revision>237</cp:revision>
  <dcterms:created xsi:type="dcterms:W3CDTF">2016-08-11T17:43:36Z</dcterms:created>
  <dcterms:modified xsi:type="dcterms:W3CDTF">2018-10-31T13:13:20Z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0x0101004F25059A2FD2E44CA82C12FB36364AB800D41A34AE52609144B24A31AC9454431E</vt:lpwstr>
  </property>
  <property fmtid="{D5CDD505-2E9C-101B-9397-08002B2CF9AE}" pid="3" name="WorkflowChangePath">
    <vt:lpwstr>576b3ff4-4379-49bd-ac91-454412f9eafc,2;</vt:lpwstr>
  </property>
  <property fmtid="{D5CDD505-2E9C-101B-9397-08002B2CF9AE}" pid="4" name="Related_x0020_To0">
    <vt:lpwstr/>
  </property>
  <property fmtid="{D5CDD505-2E9C-101B-9397-08002B2CF9AE}" pid="5" name="USAC_x0020_Taxonomy0">
    <vt:lpwstr>43;#Look/Feel|c8bd387e-0343-4246-a82c-3fe36b64562a</vt:lpwstr>
  </property>
  <property fmtid="{D5CDD505-2E9C-101B-9397-08002B2CF9AE}" pid="6" name="Related To0">
    <vt:lpwstr/>
  </property>
  <property fmtid="{D5CDD505-2E9C-101B-9397-08002B2CF9AE}" pid="7" name="USAC Taxonomy0">
    <vt:lpwstr>43</vt:lpwstr>
  </property>
</Properties>
</file>