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775" r:id="rId2"/>
    <p:sldId id="776" r:id="rId3"/>
    <p:sldId id="267" r:id="rId4"/>
    <p:sldId id="441" r:id="rId5"/>
    <p:sldId id="442" r:id="rId6"/>
    <p:sldId id="777" r:id="rId7"/>
    <p:sldId id="509" r:id="rId8"/>
    <p:sldId id="778" r:id="rId9"/>
    <p:sldId id="783" r:id="rId10"/>
    <p:sldId id="784" r:id="rId11"/>
    <p:sldId id="786" r:id="rId12"/>
    <p:sldId id="7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Dumouchel" initials="KD" lastIdx="3" clrIdx="0">
    <p:extLst>
      <p:ext uri="{19B8F6BF-5375-455C-9EA6-DF929625EA0E}">
        <p15:presenceInfo xmlns:p15="http://schemas.microsoft.com/office/powerpoint/2012/main" userId="S-1-5-21-231363354-1701785364-1709204886-544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4" autoAdjust="0"/>
    <p:restoredTop sz="87612" autoAdjust="0"/>
  </p:normalViewPr>
  <p:slideViewPr>
    <p:cSldViewPr snapToGrid="0">
      <p:cViewPr varScale="1">
        <p:scale>
          <a:sx n="98" d="100"/>
          <a:sy n="98" d="100"/>
        </p:scale>
        <p:origin x="122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912"/>
    </p:cViewPr>
  </p:sorterViewPr>
  <p:notesViewPr>
    <p:cSldViewPr snapToGrid="0">
      <p:cViewPr varScale="1">
        <p:scale>
          <a:sx n="57" d="100"/>
          <a:sy n="57" d="100"/>
        </p:scale>
        <p:origin x="28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B576E-F723-41CF-B07C-A7AA31541E0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96B37-A4CB-4E3A-8D96-65C7B0936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794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11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7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1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65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6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2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173417" indent="-173417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5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59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15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1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0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7515" y="3050758"/>
            <a:ext cx="11059424" cy="756483"/>
          </a:xfrm>
        </p:spPr>
        <p:txBody>
          <a:bodyPr anchor="t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4" y="3676858"/>
            <a:ext cx="11059425" cy="1116523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460313"/>
            <a:ext cx="11058525" cy="600075"/>
          </a:xfr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rgbClr val="DE1B54"/>
                </a:solidFill>
              </a:defRPr>
            </a:lvl1pPr>
            <a:lvl2pPr>
              <a:defRPr b="1">
                <a:solidFill>
                  <a:srgbClr val="DE1B54"/>
                </a:solidFill>
              </a:defRPr>
            </a:lvl2pPr>
            <a:lvl3pPr>
              <a:defRPr b="1">
                <a:solidFill>
                  <a:srgbClr val="DE1B54"/>
                </a:solidFill>
              </a:defRPr>
            </a:lvl3pPr>
            <a:lvl4pPr>
              <a:defRPr b="1">
                <a:solidFill>
                  <a:srgbClr val="DE1B54"/>
                </a:solidFill>
              </a:defRPr>
            </a:lvl4pPr>
            <a:lvl5pPr>
              <a:defRPr b="1">
                <a:solidFill>
                  <a:srgbClr val="DE1B54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3270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ircl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5049117" y="-1390146"/>
            <a:ext cx="9605146" cy="9605148"/>
          </a:xfrm>
          <a:prstGeom prst="ellipse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3188" y="1561171"/>
            <a:ext cx="6172200" cy="429987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-5049117" y="-1390146"/>
            <a:ext cx="9605146" cy="9605148"/>
          </a:xfrm>
          <a:prstGeom prst="ellips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83188" y="657225"/>
            <a:ext cx="6172200" cy="769938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DE1B54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apter Slide - Licensed_0003_Layer Comp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</a:t>
            </a:r>
          </a:p>
        </p:txBody>
      </p:sp>
      <p:pic>
        <p:nvPicPr>
          <p:cNvPr id="8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3236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apter Slide - Licensed_0001_Layer Comp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apter Slide - Licensed_0002_Layer Comp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apter Slide - Licensed_0000_Layer Comp 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99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1E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quote or statistic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/>
              <a:t>CLICK TO EDIT ATTRIBUTE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0C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1E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quote or statistic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/>
              <a:t>CLICK TO EDIT ATTRIBUTE</a:t>
            </a:r>
          </a:p>
        </p:txBody>
      </p:sp>
    </p:spTree>
    <p:extLst>
      <p:ext uri="{BB962C8B-B14F-4D97-AF65-F5344CB8AC3E}">
        <p14:creationId xmlns:p14="http://schemas.microsoft.com/office/powerpoint/2010/main" val="115884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E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1E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quote or statistic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/>
              <a:t>CLICK TO EDIT ATTRIBUTE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DE1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1E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quote or statistic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/>
              <a:t>CLICK TO EDIT ATTRIBUTE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alphaModFix amt="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DE1B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quote or statistic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DE1B54"/>
                </a:solidFill>
              </a:defRPr>
            </a:lvl1pPr>
          </a:lstStyle>
          <a:p>
            <a:pPr lvl="0"/>
            <a:r>
              <a:rPr lang="en-US" dirty="0"/>
              <a:t>CLICK TO EDIT ATTRIBUTE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w/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7515" y="3050758"/>
            <a:ext cx="11059424" cy="756483"/>
          </a:xfrm>
        </p:spPr>
        <p:txBody>
          <a:bodyPr anchor="t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4" y="3676858"/>
            <a:ext cx="11059425" cy="1116523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460313"/>
            <a:ext cx="11058525" cy="600075"/>
          </a:xfr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rgbClr val="DE1B54"/>
                </a:solidFill>
              </a:defRPr>
            </a:lvl1pPr>
            <a:lvl2pPr>
              <a:defRPr b="1">
                <a:solidFill>
                  <a:srgbClr val="DE1B54"/>
                </a:solidFill>
              </a:defRPr>
            </a:lvl2pPr>
            <a:lvl3pPr>
              <a:defRPr b="1">
                <a:solidFill>
                  <a:srgbClr val="DE1B54"/>
                </a:solidFill>
              </a:defRPr>
            </a:lvl3pPr>
            <a:lvl4pPr>
              <a:defRPr b="1">
                <a:solidFill>
                  <a:srgbClr val="DE1B54"/>
                </a:solidFill>
              </a:defRPr>
            </a:lvl4pPr>
            <a:lvl5pPr>
              <a:defRPr b="1">
                <a:solidFill>
                  <a:srgbClr val="DE1B54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77514" y="5888770"/>
            <a:ext cx="2149475" cy="573088"/>
          </a:xfrm>
          <a:noFill/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Client Logo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 L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5C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1E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quote or statistic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/>
              <a:t>CLICK TO EDIT ATTRIBUTE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 D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7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1E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quote or statistic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/>
              <a:t>CLICK TO EDIT ATTRIBUTE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49205" cy="6858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1763926" y="694480"/>
            <a:ext cx="2199933" cy="8256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Client logo</a:t>
            </a:r>
          </a:p>
        </p:txBody>
      </p:sp>
      <p:pic>
        <p:nvPicPr>
          <p:cNvPr id="23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9273988" y="1"/>
            <a:ext cx="2918012" cy="694480"/>
          </a:xfrm>
          <a:prstGeom prst="rect">
            <a:avLst/>
          </a:prstGeom>
          <a:solidFill>
            <a:srgbClr val="F99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12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CASE STUDY</a:t>
            </a:r>
          </a:p>
        </p:txBody>
      </p:sp>
      <p:graphicFrame>
        <p:nvGraphicFramePr>
          <p:cNvPr id="30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934362"/>
              </p:ext>
            </p:extLst>
          </p:nvPr>
        </p:nvGraphicFramePr>
        <p:xfrm>
          <a:off x="1578891" y="1520144"/>
          <a:ext cx="9732821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61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 Black" charset="0"/>
                          <a:ea typeface="Arial Black" charset="0"/>
                          <a:cs typeface="Arial Black" charset="0"/>
                        </a:rPr>
                        <a:t>CLIENT</a:t>
                      </a:r>
                      <a:endParaRPr lang="en-US" sz="12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b="1" dirty="0">
                        <a:solidFill>
                          <a:srgbClr val="F99F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lvl="0" indent="0">
                        <a:buNone/>
                      </a:pPr>
                      <a:endParaRPr lang="en-US" b="1" dirty="0">
                        <a:solidFill>
                          <a:srgbClr val="F99F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 Black" charset="0"/>
                          <a:ea typeface="Arial Black" charset="0"/>
                          <a:cs typeface="Arial Black" charset="0"/>
                        </a:rPr>
                        <a:t>CHALLENGE</a:t>
                      </a:r>
                      <a:endParaRPr lang="en-US" sz="12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 Black" charset="0"/>
                          <a:ea typeface="Arial Black" charset="0"/>
                          <a:cs typeface="Arial Black" charset="0"/>
                        </a:rPr>
                        <a:t>THE SUTHERLAND TRANSFORMATION</a:t>
                      </a:r>
                      <a:endParaRPr lang="en-US" sz="12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indent="0">
                        <a:buNone/>
                      </a:pP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9273988" y="0"/>
            <a:ext cx="2918012" cy="694481"/>
          </a:xfrm>
          <a:prstGeom prst="rect">
            <a:avLst/>
          </a:prstGeom>
          <a:solidFill>
            <a:srgbClr val="F99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2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CASE STUDY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33900" y="1773392"/>
            <a:ext cx="6745288" cy="6905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99F4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3900" y="2839987"/>
            <a:ext cx="6745288" cy="6604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533900" y="3932806"/>
            <a:ext cx="6745288" cy="46166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29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65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DE1B54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DE1B54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65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14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DE1B54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DE1B54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DE1B54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DE1B54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E1B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E1B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/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40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E1B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/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E1B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/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/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67" y="987425"/>
            <a:ext cx="4228933" cy="2436812"/>
          </a:xfrm>
        </p:spPr>
        <p:txBody>
          <a:bodyPr anchor="b"/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ctr">
            <a:normAutofit/>
          </a:bodyPr>
          <a:lstStyle>
            <a:lvl1pPr marL="342900" indent="-342900">
              <a:buFont typeface="Arial" charset="0"/>
              <a:buChar char="•"/>
              <a:defRPr sz="2400"/>
            </a:lvl1pPr>
            <a:lvl2pPr marL="800100" indent="-342900">
              <a:buFont typeface="Arial" charset="0"/>
              <a:buChar char="•"/>
              <a:defRPr sz="2400"/>
            </a:lvl2pPr>
            <a:lvl3pPr marL="1257300" indent="-342900">
              <a:buFont typeface="Arial" charset="0"/>
              <a:buChar char="•"/>
              <a:defRPr sz="2400"/>
            </a:lvl3pPr>
            <a:lvl4pPr marL="1714500" indent="-342900">
              <a:buFont typeface="Arial" charset="0"/>
              <a:buChar char="•"/>
              <a:defRPr sz="2400"/>
            </a:lvl4pPr>
            <a:lvl5pPr marL="2171700" indent="-342900">
              <a:buFont typeface="Arial" charset="0"/>
              <a:buChar char="•"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7867" y="3424236"/>
            <a:ext cx="4228933" cy="1698749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DE1B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pic>
        <p:nvPicPr>
          <p:cNvPr id="11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/Caption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67" y="987425"/>
            <a:ext cx="4228933" cy="2436812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ctr"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Arial" charset="0"/>
              <a:buChar char="•"/>
              <a:defRPr sz="2400"/>
            </a:lvl2pPr>
            <a:lvl3pPr marL="1257300" indent="-342900">
              <a:buFont typeface="Arial" charset="0"/>
              <a:buChar char="•"/>
              <a:defRPr sz="2400">
                <a:solidFill>
                  <a:schemeClr val="bg1"/>
                </a:solidFill>
              </a:defRPr>
            </a:lvl3pPr>
            <a:lvl4pPr marL="1714500" indent="-342900">
              <a:buFont typeface="Arial" charset="0"/>
              <a:buChar char="•"/>
              <a:defRPr sz="2400"/>
            </a:lvl4pPr>
            <a:lvl5pPr marL="2171700" indent="-342900">
              <a:buFont typeface="Arial" charset="0"/>
              <a:buChar char="•"/>
              <a:defRPr sz="2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7867" y="3424236"/>
            <a:ext cx="4228933" cy="1698749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DE1B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18" y="987425"/>
            <a:ext cx="6172200" cy="4873625"/>
          </a:xfrm>
        </p:spPr>
        <p:txBody>
          <a:bodyPr anchor="ctr">
            <a:normAutofit/>
          </a:bodyPr>
          <a:lstStyle>
            <a:lvl1pPr marL="342900" indent="-342900">
              <a:buFont typeface="Arial" charset="0"/>
              <a:buChar char="•"/>
              <a:defRPr sz="2400"/>
            </a:lvl1pPr>
            <a:lvl2pPr marL="800100" indent="-342900">
              <a:buFont typeface="Arial" charset="0"/>
              <a:buChar char="•"/>
              <a:defRPr sz="2400"/>
            </a:lvl2pPr>
            <a:lvl3pPr marL="1257300" indent="-342900">
              <a:buFont typeface="Arial" charset="0"/>
              <a:buChar char="•"/>
              <a:defRPr sz="2400"/>
            </a:lvl3pPr>
            <a:lvl4pPr marL="1714500" indent="-342900">
              <a:buFont typeface="Arial" charset="0"/>
              <a:buChar char="•"/>
              <a:defRPr sz="2400"/>
            </a:lvl4pPr>
            <a:lvl5pPr marL="2171700" indent="-342900">
              <a:buFont typeface="Arial" charset="0"/>
              <a:buChar char="•"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126455" y="3424236"/>
            <a:ext cx="4228933" cy="1698749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DE1B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26454" y="987425"/>
            <a:ext cx="4228933" cy="2436812"/>
          </a:xfrm>
        </p:spPr>
        <p:txBody>
          <a:bodyPr anchor="b"/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Caption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18" y="987425"/>
            <a:ext cx="6172200" cy="4873625"/>
          </a:xfrm>
        </p:spPr>
        <p:txBody>
          <a:bodyPr anchor="ctr"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Arial" charset="0"/>
              <a:buChar char="•"/>
              <a:defRPr sz="2400"/>
            </a:lvl2pPr>
            <a:lvl3pPr marL="1257300" indent="-342900">
              <a:buFont typeface="Arial" charset="0"/>
              <a:buChar char="•"/>
              <a:defRPr sz="2400">
                <a:solidFill>
                  <a:schemeClr val="bg1"/>
                </a:solidFill>
              </a:defRPr>
            </a:lvl3pPr>
            <a:lvl4pPr marL="1714500" indent="-342900">
              <a:buFont typeface="Arial" charset="0"/>
              <a:buChar char="•"/>
              <a:defRPr sz="2400"/>
            </a:lvl4pPr>
            <a:lvl5pPr marL="2171700" indent="-342900">
              <a:buFont typeface="Arial" charset="0"/>
              <a:buChar char="•"/>
              <a:defRPr sz="2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126455" y="3424236"/>
            <a:ext cx="4228933" cy="1698749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DE1B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26454" y="987425"/>
            <a:ext cx="4228933" cy="2436812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/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276618" y="1828184"/>
            <a:ext cx="2275016" cy="221376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276618" y="4861897"/>
            <a:ext cx="2275016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2276618" y="4169047"/>
            <a:ext cx="2275016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281989" y="4767852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958492" y="1828184"/>
            <a:ext cx="2275016" cy="221376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958492" y="4861897"/>
            <a:ext cx="2275016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6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4958492" y="4169047"/>
            <a:ext cx="2275016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5963863" y="4767852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7640366" y="1828184"/>
            <a:ext cx="2275016" cy="221376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640366" y="4861897"/>
            <a:ext cx="2275016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7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640366" y="4169047"/>
            <a:ext cx="2275016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645737" y="4767852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/Descriptio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276618" y="1828184"/>
            <a:ext cx="2275016" cy="22137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276618" y="4861897"/>
            <a:ext cx="2275016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2276618" y="4169047"/>
            <a:ext cx="2275016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281989" y="4767852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958492" y="1828184"/>
            <a:ext cx="2275016" cy="22137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958492" y="4861897"/>
            <a:ext cx="2275016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6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4958492" y="4169047"/>
            <a:ext cx="2275016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5963863" y="4767852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7640366" y="1828184"/>
            <a:ext cx="2275016" cy="22137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640366" y="4861897"/>
            <a:ext cx="2275016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7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640366" y="4169047"/>
            <a:ext cx="2275016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645737" y="4767852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 w/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8055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48055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648055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68419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87660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487660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487660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208024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27265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327265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327265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047629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66870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166870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6166870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887234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006475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06475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6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8006475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726839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9846080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46080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9846080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0566444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 w/Descriptio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3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6" name="Picture 45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8055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48055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648055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68419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87660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487660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487660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208024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27265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327265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327265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047629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66870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166870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6166870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887234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006475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06475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6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8006475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726839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9846080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46080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9846080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0566444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/Super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5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14351"/>
            <a:ext cx="10515600" cy="102711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4351"/>
            <a:ext cx="10515600" cy="102711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4351"/>
            <a:ext cx="10515600" cy="102711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9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/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pic>
        <p:nvPicPr>
          <p:cNvPr id="11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77514" y="5888770"/>
            <a:ext cx="2149475" cy="573088"/>
          </a:xfrm>
          <a:noFill/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Client Logo</a:t>
            </a:r>
          </a:p>
        </p:txBody>
      </p:sp>
      <p:pic>
        <p:nvPicPr>
          <p:cNvPr id="8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4351"/>
            <a:ext cx="10515600" cy="102711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nk w/Super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5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08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5049117" y="-1390146"/>
            <a:ext cx="9605146" cy="9605148"/>
          </a:xfrm>
          <a:prstGeom prst="ellipse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-5049117" y="-1390146"/>
            <a:ext cx="9605146" cy="9605148"/>
          </a:xfrm>
          <a:prstGeom prst="ellips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3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653092" y="-1390146"/>
            <a:ext cx="9605146" cy="9605148"/>
          </a:xfrm>
          <a:prstGeom prst="ellipse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53092" y="-1396633"/>
            <a:ext cx="9605146" cy="9605148"/>
          </a:xfrm>
          <a:prstGeom prst="ellips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89484" y="1561171"/>
            <a:ext cx="6172200" cy="429987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89484" y="657225"/>
            <a:ext cx="6172200" cy="769938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DE1B54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" y="0"/>
            <a:ext cx="5864086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005395"/>
              </p:ext>
            </p:extLst>
          </p:nvPr>
        </p:nvGraphicFramePr>
        <p:xfrm>
          <a:off x="6520897" y="822959"/>
          <a:ext cx="5014292" cy="521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42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E60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0" marR="457200" marT="457200" marB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E60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0" marR="457200" marT="457200" marB="4572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E60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0" marR="457200" marT="457200" marB="4572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2450" y="1423988"/>
            <a:ext cx="4806950" cy="1955316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3325952"/>
            <a:ext cx="4806950" cy="1955316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DE1B54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4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869985" y="1220523"/>
            <a:ext cx="4409081" cy="88657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69985" y="2975773"/>
            <a:ext cx="4409081" cy="88657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69985" y="4707280"/>
            <a:ext cx="4409081" cy="88657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077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" y="0"/>
            <a:ext cx="5864086" cy="6858000"/>
          </a:xfrm>
          <a:prstGeom prst="rect">
            <a:avLst/>
          </a:prstGeom>
          <a:solidFill>
            <a:srgbClr val="F99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2450" y="1423988"/>
            <a:ext cx="4806950" cy="1955316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3325952"/>
            <a:ext cx="4806950" cy="1955316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001E60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4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869985" y="1220523"/>
            <a:ext cx="4409081" cy="437333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" y="0"/>
            <a:ext cx="5864086" cy="6858000"/>
          </a:xfrm>
          <a:prstGeom prst="rect">
            <a:avLst/>
          </a:prstGeom>
          <a:solidFill>
            <a:srgbClr val="DE1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2450" y="1423988"/>
            <a:ext cx="4806950" cy="1955316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3325952"/>
            <a:ext cx="4806950" cy="1955316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001E60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4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869985" y="1220523"/>
            <a:ext cx="4409081" cy="437333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7515" y="3050758"/>
            <a:ext cx="11059424" cy="756483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01E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4" y="3676858"/>
            <a:ext cx="11059425" cy="1116523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rgbClr val="6E79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460313"/>
            <a:ext cx="11058525" cy="600075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DE1B54"/>
                </a:solidFill>
              </a:defRPr>
            </a:lvl1pPr>
            <a:lvl2pPr>
              <a:defRPr b="1">
                <a:solidFill>
                  <a:srgbClr val="DE1B54"/>
                </a:solidFill>
              </a:defRPr>
            </a:lvl2pPr>
            <a:lvl3pPr>
              <a:defRPr b="1">
                <a:solidFill>
                  <a:srgbClr val="DE1B54"/>
                </a:solidFill>
              </a:defRPr>
            </a:lvl3pPr>
            <a:lvl4pPr>
              <a:defRPr b="1">
                <a:solidFill>
                  <a:srgbClr val="DE1B54"/>
                </a:solidFill>
              </a:defRPr>
            </a:lvl4pPr>
            <a:lvl5pPr>
              <a:defRPr b="1">
                <a:solidFill>
                  <a:srgbClr val="DE1B54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23" y="6087731"/>
            <a:ext cx="2565133" cy="39915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" y="0"/>
            <a:ext cx="5864086" cy="6858000"/>
          </a:xfrm>
          <a:prstGeom prst="rect">
            <a:avLst/>
          </a:prstGeom>
          <a:solidFill>
            <a:srgbClr val="70C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2450" y="1423988"/>
            <a:ext cx="4806950" cy="1955316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3325952"/>
            <a:ext cx="4806950" cy="1955316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001E60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4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869985" y="1220523"/>
            <a:ext cx="4409081" cy="437333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" y="0"/>
            <a:ext cx="5864086" cy="6858000"/>
          </a:xfrm>
          <a:prstGeom prst="rect">
            <a:avLst/>
          </a:prstGeom>
          <a:solidFill>
            <a:srgbClr val="2E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2450" y="1423988"/>
            <a:ext cx="4806950" cy="1955316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3325952"/>
            <a:ext cx="4806950" cy="1955316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001E60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4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869985" y="1220523"/>
            <a:ext cx="4409081" cy="437333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Value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915"/>
            <a:ext cx="7536238" cy="327428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s://lh6.googleusercontent.com/zKsGJJC1SimyXTxcOG4YcFREMV_t0MDHT8iMVljsTtSEI7-deQF9A8mMeNG18y9daCDVnOavw8GxcqNBQBbfncaB9jrDqEwZ7ioRV5qX-H9qspylg61TbRn95s1IGkmFdcL-1NG1fMw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058" y="-12915"/>
            <a:ext cx="5820942" cy="32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80649" y="6000448"/>
            <a:ext cx="558367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7892"/>
            <a:ext cx="10440866" cy="1325563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2" name="Shape 7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1971675" y="3971925"/>
            <a:ext cx="738188" cy="7381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sz="1200" dirty="0"/>
              <a:t>Icon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880998"/>
            <a:ext cx="3044825" cy="118427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/>
              <a:t>Click to enter description</a:t>
            </a:r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15" hasCustomPrompt="1"/>
          </p:nvPr>
        </p:nvSpPr>
        <p:spPr>
          <a:xfrm>
            <a:off x="5707062" y="3971925"/>
            <a:ext cx="738188" cy="7381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sz="1200" dirty="0"/>
              <a:t>Icon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4573587" y="4880998"/>
            <a:ext cx="3044825" cy="118427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/>
              <a:t>Click to enter description</a:t>
            </a:r>
          </a:p>
        </p:txBody>
      </p:sp>
      <p:sp>
        <p:nvSpPr>
          <p:cNvPr id="32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9367716" y="3971925"/>
            <a:ext cx="738188" cy="7381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sz="1200" dirty="0"/>
              <a:t>Icon</a:t>
            </a:r>
            <a:endParaRPr lang="en-US" dirty="0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8234241" y="4880998"/>
            <a:ext cx="3044825" cy="118427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/>
              <a:t>Click to enter description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73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514351"/>
            <a:ext cx="10515600" cy="102711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  <a:endParaRPr lang="en-US" sz="1800" dirty="0">
              <a:solidFill>
                <a:srgbClr val="DE1B5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340" y="2601949"/>
            <a:ext cx="927752" cy="528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15" y="5267305"/>
            <a:ext cx="570818" cy="570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946" y="2678430"/>
            <a:ext cx="860336" cy="375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722" y="2606781"/>
            <a:ext cx="1405804" cy="518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339" y="5349772"/>
            <a:ext cx="661587" cy="405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675" y="1810322"/>
            <a:ext cx="1111075" cy="370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608" y="3609947"/>
            <a:ext cx="980032" cy="2058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436" y="2704269"/>
            <a:ext cx="1067552" cy="3237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16" y="2706021"/>
            <a:ext cx="1016632" cy="3202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5192" y="1814788"/>
            <a:ext cx="1084048" cy="3619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060" y="4381616"/>
            <a:ext cx="962109" cy="4052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946" y="1850055"/>
            <a:ext cx="860336" cy="2914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094" y="5268809"/>
            <a:ext cx="1494237" cy="5678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905" y="4320406"/>
            <a:ext cx="896622" cy="438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633" y="4429033"/>
            <a:ext cx="1200998" cy="3104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429" y="1856691"/>
            <a:ext cx="695406" cy="2781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743" y="3584673"/>
            <a:ext cx="894778" cy="2563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103" y="3587576"/>
            <a:ext cx="946022" cy="2505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534" y="5229134"/>
            <a:ext cx="647161" cy="6471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432" y="3472561"/>
            <a:ext cx="1475568" cy="4805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265" y="5201273"/>
            <a:ext cx="853903" cy="7028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527" y="4373143"/>
            <a:ext cx="1336195" cy="4222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566" y="3483705"/>
            <a:ext cx="819293" cy="4582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0" y="4351229"/>
            <a:ext cx="1079840" cy="50725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608" y="1871507"/>
            <a:ext cx="1022090" cy="345707"/>
          </a:xfrm>
          <a:prstGeom prst="rect">
            <a:avLst/>
          </a:prstGeom>
        </p:spPr>
      </p:pic>
      <p:pic>
        <p:nvPicPr>
          <p:cNvPr id="34" name="Shape 657"/>
          <p:cNvPicPr preferRelativeResize="0"/>
          <p:nvPr/>
        </p:nvPicPr>
        <p:blipFill rotWithShape="1">
          <a:blip r:embed="rId27" cstate="screen">
            <a:alphaModFix amt="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6" name="Picture 35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75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0" y="0"/>
            <a:ext cx="12185654" cy="68580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8" y="3086105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6933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1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5" y="0"/>
            <a:ext cx="7768679" cy="68580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3" y="6356356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endParaRPr lang="en-US" dirty="0">
              <a:latin typeface="SourceSansPro-Light"/>
              <a:cs typeface="SourceSansPro-Ligh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143999" y="63563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60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3" y="6356356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143999" y="6356356"/>
            <a:ext cx="2743200" cy="365125"/>
          </a:xfr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28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956816"/>
            <a:ext cx="11582400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 defTabSz="914400"/>
            <a:endParaRPr sz="154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en-US" sz="843" ker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 defTabSz="914400">
                <a:buSzPct val="25000"/>
              </a:pPr>
              <a:t>‹#›</a:t>
            </a:fld>
            <a:endParaRPr lang="en-US" sz="843" kern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1300" b="0">
                <a:latin typeface="Source Sans Pro" panose="020B0503030403020204" pitchFamily="34" charset="0"/>
              </a:defRPr>
            </a:lvl1pPr>
          </a:lstStyle>
          <a:p>
            <a:pPr marL="12700" defTabSz="914400">
              <a:lnSpc>
                <a:spcPts val="969"/>
              </a:lnSpc>
            </a:pPr>
            <a:r>
              <a:rPr lang="de-DE" kern="0" dirty="0">
                <a:solidFill>
                  <a:srgbClr val="0059B7"/>
                </a:solidFill>
                <a:cs typeface="Arial"/>
                <a:sym typeface="Arial"/>
              </a:rPr>
              <a:t>© 2017 </a:t>
            </a:r>
            <a:r>
              <a:rPr lang="en-US" kern="0" dirty="0">
                <a:solidFill>
                  <a:srgbClr val="0059B7"/>
                </a:solidFill>
                <a:cs typeface="Arial"/>
                <a:sym typeface="Arial"/>
              </a:rPr>
              <a:t>Universal Service Administrative Co. </a:t>
            </a:r>
            <a:endParaRPr lang="en-US" kern="0" dirty="0">
              <a:solidFill>
                <a:srgbClr val="0059B7"/>
              </a:solidFill>
              <a:cs typeface="SourceSansPro-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902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13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>
                <a:solidFill>
                  <a:srgbClr val="358CFF"/>
                </a:solidFill>
              </a:rPr>
              <a:t>© 2017 </a:t>
            </a:r>
            <a:r>
              <a:rPr lang="en-US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62477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White w/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7515" y="3050758"/>
            <a:ext cx="11059424" cy="756483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01E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4" y="3676858"/>
            <a:ext cx="11059425" cy="1116523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rgbClr val="6E79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460313"/>
            <a:ext cx="11058525" cy="600075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DE1B54"/>
                </a:solidFill>
              </a:defRPr>
            </a:lvl1pPr>
            <a:lvl2pPr>
              <a:defRPr b="1">
                <a:solidFill>
                  <a:srgbClr val="DE1B54"/>
                </a:solidFill>
              </a:defRPr>
            </a:lvl2pPr>
            <a:lvl3pPr>
              <a:defRPr b="1">
                <a:solidFill>
                  <a:srgbClr val="DE1B54"/>
                </a:solidFill>
              </a:defRPr>
            </a:lvl3pPr>
            <a:lvl4pPr>
              <a:defRPr b="1">
                <a:solidFill>
                  <a:srgbClr val="DE1B54"/>
                </a:solidFill>
              </a:defRPr>
            </a:lvl4pPr>
            <a:lvl5pPr>
              <a:defRPr b="1">
                <a:solidFill>
                  <a:srgbClr val="DE1B54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77514" y="5888770"/>
            <a:ext cx="2149475" cy="573088"/>
          </a:xfrm>
          <a:noFill/>
        </p:spPr>
        <p:txBody>
          <a:bodyPr anchor="ctr"/>
          <a:lstStyle>
            <a:lvl1pPr algn="ctr">
              <a:defRPr baseline="0">
                <a:solidFill>
                  <a:srgbClr val="001E60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Client Logo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23" y="6087731"/>
            <a:ext cx="2565133" cy="39915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001E6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23" y="6087731"/>
            <a:ext cx="2565133" cy="39915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lo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59" y="2578224"/>
            <a:ext cx="9136226" cy="1643598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DE1B54"/>
                </a:solidFill>
              </a:defRPr>
            </a:lvl1pPr>
          </a:lstStyle>
          <a:p>
            <a:r>
              <a:rPr lang="en-US" dirty="0"/>
              <a:t>CLICK TO EDIT CLIENT NAME</a:t>
            </a:r>
          </a:p>
        </p:txBody>
      </p:sp>
      <p:sp>
        <p:nvSpPr>
          <p:cNvPr id="7" name="Shape 655"/>
          <p:cNvSpPr txBox="1">
            <a:spLocks/>
          </p:cNvSpPr>
          <p:nvPr/>
        </p:nvSpPr>
        <p:spPr>
          <a:xfrm>
            <a:off x="639800" y="2578223"/>
            <a:ext cx="2052559" cy="1643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buClr>
                <a:schemeClr val="lt1"/>
              </a:buClr>
              <a:buSzPct val="25000"/>
            </a:pPr>
            <a:r>
              <a:rPr lang="en-US" sz="4400" b="1" dirty="0">
                <a:solidFill>
                  <a:srgbClr val="001E60"/>
                </a:solidFill>
              </a:rPr>
              <a:t>HELLO, </a:t>
            </a:r>
            <a:endParaRPr lang="en-US" sz="4400" b="1" dirty="0">
              <a:solidFill>
                <a:srgbClr val="E0004D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06425" y="5310843"/>
            <a:ext cx="2724150" cy="831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CLIENT LOGO HERE</a:t>
            </a:r>
          </a:p>
        </p:txBody>
      </p:sp>
      <p:pic>
        <p:nvPicPr>
          <p:cNvPr id="6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05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" y="0"/>
            <a:ext cx="5864086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2450" y="1423988"/>
            <a:ext cx="4806950" cy="1955316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3325952"/>
            <a:ext cx="4806950" cy="1955316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DE1B54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4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\\    Sutherland Inc,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69985" y="1220523"/>
            <a:ext cx="4409081" cy="437333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/>
              <a:t>Click to edit agenda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013" y="6176963"/>
            <a:ext cx="3852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>
                <a:solidFill>
                  <a:srgbClr val="6E797C"/>
                </a:solidFill>
              </a:rPr>
              <a:t>\\    Sutherland Inc, Confidential</a:t>
            </a:r>
            <a:endParaRPr lang="en-US" dirty="0">
              <a:solidFill>
                <a:srgbClr val="6E797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83" r:id="rId3"/>
    <p:sldLayoutId id="2147483700" r:id="rId4"/>
    <p:sldLayoutId id="2147483682" r:id="rId5"/>
    <p:sldLayoutId id="2147483701" r:id="rId6"/>
    <p:sldLayoutId id="2147483684" r:id="rId7"/>
    <p:sldLayoutId id="2147483664" r:id="rId8"/>
    <p:sldLayoutId id="2147483698" r:id="rId9"/>
    <p:sldLayoutId id="2147483685" r:id="rId10"/>
    <p:sldLayoutId id="2147483660" r:id="rId11"/>
    <p:sldLayoutId id="2147483661" r:id="rId12"/>
    <p:sldLayoutId id="2147483662" r:id="rId13"/>
    <p:sldLayoutId id="2147483663" r:id="rId14"/>
    <p:sldLayoutId id="2147483667" r:id="rId15"/>
    <p:sldLayoutId id="2147483650" r:id="rId16"/>
    <p:sldLayoutId id="2147483676" r:id="rId17"/>
    <p:sldLayoutId id="2147483677" r:id="rId18"/>
    <p:sldLayoutId id="2147483681" r:id="rId19"/>
    <p:sldLayoutId id="2147483679" r:id="rId20"/>
    <p:sldLayoutId id="2147483680" r:id="rId21"/>
    <p:sldLayoutId id="2147483671" r:id="rId22"/>
    <p:sldLayoutId id="2147483666" r:id="rId23"/>
    <p:sldLayoutId id="2147483697" r:id="rId24"/>
    <p:sldLayoutId id="2147483652" r:id="rId25"/>
    <p:sldLayoutId id="2147483702" r:id="rId26"/>
    <p:sldLayoutId id="2147483653" r:id="rId27"/>
    <p:sldLayoutId id="2147483703" r:id="rId28"/>
    <p:sldLayoutId id="2147483665" r:id="rId29"/>
    <p:sldLayoutId id="2147483704" r:id="rId30"/>
    <p:sldLayoutId id="2147483688" r:id="rId31"/>
    <p:sldLayoutId id="2147483705" r:id="rId32"/>
    <p:sldLayoutId id="2147483713" r:id="rId33"/>
    <p:sldLayoutId id="2147483715" r:id="rId34"/>
    <p:sldLayoutId id="2147483714" r:id="rId35"/>
    <p:sldLayoutId id="2147483716" r:id="rId36"/>
    <p:sldLayoutId id="2147483687" r:id="rId37"/>
    <p:sldLayoutId id="2147483710" r:id="rId38"/>
    <p:sldLayoutId id="2147483654" r:id="rId39"/>
    <p:sldLayoutId id="2147483706" r:id="rId40"/>
    <p:sldLayoutId id="2147483709" r:id="rId41"/>
    <p:sldLayoutId id="2147483712" r:id="rId42"/>
    <p:sldLayoutId id="2147483655" r:id="rId43"/>
    <p:sldLayoutId id="2147483711" r:id="rId44"/>
    <p:sldLayoutId id="2147483668" r:id="rId45"/>
    <p:sldLayoutId id="2147483689" r:id="rId46"/>
    <p:sldLayoutId id="2147483691" r:id="rId47"/>
    <p:sldLayoutId id="2147483693" r:id="rId48"/>
    <p:sldLayoutId id="2147483694" r:id="rId49"/>
    <p:sldLayoutId id="2147483695" r:id="rId50"/>
    <p:sldLayoutId id="2147483696" r:id="rId51"/>
    <p:sldLayoutId id="2147483670" r:id="rId52"/>
    <p:sldLayoutId id="2147483692" r:id="rId53"/>
    <p:sldLayoutId id="2147483717" r:id="rId54"/>
    <p:sldLayoutId id="2147483718" r:id="rId55"/>
    <p:sldLayoutId id="2147483720" r:id="rId56"/>
    <p:sldLayoutId id="2147483722" r:id="rId5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DE1B54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DE1B54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SE-SL-PPT Cover Photo.jpg"/>
          <p:cNvPicPr preferRelativeResize="0"/>
          <p:nvPr/>
        </p:nvPicPr>
        <p:blipFill rotWithShape="1">
          <a:blip r:embed="rId3">
            <a:alphaModFix/>
          </a:blip>
          <a:srcRect t="2829" b="283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600" y="5334000"/>
            <a:ext cx="2702087" cy="9626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304800" y="2756914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BEGINNERS: INTRODUCTION TO THE E-RATE PROGRAM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304801" y="3251200"/>
            <a:ext cx="11582400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2018 APPLICANT TRAINING</a:t>
            </a:r>
          </a:p>
        </p:txBody>
      </p:sp>
      <p:sp>
        <p:nvSpPr>
          <p:cNvPr id="59" name="Shape 59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358CFF"/>
                </a:solidFill>
              </a:rPr>
              <a:t>© 2017 </a:t>
            </a:r>
            <a:r>
              <a:rPr lang="en-US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56378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>
                <a:latin typeface="Source Sans Pro" panose="020B0503030403020204" pitchFamily="34" charset="0"/>
              </a:rPr>
              <a:t>Start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Tell USAC your services have started.</a:t>
            </a:r>
          </a:p>
          <a:p>
            <a:endParaRPr lang="en-US" sz="4000" dirty="0"/>
          </a:p>
          <a:p>
            <a:r>
              <a:rPr lang="en-US" sz="4000" dirty="0"/>
              <a:t>Verify your CIPA* compliance.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Answer USAC review questions.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6014" y="338477"/>
            <a:ext cx="2362200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73025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486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413058" y="5862520"/>
            <a:ext cx="8165805" cy="761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* CIPA = Children’s Internet Protection Act</a:t>
            </a:r>
          </a:p>
        </p:txBody>
      </p:sp>
    </p:spTree>
    <p:extLst>
      <p:ext uri="{BB962C8B-B14F-4D97-AF65-F5344CB8AC3E}">
        <p14:creationId xmlns:p14="http://schemas.microsoft.com/office/powerpoint/2010/main" val="230663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>
                <a:latin typeface="Source Sans Pro" panose="020B0503030403020204" pitchFamily="34" charset="0"/>
              </a:rPr>
              <a:t>Invoice USAC (BEAR Form)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56816"/>
            <a:ext cx="11582400" cy="4486514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Certify FCC Form 498 to provide your banking information – and backup documents – to USAC for review.</a:t>
            </a:r>
          </a:p>
          <a:p>
            <a:endParaRPr lang="en-US" sz="4000" dirty="0"/>
          </a:p>
          <a:p>
            <a:r>
              <a:rPr lang="en-US" sz="4000" dirty="0"/>
              <a:t>Pay your customer bill (the bill from your service provider) in full.</a:t>
            </a:r>
          </a:p>
          <a:p>
            <a:endParaRPr lang="en-US" sz="4000" dirty="0"/>
          </a:p>
          <a:p>
            <a:r>
              <a:rPr lang="en-US" sz="4000" dirty="0"/>
              <a:t>Answer any USAC review questions.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3755" y="328982"/>
            <a:ext cx="23622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3025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472</a:t>
            </a:r>
          </a:p>
        </p:txBody>
      </p:sp>
    </p:spTree>
    <p:extLst>
      <p:ext uri="{BB962C8B-B14F-4D97-AF65-F5344CB8AC3E}">
        <p14:creationId xmlns:p14="http://schemas.microsoft.com/office/powerpoint/2010/main" val="232003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>
                <a:latin typeface="Source Sans Pro" panose="020B0503030403020204" pitchFamily="34" charset="0"/>
              </a:rPr>
              <a:t>Invoice USAC (SPI Form)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56816"/>
            <a:ext cx="10487247" cy="3754119"/>
          </a:xfrm>
        </p:spPr>
        <p:txBody>
          <a:bodyPr>
            <a:noAutofit/>
          </a:bodyPr>
          <a:lstStyle/>
          <a:p>
            <a:r>
              <a:rPr lang="en-US" sz="4000" dirty="0"/>
              <a:t>Pay your discounted customer bill (the bill from your service provider).</a:t>
            </a:r>
          </a:p>
          <a:p>
            <a:endParaRPr lang="en-US" sz="4000" dirty="0"/>
          </a:p>
          <a:p>
            <a:r>
              <a:rPr lang="en-US" sz="4000" dirty="0"/>
              <a:t>Your service provider will invoice USAC for the discount  amount.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Answer any USAC review questions.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3755" y="328982"/>
            <a:ext cx="23622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3025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474</a:t>
            </a:r>
          </a:p>
        </p:txBody>
      </p:sp>
    </p:spTree>
    <p:extLst>
      <p:ext uri="{BB962C8B-B14F-4D97-AF65-F5344CB8AC3E}">
        <p14:creationId xmlns:p14="http://schemas.microsoft.com/office/powerpoint/2010/main" val="383873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11582400" cy="43760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3200" dirty="0"/>
              <a:t>Overview</a:t>
            </a:r>
          </a:p>
          <a:p>
            <a:r>
              <a:rPr lang="en-US" sz="3200" dirty="0"/>
              <a:t>Basic concepts</a:t>
            </a:r>
          </a:p>
          <a:p>
            <a:r>
              <a:rPr lang="en-US" sz="3200" dirty="0"/>
              <a:t>Introduction to the E-rate Productivity Center (EPC)</a:t>
            </a:r>
          </a:p>
          <a:p>
            <a:r>
              <a:rPr lang="en-US" sz="3200" dirty="0"/>
              <a:t>Finishing FY2018</a:t>
            </a:r>
          </a:p>
          <a:p>
            <a:r>
              <a:rPr lang="en-US" sz="3200" dirty="0"/>
              <a:t>Starting FY2019</a:t>
            </a:r>
          </a:p>
          <a:p>
            <a:r>
              <a:rPr lang="en-US" sz="3200" dirty="0"/>
              <a:t>Toolbox</a:t>
            </a:r>
          </a:p>
          <a:p>
            <a:r>
              <a:rPr lang="en-US" sz="3200" dirty="0"/>
              <a:t>Questions and Answers</a:t>
            </a:r>
            <a:endParaRPr lang="en-US" sz="1600"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i="0" u="none" strike="noStrike" cap="none" dirty="0">
                <a:solidFill>
                  <a:srgbClr val="004AD4"/>
                </a:solidFill>
                <a:sym typeface="Source Sans Pro"/>
              </a:rPr>
              <a:t>DAY ONE - BEGINNERS</a:t>
            </a:r>
            <a:endParaRPr lang="en-US" sz="3200" dirty="0"/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3200" b="0" i="0" u="none" strike="noStrike" cap="none" dirty="0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AGENDA FOR THE DAY</a:t>
            </a:r>
            <a:endParaRPr lang="en-US" sz="32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6135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47447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057400"/>
            <a:ext cx="12192000" cy="2913185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8" y="3267771"/>
            <a:ext cx="7770013" cy="492443"/>
          </a:xfrm>
        </p:spPr>
        <p:txBody>
          <a:bodyPr anchor="ctr" anchorCtr="0"/>
          <a:lstStyle/>
          <a:p>
            <a:r>
              <a:rPr lang="en-US" dirty="0"/>
              <a:t>Schools and Libraries 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134762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 pitchFamily="34" charset="0"/>
                <a:ea typeface="Source Sans Pro" pitchFamily="34" charset="0"/>
              </a:rPr>
              <a:t>Schools &amp; Libraries (E-rate) Program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3781" y="1390900"/>
            <a:ext cx="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1761" y="1221541"/>
            <a:ext cx="7433802" cy="4775222"/>
          </a:xfrm>
          <a:prstGeom prst="rect">
            <a:avLst/>
          </a:prstGeom>
          <a:noFill/>
        </p:spPr>
        <p:txBody>
          <a:bodyPr wrap="square" lIns="274320" tIns="90000" rIns="274320" bIns="90000" rtlCol="0" anchor="t" anchorCtr="0">
            <a:noAutofit/>
          </a:bodyPr>
          <a:lstStyle/>
          <a:p>
            <a:r>
              <a:rPr lang="en-US" sz="3200" b="1" dirty="0"/>
              <a:t>Mission</a:t>
            </a:r>
          </a:p>
          <a:p>
            <a:endParaRPr lang="en-US" sz="1600" b="1" dirty="0"/>
          </a:p>
          <a:p>
            <a:r>
              <a:rPr lang="en-US" sz="3200" i="1" dirty="0"/>
              <a:t>Help ensure that schools and libraries can obtain high-speed internet access and telecommunications at affordable rates, and keep students and library patrons connected to broadband by providing a discount on eligible services.</a:t>
            </a:r>
          </a:p>
          <a:p>
            <a:pPr algn="ctr"/>
            <a:endParaRPr lang="en-US" sz="1600" i="1" kern="0" dirty="0">
              <a:latin typeface="Source Sans Pro" panose="020B0503030403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8" y="1033662"/>
            <a:ext cx="2348391" cy="2340864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91630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876800" y="2032000"/>
            <a:ext cx="7010400" cy="3501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latin typeface="Source Sans Pro"/>
                <a:ea typeface="Source Sans Pro"/>
                <a:cs typeface="Source Sans Pro"/>
              </a:rPr>
              <a:t>Congress w</a:t>
            </a:r>
            <a:r>
              <a:rPr lang="en-US" sz="2000" dirty="0">
                <a:ea typeface="Source Sans Pro"/>
                <a:cs typeface="Source Sans Pro"/>
              </a:rPr>
              <a:t>rote the Telecommunications Act of 1996, which directed the Federal Communications Commission (FCC) to establish the E-rate Program and other programs.</a:t>
            </a:r>
          </a:p>
          <a:p>
            <a:pPr>
              <a:spcAft>
                <a:spcPts val="0"/>
              </a:spcAft>
            </a:pPr>
            <a:endParaRPr lang="en-US" sz="20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a typeface="Source Sans Pro"/>
                <a:cs typeface="Source Sans Pro"/>
              </a:rPr>
              <a:t>The FCC issues orders that set rules and policies for the program and gives direction to the Universal Service Administrative Company (USAC) through orders.</a:t>
            </a:r>
            <a:endParaRPr lang="en-US" sz="2000" dirty="0">
              <a:latin typeface="Source Sans Pro"/>
              <a:ea typeface="Source Sans Pro"/>
              <a:cs typeface="Source Sans Pro"/>
            </a:endParaRPr>
          </a:p>
          <a:p>
            <a:pPr marL="228600" lvl="1">
              <a:spcBef>
                <a:spcPts val="400"/>
              </a:spcBef>
              <a:spcAft>
                <a:spcPts val="0"/>
              </a:spcAft>
            </a:pPr>
            <a:endParaRPr lang="en-US" sz="2000" dirty="0">
              <a:latin typeface="Source Sans Pro" panose="020B0503030403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a typeface="Source Sans Pro"/>
                <a:cs typeface="Source Sans Pro"/>
              </a:rPr>
              <a:t>USAC is responsible for the day-to-day administration of the E-rate Program.</a:t>
            </a:r>
            <a:endParaRPr sz="1400" b="0" i="0" u="none" strike="noStrike" cap="none" dirty="0">
              <a:solidFill>
                <a:schemeClr val="dk1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OVERVIEW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MAKES THE RULES?</a:t>
            </a:r>
          </a:p>
        </p:txBody>
      </p:sp>
      <p:sp>
        <p:nvSpPr>
          <p:cNvPr id="103" name="Shape 103"/>
          <p:cNvSpPr/>
          <p:nvPr/>
        </p:nvSpPr>
        <p:spPr>
          <a:xfrm>
            <a:off x="406400" y="2032000"/>
            <a:ext cx="3911599" cy="3911599"/>
          </a:xfrm>
          <a:prstGeom prst="ellipse">
            <a:avLst/>
          </a:prstGeom>
          <a:solidFill>
            <a:srgbClr val="004AD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/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476651" y="2692400"/>
            <a:ext cx="2590800" cy="2590800"/>
          </a:xfrm>
          <a:prstGeom prst="ellipse">
            <a:avLst/>
          </a:prstGeom>
          <a:solidFill>
            <a:srgbClr val="006F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/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2133600" y="3120623"/>
            <a:ext cx="1734354" cy="1734354"/>
          </a:xfrm>
          <a:prstGeom prst="ellipse">
            <a:avLst/>
          </a:prstGeom>
          <a:solidFill>
            <a:srgbClr val="4292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/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406400" y="3860801"/>
            <a:ext cx="1155084" cy="502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Clr>
                <a:srgbClr val="FFFFFF"/>
              </a:buClr>
              <a:buSzPct val="25000"/>
              <a:buFont typeface="Arial"/>
              <a:buNone/>
            </a:pPr>
            <a:r>
              <a:rPr lang="en-US" sz="1333" b="1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CONGRESS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561484" y="3860801"/>
            <a:ext cx="745235" cy="502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Clr>
                <a:srgbClr val="FFFFFF"/>
              </a:buClr>
              <a:buSzPct val="25000"/>
              <a:buFont typeface="Arial"/>
              <a:buNone/>
            </a:pPr>
            <a:r>
              <a:rPr lang="en-US" sz="1400" b="1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FCC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641600" y="3860801"/>
            <a:ext cx="745235" cy="502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Clr>
                <a:srgbClr val="FFFFFF"/>
              </a:buClr>
              <a:buSzPct val="25000"/>
              <a:buFont typeface="Arial"/>
              <a:buNone/>
            </a:pPr>
            <a:r>
              <a:rPr lang="en-US" sz="1333" b="1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USAC</a:t>
            </a:r>
          </a:p>
        </p:txBody>
      </p:sp>
      <p:cxnSp>
        <p:nvCxnSpPr>
          <p:cNvPr id="109" name="Shape 109"/>
          <p:cNvCxnSpPr/>
          <p:nvPr/>
        </p:nvCxnSpPr>
        <p:spPr>
          <a:xfrm>
            <a:off x="4775200" y="2032000"/>
            <a:ext cx="0" cy="3891280"/>
          </a:xfrm>
          <a:prstGeom prst="straightConnector1">
            <a:avLst/>
          </a:prstGeom>
          <a:noFill/>
          <a:ln w="9525" cap="flat" cmpd="sng">
            <a:solidFill>
              <a:srgbClr val="BDB1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37010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057400"/>
            <a:ext cx="12192000" cy="2913185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8" y="3267771"/>
            <a:ext cx="7770013" cy="492443"/>
          </a:xfrm>
        </p:spPr>
        <p:txBody>
          <a:bodyPr anchor="ctr" anchorCtr="0"/>
          <a:lstStyle/>
          <a:p>
            <a:r>
              <a:rPr lang="en-US" dirty="0"/>
              <a:t>Schools and Libraries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20955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>
                <a:latin typeface="Source Sans Pro" panose="020B0503030403020204" pitchFamily="34" charset="0"/>
              </a:rPr>
              <a:t>What Is the Application Process?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667000"/>
            <a:ext cx="2362200" cy="1569660"/>
          </a:xfrm>
          <a:prstGeom prst="rect">
            <a:avLst/>
          </a:prstGeom>
          <a:solidFill>
            <a:srgbClr val="FE5000"/>
          </a:solidFill>
          <a:ln w="73025" cmpd="sng">
            <a:solidFill>
              <a:srgbClr val="FE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470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2667000"/>
            <a:ext cx="2362200" cy="1569660"/>
          </a:xfrm>
          <a:prstGeom prst="rect">
            <a:avLst/>
          </a:prstGeom>
          <a:solidFill>
            <a:srgbClr val="8EC947"/>
          </a:solidFill>
          <a:ln w="73025" cmpd="sng">
            <a:solidFill>
              <a:srgbClr val="8EC9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471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2667000"/>
            <a:ext cx="2362200" cy="15696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73025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486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10021" y="2362200"/>
            <a:ext cx="23622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3025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472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8898467" y="4114800"/>
            <a:ext cx="23622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3025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474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97583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Competitive Bidding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4974516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Apply for Discounts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4355" y="4974516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Start Services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8955" y="5968425"/>
            <a:ext cx="326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Invoice USAC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19200" y="4724400"/>
            <a:ext cx="69342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90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>
                <a:latin typeface="Source Sans Pro" panose="020B0503030403020204" pitchFamily="34" charset="0"/>
              </a:rPr>
              <a:t>Competitive Bidding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99928" y="325635"/>
            <a:ext cx="1894367" cy="1323439"/>
          </a:xfrm>
          <a:prstGeom prst="rect">
            <a:avLst/>
          </a:prstGeom>
          <a:solidFill>
            <a:srgbClr val="FE5000"/>
          </a:solidFill>
          <a:ln w="73025" cmpd="sng">
            <a:solidFill>
              <a:srgbClr val="FE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470</a:t>
            </a:r>
            <a:endParaRPr lang="en-US" sz="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Run an open and fair competitive bidding process.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Wait 28 days before choosing a service provider.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Evaluate bids using the price of the eligible services as the primary factor.</a:t>
            </a:r>
          </a:p>
        </p:txBody>
      </p:sp>
    </p:spTree>
    <p:extLst>
      <p:ext uri="{BB962C8B-B14F-4D97-AF65-F5344CB8AC3E}">
        <p14:creationId xmlns:p14="http://schemas.microsoft.com/office/powerpoint/2010/main" val="371376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>
                <a:latin typeface="Source Sans Pro" panose="020B0503030403020204" pitchFamily="34" charset="0"/>
              </a:rPr>
              <a:t>Apply for Discounts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Provide information about your requests (discount level, costs of services, service providers).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Answer USAC review questions.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Receive your funding commitment decision.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45754" y="328982"/>
            <a:ext cx="2020186" cy="1323439"/>
          </a:xfrm>
          <a:prstGeom prst="rect">
            <a:avLst/>
          </a:prstGeom>
          <a:solidFill>
            <a:srgbClr val="8EC947"/>
          </a:solidFill>
          <a:ln w="73025" cmpd="sng">
            <a:solidFill>
              <a:srgbClr val="8EC9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471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6529235"/>
      </p:ext>
    </p:extLst>
  </p:cSld>
  <p:clrMapOvr>
    <a:masterClrMapping/>
  </p:clrMapOvr>
</p:sld>
</file>

<file path=ppt/theme/theme1.xml><?xml version="1.0" encoding="utf-8"?>
<a:theme xmlns:a="http://schemas.openxmlformats.org/drawingml/2006/main" name="Sutherland Theme">
  <a:themeElements>
    <a:clrScheme name="Sutherland 1">
      <a:dk1>
        <a:srgbClr val="000000"/>
      </a:dk1>
      <a:lt1>
        <a:srgbClr val="FFFFFF"/>
      </a:lt1>
      <a:dk2>
        <a:srgbClr val="DE1B54"/>
      </a:dk2>
      <a:lt2>
        <a:srgbClr val="C5C7C5"/>
      </a:lt2>
      <a:accent1>
        <a:srgbClr val="2E79BB"/>
      </a:accent1>
      <a:accent2>
        <a:srgbClr val="F99F41"/>
      </a:accent2>
      <a:accent3>
        <a:srgbClr val="6E797C"/>
      </a:accent3>
      <a:accent4>
        <a:srgbClr val="FFC000"/>
      </a:accent4>
      <a:accent5>
        <a:srgbClr val="26235D"/>
      </a:accent5>
      <a:accent6>
        <a:srgbClr val="70C2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therland Theme" id="{91E08DA1-7F9C-4C01-B9BE-F20461115570}" vid="{0E490EB8-06E7-4E09-B924-F77A757731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25137</TotalTime>
  <Words>394</Words>
  <Application>Microsoft Office PowerPoint</Application>
  <PresentationFormat>Widescreen</PresentationFormat>
  <Paragraphs>87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Source Sans Pro</vt:lpstr>
      <vt:lpstr>Source Sans Pro Light</vt:lpstr>
      <vt:lpstr>SourceSansPro-Light</vt:lpstr>
      <vt:lpstr>Sutherland Theme</vt:lpstr>
      <vt:lpstr>PowerPoint Presentation</vt:lpstr>
      <vt:lpstr>AGENDA FOR THE DAY</vt:lpstr>
      <vt:lpstr>Schools and Libraries Mission Statement</vt:lpstr>
      <vt:lpstr>Schools &amp; Libraries (E-rate) Program</vt:lpstr>
      <vt:lpstr>WHO MAKES THE RULES?</vt:lpstr>
      <vt:lpstr>Schools and Libraries Application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Service Administration Company</dc:title>
  <dc:creator>Nancy Jo Jackson</dc:creator>
  <cp:lastModifiedBy>John Noran</cp:lastModifiedBy>
  <cp:revision>440</cp:revision>
  <cp:lastPrinted>2018-01-29T14:19:07Z</cp:lastPrinted>
  <dcterms:created xsi:type="dcterms:W3CDTF">2017-12-21T00:40:16Z</dcterms:created>
  <dcterms:modified xsi:type="dcterms:W3CDTF">2018-10-11T17:52:52Z</dcterms:modified>
</cp:coreProperties>
</file>