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</p:sldMasterIdLst>
  <p:notesMasterIdLst>
    <p:notesMasterId r:id="rId48"/>
  </p:notesMasterIdLst>
  <p:sldIdLst>
    <p:sldId id="257" r:id="rId4"/>
    <p:sldId id="260" r:id="rId5"/>
    <p:sldId id="263" r:id="rId6"/>
    <p:sldId id="258" r:id="rId7"/>
    <p:sldId id="264" r:id="rId8"/>
    <p:sldId id="266" r:id="rId9"/>
    <p:sldId id="261" r:id="rId10"/>
    <p:sldId id="262" r:id="rId11"/>
    <p:sldId id="265" r:id="rId12"/>
    <p:sldId id="267" r:id="rId13"/>
    <p:sldId id="268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136F7-EF48-4749-9D3C-0C4217EE5CB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0A5B-2B9B-4836-818D-0755892B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0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9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92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A5B-2B9B-4836-818D-0755892BE4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9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7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0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46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18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7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7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7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01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23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0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30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75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A5B-2B9B-4836-818D-0755892BE4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5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61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8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2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A5B-2B9B-4836-818D-0755892BE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0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A5B-2B9B-4836-818D-0755892BE4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44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21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25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19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84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9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A5B-2B9B-4836-818D-0755892BE4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4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4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1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3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5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6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schemeClr val="bg1"/>
                </a:solidFill>
              </a:rPr>
              <a:t>© 2017 </a:t>
            </a:r>
            <a:r>
              <a:rPr lang="en-US" sz="800" dirty="0" smtClean="0">
                <a:solidFill>
                  <a:schemeClr val="bg1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2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2018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4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2018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9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2018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4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88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4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8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0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7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2652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1434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3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9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6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1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0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8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6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0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0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9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4236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3767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0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42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6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0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752030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53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47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71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2603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313626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62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9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60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2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9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5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2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7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0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8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79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0719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44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2018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77678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0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5372-7146-4A0D-8D63-9026FC616D61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BBEA-1359-4048-BFC8-DB252781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8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sac.org/sui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dirty="0" err="1" smtClean="0"/>
              <a:t>E-rate</a:t>
            </a:r>
            <a:r>
              <a:rPr lang="en-US" dirty="0" smtClean="0"/>
              <a:t> Productivity Center (EPC)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 Applicant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3"/>
            <a:ext cx="543251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Tips for Entering your Username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Type in your username instead of copying and pasting.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Enter it in </a:t>
            </a:r>
            <a:r>
              <a:rPr lang="en-US" sz="2400" b="1" dirty="0" smtClean="0"/>
              <a:t>all </a:t>
            </a:r>
            <a:r>
              <a:rPr lang="en-US" sz="2400" b="1" dirty="0"/>
              <a:t>lowercase</a:t>
            </a:r>
            <a:r>
              <a:rPr lang="en-US" sz="2400" dirty="0"/>
              <a:t>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Make sure there are no spaces or erroneous characters </a:t>
            </a:r>
            <a:r>
              <a:rPr lang="en-US" sz="2400" dirty="0" smtClean="0"/>
              <a:t>in the username</a:t>
            </a:r>
            <a:r>
              <a:rPr lang="en-US" sz="2400" dirty="0"/>
              <a:t>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Check </a:t>
            </a:r>
            <a:r>
              <a:rPr lang="en-US" sz="2400" dirty="0"/>
              <a:t>for typos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Logging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07" y="2177094"/>
            <a:ext cx="4177449" cy="31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484565"/>
            <a:ext cx="6534230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Tips for Creating your Password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 at least eight characters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Has not been used in the previous four passwords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Contains at least one numeral (0 through 9)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Contains at least one special character (such as !, $, #, %)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Contains at least one uppercase letter (A through Z)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Contains at least one lowercase letter (a through z)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Logging In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31" y="2177094"/>
            <a:ext cx="4177449" cy="31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3"/>
            <a:ext cx="6100026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Forgot your Password?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Enter </a:t>
            </a:r>
            <a:r>
              <a:rPr lang="en-US" sz="2800" dirty="0"/>
              <a:t>the email address associated with the account (the EPC username</a:t>
            </a:r>
            <a:r>
              <a:rPr lang="en-US" sz="2800" dirty="0" smtClean="0"/>
              <a:t>).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Click SEND EMAIL.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You will receive email </a:t>
            </a:r>
            <a:r>
              <a:rPr lang="en-US" sz="2800" dirty="0"/>
              <a:t>from portal@usac.org, </a:t>
            </a:r>
            <a:r>
              <a:rPr lang="en-US" sz="2800" dirty="0" smtClean="0"/>
              <a:t>subject </a:t>
            </a:r>
            <a:r>
              <a:rPr lang="en-US" sz="2800" dirty="0"/>
              <a:t>"Universal Service Administrative Company (USAC) Password Reset". 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Logging In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39" y="189249"/>
            <a:ext cx="3795089" cy="289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731" y="3185821"/>
            <a:ext cx="3726503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New Users: Terms and Conditions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209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/>
              <a:t>NEW EPC USERS: Terms and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7351" y="1470023"/>
            <a:ext cx="6182321" cy="47406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order to access EPC functions, </a:t>
            </a:r>
            <a:r>
              <a:rPr lang="en-US" b="1" dirty="0"/>
              <a:t>every user must accept Terms &amp; </a:t>
            </a:r>
            <a:r>
              <a:rPr lang="en-US" b="1" dirty="0" smtClean="0"/>
              <a:t>Conditions.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user accounts are considered inactive and will not have access to anything within EPC until the Terms &amp; Conditions are accepted.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a new user is created from an organization, the new user will not appear under the organization’s profile until they have accepted the Terms and Conditions.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77" y="2139430"/>
            <a:ext cx="4991735" cy="27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</a:t>
            </a:r>
            <a:r>
              <a:rPr lang="en-US" dirty="0" smtClean="0"/>
              <a:t> NEW EPC USERS: Terms and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7352" y="1470024"/>
            <a:ext cx="4243980" cy="410191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Once you are created as a new user in EPC: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Log in to </a:t>
            </a:r>
            <a:r>
              <a:rPr lang="en-US" sz="2400" dirty="0"/>
              <a:t>EPC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Once you are </a:t>
            </a:r>
            <a:r>
              <a:rPr lang="en-US" sz="2400" dirty="0" smtClean="0"/>
              <a:t>logged in, you will be routed to your News screen.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 </a:t>
            </a:r>
            <a:r>
              <a:rPr lang="en-US" sz="2400" dirty="0"/>
              <a:t>Tasks (1) on the top left corner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286" y="1852465"/>
            <a:ext cx="7195239" cy="33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DEMO</a:t>
            </a:r>
            <a:r>
              <a:rPr lang="en-US" dirty="0"/>
              <a:t> NEW </a:t>
            </a:r>
            <a:r>
              <a:rPr lang="en-US" dirty="0" smtClean="0"/>
              <a:t>EPC USERS: Terms and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" y="1470024"/>
            <a:ext cx="9834946" cy="45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DEMO</a:t>
            </a:r>
            <a:r>
              <a:rPr lang="en-US" dirty="0"/>
              <a:t> </a:t>
            </a:r>
            <a:r>
              <a:rPr lang="en-US" dirty="0" smtClean="0"/>
              <a:t>NEW EPC USERS: Terms and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7352" y="1470024"/>
            <a:ext cx="3996904" cy="4101914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Read </a:t>
            </a:r>
            <a:r>
              <a:rPr lang="en-US" dirty="0"/>
              <a:t>the Terms of Service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Accept button at the bottom of the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will now be able to access your EPC user account and your organization's </a:t>
            </a:r>
            <a:r>
              <a:rPr lang="en-US" dirty="0" smtClean="0"/>
              <a:t>account!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1325054"/>
            <a:ext cx="7637018" cy="2303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256" y="3761070"/>
            <a:ext cx="7677912" cy="23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7474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z="4000" dirty="0" smtClean="0"/>
              <a:t>My Landing Page </a:t>
            </a:r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7351" y="6466329"/>
            <a:ext cx="3244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37351" y="905857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Ask the Audience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 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AD4"/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37351" y="1459650"/>
            <a:ext cx="9090113" cy="27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functions can be performed from your landing page?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64" y="3739038"/>
            <a:ext cx="8351380" cy="23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46504" y="2112886"/>
            <a:ext cx="2120733" cy="711796"/>
          </a:xfrm>
        </p:spPr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55541" y="117694"/>
            <a:ext cx="6713055" cy="5486809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What is the </a:t>
            </a:r>
            <a:r>
              <a:rPr lang="en-US" sz="3200" dirty="0" err="1" smtClean="0"/>
              <a:t>E-rate</a:t>
            </a:r>
            <a:r>
              <a:rPr lang="en-US" sz="3200" dirty="0" smtClean="0"/>
              <a:t> Productivity Center (EPC)?</a:t>
            </a:r>
          </a:p>
          <a:p>
            <a:r>
              <a:rPr lang="en-US" sz="3200" dirty="0" smtClean="0"/>
              <a:t>Logging into EPC</a:t>
            </a:r>
          </a:p>
          <a:p>
            <a:r>
              <a:rPr lang="en-US" sz="3200" dirty="0" smtClean="0"/>
              <a:t>New Users: Terms and Conditions</a:t>
            </a:r>
          </a:p>
          <a:p>
            <a:r>
              <a:rPr lang="en-US" sz="3200" dirty="0" smtClean="0"/>
              <a:t>My Landing Page</a:t>
            </a:r>
          </a:p>
          <a:p>
            <a:r>
              <a:rPr lang="en-US" sz="3200" dirty="0" smtClean="0"/>
              <a:t>Navigation Bar</a:t>
            </a:r>
          </a:p>
          <a:p>
            <a:r>
              <a:rPr lang="en-US" sz="3200" dirty="0" smtClean="0"/>
              <a:t>Your EPC Entity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4321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 SLIDE</a:t>
            </a:r>
            <a:r>
              <a:rPr lang="en-US" dirty="0" smtClean="0"/>
              <a:t> </a:t>
            </a:r>
            <a:r>
              <a:rPr lang="en-US" dirty="0"/>
              <a:t>My </a:t>
            </a:r>
            <a:r>
              <a:rPr lang="en-US" dirty="0" smtClean="0"/>
              <a:t>Landing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" y="1262888"/>
            <a:ext cx="10988142" cy="50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 SLIDE</a:t>
            </a:r>
            <a:r>
              <a:rPr lang="en-US" dirty="0" smtClean="0"/>
              <a:t> </a:t>
            </a:r>
            <a:r>
              <a:rPr lang="en-US" dirty="0"/>
              <a:t>My </a:t>
            </a:r>
            <a:r>
              <a:rPr lang="en-US" dirty="0" smtClean="0"/>
              <a:t>Landing Page: Notifications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024"/>
            <a:ext cx="12192000" cy="2183857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967080" y="3610391"/>
            <a:ext cx="9350112" cy="2002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Notifications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Applicants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can view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their decision letters (FCDL, FCC Form 486 Notification Letters, FCC Form 486 Certification, etc.) by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funding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ear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 </a:t>
            </a: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721031"/>
            <a:ext cx="6508926" cy="776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 SLIDE</a:t>
            </a:r>
            <a:r>
              <a:rPr lang="en-US" dirty="0" smtClean="0"/>
              <a:t> </a:t>
            </a:r>
            <a:r>
              <a:rPr lang="en-US" dirty="0"/>
              <a:t>My </a:t>
            </a:r>
            <a:r>
              <a:rPr lang="en-US" dirty="0" smtClean="0"/>
              <a:t>Landing Page: My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456"/>
            <a:ext cx="12192000" cy="1959687"/>
          </a:xfrm>
          <a:prstGeom prst="rect">
            <a:avLst/>
          </a:prstGeom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967080" y="3610391"/>
            <a:ext cx="9350112" cy="235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My Entities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applicants: My Entities will display all entities you have rights to access.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consultants: My Clients will display all client entities associated with the consulting firm.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342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0" y="693599"/>
            <a:ext cx="6740105" cy="776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 SLIDE</a:t>
            </a:r>
            <a:r>
              <a:rPr lang="en-US" dirty="0" smtClean="0"/>
              <a:t> </a:t>
            </a:r>
            <a:r>
              <a:rPr lang="en-US" dirty="0"/>
              <a:t>My </a:t>
            </a:r>
            <a:r>
              <a:rPr lang="en-US" dirty="0" smtClean="0"/>
              <a:t>Landing Page: Customer Service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39" y="1940861"/>
            <a:ext cx="7254922" cy="3217736"/>
          </a:xfrm>
          <a:prstGeom prst="rect">
            <a:avLst/>
          </a:prstGeom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337350" y="1940861"/>
            <a:ext cx="3742943" cy="27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Customer Service Cases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will see all the customer service cases you have opened. </a:t>
            </a:r>
          </a:p>
        </p:txBody>
      </p:sp>
    </p:spTree>
    <p:extLst>
      <p:ext uri="{BB962C8B-B14F-4D97-AF65-F5344CB8AC3E}">
        <p14:creationId xmlns:p14="http://schemas.microsoft.com/office/powerpoint/2010/main" val="14355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DEMO SLIDE</a:t>
            </a:r>
            <a:r>
              <a:rPr lang="en-US" dirty="0" smtClean="0"/>
              <a:t> </a:t>
            </a:r>
            <a:r>
              <a:rPr lang="en-US" dirty="0"/>
              <a:t>My </a:t>
            </a:r>
            <a:r>
              <a:rPr lang="en-US" dirty="0" smtClean="0"/>
              <a:t>Landing Page: FCC Forms and Post-Commitment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6712"/>
            <a:ext cx="12192000" cy="2760725"/>
          </a:xfrm>
          <a:prstGeom prst="rect">
            <a:avLst/>
          </a:prstGeom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992959" y="4404022"/>
            <a:ext cx="9350112" cy="1444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FCC Forms and Post Commitment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Requests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Users can view all of their FCC Forms by funding year. 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FCC Form 470, FCC Form 471, FCC Form 486, FCC Form 500</a:t>
            </a:r>
          </a:p>
        </p:txBody>
      </p:sp>
    </p:spTree>
    <p:extLst>
      <p:ext uri="{BB962C8B-B14F-4D97-AF65-F5344CB8AC3E}">
        <p14:creationId xmlns:p14="http://schemas.microsoft.com/office/powerpoint/2010/main" val="171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7474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z="4000" dirty="0" smtClean="0"/>
              <a:t>EPC Navigation Bar</a:t>
            </a:r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787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3"/>
            <a:ext cx="543251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Made up of five tabs: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News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Tasks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Records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Reports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Navigation 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450"/>
            <a:ext cx="12192000" cy="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937761"/>
            <a:ext cx="872435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Populate </a:t>
            </a:r>
            <a:r>
              <a:rPr lang="en-US" sz="2800" dirty="0"/>
              <a:t>notifications on actions taken in EPC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Entity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Successful application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 USAC Notifications (e.g., Funding Commitment Decision Letter)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Navigation Bar – News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638"/>
            <a:ext cx="12192000" cy="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937761"/>
            <a:ext cx="872435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Tasks populate notifications that require action by the user</a:t>
            </a:r>
            <a:r>
              <a:rPr lang="en-US" dirty="0" smtClean="0"/>
              <a:t>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Leaving an incomplete form (whether voluntary or accidental) will populate a task.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Completing data entry on a form will populate a task to certify the form.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PIA inquiries will populate a </a:t>
            </a:r>
            <a:r>
              <a:rPr lang="en-US" sz="2400" dirty="0" smtClean="0"/>
              <a:t>task.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Navigation Bar –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638"/>
            <a:ext cx="12192000" cy="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937761"/>
            <a:ext cx="872435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Contains all the records within EPC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Entities</a:t>
            </a:r>
            <a:endParaRPr lang="en-US" sz="2400" dirty="0"/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Applications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Customer </a:t>
            </a:r>
            <a:r>
              <a:rPr lang="en-US" sz="2400" dirty="0" smtClean="0"/>
              <a:t>service </a:t>
            </a:r>
            <a:r>
              <a:rPr lang="en-US" sz="2400" dirty="0"/>
              <a:t>c</a:t>
            </a:r>
            <a:r>
              <a:rPr lang="en-US" sz="2400" dirty="0" smtClean="0"/>
              <a:t>ases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Navigation Bar –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120"/>
            <a:ext cx="12192000" cy="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7474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z="4000" dirty="0"/>
              <a:t>What is the </a:t>
            </a:r>
            <a:r>
              <a:rPr lang="en-US" sz="4000" dirty="0" err="1"/>
              <a:t>E-rate</a:t>
            </a:r>
            <a:r>
              <a:rPr lang="en-US" sz="4000" dirty="0"/>
              <a:t> Productivity Center (EPC)?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585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937761"/>
            <a:ext cx="872435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tab allows users to view various Reports depending on their rights in EPC.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My </a:t>
            </a:r>
            <a:r>
              <a:rPr lang="en-US" sz="2400" dirty="0"/>
              <a:t>Submitted Modification Requests (RAL)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My Landing </a:t>
            </a:r>
            <a:r>
              <a:rPr lang="en-US" sz="2400" dirty="0" smtClean="0"/>
              <a:t>Page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Navigation Bar –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652"/>
            <a:ext cx="12192000" cy="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937761"/>
            <a:ext cx="8724354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tab allows users to </a:t>
            </a:r>
            <a:r>
              <a:rPr lang="en-US" dirty="0" smtClean="0"/>
              <a:t>take </a:t>
            </a:r>
            <a:r>
              <a:rPr lang="en-US" smtClean="0"/>
              <a:t>various Actions depending </a:t>
            </a:r>
            <a:r>
              <a:rPr lang="en-US" dirty="0"/>
              <a:t>on their rights in EPC.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 Customer Service Case (Contact Us)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 Whistleblower Case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Search and Export Certified FCC Forms 470 and 471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 Navigation Bar –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927"/>
            <a:ext cx="12192000" cy="4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74743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z="4000" dirty="0" smtClean="0"/>
              <a:t>Your EPC Entity Profile</a:t>
            </a:r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12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7351" y="6466329"/>
            <a:ext cx="3244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37351" y="905857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Ask the Audience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 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AD4"/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37351" y="1459650"/>
            <a:ext cx="9090113" cy="27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How can you navigate to your EPC profile?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64" y="3739038"/>
            <a:ext cx="8351380" cy="23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/>
              <a:t>EPC Entity Profile – How do I get there from My Landing Page?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6" y="1585912"/>
            <a:ext cx="10041276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6508926" cy="776425"/>
          </a:xfrm>
        </p:spPr>
        <p:txBody>
          <a:bodyPr/>
          <a:lstStyle/>
          <a:p>
            <a:r>
              <a:rPr lang="en-US" dirty="0" smtClean="0"/>
              <a:t>EPC Entity Profile – How do I get there from the Records tab?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9796"/>
            <a:ext cx="12192000" cy="16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0" y="693599"/>
            <a:ext cx="7700225" cy="776425"/>
          </a:xfrm>
        </p:spPr>
        <p:txBody>
          <a:bodyPr/>
          <a:lstStyle/>
          <a:p>
            <a:r>
              <a:rPr lang="en-US" dirty="0" smtClean="0"/>
              <a:t>EPC Entity Profile – Account Administrator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1463"/>
            <a:ext cx="12192000" cy="40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0" y="693599"/>
            <a:ext cx="7700225" cy="776425"/>
          </a:xfrm>
        </p:spPr>
        <p:txBody>
          <a:bodyPr/>
          <a:lstStyle/>
          <a:p>
            <a:r>
              <a:rPr lang="en-US" dirty="0" smtClean="0"/>
              <a:t>EPC Entity Profile – Full Rights User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5386"/>
            <a:ext cx="12192000" cy="40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7351" y="6466329"/>
            <a:ext cx="3244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37351" y="905857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Ask the Audience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 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AD4"/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37351" y="1459650"/>
            <a:ext cx="9090113" cy="27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difference between the Account Administrator’s rights and a regular user?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Who can be an Account Administrator?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64" y="3739038"/>
            <a:ext cx="8351380" cy="23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847088"/>
            <a:ext cx="4873532" cy="41925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see if other entities are linked to your organization, use the Additional Information Tab.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Example: A School district would like to know if the correct schools are linked to them in EPC.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b="1" dirty="0"/>
              <a:t>Additional </a:t>
            </a:r>
            <a:r>
              <a:rPr lang="en-US" b="1" dirty="0" smtClean="0"/>
              <a:t>Information</a:t>
            </a:r>
            <a:r>
              <a:rPr lang="en-US" dirty="0" smtClean="0"/>
              <a:t>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Under </a:t>
            </a:r>
            <a:r>
              <a:rPr lang="en-US" dirty="0"/>
              <a:t>category selected </a:t>
            </a:r>
            <a:r>
              <a:rPr lang="en-US" b="1" dirty="0"/>
              <a:t>Related </a:t>
            </a:r>
            <a:r>
              <a:rPr lang="en-US" b="1" dirty="0" smtClean="0"/>
              <a:t>Organizations</a:t>
            </a:r>
            <a:r>
              <a:rPr lang="en-US" dirty="0" smtClean="0"/>
              <a:t>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Under </a:t>
            </a:r>
            <a:r>
              <a:rPr lang="en-US" dirty="0"/>
              <a:t>Relationship Type select </a:t>
            </a:r>
            <a:r>
              <a:rPr lang="en-US" b="1" dirty="0"/>
              <a:t>Related Entities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10342841" cy="776425"/>
          </a:xfrm>
        </p:spPr>
        <p:txBody>
          <a:bodyPr/>
          <a:lstStyle/>
          <a:p>
            <a:r>
              <a:rPr lang="en-US" dirty="0"/>
              <a:t>EPC Entity </a:t>
            </a:r>
            <a:r>
              <a:rPr lang="en-US" dirty="0" smtClean="0"/>
              <a:t>Profile: Parent-Child </a:t>
            </a:r>
            <a:r>
              <a:rPr lang="en-US" dirty="0"/>
              <a:t>Relationship (School District or Library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83" y="2417635"/>
            <a:ext cx="6898821" cy="21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7351" y="6466329"/>
            <a:ext cx="3244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37351" y="905857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Poll the Audience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 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AD4"/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37351" y="1459650"/>
            <a:ext cx="9090113" cy="2745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Who in the audience has logged into EPC?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Who in the audience is an Account Administrator?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noProof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Who in the audience </a:t>
            </a:r>
            <a:r>
              <a:rPr lang="en-US" sz="28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has User rights in EPC?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Who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 has no idea?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57" y="4383561"/>
            <a:ext cx="6789685" cy="19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2478024"/>
            <a:ext cx="5322785" cy="38557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From your Entity </a:t>
            </a:r>
            <a:r>
              <a:rPr lang="en-US" sz="2800" dirty="0"/>
              <a:t>Profile Page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Click </a:t>
            </a:r>
            <a:r>
              <a:rPr lang="en-US" sz="2800" b="1" dirty="0" smtClean="0"/>
              <a:t>Contracts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 contracts that were completed in EPC will populate.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enter a contract into EPC select Manage Contracts.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10342841" cy="776425"/>
          </a:xfrm>
        </p:spPr>
        <p:txBody>
          <a:bodyPr/>
          <a:lstStyle/>
          <a:p>
            <a:r>
              <a:rPr lang="en-US" dirty="0"/>
              <a:t>EPC Entity </a:t>
            </a:r>
            <a:r>
              <a:rPr lang="en-US" dirty="0" smtClean="0"/>
              <a:t>Profile: 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175940"/>
            <a:ext cx="11267453" cy="10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3136392"/>
            <a:ext cx="5322785" cy="38557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To find information on FCC Forms 470, 471, 486 or 500 by funding year, use the FCC Forms tab on your Entity Profile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10342841" cy="776425"/>
          </a:xfrm>
        </p:spPr>
        <p:txBody>
          <a:bodyPr/>
          <a:lstStyle/>
          <a:p>
            <a:r>
              <a:rPr lang="en-US" dirty="0"/>
              <a:t>EPC Entity </a:t>
            </a:r>
            <a:r>
              <a:rPr lang="en-US" dirty="0" smtClean="0"/>
              <a:t>Profile: FCC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5816"/>
            <a:ext cx="12192000" cy="17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2865739"/>
            <a:ext cx="5322785" cy="38557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To find information on all appeals submitted by the entity use the FRN Appeals tab.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10342841" cy="776425"/>
          </a:xfrm>
        </p:spPr>
        <p:txBody>
          <a:bodyPr/>
          <a:lstStyle/>
          <a:p>
            <a:r>
              <a:rPr lang="en-US" dirty="0"/>
              <a:t>EPC Entity </a:t>
            </a:r>
            <a:r>
              <a:rPr lang="en-US" dirty="0" smtClean="0"/>
              <a:t>Profile: FRN Appeals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024"/>
            <a:ext cx="12192000" cy="11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2865739"/>
            <a:ext cx="5322785" cy="38557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To view recently issued decision letters (Funding Commitment Decision Letters, FCC Forms 486 Notification Letters, etc.) for this entity use the News tab.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693599"/>
            <a:ext cx="10342841" cy="776425"/>
          </a:xfrm>
        </p:spPr>
        <p:txBody>
          <a:bodyPr/>
          <a:lstStyle/>
          <a:p>
            <a:r>
              <a:rPr lang="en-US" dirty="0"/>
              <a:t>EPC Entity </a:t>
            </a:r>
            <a:r>
              <a:rPr lang="en-US" dirty="0" smtClean="0"/>
              <a:t>Profile: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024"/>
            <a:ext cx="12192000" cy="11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7351" y="6466329"/>
            <a:ext cx="3244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337351" y="905857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Pop Quiz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AD4"/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337351" y="1459650"/>
            <a:ext cx="9884951" cy="489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are the 3 areas you can locate your Funding Commitment Decision Letter?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Where can you find your Program Integrity Assurance (PIA) inquiries?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Who can create a new entity?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Who can manage user permissions?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If all fails who can help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690" y="3307475"/>
            <a:ext cx="4202076" cy="27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7351" y="500327"/>
            <a:ext cx="11016449" cy="68244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E-RATE PRODUCTIVITY CENTER (EPC)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7351" y="1074288"/>
            <a:ext cx="7297889" cy="44458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is EPC?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Account and application management portal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Manage program processes, receive notifications, and contact customer service.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can you do in EPC?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File most program forms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Maintain a list of your related entities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Update entity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Account Administrators </a:t>
            </a:r>
            <a:r>
              <a:rPr lang="en-US" sz="2400" dirty="0" smtClean="0"/>
              <a:t>can add users on their organization’s account and assign them rights (permissions) to file program forms.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522" y="2388782"/>
            <a:ext cx="3787468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7351" y="500327"/>
            <a:ext cx="11016449" cy="68244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E-RATE PRODUCTIVITY CENTER (EPC)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7351" y="1074288"/>
            <a:ext cx="7297889" cy="44458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web browsers are supported by EPC?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93" y="1932958"/>
            <a:ext cx="8272564" cy="40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Logging into EPC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2018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2582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3"/>
            <a:ext cx="4663719" cy="410191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 to EPC: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https://portal.usac.org/suite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93" y="1560354"/>
            <a:ext cx="5397295" cy="3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2018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" y="1223812"/>
            <a:ext cx="10395151" cy="51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1580</Words>
  <Application>Microsoft Office PowerPoint</Application>
  <PresentationFormat>Widescreen</PresentationFormat>
  <Paragraphs>275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LucidaGrande</vt:lpstr>
      <vt:lpstr>Source Sans Pro</vt:lpstr>
      <vt:lpstr>SourceSansPro-Light</vt:lpstr>
      <vt:lpstr>Wingdings</vt:lpstr>
      <vt:lpstr>Office Theme</vt:lpstr>
      <vt:lpstr>1_Office Theme</vt:lpstr>
      <vt:lpstr>2_Office Theme</vt:lpstr>
      <vt:lpstr>Introduction to the E-rate Productivity Center (EPC)</vt:lpstr>
      <vt:lpstr>AGENDA</vt:lpstr>
      <vt:lpstr>PowerPoint Presentation</vt:lpstr>
      <vt:lpstr>PowerPoint Presentation</vt:lpstr>
      <vt:lpstr>E-RATE PRODUCTIVITY CENTER (EPC)</vt:lpstr>
      <vt:lpstr>E-RATE PRODUCTIVITY CENTER (EPC)</vt:lpstr>
      <vt:lpstr>PowerPoint Presentation</vt:lpstr>
      <vt:lpstr>Step 1:</vt:lpstr>
      <vt:lpstr>Step 1:</vt:lpstr>
      <vt:lpstr>Step 2: Logging In</vt:lpstr>
      <vt:lpstr>Step 2: Logging In (Continued)</vt:lpstr>
      <vt:lpstr>Step 2: Logging In (Continued)</vt:lpstr>
      <vt:lpstr>PowerPoint Presentation</vt:lpstr>
      <vt:lpstr>NEW EPC USERS: Terms and Conditions</vt:lpstr>
      <vt:lpstr>DEMO NEW EPC USERS: Terms and Conditions</vt:lpstr>
      <vt:lpstr>DEMO NEW EPC USERS: Terms and Conditions</vt:lpstr>
      <vt:lpstr>DEMO NEW EPC USERS: Terms and Conditions</vt:lpstr>
      <vt:lpstr>PowerPoint Presentation</vt:lpstr>
      <vt:lpstr>PowerPoint Presentation</vt:lpstr>
      <vt:lpstr>DEMO SLIDE My Landing Page</vt:lpstr>
      <vt:lpstr>DEMO SLIDE My Landing Page: Notifications</vt:lpstr>
      <vt:lpstr>DEMO SLIDE My Landing Page: My Entities</vt:lpstr>
      <vt:lpstr>DEMO SLIDE My Landing Page: Customer Service Cases</vt:lpstr>
      <vt:lpstr>DEMO SLIDE My Landing Page: FCC Forms and Post-Commitment Requests</vt:lpstr>
      <vt:lpstr>PowerPoint Presentation</vt:lpstr>
      <vt:lpstr>EPC Navigation Bar</vt:lpstr>
      <vt:lpstr>EPC Navigation Bar – News </vt:lpstr>
      <vt:lpstr>EPC Navigation Bar – Tasks</vt:lpstr>
      <vt:lpstr>EPC Navigation Bar – Records</vt:lpstr>
      <vt:lpstr>EPC Navigation Bar – Reports</vt:lpstr>
      <vt:lpstr>EPC Navigation Bar – Actions</vt:lpstr>
      <vt:lpstr>PowerPoint Presentation</vt:lpstr>
      <vt:lpstr>PowerPoint Presentation</vt:lpstr>
      <vt:lpstr>EPC Entity Profile – How do I get there from My Landing Page?</vt:lpstr>
      <vt:lpstr>EPC Entity Profile – How do I get there from the Records tab?</vt:lpstr>
      <vt:lpstr>EPC Entity Profile – Account Administrator View</vt:lpstr>
      <vt:lpstr>EPC Entity Profile – Full Rights User View</vt:lpstr>
      <vt:lpstr>PowerPoint Presentation</vt:lpstr>
      <vt:lpstr>EPC Entity Profile: Parent-Child Relationship (School District or Library System)</vt:lpstr>
      <vt:lpstr>EPC Entity Profile: Contracts</vt:lpstr>
      <vt:lpstr>EPC Entity Profile: FCC Forms</vt:lpstr>
      <vt:lpstr>EPC Entity Profile: FRN Appeals</vt:lpstr>
      <vt:lpstr>EPC Entity Profile: News</vt:lpstr>
      <vt:lpstr>PowerPoint Presentation</vt:lpstr>
    </vt:vector>
  </TitlesOfParts>
  <Company>USAC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E-rate Productivity Center (EPC)</dc:title>
  <dc:creator>Inna Malashenok</dc:creator>
  <cp:lastModifiedBy>John Noran</cp:lastModifiedBy>
  <cp:revision>47</cp:revision>
  <dcterms:created xsi:type="dcterms:W3CDTF">2018-09-03T21:42:49Z</dcterms:created>
  <dcterms:modified xsi:type="dcterms:W3CDTF">2018-10-11T18:45:06Z</dcterms:modified>
</cp:coreProperties>
</file>