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86" r:id="rId2"/>
    <p:sldId id="380" r:id="rId3"/>
    <p:sldId id="378" r:id="rId4"/>
    <p:sldId id="335" r:id="rId5"/>
    <p:sldId id="336" r:id="rId6"/>
    <p:sldId id="338" r:id="rId7"/>
    <p:sldId id="384" r:id="rId8"/>
    <p:sldId id="340" r:id="rId9"/>
    <p:sldId id="341" r:id="rId10"/>
    <p:sldId id="382" r:id="rId11"/>
    <p:sldId id="383" r:id="rId12"/>
    <p:sldId id="342" r:id="rId13"/>
    <p:sldId id="381" r:id="rId14"/>
    <p:sldId id="357" r:id="rId15"/>
    <p:sldId id="358" r:id="rId16"/>
    <p:sldId id="379" r:id="rId17"/>
    <p:sldId id="259" r:id="rId18"/>
    <p:sldId id="260" r:id="rId19"/>
    <p:sldId id="299" r:id="rId20"/>
    <p:sldId id="328" r:id="rId21"/>
    <p:sldId id="368" r:id="rId22"/>
    <p:sldId id="370" r:id="rId23"/>
    <p:sldId id="388" r:id="rId24"/>
    <p:sldId id="385" r:id="rId25"/>
    <p:sldId id="389" r:id="rId26"/>
    <p:sldId id="262" r:id="rId27"/>
    <p:sldId id="263" r:id="rId28"/>
    <p:sldId id="265" r:id="rId29"/>
    <p:sldId id="290" r:id="rId30"/>
    <p:sldId id="292" r:id="rId31"/>
    <p:sldId id="304" r:id="rId32"/>
    <p:sldId id="305" r:id="rId33"/>
    <p:sldId id="387" r:id="rId3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Bachtell" initials="JB" lastIdx="5" clrIdx="0">
    <p:extLst>
      <p:ext uri="{19B8F6BF-5375-455C-9EA6-DF929625EA0E}">
        <p15:presenceInfo xmlns:p15="http://schemas.microsoft.com/office/powerpoint/2012/main" userId="S-1-5-21-231363354-1701785364-1709204886-13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833AFDA-C024-4882-8899-20D89D177A2D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CF15C75-96F2-4642-A1C6-F1BE8723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55F166-963A-45C4-A616-5A298C39EB44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522D46-4178-4DA3-9EAD-87096A97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75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034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86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52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78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824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77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365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874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pPr fontAlgn="base"/>
            <a:endParaRPr lang="en-US" sz="100" b="1"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040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15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400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055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21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5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48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23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56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24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21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t" anchorCtr="0">
            <a:noAutofit/>
          </a:bodyPr>
          <a:lstStyle/>
          <a:p>
            <a:pPr marL="233881" indent="-233881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89622" y="8861004"/>
            <a:ext cx="3052133" cy="466454"/>
          </a:xfrm>
          <a:prstGeom prst="rect">
            <a:avLst/>
          </a:prstGeom>
          <a:noFill/>
          <a:ln>
            <a:noFill/>
          </a:ln>
        </p:spPr>
        <p:txBody>
          <a:bodyPr lIns="93536" tIns="46757" rIns="93536" bIns="46757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25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507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907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572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556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23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</p:spPr>
        <p:txBody>
          <a:bodyPr lIns="92473" tIns="92473" rIns="92473" bIns="92473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263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763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45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793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95009" y="4387136"/>
            <a:ext cx="5560059" cy="415623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t" anchorCtr="0">
            <a:noAutofit/>
          </a:bodyPr>
          <a:lstStyle/>
          <a:p>
            <a:pPr marL="231222" indent="-231222">
              <a:buClr>
                <a:schemeClr val="dk1"/>
              </a:buClr>
              <a:buSzPct val="100000"/>
            </a:pP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936767" y="8772668"/>
            <a:ext cx="3011698" cy="461804"/>
          </a:xfrm>
          <a:prstGeom prst="rect">
            <a:avLst/>
          </a:prstGeom>
          <a:noFill/>
          <a:ln>
            <a:noFill/>
          </a:ln>
        </p:spPr>
        <p:txBody>
          <a:bodyPr lIns="92473" tIns="46225" rIns="92473" bIns="46225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33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86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21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764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42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24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64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4341" y="4431312"/>
            <a:ext cx="5634708" cy="4198085"/>
          </a:xfrm>
          <a:prstGeom prst="rect">
            <a:avLst/>
          </a:prstGeom>
        </p:spPr>
        <p:txBody>
          <a:bodyPr lIns="93536" tIns="93536" rIns="93536" bIns="93536" anchor="t" anchorCtr="0">
            <a:noAutofit/>
          </a:bodyPr>
          <a:lstStyle/>
          <a:p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19825" cy="3498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5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7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Slide">
    <p:bg>
      <p:bgPr>
        <a:solidFill>
          <a:srgbClr val="006FF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365106"/>
            <a:ext cx="2397287" cy="85409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904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>
                <a:solidFill>
                  <a:srgbClr val="FFFFFF">
                    <a:lumMod val="95000"/>
                  </a:srgbClr>
                </a:solidFill>
                <a:cs typeface="Arial"/>
                <a:sym typeface="Arial"/>
              </a:rPr>
              <a:t>© 2017 </a:t>
            </a:r>
            <a:r>
              <a:rPr lang="en-US" kern="0" dirty="0">
                <a:solidFill>
                  <a:srgbClr val="FFFFFF">
                    <a:lumMod val="95000"/>
                  </a:srgbClr>
                </a:solidFill>
                <a:cs typeface="Arial"/>
                <a:sym typeface="Arial"/>
              </a:rPr>
              <a:t>Universal Service Administrative Co. </a:t>
            </a:r>
            <a:endParaRPr lang="en-US" kern="0" dirty="0">
              <a:solidFill>
                <a:srgbClr val="FFFFFF">
                  <a:lumMod val="95000"/>
                </a:srgbClr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57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956816"/>
            <a:ext cx="115824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 defTabSz="914400"/>
            <a:endParaRPr sz="1547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843" ker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 defTabSz="914400">
                <a:buSzPct val="25000"/>
              </a:pPr>
              <a:t>‹#›</a:t>
            </a:fld>
            <a:endParaRPr lang="en-US" sz="843" kern="0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 defTabSz="914400">
              <a:lnSpc>
                <a:spcPts val="969"/>
              </a:lnSpc>
            </a:pPr>
            <a:r>
              <a:rPr lang="de-DE" kern="0" dirty="0">
                <a:solidFill>
                  <a:srgbClr val="0059B7"/>
                </a:solidFill>
                <a:cs typeface="Arial"/>
                <a:sym typeface="Arial"/>
              </a:rPr>
              <a:t>© 2017 </a:t>
            </a:r>
            <a:r>
              <a:rPr lang="en-US" kern="0" dirty="0">
                <a:solidFill>
                  <a:srgbClr val="0059B7"/>
                </a:solidFill>
                <a:cs typeface="Arial"/>
                <a:sym typeface="Arial"/>
              </a:rPr>
              <a:t>Universal Service Administrative Co. </a:t>
            </a:r>
            <a:endParaRPr lang="en-US" kern="0" dirty="0">
              <a:solidFill>
                <a:srgbClr val="0059B7"/>
              </a:solidFill>
              <a:cs typeface="SourceSansPro-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02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srgbClr val="358CFF"/>
                </a:solidFill>
              </a:rPr>
              <a:t>© 2017 </a:t>
            </a:r>
            <a:r>
              <a:rPr lang="en-US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70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7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9818-257C-40B0-8C1D-52C1E54F0ED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B6B4-7BF8-480E-B344-13201D19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c.org/sl/about/outreach/videos/FCC-Form-472-BEAR-Form.asp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ltrain.usac.org/bear/login.asp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00" y="5334000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04800" y="2756914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FINISHING FY2018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304801" y="3251200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 APPLICANT TRAINING</a:t>
            </a: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358CFF"/>
                </a:solidFill>
              </a:rPr>
              <a:t>© 2017 </a:t>
            </a:r>
            <a:r>
              <a:rPr lang="en-US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1180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064000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800" dirty="0">
                <a:latin typeface="Source Sans Pro"/>
                <a:ea typeface="Source Sans Pro"/>
                <a:cs typeface="Source Sans Pro"/>
              </a:rPr>
              <a:t>A copy of your internet safety policy.</a:t>
            </a:r>
          </a:p>
          <a:p>
            <a:pPr>
              <a:spcAft>
                <a:spcPts val="0"/>
              </a:spcAft>
            </a:pPr>
            <a:r>
              <a:rPr lang="en-US" sz="3800" dirty="0">
                <a:latin typeface="Source Sans Pro"/>
                <a:ea typeface="Source Sans Pro"/>
                <a:cs typeface="Source Sans Pro"/>
              </a:rPr>
              <a:t>Proof that your filter was operational (e.g., invoice from service provider showing filtered access, logs from your system showing sites blocked</a:t>
            </a:r>
            <a:r>
              <a:rPr lang="en-US" sz="3800" dirty="0" smtClean="0">
                <a:latin typeface="Source Sans Pro"/>
                <a:ea typeface="Source Sans Pro"/>
                <a:cs typeface="Source Sans Pro"/>
              </a:rPr>
              <a:t>).</a:t>
            </a:r>
            <a:endParaRPr lang="en-US" sz="38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800" dirty="0">
                <a:latin typeface="Source Sans Pro"/>
                <a:ea typeface="Source Sans Pro"/>
                <a:cs typeface="Source Sans Pro"/>
              </a:rPr>
              <a:t>Evidence that shows that public notice was given and the public hearing or meeting took place (newspaper ad, meeting agenda, meeting minutes).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b="1" dirty="0"/>
              <a:t>Documentation to retain</a:t>
            </a:r>
            <a:endParaRPr lang="en-US" sz="2800" b="1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66041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FCC Form 486 Deadline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811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7010400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After USAC issues the Funding Commitment Decision Letter (FCDL) with a positive funding commitment.</a:t>
            </a:r>
          </a:p>
          <a:p>
            <a:pPr>
              <a:spcAft>
                <a:spcPts val="0"/>
              </a:spcAft>
            </a:pPr>
            <a:endParaRPr lang="en-US" sz="3200" b="1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The FCC Form 486 MUST be certified no later than 120 days after the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Service Start Date 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or 120 days after the date of the </a:t>
            </a:r>
            <a:r>
              <a:rPr lang="en-US" sz="3200" b="1" dirty="0">
                <a:latin typeface="Source Sans Pro"/>
                <a:ea typeface="Source Sans Pro"/>
                <a:cs typeface="Source Sans Pro"/>
              </a:rPr>
              <a:t>FCDL</a:t>
            </a:r>
            <a:r>
              <a:rPr lang="en-US" sz="3200" dirty="0">
                <a:latin typeface="Source Sans Pro"/>
                <a:ea typeface="Source Sans Pro"/>
                <a:cs typeface="Source Sans Pro"/>
              </a:rPr>
              <a:t>, whichever is later. </a:t>
            </a: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/>
              <a:t>When do you file the FCC Form 486?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62" y="2341889"/>
            <a:ext cx="3635976" cy="35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410950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USAC will reset your service start date to the date 120 days before your certification date.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You may lose funding as a result of the service start date change.</a:t>
            </a:r>
            <a:endParaRPr lang="en-US" sz="32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/>
              <a:t>What if you file the FCC Form 486 late?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66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FCC Form 486 Notification Letter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2389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064000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You will receive an FCC Form 486 Notification Letter in EPC after your form has been reviewed and approved by USAC.</a:t>
            </a:r>
          </a:p>
          <a:p>
            <a:pPr marL="0" indent="0">
              <a:spcAft>
                <a:spcPts val="0"/>
              </a:spcAft>
              <a:buNone/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 lvl="1"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 marL="666750" lvl="1" indent="-342900">
              <a:spcAft>
                <a:spcPts val="0"/>
              </a:spcAft>
              <a:buFontTx/>
              <a:buChar char="-"/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USAC may be required to reach out to you for corrections if the information you provided appears to be incorrect or inconsistent.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FCC Form 486 Notification Letter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FCC Form 486 Notification Letter</a:t>
            </a:r>
          </a:p>
        </p:txBody>
      </p:sp>
    </p:spTree>
    <p:extLst>
      <p:ext uri="{BB962C8B-B14F-4D97-AF65-F5344CB8AC3E}">
        <p14:creationId xmlns:p14="http://schemas.microsoft.com/office/powerpoint/2010/main" val="271228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INVOICING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BEAR Forms and SPI Forms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7091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19663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applicant and service provider must have received an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FCDL with a positive commitment.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applicant must have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certified an FCC Form 486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and USAC must have reviewed and approved the form.</a:t>
            </a:r>
          </a:p>
          <a:p>
            <a:pPr marL="0" indent="0">
              <a:spcAft>
                <a:spcPts val="0"/>
              </a:spcAft>
              <a:buNone/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service provider must have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certified an FCC Form 473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(SPAC Form) for each SPIN that will be featured on an invoice for that funding year.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/>
              <a:t>Before USAC </a:t>
            </a:r>
            <a:r>
              <a:rPr lang="en-US" sz="2800" dirty="0" smtClean="0"/>
              <a:t>can </a:t>
            </a:r>
            <a:r>
              <a:rPr lang="en-US" sz="2800" dirty="0"/>
              <a:t>p</a:t>
            </a:r>
            <a:r>
              <a:rPr lang="en-US" sz="2800" dirty="0" smtClean="0"/>
              <a:t>rocess </a:t>
            </a:r>
            <a:r>
              <a:rPr lang="en-US" sz="2800" dirty="0"/>
              <a:t>an </a:t>
            </a:r>
            <a:r>
              <a:rPr lang="en-US" sz="2800" dirty="0" smtClean="0"/>
              <a:t>invoice</a:t>
            </a:r>
            <a:r>
              <a:rPr lang="en-US" sz="2800" dirty="0"/>
              <a:t>: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5044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96647" y="1740309"/>
            <a:ext cx="7570837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endParaRPr lang="en-US" sz="3600" dirty="0"/>
          </a:p>
          <a:p>
            <a:pPr fontAlgn="base"/>
            <a:r>
              <a:rPr lang="en-US" sz="3600" dirty="0"/>
              <a:t>The applicant pays the cost of the service </a:t>
            </a:r>
            <a:r>
              <a:rPr lang="en-US" sz="3600" b="1" dirty="0"/>
              <a:t>in full</a:t>
            </a:r>
            <a:r>
              <a:rPr lang="en-US" sz="3600" dirty="0"/>
              <a:t> to the service provider.</a:t>
            </a:r>
          </a:p>
          <a:p>
            <a:pPr fontAlgn="base"/>
            <a:r>
              <a:rPr lang="en-US" sz="3600" dirty="0"/>
              <a:t>Then the applicant sends USAC an invoice for the discount share by </a:t>
            </a:r>
            <a:r>
              <a:rPr lang="en-US" sz="3600" b="1" dirty="0"/>
              <a:t>filing the FCC Form 472, the Billed Entity Applicant Reimbursement (BEAR) Form.</a:t>
            </a:r>
          </a:p>
          <a:p>
            <a:pPr fontAlgn="base"/>
            <a:endParaRPr lang="en-US" sz="2800" dirty="0"/>
          </a:p>
          <a:p>
            <a:pPr marL="0" indent="0" fontAlgn="base">
              <a:buNone/>
            </a:pPr>
            <a:r>
              <a:rPr lang="en-US" sz="3600" b="1" dirty="0"/>
              <a:t>  </a:t>
            </a: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/>
              <a:t>Invoicing – BEAR Method 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525940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4" y="2550161"/>
            <a:ext cx="4196998" cy="28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740307"/>
            <a:ext cx="7334865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endParaRPr lang="en-US" sz="3200" dirty="0"/>
          </a:p>
          <a:p>
            <a:pPr fontAlgn="base"/>
            <a:r>
              <a:rPr lang="en-US" sz="3200" dirty="0"/>
              <a:t>The service provider provides a discounted customer bill to the applicant.</a:t>
            </a:r>
          </a:p>
          <a:p>
            <a:pPr fontAlgn="base"/>
            <a:r>
              <a:rPr lang="en-US" sz="3200" dirty="0"/>
              <a:t>The service provider sends USAC an invoice for the </a:t>
            </a:r>
            <a:r>
              <a:rPr lang="en-US" sz="3200" dirty="0" smtClean="0"/>
              <a:t>discount </a:t>
            </a:r>
            <a:r>
              <a:rPr lang="en-US" sz="3200" dirty="0"/>
              <a:t>share </a:t>
            </a:r>
            <a:r>
              <a:rPr lang="en-US" sz="3200" b="1" dirty="0"/>
              <a:t>by filing the FCC Form 474, the Service Provider Invoice (SPI) Form.</a:t>
            </a:r>
          </a:p>
          <a:p>
            <a:pPr marL="0" indent="0" fontAlgn="base">
              <a:buNone/>
            </a:pPr>
            <a:endParaRPr lang="en-US" sz="1050" b="1" dirty="0"/>
          </a:p>
          <a:p>
            <a:pPr fontAlgn="base"/>
            <a:endParaRPr lang="en-US" sz="2800" dirty="0"/>
          </a:p>
          <a:p>
            <a:pPr fontAlgn="base"/>
            <a:endParaRPr lang="en-US" sz="2800" b="1" dirty="0"/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149003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/>
              <a:t>Invoicing – SPI Method 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71" y="65863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75" y="2579058"/>
            <a:ext cx="4004015" cy="26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52143"/>
            <a:ext cx="11582400" cy="43760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600" dirty="0"/>
              <a:t>FCC Form 486</a:t>
            </a:r>
          </a:p>
          <a:p>
            <a:pPr marL="742950" indent="-288925"/>
            <a:r>
              <a:rPr lang="en-US" sz="3600" dirty="0"/>
              <a:t>CIPA</a:t>
            </a:r>
          </a:p>
          <a:p>
            <a:pPr marL="742950" indent="-288925"/>
            <a:r>
              <a:rPr lang="en-US" sz="3600" dirty="0"/>
              <a:t>Filing deadlines and document retention</a:t>
            </a:r>
          </a:p>
          <a:p>
            <a:r>
              <a:rPr lang="en-US" sz="3600" dirty="0"/>
              <a:t>Invoicing – BEAR Forms</a:t>
            </a:r>
          </a:p>
          <a:p>
            <a:pPr marL="742950"/>
            <a:r>
              <a:rPr lang="en-US" sz="3600" dirty="0"/>
              <a:t>FCC Form 498 for applicants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>
                <a:solidFill>
                  <a:srgbClr val="004AD4"/>
                </a:solidFill>
                <a:sym typeface="Source Sans Pro"/>
              </a:rPr>
              <a:t>FINISHING FY2018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4766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184527" y="1740506"/>
            <a:ext cx="7067299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3600" dirty="0">
                <a:ea typeface="Source Sans Pro" panose="020B0503030403020204" pitchFamily="34" charset="0"/>
              </a:rPr>
              <a:t>The invoice method (BEAR or SPI) is the </a:t>
            </a:r>
            <a:r>
              <a:rPr lang="en-US" sz="3600" b="1" dirty="0">
                <a:ea typeface="Source Sans Pro" panose="020B0503030403020204" pitchFamily="34" charset="0"/>
              </a:rPr>
              <a:t>applicant’s choice.</a:t>
            </a:r>
          </a:p>
          <a:p>
            <a:pPr marL="0" indent="0">
              <a:buNone/>
            </a:pPr>
            <a:endParaRPr lang="en-US" sz="1600" b="1" dirty="0">
              <a:ea typeface="Source Sans Pro" panose="020B0503030403020204" pitchFamily="34" charset="0"/>
            </a:endParaRPr>
          </a:p>
          <a:p>
            <a:pPr marL="457200" indent="-457200"/>
            <a:r>
              <a:rPr lang="en-US" sz="3600" dirty="0">
                <a:ea typeface="Source Sans Pro" panose="020B0503030403020204" pitchFamily="34" charset="0"/>
              </a:rPr>
              <a:t>The service provider and the applicant should have this discussion as early as possible.</a:t>
            </a:r>
          </a:p>
          <a:p>
            <a:pPr marL="0" indent="0">
              <a:buNone/>
            </a:pPr>
            <a:endParaRPr lang="en-US" sz="1600" dirty="0">
              <a:ea typeface="Source Sans Pro" panose="020B0503030403020204" pitchFamily="34" charset="0"/>
            </a:endParaRPr>
          </a:p>
          <a:p>
            <a:pPr marL="457200" indent="-457200"/>
            <a:r>
              <a:rPr lang="en-US" sz="3600" dirty="0">
                <a:ea typeface="Source Sans Pro" panose="020B0503030403020204" pitchFamily="34" charset="0"/>
              </a:rPr>
              <a:t>Once the invoice method is set for an FRN, it cannot be changed </a:t>
            </a:r>
            <a:r>
              <a:rPr lang="en-US" sz="3600" b="1" dirty="0">
                <a:ea typeface="Source Sans Pro" panose="020B0503030403020204" pitchFamily="34" charset="0"/>
              </a:rPr>
              <a:t>for that FRN.</a:t>
            </a:r>
            <a:endParaRPr lang="en-US" sz="3600" dirty="0"/>
          </a:p>
          <a:p>
            <a:pPr>
              <a:spcAft>
                <a:spcPts val="0"/>
              </a:spcAft>
            </a:pPr>
            <a:endParaRPr lang="en-US" sz="44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Invoicing Overview 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593829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185" y="2350105"/>
            <a:ext cx="4004015" cy="26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956816"/>
            <a:ext cx="11039475" cy="3754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Invoices must be filed:</a:t>
            </a:r>
          </a:p>
          <a:p>
            <a:pPr marL="742950"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120 days after the last date to receive service or</a:t>
            </a:r>
          </a:p>
          <a:p>
            <a:pPr marL="742950"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120 days after the date of the FCC Form 486 Notification Letter</a:t>
            </a:r>
          </a:p>
          <a:p>
            <a:pPr marL="0" indent="0" fontAlgn="base">
              <a:buNone/>
            </a:pPr>
            <a:r>
              <a:rPr lang="en-US" sz="3600" b="1" dirty="0">
                <a:solidFill>
                  <a:prstClr val="black"/>
                </a:solidFill>
                <a:ea typeface="Source Sans Pro" pitchFamily="34" charset="0"/>
              </a:rPr>
              <a:t>   whichever is later.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When to File Invoices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95667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13936"/>
            <a:ext cx="712713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Invoice deadline for recurring 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services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is </a:t>
            </a:r>
            <a:r>
              <a:rPr lang="en-US" sz="3600" i="1" dirty="0">
                <a:solidFill>
                  <a:prstClr val="black"/>
                </a:solidFill>
                <a:ea typeface="Source Sans Pro" pitchFamily="34" charset="0"/>
              </a:rPr>
              <a:t>generally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a typeface="Source Sans Pro" pitchFamily="34" charset="0"/>
              </a:rPr>
              <a:t>October 28 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following the close of the funding year.</a:t>
            </a:r>
          </a:p>
          <a:p>
            <a:pPr fontAlgn="base"/>
            <a:endParaRPr lang="en-US" sz="1200" dirty="0">
              <a:solidFill>
                <a:prstClr val="black"/>
              </a:solidFill>
              <a:ea typeface="Source Sans Pro" pitchFamily="34" charset="0"/>
            </a:endParaRPr>
          </a:p>
          <a:p>
            <a:pPr fontAlgn="base"/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Invoice deadline for non-recurring services is </a:t>
            </a:r>
            <a:r>
              <a:rPr lang="en-US" sz="3600" i="1" dirty="0">
                <a:solidFill>
                  <a:prstClr val="black"/>
                </a:solidFill>
                <a:ea typeface="Source Sans Pro" pitchFamily="34" charset="0"/>
              </a:rPr>
              <a:t>generally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a typeface="Source Sans Pro" pitchFamily="34" charset="0"/>
              </a:rPr>
              <a:t>January 28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 following the close of the funding year.</a:t>
            </a:r>
          </a:p>
          <a:p>
            <a:pPr fontAlgn="base"/>
            <a:endParaRPr lang="en-US" sz="1200" b="1" dirty="0">
              <a:solidFill>
                <a:prstClr val="black"/>
              </a:solidFill>
              <a:ea typeface="Source Sans Pro" pitchFamily="34" charset="0"/>
            </a:endParaRPr>
          </a:p>
          <a:p>
            <a:pPr lvl="1" fontAlgn="base"/>
            <a:endParaRPr lang="en-US" sz="2400" dirty="0">
              <a:solidFill>
                <a:prstClr val="black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 smtClean="0"/>
              <a:t>Invoice Deadlines for Recurring and Non-Recurring Services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5" y="2423535"/>
            <a:ext cx="4524091" cy="30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813936"/>
            <a:ext cx="7236738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Applicants and service providers can ask for a one-time, 120-day extension of this deadline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through:</a:t>
            </a:r>
          </a:p>
          <a:p>
            <a:pPr marL="687388" fontAlgn="base"/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EPC for FY2016 and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forward.</a:t>
            </a:r>
            <a:endParaRPr lang="en-US" sz="3600" dirty="0" smtClean="0">
              <a:solidFill>
                <a:prstClr val="black"/>
              </a:solidFill>
              <a:ea typeface="Source Sans Pro" pitchFamily="34" charset="0"/>
            </a:endParaRPr>
          </a:p>
          <a:p>
            <a:pPr marL="687388"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O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nline 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BEAR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Form for FY2015 and previous funding years.</a:t>
            </a:r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  <a:p>
            <a:pPr lvl="1" fontAlgn="base"/>
            <a:endParaRPr lang="en-US" sz="2400" dirty="0">
              <a:solidFill>
                <a:prstClr val="black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Invoice Deadline Extensions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09" y="1726634"/>
            <a:ext cx="3777078" cy="26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4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813936"/>
            <a:ext cx="1143952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Extensions must be requested on or before the original invoice deadline. To request an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extension for FY2016 and forward:</a:t>
            </a:r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  <a:p>
            <a:pPr marL="685800"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Applicants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and service providers log 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in to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EPC, search for their BEN or SPIN under the </a:t>
            </a:r>
            <a:r>
              <a:rPr lang="en-US" sz="3600" b="1" dirty="0" smtClean="0">
                <a:solidFill>
                  <a:prstClr val="black"/>
                </a:solidFill>
                <a:ea typeface="Source Sans Pro" pitchFamily="34" charset="0"/>
              </a:rPr>
              <a:t>Records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 tab, and click </a:t>
            </a:r>
            <a:r>
              <a:rPr lang="en-US" sz="3600" b="1" dirty="0" smtClean="0">
                <a:solidFill>
                  <a:prstClr val="black"/>
                </a:solidFill>
                <a:ea typeface="Source Sans Pro" pitchFamily="34" charset="0"/>
              </a:rPr>
              <a:t>Invoice Deadline Date Extension Request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 from the </a:t>
            </a:r>
            <a:r>
              <a:rPr lang="en-US" sz="3600" b="1" dirty="0" smtClean="0">
                <a:solidFill>
                  <a:prstClr val="black"/>
                </a:solidFill>
                <a:ea typeface="Source Sans Pro" pitchFamily="34" charset="0"/>
              </a:rPr>
              <a:t>Related Actions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 menu.</a:t>
            </a:r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Invoice Deadline Extensions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4423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799" y="1813936"/>
            <a:ext cx="11439525" cy="4663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Extensions must be requested on or before the original invoice deadline. To request an 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extension for FY2015 and previous funding years:</a:t>
            </a:r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  <a:p>
            <a:pPr fontAlgn="base"/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  <a:p>
            <a:pPr marL="685800"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Applicants log in to the online BEAR Form.</a:t>
            </a:r>
          </a:p>
          <a:p>
            <a:pPr marL="685800" fontAlgn="base"/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Service providers log in to the E-File System and choose the </a:t>
            </a:r>
            <a:r>
              <a:rPr lang="en-US" sz="3600" b="1" dirty="0">
                <a:solidFill>
                  <a:prstClr val="black"/>
                </a:solidFill>
                <a:ea typeface="Source Sans Pro" pitchFamily="34" charset="0"/>
              </a:rPr>
              <a:t>472 BEAR Form</a:t>
            </a:r>
            <a:r>
              <a:rPr lang="en-US" sz="3600" dirty="0">
                <a:solidFill>
                  <a:prstClr val="black"/>
                </a:solidFill>
                <a:ea typeface="Source Sans Pro" pitchFamily="34" charset="0"/>
              </a:rPr>
              <a:t> link</a:t>
            </a:r>
            <a:r>
              <a:rPr lang="en-US" sz="3600" dirty="0" smtClean="0">
                <a:solidFill>
                  <a:prstClr val="black"/>
                </a:solidFill>
                <a:ea typeface="Source Sans Pro" pitchFamily="34" charset="0"/>
              </a:rPr>
              <a:t>.</a:t>
            </a:r>
            <a:endParaRPr lang="en-US" sz="3600" dirty="0">
              <a:solidFill>
                <a:prstClr val="black"/>
              </a:solidFill>
              <a:ea typeface="Source Sans Pro" pitchFamily="34" charset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INVOICING</a:t>
            </a:r>
          </a:p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2200" b="1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Invoice Deadline Extensions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6695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Applicant FCC Form 498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176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210925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Applicants that choose to file an FCC Form 472 (BEAR), must file an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FCC Form 498 </a:t>
            </a:r>
            <a:r>
              <a:rPr lang="en-US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before</a:t>
            </a:r>
            <a:r>
              <a:rPr lang="en-US" sz="36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they can receive payments.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USAC’s 498 Team must review and approve both the form and the banking documentation before the applicants can receive payments.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Applicants using the SPI method do not have to file the FCC Form 498.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Applicant FCC Form 498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1" dirty="0"/>
              <a:t>Overview</a:t>
            </a:r>
            <a:endParaRPr lang="en-US" sz="2800" b="1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39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325225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Most of the basic information will populate from the EPC profile for the applicant.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Federal Employer Identification Number (EIN/Tax ID)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Remittance contact information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Account and routing number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All billed entities (BENs) that should be associated with the same banking account information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Applicant FCC Form 498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1" dirty="0"/>
              <a:t>FCC Form 498 Filing Requirements for Applicants</a:t>
            </a:r>
            <a:endParaRPr lang="en-US" sz="2800" b="1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79740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Personal Identification Number (PIN)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6826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 FORM 486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304800" y="3361912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Starting Services / CIPA</a:t>
            </a:r>
            <a:endParaRPr lang="en-US" sz="1800" b="0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3054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419" y="2934638"/>
            <a:ext cx="3834581" cy="3403731"/>
          </a:xfrm>
          <a:prstGeom prst="rect">
            <a:avLst/>
          </a:prstGeom>
        </p:spPr>
      </p:pic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02164" y="1814771"/>
            <a:ext cx="9462946" cy="4602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3600" b="1" dirty="0">
                <a:solidFill>
                  <a:prstClr val="black"/>
                </a:solidFill>
                <a:latin typeface="Source Sans Pro"/>
                <a:ea typeface="Source Sans Pro"/>
                <a:cs typeface="Source Sans Pro"/>
              </a:rPr>
              <a:t>A Personal Identification Number (PIN) </a:t>
            </a:r>
            <a:r>
              <a:rPr lang="en-US" sz="3600" dirty="0">
                <a:solidFill>
                  <a:prstClr val="black"/>
                </a:solidFill>
                <a:latin typeface="Source Sans Pro"/>
                <a:ea typeface="Source Sans Pro"/>
                <a:cs typeface="Source Sans Pro"/>
              </a:rPr>
              <a:t>is a unique number assigned by USAC for a specific person to complete and certify a BEAR Form for a specific BEN.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2400" dirty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3600" dirty="0">
                <a:solidFill>
                  <a:prstClr val="black"/>
                </a:solidFill>
                <a:latin typeface="Source Sans Pro"/>
                <a:ea typeface="Source Sans Pro"/>
                <a:cs typeface="Source Sans Pro"/>
              </a:rPr>
              <a:t>PINs are only used in our legacy system (not EPC).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endParaRPr lang="en-US" sz="2800" dirty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3600" dirty="0">
                <a:solidFill>
                  <a:prstClr val="black"/>
                </a:solidFill>
                <a:latin typeface="Source Sans Pro"/>
                <a:ea typeface="Source Sans Pro"/>
                <a:cs typeface="Source Sans Pro"/>
              </a:rPr>
              <a:t>Applicants </a:t>
            </a:r>
            <a:r>
              <a:rPr lang="en-US" sz="3600" b="1" dirty="0">
                <a:solidFill>
                  <a:prstClr val="black"/>
                </a:solidFill>
                <a:latin typeface="Source Sans Pro"/>
                <a:ea typeface="Source Sans Pro"/>
                <a:cs typeface="Source Sans Pro"/>
              </a:rPr>
              <a:t>must</a:t>
            </a:r>
            <a:r>
              <a:rPr lang="en-US" sz="3600" dirty="0">
                <a:solidFill>
                  <a:prstClr val="black"/>
                </a:solidFill>
                <a:latin typeface="Source Sans Pro"/>
                <a:ea typeface="Source Sans Pro"/>
                <a:cs typeface="Source Sans Pro"/>
              </a:rPr>
              <a:t> have a PIN to file a BEAR form.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2400" dirty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1800" b="1" dirty="0">
              <a:solidFill>
                <a:prstClr val="black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Personal Identification Number (PIN)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sp>
        <p:nvSpPr>
          <p:cNvPr id="7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a PIN?</a:t>
            </a:r>
          </a:p>
        </p:txBody>
      </p:sp>
    </p:spTree>
    <p:extLst>
      <p:ext uri="{BB962C8B-B14F-4D97-AF65-F5344CB8AC3E}">
        <p14:creationId xmlns:p14="http://schemas.microsoft.com/office/powerpoint/2010/main" val="496391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2848069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RECODED DEMO – BEAR FORM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FFFFFF">
                    <a:lumMod val="95000"/>
                  </a:srgbClr>
                </a:solidFill>
              </a:rPr>
              <a:t>© 2018 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Universal Service Administrative Co. </a:t>
            </a:r>
            <a:endParaRPr lang="en-US" dirty="0">
              <a:solidFill>
                <a:srgbClr val="FFFFFF">
                  <a:lumMod val="95000"/>
                </a:srgbClr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4678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1304814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  <a:hlinkClick r:id="rId3"/>
              </a:rPr>
              <a:t>This video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 was recorded from our BEAR Training Site.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You can use the </a:t>
            </a:r>
            <a:r>
              <a:rPr lang="en-US" sz="3600" dirty="0">
                <a:latin typeface="Source Sans Pro"/>
                <a:ea typeface="Source Sans Pro"/>
                <a:cs typeface="Source Sans Pro"/>
                <a:hlinkClick r:id="rId4"/>
              </a:rPr>
              <a:t>BEAR Training Site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 to practice or to demonstrate filing a BEAR Form.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See the </a:t>
            </a:r>
            <a:r>
              <a:rPr lang="en-US" sz="3600" dirty="0">
                <a:latin typeface="Source Sans Pro"/>
                <a:ea typeface="Source Sans Pro"/>
                <a:cs typeface="Source Sans Pro"/>
                <a:hlinkClick r:id="rId3"/>
              </a:rPr>
              <a:t>BEAR Training Site instructions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 for login information and a list of FRNs you can use.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Applicant Invoicing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/>
              <a:t>BEAR Form Video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017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04800" y="1337742"/>
            <a:ext cx="11582400" cy="5063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4675" indent="-341313"/>
            <a:r>
              <a:rPr lang="en-US" sz="3600" dirty="0"/>
              <a:t>Starting services and FCC Form 486</a:t>
            </a:r>
          </a:p>
          <a:p>
            <a:pPr marL="968375" indent="-341313"/>
            <a:r>
              <a:rPr lang="en-US" sz="3600" dirty="0"/>
              <a:t>CIPA</a:t>
            </a:r>
          </a:p>
          <a:p>
            <a:pPr marL="968375" indent="-341313"/>
            <a:r>
              <a:rPr lang="en-US" sz="3600" dirty="0"/>
              <a:t>Filing deadlines and document retention</a:t>
            </a:r>
          </a:p>
          <a:p>
            <a:pPr marL="574675" indent="-341313"/>
            <a:r>
              <a:rPr lang="en-US" sz="3600" dirty="0"/>
              <a:t>Invoicing</a:t>
            </a:r>
          </a:p>
          <a:p>
            <a:pPr marL="968375" indent="-341313"/>
            <a:r>
              <a:rPr lang="en-US" sz="3600" dirty="0"/>
              <a:t>FCC Form 498 and banking information</a:t>
            </a:r>
          </a:p>
          <a:p>
            <a:pPr marL="968375" indent="-341313"/>
            <a:r>
              <a:rPr lang="en-US" sz="3600" dirty="0"/>
              <a:t>PINs</a:t>
            </a:r>
          </a:p>
          <a:p>
            <a:pPr marL="968375" indent="-341313"/>
            <a:r>
              <a:rPr lang="en-US" sz="3600" dirty="0"/>
              <a:t>BEAR Form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b="1" i="0" u="none" strike="noStrike" cap="none" dirty="0">
                <a:solidFill>
                  <a:srgbClr val="004AD4"/>
                </a:solidFill>
                <a:sym typeface="Source Sans Pro"/>
              </a:rPr>
              <a:t>RECAP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613525"/>
            <a:ext cx="7816049" cy="244475"/>
          </a:xfr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583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371007"/>
            <a:ext cx="10640008" cy="49583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FCC Form 486 notifies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USAC: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That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ervices have started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the FRNs listed on the FCC Form 471.</a:t>
            </a:r>
          </a:p>
          <a:p>
            <a:pPr>
              <a:spcAft>
                <a:spcPts val="0"/>
              </a:spcAft>
            </a:pPr>
            <a:endParaRPr lang="en-US" sz="3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Reports the status of compliance of the entities on those FRNs with the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Children’s Internet Protection Act (CIPA)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90578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6135330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Children’s Internet Protection Act (CIPA)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requires that schools and libraries enforce certain safety measures that protect against access by adults and minors to obscene content on the </a:t>
            </a:r>
            <a:r>
              <a:rPr lang="en-US" sz="3600" dirty="0" smtClean="0">
                <a:latin typeface="Source Sans Pro"/>
                <a:ea typeface="Source Sans Pro"/>
                <a:cs typeface="Source Sans Pro"/>
              </a:rPr>
              <a:t>Internet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. </a:t>
            </a:r>
          </a:p>
          <a:p>
            <a:pPr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What is the Children’s Internet Protection Act (CIPA)?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74" y="2477729"/>
            <a:ext cx="5092332" cy="32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5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785359"/>
            <a:ext cx="10640008" cy="45440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Internet Safety Policy </a:t>
            </a:r>
            <a:endParaRPr lang="en-US" sz="3600" dirty="0">
              <a:latin typeface="Source Sans Pro"/>
              <a:ea typeface="Source Sans Pro"/>
              <a:cs typeface="Source Sans Pro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Technology Protection Measure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Public Notice and Hearing or Meeting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b="1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600" dirty="0"/>
              <a:t>NOTE:  The school or library must maintain documentation demonstrating that they are working toward compliance (in the first year) or in compliance (second year and thereafter).</a:t>
            </a:r>
          </a:p>
          <a:p>
            <a:pPr marL="0" indent="0">
              <a:spcAft>
                <a:spcPts val="0"/>
              </a:spcAft>
              <a:buNone/>
            </a:pPr>
            <a:endParaRPr lang="en-US" sz="4000" b="1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dirty="0"/>
              <a:t>CIPA Requirements</a:t>
            </a:r>
            <a:endParaRPr lang="en-US" sz="2800" b="0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99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064000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lvl="1" indent="-304800">
              <a:spcAft>
                <a:spcPts val="0"/>
              </a:spcAft>
              <a:buFontTx/>
              <a:buChar char="-"/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For both schools and libraries, five issues related to access by minors to inappropriate matter on the internet and the safety and security of minors when using the internet.</a:t>
            </a:r>
          </a:p>
          <a:p>
            <a:pPr marL="0" lvl="1"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  <a:p>
            <a:pPr marL="304800" lvl="1" indent="-304800">
              <a:spcAft>
                <a:spcPts val="0"/>
              </a:spcAft>
              <a:buFontTx/>
              <a:buChar char="-"/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For schools, educating minors about appropriate online behavior.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b="1" dirty="0"/>
              <a:t>1. Internet Safety Policy, which must address:</a:t>
            </a:r>
            <a:endParaRPr lang="en-US" sz="2800" b="1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01087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10640008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Internet Safety Policy must also include a technology protection measure (filter) that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blocks or filters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internet access. </a:t>
            </a:r>
          </a:p>
          <a:p>
            <a:pPr>
              <a:spcAft>
                <a:spcPts val="0"/>
              </a:spcAft>
            </a:pPr>
            <a:endParaRPr lang="en-US" sz="28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filter may be disabled during use by an adult to enable access for bona fide research or other lawful purpose. 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b="1" dirty="0"/>
              <a:t>2. Technology Protection Measure (Filter)</a:t>
            </a:r>
            <a:endParaRPr lang="en-US" sz="2800" b="1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362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1956815"/>
            <a:ext cx="6204156" cy="43320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36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You must provide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public notice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and hold at least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one public hearing or meeting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to address the internet safety policy. </a:t>
            </a:r>
          </a:p>
          <a:p>
            <a:pPr>
              <a:spcAft>
                <a:spcPts val="0"/>
              </a:spcAft>
            </a:pPr>
            <a:endParaRPr lang="en-US" sz="11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Starting Services – FCC Form 486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219200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2800" b="1" dirty="0"/>
              <a:t>3. Public Notice and Hearing or Meeting</a:t>
            </a:r>
            <a:endParaRPr lang="en-US" sz="2800" b="1" i="0" u="none" strike="noStrike" cap="none" dirty="0">
              <a:solidFill>
                <a:srgbClr val="004AD4"/>
              </a:solidFill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dirty="0">
                <a:solidFill>
                  <a:srgbClr val="0059B7"/>
                </a:solidFill>
              </a:rPr>
              <a:t>© 2018 </a:t>
            </a:r>
            <a:r>
              <a:rPr lang="en-US" dirty="0">
                <a:solidFill>
                  <a:srgbClr val="0059B7"/>
                </a:solidFill>
              </a:rPr>
              <a:t>Universal Service Administrative Co. </a:t>
            </a:r>
            <a:endParaRPr lang="en-US" dirty="0">
              <a:solidFill>
                <a:srgbClr val="0059B7"/>
              </a:solidFill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93" y="2438693"/>
            <a:ext cx="5052389" cy="33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8921</TotalTime>
  <Words>1528</Words>
  <Application>Microsoft Office PowerPoint</Application>
  <PresentationFormat>Widescreen</PresentationFormat>
  <Paragraphs>203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Source Sans Pro</vt:lpstr>
      <vt:lpstr>Source Sans Pro Light</vt:lpstr>
      <vt:lpstr>SourceSansPro-Light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the Children’s Internet Protection Act (CIPA)?</vt:lpstr>
      <vt:lpstr>CIPA Requirements</vt:lpstr>
      <vt:lpstr>1. Internet Safety Policy, which must address:</vt:lpstr>
      <vt:lpstr>2. Technology Protection Measure (Filter)</vt:lpstr>
      <vt:lpstr>3. Public Notice and Hearing or Meeting</vt:lpstr>
      <vt:lpstr>Documentation to retain</vt:lpstr>
      <vt:lpstr>PowerPoint Presentation</vt:lpstr>
      <vt:lpstr>When do you file the FCC Form 486?</vt:lpstr>
      <vt:lpstr>What if you file the FCC Form 486 late?</vt:lpstr>
      <vt:lpstr>PowerPoint Presentation</vt:lpstr>
      <vt:lpstr>What is the FCC Form 486 Notification Letter</vt:lpstr>
      <vt:lpstr>PowerPoint Presentation</vt:lpstr>
      <vt:lpstr>Before USAC can process an invoice:</vt:lpstr>
      <vt:lpstr>Invoicing – BEAR Method </vt:lpstr>
      <vt:lpstr>Invoicing – SPI Method </vt:lpstr>
      <vt:lpstr>Invoicing Overview </vt:lpstr>
      <vt:lpstr>When to File Invoices</vt:lpstr>
      <vt:lpstr>Invoice Deadlines for Recurring and Non-Recurring Services</vt:lpstr>
      <vt:lpstr>Invoice Deadline Extensions</vt:lpstr>
      <vt:lpstr>Invoice Deadline Extensions</vt:lpstr>
      <vt:lpstr>Invoice Deadline Extensions</vt:lpstr>
      <vt:lpstr>PowerPoint Presentation</vt:lpstr>
      <vt:lpstr>Overview</vt:lpstr>
      <vt:lpstr>FCC Form 498 Filing Requirements for Applicants</vt:lpstr>
      <vt:lpstr>PowerPoint Presentation</vt:lpstr>
      <vt:lpstr>What is a PIN?</vt:lpstr>
      <vt:lpstr>PowerPoint Presentation</vt:lpstr>
      <vt:lpstr>BEAR Form Video</vt:lpstr>
      <vt:lpstr>PowerPoint Presentation</vt:lpstr>
    </vt:vector>
  </TitlesOfParts>
  <Company>USAC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REVIEW SECTION</dc:title>
  <dc:creator>Inna Malashenok</dc:creator>
  <cp:lastModifiedBy>John Noran</cp:lastModifiedBy>
  <cp:revision>119</cp:revision>
  <cp:lastPrinted>2018-09-06T21:52:48Z</cp:lastPrinted>
  <dcterms:created xsi:type="dcterms:W3CDTF">2018-04-02T16:14:55Z</dcterms:created>
  <dcterms:modified xsi:type="dcterms:W3CDTF">2018-10-11T18:58:08Z</dcterms:modified>
</cp:coreProperties>
</file>