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0" r:id="rId3"/>
  </p:sldMasterIdLst>
  <p:notesMasterIdLst>
    <p:notesMasterId r:id="rId48"/>
  </p:notesMasterIdLst>
  <p:sldIdLst>
    <p:sldId id="380" r:id="rId4"/>
    <p:sldId id="413" r:id="rId5"/>
    <p:sldId id="415" r:id="rId6"/>
    <p:sldId id="263" r:id="rId7"/>
    <p:sldId id="383" r:id="rId8"/>
    <p:sldId id="384" r:id="rId9"/>
    <p:sldId id="385" r:id="rId10"/>
    <p:sldId id="386" r:id="rId11"/>
    <p:sldId id="387" r:id="rId12"/>
    <p:sldId id="388" r:id="rId13"/>
    <p:sldId id="391" r:id="rId14"/>
    <p:sldId id="393" r:id="rId15"/>
    <p:sldId id="266" r:id="rId16"/>
    <p:sldId id="267" r:id="rId17"/>
    <p:sldId id="416" r:id="rId18"/>
    <p:sldId id="273" r:id="rId19"/>
    <p:sldId id="275" r:id="rId20"/>
    <p:sldId id="422" r:id="rId21"/>
    <p:sldId id="411" r:id="rId22"/>
    <p:sldId id="417" r:id="rId23"/>
    <p:sldId id="280" r:id="rId24"/>
    <p:sldId id="289" r:id="rId25"/>
    <p:sldId id="281" r:id="rId26"/>
    <p:sldId id="284" r:id="rId27"/>
    <p:sldId id="367" r:id="rId28"/>
    <p:sldId id="419" r:id="rId29"/>
    <p:sldId id="410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8" r:id="rId43"/>
    <p:sldId id="407" r:id="rId44"/>
    <p:sldId id="381" r:id="rId45"/>
    <p:sldId id="382" r:id="rId46"/>
    <p:sldId id="42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810" autoAdjust="0"/>
  </p:normalViewPr>
  <p:slideViewPr>
    <p:cSldViewPr snapToGrid="0">
      <p:cViewPr varScale="1">
        <p:scale>
          <a:sx n="102" d="100"/>
          <a:sy n="10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15AF-627D-46F0-B73D-9D2D7F4163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88D7-F5C9-43F9-A5FB-8AA1DC35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7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12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00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13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319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14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80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20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941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1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366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750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103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72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4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348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770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662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74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89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47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4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61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9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02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5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13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71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51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31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928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582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93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5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39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7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65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8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92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9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305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98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58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4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1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 defTabSz="914400"/>
            <a:endParaRPr sz="154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-US" sz="843" ker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 defTabSz="914400">
                <a:buSzPct val="25000"/>
              </a:pPr>
              <a:t>‹#›</a:t>
            </a:fld>
            <a:endParaRPr lang="en-US" sz="843" kern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Source Sans Pro" panose="020B0503030403020204" pitchFamily="34" charset="0"/>
              </a:defRPr>
            </a:lvl1pPr>
          </a:lstStyle>
          <a:p>
            <a:pPr marL="12700" defTabSz="914400">
              <a:lnSpc>
                <a:spcPts val="969"/>
              </a:lnSpc>
            </a:pPr>
            <a:r>
              <a:rPr lang="de-DE" kern="0" dirty="0" smtClean="0">
                <a:solidFill>
                  <a:srgbClr val="0059B7"/>
                </a:solidFill>
                <a:cs typeface="Arial"/>
                <a:sym typeface="Arial"/>
              </a:rPr>
              <a:t>© 2017 </a:t>
            </a:r>
            <a:r>
              <a:rPr lang="en-US" kern="0" dirty="0" smtClean="0">
                <a:solidFill>
                  <a:srgbClr val="0059B7"/>
                </a:solidFill>
                <a:cs typeface="Arial"/>
                <a:sym typeface="Arial"/>
              </a:rPr>
              <a:t>Universal Service Administrative Co. </a:t>
            </a:r>
            <a:endParaRPr lang="en-US" kern="0" dirty="0" smtClean="0">
              <a:solidFill>
                <a:srgbClr val="0059B7"/>
              </a:solidFill>
              <a:cs typeface="SourceSansPro-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25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8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2017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52916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dirty="0"/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56396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9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16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70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9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77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0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15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68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40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94597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529607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3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3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95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01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13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MEET OUR TEAM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36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MAP 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53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3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16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176272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0656"/>
            <a:ext cx="3477958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717982"/>
            <a:ext cx="347882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0656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22682" y="717982"/>
            <a:ext cx="3466631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7372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44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95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 FOR TITLE OF IMAGE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1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951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53359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8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55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79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18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13913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43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75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86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3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114302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88055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80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41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51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21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0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06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MEET OUR TEAM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34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MAP 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2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55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30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176272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0656"/>
            <a:ext cx="3477958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717982"/>
            <a:ext cx="347882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0656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22682" y="717982"/>
            <a:ext cx="3466631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7372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2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188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28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 FOR TITLE OF IMAGE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994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4105631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2115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8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2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DF3F-0EA9-4942-A0DE-22F15BDDCE28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2B70-4CC6-493E-B8FE-071D41F1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1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7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7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c.org/sl/applicants/beforeyoubegin/eligible-services-lis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7924" y="963399"/>
            <a:ext cx="9770076" cy="2387600"/>
          </a:xfrm>
        </p:spPr>
        <p:txBody>
          <a:bodyPr/>
          <a:lstStyle/>
          <a:p>
            <a:r>
              <a:rPr lang="en-US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Beginner Eligible Services</a:t>
            </a:r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5460" y="3443074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Fall 2018 Applicant Training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1" y="1337743"/>
            <a:ext cx="7280988" cy="4376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dirty="0" smtClean="0"/>
              <a:t>Each year, the FCC releases a list of services that are eligible for the upcoming funding year at least 60 days before the opening of the application filing window.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>
                <a:ea typeface="Source Sans Pro"/>
                <a:cs typeface="Source Sans Pro"/>
              </a:rPr>
              <a:t>The ESL for each funding year provides </a:t>
            </a:r>
            <a:r>
              <a:rPr lang="en-US" sz="2800" dirty="0" smtClean="0">
                <a:ea typeface="Source Sans Pro"/>
                <a:cs typeface="Source Sans Pro"/>
              </a:rPr>
              <a:t>general guidance </a:t>
            </a:r>
            <a:r>
              <a:rPr lang="en-US" sz="2800" dirty="0">
                <a:ea typeface="Source Sans Pro"/>
                <a:cs typeface="Source Sans Pro"/>
              </a:rPr>
              <a:t>on </a:t>
            </a:r>
            <a:r>
              <a:rPr lang="en-US" sz="2800" dirty="0" smtClean="0">
                <a:ea typeface="Source Sans Pro"/>
                <a:cs typeface="Source Sans Pro"/>
              </a:rPr>
              <a:t>what products and services are eligible under the E-rate program for the upcoming funding year. </a:t>
            </a:r>
            <a:endParaRPr lang="en-US" sz="2800" dirty="0">
              <a:ea typeface="Source Sans Pro"/>
              <a:cs typeface="Source Sans Pro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Eligible Services List (ESL)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 smtClean="0">
                <a:solidFill>
                  <a:srgbClr val="0059B7"/>
                </a:solidFill>
              </a:rPr>
              <a:t>Universal Service Administrative Co. </a:t>
            </a:r>
            <a:endParaRPr lang="en-US" sz="800" dirty="0" smtClean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378" y="2298845"/>
            <a:ext cx="3779848" cy="24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799" y="1956816"/>
            <a:ext cx="7415753" cy="3754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dirty="0" smtClean="0">
                <a:ea typeface="Source Sans Pro"/>
                <a:cs typeface="Source Sans Pro"/>
              </a:rPr>
              <a:t>The ESL also provides helpful information such as eligibility conditions </a:t>
            </a:r>
            <a:r>
              <a:rPr lang="en-US" sz="2800" dirty="0">
                <a:ea typeface="Source Sans Pro"/>
                <a:cs typeface="Source Sans Pro"/>
              </a:rPr>
              <a:t>for </a:t>
            </a:r>
            <a:r>
              <a:rPr lang="en-US" sz="2800" dirty="0" smtClean="0">
                <a:ea typeface="Source Sans Pro"/>
                <a:cs typeface="Source Sans Pro"/>
              </a:rPr>
              <a:t>each category of service for each specified funding </a:t>
            </a:r>
            <a:r>
              <a:rPr lang="en-US" sz="2800" dirty="0">
                <a:ea typeface="Source Sans Pro"/>
                <a:cs typeface="Source Sans Pro"/>
              </a:rPr>
              <a:t>year. </a:t>
            </a:r>
            <a:endParaRPr lang="en-US" sz="2800" dirty="0" smtClean="0">
              <a:ea typeface="Source Sans Pro"/>
              <a:cs typeface="Source Sans Pro"/>
            </a:endParaRPr>
          </a:p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dirty="0" smtClean="0">
                <a:ea typeface="Source Sans Pro"/>
                <a:cs typeface="Source Sans Pro"/>
              </a:rPr>
              <a:t>Applicants </a:t>
            </a:r>
            <a:r>
              <a:rPr lang="en-US" sz="2800" dirty="0" smtClean="0">
                <a:ea typeface="Source Sans Pro"/>
                <a:cs typeface="Source Sans Pro"/>
              </a:rPr>
              <a:t>can</a:t>
            </a:r>
            <a:r>
              <a:rPr lang="en-US" sz="2800" dirty="0" smtClean="0">
                <a:ea typeface="Source Sans Pro"/>
                <a:cs typeface="Source Sans Pro"/>
              </a:rPr>
              <a:t> </a:t>
            </a:r>
            <a:r>
              <a:rPr lang="en-US" sz="2800" dirty="0" smtClean="0">
                <a:ea typeface="Source Sans Pro"/>
                <a:cs typeface="Source Sans Pro"/>
              </a:rPr>
              <a:t>only receive funding for eligible </a:t>
            </a:r>
            <a:r>
              <a:rPr lang="en-US" sz="2800" dirty="0">
                <a:ea typeface="Source Sans Pro"/>
                <a:cs typeface="Source Sans Pro"/>
              </a:rPr>
              <a:t>products or </a:t>
            </a:r>
            <a:r>
              <a:rPr lang="en-US" sz="2800" dirty="0" smtClean="0">
                <a:ea typeface="Source Sans Pro"/>
                <a:cs typeface="Source Sans Pro"/>
              </a:rPr>
              <a:t>services that are being used for educational purposes. </a:t>
            </a:r>
            <a:endParaRPr lang="en-US" sz="2800" dirty="0">
              <a:ea typeface="Source Sans Pro"/>
              <a:cs typeface="Source Sans Pro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3200" dirty="0" smtClean="0"/>
          </a:p>
          <a:p>
            <a:pPr marL="4572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endParaRPr lang="en-US" sz="3200" dirty="0">
              <a:latin typeface="Source Sans Pro" panose="020B05030304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 smtClean="0">
                <a:solidFill>
                  <a:srgbClr val="0059B7"/>
                </a:solidFill>
              </a:rPr>
              <a:t>Universal Service Administrative Co. </a:t>
            </a:r>
            <a:endParaRPr lang="en-US" sz="800" dirty="0" smtClean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346" y="2512075"/>
            <a:ext cx="2662967" cy="2643599"/>
          </a:xfrm>
          <a:prstGeom prst="rect">
            <a:avLst/>
          </a:prstGeom>
        </p:spPr>
      </p:pic>
      <p:sp>
        <p:nvSpPr>
          <p:cNvPr id="7" name="Shape 137"/>
          <p:cNvSpPr txBox="1">
            <a:spLocks/>
          </p:cNvSpPr>
          <p:nvPr/>
        </p:nvSpPr>
        <p:spPr>
          <a:xfrm>
            <a:off x="457200" y="4572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kern="1200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defTabSz="914400" rtl="0" eaLnBrk="1" latinLnBrk="0" hangingPunct="1">
              <a:lnSpc>
                <a:spcPct val="90000"/>
              </a:lnSpc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25000"/>
            </a:pPr>
            <a:r>
              <a:rPr lang="en-US" sz="3200" smtClean="0"/>
              <a:t>Eligible Services List (ESL)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485476"/>
            <a:ext cx="5862084" cy="4592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dirty="0" smtClean="0">
                <a:ea typeface="Source Sans Pro"/>
                <a:cs typeface="Source Sans Pro"/>
              </a:rPr>
              <a:t>The Eligible Services List for FY2019 will be posted on the USAC website on the </a:t>
            </a:r>
            <a:r>
              <a:rPr lang="en-US" sz="2800" dirty="0" smtClean="0">
                <a:ea typeface="Source Sans Pro"/>
                <a:cs typeface="Source Sans Pro"/>
                <a:hlinkClick r:id="rId3"/>
              </a:rPr>
              <a:t>Eligible Services List web page</a:t>
            </a:r>
            <a:r>
              <a:rPr lang="en-US" sz="2800" dirty="0" smtClean="0">
                <a:ea typeface="Source Sans Pro"/>
                <a:cs typeface="Source Sans Pro"/>
              </a:rPr>
              <a:t> when it becomes available.</a:t>
            </a:r>
          </a:p>
          <a:p>
            <a:pPr marL="0" indent="0">
              <a:spcBef>
                <a:spcPts val="1000"/>
              </a:spcBef>
              <a:spcAft>
                <a:spcPts val="1200"/>
              </a:spcAft>
              <a:buNone/>
            </a:pPr>
            <a:endParaRPr lang="en-US" sz="2800" dirty="0" smtClean="0">
              <a:ea typeface="Source Sans Pro"/>
              <a:cs typeface="Source Sans Pro"/>
            </a:endParaRPr>
          </a:p>
          <a:p>
            <a:pPr>
              <a:spcBef>
                <a:spcPts val="1000"/>
              </a:spcBef>
              <a:spcAft>
                <a:spcPts val="1200"/>
              </a:spcAft>
            </a:pPr>
            <a:endParaRPr lang="en-US" sz="2800" dirty="0" smtClean="0">
              <a:ea typeface="Source Sans Pro"/>
            </a:endParaRPr>
          </a:p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dirty="0" smtClean="0">
                <a:ea typeface="Source Sans Pro"/>
              </a:rPr>
              <a:t>This page also contains Eligible Services Lists for previous funding years.</a:t>
            </a:r>
            <a:endParaRPr lang="en-US" sz="2800" dirty="0" smtClean="0"/>
          </a:p>
          <a:p>
            <a:pPr marL="4572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endParaRPr lang="en-US" sz="3200" dirty="0">
              <a:latin typeface="Source Sans Pro" panose="020B05030304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 smtClean="0">
                <a:solidFill>
                  <a:srgbClr val="0059B7"/>
                </a:solidFill>
              </a:rPr>
              <a:t>Universal Service Administrative Co. </a:t>
            </a:r>
            <a:endParaRPr lang="en-US" sz="800" dirty="0" smtClean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772" y="2122864"/>
            <a:ext cx="5212924" cy="3422021"/>
          </a:xfrm>
          <a:prstGeom prst="rect">
            <a:avLst/>
          </a:prstGeom>
        </p:spPr>
      </p:pic>
      <p:sp>
        <p:nvSpPr>
          <p:cNvPr id="8" name="Shape 13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Eligible Services List (ESL)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32061" y="3153907"/>
            <a:ext cx="536393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(This will occur at least 60 days prior to the opening of the FY2019 application filing window</a:t>
            </a:r>
            <a:r>
              <a:rPr lang="en-US" sz="2000" dirty="0" smtClean="0"/>
              <a:t>.)</a:t>
            </a:r>
          </a:p>
          <a:p>
            <a:pPr lvl="0"/>
            <a:endParaRPr lang="en-US" sz="2400" dirty="0">
              <a:ea typeface="Source Sans Pro"/>
              <a:cs typeface="Source Sans Pro"/>
            </a:endParaRPr>
          </a:p>
          <a:p>
            <a:pPr lvl="0"/>
            <a:endParaRPr lang="en-US" sz="2400" dirty="0">
              <a:ea typeface="Source Sans Pro"/>
              <a:cs typeface="Source Sans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3754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b="1" dirty="0">
                <a:ea typeface="Source Sans Pro"/>
                <a:cs typeface="Source Sans Pro"/>
              </a:rPr>
              <a:t>Recurring services</a:t>
            </a:r>
            <a:r>
              <a:rPr lang="en-US" sz="2800" dirty="0">
                <a:ea typeface="Source Sans Pro"/>
                <a:cs typeface="Source Sans Pro"/>
              </a:rPr>
              <a:t> are </a:t>
            </a:r>
            <a:r>
              <a:rPr lang="en-US" sz="2800" dirty="0" smtClean="0">
                <a:ea typeface="Source Sans Pro"/>
                <a:cs typeface="Source Sans Pro"/>
              </a:rPr>
              <a:t>services that </a:t>
            </a:r>
            <a:r>
              <a:rPr lang="en-US" sz="2800" dirty="0" smtClean="0">
                <a:ea typeface="Source Sans Pro"/>
                <a:cs typeface="Source Sans Pro"/>
              </a:rPr>
              <a:t>are </a:t>
            </a:r>
            <a:r>
              <a:rPr lang="en-US" sz="2800" dirty="0" smtClean="0">
                <a:ea typeface="Source Sans Pro"/>
                <a:cs typeface="Source Sans Pro"/>
              </a:rPr>
              <a:t>billed on a monthly basis – (e.g., broadband internet </a:t>
            </a:r>
            <a:r>
              <a:rPr lang="en-US" sz="2800" dirty="0">
                <a:ea typeface="Source Sans Pro"/>
                <a:cs typeface="Source Sans Pro"/>
              </a:rPr>
              <a:t>a</a:t>
            </a:r>
            <a:r>
              <a:rPr lang="en-US" sz="2800" dirty="0" smtClean="0">
                <a:ea typeface="Source Sans Pro"/>
                <a:cs typeface="Source Sans Pro"/>
              </a:rPr>
              <a:t>ccess service.)</a:t>
            </a:r>
          </a:p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dirty="0" smtClean="0">
                <a:ea typeface="Source Sans Pro"/>
                <a:cs typeface="Source Sans Pro"/>
              </a:rPr>
              <a:t>Recurring services must be received during the funding year to be eligible for E-rate funding.</a:t>
            </a:r>
          </a:p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dirty="0" smtClean="0">
                <a:ea typeface="Source Sans Pro"/>
                <a:cs typeface="Source Sans Pro"/>
              </a:rPr>
              <a:t>For FY2019, this means that recurring services must be received between July 1, 2019 through June 30, 2020. </a:t>
            </a:r>
            <a:endParaRPr lang="en-US" sz="2800" dirty="0">
              <a:ea typeface="Source Sans Pro"/>
              <a:cs typeface="Source Sans Pro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endParaRPr lang="en-US" sz="2800" dirty="0">
              <a:ea typeface="Source Sans Pro"/>
              <a:cs typeface="Source Sans Pro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000" dirty="0">
              <a:ea typeface="Source Sans Pro"/>
              <a:cs typeface="Source Sans Pro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ea typeface="Source Sans Pro"/>
              <a:cs typeface="Source Sans Pro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000" dirty="0" smtClean="0">
              <a:latin typeface="Source Sans Pro" panose="020B0503030403020204" pitchFamily="34" charset="0"/>
            </a:endParaRPr>
          </a:p>
          <a:p>
            <a:pPr marL="4572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 smtClean="0">
                <a:solidFill>
                  <a:srgbClr val="0059B7"/>
                </a:solidFill>
              </a:rPr>
              <a:t>Universal Service Administrative Co. </a:t>
            </a:r>
            <a:endParaRPr lang="en-US" sz="800" dirty="0" smtClean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7" name="Shape 13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Eligible Services – Recurring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6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4119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b="1" dirty="0">
                <a:ea typeface="Source Sans Pro"/>
                <a:cs typeface="Source Sans Pro"/>
              </a:rPr>
              <a:t>Non-recurring services</a:t>
            </a:r>
            <a:r>
              <a:rPr lang="en-US" sz="2800" dirty="0">
                <a:ea typeface="Source Sans Pro"/>
                <a:cs typeface="Source Sans Pro"/>
              </a:rPr>
              <a:t> are </a:t>
            </a:r>
            <a:r>
              <a:rPr lang="en-US" sz="2800" dirty="0" smtClean="0">
                <a:ea typeface="Source Sans Pro"/>
                <a:cs typeface="Source Sans Pro"/>
              </a:rPr>
              <a:t>one-time charges for services and/or equipment that are delivered and installed at eligible locations (e.g., wiring</a:t>
            </a:r>
            <a:r>
              <a:rPr lang="en-US" sz="2800" dirty="0">
                <a:ea typeface="Source Sans Pro"/>
                <a:cs typeface="Source Sans Pro"/>
              </a:rPr>
              <a:t>, </a:t>
            </a:r>
            <a:r>
              <a:rPr lang="en-US" sz="2800" dirty="0" smtClean="0">
                <a:ea typeface="Source Sans Pro"/>
                <a:cs typeface="Source Sans Pro"/>
              </a:rPr>
              <a:t>other cabling or wireless installations </a:t>
            </a:r>
            <a:r>
              <a:rPr lang="en-US" sz="2800" dirty="0">
                <a:ea typeface="Source Sans Pro"/>
                <a:cs typeface="Source Sans Pro"/>
              </a:rPr>
              <a:t>and </a:t>
            </a:r>
            <a:r>
              <a:rPr lang="en-US" sz="2800" dirty="0" smtClean="0">
                <a:ea typeface="Source Sans Pro"/>
                <a:cs typeface="Source Sans Pro"/>
              </a:rPr>
              <a:t>equipment).</a:t>
            </a:r>
          </a:p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dirty="0">
                <a:ea typeface="Source Sans Pro"/>
                <a:cs typeface="Source Sans Pro"/>
              </a:rPr>
              <a:t>A</a:t>
            </a:r>
            <a:r>
              <a:rPr lang="en-US" sz="2800" dirty="0" smtClean="0">
                <a:ea typeface="Source Sans Pro"/>
                <a:cs typeface="Source Sans Pro"/>
              </a:rPr>
              <a:t>pplicants and service providers have until September 30 of the relevant funding year to deliver and install non-recurring C2 services.</a:t>
            </a:r>
          </a:p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dirty="0" smtClean="0">
                <a:ea typeface="Source Sans Pro"/>
                <a:cs typeface="Source Sans Pro"/>
              </a:rPr>
              <a:t>For </a:t>
            </a:r>
            <a:r>
              <a:rPr lang="en-US" sz="2800" dirty="0" smtClean="0">
                <a:ea typeface="Source Sans Pro"/>
                <a:cs typeface="Source Sans Pro"/>
              </a:rPr>
              <a:t>FY2019</a:t>
            </a:r>
            <a:r>
              <a:rPr lang="en-US" sz="2800" dirty="0" smtClean="0">
                <a:ea typeface="Source Sans Pro"/>
                <a:cs typeface="Source Sans Pro"/>
              </a:rPr>
              <a:t>, </a:t>
            </a:r>
            <a:r>
              <a:rPr lang="en-US" sz="2800" dirty="0">
                <a:ea typeface="Source Sans Pro"/>
                <a:cs typeface="Source Sans Pro"/>
              </a:rPr>
              <a:t>this means </a:t>
            </a:r>
            <a:r>
              <a:rPr lang="en-US" sz="2800" dirty="0" smtClean="0">
                <a:ea typeface="Source Sans Pro"/>
                <a:cs typeface="Source Sans Pro"/>
              </a:rPr>
              <a:t>non-recurring </a:t>
            </a:r>
            <a:r>
              <a:rPr lang="en-US" sz="2800" dirty="0" smtClean="0">
                <a:ea typeface="Source Sans Pro"/>
                <a:cs typeface="Source Sans Pro"/>
              </a:rPr>
              <a:t>C2 services can </a:t>
            </a:r>
            <a:r>
              <a:rPr lang="en-US" sz="2800" dirty="0" smtClean="0">
                <a:ea typeface="Source Sans Pro"/>
                <a:cs typeface="Source Sans Pro"/>
              </a:rPr>
              <a:t>be delivered from July </a:t>
            </a:r>
            <a:r>
              <a:rPr lang="en-US" sz="2800" dirty="0">
                <a:ea typeface="Source Sans Pro"/>
                <a:cs typeface="Source Sans Pro"/>
              </a:rPr>
              <a:t>1, </a:t>
            </a:r>
            <a:r>
              <a:rPr lang="en-US" sz="2800" dirty="0" smtClean="0">
                <a:ea typeface="Source Sans Pro"/>
                <a:cs typeface="Source Sans Pro"/>
              </a:rPr>
              <a:t>2019 </a:t>
            </a:r>
            <a:r>
              <a:rPr lang="en-US" sz="2800" dirty="0">
                <a:ea typeface="Source Sans Pro"/>
                <a:cs typeface="Source Sans Pro"/>
              </a:rPr>
              <a:t>through September 30, </a:t>
            </a:r>
            <a:r>
              <a:rPr lang="en-US" sz="2800" dirty="0" smtClean="0">
                <a:ea typeface="Source Sans Pro"/>
                <a:cs typeface="Source Sans Pro"/>
              </a:rPr>
              <a:t>2020.</a:t>
            </a:r>
          </a:p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800" dirty="0" smtClean="0">
                <a:ea typeface="Source Sans Pro"/>
                <a:cs typeface="Source Sans Pro"/>
              </a:rPr>
              <a:t>This service delivery deadline can be extended under certain circumstances. 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en-US" sz="2400" dirty="0">
              <a:ea typeface="Source Sans Pro"/>
              <a:cs typeface="Source Sans Pro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000" dirty="0" smtClean="0">
              <a:latin typeface="Source Sans Pro" panose="020B0503030403020204" pitchFamily="34" charset="0"/>
            </a:endParaRPr>
          </a:p>
          <a:p>
            <a:pPr marL="4572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endParaRPr lang="en-US" sz="2000" dirty="0">
              <a:latin typeface="Source Sans Pro" panose="020B0503030403020204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/>
              <a:t>Eligible Services – </a:t>
            </a:r>
            <a:r>
              <a:rPr lang="en-US" sz="3200" dirty="0" smtClean="0"/>
              <a:t>Non-recurring Services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 smtClean="0">
                <a:solidFill>
                  <a:srgbClr val="0059B7"/>
                </a:solidFill>
              </a:rPr>
              <a:t>Universal Service Administrative Co. </a:t>
            </a:r>
            <a:endParaRPr lang="en-US" sz="800" dirty="0" smtClean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151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EARLY INSTALLATION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8348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80" y="1523999"/>
            <a:ext cx="5495520" cy="4873386"/>
          </a:xfrm>
          <a:prstGeom prst="rect">
            <a:avLst/>
          </a:prstGeom>
        </p:spPr>
      </p:pic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37351" y="365532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/>
              <a:t>Early Installation</a:t>
            </a:r>
            <a:endParaRPr lang="en-US" sz="3200" dirty="0"/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 smtClean="0"/>
              <a:t>What is early installation? </a:t>
            </a:r>
            <a:endParaRPr lang="en-US" sz="28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>
                <a:solidFill>
                  <a:srgbClr val="0059B7"/>
                </a:solidFill>
              </a:rPr>
              <a:t>Universal Service Administrative Co. </a:t>
            </a:r>
            <a:endParaRPr lang="en-US" sz="800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3754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 marL="228600" marR="0" lvl="1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Shape 346"/>
          <p:cNvSpPr txBox="1">
            <a:spLocks/>
          </p:cNvSpPr>
          <p:nvPr/>
        </p:nvSpPr>
        <p:spPr>
          <a:xfrm>
            <a:off x="304798" y="2056076"/>
            <a:ext cx="7029255" cy="438751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85750" marR="0" lvl="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800" dirty="0">
                <a:latin typeface="Source Sans Pro"/>
                <a:ea typeface="Source Sans Pro"/>
                <a:cs typeface="Source Sans Pro"/>
              </a:rPr>
              <a:t>Some </a:t>
            </a:r>
            <a:r>
              <a:rPr lang="en-US" sz="2800" b="1" dirty="0">
                <a:latin typeface="Source Sans Pro"/>
                <a:ea typeface="Source Sans Pro"/>
                <a:cs typeface="Source Sans Pro"/>
              </a:rPr>
              <a:t>Category </a:t>
            </a:r>
            <a:r>
              <a:rPr lang="en-US" sz="2800" b="1" dirty="0" smtClean="0">
                <a:latin typeface="Source Sans Pro"/>
                <a:ea typeface="Source Sans Pro"/>
                <a:cs typeface="Source Sans Pro"/>
              </a:rPr>
              <a:t>One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non-recurring 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components can be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installed as early as January 1, prior to the July 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1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start of the funding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year,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if certain conditions are met.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 smtClean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Source Sans Pro"/>
                <a:ea typeface="Source Sans Pro"/>
                <a:cs typeface="Source Sans Pro"/>
              </a:rPr>
              <a:t>Category </a:t>
            </a:r>
            <a:r>
              <a:rPr lang="en-US" sz="2800" b="1" dirty="0">
                <a:latin typeface="Source Sans Pro"/>
                <a:ea typeface="Source Sans Pro"/>
                <a:cs typeface="Source Sans Pro"/>
              </a:rPr>
              <a:t>Two 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non-recurring services can be installed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beginning the April 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1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before the 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funding year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 smtClean="0">
              <a:latin typeface="Source Sans Pro"/>
              <a:ea typeface="Source Sans Pro"/>
              <a:cs typeface="Source Sans Pro"/>
            </a:endParaRPr>
          </a:p>
          <a:p>
            <a:pPr marL="457200" lvl="1" indent="-228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–"/>
            </a:pPr>
            <a:endParaRPr lang="en-US" sz="1600" dirty="0"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21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37351" y="383460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Early Installation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What is early installation? </a:t>
            </a:r>
            <a:endParaRPr lang="en-US" sz="28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</a:t>
            </a:r>
            <a:r>
              <a:rPr lang="de-DE" dirty="0" smtClean="0">
                <a:solidFill>
                  <a:srgbClr val="0059B7"/>
                </a:solidFill>
              </a:rPr>
              <a:t>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3754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 marL="228600" marR="0" lvl="1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Shape 346"/>
          <p:cNvSpPr txBox="1">
            <a:spLocks/>
          </p:cNvSpPr>
          <p:nvPr/>
        </p:nvSpPr>
        <p:spPr>
          <a:xfrm>
            <a:off x="304800" y="1956816"/>
            <a:ext cx="11068050" cy="413715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85750" marR="0" lvl="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Early installation for 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non-recurring </a:t>
            </a:r>
            <a:r>
              <a:rPr lang="en-US" sz="2800" b="1" dirty="0" smtClean="0">
                <a:latin typeface="Source Sans Pro"/>
                <a:ea typeface="Source Sans Pro"/>
                <a:cs typeface="Source Sans Pro"/>
              </a:rPr>
              <a:t>Category One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services can occur provided the following conditions are met:</a:t>
            </a:r>
          </a:p>
          <a:p>
            <a:pPr marL="457200" lvl="1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Char char="–"/>
            </a:pP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Construction begins after selection of the service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provider;</a:t>
            </a:r>
          </a:p>
          <a:p>
            <a:pPr marL="457200" lvl="1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Char char="–"/>
            </a:pP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service provider must be selected pursuant to an FCC Form 470 posting;</a:t>
            </a:r>
          </a:p>
          <a:p>
            <a:pPr marL="457200" lvl="1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Char char="–"/>
            </a:pPr>
            <a:r>
              <a:rPr lang="en-US" sz="2800" dirty="0">
                <a:latin typeface="Source Sans Pro"/>
                <a:ea typeface="Source Sans Pro"/>
                <a:cs typeface="Source Sans Pro"/>
              </a:rPr>
              <a:t>A Category One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recurring service must depend on the installation of the infrastructure; and</a:t>
            </a:r>
          </a:p>
        </p:txBody>
      </p:sp>
    </p:spTree>
    <p:extLst>
      <p:ext uri="{BB962C8B-B14F-4D97-AF65-F5344CB8AC3E}">
        <p14:creationId xmlns:p14="http://schemas.microsoft.com/office/powerpoint/2010/main" val="33323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37351" y="383460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Early Installation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What is early installation? </a:t>
            </a:r>
            <a:endParaRPr lang="en-US" sz="28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FF0000"/>
                </a:solidFill>
              </a:rPr>
              <a:t>© </a:t>
            </a:r>
            <a:r>
              <a:rPr lang="de-DE" sz="800" dirty="0" smtClean="0">
                <a:solidFill>
                  <a:srgbClr val="FF0000"/>
                </a:solidFill>
              </a:rPr>
              <a:t>2018 </a:t>
            </a:r>
            <a:r>
              <a:rPr lang="en-US" sz="800" dirty="0">
                <a:solidFill>
                  <a:srgbClr val="FF0000"/>
                </a:solidFill>
              </a:rPr>
              <a:t>Universal Service Administrative Co. </a:t>
            </a:r>
            <a:endParaRPr lang="en-US" sz="800" dirty="0">
              <a:solidFill>
                <a:srgbClr val="FF0000"/>
              </a:solidFill>
              <a:cs typeface="SourceSansPro-Light"/>
            </a:endParaRPr>
          </a:p>
        </p:txBody>
      </p:sp>
      <p:sp>
        <p:nvSpPr>
          <p:cNvPr id="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3754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 marL="228600" marR="0" lvl="1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Shape 346"/>
          <p:cNvSpPr txBox="1">
            <a:spLocks/>
          </p:cNvSpPr>
          <p:nvPr/>
        </p:nvSpPr>
        <p:spPr>
          <a:xfrm>
            <a:off x="304800" y="1956816"/>
            <a:ext cx="11068050" cy="413715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85750" marR="0" lvl="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1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Char char="–"/>
            </a:pP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The Category One recurring service’s actual start date is on or after July 1 of the funding year. </a:t>
            </a:r>
          </a:p>
          <a:p>
            <a:pPr marL="457200" lvl="1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Char char="–"/>
            </a:pPr>
            <a:r>
              <a:rPr lang="en-US" sz="2800" dirty="0" smtClean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NOTE: </a:t>
            </a:r>
            <a:r>
              <a:rPr lang="en-US" sz="28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The invoices (BEAR or SPI) cannot be dated before July 1 of the funding year.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</a:pPr>
            <a:r>
              <a:rPr lang="en-US" sz="28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Additional Reminder: 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Funding is </a:t>
            </a:r>
            <a:r>
              <a:rPr lang="en-US" sz="2800" b="1" dirty="0">
                <a:latin typeface="Source Sans Pro"/>
                <a:ea typeface="Source Sans Pro"/>
                <a:cs typeface="Source Sans Pro"/>
              </a:rPr>
              <a:t>not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 guaranteed until USAC makes a commitment.</a:t>
            </a:r>
            <a:endParaRPr lang="en-US" sz="2800" dirty="0">
              <a:solidFill>
                <a:prstClr val="black"/>
              </a:solidFill>
              <a:latin typeface="Source Sans Pro"/>
              <a:ea typeface="Source Sans Pro"/>
              <a:cs typeface="Source Sans Pro"/>
            </a:endParaRPr>
          </a:p>
          <a:p>
            <a:pPr marL="228600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</a:pPr>
            <a:endParaRPr lang="en-US" sz="2400" dirty="0" smtClean="0">
              <a:solidFill>
                <a:srgbClr val="FF0000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en-US" sz="2000" dirty="0" smtClean="0">
              <a:solidFill>
                <a:prstClr val="black"/>
              </a:solidFill>
              <a:latin typeface="Source Sans Pro"/>
              <a:ea typeface="Source Sans Pro"/>
              <a:cs typeface="Source Sans Pro"/>
            </a:endParaRPr>
          </a:p>
          <a:p>
            <a:pPr marL="457200" lvl="1" indent="-228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–"/>
            </a:pPr>
            <a:endParaRPr lang="en-US" sz="1600" dirty="0"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530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37351" y="383460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Early Installation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What is early installation? </a:t>
            </a:r>
            <a:endParaRPr lang="en-US" sz="28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>
                <a:solidFill>
                  <a:srgbClr val="0059B7"/>
                </a:solidFill>
              </a:rPr>
              <a:t>Universal Service Administrative Co. </a:t>
            </a:r>
            <a:endParaRPr lang="en-US" sz="800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3754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 marL="228600" marR="0" lvl="1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Shape 346"/>
          <p:cNvSpPr txBox="1">
            <a:spLocks/>
          </p:cNvSpPr>
          <p:nvPr/>
        </p:nvSpPr>
        <p:spPr>
          <a:xfrm>
            <a:off x="304800" y="1706452"/>
            <a:ext cx="11068050" cy="438751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85750" marR="0" lvl="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endParaRPr lang="en-US" sz="2400" dirty="0" smtClean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Early 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installation of non-recurring </a:t>
            </a:r>
            <a:r>
              <a:rPr lang="en-US" sz="2800" b="1" dirty="0" smtClean="0">
                <a:latin typeface="Source Sans Pro"/>
                <a:ea typeface="Source Sans Pro"/>
                <a:cs typeface="Source Sans Pro"/>
              </a:rPr>
              <a:t>Category </a:t>
            </a:r>
            <a:r>
              <a:rPr lang="en-US" sz="2800" b="1" dirty="0">
                <a:latin typeface="Source Sans Pro"/>
                <a:ea typeface="Source Sans Pro"/>
                <a:cs typeface="Source Sans Pro"/>
              </a:rPr>
              <a:t>Two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services: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  <a:p>
            <a:pPr marL="457200" lvl="1" indent="-228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800" dirty="0">
                <a:latin typeface="Source Sans Pro"/>
                <a:ea typeface="Source Sans Pro"/>
                <a:cs typeface="Source Sans Pro"/>
              </a:rPr>
              <a:t>Services cannot start until </a:t>
            </a:r>
            <a:r>
              <a:rPr lang="en-US" sz="2800" b="1" dirty="0">
                <a:latin typeface="Source Sans Pro"/>
                <a:ea typeface="Source Sans Pro"/>
                <a:cs typeface="Source Sans Pro"/>
              </a:rPr>
              <a:t>after the 28-day competitive bidding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 process is completed and the service provider is selected. </a:t>
            </a:r>
          </a:p>
          <a:p>
            <a:pPr marL="457200" lvl="1" indent="-228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800" dirty="0">
                <a:latin typeface="Source Sans Pro"/>
                <a:ea typeface="Source Sans Pro"/>
                <a:cs typeface="Source Sans Pro"/>
              </a:rPr>
              <a:t>Funding is not guaranteed until USAC makes a commitment.</a:t>
            </a:r>
            <a:endParaRPr lang="en-US" sz="2800" dirty="0">
              <a:solidFill>
                <a:prstClr val="black"/>
              </a:solidFill>
              <a:latin typeface="Source Sans Pro"/>
              <a:ea typeface="Source Sans Pro"/>
              <a:cs typeface="Source Sans Pro"/>
            </a:endParaRPr>
          </a:p>
          <a:p>
            <a:pPr marL="228600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</a:pPr>
            <a:endParaRPr lang="en-US" sz="2400" dirty="0" smtClean="0">
              <a:solidFill>
                <a:srgbClr val="FF0000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en-US" sz="2000" dirty="0" smtClean="0">
              <a:solidFill>
                <a:prstClr val="black"/>
              </a:solidFill>
              <a:latin typeface="Source Sans Pro"/>
              <a:ea typeface="Source Sans Pro"/>
              <a:cs typeface="Source Sans Pro"/>
            </a:endParaRPr>
          </a:p>
          <a:p>
            <a:pPr marL="457200" lvl="1" indent="-228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–"/>
            </a:pPr>
            <a:endParaRPr lang="en-US" sz="1600" dirty="0"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692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8396" y="2112886"/>
            <a:ext cx="1633492" cy="711796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93029" y="117694"/>
            <a:ext cx="6775567" cy="5486809"/>
          </a:xfrm>
        </p:spPr>
        <p:txBody>
          <a:bodyPr/>
          <a:lstStyle/>
          <a:p>
            <a:r>
              <a:rPr lang="en-US" sz="2400" dirty="0" smtClean="0"/>
              <a:t>Eligible Services </a:t>
            </a:r>
          </a:p>
          <a:p>
            <a:r>
              <a:rPr lang="en-US" sz="2400" dirty="0" smtClean="0"/>
              <a:t>Early Installation</a:t>
            </a:r>
          </a:p>
          <a:p>
            <a:r>
              <a:rPr lang="en-US" sz="2400" dirty="0" smtClean="0"/>
              <a:t>Basic Fiber Concepts</a:t>
            </a:r>
          </a:p>
          <a:p>
            <a:r>
              <a:rPr lang="en-US" sz="2400" dirty="0" smtClean="0"/>
              <a:t>FCC Form 470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733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BASIC FIBER CONCEPTS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117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46"/>
          <p:cNvSpPr txBox="1">
            <a:spLocks/>
          </p:cNvSpPr>
          <p:nvPr/>
        </p:nvSpPr>
        <p:spPr>
          <a:xfrm>
            <a:off x="304800" y="1730333"/>
            <a:ext cx="6482499" cy="458562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85750" marR="0" lvl="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Optical fiber is a hair-thin strand of glass that can transmit information from one point to another. </a:t>
            </a:r>
            <a:endParaRPr lang="en-US" sz="2400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400" dirty="0" smtClean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A fiber-optic cable is made up of three components:</a:t>
            </a:r>
          </a:p>
          <a:p>
            <a:pPr marL="666750" lvl="1" indent="-342900"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The core consists of individual fibers </a:t>
            </a:r>
            <a:r>
              <a:rPr lang="en-US" sz="2400" dirty="0">
                <a:latin typeface="Source Sans Pro"/>
                <a:ea typeface="Source Sans Pro"/>
                <a:cs typeface="Source Sans Pro"/>
              </a:rPr>
              <a:t>bundled together (i.e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., </a:t>
            </a:r>
            <a:r>
              <a:rPr lang="en-US" sz="2400" dirty="0">
                <a:latin typeface="Source Sans Pro"/>
                <a:ea typeface="Source Sans Pro"/>
                <a:cs typeface="Source Sans Pro"/>
              </a:rPr>
              <a:t>consisting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of hundreds </a:t>
            </a:r>
            <a:r>
              <a:rPr lang="en-US" sz="2400" dirty="0">
                <a:latin typeface="Source Sans Pro"/>
                <a:ea typeface="Source Sans Pro"/>
                <a:cs typeface="Source Sans Pro"/>
              </a:rPr>
              <a:t>or thousands of strands) </a:t>
            </a:r>
            <a:endParaRPr lang="en-US" sz="2400" dirty="0" smtClean="0">
              <a:latin typeface="Source Sans Pro"/>
              <a:ea typeface="Source Sans Pro"/>
              <a:cs typeface="Source Sans Pro"/>
            </a:endParaRPr>
          </a:p>
          <a:p>
            <a:pPr marL="666750" lvl="1" indent="-342900"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The core is located inside a reflective glass tube.</a:t>
            </a:r>
          </a:p>
          <a:p>
            <a:pPr marL="666750" lvl="1" indent="-342900"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All of these materials are inside a protective covering.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 smtClean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2400" dirty="0" smtClean="0">
              <a:latin typeface="Source Sans Pro"/>
              <a:ea typeface="Source Sans Pro"/>
              <a:cs typeface="Source Sans Pro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400" dirty="0" smtClean="0">
              <a:latin typeface="Source Sans Pro"/>
              <a:ea typeface="Source Sans Pro"/>
              <a:cs typeface="Source Sans Pro"/>
            </a:endParaRPr>
          </a:p>
          <a:p>
            <a:pPr lvl="1">
              <a:spcAft>
                <a:spcPts val="0"/>
              </a:spcAft>
            </a:pPr>
            <a:endParaRPr lang="en-US" sz="2400" dirty="0" smtClean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37351" y="293812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/>
              <a:t>Introduction to  Fiber</a:t>
            </a:r>
            <a:endParaRPr lang="en-US" sz="3200" dirty="0"/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15824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b="0" i="0" u="none" strike="noStrike" cap="none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Fiber?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>
                <a:solidFill>
                  <a:srgbClr val="0059B7"/>
                </a:solidFill>
              </a:rPr>
              <a:t>Universal Service Administrative Co. </a:t>
            </a:r>
            <a:endParaRPr lang="en-US" sz="800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50" y="2224801"/>
            <a:ext cx="4947612" cy="29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46"/>
          <p:cNvSpPr txBox="1">
            <a:spLocks/>
          </p:cNvSpPr>
          <p:nvPr/>
        </p:nvSpPr>
        <p:spPr>
          <a:xfrm>
            <a:off x="700724" y="4459400"/>
            <a:ext cx="9725321" cy="160203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85750" marR="0" lvl="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66750" lvl="1" indent="-342900"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If the fiber strands are carrying data, it is referred to as </a:t>
            </a:r>
            <a:r>
              <a:rPr lang="en-US" sz="2400" b="1" dirty="0" smtClean="0">
                <a:latin typeface="Source Sans Pro"/>
                <a:ea typeface="Source Sans Pro"/>
                <a:cs typeface="Source Sans Pro"/>
              </a:rPr>
              <a:t>“lit” fiber.</a:t>
            </a:r>
          </a:p>
          <a:p>
            <a:pPr marL="666750" lvl="1" indent="-342900">
              <a:spcAft>
                <a:spcPts val="0"/>
              </a:spcAft>
              <a:buFontTx/>
              <a:buChar char="-"/>
            </a:pPr>
            <a:endParaRPr lang="en-US" sz="2400" dirty="0" smtClean="0">
              <a:latin typeface="Source Sans Pro"/>
              <a:ea typeface="Source Sans Pro"/>
              <a:cs typeface="Source Sans Pro"/>
            </a:endParaRPr>
          </a:p>
          <a:p>
            <a:pPr marL="666750" lvl="1" indent="-342900"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If the fiber cables are installed but do not carry data, it is considered </a:t>
            </a:r>
            <a:r>
              <a:rPr lang="en-US" sz="2400" b="1" dirty="0" smtClean="0">
                <a:latin typeface="Source Sans Pro"/>
                <a:ea typeface="Source Sans Pro"/>
                <a:cs typeface="Source Sans Pro"/>
              </a:rPr>
              <a:t>“dark</a:t>
            </a:r>
            <a:r>
              <a:rPr lang="en-US" sz="2400" b="1" dirty="0">
                <a:latin typeface="Source Sans Pro"/>
                <a:ea typeface="Source Sans Pro"/>
                <a:cs typeface="Source Sans Pro"/>
              </a:rPr>
              <a:t>” fiber</a:t>
            </a:r>
            <a:r>
              <a:rPr lang="en-US" sz="2400" dirty="0">
                <a:latin typeface="Source Sans Pro"/>
                <a:ea typeface="Source Sans Pro"/>
                <a:cs typeface="Source Sans Pro"/>
              </a:rPr>
              <a:t>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2400" dirty="0" smtClean="0">
              <a:latin typeface="Source Sans Pro"/>
              <a:ea typeface="Source Sans Pro"/>
              <a:cs typeface="Source Sans Pro"/>
            </a:endParaRPr>
          </a:p>
          <a:p>
            <a:pPr marL="457200" lvl="1" indent="-228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–"/>
            </a:pPr>
            <a:endParaRPr lang="en-US" sz="16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37351" y="293812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/>
              <a:t>Introduction to  Fiber</a:t>
            </a:r>
            <a:endParaRPr lang="en-US" sz="3200" dirty="0"/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15824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b="0" i="0" u="none" strike="noStrike" cap="none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Fiber?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>
                <a:solidFill>
                  <a:srgbClr val="0059B7"/>
                </a:solidFill>
              </a:rPr>
              <a:t>Universal Service Administrative Co. </a:t>
            </a:r>
            <a:endParaRPr lang="en-US" sz="800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7" name="Shape 346"/>
          <p:cNvSpPr txBox="1">
            <a:spLocks/>
          </p:cNvSpPr>
          <p:nvPr/>
        </p:nvSpPr>
        <p:spPr>
          <a:xfrm>
            <a:off x="337351" y="1818097"/>
            <a:ext cx="3395663" cy="170752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85750" marR="0" lvl="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endParaRPr lang="en-US" sz="24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Source Sans Pro"/>
                <a:ea typeface="Source Sans Pro"/>
                <a:cs typeface="Source Sans Pro"/>
              </a:rPr>
              <a:t>Fiber uses light to transmit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data.</a:t>
            </a:r>
          </a:p>
          <a:p>
            <a:pPr marL="457200" lvl="1" indent="-228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–"/>
            </a:pPr>
            <a:endParaRPr lang="en-US" sz="1600" dirty="0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993" y="1618819"/>
            <a:ext cx="6825100" cy="22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37351" y="293812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/>
              <a:t>Introduction to Fiber</a:t>
            </a:r>
            <a:endParaRPr lang="en-US" sz="3200" dirty="0"/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974004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b="0" i="0" u="none" strike="noStrike" cap="none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Types of eligible fiber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900" dirty="0">
                <a:solidFill>
                  <a:srgbClr val="0059B7"/>
                </a:solidFill>
              </a:rPr>
              <a:t>© </a:t>
            </a:r>
            <a:r>
              <a:rPr lang="de-DE" sz="900" dirty="0" smtClean="0">
                <a:solidFill>
                  <a:srgbClr val="0059B7"/>
                </a:solidFill>
              </a:rPr>
              <a:t>2018 </a:t>
            </a:r>
            <a:r>
              <a:rPr lang="en-US" sz="800" dirty="0">
                <a:solidFill>
                  <a:srgbClr val="0059B7"/>
                </a:solidFill>
              </a:rPr>
              <a:t>Universal Service </a:t>
            </a:r>
            <a:r>
              <a:rPr lang="en-US" sz="900" dirty="0">
                <a:solidFill>
                  <a:srgbClr val="0059B7"/>
                </a:solidFill>
              </a:rPr>
              <a:t>Administrative Co. </a:t>
            </a:r>
            <a:endParaRPr lang="en-US" sz="900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10" name="Shape 346"/>
          <p:cNvSpPr txBox="1">
            <a:spLocks/>
          </p:cNvSpPr>
          <p:nvPr/>
        </p:nvSpPr>
        <p:spPr>
          <a:xfrm>
            <a:off x="210532" y="1468640"/>
            <a:ext cx="11582400" cy="422515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85750" marR="0" lvl="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lvl="1" indent="-3429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AutoNum type="arabicPeriod"/>
            </a:pPr>
            <a:r>
              <a:rPr lang="en-US" sz="2400" b="1" dirty="0" smtClean="0">
                <a:latin typeface="Source Sans Pro"/>
                <a:ea typeface="Source Sans Pro"/>
                <a:cs typeface="Source Sans Pro"/>
              </a:rPr>
              <a:t>Leased lit fiber</a:t>
            </a:r>
          </a:p>
          <a:p>
            <a:pPr marL="574675" lvl="2" indent="0">
              <a:lnSpc>
                <a:spcPct val="100000"/>
              </a:lnSpc>
              <a:spcBef>
                <a:spcPts val="800"/>
              </a:spcBef>
              <a:buClrTx/>
              <a:buSzTx/>
              <a:buNone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The applicant pays a monthly fee to the service provider who provides the fiber, the connections, the network equipment, and the data transport and/or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internet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access service. The service provider also manages and maintains the network.</a:t>
            </a:r>
            <a:endParaRPr lang="en-US" sz="2000" dirty="0" smtClean="0">
              <a:latin typeface="Source Sans Pro"/>
              <a:ea typeface="Source Sans Pro"/>
              <a:cs typeface="Source Sans Pro"/>
            </a:endParaRPr>
          </a:p>
          <a:p>
            <a:pPr marL="571500" lvl="1" indent="-3429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AutoNum type="arabicPeriod"/>
            </a:pPr>
            <a:r>
              <a:rPr lang="en-US" sz="2400" b="1" dirty="0" smtClean="0">
                <a:latin typeface="Source Sans Pro"/>
                <a:ea typeface="Source Sans Pro"/>
                <a:cs typeface="Source Sans Pro"/>
              </a:rPr>
              <a:t>Leased dark fiber</a:t>
            </a:r>
          </a:p>
          <a:p>
            <a:pPr marL="574675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</a:pPr>
            <a:r>
              <a:rPr lang="en-US" sz="2400" dirty="0">
                <a:latin typeface="Source Sans Pro"/>
                <a:ea typeface="Source Sans Pro"/>
                <a:cs typeface="Source Sans Pro"/>
              </a:rPr>
              <a:t>The applicant leases a portion of a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fiber network owned </a:t>
            </a:r>
            <a:r>
              <a:rPr lang="en-US" sz="2400" dirty="0">
                <a:latin typeface="Source Sans Pro"/>
                <a:ea typeface="Source Sans Pro"/>
                <a:cs typeface="Source Sans Pro"/>
              </a:rPr>
              <a:t>by a service provider and pays separately for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the network equipment, maintenance and operations, and data transport and/or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internet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access service over </a:t>
            </a:r>
            <a:r>
              <a:rPr lang="en-US" sz="2400" dirty="0">
                <a:latin typeface="Source Sans Pro"/>
                <a:ea typeface="Source Sans Pro"/>
                <a:cs typeface="Source Sans Pro"/>
              </a:rPr>
              <a:t>that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fiber.</a:t>
            </a:r>
            <a:endParaRPr lang="en-US" sz="2000" dirty="0" smtClean="0">
              <a:latin typeface="Source Sans Pro"/>
              <a:ea typeface="Source Sans Pro"/>
              <a:cs typeface="Source Sans Pro"/>
            </a:endParaRPr>
          </a:p>
          <a:p>
            <a:pPr marL="571500" lvl="1" indent="-3429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</a:pPr>
            <a:r>
              <a:rPr lang="en-US" sz="2400" b="1" dirty="0" smtClean="0">
                <a:latin typeface="Source Sans Pro"/>
                <a:ea typeface="Source Sans Pro"/>
                <a:cs typeface="Source Sans Pro"/>
              </a:rPr>
              <a:t>Self-provisioned network</a:t>
            </a:r>
          </a:p>
          <a:p>
            <a:pPr marL="574675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The applicant owns the network that it hires a service provider to construct.  The applicant must pay for the network equipment, pay to maintain the network, and pay for any data transport and/or internet access services separately.</a:t>
            </a:r>
          </a:p>
        </p:txBody>
      </p:sp>
    </p:spTree>
    <p:extLst>
      <p:ext uri="{BB962C8B-B14F-4D97-AF65-F5344CB8AC3E}">
        <p14:creationId xmlns:p14="http://schemas.microsoft.com/office/powerpoint/2010/main" val="8384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37351" y="293812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/>
              <a:t>Fiber – Network Equipment </a:t>
            </a:r>
            <a:endParaRPr lang="en-US" sz="3200" dirty="0"/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 smtClean="0"/>
              <a:t>What is Network Equipment? 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>
                <a:solidFill>
                  <a:srgbClr val="0059B7"/>
                </a:solidFill>
              </a:rPr>
              <a:t>Universal Service Administrative Co. </a:t>
            </a:r>
            <a:endParaRPr lang="en-US" sz="800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10" name="Shape 346"/>
          <p:cNvSpPr txBox="1">
            <a:spLocks/>
          </p:cNvSpPr>
          <p:nvPr/>
        </p:nvSpPr>
        <p:spPr>
          <a:xfrm>
            <a:off x="304800" y="1962324"/>
            <a:ext cx="4680155" cy="416317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85750" marR="0" lvl="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</a:pPr>
            <a:r>
              <a:rPr lang="en-US" sz="2400" dirty="0">
                <a:latin typeface="Source Sans Pro"/>
                <a:ea typeface="Source Sans Pro"/>
                <a:cs typeface="Source Sans Pro"/>
              </a:rPr>
              <a:t>Network Equipment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includes the electronics </a:t>
            </a:r>
            <a:r>
              <a:rPr lang="en-US" sz="2400" dirty="0">
                <a:latin typeface="Source Sans Pro"/>
                <a:ea typeface="Source Sans Pro"/>
                <a:cs typeface="Source Sans Pro"/>
              </a:rPr>
              <a:t>and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equipment </a:t>
            </a:r>
            <a:r>
              <a:rPr lang="en-US" sz="2400" b="1" dirty="0">
                <a:latin typeface="Source Sans Pro"/>
                <a:ea typeface="Source Sans Pro"/>
                <a:cs typeface="Source Sans Pro"/>
              </a:rPr>
              <a:t>necessary</a:t>
            </a:r>
            <a:r>
              <a:rPr lang="en-US" sz="2400" dirty="0">
                <a:latin typeface="Source Sans Pro"/>
                <a:ea typeface="Source Sans Pro"/>
                <a:cs typeface="Source Sans Pro"/>
              </a:rPr>
              <a:t> to make a Category One </a:t>
            </a: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fiber service </a:t>
            </a:r>
            <a:r>
              <a:rPr lang="en-US" sz="2400" dirty="0">
                <a:latin typeface="Source Sans Pro"/>
                <a:ea typeface="Source Sans Pro"/>
                <a:cs typeface="Source Sans Pro"/>
              </a:rPr>
              <a:t>functional. </a:t>
            </a:r>
            <a:endParaRPr lang="en-US" sz="2400" dirty="0" smtClean="0">
              <a:latin typeface="Source Sans Pro"/>
              <a:ea typeface="Source Sans Pro"/>
              <a:cs typeface="Source Sans Pro"/>
            </a:endParaRPr>
          </a:p>
          <a:p>
            <a:pPr marL="228600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</a:pPr>
            <a:endParaRPr lang="en-US" sz="2400" dirty="0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83" y="1962324"/>
            <a:ext cx="5843588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37351" y="293812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/>
              <a:t>Fiber – Network Equipment </a:t>
            </a:r>
            <a:endParaRPr lang="en-US" sz="3200" dirty="0"/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What is Network Equipment? </a:t>
            </a:r>
            <a:endParaRPr lang="en-US" sz="20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>
                <a:solidFill>
                  <a:srgbClr val="0059B7"/>
                </a:solidFill>
              </a:rPr>
              <a:t>Universal Service Administrative Co. </a:t>
            </a:r>
            <a:endParaRPr lang="en-US" sz="800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10" name="Shape 346"/>
          <p:cNvSpPr txBox="1">
            <a:spLocks/>
          </p:cNvSpPr>
          <p:nvPr/>
        </p:nvSpPr>
        <p:spPr>
          <a:xfrm>
            <a:off x="337351" y="2119186"/>
            <a:ext cx="5673213" cy="443061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85750" marR="0" lvl="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defTabSz="914400" rtl="0" eaLnBrk="1" latinLnBrk="0" hangingPunct="1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defTabSz="914400" rtl="0" eaLnBrk="1" latinLnBrk="0" hangingPunct="1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A single piece of Network Equipment (also called basic terminating equipment) is eligible under Category One.</a:t>
            </a:r>
          </a:p>
          <a:p>
            <a:pPr marL="571500" lvl="1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The single piece must be located at the demarcation – the point at which the service provider would start to check if service were interrupted.</a:t>
            </a:r>
          </a:p>
          <a:p>
            <a:pPr marL="0" lvl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</a:rPr>
              <a:t>Other pieces of Network Equipment can be eligible as Category Two Internal Connections.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2305049"/>
            <a:ext cx="55435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FCC FORM 470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063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Form 470 Drop-Down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376040"/>
            <a:ext cx="10805131" cy="15179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When requesting services on the FCC Form 470, you must select the correct drop-down option for the services you are requesting.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following slides will assist you in choosing the correct option.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96" y="3064098"/>
            <a:ext cx="9837569" cy="30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Form 470 - Category One (C1) Drop-Down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76040"/>
            <a:ext cx="9898602" cy="39783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Leased Lit Fiber (with or without Internet </a:t>
            </a:r>
            <a:r>
              <a:rPr lang="en-US" sz="3200" b="1" dirty="0"/>
              <a:t>A</a:t>
            </a:r>
            <a:r>
              <a:rPr lang="en-US" sz="3200" b="1" dirty="0" smtClean="0"/>
              <a:t>ccess)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fiber-based service where the service provider owns and manages the network, and the applicant pays a recurring fee to have data transported over the fiber-based </a:t>
            </a:r>
            <a:r>
              <a:rPr lang="en-US" sz="2800" dirty="0" smtClean="0"/>
              <a:t>network.</a:t>
            </a:r>
            <a:endParaRPr lang="en-US" sz="2800" dirty="0" smtClean="0"/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Example: lit fiber wide-area network (WAN) circuits, point-to-point circuits over lit fiber, or any finished end-to-end service provided over lit </a:t>
            </a:r>
            <a:r>
              <a:rPr lang="en-US" sz="2800" dirty="0" smtClean="0"/>
              <a:t>fiber.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One (C1)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76040"/>
            <a:ext cx="9898602" cy="354475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Internet Access and Transport Bundled </a:t>
            </a:r>
            <a:r>
              <a:rPr 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(Non-Fiber)</a:t>
            </a:r>
          </a:p>
          <a:p>
            <a:pPr marL="0" lvl="0" indent="0">
              <a:buNone/>
            </a:pP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Internet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access service bundled with transport service over a non-fiber transport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medium.</a:t>
            </a:r>
            <a:endParaRPr lang="en-US" sz="2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Examples of non-fiber networks include: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copper, microwave, or coaxial cable but </a:t>
            </a:r>
            <a:r>
              <a:rPr lang="en-US" sz="2800" b="1" dirty="0">
                <a:solidFill>
                  <a:schemeClr val="accent2"/>
                </a:solidFill>
              </a:rPr>
              <a:t>NOT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leased lit or leased dark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fiber.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Eligible Services 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2882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One (C1)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76040"/>
            <a:ext cx="9898602" cy="4251762"/>
          </a:xfrm>
        </p:spPr>
        <p:txBody>
          <a:bodyPr/>
          <a:lstStyle/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receive bids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for Internet access services over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both fiber and non-fiber networks, applicants </a:t>
            </a:r>
            <a:r>
              <a:rPr lang="en-US" sz="2800" b="1" dirty="0">
                <a:solidFill>
                  <a:schemeClr val="accent2"/>
                </a:solidFill>
              </a:rPr>
              <a:t>must select both </a:t>
            </a:r>
            <a:r>
              <a:rPr lang="en-US" sz="2800" b="1" dirty="0" smtClean="0">
                <a:solidFill>
                  <a:schemeClr val="tx1"/>
                </a:solidFill>
              </a:rPr>
              <a:t>Internet Access and Transport Bundled (Non-Fiber)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b="1" dirty="0" smtClean="0">
                <a:solidFill>
                  <a:schemeClr val="tx1"/>
                </a:solidFill>
              </a:rPr>
              <a:t>Leased Lit Fiber (with or without Internet Access)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One (C1)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76040"/>
            <a:ext cx="9898602" cy="411036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Transport Only – No ISP Service Included (</a:t>
            </a:r>
            <a:r>
              <a:rPr 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Non-Fiber)</a:t>
            </a:r>
          </a:p>
          <a:p>
            <a:pPr marL="0" lvl="0" indent="0">
              <a:buNone/>
            </a:pPr>
            <a:endParaRPr lang="en-US" sz="28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transmission service only (service that does not include internet access) over a non-fiber transport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medium.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Examples: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copper, microwave, or coaxial cable, but </a:t>
            </a:r>
            <a:r>
              <a:rPr lang="en-US" sz="2800" b="1" dirty="0" smtClean="0">
                <a:solidFill>
                  <a:schemeClr val="accent2"/>
                </a:solidFill>
              </a:rPr>
              <a:t>NOT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leased lit or leased dark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fiber. </a:t>
            </a:r>
          </a:p>
          <a:p>
            <a:pPr marL="1085850" lvl="3" indent="0">
              <a:buNone/>
            </a:pP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One (C1)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76040"/>
            <a:ext cx="9898602" cy="2809461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Internet Access: ISP Service Only (No Transport Circuit Included)</a:t>
            </a:r>
          </a:p>
          <a:p>
            <a:pPr marL="0" lvl="0" indent="0">
              <a:buNone/>
            </a:pPr>
            <a:endParaRPr lang="en-US" sz="28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Internet access service only (service that does not include transport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).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One (C1)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125215"/>
            <a:ext cx="11016448" cy="498031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Leased Dark Fiber and Leased Lit Fiber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 request bids for leased dark fiber, which is when the applicant leases a specific number of fiber strands that are owned and maintained by a service provider.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Includes a dark fiber lease or indefeasible rights of use (IRU).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Applicants will pay separately for the network equipment needed to light the dark fiber and transmit data. 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Applicants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must request bids for both leased dark fiber and leased lit fiber – accordingly, applicants selecting this category will receive bids for both leased dark and leased lit fiber.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RFP </a:t>
            </a:r>
            <a:r>
              <a:rPr lang="en-US" sz="2800" b="1" dirty="0" smtClean="0">
                <a:solidFill>
                  <a:schemeClr val="accent2"/>
                </a:solidFill>
              </a:rPr>
              <a:t>is required.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628650" lvl="2" indent="0">
              <a:buNone/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75775" y="1877690"/>
            <a:ext cx="5758648" cy="4980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628650" lvl="2" indent="0">
              <a:buFont typeface="LucidaGrande" charset="0"/>
              <a:buNone/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One (C1)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16621"/>
            <a:ext cx="11351887" cy="534543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Self-Provisioned Network (Applicant Owned and Operated Network) and Services Provided Over Third-Party Networks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If you are seeking bids from a vendor to construct a broadband network or a portion of a broadband network that will then be used for data transmission and/or internet access. </a:t>
            </a:r>
            <a:endParaRPr lang="en-US" sz="2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Applicant will exclusively own and maintain that network, including all fiber strands and conduit.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pplicants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requesting bids for a self-provisioned network must also request bids for services provided over a third-party network – accordingly,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applicants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selecting this category will receive bids for both types of service. 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RFP </a:t>
            </a:r>
            <a:r>
              <a:rPr lang="en-US" sz="2800" b="1" dirty="0" smtClean="0">
                <a:solidFill>
                  <a:schemeClr val="accent2"/>
                </a:solidFill>
              </a:rPr>
              <a:t>is required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80452" y="6396741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One (C1)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76040"/>
            <a:ext cx="9898602" cy="3422203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Network </a:t>
            </a:r>
            <a:r>
              <a:rPr 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Equipment</a:t>
            </a:r>
          </a:p>
          <a:p>
            <a:pPr marL="0" lvl="0" indent="0">
              <a:buNone/>
            </a:pP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Equipment or electronics necessary to make a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C1 data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transmission and/or internet access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service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functional.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Do not select “Other” for Network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Equipment.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RFP is required.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One (C1)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76040"/>
            <a:ext cx="9898602" cy="3441057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Maintenance &amp; </a:t>
            </a:r>
            <a:r>
              <a:rPr 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Operations</a:t>
            </a:r>
          </a:p>
          <a:p>
            <a:pPr marL="0" lvl="0" indent="0">
              <a:buNone/>
            </a:pP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Maintenance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operations on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C1 services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for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leased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dark fiber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network or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 self-provisioned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network.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Do not select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“Other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” for Maintenance &amp;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Operations.</a:t>
            </a:r>
            <a:endParaRPr lang="en-US" sz="2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RFP is required.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One (C1)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76040"/>
            <a:ext cx="9898602" cy="411036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Cellular Data Plan/Air Card </a:t>
            </a:r>
            <a:r>
              <a:rPr 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Service</a:t>
            </a:r>
          </a:p>
          <a:p>
            <a:pPr marL="0" lvl="0" indent="0">
              <a:buNone/>
            </a:pP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 commercial wireless data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plan –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eligible only in instances when the school or library seeking support demonstrates that the individual data plans are the most cost-effective option for providing internal broadband access for mobile devices at schools and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libraries.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RFP </a:t>
            </a:r>
            <a:r>
              <a:rPr lang="en-US" sz="2800" b="1" dirty="0" smtClean="0">
                <a:solidFill>
                  <a:schemeClr val="accent2"/>
                </a:solidFill>
              </a:rPr>
              <a:t>required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One (C1)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76040"/>
            <a:ext cx="9898602" cy="422348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Other</a:t>
            </a:r>
          </a:p>
          <a:p>
            <a:pPr marL="0" lvl="0" indent="0">
              <a:buNone/>
            </a:pP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 service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included in one of the previously listed options 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Applicants must include a general description of the service they want to request in the “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Other” comment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field when filing the FCC Form 470. </a:t>
            </a:r>
            <a:endParaRPr lang="en-US" sz="2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RFP is required.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Form 470 - Category Two (C2) Drop-Down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376039"/>
            <a:ext cx="10710863" cy="47513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Internal Connections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roadband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connections used for educational purposes within, between, or among instructional buildings on a school campus or library branch.  </a:t>
            </a:r>
            <a:endParaRPr lang="en-US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Eligible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products must be located at the applicant’s site and must be necessary to bring broadband into,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and/or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provide it throughout, schools and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libraries (i.e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., to classrooms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 a school or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publicly accessible areas of a library).  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Examples include: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wireless access points, routers, switches, hubs, and/or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cabling. 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pplicants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 request software that supports eligible components, such as licenses for switches, access points, and other eligible broadband equipment.</a:t>
            </a:r>
          </a:p>
          <a:p>
            <a:pPr marL="171450" lvl="1" indent="0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r>
              <a:rPr lang="en-US" sz="3200" dirty="0" smtClean="0"/>
              <a:t>Eligible Services</a:t>
            </a:r>
            <a:endParaRPr lang="en-US" sz="3200" dirty="0"/>
          </a:p>
        </p:txBody>
      </p:sp>
      <p:sp>
        <p:nvSpPr>
          <p:cNvPr id="154" name="Shape 154"/>
          <p:cNvSpPr/>
          <p:nvPr/>
        </p:nvSpPr>
        <p:spPr>
          <a:xfrm>
            <a:off x="304800" y="1981200"/>
            <a:ext cx="5689600" cy="35051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197600" y="1981200"/>
            <a:ext cx="5689600" cy="35051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08000" y="2262119"/>
            <a:ext cx="529035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914400">
              <a:buSzPct val="25000"/>
            </a:pPr>
            <a:r>
              <a:rPr lang="en-US" b="1" kern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One (C1)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08000" y="2821481"/>
            <a:ext cx="5290355" cy="13644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2000" kern="0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</a:t>
            </a:r>
            <a:r>
              <a:rPr lang="en-US" sz="2000" kern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Transmission </a:t>
            </a:r>
            <a:r>
              <a:rPr lang="en-US" sz="2000" kern="0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and/or </a:t>
            </a:r>
            <a:r>
              <a:rPr lang="en-US" sz="2000" kern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Internet </a:t>
            </a:r>
            <a:r>
              <a:rPr lang="en-US" sz="2000" kern="0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508000" y="4463623"/>
            <a:ext cx="5290355" cy="7489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defTabSz="9144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 </a:t>
            </a:r>
            <a:r>
              <a:rPr lang="en-US" sz="1800" kern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budget (limit) on funding </a:t>
            </a:r>
            <a:r>
              <a:rPr lang="en-US" sz="1800" kern="0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</a:t>
            </a:r>
            <a:endParaRPr lang="en-US" sz="1800" kern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397223" y="2262119"/>
            <a:ext cx="529035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914400">
              <a:buSzPct val="25000"/>
            </a:pPr>
            <a:r>
              <a:rPr lang="en-US" b="1" ker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Two (C2)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397223" y="2821481"/>
            <a:ext cx="5290355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2000" kern="0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</a:t>
            </a:r>
            <a:r>
              <a:rPr lang="en-US" sz="2000" kern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Connections, Managed Internal Broadband Services, and Basic Maintenance of Internal Connections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397223" y="4463623"/>
            <a:ext cx="5290355" cy="7489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 defTabSz="9144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Budget </a:t>
            </a:r>
            <a:r>
              <a:rPr lang="en-US" sz="1800" kern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(limit) on funding request</a:t>
            </a:r>
          </a:p>
          <a:p>
            <a:pPr marL="285750" indent="-285750" defTabSz="9144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Budget </a:t>
            </a:r>
            <a:r>
              <a:rPr lang="en-US" sz="1800" kern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covers a five-year period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508000" y="4362021"/>
            <a:ext cx="529035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>
            <a:off x="6397223" y="4362021"/>
            <a:ext cx="529035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>
                <a:solidFill>
                  <a:srgbClr val="0059B7"/>
                </a:solidFill>
              </a:rPr>
              <a:t>Universal Service Administrative Co. </a:t>
            </a:r>
            <a:endParaRPr lang="en-US" sz="800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3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Two (C2)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76040"/>
            <a:ext cx="9898602" cy="47231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Basic Maintenance of Internal Connections (BMIC)</a:t>
            </a:r>
            <a:endParaRPr lang="en-US" sz="28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This covers the basic maintenance and technical support required to maintain reliable operation of eligible internal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connections, including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services needed to repair or fix a break, interruption, or malfunction of an eligible internal connection. 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Example: repair and upkeep of eligible hardware, wire and cable maintenance, configuration changes, and basic technical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support.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Under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this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service type,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applicants may request software upgrades, such as online and telephone-based technical assistance and tools, and software patches, such as bug fixes or security patches.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470 - Category Two (C2) Drop-Down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376040"/>
            <a:ext cx="11549849" cy="411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Managed Internal Broadband Services (MIBS)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Services provided by a third party for the operation, management, and monitoring of eligible broadband internal connection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components, including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actual day-to-day tasks that directly support and are necessary for broadband connectivity within schools and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libraries.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These services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do </a:t>
            </a:r>
            <a:r>
              <a:rPr lang="en-US" sz="2400" b="1" dirty="0" smtClean="0">
                <a:solidFill>
                  <a:schemeClr val="accent2"/>
                </a:solidFill>
              </a:rPr>
              <a:t>not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include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services that repair or fix a break, interruption, or malfunction of an eligible broadband internal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connection (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uch services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are eligible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under BMIC). 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Example: Managed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Wi-Fi.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third-party manager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may own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and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install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equipment and the eligible entity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lease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equipment as part of the managed services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contract, or the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school or library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may own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equipment and have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 third party manage it for them. </a:t>
            </a:r>
          </a:p>
          <a:p>
            <a:pPr marL="17145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QUESTIONS?</a:t>
            </a:r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/>
              <a:t>© 2018 </a:t>
            </a:r>
            <a:r>
              <a:rPr lang="en-US" dirty="0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86" y="3086100"/>
            <a:ext cx="7770013" cy="55399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YOU!</a:t>
            </a:r>
            <a:endParaRPr lang="en-US" sz="4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/>
              <a:t>© 2018 </a:t>
            </a:r>
            <a:r>
              <a:rPr lang="en-US" dirty="0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9798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2018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715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337743"/>
            <a:ext cx="11582400" cy="4376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Category One</a:t>
            </a:r>
            <a:r>
              <a:rPr lang="en-US" sz="2800" dirty="0" smtClean="0"/>
              <a:t> includes services needed to support broadband connectivity to eligible schools and/or libraries. Eligible services include:</a:t>
            </a:r>
          </a:p>
          <a:p>
            <a:pPr marL="0" indent="0">
              <a:buNone/>
            </a:pPr>
            <a:endParaRPr lang="en-US" sz="2800" dirty="0" smtClean="0"/>
          </a:p>
          <a:p>
            <a:pPr marL="914400"/>
            <a:r>
              <a:rPr lang="en-US" sz="2800" dirty="0" smtClean="0"/>
              <a:t>Data Transmission </a:t>
            </a:r>
            <a:endParaRPr lang="en-US" sz="2800" dirty="0"/>
          </a:p>
          <a:p>
            <a:pPr marL="914400"/>
            <a:r>
              <a:rPr lang="en-US" sz="2800" dirty="0" smtClean="0"/>
              <a:t> Internet Access Services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As of FY2019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oice services are no longer eligible for E-rate funding.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i="0" u="none" strike="noStrike" cap="none" dirty="0" smtClean="0">
                <a:solidFill>
                  <a:srgbClr val="004AD4"/>
                </a:solidFill>
                <a:sym typeface="Source Sans Pro"/>
              </a:rPr>
              <a:t>Eligible </a:t>
            </a:r>
            <a:r>
              <a:rPr lang="en-US" sz="3200" dirty="0" smtClean="0"/>
              <a:t>Services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 smtClean="0">
                <a:solidFill>
                  <a:srgbClr val="0059B7"/>
                </a:solidFill>
              </a:rPr>
              <a:t>Universal Service Administrative Co. </a:t>
            </a:r>
            <a:endParaRPr lang="en-US" sz="800" dirty="0" smtClean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6181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337743"/>
            <a:ext cx="11582400" cy="4376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Category Two</a:t>
            </a:r>
            <a:r>
              <a:rPr lang="en-US" sz="2800" dirty="0" smtClean="0"/>
              <a:t> includes services needed for broadband connectivity within schools and/or libraries, and services needed to bring broadband into and provide it throughout schools and libraries.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914400"/>
            <a:r>
              <a:rPr lang="en-US" sz="2800" dirty="0" smtClean="0"/>
              <a:t>Internal Connections</a:t>
            </a:r>
          </a:p>
          <a:p>
            <a:pPr marL="914400"/>
            <a:r>
              <a:rPr lang="en-US" sz="2800" dirty="0" smtClean="0"/>
              <a:t>Basic Maintenance of Internal Connections</a:t>
            </a:r>
          </a:p>
          <a:p>
            <a:pPr marL="914400"/>
            <a:r>
              <a:rPr lang="en-US" sz="2800" dirty="0" smtClean="0"/>
              <a:t>Managed Internal Broadband Services</a:t>
            </a:r>
            <a:endParaRPr lang="en-US" sz="2800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i="0" u="none" strike="noStrike" cap="none" dirty="0" smtClean="0">
                <a:solidFill>
                  <a:srgbClr val="004AD4"/>
                </a:solidFill>
                <a:sym typeface="Source Sans Pro"/>
              </a:rPr>
              <a:t>Eligible </a:t>
            </a:r>
            <a:r>
              <a:rPr lang="en-US" sz="3200" dirty="0" smtClean="0"/>
              <a:t>Services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 smtClean="0">
                <a:solidFill>
                  <a:srgbClr val="0059B7"/>
                </a:solidFill>
              </a:rPr>
              <a:t>Universal Service Administrative Co. </a:t>
            </a:r>
            <a:endParaRPr lang="en-US" sz="800" dirty="0" smtClean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206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337743"/>
            <a:ext cx="11582400" cy="4376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Category One (C1)</a:t>
            </a:r>
            <a:r>
              <a:rPr lang="en-US" sz="2800" dirty="0" smtClean="0"/>
              <a:t> services are not limited in cost as long as they are cost-effective.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Category </a:t>
            </a:r>
            <a:r>
              <a:rPr lang="en-US" sz="2800" b="1" dirty="0" smtClean="0"/>
              <a:t>Two (C2)</a:t>
            </a:r>
            <a:r>
              <a:rPr lang="en-US" sz="2800" dirty="0" smtClean="0"/>
              <a:t> </a:t>
            </a:r>
            <a:r>
              <a:rPr lang="en-US" sz="2800" dirty="0"/>
              <a:t>services are </a:t>
            </a:r>
            <a:r>
              <a:rPr lang="en-US" sz="2800" dirty="0" smtClean="0"/>
              <a:t>limited by a pre-discount cost ceiling (“Category Two budget”)</a:t>
            </a:r>
          </a:p>
          <a:p>
            <a:pPr marL="914400"/>
            <a:r>
              <a:rPr lang="en-US" sz="2800" dirty="0" smtClean="0"/>
              <a:t>Budget period is five years.</a:t>
            </a:r>
          </a:p>
          <a:p>
            <a:pPr marL="914400"/>
            <a:r>
              <a:rPr lang="en-US" sz="2800" dirty="0" smtClean="0"/>
              <a:t>Budget is calculated based on:</a:t>
            </a:r>
          </a:p>
          <a:p>
            <a:pPr marL="14097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Schools: number of full-time and part-time students in the school</a:t>
            </a:r>
          </a:p>
          <a:p>
            <a:pPr marL="14097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Libraries: square footage of the library branch and location</a:t>
            </a:r>
          </a:p>
          <a:p>
            <a:pPr marL="952500" lvl="1"/>
            <a:r>
              <a:rPr lang="en-US" sz="2800" dirty="0"/>
              <a:t> </a:t>
            </a:r>
            <a:r>
              <a:rPr lang="en-US" sz="2800" dirty="0" smtClean="0"/>
              <a:t>     (i.e., IMLS locale code)</a:t>
            </a:r>
            <a:endParaRPr lang="en-US" sz="2800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/>
              <a:t>E</a:t>
            </a:r>
            <a:r>
              <a:rPr lang="en-US" sz="3200" dirty="0" smtClean="0"/>
              <a:t>ligible</a:t>
            </a:r>
            <a:r>
              <a:rPr lang="en-US" sz="3200" b="1" i="0" u="none" strike="noStrike" cap="none" dirty="0" smtClean="0">
                <a:solidFill>
                  <a:srgbClr val="004AD4"/>
                </a:solidFill>
                <a:sym typeface="Source Sans Pro"/>
              </a:rPr>
              <a:t> </a:t>
            </a:r>
            <a:r>
              <a:rPr lang="en-US" sz="3200" dirty="0" smtClean="0"/>
              <a:t>Services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 smtClean="0">
                <a:solidFill>
                  <a:srgbClr val="0059B7"/>
                </a:solidFill>
              </a:rPr>
              <a:t>Universal Service Administrative Co. </a:t>
            </a:r>
            <a:endParaRPr lang="en-US" sz="800" dirty="0" smtClean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5209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337743"/>
            <a:ext cx="11582400" cy="4376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Examples of </a:t>
            </a:r>
            <a:r>
              <a:rPr lang="en-US" sz="2800" b="1" dirty="0" smtClean="0"/>
              <a:t>Category One (C1)</a:t>
            </a:r>
            <a:r>
              <a:rPr lang="en-US" sz="2800" dirty="0" smtClean="0"/>
              <a:t> services include:</a:t>
            </a:r>
          </a:p>
          <a:p>
            <a:pPr marL="0" indent="0">
              <a:buNone/>
            </a:pPr>
            <a:endParaRPr lang="en-US" sz="2800" dirty="0"/>
          </a:p>
          <a:p>
            <a:pPr marL="744538"/>
            <a:r>
              <a:rPr lang="en-US" sz="2800" dirty="0" smtClean="0"/>
              <a:t>Leased lit fiber or leased dark fiber </a:t>
            </a:r>
          </a:p>
          <a:p>
            <a:pPr marL="744538"/>
            <a:r>
              <a:rPr lang="en-US" sz="2800" dirty="0" smtClean="0"/>
              <a:t>Internet access </a:t>
            </a:r>
          </a:p>
          <a:p>
            <a:pPr marL="744538"/>
            <a:r>
              <a:rPr lang="en-US" sz="2800" dirty="0" smtClean="0"/>
              <a:t>Satellite service</a:t>
            </a:r>
          </a:p>
          <a:p>
            <a:pPr marL="744538"/>
            <a:r>
              <a:rPr lang="en-US" sz="2800" dirty="0" smtClean="0"/>
              <a:t>DS-1 (T-1),DS-3 (T-3), etc.</a:t>
            </a:r>
          </a:p>
          <a:p>
            <a:pPr marL="744538"/>
            <a:r>
              <a:rPr lang="en-US" sz="2800" dirty="0" smtClean="0"/>
              <a:t>DSL</a:t>
            </a:r>
          </a:p>
          <a:p>
            <a:pPr marL="744538"/>
            <a:r>
              <a:rPr lang="en-US" sz="2800" dirty="0" smtClean="0"/>
              <a:t>Broadband over power lines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i="0" u="none" strike="noStrike" cap="none" dirty="0" smtClean="0">
                <a:solidFill>
                  <a:srgbClr val="004AD4"/>
                </a:solidFill>
                <a:sym typeface="Source Sans Pro"/>
              </a:rPr>
              <a:t>Eligible </a:t>
            </a:r>
            <a:r>
              <a:rPr lang="en-US" sz="3200" dirty="0" smtClean="0"/>
              <a:t>Services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 smtClean="0">
                <a:solidFill>
                  <a:srgbClr val="0059B7"/>
                </a:solidFill>
              </a:rPr>
              <a:t>Universal Service Administrative Co. </a:t>
            </a:r>
            <a:endParaRPr lang="en-US" sz="800" dirty="0" smtClean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6159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394303"/>
            <a:ext cx="11582400" cy="4376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Examples of </a:t>
            </a:r>
            <a:r>
              <a:rPr lang="en-US" sz="2800" b="1" dirty="0" smtClean="0"/>
              <a:t>Category Two (C2)</a:t>
            </a:r>
            <a:r>
              <a:rPr lang="en-US" sz="2800" dirty="0" smtClean="0"/>
              <a:t> services Include:</a:t>
            </a:r>
          </a:p>
          <a:p>
            <a:pPr marL="0" indent="0">
              <a:buNone/>
            </a:pPr>
            <a:endParaRPr lang="en-US" sz="2800" dirty="0"/>
          </a:p>
          <a:p>
            <a:pPr marL="574675"/>
            <a:r>
              <a:rPr lang="en-US" sz="2800" dirty="0"/>
              <a:t>R</a:t>
            </a:r>
            <a:r>
              <a:rPr lang="en-US" sz="2800" dirty="0" smtClean="0"/>
              <a:t>outers, switches, and modems</a:t>
            </a:r>
          </a:p>
          <a:p>
            <a:pPr marL="574675"/>
            <a:r>
              <a:rPr lang="en-US" sz="2800" dirty="0" smtClean="0"/>
              <a:t>Cabling</a:t>
            </a:r>
          </a:p>
          <a:p>
            <a:pPr marL="574675"/>
            <a:r>
              <a:rPr lang="en-US" sz="2800" dirty="0" smtClean="0"/>
              <a:t>Access points for a local area network or wireless local area network</a:t>
            </a:r>
          </a:p>
          <a:p>
            <a:pPr marL="574675"/>
            <a:r>
              <a:rPr lang="en-US" sz="2800" dirty="0" smtClean="0"/>
              <a:t>Basic maintenance of eligible equipment</a:t>
            </a:r>
          </a:p>
          <a:p>
            <a:pPr marL="574675"/>
            <a:r>
              <a:rPr lang="en-US" sz="2800" dirty="0" smtClean="0"/>
              <a:t>Managed internal broadband services (e.g., managed Wi-Fi)</a:t>
            </a:r>
            <a:endParaRPr lang="en-US" sz="2800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i="0" u="none" strike="noStrike" cap="none" dirty="0" smtClean="0">
                <a:solidFill>
                  <a:srgbClr val="004AD4"/>
                </a:solidFill>
                <a:sym typeface="Source Sans Pro"/>
              </a:rPr>
              <a:t>Eligible </a:t>
            </a:r>
            <a:r>
              <a:rPr lang="en-US" sz="3200" dirty="0" smtClean="0"/>
              <a:t>Services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srgbClr val="0059B7"/>
                </a:solidFill>
              </a:rPr>
              <a:t>© </a:t>
            </a:r>
            <a:r>
              <a:rPr lang="de-DE" sz="800" dirty="0" smtClean="0">
                <a:solidFill>
                  <a:srgbClr val="0059B7"/>
                </a:solidFill>
              </a:rPr>
              <a:t>2018 </a:t>
            </a:r>
            <a:r>
              <a:rPr lang="en-US" sz="800" dirty="0" smtClean="0">
                <a:solidFill>
                  <a:srgbClr val="0059B7"/>
                </a:solidFill>
              </a:rPr>
              <a:t>Universal Service Administrative Co. </a:t>
            </a:r>
            <a:endParaRPr lang="en-US" sz="800" dirty="0" smtClean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803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13183</TotalTime>
  <Words>2683</Words>
  <Application>Microsoft Office PowerPoint</Application>
  <PresentationFormat>Widescreen</PresentationFormat>
  <Paragraphs>327</Paragraphs>
  <Slides>44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LucidaGrande</vt:lpstr>
      <vt:lpstr>Source Sans Pro</vt:lpstr>
      <vt:lpstr>Source Sans Pro Light</vt:lpstr>
      <vt:lpstr>SourceSansPro-Light</vt:lpstr>
      <vt:lpstr>Wingdings</vt:lpstr>
      <vt:lpstr>Office Theme</vt:lpstr>
      <vt:lpstr>1_Office Theme</vt:lpstr>
      <vt:lpstr>2_Office Theme</vt:lpstr>
      <vt:lpstr>Beginner Eligible Services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early installation? </vt:lpstr>
      <vt:lpstr>What is early installation? </vt:lpstr>
      <vt:lpstr>What is early installation? </vt:lpstr>
      <vt:lpstr>What is early installation? </vt:lpstr>
      <vt:lpstr>PowerPoint Presentation</vt:lpstr>
      <vt:lpstr>What is Fiber?</vt:lpstr>
      <vt:lpstr>What is Fiber?</vt:lpstr>
      <vt:lpstr>Types of eligible fiber</vt:lpstr>
      <vt:lpstr>What is Network Equipment? </vt:lpstr>
      <vt:lpstr>What is Network Equipment? </vt:lpstr>
      <vt:lpstr>PowerPoint Presentation</vt:lpstr>
      <vt:lpstr>FCC Form 470 Drop-Down Menus</vt:lpstr>
      <vt:lpstr>FCC Form 470 - Category One (C1) Drop-Down Menu</vt:lpstr>
      <vt:lpstr>FCC Form 470 - Category One (C1) Drop-Down Menu</vt:lpstr>
      <vt:lpstr>FCC Form 470 - Category One (C1) Drop-Down Menu</vt:lpstr>
      <vt:lpstr>FCC Form 470 - Category One (C1) Drop-Down Menu</vt:lpstr>
      <vt:lpstr>FCC Form 470 - Category One (C1) Drop-Down Menu</vt:lpstr>
      <vt:lpstr>FCC Form 470 - Category One (C1) Drop-Down Menu</vt:lpstr>
      <vt:lpstr>FCC Form 470 - Category One (C1) Drop-Down Menu</vt:lpstr>
      <vt:lpstr>FCC Form 470 - Category One (C1) Drop-Down Menu</vt:lpstr>
      <vt:lpstr>FCC Form 470 - Category One (C1) Drop-Down Menu</vt:lpstr>
      <vt:lpstr>FCC Form 470 - Category One (C1) Drop-Down Menu</vt:lpstr>
      <vt:lpstr>FCC Form 470 - Category One (C1) Drop-Down Menu</vt:lpstr>
      <vt:lpstr>FCC Form 470 - Category Two (C2) Drop-Down Menu</vt:lpstr>
      <vt:lpstr>FCC Form 470 - Category Two (C2) Drop-Down Menu</vt:lpstr>
      <vt:lpstr>FCC Form 470 - Category Two (C2) Drop-Down Menu</vt:lpstr>
      <vt:lpstr>QUESTIONS?</vt:lpstr>
      <vt:lpstr>THANK YOU!</vt:lpstr>
      <vt:lpstr>PowerPoint Presentation</vt:lpstr>
    </vt:vector>
  </TitlesOfParts>
  <Company>USAC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REVIEW SECTION</dc:title>
  <dc:creator>Inna Malashenok</dc:creator>
  <cp:lastModifiedBy>John Noran</cp:lastModifiedBy>
  <cp:revision>185</cp:revision>
  <dcterms:created xsi:type="dcterms:W3CDTF">2018-03-26T18:56:20Z</dcterms:created>
  <dcterms:modified xsi:type="dcterms:W3CDTF">2018-10-11T19:45:00Z</dcterms:modified>
</cp:coreProperties>
</file>