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42"/>
  </p:notesMasterIdLst>
  <p:handoutMasterIdLst>
    <p:handoutMasterId r:id="rId43"/>
  </p:handoutMasterIdLst>
  <p:sldIdLst>
    <p:sldId id="300" r:id="rId5"/>
    <p:sldId id="352" r:id="rId6"/>
    <p:sldId id="378" r:id="rId7"/>
    <p:sldId id="329" r:id="rId8"/>
    <p:sldId id="389" r:id="rId9"/>
    <p:sldId id="379" r:id="rId10"/>
    <p:sldId id="260" r:id="rId11"/>
    <p:sldId id="359" r:id="rId12"/>
    <p:sldId id="261" r:id="rId13"/>
    <p:sldId id="369" r:id="rId14"/>
    <p:sldId id="372" r:id="rId15"/>
    <p:sldId id="262" r:id="rId16"/>
    <p:sldId id="382" r:id="rId17"/>
    <p:sldId id="268" r:id="rId18"/>
    <p:sldId id="269" r:id="rId19"/>
    <p:sldId id="270" r:id="rId20"/>
    <p:sldId id="364" r:id="rId21"/>
    <p:sldId id="391" r:id="rId22"/>
    <p:sldId id="381" r:id="rId23"/>
    <p:sldId id="377" r:id="rId24"/>
    <p:sldId id="272" r:id="rId25"/>
    <p:sldId id="273" r:id="rId26"/>
    <p:sldId id="360" r:id="rId27"/>
    <p:sldId id="383" r:id="rId28"/>
    <p:sldId id="276" r:id="rId29"/>
    <p:sldId id="277" r:id="rId30"/>
    <p:sldId id="384" r:id="rId31"/>
    <p:sldId id="278" r:id="rId32"/>
    <p:sldId id="385" r:id="rId33"/>
    <p:sldId id="292" r:id="rId34"/>
    <p:sldId id="386" r:id="rId35"/>
    <p:sldId id="366" r:id="rId36"/>
    <p:sldId id="367" r:id="rId37"/>
    <p:sldId id="368" r:id="rId38"/>
    <p:sldId id="370" r:id="rId39"/>
    <p:sldId id="346" r:id="rId40"/>
    <p:sldId id="387" r:id="rId41"/>
  </p:sldIdLst>
  <p:sldSz cx="12192000" cy="6858000"/>
  <p:notesSz cx="6950075" cy="9236075"/>
  <p:embeddedFontLs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Noran" initials="" lastIdx="17" clrIdx="0"/>
  <p:cmAuthor id="1" name="Ginna Melendez" initials="" lastIdx="10" clrIdx="1"/>
  <p:cmAuthor id="2" name="James Bachtell" initials="JB" lastIdx="15" clrIdx="2">
    <p:extLst/>
  </p:cmAuthor>
  <p:cmAuthor id="3" name="Keesha Bullock" initials="KB" lastIdx="8" clrIdx="3">
    <p:extLst/>
  </p:cmAuthor>
  <p:cmAuthor id="4" name="Kate Dumouchel" initials="KD" lastIdx="17"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D"/>
    <a:srgbClr val="004A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20F78F-A5BB-49AF-9A89-53C4CCFCB9B4}">
  <a:tblStyle styleId="{AF20F78F-A5BB-49AF-9A89-53C4CCFCB9B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9EF"/>
          </a:solidFill>
        </a:fill>
      </a:tcStyle>
    </a:wholeTbl>
    <a:band1H>
      <a:tcStyle>
        <a:tcBdr/>
        <a:fill>
          <a:solidFill>
            <a:srgbClr val="CACFDF"/>
          </a:solidFill>
        </a:fill>
      </a:tcStyle>
    </a:band1H>
    <a:band1V>
      <a:tcStyle>
        <a:tcBdr/>
        <a:fill>
          <a:solidFill>
            <a:srgbClr val="CACFD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8212" autoAdjust="0"/>
  </p:normalViewPr>
  <p:slideViewPr>
    <p:cSldViewPr>
      <p:cViewPr varScale="1">
        <p:scale>
          <a:sx n="84" d="100"/>
          <a:sy n="84" d="100"/>
        </p:scale>
        <p:origin x="666" y="102"/>
      </p:cViewPr>
      <p:guideLst>
        <p:guide orient="horz" pos="2160"/>
        <p:guide pos="3840"/>
      </p:guideLst>
    </p:cSldViewPr>
  </p:slideViewPr>
  <p:notesTextViewPr>
    <p:cViewPr>
      <p:scale>
        <a:sx n="1" d="1"/>
        <a:sy n="1" d="1"/>
      </p:scale>
      <p:origin x="0" y="0"/>
    </p:cViewPr>
  </p:notesTextViewPr>
  <p:notesViewPr>
    <p:cSldViewPr>
      <p:cViewPr varScale="1">
        <p:scale>
          <a:sx n="60" d="100"/>
          <a:sy n="60" d="100"/>
        </p:scale>
        <p:origin x="-2568"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81A2B4D-E746-4191-9A4D-7584648321E8}" type="datetimeFigureOut">
              <a:rPr lang="en-US" smtClean="0"/>
              <a:t>10/11/2018</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561B8F1-6FB3-41DB-93D5-3F1F11B1A50E}" type="slidenum">
              <a:rPr lang="en-US" smtClean="0"/>
              <a:t>‹#›</a:t>
            </a:fld>
            <a:endParaRPr lang="en-US" dirty="0"/>
          </a:p>
        </p:txBody>
      </p:sp>
    </p:spTree>
    <p:extLst>
      <p:ext uri="{BB962C8B-B14F-4D97-AF65-F5344CB8AC3E}">
        <p14:creationId xmlns:p14="http://schemas.microsoft.com/office/powerpoint/2010/main" val="251771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11698" cy="461804"/>
          </a:xfrm>
          <a:prstGeom prst="rect">
            <a:avLst/>
          </a:prstGeom>
          <a:noFill/>
          <a:ln>
            <a:noFill/>
          </a:ln>
        </p:spPr>
        <p:txBody>
          <a:bodyPr lIns="92476" tIns="92476" rIns="92476" bIns="92476"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616595" marR="0" lvl="1" indent="-12830" algn="l" rtl="0">
              <a:spcBef>
                <a:spcPts val="0"/>
              </a:spcBef>
              <a:buNone/>
              <a:defRPr sz="2400" b="0" i="0" u="none" strike="noStrike" cap="none">
                <a:solidFill>
                  <a:schemeClr val="dk1"/>
                </a:solidFill>
                <a:latin typeface="Calibri"/>
                <a:ea typeface="Calibri"/>
                <a:cs typeface="Calibri"/>
                <a:sym typeface="Calibri"/>
              </a:defRPr>
            </a:lvl2pPr>
            <a:lvl3pPr marL="1233190" marR="0" lvl="2" indent="-12815" algn="l" rtl="0">
              <a:spcBef>
                <a:spcPts val="0"/>
              </a:spcBef>
              <a:buNone/>
              <a:defRPr sz="2400" b="0" i="0" u="none" strike="noStrike" cap="none">
                <a:solidFill>
                  <a:schemeClr val="dk1"/>
                </a:solidFill>
                <a:latin typeface="Calibri"/>
                <a:ea typeface="Calibri"/>
                <a:cs typeface="Calibri"/>
                <a:sym typeface="Calibri"/>
              </a:defRPr>
            </a:lvl3pPr>
            <a:lvl4pPr marL="1849785" marR="0" lvl="3" indent="-12800" algn="l" rtl="0">
              <a:spcBef>
                <a:spcPts val="0"/>
              </a:spcBef>
              <a:buNone/>
              <a:defRPr sz="2400" b="0" i="0" u="none" strike="noStrike" cap="none">
                <a:solidFill>
                  <a:schemeClr val="dk1"/>
                </a:solidFill>
                <a:latin typeface="Calibri"/>
                <a:ea typeface="Calibri"/>
                <a:cs typeface="Calibri"/>
                <a:sym typeface="Calibri"/>
              </a:defRPr>
            </a:lvl4pPr>
            <a:lvl5pPr marL="2466380" marR="0" lvl="4" indent="-12783" algn="l" rtl="0">
              <a:spcBef>
                <a:spcPts val="0"/>
              </a:spcBef>
              <a:buNone/>
              <a:defRPr sz="2400" b="0" i="0" u="none" strike="noStrike" cap="none">
                <a:solidFill>
                  <a:schemeClr val="dk1"/>
                </a:solidFill>
                <a:latin typeface="Calibri"/>
                <a:ea typeface="Calibri"/>
                <a:cs typeface="Calibri"/>
                <a:sym typeface="Calibri"/>
              </a:defRPr>
            </a:lvl5pPr>
            <a:lvl6pPr marL="3082975" marR="0" lvl="5" indent="-12769" algn="l" rtl="0">
              <a:spcBef>
                <a:spcPts val="0"/>
              </a:spcBef>
              <a:buNone/>
              <a:defRPr sz="2400" b="0" i="0" u="none" strike="noStrike" cap="none">
                <a:solidFill>
                  <a:schemeClr val="dk1"/>
                </a:solidFill>
                <a:latin typeface="Calibri"/>
                <a:ea typeface="Calibri"/>
                <a:cs typeface="Calibri"/>
                <a:sym typeface="Calibri"/>
              </a:defRPr>
            </a:lvl6pPr>
            <a:lvl7pPr marL="3699570" marR="0" lvl="6" indent="-12753" algn="l" rtl="0">
              <a:spcBef>
                <a:spcPts val="0"/>
              </a:spcBef>
              <a:buNone/>
              <a:defRPr sz="2400" b="0" i="0" u="none" strike="noStrike" cap="none">
                <a:solidFill>
                  <a:schemeClr val="dk1"/>
                </a:solidFill>
                <a:latin typeface="Calibri"/>
                <a:ea typeface="Calibri"/>
                <a:cs typeface="Calibri"/>
                <a:sym typeface="Calibri"/>
              </a:defRPr>
            </a:lvl7pPr>
            <a:lvl8pPr marL="4316165" marR="0" lvl="7" indent="-12738" algn="l" rtl="0">
              <a:spcBef>
                <a:spcPts val="0"/>
              </a:spcBef>
              <a:buNone/>
              <a:defRPr sz="2400" b="0" i="0" u="none" strike="noStrike" cap="none">
                <a:solidFill>
                  <a:schemeClr val="dk1"/>
                </a:solidFill>
                <a:latin typeface="Calibri"/>
                <a:ea typeface="Calibri"/>
                <a:cs typeface="Calibri"/>
                <a:sym typeface="Calibri"/>
              </a:defRPr>
            </a:lvl8pPr>
            <a:lvl9pPr marL="4932760" marR="0" lvl="8" indent="-12722" algn="l" rtl="0">
              <a:spcBef>
                <a:spcPts val="0"/>
              </a:spcBef>
              <a:buNone/>
              <a:defRPr sz="24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36767" y="0"/>
            <a:ext cx="3011698" cy="461804"/>
          </a:xfrm>
          <a:prstGeom prst="rect">
            <a:avLst/>
          </a:prstGeom>
          <a:noFill/>
          <a:ln>
            <a:noFill/>
          </a:ln>
        </p:spPr>
        <p:txBody>
          <a:bodyPr lIns="92476" tIns="92476" rIns="92476" bIns="92476"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616595" marR="0" lvl="1" indent="-12830" algn="l" rtl="0">
              <a:spcBef>
                <a:spcPts val="0"/>
              </a:spcBef>
              <a:buNone/>
              <a:defRPr sz="2400" b="0" i="0" u="none" strike="noStrike" cap="none">
                <a:solidFill>
                  <a:schemeClr val="dk1"/>
                </a:solidFill>
                <a:latin typeface="Calibri"/>
                <a:ea typeface="Calibri"/>
                <a:cs typeface="Calibri"/>
                <a:sym typeface="Calibri"/>
              </a:defRPr>
            </a:lvl2pPr>
            <a:lvl3pPr marL="1233190" marR="0" lvl="2" indent="-12815" algn="l" rtl="0">
              <a:spcBef>
                <a:spcPts val="0"/>
              </a:spcBef>
              <a:buNone/>
              <a:defRPr sz="2400" b="0" i="0" u="none" strike="noStrike" cap="none">
                <a:solidFill>
                  <a:schemeClr val="dk1"/>
                </a:solidFill>
                <a:latin typeface="Calibri"/>
                <a:ea typeface="Calibri"/>
                <a:cs typeface="Calibri"/>
                <a:sym typeface="Calibri"/>
              </a:defRPr>
            </a:lvl3pPr>
            <a:lvl4pPr marL="1849785" marR="0" lvl="3" indent="-12800" algn="l" rtl="0">
              <a:spcBef>
                <a:spcPts val="0"/>
              </a:spcBef>
              <a:buNone/>
              <a:defRPr sz="2400" b="0" i="0" u="none" strike="noStrike" cap="none">
                <a:solidFill>
                  <a:schemeClr val="dk1"/>
                </a:solidFill>
                <a:latin typeface="Calibri"/>
                <a:ea typeface="Calibri"/>
                <a:cs typeface="Calibri"/>
                <a:sym typeface="Calibri"/>
              </a:defRPr>
            </a:lvl4pPr>
            <a:lvl5pPr marL="2466380" marR="0" lvl="4" indent="-12783" algn="l" rtl="0">
              <a:spcBef>
                <a:spcPts val="0"/>
              </a:spcBef>
              <a:buNone/>
              <a:defRPr sz="2400" b="0" i="0" u="none" strike="noStrike" cap="none">
                <a:solidFill>
                  <a:schemeClr val="dk1"/>
                </a:solidFill>
                <a:latin typeface="Calibri"/>
                <a:ea typeface="Calibri"/>
                <a:cs typeface="Calibri"/>
                <a:sym typeface="Calibri"/>
              </a:defRPr>
            </a:lvl5pPr>
            <a:lvl6pPr marL="3082975" marR="0" lvl="5" indent="-12769" algn="l" rtl="0">
              <a:spcBef>
                <a:spcPts val="0"/>
              </a:spcBef>
              <a:buNone/>
              <a:defRPr sz="2400" b="0" i="0" u="none" strike="noStrike" cap="none">
                <a:solidFill>
                  <a:schemeClr val="dk1"/>
                </a:solidFill>
                <a:latin typeface="Calibri"/>
                <a:ea typeface="Calibri"/>
                <a:cs typeface="Calibri"/>
                <a:sym typeface="Calibri"/>
              </a:defRPr>
            </a:lvl6pPr>
            <a:lvl7pPr marL="3699570" marR="0" lvl="6" indent="-12753" algn="l" rtl="0">
              <a:spcBef>
                <a:spcPts val="0"/>
              </a:spcBef>
              <a:buNone/>
              <a:defRPr sz="2400" b="0" i="0" u="none" strike="noStrike" cap="none">
                <a:solidFill>
                  <a:schemeClr val="dk1"/>
                </a:solidFill>
                <a:latin typeface="Calibri"/>
                <a:ea typeface="Calibri"/>
                <a:cs typeface="Calibri"/>
                <a:sym typeface="Calibri"/>
              </a:defRPr>
            </a:lvl7pPr>
            <a:lvl8pPr marL="4316165" marR="0" lvl="7" indent="-12738" algn="l" rtl="0">
              <a:spcBef>
                <a:spcPts val="0"/>
              </a:spcBef>
              <a:buNone/>
              <a:defRPr sz="2400" b="0" i="0" u="none" strike="noStrike" cap="none">
                <a:solidFill>
                  <a:schemeClr val="dk1"/>
                </a:solidFill>
                <a:latin typeface="Calibri"/>
                <a:ea typeface="Calibri"/>
                <a:cs typeface="Calibri"/>
                <a:sym typeface="Calibri"/>
              </a:defRPr>
            </a:lvl8pPr>
            <a:lvl9pPr marL="4932760" marR="0" lvl="8" indent="-12722" algn="l" rtl="0">
              <a:spcBef>
                <a:spcPts val="0"/>
              </a:spcBef>
              <a:buNone/>
              <a:defRPr sz="24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95008" y="4387136"/>
            <a:ext cx="5560059" cy="4156234"/>
          </a:xfrm>
          <a:prstGeom prst="rect">
            <a:avLst/>
          </a:prstGeom>
          <a:noFill/>
          <a:ln>
            <a:noFill/>
          </a:ln>
        </p:spPr>
        <p:txBody>
          <a:bodyPr lIns="92476" tIns="92476" rIns="92476" bIns="92476" anchor="t" anchorCtr="0"/>
          <a:lstStyle>
            <a:lvl1pPr marL="0" marR="0" lvl="0" indent="0" algn="l" rtl="0">
              <a:spcBef>
                <a:spcPts val="0"/>
              </a:spcBef>
              <a:buNone/>
              <a:defRPr sz="1600" b="0" i="0" u="none" strike="noStrike" cap="none">
                <a:solidFill>
                  <a:schemeClr val="dk1"/>
                </a:solidFill>
                <a:latin typeface="Calibri"/>
                <a:ea typeface="Calibri"/>
                <a:cs typeface="Calibri"/>
                <a:sym typeface="Calibri"/>
              </a:defRPr>
            </a:lvl1pPr>
            <a:lvl2pPr marL="609585" marR="0" lvl="1" indent="-12684" algn="l" rtl="0">
              <a:spcBef>
                <a:spcPts val="0"/>
              </a:spcBef>
              <a:buNone/>
              <a:defRPr sz="1600" b="0" i="0" u="none" strike="noStrike" cap="none">
                <a:solidFill>
                  <a:schemeClr val="dk1"/>
                </a:solidFill>
                <a:latin typeface="Calibri"/>
                <a:ea typeface="Calibri"/>
                <a:cs typeface="Calibri"/>
                <a:sym typeface="Calibri"/>
              </a:defRPr>
            </a:lvl2pPr>
            <a:lvl3pPr marL="1219170" marR="0" lvl="2" indent="-12669" algn="l" rtl="0">
              <a:spcBef>
                <a:spcPts val="0"/>
              </a:spcBef>
              <a:buNone/>
              <a:defRPr sz="1600" b="0" i="0" u="none" strike="noStrike" cap="none">
                <a:solidFill>
                  <a:schemeClr val="dk1"/>
                </a:solidFill>
                <a:latin typeface="Calibri"/>
                <a:ea typeface="Calibri"/>
                <a:cs typeface="Calibri"/>
                <a:sym typeface="Calibri"/>
              </a:defRPr>
            </a:lvl3pPr>
            <a:lvl4pPr marL="1828754" marR="0" lvl="3" indent="-12654" algn="l" rtl="0">
              <a:spcBef>
                <a:spcPts val="0"/>
              </a:spcBef>
              <a:buNone/>
              <a:defRPr sz="1600" b="0" i="0" u="none" strike="noStrike" cap="none">
                <a:solidFill>
                  <a:schemeClr val="dk1"/>
                </a:solidFill>
                <a:latin typeface="Calibri"/>
                <a:ea typeface="Calibri"/>
                <a:cs typeface="Calibri"/>
                <a:sym typeface="Calibri"/>
              </a:defRPr>
            </a:lvl4pPr>
            <a:lvl5pPr marL="2438339" marR="0" lvl="4" indent="-12638" algn="l" rtl="0">
              <a:spcBef>
                <a:spcPts val="0"/>
              </a:spcBef>
              <a:buNone/>
              <a:defRPr sz="1600" b="0" i="0" u="none" strike="noStrike" cap="none">
                <a:solidFill>
                  <a:schemeClr val="dk1"/>
                </a:solidFill>
                <a:latin typeface="Calibri"/>
                <a:ea typeface="Calibri"/>
                <a:cs typeface="Calibri"/>
                <a:sym typeface="Calibri"/>
              </a:defRPr>
            </a:lvl5pPr>
            <a:lvl6pPr marL="3047924" marR="0" lvl="5" indent="-12624" algn="l" rtl="0">
              <a:spcBef>
                <a:spcPts val="0"/>
              </a:spcBef>
              <a:buNone/>
              <a:defRPr sz="1600" b="0" i="0" u="none" strike="noStrike" cap="none">
                <a:solidFill>
                  <a:schemeClr val="dk1"/>
                </a:solidFill>
                <a:latin typeface="Calibri"/>
                <a:ea typeface="Calibri"/>
                <a:cs typeface="Calibri"/>
                <a:sym typeface="Calibri"/>
              </a:defRPr>
            </a:lvl6pPr>
            <a:lvl7pPr marL="3657509" marR="0" lvl="6" indent="-12608" algn="l" rtl="0">
              <a:spcBef>
                <a:spcPts val="0"/>
              </a:spcBef>
              <a:buNone/>
              <a:defRPr sz="1600" b="0" i="0" u="none" strike="noStrike" cap="none">
                <a:solidFill>
                  <a:schemeClr val="dk1"/>
                </a:solidFill>
                <a:latin typeface="Calibri"/>
                <a:ea typeface="Calibri"/>
                <a:cs typeface="Calibri"/>
                <a:sym typeface="Calibri"/>
              </a:defRPr>
            </a:lvl7pPr>
            <a:lvl8pPr marL="4267093" marR="0" lvl="7" indent="-12593" algn="l" rtl="0">
              <a:spcBef>
                <a:spcPts val="0"/>
              </a:spcBef>
              <a:buNone/>
              <a:defRPr sz="1600" b="0" i="0" u="none" strike="noStrike" cap="none">
                <a:solidFill>
                  <a:schemeClr val="dk1"/>
                </a:solidFill>
                <a:latin typeface="Calibri"/>
                <a:ea typeface="Calibri"/>
                <a:cs typeface="Calibri"/>
                <a:sym typeface="Calibri"/>
              </a:defRPr>
            </a:lvl8pPr>
            <a:lvl9pPr marL="4876678" marR="0" lvl="8" indent="-12577" algn="l" rtl="0">
              <a:spcBef>
                <a:spcPts val="0"/>
              </a:spcBef>
              <a:buNone/>
              <a:defRPr sz="16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772668"/>
            <a:ext cx="3011698" cy="461804"/>
          </a:xfrm>
          <a:prstGeom prst="rect">
            <a:avLst/>
          </a:prstGeom>
          <a:noFill/>
          <a:ln>
            <a:noFill/>
          </a:ln>
        </p:spPr>
        <p:txBody>
          <a:bodyPr lIns="92476" tIns="92476" rIns="92476" bIns="92476"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616595" marR="0" lvl="1" indent="-12830" algn="l" rtl="0">
              <a:spcBef>
                <a:spcPts val="0"/>
              </a:spcBef>
              <a:buNone/>
              <a:defRPr sz="2400" b="0" i="0" u="none" strike="noStrike" cap="none">
                <a:solidFill>
                  <a:schemeClr val="dk1"/>
                </a:solidFill>
                <a:latin typeface="Calibri"/>
                <a:ea typeface="Calibri"/>
                <a:cs typeface="Calibri"/>
                <a:sym typeface="Calibri"/>
              </a:defRPr>
            </a:lvl2pPr>
            <a:lvl3pPr marL="1233190" marR="0" lvl="2" indent="-12815" algn="l" rtl="0">
              <a:spcBef>
                <a:spcPts val="0"/>
              </a:spcBef>
              <a:buNone/>
              <a:defRPr sz="2400" b="0" i="0" u="none" strike="noStrike" cap="none">
                <a:solidFill>
                  <a:schemeClr val="dk1"/>
                </a:solidFill>
                <a:latin typeface="Calibri"/>
                <a:ea typeface="Calibri"/>
                <a:cs typeface="Calibri"/>
                <a:sym typeface="Calibri"/>
              </a:defRPr>
            </a:lvl3pPr>
            <a:lvl4pPr marL="1849785" marR="0" lvl="3" indent="-12800" algn="l" rtl="0">
              <a:spcBef>
                <a:spcPts val="0"/>
              </a:spcBef>
              <a:buNone/>
              <a:defRPr sz="2400" b="0" i="0" u="none" strike="noStrike" cap="none">
                <a:solidFill>
                  <a:schemeClr val="dk1"/>
                </a:solidFill>
                <a:latin typeface="Calibri"/>
                <a:ea typeface="Calibri"/>
                <a:cs typeface="Calibri"/>
                <a:sym typeface="Calibri"/>
              </a:defRPr>
            </a:lvl4pPr>
            <a:lvl5pPr marL="2466380" marR="0" lvl="4" indent="-12783" algn="l" rtl="0">
              <a:spcBef>
                <a:spcPts val="0"/>
              </a:spcBef>
              <a:buNone/>
              <a:defRPr sz="2400" b="0" i="0" u="none" strike="noStrike" cap="none">
                <a:solidFill>
                  <a:schemeClr val="dk1"/>
                </a:solidFill>
                <a:latin typeface="Calibri"/>
                <a:ea typeface="Calibri"/>
                <a:cs typeface="Calibri"/>
                <a:sym typeface="Calibri"/>
              </a:defRPr>
            </a:lvl5pPr>
            <a:lvl6pPr marL="3082975" marR="0" lvl="5" indent="-12769" algn="l" rtl="0">
              <a:spcBef>
                <a:spcPts val="0"/>
              </a:spcBef>
              <a:buNone/>
              <a:defRPr sz="2400" b="0" i="0" u="none" strike="noStrike" cap="none">
                <a:solidFill>
                  <a:schemeClr val="dk1"/>
                </a:solidFill>
                <a:latin typeface="Calibri"/>
                <a:ea typeface="Calibri"/>
                <a:cs typeface="Calibri"/>
                <a:sym typeface="Calibri"/>
              </a:defRPr>
            </a:lvl6pPr>
            <a:lvl7pPr marL="3699570" marR="0" lvl="6" indent="-12753" algn="l" rtl="0">
              <a:spcBef>
                <a:spcPts val="0"/>
              </a:spcBef>
              <a:buNone/>
              <a:defRPr sz="2400" b="0" i="0" u="none" strike="noStrike" cap="none">
                <a:solidFill>
                  <a:schemeClr val="dk1"/>
                </a:solidFill>
                <a:latin typeface="Calibri"/>
                <a:ea typeface="Calibri"/>
                <a:cs typeface="Calibri"/>
                <a:sym typeface="Calibri"/>
              </a:defRPr>
            </a:lvl7pPr>
            <a:lvl8pPr marL="4316165" marR="0" lvl="7" indent="-12738" algn="l" rtl="0">
              <a:spcBef>
                <a:spcPts val="0"/>
              </a:spcBef>
              <a:buNone/>
              <a:defRPr sz="2400" b="0" i="0" u="none" strike="noStrike" cap="none">
                <a:solidFill>
                  <a:schemeClr val="dk1"/>
                </a:solidFill>
                <a:latin typeface="Calibri"/>
                <a:ea typeface="Calibri"/>
                <a:cs typeface="Calibri"/>
                <a:sym typeface="Calibri"/>
              </a:defRPr>
            </a:lvl8pPr>
            <a:lvl9pPr marL="4932760" marR="0" lvl="8" indent="-12722" algn="l" rtl="0">
              <a:spcBef>
                <a:spcPts val="0"/>
              </a:spcBef>
              <a:buNone/>
              <a:defRPr sz="24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1103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53" name="Shape 5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495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74" name="Shape 17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96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87" name="Shape 18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9061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87" name="Shape 18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622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94" name="Shape 19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3303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0960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a:buSzPct val="25000"/>
            </a:pPr>
            <a:endParaRPr dirty="0"/>
          </a:p>
        </p:txBody>
      </p:sp>
      <p:sp>
        <p:nvSpPr>
          <p:cNvPr id="243" name="Shape 243"/>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390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250" name="Shape 25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06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258" name="Shape 258"/>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262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65" name="Shape 365"/>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238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35</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0181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351" name="Shape 351"/>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00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83" name="Shape 83"/>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23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95008" y="4387136"/>
            <a:ext cx="5560059" cy="4156234"/>
          </a:xfrm>
          <a:prstGeom prst="rect">
            <a:avLst/>
          </a:prstGeom>
          <a:noFill/>
          <a:ln>
            <a:noFill/>
          </a:ln>
        </p:spPr>
        <p:txBody>
          <a:bodyPr lIns="92476" tIns="46226" rIns="92476" bIns="46226" anchor="t" anchorCtr="0">
            <a:noAutofit/>
          </a:bodyPr>
          <a:lstStyle/>
          <a:p>
            <a:pPr marL="462458" lvl="1" indent="0">
              <a:buClr>
                <a:schemeClr val="dk1"/>
              </a:buClr>
              <a:buSzPct val="100000"/>
            </a:pPr>
            <a:endParaRPr lang="en-US" dirty="0"/>
          </a:p>
        </p:txBody>
      </p:sp>
      <p:sp>
        <p:nvSpPr>
          <p:cNvPr id="128" name="Shape 128"/>
          <p:cNvSpPr txBox="1">
            <a:spLocks noGrp="1"/>
          </p:cNvSpPr>
          <p:nvPr>
            <p:ph type="sldNum" idx="12"/>
          </p:nvPr>
        </p:nvSpPr>
        <p:spPr>
          <a:xfrm>
            <a:off x="3936767" y="8772668"/>
            <a:ext cx="3011698" cy="461804"/>
          </a:xfrm>
          <a:prstGeom prst="rect">
            <a:avLst/>
          </a:prstGeom>
          <a:noFill/>
          <a:ln>
            <a:noFill/>
          </a:ln>
        </p:spPr>
        <p:txBody>
          <a:bodyPr lIns="92476" tIns="46226" rIns="92476" bIns="4622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037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90" name="Shape 90"/>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432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078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97" name="Shape 9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12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57" name="Shape 157"/>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32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95008" y="4387136"/>
            <a:ext cx="5560059" cy="4156234"/>
          </a:xfrm>
          <a:prstGeom prst="rect">
            <a:avLst/>
          </a:prstGeom>
        </p:spPr>
        <p:txBody>
          <a:bodyPr lIns="92476" tIns="92476" rIns="92476" bIns="92476" anchor="t" anchorCtr="0">
            <a:noAutofit/>
          </a:bodyPr>
          <a:lstStyle/>
          <a:p>
            <a:endParaRPr dirty="0"/>
          </a:p>
        </p:txBody>
      </p:sp>
      <p:sp>
        <p:nvSpPr>
          <p:cNvPr id="164" name="Shape 164"/>
          <p:cNvSpPr>
            <a:spLocks noGrp="1" noRot="1" noChangeAspect="1"/>
          </p:cNvSpPr>
          <p:nvPr>
            <p:ph type="sldImg" idx="2"/>
          </p:nvPr>
        </p:nvSpPr>
        <p:spPr>
          <a:xfrm>
            <a:off x="395288" y="692150"/>
            <a:ext cx="6159500" cy="34639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2124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4270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dirty="0"/>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277153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32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006583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32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8551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buFont typeface="Arial" panose="020B0604020202020204" pitchFamily="34" charset="0"/>
              <a:buChar cha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4287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866440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5156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8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32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85377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32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641836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8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32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63111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1745246"/>
            <a:ext cx="3465766" cy="4426954"/>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457200" y="913143"/>
            <a:ext cx="3466631" cy="832103"/>
          </a:xfrm>
        </p:spPr>
        <p:txBody>
          <a:bodyPr anchor="t" anchorCtr="0">
            <a:noAutofit/>
          </a:bodyPr>
          <a:lstStyle>
            <a:lvl1pPr>
              <a:defRPr sz="3200" baseline="0"/>
            </a:lvl1pPr>
          </a:lstStyle>
          <a:p>
            <a:r>
              <a:rPr lang="en-US" dirty="0"/>
              <a:t>Applicants</a:t>
            </a:r>
          </a:p>
        </p:txBody>
      </p:sp>
      <p:sp>
        <p:nvSpPr>
          <p:cNvPr id="6" name="Text Placeholder 2"/>
          <p:cNvSpPr>
            <a:spLocks noGrp="1"/>
          </p:cNvSpPr>
          <p:nvPr>
            <p:ph type="body" sz="quarter" idx="11" hasCustomPrompt="1"/>
          </p:nvPr>
        </p:nvSpPr>
        <p:spPr>
          <a:xfrm>
            <a:off x="4411431" y="1745246"/>
            <a:ext cx="3477958" cy="445133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393705" y="913143"/>
            <a:ext cx="3478826" cy="838200"/>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t>Service</a:t>
            </a:r>
            <a:r>
              <a:rPr lang="en-US" sz="3200" baseline="0" dirty="0"/>
              <a:t> Providers</a:t>
            </a:r>
            <a:endParaRPr lang="en-US" sz="3200" dirty="0"/>
          </a:p>
        </p:txBody>
      </p:sp>
      <p:sp>
        <p:nvSpPr>
          <p:cNvPr id="14" name="Text Placeholder 2"/>
          <p:cNvSpPr>
            <a:spLocks noGrp="1"/>
          </p:cNvSpPr>
          <p:nvPr>
            <p:ph type="body" sz="quarter" idx="12" hasCustomPrompt="1"/>
          </p:nvPr>
        </p:nvSpPr>
        <p:spPr>
          <a:xfrm>
            <a:off x="337351" y="1981200"/>
            <a:ext cx="3465766" cy="4191000"/>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342405" y="913143"/>
            <a:ext cx="3466631" cy="73145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pPr algn="ctr"/>
            <a:r>
              <a:rPr lang="en-US" sz="3200" dirty="0"/>
              <a:t>Consultants</a:t>
            </a:r>
          </a:p>
        </p:txBody>
      </p:sp>
      <p:cxnSp>
        <p:nvCxnSpPr>
          <p:cNvPr id="16" name="Straight Connector 15"/>
          <p:cNvCxnSpPr/>
          <p:nvPr userDrawn="1"/>
        </p:nvCxnSpPr>
        <p:spPr>
          <a:xfrm>
            <a:off x="4110892"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81635" y="2209800"/>
            <a:ext cx="0" cy="41353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0209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3554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6958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sz="1800" kern="1200" dirty="0">
              <a:solidFill>
                <a:prstClr val="white"/>
              </a:solidFill>
              <a:latin typeface="Calibri" panose="020F0502020204030204"/>
              <a:ea typeface="+mn-ea"/>
              <a:cs typeface="+mn-cs"/>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470355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dirty="0">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272616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16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marL="0" marR="0" lvl="0" indent="0" algn="ctr" rtl="0">
              <a:spcBef>
                <a:spcPts val="0"/>
              </a:spcBef>
              <a:buNone/>
            </a:pPr>
            <a:endParaRPr sz="1547" dirty="0">
              <a:solidFill>
                <a:srgbClr val="FFFFFF"/>
              </a:solidFill>
              <a:latin typeface="Calibri"/>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marL="0" marR="0" lvl="0" indent="0" algn="r" rtl="0">
              <a:spcBef>
                <a:spcPts val="0"/>
              </a:spcBef>
              <a:buSzPct val="25000"/>
              <a:buNone/>
            </a:pPr>
            <a:fld id="{00000000-1234-1234-1234-123412341234}" type="slidenum">
              <a:rPr lang="en-US" sz="843">
                <a:solidFill>
                  <a:srgbClr val="004AD4"/>
                </a:solidFill>
                <a:latin typeface="Source Sans Pro"/>
                <a:ea typeface="Source Sans Pro"/>
                <a:cs typeface="Source Sans Pro"/>
                <a:sym typeface="Source Sans Pro"/>
              </a:r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0" name="Shape 34"/>
          <p:cNvSpPr txBox="1">
            <a:spLocks noGrp="1"/>
          </p:cNvSpPr>
          <p:nvPr>
            <p:ph type="body" idx="13"/>
          </p:nvPr>
        </p:nvSpPr>
        <p:spPr>
          <a:xfrm>
            <a:off x="8382000" y="1981200"/>
            <a:ext cx="3813971"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dirty="0"/>
          </a:p>
        </p:txBody>
      </p:sp>
      <p:sp>
        <p:nvSpPr>
          <p:cNvPr id="9"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974513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10"/>
        <p:cNvGrpSpPr/>
        <p:nvPr/>
      </p:nvGrpSpPr>
      <p:grpSpPr>
        <a:xfrm>
          <a:off x="0" y="0"/>
          <a:ext cx="0" cy="0"/>
          <a:chOff x="0" y="0"/>
          <a:chExt cx="0" cy="0"/>
        </a:xfrm>
      </p:grpSpPr>
      <p:sp>
        <p:nvSpPr>
          <p:cNvPr id="12" name="Shape 12"/>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lgn="r">
              <a:buSzPct val="25000"/>
            </a:pPr>
            <a:fld id="{00000000-1234-1234-1234-123412341234}" type="slidenum">
              <a:rPr lang="en-US" sz="843">
                <a:solidFill>
                  <a:srgbClr val="004AD4"/>
                </a:solidFill>
                <a:latin typeface="Source Sans Pro"/>
                <a:ea typeface="Source Sans Pro"/>
                <a:cs typeface="Source Sans Pro"/>
                <a:sym typeface="Source Sans Pro"/>
              </a:rPr>
              <a:pPr algn="r">
                <a:buSzPct val="25000"/>
              </a:pPr>
              <a:t>‹#›</a:t>
            </a:fld>
            <a:endParaRPr lang="en-US" sz="843" dirty="0">
              <a:solidFill>
                <a:srgbClr val="004AD4"/>
              </a:solidFill>
              <a:latin typeface="Source Sans Pro"/>
              <a:ea typeface="Source Sans Pro"/>
              <a:cs typeface="Source Sans Pro"/>
              <a:sym typeface="Source Sans Pro"/>
            </a:endParaRPr>
          </a:p>
        </p:txBody>
      </p:sp>
      <p:sp>
        <p:nvSpPr>
          <p:cNvPr id="4"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577277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dirty="0"/>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323850" marR="0" lvl="1" indent="0" algn="l" rtl="0">
              <a:spcBef>
                <a:spcPts val="0"/>
              </a:spcBef>
              <a:spcAft>
                <a:spcPts val="1600"/>
              </a:spcAft>
              <a:buClr>
                <a:schemeClr val="dk1"/>
              </a:buClr>
              <a:buSzPct val="100000"/>
              <a:buFont typeface="Arial"/>
              <a:buNone/>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dirty="0">
              <a:solidFill>
                <a:srgbClr val="FFFFFF"/>
              </a:solidFill>
              <a:latin typeface="Calibri"/>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algn="r">
              <a:buSzPct val="25000"/>
            </a:pPr>
            <a:fld id="{00000000-1234-1234-1234-123412341234}" type="slidenum">
              <a:rPr lang="en-US" sz="843">
                <a:solidFill>
                  <a:srgbClr val="004AD4"/>
                </a:solidFill>
                <a:latin typeface="Source Sans Pro"/>
                <a:ea typeface="Source Sans Pro"/>
                <a:cs typeface="Source Sans Pro"/>
                <a:sym typeface="Source Sans Pro"/>
              </a:rPr>
              <a:pPr algn="r">
                <a:buSzPct val="25000"/>
              </a:p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10" name="Shape 34"/>
          <p:cNvSpPr txBox="1">
            <a:spLocks noGrp="1"/>
          </p:cNvSpPr>
          <p:nvPr>
            <p:ph type="body" idx="13"/>
          </p:nvPr>
        </p:nvSpPr>
        <p:spPr>
          <a:xfrm>
            <a:off x="8382000" y="1981200"/>
            <a:ext cx="3813971" cy="3754119"/>
          </a:xfrm>
          <a:prstGeom prst="rect">
            <a:avLst/>
          </a:prstGeom>
          <a:noFill/>
          <a:ln>
            <a:noFill/>
          </a:ln>
        </p:spPr>
        <p:txBody>
          <a:bodyPr lIns="91425" tIns="91425" rIns="91425" bIns="91425" anchor="t" anchorCtr="0"/>
          <a:lstStyle>
            <a:lvl1pPr marL="285750" marR="0" lvl="0" indent="-285750" algn="l" rtl="0">
              <a:spcBef>
                <a:spcPts val="0"/>
              </a:spcBef>
              <a:spcAft>
                <a:spcPts val="1600"/>
              </a:spcAft>
              <a:buClr>
                <a:schemeClr val="dk1"/>
              </a:buClr>
              <a:buSzPct val="100000"/>
              <a:buFont typeface="Arial" panose="020B0604020202020204" pitchFamily="34" charset="0"/>
              <a:buChar char="•"/>
              <a:defRPr sz="1500" b="0" i="0" u="none" strike="noStrike" cap="none">
                <a:solidFill>
                  <a:schemeClr val="dk1"/>
                </a:solidFill>
                <a:latin typeface="Source Sans Pro" panose="020B0503030403020204" pitchFamily="34" charset="0"/>
                <a:ea typeface="Source Sans Pro Light" pitchFamily="34" charset="0"/>
                <a:cs typeface="Source Sans Pro" panose="020B0503030403020204" pitchFamily="34" charset="0"/>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Light" pitchFamily="34" charset="0"/>
                <a:ea typeface="Source Sans Pro Light" pitchFamily="34" charset="0"/>
                <a:cs typeface="Source Sans Pro Light"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dirty="0"/>
          </a:p>
        </p:txBody>
      </p:sp>
      <p:sp>
        <p:nvSpPr>
          <p:cNvPr id="9"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624450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ntent Slide and Photo">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304800" y="304801"/>
            <a:ext cx="11582400" cy="635001"/>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Arial"/>
              <a:buNone/>
              <a:defRPr sz="2200" b="1" i="0" u="none" strike="noStrike" cap="none">
                <a:solidFill>
                  <a:srgbClr val="004AD4"/>
                </a:solidFill>
                <a:latin typeface="Source Sans Pro"/>
                <a:ea typeface="Source Sans Pro"/>
                <a:cs typeface="Source Sans Pro"/>
                <a:sym typeface="Source Sans Pro"/>
              </a:defRPr>
            </a:lvl1pPr>
            <a:lvl2pPr marL="990551" marR="0" lvl="1" indent="-156605" algn="l" rtl="0">
              <a:spcBef>
                <a:spcPts val="747"/>
              </a:spcBef>
              <a:buClr>
                <a:schemeClr val="dk1"/>
              </a:buClr>
              <a:buSzPct val="100891"/>
              <a:buFont typeface="Arial"/>
              <a:buChar char="–"/>
              <a:defRPr sz="3733" b="0" i="0" u="none" strike="noStrike" cap="none">
                <a:solidFill>
                  <a:schemeClr val="dk1"/>
                </a:solidFill>
                <a:latin typeface="Calibri"/>
                <a:ea typeface="Calibri"/>
                <a:cs typeface="Calibri"/>
                <a:sym typeface="Calibri"/>
              </a:defRPr>
            </a:lvl2pPr>
            <a:lvl3pPr marL="1523923" marR="0" lvl="2" indent="-114222"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body" idx="2"/>
          </p:nvPr>
        </p:nvSpPr>
        <p:spPr>
          <a:xfrm>
            <a:off x="304800" y="1956816"/>
            <a:ext cx="7823199"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35" name="Shape 35"/>
          <p:cNvSpPr txBox="1">
            <a:spLocks noGrp="1"/>
          </p:cNvSpPr>
          <p:nvPr>
            <p:ph type="title"/>
          </p:nvPr>
        </p:nvSpPr>
        <p:spPr>
          <a:xfrm>
            <a:off x="304800" y="1216151"/>
            <a:ext cx="11582400" cy="609599"/>
          </a:xfrm>
          <a:prstGeom prst="rect">
            <a:avLst/>
          </a:prstGeom>
          <a:noFill/>
          <a:ln>
            <a:noFill/>
          </a:ln>
        </p:spPr>
        <p:txBody>
          <a:bodyPr lIns="91425" tIns="91425" rIns="91425" bIns="91425" anchor="ctr" anchorCtr="0"/>
          <a:lstStyle>
            <a:lvl1pPr marL="0" marR="0" lvl="0" indent="0" algn="l" rtl="0">
              <a:spcBef>
                <a:spcPts val="0"/>
              </a:spcBef>
              <a:buClr>
                <a:srgbClr val="004AD4"/>
              </a:buClr>
              <a:buFont typeface="Source Sans Pro"/>
              <a:buNone/>
              <a:defRPr sz="2000" b="0" i="0" u="none" strike="noStrike" cap="none">
                <a:solidFill>
                  <a:srgbClr val="004AD4"/>
                </a:solidFill>
                <a:latin typeface="Source Sans Pro"/>
                <a:ea typeface="Source Sans Pro"/>
                <a:cs typeface="Source Sans Pro"/>
                <a:sym typeface="Source Sans Pro"/>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7" name="Shape 37"/>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marL="0" marR="0" lvl="0" indent="0" algn="ctr" rtl="0">
              <a:spcBef>
                <a:spcPts val="0"/>
              </a:spcBef>
              <a:buNone/>
            </a:pPr>
            <a:endParaRPr sz="1547" dirty="0">
              <a:solidFill>
                <a:srgbClr val="FFFFFF"/>
              </a:solidFill>
              <a:latin typeface="Calibri"/>
              <a:ea typeface="Calibri"/>
              <a:cs typeface="Calibri"/>
              <a:sym typeface="Calibri"/>
            </a:endParaRPr>
          </a:p>
        </p:txBody>
      </p:sp>
      <p:sp>
        <p:nvSpPr>
          <p:cNvPr id="38" name="Shape 38"/>
          <p:cNvSpPr txBox="1">
            <a:spLocks noGrp="1"/>
          </p:cNvSpPr>
          <p:nvPr>
            <p:ph type="sldNum" idx="12"/>
          </p:nvPr>
        </p:nvSpPr>
        <p:spPr>
          <a:xfrm>
            <a:off x="11698046" y="6488683"/>
            <a:ext cx="189154" cy="206850"/>
          </a:xfrm>
          <a:prstGeom prst="rect">
            <a:avLst/>
          </a:prstGeom>
          <a:noFill/>
          <a:ln>
            <a:noFill/>
          </a:ln>
        </p:spPr>
        <p:txBody>
          <a:bodyPr lIns="38100" tIns="38100" rIns="38100" bIns="38100" anchor="t" anchorCtr="0">
            <a:noAutofit/>
          </a:bodyPr>
          <a:lstStyle/>
          <a:p>
            <a:pPr marL="0" marR="0" lvl="0" indent="0" algn="r" rtl="0">
              <a:spcBef>
                <a:spcPts val="0"/>
              </a:spcBef>
              <a:buSzPct val="25000"/>
              <a:buNone/>
            </a:pPr>
            <a:fld id="{00000000-1234-1234-1234-123412341234}" type="slidenum">
              <a:rPr lang="en-US" sz="843">
                <a:solidFill>
                  <a:srgbClr val="004AD4"/>
                </a:solidFill>
                <a:latin typeface="Source Sans Pro"/>
                <a:ea typeface="Source Sans Pro"/>
                <a:cs typeface="Source Sans Pro"/>
                <a:sym typeface="Source Sans Pro"/>
              </a:rPr>
              <a:t>‹#›</a:t>
            </a:fld>
            <a:endParaRPr lang="en-US" sz="843" dirty="0">
              <a:solidFill>
                <a:srgbClr val="004AD4"/>
              </a:solidFill>
              <a:latin typeface="Source Sans Pro"/>
              <a:ea typeface="Source Sans Pro"/>
              <a:cs typeface="Source Sans Pro"/>
              <a:sym typeface="Source Sans Pro"/>
            </a:endParaRPr>
          </a:p>
        </p:txBody>
      </p:sp>
      <p:cxnSp>
        <p:nvCxnSpPr>
          <p:cNvPr id="39" name="Shape 39"/>
          <p:cNvCxnSpPr/>
          <p:nvPr/>
        </p:nvCxnSpPr>
        <p:spPr>
          <a:xfrm>
            <a:off x="304800" y="1066800"/>
            <a:ext cx="11582400" cy="0"/>
          </a:xfrm>
          <a:prstGeom prst="straightConnector1">
            <a:avLst/>
          </a:prstGeom>
          <a:noFill/>
          <a:ln w="15875" cap="flat" cmpd="sng">
            <a:solidFill>
              <a:srgbClr val="0070C0"/>
            </a:solidFill>
            <a:prstDash val="solid"/>
            <a:round/>
            <a:headEnd type="none" w="med" len="med"/>
            <a:tailEnd type="none" w="med" len="med"/>
          </a:ln>
        </p:spPr>
      </p:cxnSp>
      <p:sp>
        <p:nvSpPr>
          <p:cNvPr id="9" name="Shape 34"/>
          <p:cNvSpPr txBox="1">
            <a:spLocks noGrp="1"/>
          </p:cNvSpPr>
          <p:nvPr>
            <p:ph type="body" idx="13"/>
          </p:nvPr>
        </p:nvSpPr>
        <p:spPr>
          <a:xfrm>
            <a:off x="8382000" y="1981200"/>
            <a:ext cx="3505200" cy="3754119"/>
          </a:xfrm>
          <a:prstGeom prst="rect">
            <a:avLst/>
          </a:prstGeom>
          <a:noFill/>
          <a:ln>
            <a:noFill/>
          </a:ln>
        </p:spPr>
        <p:txBody>
          <a:bodyPr lIns="91425" tIns="91425" rIns="91425" bIns="91425" anchor="t" anchorCtr="0"/>
          <a:lstStyle>
            <a:lvl1pPr marL="285750" marR="0" lvl="0" indent="-285750" algn="l" defTabSz="914400" rtl="0" eaLnBrk="1" fontAlgn="auto" latinLnBrk="0" hangingPunct="1">
              <a:lnSpc>
                <a:spcPct val="100000"/>
              </a:lnSpc>
              <a:spcBef>
                <a:spcPts val="0"/>
              </a:spcBef>
              <a:spcAft>
                <a:spcPts val="1600"/>
              </a:spcAft>
              <a:buClr>
                <a:schemeClr val="dk1"/>
              </a:buClr>
              <a:buSzPct val="100000"/>
              <a:buFont typeface="Arial" panose="020B0604020202020204" pitchFamily="34" charset="0"/>
              <a:buChar char="•"/>
              <a:tabLst/>
              <a:defRPr sz="1500" b="0" i="0" u="none" strike="noStrike" cap="none">
                <a:solidFill>
                  <a:schemeClr val="dk1"/>
                </a:solidFill>
                <a:latin typeface="Source Sans Pro"/>
                <a:ea typeface="Source Sans Pro"/>
                <a:cs typeface="Source Sans Pro"/>
                <a:sym typeface="Source Sans Pro"/>
              </a:defRPr>
            </a:lvl1pPr>
            <a:lvl2pPr marL="457200" marR="0" lvl="1" indent="-133350" algn="l" rtl="0">
              <a:spcBef>
                <a:spcPts val="0"/>
              </a:spcBef>
              <a:spcAft>
                <a:spcPts val="1600"/>
              </a:spcAft>
              <a:buClr>
                <a:schemeClr val="dk1"/>
              </a:buClr>
              <a:buSzPct val="100000"/>
              <a:buFont typeface="Arial"/>
              <a:buChar char="–"/>
              <a:defRPr sz="1500" b="0" i="0" u="none" strike="noStrike" cap="none">
                <a:solidFill>
                  <a:schemeClr val="dk1"/>
                </a:solidFill>
                <a:latin typeface="Source Sans Pro"/>
                <a:ea typeface="Source Sans Pro"/>
                <a:cs typeface="Source Sans Pro"/>
                <a:sym typeface="Source Sans Pro"/>
              </a:defRPr>
            </a:lvl2pPr>
            <a:lvl3pPr marL="1523923" marR="0" lvl="2" indent="-114222" algn="l" rtl="0">
              <a:spcBef>
                <a:spcPts val="640"/>
              </a:spcBef>
              <a:buClr>
                <a:schemeClr val="dk1"/>
              </a:buClr>
              <a:buSzPct val="100000"/>
              <a:buFont typeface="Arial"/>
              <a:buChar char="•"/>
              <a:defRPr sz="1500" b="0" i="0" u="none" strike="noStrike" cap="none">
                <a:solidFill>
                  <a:schemeClr val="dk1"/>
                </a:solidFill>
                <a:latin typeface="Source Sans Pro" panose="020B0503030403020204" pitchFamily="34" charset="0"/>
                <a:ea typeface="Source Sans Pro" panose="020B0503030403020204" pitchFamily="34" charset="0"/>
                <a:cs typeface="Source Sans Pro" panose="020B0503030403020204" pitchFamily="34" charset="0"/>
                <a:sym typeface="Calibri"/>
              </a:defRPr>
            </a:lvl3pPr>
            <a:lvl4pPr marL="2133493" marR="0" lvl="3" indent="-14803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4pPr>
            <a:lvl5pPr marL="2743063" marR="0" lvl="4" indent="-148008"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5pPr>
            <a:lvl6pPr marL="3352632" marR="0" lvl="5" indent="-14797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6pPr>
            <a:lvl7pPr marL="3962202" marR="0" lvl="6" indent="-147947"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7pPr>
            <a:lvl8pPr marL="4571771" marR="0" lvl="7" indent="-14791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8pPr>
            <a:lvl9pPr marL="5181341" marR="0" lvl="8" indent="-147886" algn="l" rtl="0">
              <a:spcBef>
                <a:spcPts val="533"/>
              </a:spcBef>
              <a:buClr>
                <a:schemeClr val="dk1"/>
              </a:buClr>
              <a:buSzPct val="98777"/>
              <a:buFont typeface="Arial"/>
              <a:buChar char="•"/>
              <a:defRPr sz="2667" b="0" i="0" u="none" strike="noStrike" cap="none">
                <a:solidFill>
                  <a:schemeClr val="dk1"/>
                </a:solidFill>
                <a:latin typeface="Calibri"/>
                <a:ea typeface="Calibri"/>
                <a:cs typeface="Calibri"/>
                <a:sym typeface="Calibri"/>
              </a:defRPr>
            </a:lvl9pPr>
          </a:lstStyle>
          <a:p>
            <a:pPr lvl="0"/>
            <a:endParaRPr lang="en-US" dirty="0"/>
          </a:p>
          <a:p>
            <a:pPr lvl="1"/>
            <a:endParaRPr lang="en-US" dirty="0"/>
          </a:p>
          <a:p>
            <a:pPr lvl="2"/>
            <a:endParaRPr lang="en-US" dirty="0"/>
          </a:p>
        </p:txBody>
      </p:sp>
      <p:sp>
        <p:nvSpPr>
          <p:cNvPr id="11" name="Footer Placeholder 3"/>
          <p:cNvSpPr>
            <a:spLocks noGrp="1"/>
          </p:cNvSpPr>
          <p:nvPr>
            <p:ph type="ftr" sz="quarter" idx="10"/>
          </p:nvPr>
        </p:nvSpPr>
        <p:spPr>
          <a:xfrm>
            <a:off x="337351" y="6477000"/>
            <a:ext cx="7816049" cy="244475"/>
          </a:xfrm>
          <a:prstGeom prst="rect">
            <a:avLst/>
          </a:prstGeom>
        </p:spPr>
        <p:txBody>
          <a:bodyPr/>
          <a:lstStyle>
            <a:lvl1pPr>
              <a:defRPr sz="800" b="0">
                <a:latin typeface="Source Sans Pro" panose="020B0503030403020204" pitchFamily="34"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2305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pPr/>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086376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32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sz="2800"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369367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22021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59743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237714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sz="3200">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solidFill>
                  <a:prstClr val="white"/>
                </a:solidFill>
              </a:rPr>
              <a:t>© 2017 </a:t>
            </a:r>
            <a:r>
              <a:rPr lang="en-US" dirty="0">
                <a:solidFill>
                  <a:prstClr val="white"/>
                </a:solidFill>
              </a:rPr>
              <a:t>Universal Service Administrative Co.</a:t>
            </a:r>
            <a:endParaRPr lang="en-US" dirty="0">
              <a:solidFill>
                <a:prstClr val="white"/>
              </a:solidFill>
              <a:latin typeface="SourceSansPro-Light"/>
              <a:cs typeface="SourceSansPro-Light"/>
            </a:endParaRPr>
          </a:p>
        </p:txBody>
      </p:sp>
    </p:spTree>
    <p:extLst>
      <p:ext uri="{BB962C8B-B14F-4D97-AF65-F5344CB8AC3E}">
        <p14:creationId xmlns:p14="http://schemas.microsoft.com/office/powerpoint/2010/main" val="317294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kern="1200" smtClean="0"/>
              <a:pPr/>
              <a:t>‹#›</a:t>
            </a:fld>
            <a:endParaRPr lang="en-US" kern="1200"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sz="18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62605969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98" r:id="rId13"/>
    <p:sldLayoutId id="2147483683" r:id="rId14"/>
    <p:sldLayoutId id="2147483684" r:id="rId15"/>
    <p:sldLayoutId id="2147483685" r:id="rId16"/>
    <p:sldLayoutId id="2147483688" r:id="rId17"/>
    <p:sldLayoutId id="2147483689" r:id="rId18"/>
    <p:sldLayoutId id="2147483690" r:id="rId19"/>
    <p:sldLayoutId id="2147483691" r:id="rId20"/>
    <p:sldLayoutId id="2147483693" r:id="rId21"/>
    <p:sldLayoutId id="2147483694" r:id="rId22"/>
    <p:sldLayoutId id="2147483667" r:id="rId23"/>
    <p:sldLayoutId id="2147483696" r:id="rId24"/>
    <p:sldLayoutId id="2147483660" r:id="rId25"/>
    <p:sldLayoutId id="2147483652" r:id="rId26"/>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usac.org/sl/about/outreach/videos/Gift-Rules.aspx"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usac.org/sl/applicants/step01/clerical-errors.asp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usac.org/about/about/program-integrity/appeals.aspx"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Shape 55" descr="SE-SL-PPT Cover Photo.jpg"/>
          <p:cNvPicPr preferRelativeResize="0"/>
          <p:nvPr/>
        </p:nvPicPr>
        <p:blipFill rotWithShape="1">
          <a:blip r:embed="rId3">
            <a:alphaModFix/>
          </a:blip>
          <a:srcRect t="2829" b="2839"/>
          <a:stretch/>
        </p:blipFill>
        <p:spPr>
          <a:xfrm>
            <a:off x="0" y="0"/>
            <a:ext cx="12192000" cy="6858000"/>
          </a:xfrm>
          <a:prstGeom prst="rect">
            <a:avLst/>
          </a:prstGeom>
          <a:noFill/>
          <a:ln>
            <a:noFill/>
          </a:ln>
        </p:spPr>
      </p:pic>
      <p:pic>
        <p:nvPicPr>
          <p:cNvPr id="56" name="Shape 56"/>
          <p:cNvPicPr preferRelativeResize="0"/>
          <p:nvPr/>
        </p:nvPicPr>
        <p:blipFill rotWithShape="1">
          <a:blip r:embed="rId4">
            <a:alphaModFix/>
          </a:blip>
          <a:srcRect/>
          <a:stretch/>
        </p:blipFill>
        <p:spPr>
          <a:xfrm>
            <a:off x="457201" y="5354599"/>
            <a:ext cx="2702087" cy="962686"/>
          </a:xfrm>
          <a:prstGeom prst="rect">
            <a:avLst/>
          </a:prstGeom>
          <a:noFill/>
          <a:ln>
            <a:noFill/>
          </a:ln>
        </p:spPr>
      </p:pic>
      <p:sp>
        <p:nvSpPr>
          <p:cNvPr id="57" name="Shape 57"/>
          <p:cNvSpPr txBox="1"/>
          <p:nvPr/>
        </p:nvSpPr>
        <p:spPr>
          <a:xfrm>
            <a:off x="457201" y="2706020"/>
            <a:ext cx="11582400" cy="672085"/>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r>
              <a:rPr lang="en-US" sz="4000" b="1" dirty="0">
                <a:solidFill>
                  <a:srgbClr val="FFFFFF"/>
                </a:solidFill>
                <a:latin typeface="Source Sans Pro" panose="020B0503030403020204" pitchFamily="34" charset="0"/>
                <a:ea typeface="Source Sans Pro" panose="020B0503030403020204" pitchFamily="34" charset="0"/>
                <a:cs typeface="Source Sans Pro"/>
                <a:sym typeface="Source Sans Pro"/>
              </a:rPr>
              <a:t>E-rate Filing </a:t>
            </a:r>
            <a:r>
              <a:rPr lang="en-US" sz="4000" b="1" dirty="0" smtClean="0">
                <a:solidFill>
                  <a:srgbClr val="FFFFFF"/>
                </a:solidFill>
                <a:latin typeface="Source Sans Pro" panose="020B0503030403020204" pitchFamily="34" charset="0"/>
                <a:ea typeface="Source Sans Pro" panose="020B0503030403020204" pitchFamily="34" charset="0"/>
                <a:cs typeface="Source Sans Pro"/>
                <a:sym typeface="Source Sans Pro"/>
              </a:rPr>
              <a:t>Process – Pre-commitment to Commitment </a:t>
            </a:r>
            <a:endParaRPr lang="en-US" sz="4000" b="1" dirty="0">
              <a:solidFill>
                <a:srgbClr val="FFFFFF"/>
              </a:solidFill>
              <a:latin typeface="Source Sans Pro" panose="020B0503030403020204" pitchFamily="34" charset="0"/>
              <a:ea typeface="Source Sans Pro" panose="020B0503030403020204" pitchFamily="34" charset="0"/>
              <a:cs typeface="Source Sans Pro"/>
              <a:sym typeface="Source Sans Pro"/>
            </a:endParaRPr>
          </a:p>
          <a:p>
            <a:pPr algn="ctr">
              <a:buClr>
                <a:srgbClr val="FFFFFF"/>
              </a:buClr>
              <a:buSzPct val="25000"/>
              <a:buFont typeface="Arial"/>
              <a:buNone/>
            </a:pPr>
            <a:r>
              <a:rPr lang="en-US" sz="3200" dirty="0">
                <a:solidFill>
                  <a:srgbClr val="FFFFFF"/>
                </a:solidFill>
                <a:latin typeface="Source Sans Pro" panose="020B0503030403020204" pitchFamily="34" charset="0"/>
                <a:ea typeface="Source Sans Pro" panose="020B0503030403020204" pitchFamily="34" charset="0"/>
                <a:cs typeface="Source Sans Pro"/>
                <a:sym typeface="Source Sans Pro"/>
              </a:rPr>
              <a:t>2018 E-rate Training </a:t>
            </a:r>
            <a:endParaRPr lang="en-US" sz="3200"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p:txBody>
      </p:sp>
      <p:sp>
        <p:nvSpPr>
          <p:cNvPr id="58" name="Shape 58"/>
          <p:cNvSpPr txBox="1"/>
          <p:nvPr/>
        </p:nvSpPr>
        <p:spPr>
          <a:xfrm>
            <a:off x="337351" y="3873453"/>
            <a:ext cx="11582400" cy="482599"/>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endParaRPr lang="en-US" sz="1800" dirty="0">
              <a:solidFill>
                <a:srgbClr val="FFFFFF"/>
              </a:solidFill>
              <a:latin typeface="Source Sans Pro"/>
              <a:ea typeface="Source Sans Pro"/>
              <a:cs typeface="Source Sans Pro"/>
              <a:sym typeface="Source Sans Pro"/>
            </a:endParaRPr>
          </a:p>
        </p:txBody>
      </p:sp>
      <p:sp>
        <p:nvSpPr>
          <p:cNvPr id="59" name="Shape 59"/>
          <p:cNvSpPr/>
          <p:nvPr/>
        </p:nvSpPr>
        <p:spPr>
          <a:xfrm>
            <a:off x="-3968" y="-2977"/>
            <a:ext cx="12199939" cy="85725"/>
          </a:xfrm>
          <a:prstGeom prst="rect">
            <a:avLst/>
          </a:prstGeom>
          <a:solidFill>
            <a:srgbClr val="004AD4"/>
          </a:solidFill>
          <a:ln>
            <a:noFill/>
          </a:ln>
        </p:spPr>
        <p:txBody>
          <a:bodyPr lIns="26775" tIns="26775" rIns="26775" bIns="26775" anchor="ctr" anchorCtr="0">
            <a:noAutofit/>
          </a:bodyPr>
          <a:lstStyle/>
          <a:p>
            <a:pPr algn="ctr"/>
            <a:endParaRPr sz="1547" dirty="0">
              <a:solidFill>
                <a:srgbClr val="FFFFFF"/>
              </a:solidFill>
              <a:latin typeface="Calibri"/>
              <a:ea typeface="Calibri"/>
              <a:cs typeface="Calibri"/>
              <a:sym typeface="Calibri"/>
            </a:endParaRPr>
          </a:p>
        </p:txBody>
      </p:sp>
      <p:sp>
        <p:nvSpPr>
          <p:cNvPr id="10" name="Footer Placeholder 2"/>
          <p:cNvSpPr txBox="1">
            <a:spLocks/>
          </p:cNvSpPr>
          <p:nvPr/>
        </p:nvSpPr>
        <p:spPr>
          <a:xfrm>
            <a:off x="8305800" y="5952160"/>
            <a:ext cx="3244049"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solidFill>
                <a:latin typeface="Source Sans Pro" charset="0"/>
                <a:ea typeface="Source Sans Pro" charset="0"/>
                <a:cs typeface="Source Sans Pro"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ts val="969"/>
              </a:lnSpc>
              <a:spcBef>
                <a:spcPts val="0"/>
              </a:spcBef>
              <a:spcAft>
                <a:spcPts val="0"/>
              </a:spcAft>
              <a:buClrTx/>
              <a:buSzTx/>
              <a:buFontTx/>
              <a:buNone/>
              <a:tabLst/>
              <a:defRPr/>
            </a:pPr>
            <a:r>
              <a:rPr kumimoji="0" lang="de-DE" sz="800" b="0" i="0" u="none" strike="noStrike" kern="1200" cap="none" spc="0" normalizeH="0" baseline="0" noProof="0" dirty="0">
                <a:ln>
                  <a:noFill/>
                </a:ln>
                <a:solidFill>
                  <a:prstClr val="white"/>
                </a:solidFill>
                <a:effectLst/>
                <a:uLnTx/>
                <a:uFillTx/>
                <a:latin typeface="Source Sans Pro" charset="0"/>
                <a:ea typeface="Source Sans Pro" charset="0"/>
              </a:rPr>
              <a:t>© 2018 </a:t>
            </a:r>
            <a:r>
              <a:rPr kumimoji="0" lang="en-US" sz="800" b="0" i="0" u="none" strike="noStrike" kern="1200" cap="none" spc="0" normalizeH="0" baseline="0" noProof="0" dirty="0">
                <a:ln>
                  <a:noFill/>
                </a:ln>
                <a:solidFill>
                  <a:prstClr val="white"/>
                </a:solidFill>
                <a:effectLst/>
                <a:uLnTx/>
                <a:uFillTx/>
                <a:latin typeface="Source Sans Pro" charset="0"/>
                <a:ea typeface="Source Sans Pro" charset="0"/>
              </a:rPr>
              <a:t>Universal Service Administrative Co.</a:t>
            </a:r>
            <a:endParaRPr kumimoji="0" lang="en-US" sz="800" b="0" i="0" u="none" strike="noStrike" kern="1200" cap="none" spc="0" normalizeH="0" baseline="0" noProof="0" dirty="0">
              <a:ln>
                <a:noFill/>
              </a:ln>
              <a:solidFill>
                <a:prstClr val="white"/>
              </a:solidFill>
              <a:effectLst/>
              <a:uLnTx/>
              <a:uFillTx/>
              <a:latin typeface="SourceSansPro-Light"/>
              <a:ea typeface="Source Sans Pro" charset="0"/>
              <a:cs typeface="SourceSansPro-Light"/>
            </a:endParaRP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idx="12"/>
          </p:nvPr>
        </p:nvSpPr>
        <p:spPr/>
        <p:txBody>
          <a:bodyPr/>
          <a:lstStyle/>
          <a:p>
            <a:pPr algn="r">
              <a:buSzPct val="25000"/>
            </a:pPr>
            <a:fld id="{00000000-1234-1234-1234-123412341234}" type="slidenum">
              <a:rPr lang="en-US" sz="843" smtClean="0">
                <a:solidFill>
                  <a:srgbClr val="004AD4"/>
                </a:solidFill>
                <a:latin typeface="Source Sans Pro"/>
                <a:ea typeface="Source Sans Pro"/>
                <a:cs typeface="Source Sans Pro"/>
                <a:sym typeface="Source Sans Pro"/>
              </a:rPr>
              <a:pPr algn="r">
                <a:buSzPct val="25000"/>
              </a:pPr>
              <a:t>1</a:t>
            </a:fld>
            <a:endParaRPr lang="en-US" sz="843" dirty="0">
              <a:solidFill>
                <a:srgbClr val="004AD4"/>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12906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ym typeface="Source Sans Pro"/>
              </a:rPr>
              <a:t>Competitive Bidding Requirements: Imposing Restrictions</a:t>
            </a:r>
            <a:endParaRPr lang="en-US" sz="2800"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altLang="en-US" dirty="0"/>
              <a:t>You cannot list specific make and model of </a:t>
            </a:r>
            <a:r>
              <a:rPr lang="en-US" altLang="en-US" dirty="0" smtClean="0"/>
              <a:t>products </a:t>
            </a:r>
            <a:r>
              <a:rPr lang="en-US" altLang="en-US" dirty="0"/>
              <a:t>or services sought without also allowing equivalent products and/or services to be bid. </a:t>
            </a:r>
          </a:p>
          <a:p>
            <a:pPr lvl="2">
              <a:buFont typeface="Arial" panose="020B0604020202020204" pitchFamily="34" charset="0"/>
              <a:buChar char="•"/>
            </a:pPr>
            <a:r>
              <a:rPr lang="en-US" altLang="en-US" sz="2400" dirty="0"/>
              <a:t>“XYZ manufacturer's router model 345J or equivalent”</a:t>
            </a:r>
          </a:p>
          <a:p>
            <a:pPr lvl="1">
              <a:buFont typeface="Arial" panose="020B0604020202020204" pitchFamily="34" charset="0"/>
              <a:buChar char="•"/>
            </a:pPr>
            <a:r>
              <a:rPr lang="en-US" altLang="en-US" dirty="0"/>
              <a:t>Bidder disqualification criteria must be spelled out in FCC Form 470 and/or RFP and be available to all potential bidders. </a:t>
            </a:r>
          </a:p>
          <a:p>
            <a:pPr lvl="1">
              <a:buFont typeface="Arial" panose="020B0604020202020204" pitchFamily="34" charset="0"/>
              <a:buChar char="•"/>
            </a:pPr>
            <a:r>
              <a:rPr lang="en-US" altLang="en-US" dirty="0"/>
              <a:t>EPC will automatically add the “or equivalent” language for you in the FCC Form 470, but remember to double check </a:t>
            </a:r>
            <a:r>
              <a:rPr lang="en-US" altLang="en-US" dirty="0" smtClean="0"/>
              <a:t>the language in your </a:t>
            </a:r>
            <a:r>
              <a:rPr lang="en-US" altLang="en-US" dirty="0"/>
              <a:t>RFP, if </a:t>
            </a:r>
            <a:r>
              <a:rPr lang="en-US" altLang="en-US" dirty="0" smtClean="0"/>
              <a:t>you are issuing </a:t>
            </a:r>
            <a:r>
              <a:rPr lang="en-US" altLang="en-US" dirty="0"/>
              <a:t>one. </a:t>
            </a:r>
          </a:p>
          <a:p>
            <a:pPr lvl="1">
              <a:buFont typeface="Arial" panose="020B0604020202020204" pitchFamily="34" charset="0"/>
              <a:buChar char="•"/>
            </a:pPr>
            <a:r>
              <a:rPr lang="en-US" altLang="en-US" dirty="0"/>
              <a:t>If you have bid disqualification factors, you must list them in your FCC Form 470. </a:t>
            </a:r>
          </a:p>
          <a:p>
            <a:pPr lvl="1">
              <a:buFont typeface="Arial" panose="020B0604020202020204" pitchFamily="34" charset="0"/>
              <a:buChar char="•"/>
            </a:pPr>
            <a:endParaRPr lang="en-US" altLang="en-US" dirty="0"/>
          </a:p>
          <a:p>
            <a:pPr marL="914400" lvl="2" indent="0">
              <a:buNone/>
            </a:pPr>
            <a:endParaRPr lang="en-US" alt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10</a:t>
            </a:fld>
            <a:endParaRPr lang="en-US" dirty="0"/>
          </a:p>
        </p:txBody>
      </p:sp>
    </p:spTree>
    <p:extLst>
      <p:ext uri="{BB962C8B-B14F-4D97-AF65-F5344CB8AC3E}">
        <p14:creationId xmlns:p14="http://schemas.microsoft.com/office/powerpoint/2010/main" val="169829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ym typeface="Source Sans Pro"/>
              </a:rPr>
              <a:t>Competitive Bidding Requirements: Lowest Corresponding Price</a:t>
            </a:r>
            <a:endParaRPr lang="en-US" sz="2800" dirty="0"/>
          </a:p>
        </p:txBody>
      </p:sp>
      <p:sp>
        <p:nvSpPr>
          <p:cNvPr id="3" name="Content Placeholder 2"/>
          <p:cNvSpPr>
            <a:spLocks noGrp="1"/>
          </p:cNvSpPr>
          <p:nvPr>
            <p:ph idx="1"/>
          </p:nvPr>
        </p:nvSpPr>
        <p:spPr>
          <a:xfrm>
            <a:off x="381000" y="1524000"/>
            <a:ext cx="11049000" cy="4386943"/>
          </a:xfrm>
        </p:spPr>
        <p:txBody>
          <a:bodyPr/>
          <a:lstStyle/>
          <a:p>
            <a:pPr>
              <a:buFont typeface="Arial" panose="020B0604020202020204" pitchFamily="34" charset="0"/>
              <a:buChar char="•"/>
            </a:pPr>
            <a:r>
              <a:rPr lang="en-US" altLang="en-US" sz="2400" dirty="0"/>
              <a:t>Service </a:t>
            </a:r>
            <a:r>
              <a:rPr lang="en-US" sz="2400" dirty="0"/>
              <a:t>providers are required to offer applicants their services at the lowest corresponding prices charged to other similarly situated customers throughout their geographic service area.</a:t>
            </a:r>
          </a:p>
          <a:p>
            <a:pPr>
              <a:buFont typeface="Arial" panose="020B0604020202020204" pitchFamily="34" charset="0"/>
              <a:buChar char="•"/>
            </a:pPr>
            <a:r>
              <a:rPr lang="en-US" altLang="en-US" sz="2400" dirty="0"/>
              <a:t>This rule ensures that you are not charged more than similarly situated non-residential customers for the same services because of E-rate participation.</a:t>
            </a:r>
          </a:p>
          <a:p>
            <a:pPr>
              <a:buFont typeface="Arial" panose="020B0604020202020204" pitchFamily="34" charset="0"/>
              <a:buChar char="•"/>
            </a:pPr>
            <a:r>
              <a:rPr lang="en-US" altLang="en-US" sz="2400" dirty="0"/>
              <a:t>Exceptions can be made if the provider can show that they face significantly higher costs to serve this customer due to volume, mileage from facility, and/or length of contract.</a:t>
            </a:r>
          </a:p>
          <a:p>
            <a:pPr>
              <a:buFont typeface="Arial" panose="020B0604020202020204" pitchFamily="34" charset="0"/>
              <a:buChar char="•"/>
            </a:pPr>
            <a:r>
              <a:rPr lang="en-US" altLang="en-US" sz="2400" dirty="0"/>
              <a:t>Applies to all service providers and for all service arrangements (tariff, month-to-month and contracted services).</a:t>
            </a:r>
          </a:p>
          <a:p>
            <a:pPr>
              <a:buFont typeface="Arial" panose="020B0604020202020204" pitchFamily="34" charset="0"/>
              <a:buChar char="•"/>
            </a:pPr>
            <a:endParaRPr lang="en-US" altLang="en-US" sz="2400" dirty="0"/>
          </a:p>
          <a:p>
            <a:pPr>
              <a:buFont typeface="Arial" panose="020B0604020202020204" pitchFamily="34" charset="0"/>
              <a:buChar char="•"/>
            </a:pPr>
            <a:endParaRPr lang="en-US" altLang="en-US" sz="2400" dirty="0"/>
          </a:p>
          <a:p>
            <a:pPr>
              <a:buFont typeface="Arial" panose="020B0604020202020204" pitchFamily="34" charset="0"/>
              <a:buChar char="•"/>
            </a:pPr>
            <a:endParaRPr lang="en-US" altLang="en-US" sz="24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11</a:t>
            </a:fld>
            <a:endParaRPr lang="en-US" dirty="0"/>
          </a:p>
        </p:txBody>
      </p:sp>
    </p:spTree>
    <p:extLst>
      <p:ext uri="{BB962C8B-B14F-4D97-AF65-F5344CB8AC3E}">
        <p14:creationId xmlns:p14="http://schemas.microsoft.com/office/powerpoint/2010/main" val="369699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Shape 101"/>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sz="2800" dirty="0">
                <a:sym typeface="Source Sans Pro"/>
              </a:rPr>
              <a:t>Requesting Services: FCC Form 470 Receipt Notification Letter</a:t>
            </a:r>
            <a:endParaRPr lang="en-US" dirty="0">
              <a:sym typeface="Source Sans Pro"/>
            </a:endParaRPr>
          </a:p>
        </p:txBody>
      </p:sp>
      <p:sp>
        <p:nvSpPr>
          <p:cNvPr id="99" name="Shape 99"/>
          <p:cNvSpPr txBox="1">
            <a:spLocks noGrp="1"/>
          </p:cNvSpPr>
          <p:nvPr>
            <p:ph idx="1"/>
          </p:nvPr>
        </p:nvSpPr>
        <p:spPr>
          <a:xfrm>
            <a:off x="741966" y="1638596"/>
            <a:ext cx="9898602" cy="4539343"/>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400" dirty="0">
                <a:sym typeface="Source Sans Pro"/>
              </a:rPr>
              <a:t>After posting FCC Form 470, USAC issues a Receipt Notification Letter (RNL) in your EPC News feed. </a:t>
            </a:r>
          </a:p>
          <a:p>
            <a:pPr>
              <a:spcAft>
                <a:spcPts val="0"/>
              </a:spcAft>
              <a:buFont typeface="Arial" panose="020B0604020202020204" pitchFamily="34" charset="0"/>
              <a:buChar char="•"/>
            </a:pPr>
            <a:r>
              <a:rPr lang="en-US" sz="2400" dirty="0">
                <a:sym typeface="Source Sans Pro"/>
              </a:rPr>
              <a:t>Review your submitted FCC Form 470 carefully. If you need to make corrections:</a:t>
            </a:r>
          </a:p>
          <a:p>
            <a:pPr lvl="1">
              <a:spcBef>
                <a:spcPts val="1000"/>
              </a:spcBef>
              <a:spcAft>
                <a:spcPts val="0"/>
              </a:spcAft>
            </a:pPr>
            <a:r>
              <a:rPr lang="en-US" dirty="0">
                <a:sym typeface="Source Sans Pro"/>
              </a:rPr>
              <a:t>For non-substantive changes, locate the form in EPC and choose “Related Actions” to submit allowable corrections.</a:t>
            </a:r>
          </a:p>
          <a:p>
            <a:pPr lvl="1">
              <a:spcBef>
                <a:spcPts val="1000"/>
              </a:spcBef>
              <a:spcAft>
                <a:spcPts val="0"/>
              </a:spcAft>
            </a:pPr>
            <a:r>
              <a:rPr lang="en-US" dirty="0">
                <a:sym typeface="Source Sans Pro"/>
              </a:rPr>
              <a:t>For a cardinal change to your requests, you must file a new FCC Form 470. </a:t>
            </a:r>
          </a:p>
          <a:p>
            <a:pPr marL="457200" marR="0" lvl="1" indent="-22860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12</a:t>
            </a:fld>
            <a:endParaRPr lang="en-US" dirty="0"/>
          </a:p>
        </p:txBody>
      </p:sp>
      <p:sp>
        <p:nvSpPr>
          <p:cNvPr id="4" name="TextBox 3"/>
          <p:cNvSpPr txBox="1"/>
          <p:nvPr/>
        </p:nvSpPr>
        <p:spPr>
          <a:xfrm>
            <a:off x="685800" y="1407764"/>
            <a:ext cx="6705600" cy="461665"/>
          </a:xfrm>
          <a:prstGeom prst="rect">
            <a:avLst/>
          </a:prstGeom>
          <a:noFill/>
        </p:spPr>
        <p:txBody>
          <a:bodyPr wrap="square" rtlCol="0">
            <a:spAutoFit/>
          </a:bodyPr>
          <a:lstStyle/>
          <a:p>
            <a:r>
              <a:rPr lang="en-US" sz="2400" b="1" dirty="0">
                <a:solidFill>
                  <a:srgbClr val="004ADD"/>
                </a:solidFill>
                <a:latin typeface="Source Sans Pro" panose="020B0503030403020204" pitchFamily="34" charset="0"/>
                <a:ea typeface="Source Sans Pro" panose="020B050303040302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Evaluating Bids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19799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1" name="Shape 161"/>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sz="2800" dirty="0">
                <a:sym typeface="Source Sans Pro"/>
              </a:rPr>
              <a:t>Evaluating Bids</a:t>
            </a:r>
            <a:br>
              <a:rPr lang="en-US" sz="2800" dirty="0">
                <a:sym typeface="Source Sans Pro"/>
              </a:rPr>
            </a:br>
            <a:endParaRPr lang="en-US" sz="2800" dirty="0">
              <a:sym typeface="Source Sans Pro"/>
            </a:endParaRPr>
          </a:p>
        </p:txBody>
      </p:sp>
      <p:sp>
        <p:nvSpPr>
          <p:cNvPr id="159" name="Shape 159"/>
          <p:cNvSpPr txBox="1">
            <a:spLocks noGrp="1"/>
          </p:cNvSpPr>
          <p:nvPr>
            <p:ph idx="1"/>
          </p:nvPr>
        </p:nvSpPr>
        <p:spPr>
          <a:xfrm>
            <a:off x="609600" y="1362788"/>
            <a:ext cx="9898602" cy="4112800"/>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400" dirty="0">
                <a:sym typeface="Source Sans Pro"/>
              </a:rPr>
              <a:t>To evaluate incoming bids, create a bid evaluation matrix or similar document.</a:t>
            </a:r>
          </a:p>
          <a:p>
            <a:pPr>
              <a:spcBef>
                <a:spcPts val="800"/>
              </a:spcBef>
              <a:spcAft>
                <a:spcPts val="0"/>
              </a:spcAft>
              <a:buFont typeface="Arial" panose="020B0604020202020204" pitchFamily="34" charset="0"/>
              <a:buChar char="•"/>
            </a:pPr>
            <a:r>
              <a:rPr lang="en-US" sz="2400" dirty="0">
                <a:sym typeface="Source Sans Pro"/>
              </a:rPr>
              <a:t>Develop evaluation criteria</a:t>
            </a:r>
            <a:r>
              <a:rPr lang="en-US" sz="2400" dirty="0"/>
              <a:t> or </a:t>
            </a:r>
            <a:r>
              <a:rPr lang="en-US" sz="2400" dirty="0">
                <a:sym typeface="Source Sans Pro"/>
              </a:rPr>
              <a:t>factors to assess the bids.</a:t>
            </a:r>
          </a:p>
          <a:p>
            <a:pPr lvl="1">
              <a:spcBef>
                <a:spcPts val="800"/>
              </a:spcBef>
              <a:spcAft>
                <a:spcPts val="0"/>
              </a:spcAft>
              <a:buFont typeface="Arial" panose="020B0604020202020204" pitchFamily="34" charset="0"/>
              <a:buChar char="•"/>
            </a:pPr>
            <a:r>
              <a:rPr lang="en-US" dirty="0">
                <a:sym typeface="Source Sans Pro"/>
              </a:rPr>
              <a:t>You can have one or many factors.</a:t>
            </a:r>
          </a:p>
          <a:p>
            <a:pPr>
              <a:spcBef>
                <a:spcPts val="800"/>
              </a:spcBef>
              <a:spcAft>
                <a:spcPts val="0"/>
              </a:spcAft>
              <a:buFont typeface="Arial" panose="020B0604020202020204" pitchFamily="34" charset="0"/>
              <a:buChar char="•"/>
            </a:pPr>
            <a:r>
              <a:rPr lang="en-US" sz="2400" dirty="0">
                <a:sym typeface="Source Sans Pro"/>
              </a:rPr>
              <a:t>Assign each evaluation factor a point value or percentage.</a:t>
            </a:r>
          </a:p>
          <a:p>
            <a:pPr lvl="1">
              <a:spcBef>
                <a:spcPts val="800"/>
              </a:spcBef>
              <a:spcAft>
                <a:spcPts val="0"/>
              </a:spcAft>
            </a:pPr>
            <a:r>
              <a:rPr lang="en-US" dirty="0"/>
              <a:t>The </a:t>
            </a:r>
            <a:r>
              <a:rPr lang="en-US" dirty="0">
                <a:sym typeface="Source Sans Pro"/>
              </a:rPr>
              <a:t>price of the </a:t>
            </a:r>
            <a:r>
              <a:rPr lang="en-US" b="1" dirty="0">
                <a:sym typeface="Source Sans Pro"/>
              </a:rPr>
              <a:t>eligible products and services </a:t>
            </a:r>
            <a:r>
              <a:rPr lang="en-US" dirty="0">
                <a:sym typeface="Source Sans Pro"/>
              </a:rPr>
              <a:t>must be the most heavily weighted factor. </a:t>
            </a:r>
          </a:p>
          <a:p>
            <a:pPr lvl="1">
              <a:spcBef>
                <a:spcPts val="800"/>
              </a:spcBef>
              <a:spcAft>
                <a:spcPts val="0"/>
              </a:spcAft>
            </a:pPr>
            <a:r>
              <a:rPr lang="en-US" dirty="0"/>
              <a:t>Other factors, including other price factors, can be considered as well; but they cannot be weighted equally or higher than cost of the eligible goods and services.</a:t>
            </a:r>
          </a:p>
          <a:p>
            <a:pPr>
              <a:spcBef>
                <a:spcPts val="800"/>
              </a:spcBef>
              <a:spcAft>
                <a:spcPts val="0"/>
              </a:spcAft>
              <a:buFont typeface="Arial" panose="020B0604020202020204" pitchFamily="34" charset="0"/>
              <a:buChar char="•"/>
            </a:pPr>
            <a:r>
              <a:rPr lang="en-US" sz="2400" dirty="0">
                <a:sym typeface="Source Sans Pro"/>
              </a:rPr>
              <a:t>The vendor with</a:t>
            </a:r>
            <a:r>
              <a:rPr lang="en-US" sz="2400" dirty="0"/>
              <a:t> </a:t>
            </a:r>
            <a:r>
              <a:rPr lang="en-US" sz="2400" dirty="0">
                <a:sym typeface="Source Sans Pro"/>
              </a:rPr>
              <a:t>the most overall points is the winner.</a:t>
            </a: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8" name="Shape 16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800" dirty="0"/>
              <a:t>S</a:t>
            </a:r>
            <a:r>
              <a:rPr lang="en-US" sz="2800" dirty="0">
                <a:sym typeface="Source Sans Pro"/>
              </a:rPr>
              <a:t>ample: Bid Evaluation Matrix</a:t>
            </a:r>
          </a:p>
        </p:txBody>
      </p:sp>
      <p:sp>
        <p:nvSpPr>
          <p:cNvPr id="9"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10" name="Shape 130"/>
          <p:cNvSpPr txBox="1">
            <a:spLocks/>
          </p:cNvSpPr>
          <p:nvPr/>
        </p:nvSpPr>
        <p:spPr>
          <a:xfrm>
            <a:off x="337351" y="1433029"/>
            <a:ext cx="9898602" cy="4374057"/>
          </a:xfrm>
          <a:prstGeom prst="rect">
            <a:avLst/>
          </a:prstGeom>
          <a:noFill/>
          <a:ln>
            <a:noFill/>
          </a:ln>
        </p:spPr>
        <p:txBody>
          <a:bodyPr vert="horz" lIns="91425" tIns="45700" rIns="91425" bIns="45700" rtlCol="0" anchor="t"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400"/>
              </a:spcBef>
              <a:spcAft>
                <a:spcPts val="0"/>
              </a:spcAft>
              <a:buFont typeface="Arial" panose="020B0604020202020204" pitchFamily="34" charset="0"/>
              <a:buChar char="•"/>
            </a:pPr>
            <a:r>
              <a:rPr lang="en-US" sz="2400" dirty="0">
                <a:sym typeface="Source Sans Pro"/>
              </a:rPr>
              <a:t>Evaluate your bids using a matrix, filled in with your chosen factors and point values.</a:t>
            </a: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dirty="0">
              <a:sym typeface="Source Sans Pro"/>
            </a:endParaRPr>
          </a:p>
          <a:p>
            <a:pPr>
              <a:spcBef>
                <a:spcPts val="1400"/>
              </a:spcBef>
              <a:spcAft>
                <a:spcPts val="0"/>
              </a:spcAft>
              <a:buFont typeface="Arial" panose="020B0604020202020204" pitchFamily="34" charset="0"/>
              <a:buChar char="•"/>
            </a:pPr>
            <a:endParaRPr lang="en-US" sz="1100" dirty="0">
              <a:sym typeface="Source Sans Pro"/>
            </a:endParaRPr>
          </a:p>
          <a:p>
            <a:pPr>
              <a:spcBef>
                <a:spcPts val="1400"/>
              </a:spcBef>
              <a:spcAft>
                <a:spcPts val="0"/>
              </a:spcAft>
              <a:buFont typeface="Arial" panose="020B0604020202020204" pitchFamily="34" charset="0"/>
              <a:buChar char="•"/>
            </a:pPr>
            <a:r>
              <a:rPr lang="en-US" sz="2400" dirty="0">
                <a:sym typeface="Source Sans Pro"/>
              </a:rPr>
              <a:t>Vendor #3 wins. Note that this may not be the lowest cost vendor. </a:t>
            </a:r>
          </a:p>
        </p:txBody>
      </p:sp>
      <p:sp>
        <p:nvSpPr>
          <p:cNvPr id="2" name="Slide Number Placeholder 1"/>
          <p:cNvSpPr>
            <a:spLocks noGrp="1"/>
          </p:cNvSpPr>
          <p:nvPr>
            <p:ph type="sldNum" sz="quarter" idx="11"/>
          </p:nvPr>
        </p:nvSpPr>
        <p:spPr/>
        <p:txBody>
          <a:bodyPr/>
          <a:lstStyle/>
          <a:p>
            <a:fld id="{77DFCED7-EB59-654B-ACD8-84CE8F59160C}" type="slidenum">
              <a:rPr lang="en-US" smtClean="0"/>
              <a:pPr/>
              <a:t>15</a:t>
            </a:fld>
            <a:endParaRPr lang="en-US" dirty="0"/>
          </a:p>
        </p:txBody>
      </p:sp>
      <p:pic>
        <p:nvPicPr>
          <p:cNvPr id="3" name="Picture 2"/>
          <p:cNvPicPr>
            <a:picLocks noChangeAspect="1"/>
          </p:cNvPicPr>
          <p:nvPr/>
        </p:nvPicPr>
        <p:blipFill>
          <a:blip r:embed="rId3"/>
          <a:stretch>
            <a:fillRect/>
          </a:stretch>
        </p:blipFill>
        <p:spPr>
          <a:xfrm>
            <a:off x="1600200" y="2322402"/>
            <a:ext cx="8801734" cy="3467840"/>
          </a:xfrm>
          <a:prstGeom prst="rect">
            <a:avLst/>
          </a:prstGeom>
        </p:spPr>
      </p:pic>
      <p:sp>
        <p:nvSpPr>
          <p:cNvPr id="171" name="Shape 171"/>
          <p:cNvSpPr/>
          <p:nvPr/>
        </p:nvSpPr>
        <p:spPr>
          <a:xfrm>
            <a:off x="9315650" y="5048450"/>
            <a:ext cx="771600" cy="609600"/>
          </a:xfrm>
          <a:prstGeom prst="ellipse">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Shape 178"/>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sz="2800" dirty="0">
                <a:sym typeface="Source Sans Pro"/>
              </a:rPr>
              <a:t>Evaluating Bids: Zero or One Bid Received</a:t>
            </a:r>
          </a:p>
        </p:txBody>
      </p:sp>
      <p:sp>
        <p:nvSpPr>
          <p:cNvPr id="176" name="Shape 176"/>
          <p:cNvSpPr txBox="1">
            <a:spLocks noGrp="1"/>
          </p:cNvSpPr>
          <p:nvPr>
            <p:ph idx="1"/>
          </p:nvPr>
        </p:nvSpPr>
        <p:spPr>
          <a:xfrm>
            <a:off x="931942" y="1809795"/>
            <a:ext cx="9898602" cy="4112800"/>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400" dirty="0">
                <a:sym typeface="Source Sans Pro"/>
              </a:rPr>
              <a:t>If you receive only one bid, and it is cost-effective</a:t>
            </a:r>
            <a:r>
              <a:rPr lang="en-US" sz="2400" dirty="0"/>
              <a:t>, y</a:t>
            </a:r>
            <a:r>
              <a:rPr lang="en-US" sz="2400" dirty="0">
                <a:sym typeface="Source Sans Pro"/>
              </a:rPr>
              <a:t>ou may accept it.</a:t>
            </a:r>
          </a:p>
          <a:p>
            <a:pPr lvl="1">
              <a:lnSpc>
                <a:spcPct val="150000"/>
              </a:lnSpc>
              <a:spcAft>
                <a:spcPts val="0"/>
              </a:spcAft>
            </a:pPr>
            <a:r>
              <a:rPr lang="en-US" dirty="0">
                <a:sym typeface="Source Sans Pro"/>
              </a:rPr>
              <a:t>Document </a:t>
            </a:r>
            <a:r>
              <a:rPr lang="en-US" dirty="0"/>
              <a:t>your</a:t>
            </a:r>
            <a:r>
              <a:rPr lang="en-US" dirty="0">
                <a:sym typeface="Source Sans Pro"/>
              </a:rPr>
              <a:t> decision with a memo or email to your file.</a:t>
            </a:r>
          </a:p>
          <a:p>
            <a:pPr>
              <a:spcBef>
                <a:spcPts val="1400"/>
              </a:spcBef>
              <a:spcAft>
                <a:spcPts val="0"/>
              </a:spcAft>
              <a:buFont typeface="Arial" panose="020B0604020202020204" pitchFamily="34" charset="0"/>
              <a:buChar char="•"/>
            </a:pPr>
            <a:r>
              <a:rPr lang="en-US" sz="2400" dirty="0">
                <a:sym typeface="Source Sans Pro"/>
              </a:rPr>
              <a:t>If you did not receive any bids, you can solicit bids after the 28-day waiting period.</a:t>
            </a:r>
          </a:p>
          <a:p>
            <a:pPr lvl="1"/>
            <a:r>
              <a:rPr lang="en-US" dirty="0">
                <a:sym typeface="Source Sans Pro"/>
              </a:rPr>
              <a:t>Reach out to vendors in the area.</a:t>
            </a:r>
          </a:p>
          <a:p>
            <a:pPr lvl="1"/>
            <a:r>
              <a:rPr lang="en-US" dirty="0">
                <a:sym typeface="Source Sans Pro"/>
              </a:rPr>
              <a:t>Ask your current service provider to submit a bid or confirm they are </a:t>
            </a:r>
            <a:r>
              <a:rPr lang="en-US" dirty="0"/>
              <a:t>willing to continue services at your current level and cost.</a:t>
            </a: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16</a:t>
            </a:fld>
            <a:endParaRPr lang="en-US" dirty="0"/>
          </a:p>
        </p:txBody>
      </p:sp>
      <p:sp>
        <p:nvSpPr>
          <p:cNvPr id="3" name="TextBox 2"/>
          <p:cNvSpPr txBox="1"/>
          <p:nvPr/>
        </p:nvSpPr>
        <p:spPr>
          <a:xfrm>
            <a:off x="685800" y="1341645"/>
            <a:ext cx="4876800" cy="461665"/>
          </a:xfrm>
          <a:prstGeom prst="rect">
            <a:avLst/>
          </a:prstGeom>
          <a:noFill/>
        </p:spPr>
        <p:txBody>
          <a:bodyPr wrap="square" rtlCol="0">
            <a:spAutoFit/>
          </a:bodyPr>
          <a:lstStyle/>
          <a:p>
            <a:r>
              <a:rPr lang="en-US" sz="2400" b="1" dirty="0">
                <a:solidFill>
                  <a:srgbClr val="004ADD"/>
                </a:solidFill>
                <a:latin typeface="Source Sans Pro" panose="020B0503030403020204" pitchFamily="34" charset="0"/>
                <a:ea typeface="Source Sans Pro" panose="020B0503030403020204"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Fair and Open Competition: Gift Rules</a:t>
            </a:r>
            <a:endParaRPr lang="en-US" sz="1200" dirty="0"/>
          </a:p>
        </p:txBody>
      </p:sp>
      <p:sp>
        <p:nvSpPr>
          <p:cNvPr id="3" name="Content Placeholder 2"/>
          <p:cNvSpPr>
            <a:spLocks noGrp="1"/>
          </p:cNvSpPr>
          <p:nvPr>
            <p:ph idx="1"/>
          </p:nvPr>
        </p:nvSpPr>
        <p:spPr>
          <a:xfrm>
            <a:off x="337351" y="1709057"/>
            <a:ext cx="10864049" cy="4112800"/>
          </a:xfrm>
        </p:spPr>
        <p:txBody>
          <a:bodyPr/>
          <a:lstStyle/>
          <a:p>
            <a:pPr>
              <a:spcAft>
                <a:spcPts val="0"/>
              </a:spcAft>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Receipt or solicitation of gifts by applicants from service providers (and vice versa) and potential service providers is a competitive bidding violation.</a:t>
            </a:r>
          </a:p>
          <a:p>
            <a:pPr fontAlgn="auto">
              <a:spcAft>
                <a:spcPts val="0"/>
              </a:spcAft>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Service providers may not offer or provide any gifts or thing of value to applicant personnel involved in E-rate.</a:t>
            </a:r>
          </a:p>
          <a:p>
            <a:pPr fontAlgn="auto">
              <a:spcAft>
                <a:spcPts val="0"/>
              </a:spcAft>
              <a:buFont typeface="Arial" panose="020B0604020202020204" pitchFamily="34" charset="0"/>
              <a:buChar char="•"/>
              <a:defRPr/>
            </a:pPr>
            <a:r>
              <a:rPr lang="en-US" sz="2400" dirty="0">
                <a:latin typeface="Source Sans Pro" panose="020B0503030403020204" pitchFamily="34" charset="0"/>
                <a:ea typeface="Source Sans Pro" panose="020B0503030403020204" pitchFamily="34" charset="0"/>
              </a:rPr>
              <a:t>Gift prohibitions are always applicable, not just during the competitive bidding process.</a:t>
            </a:r>
          </a:p>
          <a:p>
            <a:pPr>
              <a:buFont typeface="Arial" panose="020B0604020202020204" pitchFamily="34" charset="0"/>
              <a:buChar char="•"/>
            </a:pPr>
            <a:r>
              <a:rPr lang="en-US" altLang="en-US" sz="2400" dirty="0">
                <a:latin typeface="Source Sans Pro" panose="020B0503030403020204" pitchFamily="34" charset="0"/>
                <a:ea typeface="Source Sans Pro" panose="020B0503030403020204" pitchFamily="34" charset="0"/>
                <a:cs typeface="+mn-cs"/>
              </a:rPr>
              <a:t>Exceptions for gifts must be limited to items worth $20 or less, including meals or prizes, and cannot to exceed $50 from one service provider to each individual per funding year.</a:t>
            </a:r>
          </a:p>
          <a:p>
            <a:pPr>
              <a:buFont typeface="Arial" panose="020B0604020202020204" pitchFamily="34" charset="0"/>
              <a:buChar char="•"/>
            </a:pPr>
            <a:r>
              <a:rPr lang="en-US" altLang="en-US" sz="2400" dirty="0">
                <a:latin typeface="Source Sans Pro" panose="020B0503030403020204" pitchFamily="34" charset="0"/>
                <a:ea typeface="Source Sans Pro" panose="020B0503030403020204" pitchFamily="34" charset="0"/>
                <a:cs typeface="+mn-cs"/>
              </a:rPr>
              <a:t>Watch our </a:t>
            </a:r>
            <a:r>
              <a:rPr lang="en-US" altLang="en-US" sz="2400" dirty="0">
                <a:latin typeface="Source Sans Pro" panose="020B0503030403020204" pitchFamily="34" charset="0"/>
                <a:ea typeface="Source Sans Pro" panose="020B0503030403020204" pitchFamily="34" charset="0"/>
                <a:cs typeface="+mn-cs"/>
                <a:hlinkClick r:id="rId2"/>
              </a:rPr>
              <a:t>Gift Rules video</a:t>
            </a:r>
            <a:r>
              <a:rPr lang="en-US" altLang="en-US" sz="2400" dirty="0">
                <a:latin typeface="Source Sans Pro" panose="020B0503030403020204" pitchFamily="34" charset="0"/>
                <a:ea typeface="Source Sans Pro" panose="020B0503030403020204" pitchFamily="34" charset="0"/>
                <a:cs typeface="+mn-cs"/>
              </a:rPr>
              <a:t> for more details on the gift rules.</a:t>
            </a:r>
          </a:p>
          <a:p>
            <a:pPr>
              <a:buFont typeface="Arial" panose="020B0604020202020204" pitchFamily="34" charset="0"/>
              <a:buChar char="•"/>
            </a:pPr>
            <a:endParaRPr lang="en-US" altLang="en-US" sz="2200" dirty="0">
              <a:solidFill>
                <a:schemeClr val="tx1"/>
              </a:solidFill>
              <a:latin typeface="+mn-lt"/>
              <a:ea typeface="+mn-ea"/>
              <a:cs typeface="+mn-cs"/>
            </a:endParaRP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17</a:t>
            </a:fld>
            <a:endParaRPr lang="en-US" dirty="0"/>
          </a:p>
        </p:txBody>
      </p:sp>
    </p:spTree>
    <p:extLst>
      <p:ext uri="{BB962C8B-B14F-4D97-AF65-F5344CB8AC3E}">
        <p14:creationId xmlns:p14="http://schemas.microsoft.com/office/powerpoint/2010/main" val="2864471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Contracts</a:t>
            </a:r>
          </a:p>
        </p:txBody>
      </p:sp>
      <p:sp>
        <p:nvSpPr>
          <p:cNvPr id="3" name="Content Placeholder 2"/>
          <p:cNvSpPr>
            <a:spLocks noGrp="1"/>
          </p:cNvSpPr>
          <p:nvPr>
            <p:ph idx="1"/>
          </p:nvPr>
        </p:nvSpPr>
        <p:spPr>
          <a:xfrm>
            <a:off x="337350" y="1709057"/>
            <a:ext cx="10559249" cy="4112800"/>
          </a:xfrm>
        </p:spPr>
        <p:txBody>
          <a:bodyPr/>
          <a:lstStyle/>
          <a:p>
            <a:pPr fontAlgn="auto">
              <a:spcAft>
                <a:spcPts val="0"/>
              </a:spcAft>
              <a:buFont typeface="Arial" panose="020B0604020202020204" pitchFamily="34" charset="0"/>
              <a:buChar char="•"/>
              <a:defRPr/>
            </a:pPr>
            <a:r>
              <a:rPr lang="en-US" sz="2400" dirty="0"/>
              <a:t>Applicants must have a signed contract or </a:t>
            </a:r>
            <a:r>
              <a:rPr lang="en-US" sz="2400" b="1" i="1" dirty="0"/>
              <a:t>other legally binding agreement</a:t>
            </a:r>
            <a:r>
              <a:rPr lang="en-US" sz="2400" dirty="0"/>
              <a:t> in place prior to submitting their FCC Forms 471 to USAC. </a:t>
            </a:r>
          </a:p>
          <a:p>
            <a:pPr fontAlgn="auto">
              <a:spcAft>
                <a:spcPts val="0"/>
              </a:spcAft>
              <a:buFont typeface="Arial" panose="020B0604020202020204" pitchFamily="34" charset="0"/>
              <a:buChar char="•"/>
              <a:defRPr/>
            </a:pPr>
            <a:r>
              <a:rPr lang="en-US" sz="2400" dirty="0"/>
              <a:t>Applicant must not sign a contract before the Allowable Contract Award Date (ACD).</a:t>
            </a:r>
          </a:p>
          <a:p>
            <a:pPr fontAlgn="auto">
              <a:spcAft>
                <a:spcPts val="0"/>
              </a:spcAft>
              <a:buFont typeface="Arial" panose="020B0604020202020204" pitchFamily="34" charset="0"/>
              <a:buChar char="•"/>
              <a:defRPr/>
            </a:pPr>
            <a:r>
              <a:rPr lang="en-US" sz="2400" dirty="0"/>
              <a:t>Signed contracts constitute the best evidence that a legally binding agreement exists.</a:t>
            </a:r>
          </a:p>
          <a:p>
            <a:pPr fontAlgn="auto">
              <a:spcAft>
                <a:spcPts val="0"/>
              </a:spcAft>
              <a:buFont typeface="Arial" panose="020B0604020202020204" pitchFamily="34" charset="0"/>
              <a:buChar char="•"/>
              <a:defRPr/>
            </a:pPr>
            <a:r>
              <a:rPr lang="en-US" sz="2400" dirty="0"/>
              <a:t>A verbal offer and/or acceptance will not be considered evidence of the existence of a legally binding agreement.</a:t>
            </a:r>
          </a:p>
          <a:p>
            <a:pPr fontAlgn="auto">
              <a:spcAft>
                <a:spcPts val="0"/>
              </a:spcAft>
              <a:buFont typeface="Arial" panose="020B0604020202020204" pitchFamily="34" charset="0"/>
              <a:buChar char="•"/>
              <a:defRPr/>
            </a:pPr>
            <a:r>
              <a:rPr lang="en-US" sz="2400" dirty="0"/>
              <a:t>For additional information about State Master Contracts, see the USAC website. </a:t>
            </a:r>
          </a:p>
          <a:p>
            <a:pPr>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18</a:t>
            </a:fld>
            <a:endParaRPr lang="en-US" dirty="0"/>
          </a:p>
        </p:txBody>
      </p:sp>
    </p:spTree>
    <p:extLst>
      <p:ext uri="{BB962C8B-B14F-4D97-AF65-F5344CB8AC3E}">
        <p14:creationId xmlns:p14="http://schemas.microsoft.com/office/powerpoint/2010/main" val="116435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Requesting Funding </a:t>
            </a:r>
          </a:p>
          <a:p>
            <a:r>
              <a:rPr lang="en-US" sz="2800" dirty="0"/>
              <a:t>(FCC Form 471)</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19</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402316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81400" y="2112885"/>
            <a:ext cx="1833980" cy="1419285"/>
          </a:xfrm>
        </p:spPr>
        <p:txBody>
          <a:bodyPr/>
          <a:lstStyle/>
          <a:p>
            <a:r>
              <a:rPr lang="en-US" dirty="0"/>
              <a:t>AGENDA</a:t>
            </a:r>
          </a:p>
        </p:txBody>
      </p:sp>
      <p:sp>
        <p:nvSpPr>
          <p:cNvPr id="6" name="Content Placeholder 5"/>
          <p:cNvSpPr>
            <a:spLocks noGrp="1"/>
          </p:cNvSpPr>
          <p:nvPr>
            <p:ph idx="1"/>
          </p:nvPr>
        </p:nvSpPr>
        <p:spPr>
          <a:xfrm>
            <a:off x="5678125" y="533400"/>
            <a:ext cx="6130772" cy="6622473"/>
          </a:xfrm>
        </p:spPr>
        <p:txBody>
          <a:bodyPr/>
          <a:lstStyle/>
          <a:p>
            <a:r>
              <a:rPr lang="en-US" sz="2400" dirty="0"/>
              <a:t>Application Process</a:t>
            </a:r>
          </a:p>
          <a:p>
            <a:r>
              <a:rPr lang="en-US" sz="2400" dirty="0"/>
              <a:t>Competitive Bidding (FCC Form 470)</a:t>
            </a:r>
          </a:p>
          <a:p>
            <a:r>
              <a:rPr lang="en-US" sz="2400" dirty="0"/>
              <a:t>Evaluating Bids</a:t>
            </a:r>
          </a:p>
          <a:p>
            <a:r>
              <a:rPr lang="en-US" sz="2400" dirty="0"/>
              <a:t>Requesting Funding (FCC Form 471)</a:t>
            </a:r>
          </a:p>
          <a:p>
            <a:r>
              <a:rPr lang="en-US" sz="2400" dirty="0"/>
              <a:t>Application Review </a:t>
            </a:r>
          </a:p>
          <a:p>
            <a:r>
              <a:rPr lang="en-US" sz="2400" dirty="0"/>
              <a:t>Funding Commitments</a:t>
            </a:r>
          </a:p>
          <a:p>
            <a:r>
              <a:rPr lang="en-US" sz="2400" dirty="0"/>
              <a:t>Document Retention</a:t>
            </a:r>
          </a:p>
          <a:p>
            <a:r>
              <a:rPr lang="en-US" sz="2400" dirty="0"/>
              <a:t>Case Studies</a:t>
            </a:r>
          </a:p>
          <a:p>
            <a:pPr marL="0" indent="0">
              <a:buNone/>
            </a:pPr>
            <a:endParaRPr lang="en-US" sz="2400" dirty="0"/>
          </a:p>
          <a:p>
            <a:endParaRPr lang="en-US" sz="2400" dirty="0"/>
          </a:p>
        </p:txBody>
      </p:sp>
      <p:sp>
        <p:nvSpPr>
          <p:cNvPr id="3" name="Footer Placeholder 2"/>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2</a:t>
            </a:fld>
            <a:endParaRPr lang="en-US" dirty="0"/>
          </a:p>
        </p:txBody>
      </p:sp>
    </p:spTree>
    <p:extLst>
      <p:ext uri="{BB962C8B-B14F-4D97-AF65-F5344CB8AC3E}">
        <p14:creationId xmlns:p14="http://schemas.microsoft.com/office/powerpoint/2010/main" val="262955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Shape 191"/>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sz="2800" dirty="0">
                <a:sym typeface="Source Sans Pro"/>
              </a:rPr>
              <a:t>Requesting Funding: FCC Form 471 Application Window </a:t>
            </a:r>
          </a:p>
        </p:txBody>
      </p:sp>
      <p:sp>
        <p:nvSpPr>
          <p:cNvPr id="189" name="Shape 189"/>
          <p:cNvSpPr txBox="1">
            <a:spLocks noGrp="1"/>
          </p:cNvSpPr>
          <p:nvPr>
            <p:ph idx="1"/>
          </p:nvPr>
        </p:nvSpPr>
        <p:spPr>
          <a:xfrm>
            <a:off x="609600" y="1641066"/>
            <a:ext cx="10940249" cy="4450257"/>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400" dirty="0">
                <a:sym typeface="Source Sans Pro"/>
              </a:rPr>
              <a:t>The filing window for the second program form – the FCC Form 471 – </a:t>
            </a:r>
            <a:r>
              <a:rPr lang="en-US" sz="2400" dirty="0" smtClean="0">
                <a:sym typeface="Source Sans Pro"/>
              </a:rPr>
              <a:t>generally </a:t>
            </a:r>
            <a:r>
              <a:rPr lang="en-US" sz="2400" dirty="0">
                <a:sym typeface="Source Sans Pro"/>
              </a:rPr>
              <a:t>opens in mid-January and closes in mid-March.</a:t>
            </a:r>
          </a:p>
          <a:p>
            <a:pPr>
              <a:spcAft>
                <a:spcPts val="0"/>
              </a:spcAft>
              <a:buFont typeface="Arial" panose="020B0604020202020204" pitchFamily="34" charset="0"/>
              <a:buChar char="•"/>
            </a:pPr>
            <a:r>
              <a:rPr lang="en-US" sz="2400" dirty="0">
                <a:sym typeface="Source Sans Pro"/>
              </a:rPr>
              <a:t>You can file this form after you have completed your competitive bidding process, chosen your vendors, and signed contracts (if appropriate). You also must wait for the filing window to open.</a:t>
            </a: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20</a:t>
            </a:fld>
            <a:endParaRPr lang="en-US" dirty="0"/>
          </a:p>
        </p:txBody>
      </p:sp>
    </p:spTree>
    <p:extLst>
      <p:ext uri="{BB962C8B-B14F-4D97-AF65-F5344CB8AC3E}">
        <p14:creationId xmlns:p14="http://schemas.microsoft.com/office/powerpoint/2010/main" val="3217086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Shape 191"/>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sz="2800" dirty="0">
                <a:sym typeface="Source Sans Pro"/>
              </a:rPr>
              <a:t>Requesting Funding: FCC Form 471</a:t>
            </a:r>
          </a:p>
        </p:txBody>
      </p:sp>
      <p:sp>
        <p:nvSpPr>
          <p:cNvPr id="189" name="Shape 189"/>
          <p:cNvSpPr txBox="1">
            <a:spLocks noGrp="1"/>
          </p:cNvSpPr>
          <p:nvPr>
            <p:ph idx="1"/>
          </p:nvPr>
        </p:nvSpPr>
        <p:spPr>
          <a:xfrm>
            <a:off x="413551" y="1650124"/>
            <a:ext cx="10940249" cy="4450257"/>
          </a:xfrm>
          <a:prstGeom prst="rect">
            <a:avLst/>
          </a:prstGeom>
          <a:noFill/>
          <a:ln>
            <a:noFill/>
          </a:ln>
        </p:spPr>
        <p:txBody>
          <a:bodyPr lIns="91425" tIns="45700" rIns="91425" bIns="45700" anchor="t" anchorCtr="0">
            <a:noAutofit/>
          </a:bodyPr>
          <a:lstStyle/>
          <a:p>
            <a:pPr marL="0" indent="0">
              <a:spcAft>
                <a:spcPts val="0"/>
              </a:spcAft>
              <a:buNone/>
            </a:pPr>
            <a:r>
              <a:rPr lang="en-US" sz="2400" dirty="0">
                <a:sym typeface="Source Sans Pro"/>
              </a:rPr>
              <a:t>Your FCC Form 471 application can be broken into the following parts: </a:t>
            </a:r>
          </a:p>
          <a:p>
            <a:pPr>
              <a:spcAft>
                <a:spcPts val="0"/>
              </a:spcAft>
              <a:buFont typeface="Arial" panose="020B0604020202020204" pitchFamily="34" charset="0"/>
              <a:buChar char="•"/>
            </a:pPr>
            <a:r>
              <a:rPr lang="en-US" sz="2400" dirty="0">
                <a:sym typeface="Source Sans Pro"/>
              </a:rPr>
              <a:t>Basic information – information about the applicant and contact information. </a:t>
            </a:r>
          </a:p>
          <a:p>
            <a:pPr>
              <a:spcAft>
                <a:spcPts val="0"/>
              </a:spcAft>
              <a:buFont typeface="Arial" panose="020B0604020202020204" pitchFamily="34" charset="0"/>
              <a:buChar char="•"/>
            </a:pPr>
            <a:r>
              <a:rPr lang="en-US" sz="2400" dirty="0">
                <a:sym typeface="Source Sans Pro"/>
              </a:rPr>
              <a:t>Discount information – student counts, urban/rural status of your schools or libraries. </a:t>
            </a:r>
          </a:p>
          <a:p>
            <a:pPr>
              <a:spcAft>
                <a:spcPts val="0"/>
              </a:spcAft>
              <a:buFont typeface="Arial" panose="020B0604020202020204" pitchFamily="34" charset="0"/>
              <a:buChar char="•"/>
            </a:pPr>
            <a:r>
              <a:rPr lang="en-US" sz="2400" dirty="0">
                <a:sym typeface="Source Sans Pro"/>
              </a:rPr>
              <a:t>Funding Request Numbers (FRNs) – for each funding request, you provide:</a:t>
            </a:r>
          </a:p>
          <a:p>
            <a:pPr lvl="1"/>
            <a:r>
              <a:rPr lang="en-US" dirty="0">
                <a:sym typeface="Source Sans Pro"/>
              </a:rPr>
              <a:t>The service provider and the Service Provider Identification Number (SPIN).</a:t>
            </a:r>
          </a:p>
          <a:p>
            <a:pPr lvl="1"/>
            <a:r>
              <a:rPr lang="en-US" dirty="0">
                <a:sym typeface="Source Sans Pro"/>
              </a:rPr>
              <a:t>Information about the contracts or month-to-month/tariff agreements.</a:t>
            </a:r>
          </a:p>
          <a:p>
            <a:pPr lvl="1"/>
            <a:r>
              <a:rPr lang="en-US" dirty="0">
                <a:sym typeface="Source Sans Pro"/>
              </a:rPr>
              <a:t>The eligible schools/libraries that will receive the services.</a:t>
            </a:r>
          </a:p>
          <a:p>
            <a:pPr lvl="1"/>
            <a:r>
              <a:rPr lang="en-US" dirty="0">
                <a:sym typeface="Source Sans Pro"/>
              </a:rPr>
              <a:t>Your chosen services and their costs.</a:t>
            </a:r>
          </a:p>
          <a:p>
            <a:pPr>
              <a:buFont typeface="Arial" panose="020B0604020202020204" pitchFamily="34" charset="0"/>
              <a:buChar char="•"/>
            </a:pPr>
            <a:r>
              <a:rPr lang="en-US" sz="2400" dirty="0">
                <a:sym typeface="Source Sans Pro"/>
              </a:rPr>
              <a:t>Certifications to indicate your compliance with program rules. </a:t>
            </a: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8" name="Shape 198"/>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sz="2800" dirty="0">
                <a:sym typeface="Source Sans Pro"/>
              </a:rPr>
              <a:t>Requesting Funding: Next Steps</a:t>
            </a:r>
          </a:p>
        </p:txBody>
      </p:sp>
      <p:sp>
        <p:nvSpPr>
          <p:cNvPr id="196" name="Shape 196"/>
          <p:cNvSpPr txBox="1">
            <a:spLocks noGrp="1"/>
          </p:cNvSpPr>
          <p:nvPr>
            <p:ph idx="1"/>
          </p:nvPr>
        </p:nvSpPr>
        <p:spPr>
          <a:xfrm>
            <a:off x="533400" y="1709057"/>
            <a:ext cx="9898602" cy="4647293"/>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400" dirty="0">
                <a:sym typeface="Source Sans Pro"/>
              </a:rPr>
              <a:t>After submitting the FCC Form 471, USAC will issue a Receipt Acknowledgment Letter (RAL) in your EPC News feed. </a:t>
            </a:r>
          </a:p>
          <a:p>
            <a:pPr marR="0" lvl="0">
              <a:buSzPct val="100000"/>
              <a:buFont typeface="Arial" panose="020B0604020202020204" pitchFamily="34" charset="0"/>
              <a:buChar char="•"/>
            </a:pPr>
            <a:r>
              <a:rPr lang="en-US" sz="2400" dirty="0">
                <a:sym typeface="Source Sans Pro"/>
              </a:rPr>
              <a:t>Carefully review the letter and the certified FCC Form 471.</a:t>
            </a:r>
          </a:p>
          <a:p>
            <a:pPr lvl="1">
              <a:spcBef>
                <a:spcPts val="800"/>
              </a:spcBef>
              <a:spcAft>
                <a:spcPts val="0"/>
              </a:spcAft>
            </a:pPr>
            <a:r>
              <a:rPr lang="en-US" dirty="0">
                <a:sym typeface="Source Sans Pro"/>
              </a:rPr>
              <a:t>If you notice mistakes on your form, you can make certain, allowable corrections. See </a:t>
            </a:r>
            <a:r>
              <a:rPr lang="en-US" dirty="0">
                <a:sym typeface="Source Sans Pro"/>
                <a:hlinkClick r:id="rId3"/>
              </a:rPr>
              <a:t>Ministerial and Clerical Error Corrections</a:t>
            </a:r>
            <a:r>
              <a:rPr lang="en-US" dirty="0">
                <a:sym typeface="Source Sans Pro"/>
              </a:rPr>
              <a:t> for more details. </a:t>
            </a:r>
          </a:p>
          <a:p>
            <a:pPr lvl="1">
              <a:spcBef>
                <a:spcPts val="1000"/>
              </a:spcBef>
              <a:spcAft>
                <a:spcPts val="0"/>
              </a:spcAft>
            </a:pPr>
            <a:r>
              <a:rPr lang="en-US" dirty="0">
                <a:sym typeface="Source Sans Pro"/>
              </a:rPr>
              <a:t>To submit allowable corrections, navigate to your form in EPC, choose “Related Actions,” then “Submit Modification Request (RAL).”</a:t>
            </a:r>
          </a:p>
          <a:p>
            <a:pPr lvl="1">
              <a:spcBef>
                <a:spcPts val="1000"/>
              </a:spcBef>
              <a:spcAft>
                <a:spcPts val="0"/>
              </a:spcAft>
            </a:pPr>
            <a:r>
              <a:rPr lang="en-US" dirty="0">
                <a:sym typeface="Source Sans Pro"/>
              </a:rPr>
              <a:t>Your request for corrections will be reviewed along with your application.</a:t>
            </a: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p:txBody>
      </p:sp>
      <p:sp>
        <p:nvSpPr>
          <p:cNvPr id="7"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ym typeface="Source Sans Pro"/>
              </a:rPr>
              <a:t>Requesting Funding: Helpful reminders </a:t>
            </a:r>
            <a:endParaRPr lang="en-US" sz="2800" dirty="0"/>
          </a:p>
        </p:txBody>
      </p:sp>
      <p:sp>
        <p:nvSpPr>
          <p:cNvPr id="5" name="Content Placeholder 4"/>
          <p:cNvSpPr>
            <a:spLocks noGrp="1"/>
          </p:cNvSpPr>
          <p:nvPr>
            <p:ph idx="1"/>
          </p:nvPr>
        </p:nvSpPr>
        <p:spPr>
          <a:xfrm>
            <a:off x="741966" y="1376041"/>
            <a:ext cx="9898602" cy="4980309"/>
          </a:xfrm>
        </p:spPr>
        <p:txBody>
          <a:bodyPr/>
          <a:lstStyle/>
          <a:p>
            <a:pPr>
              <a:spcAft>
                <a:spcPts val="0"/>
              </a:spcAft>
              <a:buFont typeface="Arial" panose="020B0604020202020204" pitchFamily="34" charset="0"/>
              <a:buChar char="•"/>
            </a:pPr>
            <a:r>
              <a:rPr lang="en-US" sz="2400" dirty="0">
                <a:sym typeface="Source Sans Pro"/>
              </a:rPr>
              <a:t>The category of service and service type for an FRN must match the category of service and service type that appeared on the FCC Form 470.</a:t>
            </a:r>
            <a:endParaRPr lang="en-US" sz="2400" dirty="0"/>
          </a:p>
          <a:p>
            <a:pPr>
              <a:spcAft>
                <a:spcPts val="0"/>
              </a:spcAft>
              <a:buFont typeface="Arial" panose="020B0604020202020204" pitchFamily="34" charset="0"/>
              <a:buChar char="•"/>
            </a:pPr>
            <a:r>
              <a:rPr lang="en-US" sz="2400" dirty="0">
                <a:sym typeface="Source Sans Pro"/>
              </a:rPr>
              <a:t>Separate your taxes and fees into a separate FRN line item.</a:t>
            </a:r>
          </a:p>
          <a:p>
            <a:pPr>
              <a:spcAft>
                <a:spcPts val="0"/>
              </a:spcAft>
              <a:buFont typeface="Arial" panose="020B0604020202020204" pitchFamily="34" charset="0"/>
              <a:buChar char="•"/>
            </a:pPr>
            <a:r>
              <a:rPr lang="en-US" sz="2400" dirty="0">
                <a:sym typeface="Source Sans Pro"/>
              </a:rPr>
              <a:t>If you are purchasing </a:t>
            </a:r>
            <a:r>
              <a:rPr lang="en-US" sz="2400" dirty="0" smtClean="0">
                <a:sym typeface="Source Sans Pro"/>
              </a:rPr>
              <a:t>a multiple </a:t>
            </a:r>
            <a:r>
              <a:rPr lang="en-US" sz="2400" dirty="0">
                <a:sym typeface="Source Sans Pro"/>
              </a:rPr>
              <a:t>of something, remember to list the quantity and the unit cost, and do not bundle all costs under a quantity of one.</a:t>
            </a: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23</a:t>
            </a:fld>
            <a:endParaRPr lang="en-US" dirty="0"/>
          </a:p>
        </p:txBody>
      </p:sp>
    </p:spTree>
    <p:extLst>
      <p:ext uri="{BB962C8B-B14F-4D97-AF65-F5344CB8AC3E}">
        <p14:creationId xmlns:p14="http://schemas.microsoft.com/office/powerpoint/2010/main" val="15550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Application Review</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24</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996767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Shape 247"/>
          <p:cNvSpPr txBox="1">
            <a:spLocks noGrp="1"/>
          </p:cNvSpPr>
          <p:nvPr>
            <p:ph type="title"/>
          </p:nvPr>
        </p:nvSpPr>
        <p:spPr>
          <a:xfrm>
            <a:off x="337351" y="693600"/>
            <a:ext cx="11245049" cy="682440"/>
          </a:xfrm>
          <a:prstGeom prst="rect">
            <a:avLst/>
          </a:prstGeom>
          <a:noFill/>
          <a:ln>
            <a:noFill/>
          </a:ln>
        </p:spPr>
        <p:txBody>
          <a:bodyPr lIns="91425" tIns="45700" rIns="91425" bIns="45700" anchor="ctr" anchorCtr="0">
            <a:noAutofit/>
          </a:bodyPr>
          <a:lstStyle/>
          <a:p>
            <a:r>
              <a:rPr lang="en-US" sz="2800" dirty="0">
                <a:solidFill>
                  <a:srgbClr val="004ADD"/>
                </a:solidFill>
                <a:latin typeface="Source Sans Pro" panose="020B0503030403020204" pitchFamily="34" charset="0"/>
                <a:ea typeface="Source Sans Pro" panose="020B0503030403020204" pitchFamily="34" charset="0"/>
                <a:sym typeface="Source Sans Pro"/>
              </a:rPr>
              <a:t>Program Integrity Assurance (PIA)</a:t>
            </a:r>
            <a:endParaRPr lang="en-US" sz="2800" dirty="0">
              <a:solidFill>
                <a:srgbClr val="004ADD"/>
              </a:solidFill>
              <a:latin typeface="Source Sans Pro" panose="020B0503030403020204" pitchFamily="34" charset="0"/>
              <a:ea typeface="Source Sans Pro" panose="020B0503030403020204" pitchFamily="34" charset="0"/>
            </a:endParaRPr>
          </a:p>
        </p:txBody>
      </p:sp>
      <p:sp>
        <p:nvSpPr>
          <p:cNvPr id="245" name="Shape 245"/>
          <p:cNvSpPr txBox="1">
            <a:spLocks noGrp="1"/>
          </p:cNvSpPr>
          <p:nvPr>
            <p:ph idx="1"/>
          </p:nvPr>
        </p:nvSpPr>
        <p:spPr>
          <a:xfrm>
            <a:off x="748893" y="1752600"/>
            <a:ext cx="9898602" cy="4191000"/>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400" dirty="0">
                <a:sym typeface="Source Sans Pro"/>
              </a:rPr>
              <a:t>After submitting FCC Form 471, USAC reviews your application.</a:t>
            </a:r>
          </a:p>
          <a:p>
            <a:pPr>
              <a:spcAft>
                <a:spcPts val="0"/>
              </a:spcAft>
              <a:buFont typeface="Arial" panose="020B0604020202020204" pitchFamily="34" charset="0"/>
              <a:buChar char="•"/>
            </a:pPr>
            <a:r>
              <a:rPr lang="en-US" sz="2400" dirty="0">
                <a:sym typeface="Source Sans Pro"/>
              </a:rPr>
              <a:t>Program Integrity Assurance (PIA) is the group at USAC that reviews your application and makes decisions on funding.</a:t>
            </a:r>
          </a:p>
          <a:p>
            <a:pPr>
              <a:spcAft>
                <a:spcPts val="0"/>
              </a:spcAft>
              <a:buFont typeface="Arial" panose="020B0604020202020204" pitchFamily="34" charset="0"/>
              <a:buChar char="•"/>
            </a:pPr>
            <a:r>
              <a:rPr lang="en-US" sz="2400" dirty="0">
                <a:sym typeface="Source Sans Pro"/>
              </a:rPr>
              <a:t>Your PIA reviewer may contact you to: </a:t>
            </a:r>
          </a:p>
          <a:p>
            <a:pPr lvl="1">
              <a:spcBef>
                <a:spcPts val="1000"/>
              </a:spcBef>
              <a:spcAft>
                <a:spcPts val="0"/>
              </a:spcAft>
            </a:pPr>
            <a:r>
              <a:rPr lang="en-US" dirty="0">
                <a:sym typeface="Source Sans Pro"/>
              </a:rPr>
              <a:t>Verify</a:t>
            </a:r>
            <a:r>
              <a:rPr lang="en-US" dirty="0"/>
              <a:t> </a:t>
            </a:r>
            <a:r>
              <a:rPr lang="en-US" dirty="0">
                <a:sym typeface="Source Sans Pro"/>
              </a:rPr>
              <a:t>eligibility of one or more of your schools </a:t>
            </a:r>
            <a:r>
              <a:rPr lang="en-US" dirty="0"/>
              <a:t>or</a:t>
            </a:r>
            <a:r>
              <a:rPr lang="en-US" dirty="0">
                <a:sym typeface="Source Sans Pro"/>
              </a:rPr>
              <a:t> libraries or your student counts.</a:t>
            </a:r>
            <a:endParaRPr lang="en-US" dirty="0"/>
          </a:p>
          <a:p>
            <a:pPr lvl="1">
              <a:spcBef>
                <a:spcPts val="1000"/>
              </a:spcBef>
              <a:spcAft>
                <a:spcPts val="0"/>
              </a:spcAft>
            </a:pPr>
            <a:r>
              <a:rPr lang="en-US" dirty="0">
                <a:sym typeface="Source Sans Pro"/>
              </a:rPr>
              <a:t>Verify</a:t>
            </a:r>
            <a:r>
              <a:rPr lang="en-US" dirty="0"/>
              <a:t> </a:t>
            </a:r>
            <a:r>
              <a:rPr lang="en-US" dirty="0">
                <a:sym typeface="Source Sans Pro"/>
              </a:rPr>
              <a:t>eligibility of the requested services. </a:t>
            </a:r>
          </a:p>
          <a:p>
            <a:pPr lvl="1">
              <a:spcBef>
                <a:spcPts val="1000"/>
              </a:spcBef>
              <a:spcAft>
                <a:spcPts val="0"/>
              </a:spcAft>
            </a:pPr>
            <a:r>
              <a:rPr lang="en-US" dirty="0"/>
              <a:t>Ask</a:t>
            </a:r>
            <a:r>
              <a:rPr lang="en-US" dirty="0">
                <a:sym typeface="Source Sans Pro"/>
              </a:rPr>
              <a:t> for additional documentation on a variety of topics related to your funding requests. </a:t>
            </a:r>
            <a:endParaRPr lang="en-US" sz="2400" dirty="0">
              <a:sym typeface="Source Sans Pro"/>
            </a:endParaRPr>
          </a:p>
          <a:p>
            <a:pPr marL="0" marR="0" lvl="0" indent="0" algn="l" rtl="0">
              <a:spcBef>
                <a:spcPts val="4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idx="1"/>
          </p:nvPr>
        </p:nvSpPr>
        <p:spPr>
          <a:xfrm>
            <a:off x="451650" y="1784494"/>
            <a:ext cx="7587449" cy="4724400"/>
          </a:xfrm>
          <a:prstGeom prst="rect">
            <a:avLst/>
          </a:prstGeom>
          <a:noFill/>
          <a:ln>
            <a:noFill/>
          </a:ln>
        </p:spPr>
        <p:txBody>
          <a:bodyPr lIns="91425" tIns="45700" rIns="91425" bIns="45700" anchor="t" anchorCtr="0">
            <a:noAutofit/>
          </a:bodyPr>
          <a:lstStyle/>
          <a:p>
            <a:pPr>
              <a:spcAft>
                <a:spcPts val="0"/>
              </a:spcAft>
            </a:pPr>
            <a:r>
              <a:rPr lang="en-US" sz="2400" dirty="0">
                <a:sym typeface="Source Sans Pro"/>
              </a:rPr>
              <a:t>You have 15 days to respond to PIA questions.</a:t>
            </a:r>
          </a:p>
          <a:p>
            <a:pPr lvl="1">
              <a:spcBef>
                <a:spcPts val="1000"/>
              </a:spcBef>
              <a:spcAft>
                <a:spcPts val="0"/>
              </a:spcAft>
            </a:pPr>
            <a:r>
              <a:rPr lang="en-US" dirty="0">
                <a:sym typeface="Source Sans Pro"/>
              </a:rPr>
              <a:t>You can request one seven-day extension.</a:t>
            </a:r>
          </a:p>
          <a:p>
            <a:pPr>
              <a:spcAft>
                <a:spcPts val="0"/>
              </a:spcAft>
            </a:pPr>
            <a:r>
              <a:rPr lang="en-US" sz="2400" dirty="0">
                <a:sym typeface="Source Sans Pro"/>
              </a:rPr>
              <a:t>If you need help understanding the PIA questions, ask your reviewer for help.</a:t>
            </a:r>
          </a:p>
          <a:p>
            <a:pPr>
              <a:spcAft>
                <a:spcPts val="0"/>
              </a:spcAft>
            </a:pPr>
            <a:r>
              <a:rPr lang="en-US" sz="2400" dirty="0">
                <a:sym typeface="Source Sans Pro"/>
              </a:rPr>
              <a:t>To answer inquiries, ask for extensions, or find your reviewer’s contact info</a:t>
            </a:r>
            <a:r>
              <a:rPr lang="en-US" sz="2400" dirty="0"/>
              <a:t>:</a:t>
            </a:r>
          </a:p>
          <a:p>
            <a:pPr lvl="1">
              <a:spcBef>
                <a:spcPts val="1000"/>
              </a:spcBef>
              <a:spcAft>
                <a:spcPts val="0"/>
              </a:spcAft>
            </a:pPr>
            <a:r>
              <a:rPr lang="en-US" dirty="0">
                <a:sym typeface="Source Sans Pro"/>
              </a:rPr>
              <a:t>Navigate to the FCC Form 471 in EPC.</a:t>
            </a:r>
          </a:p>
          <a:p>
            <a:pPr lvl="1">
              <a:spcBef>
                <a:spcPts val="1000"/>
              </a:spcBef>
              <a:spcAft>
                <a:spcPts val="0"/>
              </a:spcAft>
            </a:pPr>
            <a:r>
              <a:rPr lang="en-US" dirty="0">
                <a:sym typeface="Source Sans Pro"/>
              </a:rPr>
              <a:t>Choose “Related Actions,” then choose “Respond to Inquiries.”</a:t>
            </a:r>
          </a:p>
        </p:txBody>
      </p:sp>
      <p:sp>
        <p:nvSpPr>
          <p:cNvPr id="254" name="Shape 254"/>
          <p:cNvSpPr txBox="1">
            <a:spLocks noGrp="1"/>
          </p:cNvSpPr>
          <p:nvPr>
            <p:ph type="title"/>
          </p:nvPr>
        </p:nvSpPr>
        <p:spPr>
          <a:xfrm>
            <a:off x="785191" y="1081813"/>
            <a:ext cx="9187649" cy="776425"/>
          </a:xfrm>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400" dirty="0">
                <a:sym typeface="Source Sans Pro"/>
              </a:rPr>
              <a:t> </a:t>
            </a:r>
          </a:p>
        </p:txBody>
      </p:sp>
      <p:pic>
        <p:nvPicPr>
          <p:cNvPr id="255" name="Shape 255"/>
          <p:cNvPicPr preferRelativeResize="0"/>
          <p:nvPr/>
        </p:nvPicPr>
        <p:blipFill>
          <a:blip r:embed="rId3">
            <a:extLst>
              <a:ext uri="{28A0092B-C50C-407E-A947-70E740481C1C}">
                <a14:useLocalDpi xmlns:a14="http://schemas.microsoft.com/office/drawing/2010/main" val="0"/>
              </a:ext>
            </a:extLst>
          </a:blip>
          <a:stretch>
            <a:fillRect/>
          </a:stretch>
        </p:blipFill>
        <p:spPr>
          <a:xfrm>
            <a:off x="8686800" y="1981200"/>
            <a:ext cx="3032181" cy="3352800"/>
          </a:xfrm>
          <a:prstGeom prst="rect">
            <a:avLst/>
          </a:prstGeom>
          <a:noFill/>
          <a:ln>
            <a:noFill/>
          </a:ln>
        </p:spPr>
      </p:pic>
      <p:sp>
        <p:nvSpPr>
          <p:cNvPr id="3" name="Footer Placeholder 2"/>
          <p:cNvSpPr>
            <a:spLocks noGrp="1"/>
          </p:cNvSpPr>
          <p:nvPr>
            <p:ph type="ftr" sz="quarter" idx="11"/>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2"/>
          </p:nvPr>
        </p:nvSpPr>
        <p:spPr/>
        <p:txBody>
          <a:bodyPr/>
          <a:lstStyle/>
          <a:p>
            <a:fld id="{77DFCED7-EB59-654B-ACD8-84CE8F59160C}" type="slidenum">
              <a:rPr lang="en-US" smtClean="0"/>
              <a:pPr/>
              <a:t>26</a:t>
            </a:fld>
            <a:endParaRPr lang="en-US" dirty="0"/>
          </a:p>
        </p:txBody>
      </p:sp>
      <p:sp>
        <p:nvSpPr>
          <p:cNvPr id="4" name="Rectangle 3"/>
          <p:cNvSpPr/>
          <p:nvPr/>
        </p:nvSpPr>
        <p:spPr>
          <a:xfrm>
            <a:off x="228600" y="697241"/>
            <a:ext cx="5431295" cy="523220"/>
          </a:xfrm>
          <a:prstGeom prst="rect">
            <a:avLst/>
          </a:prstGeom>
        </p:spPr>
        <p:txBody>
          <a:bodyPr wrap="none">
            <a:spAutoFit/>
          </a:bodyPr>
          <a:lstStyle/>
          <a:p>
            <a:r>
              <a:rPr lang="en-US" sz="2800" b="1" dirty="0">
                <a:solidFill>
                  <a:srgbClr val="004ADD"/>
                </a:solidFill>
                <a:latin typeface="Source Sans Pro" panose="020B0503030403020204" pitchFamily="34" charset="0"/>
                <a:ea typeface="Source Sans Pro" panose="020B0503030403020204" pitchFamily="34" charset="0"/>
                <a:sym typeface="Source Sans Pro"/>
              </a:rPr>
              <a:t>Responding to your PIA Reviewer</a:t>
            </a:r>
            <a:endParaRPr lang="en-US" sz="2800" b="1" dirty="0">
              <a:solidFill>
                <a:srgbClr val="004ADD"/>
              </a:solidFill>
              <a:latin typeface="Source Sans Pro" panose="020B0503030403020204" pitchFamily="34" charset="0"/>
              <a:ea typeface="Source Sans Pro" panose="020B0503030403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Funding Commitments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27</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65531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2" name="Shape 26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800" dirty="0">
                <a:sym typeface="Source Sans Pro"/>
              </a:rPr>
              <a:t>Funding Commitment </a:t>
            </a:r>
          </a:p>
        </p:txBody>
      </p:sp>
      <p:sp>
        <p:nvSpPr>
          <p:cNvPr id="260" name="Shape 260"/>
          <p:cNvSpPr txBox="1">
            <a:spLocks noGrp="1"/>
          </p:cNvSpPr>
          <p:nvPr>
            <p:ph idx="1"/>
          </p:nvPr>
        </p:nvSpPr>
        <p:spPr>
          <a:xfrm>
            <a:off x="367369" y="1396245"/>
            <a:ext cx="10711650" cy="4876800"/>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200" dirty="0">
                <a:sym typeface="Source Sans Pro"/>
              </a:rPr>
              <a:t>When PIA</a:t>
            </a:r>
            <a:r>
              <a:rPr lang="en-US" sz="2200" dirty="0"/>
              <a:t>’s </a:t>
            </a:r>
            <a:r>
              <a:rPr lang="en-US" sz="2200" dirty="0">
                <a:sym typeface="Source Sans Pro"/>
              </a:rPr>
              <a:t>review is complete, you and your service provider receive a notification called the Funding Commitment Decision Letter (FCDL).</a:t>
            </a:r>
          </a:p>
          <a:p>
            <a:pPr>
              <a:spcAft>
                <a:spcPts val="0"/>
              </a:spcAft>
              <a:buFont typeface="Arial" panose="020B0604020202020204" pitchFamily="34" charset="0"/>
              <a:buChar char="•"/>
            </a:pPr>
            <a:r>
              <a:rPr lang="en-US" sz="2200" dirty="0">
                <a:sym typeface="Source Sans Pro"/>
              </a:rPr>
              <a:t>Your FCDL will include USAC’s decisions on your funding requests — commitments, modifications, and/or denials – and next steps.</a:t>
            </a:r>
          </a:p>
          <a:p>
            <a:pPr>
              <a:spcAft>
                <a:spcPts val="0"/>
              </a:spcAft>
              <a:buFont typeface="Arial" panose="020B0604020202020204" pitchFamily="34" charset="0"/>
              <a:buChar char="•"/>
            </a:pPr>
            <a:r>
              <a:rPr lang="en-US" sz="2200" dirty="0">
                <a:sym typeface="Source Sans Pro"/>
              </a:rPr>
              <a:t>FCDLs will be emailed to the contact person on the FCC Form 471, and will also be available in the Notifications section of your EPC landing page. </a:t>
            </a:r>
          </a:p>
          <a:p>
            <a:pPr>
              <a:spcAft>
                <a:spcPts val="0"/>
              </a:spcAft>
              <a:buFont typeface="Arial" panose="020B0604020202020204" pitchFamily="34" charset="0"/>
              <a:buChar char="•"/>
            </a:pPr>
            <a:r>
              <a:rPr lang="en-US" sz="2200" dirty="0">
                <a:latin typeface="Source Sans Pro"/>
                <a:ea typeface="Source Sans Pro"/>
                <a:sym typeface="Source Sans Pro"/>
              </a:rPr>
              <a:t>If you disagree with one or more of USAC’s decisions, you or your service provider can </a:t>
            </a:r>
            <a:r>
              <a:rPr lang="en-US" sz="2200" dirty="0">
                <a:solidFill>
                  <a:schemeClr val="tx1"/>
                </a:solidFill>
                <a:latin typeface="Source Sans Pro"/>
                <a:ea typeface="Source Sans Pro"/>
                <a:sym typeface="Source Sans Pro"/>
                <a:hlinkClick r:id="rId3"/>
              </a:rPr>
              <a:t>file an appeal</a:t>
            </a:r>
            <a:r>
              <a:rPr lang="en-US" sz="2200" dirty="0">
                <a:solidFill>
                  <a:schemeClr val="tx1"/>
                </a:solidFill>
                <a:latin typeface="Source Sans Pro"/>
                <a:ea typeface="Source Sans Pro"/>
                <a:sym typeface="Source Sans Pro"/>
              </a:rPr>
              <a:t>.  </a:t>
            </a: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Document Retention</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29</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52118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Application Process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043392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Document Retention</a:t>
            </a:r>
          </a:p>
        </p:txBody>
      </p:sp>
      <p:sp>
        <p:nvSpPr>
          <p:cNvPr id="367" name="Shape 367"/>
          <p:cNvSpPr txBox="1">
            <a:spLocks noGrp="1"/>
          </p:cNvSpPr>
          <p:nvPr>
            <p:ph idx="1"/>
          </p:nvPr>
        </p:nvSpPr>
        <p:spPr>
          <a:xfrm>
            <a:off x="457200" y="1447800"/>
            <a:ext cx="6400799" cy="4615543"/>
          </a:xfrm>
          <a:prstGeom prst="rect">
            <a:avLst/>
          </a:prstGeom>
          <a:noFill/>
          <a:ln>
            <a:noFill/>
          </a:ln>
        </p:spPr>
        <p:txBody>
          <a:bodyPr lIns="91425" tIns="45700" rIns="91425" bIns="45700" anchor="t" anchorCtr="0">
            <a:noAutofit/>
          </a:bodyPr>
          <a:lstStyle/>
          <a:p>
            <a:pPr>
              <a:spcAft>
                <a:spcPts val="0"/>
              </a:spcAft>
              <a:buFont typeface="Arial" panose="020B0604020202020204" pitchFamily="34" charset="0"/>
              <a:buChar char="•"/>
            </a:pPr>
            <a:r>
              <a:rPr lang="en-US" sz="2200" dirty="0">
                <a:sym typeface="Source Sans Pro"/>
              </a:rPr>
              <a:t>You must keep all documentation for 10 years from the last date to receive service.</a:t>
            </a:r>
          </a:p>
          <a:p>
            <a:pPr lvl="1">
              <a:spcBef>
                <a:spcPts val="1000"/>
              </a:spcBef>
              <a:spcAft>
                <a:spcPts val="0"/>
              </a:spcAft>
            </a:pPr>
            <a:r>
              <a:rPr lang="en-US" sz="2200" dirty="0">
                <a:sym typeface="Source Sans Pro"/>
              </a:rPr>
              <a:t>For multi-year contracts this means 10 years from the contract expiration date.</a:t>
            </a:r>
          </a:p>
          <a:p>
            <a:pPr>
              <a:spcAft>
                <a:spcPts val="0"/>
              </a:spcAft>
              <a:buFont typeface="Arial" panose="020B0604020202020204" pitchFamily="34" charset="0"/>
              <a:buChar char="•"/>
            </a:pPr>
            <a:r>
              <a:rPr lang="en-US" sz="2200" dirty="0"/>
              <a:t>Retain receipt and delivery records relating to pre-bidding, bidding, contracts, application process, invoices, provision of services, and other matters relating to your applications.  </a:t>
            </a:r>
          </a:p>
          <a:p>
            <a:pPr>
              <a:spcAft>
                <a:spcPts val="0"/>
              </a:spcAft>
              <a:buFont typeface="Arial" panose="020B0604020202020204" pitchFamily="34" charset="0"/>
              <a:buChar char="•"/>
            </a:pPr>
            <a:r>
              <a:rPr lang="en-US" sz="2200" dirty="0">
                <a:sym typeface="Source Sans Pro"/>
              </a:rPr>
              <a:t>For example, for recurring </a:t>
            </a:r>
            <a:r>
              <a:rPr lang="en-US" sz="2200" dirty="0"/>
              <a:t>internet access service for FY2019, both the applicant and the service provider must retain all records until at least June 30, 2030.</a:t>
            </a:r>
            <a:endParaRPr lang="en-US" sz="2200" dirty="0">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1"/>
          </p:nvPr>
        </p:nvSpPr>
        <p:spPr/>
        <p:txBody>
          <a:bodyPr/>
          <a:lstStyle/>
          <a:p>
            <a:fld id="{77DFCED7-EB59-654B-ACD8-84CE8F59160C}" type="slidenum">
              <a:rPr lang="en-US" smtClean="0"/>
              <a:pPr/>
              <a:t>30</a:t>
            </a:fld>
            <a:endParaRPr lang="en-US" dirty="0"/>
          </a:p>
        </p:txBody>
      </p:sp>
      <p:pic>
        <p:nvPicPr>
          <p:cNvPr id="5" name="Picture 4"/>
          <p:cNvPicPr>
            <a:picLocks noChangeAspect="1"/>
          </p:cNvPicPr>
          <p:nvPr/>
        </p:nvPicPr>
        <p:blipFill>
          <a:blip r:embed="rId3"/>
          <a:stretch>
            <a:fillRect/>
          </a:stretch>
        </p:blipFill>
        <p:spPr>
          <a:xfrm>
            <a:off x="7162800" y="2432955"/>
            <a:ext cx="4769892" cy="316774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Case Studies </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31</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929142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Case Studies: #1 – Specific Make and Model</a:t>
            </a:r>
          </a:p>
        </p:txBody>
      </p:sp>
      <p:sp>
        <p:nvSpPr>
          <p:cNvPr id="3" name="Content Placeholder 2"/>
          <p:cNvSpPr>
            <a:spLocks noGrp="1"/>
          </p:cNvSpPr>
          <p:nvPr>
            <p:ph idx="1"/>
          </p:nvPr>
        </p:nvSpPr>
        <p:spPr>
          <a:xfrm>
            <a:off x="714257" y="1676400"/>
            <a:ext cx="9898602" cy="4112800"/>
          </a:xfrm>
        </p:spPr>
        <p:txBody>
          <a:bodyPr/>
          <a:lstStyle/>
          <a:p>
            <a:pPr marL="457200" indent="-457200">
              <a:spcAft>
                <a:spcPts val="0"/>
              </a:spcAft>
              <a:buChar char="•"/>
            </a:pPr>
            <a:r>
              <a:rPr lang="en-US" sz="2400" dirty="0"/>
              <a:t>Applicant “A” posts their FCC Form 470 in EPC.  The form includes a request for internal connections equipment. The form has the words “or equivalent” following the manufacturer name for their current equipment – because Applicant A wants the new equipment to be compatible with their existing equipment – but the RFP attached to the form specifically names the manufacturer without the “or equivalent” caveat.</a:t>
            </a:r>
          </a:p>
          <a:p>
            <a:pPr marL="457200" indent="-457200">
              <a:spcAft>
                <a:spcPts val="0"/>
              </a:spcAft>
              <a:buChar char="•"/>
            </a:pPr>
            <a:r>
              <a:rPr lang="en-US" sz="2400" dirty="0"/>
              <a:t>Does this violate Open and Fair Competitive Bidding rules?</a:t>
            </a:r>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32</a:t>
            </a:fld>
            <a:endParaRPr lang="en-US" dirty="0"/>
          </a:p>
        </p:txBody>
      </p:sp>
    </p:spTree>
    <p:extLst>
      <p:ext uri="{BB962C8B-B14F-4D97-AF65-F5344CB8AC3E}">
        <p14:creationId xmlns:p14="http://schemas.microsoft.com/office/powerpoint/2010/main" val="1304467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Case Studies: #1 – Specific Make and Model</a:t>
            </a:r>
          </a:p>
        </p:txBody>
      </p:sp>
      <p:sp>
        <p:nvSpPr>
          <p:cNvPr id="3" name="Content Placeholder 2"/>
          <p:cNvSpPr>
            <a:spLocks noGrp="1"/>
          </p:cNvSpPr>
          <p:nvPr>
            <p:ph idx="1"/>
          </p:nvPr>
        </p:nvSpPr>
        <p:spPr>
          <a:xfrm>
            <a:off x="609600" y="1600200"/>
            <a:ext cx="10178249" cy="4112800"/>
          </a:xfrm>
        </p:spPr>
        <p:txBody>
          <a:bodyPr/>
          <a:lstStyle/>
          <a:p>
            <a:pPr marL="457200" indent="-457200">
              <a:spcAft>
                <a:spcPts val="0"/>
              </a:spcAft>
              <a:buFont typeface="Arial" panose="020B0604020202020204" pitchFamily="34" charset="0"/>
              <a:buChar char="•"/>
            </a:pPr>
            <a:r>
              <a:rPr lang="en-US" sz="2400" dirty="0"/>
              <a:t>Yes. Putting the specific make in the RFP gives the appearance that the applicant is not open to considering equipment from other manufacturers that would nevertheless be compatible with their existing equipment.</a:t>
            </a:r>
          </a:p>
          <a:p>
            <a:pPr marL="457200" indent="-457200">
              <a:spcAft>
                <a:spcPts val="0"/>
              </a:spcAft>
              <a:buFont typeface="Arial" panose="020B0604020202020204" pitchFamily="34" charset="0"/>
              <a:buChar char="•"/>
            </a:pPr>
            <a:r>
              <a:rPr lang="en-US" sz="2400" dirty="0"/>
              <a:t>How can this be </a:t>
            </a:r>
            <a:r>
              <a:rPr lang="en-US" sz="2400" dirty="0" smtClean="0"/>
              <a:t>corrected</a:t>
            </a:r>
            <a:r>
              <a:rPr lang="en-US" sz="2400" dirty="0"/>
              <a:t>?</a:t>
            </a:r>
          </a:p>
          <a:p>
            <a:pPr lvl="1">
              <a:spcBef>
                <a:spcPts val="1000"/>
              </a:spcBef>
              <a:spcAft>
                <a:spcPts val="0"/>
              </a:spcAft>
              <a:buFont typeface="Arial" panose="020B0604020202020204" pitchFamily="34" charset="0"/>
              <a:buChar char="•"/>
            </a:pPr>
            <a:r>
              <a:rPr lang="en-US" dirty="0"/>
              <a:t>The applicant can amend the RFP by attaching a document to the existing form noting the correction. In this case, the applicant will have to restart the 28-day waiting period before selecting a service provider or</a:t>
            </a:r>
          </a:p>
          <a:p>
            <a:pPr lvl="1">
              <a:spcBef>
                <a:spcPts val="1000"/>
              </a:spcBef>
              <a:spcAft>
                <a:spcPts val="0"/>
              </a:spcAft>
              <a:buFont typeface="Arial" panose="020B0604020202020204" pitchFamily="34" charset="0"/>
              <a:buChar char="•"/>
            </a:pPr>
            <a:r>
              <a:rPr lang="en-US" dirty="0"/>
              <a:t>The applicant can cancel the FCC Form 470 and issue a new form with a corrected RFP.</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33</a:t>
            </a:fld>
            <a:endParaRPr lang="en-US" dirty="0"/>
          </a:p>
        </p:txBody>
      </p:sp>
    </p:spTree>
    <p:extLst>
      <p:ext uri="{BB962C8B-B14F-4D97-AF65-F5344CB8AC3E}">
        <p14:creationId xmlns:p14="http://schemas.microsoft.com/office/powerpoint/2010/main" val="727965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Case Studies: #2 – RFP Addendum and the 28-Day Rule</a:t>
            </a:r>
          </a:p>
        </p:txBody>
      </p:sp>
      <p:sp>
        <p:nvSpPr>
          <p:cNvPr id="3" name="Content Placeholder 2"/>
          <p:cNvSpPr>
            <a:spLocks noGrp="1"/>
          </p:cNvSpPr>
          <p:nvPr>
            <p:ph idx="1"/>
          </p:nvPr>
        </p:nvSpPr>
        <p:spPr>
          <a:xfrm>
            <a:off x="533400" y="1569804"/>
            <a:ext cx="10820400" cy="4648200"/>
          </a:xfrm>
        </p:spPr>
        <p:txBody>
          <a:bodyPr/>
          <a:lstStyle/>
          <a:p>
            <a:pPr marL="457200" indent="-457200">
              <a:spcAft>
                <a:spcPts val="0"/>
              </a:spcAft>
              <a:buFont typeface="Arial" panose="020B0604020202020204" pitchFamily="34" charset="0"/>
              <a:buChar char="•"/>
            </a:pPr>
            <a:r>
              <a:rPr lang="en-US" sz="2400" dirty="0"/>
              <a:t>If Applicant “B” posts their FCC Form 470 requesting Data Transmission services for two hubs (Admin Building and High School) and releases their RFP on 1/2/2019, their Allowable Contract Date would be 1/30/2019.  </a:t>
            </a:r>
          </a:p>
          <a:p>
            <a:pPr marL="457200" indent="-457200">
              <a:spcAft>
                <a:spcPts val="0"/>
              </a:spcAft>
              <a:buFont typeface="Arial" panose="020B0604020202020204" pitchFamily="34" charset="0"/>
              <a:buChar char="•"/>
            </a:pPr>
            <a:r>
              <a:rPr lang="en-US" sz="2400" dirty="0"/>
              <a:t>On 1/15/2019, the applicant releases an addendum to the RFP, which was also uploaded to EPC under the same FCC Form 470, changing the two hubs from the Admin Building and High School to the Admin Building and Middle School.</a:t>
            </a:r>
          </a:p>
          <a:p>
            <a:pPr marL="457200" indent="-457200">
              <a:spcAft>
                <a:spcPts val="0"/>
              </a:spcAft>
              <a:buChar char="•"/>
            </a:pPr>
            <a:r>
              <a:rPr lang="en-US" sz="2400" dirty="0"/>
              <a:t>Does this require the 28-day waiting rule to restart with a new Allowable Contract Date?</a:t>
            </a:r>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34</a:t>
            </a:fld>
            <a:endParaRPr lang="en-US" dirty="0"/>
          </a:p>
        </p:txBody>
      </p:sp>
    </p:spTree>
    <p:extLst>
      <p:ext uri="{BB962C8B-B14F-4D97-AF65-F5344CB8AC3E}">
        <p14:creationId xmlns:p14="http://schemas.microsoft.com/office/powerpoint/2010/main" val="2220931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Case Studies: #2 – RFP Addendum and the 28-Day Rule</a:t>
            </a:r>
          </a:p>
        </p:txBody>
      </p:sp>
      <p:sp>
        <p:nvSpPr>
          <p:cNvPr id="3" name="Content Placeholder 2"/>
          <p:cNvSpPr>
            <a:spLocks noGrp="1"/>
          </p:cNvSpPr>
          <p:nvPr>
            <p:ph idx="1"/>
          </p:nvPr>
        </p:nvSpPr>
        <p:spPr>
          <a:xfrm>
            <a:off x="533400" y="1524000"/>
            <a:ext cx="9898602" cy="4112800"/>
          </a:xfrm>
        </p:spPr>
        <p:txBody>
          <a:bodyPr/>
          <a:lstStyle/>
          <a:p>
            <a:pPr>
              <a:spcAft>
                <a:spcPts val="0"/>
              </a:spcAft>
              <a:buFont typeface="Arial" panose="020B0604020202020204" pitchFamily="34" charset="0"/>
              <a:buChar char="•"/>
            </a:pPr>
            <a:r>
              <a:rPr lang="en-US" sz="2400" dirty="0" smtClean="0"/>
              <a:t>YES. Since </a:t>
            </a:r>
            <a:r>
              <a:rPr lang="en-US" sz="2400" dirty="0"/>
              <a:t>the change to applicant hubs where services will be provided and adding access points to the RFP is considered a cardinal change that could significantly impact bidding, this WOULD require the 28-day waiting period to restart from the time of the addendum release.</a:t>
            </a:r>
          </a:p>
          <a:p>
            <a:pPr lvl="1">
              <a:spcBef>
                <a:spcPts val="1000"/>
              </a:spcBef>
              <a:spcAft>
                <a:spcPts val="0"/>
              </a:spcAft>
              <a:buFont typeface="Arial" panose="020B0604020202020204" pitchFamily="34" charset="0"/>
              <a:buChar char="•"/>
            </a:pPr>
            <a:endParaRPr lang="en-US" dirty="0"/>
          </a:p>
          <a:p>
            <a:pPr>
              <a:spcAft>
                <a:spcPts val="0"/>
              </a:spcAft>
              <a:buFont typeface="Arial" panose="020B0604020202020204" pitchFamily="34" charset="0"/>
              <a:buChar char="•"/>
            </a:pPr>
            <a:r>
              <a:rPr lang="en-US" sz="2400" dirty="0"/>
              <a:t>The new Allowable Contract Date would be 02/12/2019.</a:t>
            </a:r>
          </a:p>
          <a:p>
            <a:pPr lvl="1">
              <a:buFont typeface="Arial" panose="020B0604020202020204" pitchFamily="34" charset="0"/>
              <a:buChar char="•"/>
            </a:pPr>
            <a:endParaRPr lang="en-US" dirty="0"/>
          </a:p>
          <a:p>
            <a:pPr lvl="1"/>
            <a:endParaRPr lang="en-US" dirty="0"/>
          </a:p>
          <a:p>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35</a:t>
            </a:fld>
            <a:endParaRPr lang="en-US" dirty="0"/>
          </a:p>
        </p:txBody>
      </p:sp>
    </p:spTree>
    <p:extLst>
      <p:ext uri="{BB962C8B-B14F-4D97-AF65-F5344CB8AC3E}">
        <p14:creationId xmlns:p14="http://schemas.microsoft.com/office/powerpoint/2010/main" val="3286192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36</a:t>
            </a:fld>
            <a:endParaRPr lang="en-US" dirty="0"/>
          </a:p>
        </p:txBody>
      </p:sp>
    </p:spTree>
    <p:extLst>
      <p:ext uri="{BB962C8B-B14F-4D97-AF65-F5344CB8AC3E}">
        <p14:creationId xmlns:p14="http://schemas.microsoft.com/office/powerpoint/2010/main" val="393633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242349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4" name="Shape 35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800" dirty="0">
                <a:sym typeface="Source Sans Pro"/>
              </a:rPr>
              <a:t>How to Apply</a:t>
            </a:r>
          </a:p>
        </p:txBody>
      </p:sp>
      <p:sp>
        <p:nvSpPr>
          <p:cNvPr id="2" name="Content Placeholder 1"/>
          <p:cNvSpPr>
            <a:spLocks noGrp="1"/>
          </p:cNvSpPr>
          <p:nvPr>
            <p:ph idx="1"/>
          </p:nvPr>
        </p:nvSpPr>
        <p:spPr>
          <a:xfrm>
            <a:off x="337350" y="1709057"/>
            <a:ext cx="10279899" cy="1338943"/>
          </a:xfrm>
        </p:spPr>
        <p:txBody>
          <a:bodyPr/>
          <a:lstStyle/>
          <a:p>
            <a:pPr>
              <a:buFont typeface="Arial" panose="020B0604020202020204" pitchFamily="34" charset="0"/>
              <a:buChar char="•"/>
            </a:pPr>
            <a:r>
              <a:rPr lang="en-US" sz="2400" dirty="0"/>
              <a:t>Call our Client Service Bureau at call (888) 203-8100 to set up an account in EPC and make sure your school or library has an entity number (also called a Billed Entity Number or BEN).</a:t>
            </a:r>
          </a:p>
          <a:p>
            <a:endParaRPr lang="en-US" dirty="0"/>
          </a:p>
        </p:txBody>
      </p:sp>
      <p:sp>
        <p:nvSpPr>
          <p:cNvPr id="355" name="Shape 355"/>
          <p:cNvSpPr/>
          <p:nvPr/>
        </p:nvSpPr>
        <p:spPr>
          <a:xfrm>
            <a:off x="304800" y="3557130"/>
            <a:ext cx="2540000" cy="2386469"/>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algn="ctr"/>
            <a:endParaRPr sz="3200" dirty="0">
              <a:solidFill>
                <a:srgbClr val="FFFFFF"/>
              </a:solidFill>
              <a:latin typeface="Calibri"/>
              <a:ea typeface="Calibri"/>
              <a:cs typeface="Calibri"/>
              <a:sym typeface="Calibri"/>
            </a:endParaRPr>
          </a:p>
        </p:txBody>
      </p:sp>
      <p:sp>
        <p:nvSpPr>
          <p:cNvPr id="356" name="Shape 356"/>
          <p:cNvSpPr/>
          <p:nvPr/>
        </p:nvSpPr>
        <p:spPr>
          <a:xfrm>
            <a:off x="3318932" y="3574376"/>
            <a:ext cx="2540000" cy="2369224"/>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algn="ctr"/>
            <a:endParaRPr sz="3200" dirty="0">
              <a:solidFill>
                <a:srgbClr val="FFFFFF"/>
              </a:solidFill>
              <a:latin typeface="Calibri"/>
              <a:ea typeface="Calibri"/>
              <a:cs typeface="Calibri"/>
              <a:sym typeface="Calibri"/>
            </a:endParaRPr>
          </a:p>
        </p:txBody>
      </p:sp>
      <p:sp>
        <p:nvSpPr>
          <p:cNvPr id="357" name="Shape 357"/>
          <p:cNvSpPr/>
          <p:nvPr/>
        </p:nvSpPr>
        <p:spPr>
          <a:xfrm>
            <a:off x="6359290" y="3574376"/>
            <a:ext cx="2540000" cy="2369224"/>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algn="ctr"/>
            <a:endParaRPr sz="3200" dirty="0">
              <a:solidFill>
                <a:srgbClr val="FFFFFF"/>
              </a:solidFill>
              <a:latin typeface="Calibri"/>
              <a:ea typeface="Calibri"/>
              <a:cs typeface="Calibri"/>
              <a:sym typeface="Calibri"/>
            </a:endParaRPr>
          </a:p>
        </p:txBody>
      </p:sp>
      <p:sp>
        <p:nvSpPr>
          <p:cNvPr id="358" name="Shape 358"/>
          <p:cNvSpPr/>
          <p:nvPr/>
        </p:nvSpPr>
        <p:spPr>
          <a:xfrm>
            <a:off x="9390217" y="3601918"/>
            <a:ext cx="2540000" cy="2341682"/>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algn="ctr"/>
            <a:endParaRPr sz="3200" dirty="0">
              <a:solidFill>
                <a:srgbClr val="FFFFFF"/>
              </a:solidFill>
              <a:latin typeface="Calibri"/>
              <a:ea typeface="Calibri"/>
              <a:cs typeface="Calibri"/>
              <a:sym typeface="Calibri"/>
            </a:endParaRPr>
          </a:p>
        </p:txBody>
      </p:sp>
      <p:sp>
        <p:nvSpPr>
          <p:cNvPr id="359" name="Shape 359"/>
          <p:cNvSpPr txBox="1"/>
          <p:nvPr/>
        </p:nvSpPr>
        <p:spPr>
          <a:xfrm>
            <a:off x="304800" y="3575526"/>
            <a:ext cx="2540100" cy="1015800"/>
          </a:xfrm>
          <a:prstGeom prst="rect">
            <a:avLst/>
          </a:prstGeom>
          <a:noFill/>
          <a:ln>
            <a:noFill/>
          </a:ln>
        </p:spPr>
        <p:txBody>
          <a:bodyPr lIns="91425" tIns="45700" rIns="91425" bIns="45700" anchor="t" anchorCtr="0">
            <a:noAutofit/>
          </a:bodyPr>
          <a:lstStyle/>
          <a:p>
            <a:pPr algn="ctr">
              <a:buSzPct val="25000"/>
            </a:pPr>
            <a:r>
              <a:rPr lang="en-US" sz="2400" dirty="0">
                <a:solidFill>
                  <a:srgbClr val="00549F"/>
                </a:solidFill>
                <a:latin typeface="Source Sans Pro"/>
                <a:ea typeface="Source Sans Pro"/>
                <a:cs typeface="Source Sans Pro"/>
                <a:sym typeface="Source Sans Pro"/>
              </a:rPr>
              <a:t>Request services</a:t>
            </a:r>
          </a:p>
          <a:p>
            <a:pPr algn="ctr">
              <a:buSzPct val="25000"/>
            </a:pPr>
            <a:r>
              <a:rPr lang="en-US" sz="2400" b="1" dirty="0">
                <a:solidFill>
                  <a:srgbClr val="00549F"/>
                </a:solidFill>
                <a:latin typeface="Source Sans Pro"/>
                <a:ea typeface="Source Sans Pro"/>
                <a:cs typeface="Source Sans Pro"/>
                <a:sym typeface="Source Sans Pro"/>
              </a:rPr>
              <a:t>(FCC Form 470),</a:t>
            </a:r>
          </a:p>
          <a:p>
            <a:pPr algn="ctr">
              <a:buSzPct val="25000"/>
            </a:pPr>
            <a:r>
              <a:rPr lang="en-US" sz="2400" dirty="0">
                <a:solidFill>
                  <a:srgbClr val="00549F"/>
                </a:solidFill>
                <a:latin typeface="Source Sans Pro"/>
                <a:ea typeface="Source Sans Pro"/>
                <a:cs typeface="Source Sans Pro"/>
                <a:sym typeface="Source Sans Pro"/>
              </a:rPr>
              <a:t>run a competitive bid process, and select a vendor</a:t>
            </a:r>
          </a:p>
        </p:txBody>
      </p:sp>
      <p:sp>
        <p:nvSpPr>
          <p:cNvPr id="360" name="Shape 360"/>
          <p:cNvSpPr txBox="1"/>
          <p:nvPr/>
        </p:nvSpPr>
        <p:spPr>
          <a:xfrm>
            <a:off x="3318932" y="3651725"/>
            <a:ext cx="2540100" cy="1015800"/>
          </a:xfrm>
          <a:prstGeom prst="rect">
            <a:avLst/>
          </a:prstGeom>
          <a:noFill/>
          <a:ln>
            <a:noFill/>
          </a:ln>
        </p:spPr>
        <p:txBody>
          <a:bodyPr lIns="91425" tIns="45700" rIns="91425" bIns="45700" anchor="t" anchorCtr="0">
            <a:noAutofit/>
          </a:bodyPr>
          <a:lstStyle/>
          <a:p>
            <a:pPr algn="ctr">
              <a:buSzPct val="25000"/>
            </a:pPr>
            <a:r>
              <a:rPr lang="en-US" sz="2400" dirty="0">
                <a:solidFill>
                  <a:srgbClr val="00549F"/>
                </a:solidFill>
                <a:latin typeface="Source Sans Pro"/>
                <a:ea typeface="Source Sans Pro"/>
                <a:cs typeface="Source Sans Pro"/>
                <a:sym typeface="Source Sans Pro"/>
              </a:rPr>
              <a:t>Request funding</a:t>
            </a:r>
          </a:p>
          <a:p>
            <a:pPr algn="ctr">
              <a:buSzPct val="25000"/>
            </a:pPr>
            <a:r>
              <a:rPr lang="en-US" sz="2400" b="1" dirty="0">
                <a:solidFill>
                  <a:srgbClr val="00549F"/>
                </a:solidFill>
                <a:latin typeface="Source Sans Pro"/>
                <a:ea typeface="Source Sans Pro"/>
                <a:cs typeface="Source Sans Pro"/>
                <a:sym typeface="Source Sans Pro"/>
              </a:rPr>
              <a:t>(FCC Form 471)</a:t>
            </a:r>
          </a:p>
          <a:p>
            <a:pPr algn="ctr">
              <a:buSzPct val="25000"/>
            </a:pPr>
            <a:r>
              <a:rPr lang="en-US" sz="2400" dirty="0">
                <a:solidFill>
                  <a:srgbClr val="00549F"/>
                </a:solidFill>
                <a:latin typeface="Source Sans Pro"/>
                <a:ea typeface="Source Sans Pro"/>
                <a:cs typeface="Source Sans Pro"/>
                <a:sym typeface="Source Sans Pro"/>
              </a:rPr>
              <a:t>and undergo application review</a:t>
            </a:r>
          </a:p>
        </p:txBody>
      </p:sp>
      <p:sp>
        <p:nvSpPr>
          <p:cNvPr id="361" name="Shape 361"/>
          <p:cNvSpPr txBox="1"/>
          <p:nvPr/>
        </p:nvSpPr>
        <p:spPr>
          <a:xfrm>
            <a:off x="6306742" y="3651725"/>
            <a:ext cx="2540100" cy="1015800"/>
          </a:xfrm>
          <a:prstGeom prst="rect">
            <a:avLst/>
          </a:prstGeom>
          <a:noFill/>
          <a:ln>
            <a:noFill/>
          </a:ln>
        </p:spPr>
        <p:txBody>
          <a:bodyPr lIns="91425" tIns="45700" rIns="91425" bIns="45700" anchor="t" anchorCtr="0">
            <a:noAutofit/>
          </a:bodyPr>
          <a:lstStyle/>
          <a:p>
            <a:pPr algn="ctr">
              <a:buSzPct val="25000"/>
            </a:pPr>
            <a:r>
              <a:rPr lang="en-US" sz="2400" dirty="0">
                <a:solidFill>
                  <a:srgbClr val="00549F"/>
                </a:solidFill>
                <a:latin typeface="Source Sans Pro"/>
                <a:ea typeface="Source Sans Pro"/>
                <a:cs typeface="Source Sans Pro"/>
                <a:sym typeface="Source Sans Pro"/>
              </a:rPr>
              <a:t>Confirm the start of services and status of CIPA compliance </a:t>
            </a:r>
          </a:p>
          <a:p>
            <a:pPr algn="ctr">
              <a:buSzPct val="25000"/>
            </a:pPr>
            <a:r>
              <a:rPr lang="en-US" sz="2400" b="1" dirty="0">
                <a:solidFill>
                  <a:srgbClr val="00549F"/>
                </a:solidFill>
                <a:latin typeface="Source Sans Pro"/>
                <a:ea typeface="Source Sans Pro"/>
                <a:cs typeface="Source Sans Pro"/>
                <a:sym typeface="Source Sans Pro"/>
              </a:rPr>
              <a:t>(FCC Form 486)</a:t>
            </a:r>
          </a:p>
        </p:txBody>
      </p:sp>
      <p:sp>
        <p:nvSpPr>
          <p:cNvPr id="362" name="Shape 362"/>
          <p:cNvSpPr txBox="1"/>
          <p:nvPr/>
        </p:nvSpPr>
        <p:spPr>
          <a:xfrm>
            <a:off x="9347200" y="3642527"/>
            <a:ext cx="2540100" cy="2215674"/>
          </a:xfrm>
          <a:prstGeom prst="rect">
            <a:avLst/>
          </a:prstGeom>
          <a:noFill/>
          <a:ln>
            <a:noFill/>
          </a:ln>
        </p:spPr>
        <p:txBody>
          <a:bodyPr lIns="91425" tIns="45700" rIns="91425" bIns="45700" anchor="t" anchorCtr="0">
            <a:noAutofit/>
          </a:bodyPr>
          <a:lstStyle/>
          <a:p>
            <a:pPr algn="ctr">
              <a:buSzPct val="25000"/>
            </a:pPr>
            <a:r>
              <a:rPr lang="en-US" sz="2400" dirty="0">
                <a:solidFill>
                  <a:srgbClr val="00549F"/>
                </a:solidFill>
                <a:latin typeface="Source Sans Pro"/>
                <a:ea typeface="Source Sans Pro"/>
                <a:cs typeface="Source Sans Pro"/>
                <a:sym typeface="Source Sans Pro"/>
              </a:rPr>
              <a:t>Request reimbursements </a:t>
            </a:r>
            <a:r>
              <a:rPr lang="en-US" sz="2400" b="1" dirty="0">
                <a:solidFill>
                  <a:srgbClr val="00549F"/>
                </a:solidFill>
                <a:latin typeface="Source Sans Pro"/>
                <a:ea typeface="Source Sans Pro"/>
                <a:cs typeface="Source Sans Pro"/>
                <a:sym typeface="Source Sans Pro"/>
              </a:rPr>
              <a:t>(FCC Form 472) </a:t>
            </a:r>
            <a:endParaRPr lang="en-US" sz="2400" dirty="0">
              <a:solidFill>
                <a:srgbClr val="00549F"/>
              </a:solidFill>
              <a:latin typeface="Source Sans Pro"/>
              <a:ea typeface="Source Sans Pro"/>
              <a:cs typeface="Source Sans Pro"/>
              <a:sym typeface="Source Sans Pro"/>
            </a:endParaRPr>
          </a:p>
          <a:p>
            <a:pPr algn="ctr">
              <a:buSzPct val="25000"/>
            </a:pPr>
            <a:r>
              <a:rPr lang="en-US" sz="2400" dirty="0">
                <a:solidFill>
                  <a:srgbClr val="00549F"/>
                </a:solidFill>
                <a:latin typeface="Source Sans Pro"/>
                <a:ea typeface="Source Sans Pro"/>
                <a:cs typeface="Source Sans Pro"/>
                <a:sym typeface="Source Sans Pro"/>
              </a:rPr>
              <a:t> OR receive discounts</a:t>
            </a:r>
          </a:p>
          <a:p>
            <a:pPr algn="ctr">
              <a:buSzPct val="25000"/>
            </a:pPr>
            <a:r>
              <a:rPr lang="en-US" sz="2400" b="1" dirty="0">
                <a:solidFill>
                  <a:srgbClr val="00549F"/>
                </a:solidFill>
                <a:latin typeface="Source Sans Pro"/>
                <a:ea typeface="Source Sans Pro"/>
                <a:cs typeface="Source Sans Pro"/>
                <a:sym typeface="Source Sans Pro"/>
              </a:rPr>
              <a:t>(FCC Form 474)</a:t>
            </a:r>
            <a:endParaRPr lang="en-US" sz="2400" dirty="0">
              <a:solidFill>
                <a:srgbClr val="00549F"/>
              </a:solidFill>
              <a:latin typeface="Source Sans Pro"/>
              <a:ea typeface="Source Sans Pro"/>
              <a:cs typeface="Source Sans Pro"/>
              <a:sym typeface="Source Sans Pro"/>
            </a:endParaRPr>
          </a:p>
        </p:txBody>
      </p:sp>
      <p:sp>
        <p:nvSpPr>
          <p:cNvPr id="363" name="Shape 363"/>
          <p:cNvSpPr txBox="1"/>
          <p:nvPr/>
        </p:nvSpPr>
        <p:spPr>
          <a:xfrm>
            <a:off x="304800" y="2934809"/>
            <a:ext cx="2540000" cy="584774"/>
          </a:xfrm>
          <a:prstGeom prst="rect">
            <a:avLst/>
          </a:prstGeom>
          <a:noFill/>
          <a:ln>
            <a:noFill/>
          </a:ln>
        </p:spPr>
        <p:txBody>
          <a:bodyPr lIns="91425" tIns="45700" rIns="91425" bIns="45700" anchor="t" anchorCtr="0">
            <a:noAutofit/>
          </a:bodyPr>
          <a:lstStyle/>
          <a:p>
            <a:pPr algn="ctr">
              <a:buSzPct val="25000"/>
            </a:pPr>
            <a:r>
              <a:rPr lang="en-US" sz="3200" b="1" dirty="0">
                <a:solidFill>
                  <a:srgbClr val="FE5000"/>
                </a:solidFill>
                <a:latin typeface="Source Sans Pro"/>
                <a:ea typeface="Source Sans Pro"/>
                <a:cs typeface="Source Sans Pro"/>
                <a:sym typeface="Source Sans Pro"/>
              </a:rPr>
              <a:t>1.</a:t>
            </a:r>
          </a:p>
        </p:txBody>
      </p:sp>
      <p:sp>
        <p:nvSpPr>
          <p:cNvPr id="364" name="Shape 364"/>
          <p:cNvSpPr txBox="1"/>
          <p:nvPr/>
        </p:nvSpPr>
        <p:spPr>
          <a:xfrm>
            <a:off x="3318932" y="2908233"/>
            <a:ext cx="2540000" cy="584774"/>
          </a:xfrm>
          <a:prstGeom prst="rect">
            <a:avLst/>
          </a:prstGeom>
          <a:noFill/>
          <a:ln>
            <a:noFill/>
          </a:ln>
        </p:spPr>
        <p:txBody>
          <a:bodyPr lIns="91425" tIns="45700" rIns="91425" bIns="45700" anchor="t" anchorCtr="0">
            <a:noAutofit/>
          </a:bodyPr>
          <a:lstStyle/>
          <a:p>
            <a:pPr algn="ctr">
              <a:buSzPct val="25000"/>
            </a:pPr>
            <a:r>
              <a:rPr lang="en-US" sz="3200" b="1" dirty="0">
                <a:solidFill>
                  <a:srgbClr val="FE5000"/>
                </a:solidFill>
                <a:latin typeface="Source Sans Pro"/>
                <a:ea typeface="Source Sans Pro"/>
                <a:cs typeface="Source Sans Pro"/>
                <a:sym typeface="Source Sans Pro"/>
              </a:rPr>
              <a:t>2.</a:t>
            </a:r>
          </a:p>
        </p:txBody>
      </p:sp>
      <p:sp>
        <p:nvSpPr>
          <p:cNvPr id="365" name="Shape 365"/>
          <p:cNvSpPr txBox="1"/>
          <p:nvPr/>
        </p:nvSpPr>
        <p:spPr>
          <a:xfrm>
            <a:off x="6333066" y="2908233"/>
            <a:ext cx="2540000" cy="584774"/>
          </a:xfrm>
          <a:prstGeom prst="rect">
            <a:avLst/>
          </a:prstGeom>
          <a:noFill/>
          <a:ln>
            <a:noFill/>
          </a:ln>
        </p:spPr>
        <p:txBody>
          <a:bodyPr lIns="91425" tIns="45700" rIns="91425" bIns="45700" anchor="t" anchorCtr="0">
            <a:noAutofit/>
          </a:bodyPr>
          <a:lstStyle/>
          <a:p>
            <a:pPr algn="ctr">
              <a:buSzPct val="25000"/>
            </a:pPr>
            <a:r>
              <a:rPr lang="en-US" sz="3200" b="1" dirty="0">
                <a:solidFill>
                  <a:srgbClr val="FE5000"/>
                </a:solidFill>
                <a:latin typeface="Source Sans Pro"/>
                <a:ea typeface="Source Sans Pro"/>
                <a:cs typeface="Source Sans Pro"/>
                <a:sym typeface="Source Sans Pro"/>
              </a:rPr>
              <a:t>3.</a:t>
            </a:r>
          </a:p>
        </p:txBody>
      </p:sp>
      <p:sp>
        <p:nvSpPr>
          <p:cNvPr id="366" name="Shape 366"/>
          <p:cNvSpPr txBox="1"/>
          <p:nvPr/>
        </p:nvSpPr>
        <p:spPr>
          <a:xfrm>
            <a:off x="9356531" y="2943175"/>
            <a:ext cx="2540000" cy="584774"/>
          </a:xfrm>
          <a:prstGeom prst="rect">
            <a:avLst/>
          </a:prstGeom>
          <a:noFill/>
          <a:ln>
            <a:noFill/>
          </a:ln>
        </p:spPr>
        <p:txBody>
          <a:bodyPr lIns="91425" tIns="45700" rIns="91425" bIns="45700" anchor="t" anchorCtr="0">
            <a:noAutofit/>
          </a:bodyPr>
          <a:lstStyle/>
          <a:p>
            <a:pPr algn="ctr">
              <a:buSzPct val="25000"/>
            </a:pPr>
            <a:r>
              <a:rPr lang="en-US" sz="3200" b="1" dirty="0">
                <a:solidFill>
                  <a:srgbClr val="FE5000"/>
                </a:solidFill>
                <a:latin typeface="Source Sans Pro"/>
                <a:ea typeface="Source Sans Pro"/>
                <a:cs typeface="Source Sans Pro"/>
                <a:sym typeface="Source Sans Pro"/>
              </a:rPr>
              <a:t>4.</a:t>
            </a:r>
          </a:p>
        </p:txBody>
      </p:sp>
      <p:sp>
        <p:nvSpPr>
          <p:cNvPr id="18" name="Footer Placeholder 1"/>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4</a:t>
            </a:fld>
            <a:endParaRPr lang="en-US" dirty="0"/>
          </a:p>
        </p:txBody>
      </p:sp>
    </p:spTree>
    <p:extLst>
      <p:ext uri="{BB962C8B-B14F-4D97-AF65-F5344CB8AC3E}">
        <p14:creationId xmlns:p14="http://schemas.microsoft.com/office/powerpoint/2010/main" val="858473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143000"/>
            <a:ext cx="5220070" cy="4101914"/>
          </a:xfrm>
        </p:spPr>
        <p:txBody>
          <a:bodyPr/>
          <a:lstStyle/>
          <a:p>
            <a:pPr marL="0" indent="0">
              <a:buNone/>
            </a:pPr>
            <a:r>
              <a:rPr lang="en-US" b="1" dirty="0"/>
              <a:t>Applicants </a:t>
            </a:r>
          </a:p>
          <a:p>
            <a:pPr marL="457200" indent="-457200">
              <a:spcAft>
                <a:spcPts val="0"/>
              </a:spcAft>
              <a:buFont typeface="Arial" panose="020B0604020202020204" pitchFamily="34" charset="0"/>
              <a:buChar char="•"/>
            </a:pPr>
            <a:r>
              <a:rPr lang="en-US" sz="2000" dirty="0"/>
              <a:t>Determine services needed, file FCC Form 470 and RFP.</a:t>
            </a:r>
          </a:p>
          <a:p>
            <a:pPr marL="457200" indent="-457200">
              <a:spcAft>
                <a:spcPts val="0"/>
              </a:spcAft>
              <a:buFont typeface="Arial" panose="020B0604020202020204" pitchFamily="34" charset="0"/>
              <a:buChar char="•"/>
            </a:pPr>
            <a:r>
              <a:rPr lang="en-US" sz="2000" dirty="0"/>
              <a:t>Run competitive bidding process.</a:t>
            </a:r>
          </a:p>
          <a:p>
            <a:pPr marL="457200" indent="-457200">
              <a:spcAft>
                <a:spcPts val="0"/>
              </a:spcAft>
              <a:buFont typeface="Arial" panose="020B0604020202020204" pitchFamily="34" charset="0"/>
              <a:buChar char="•"/>
            </a:pPr>
            <a:r>
              <a:rPr lang="en-US" sz="2000" dirty="0"/>
              <a:t>Select winning bidder, with price of eligible products and services as primary factor. </a:t>
            </a:r>
          </a:p>
          <a:p>
            <a:pPr marL="457200" indent="-457200">
              <a:spcAft>
                <a:spcPts val="0"/>
              </a:spcAft>
              <a:buFont typeface="Arial" panose="020B0604020202020204" pitchFamily="34" charset="0"/>
              <a:buChar char="•"/>
            </a:pPr>
            <a:r>
              <a:rPr lang="en-US" altLang="en-US" sz="2000" dirty="0"/>
              <a:t>Respond to PIA. </a:t>
            </a:r>
          </a:p>
          <a:p>
            <a:pPr marL="457200" indent="-457200">
              <a:spcAft>
                <a:spcPts val="0"/>
              </a:spcAft>
              <a:buFont typeface="Arial" panose="020B0604020202020204" pitchFamily="34" charset="0"/>
              <a:buChar char="•"/>
            </a:pPr>
            <a:r>
              <a:rPr lang="en-US" altLang="en-US" sz="2000" dirty="0"/>
              <a:t>File other applicant forms (FCC Forms 471, 486, 472, 500, etc.) </a:t>
            </a:r>
          </a:p>
          <a:p>
            <a:pPr marL="457200" indent="-457200">
              <a:spcAft>
                <a:spcPts val="0"/>
              </a:spcAft>
              <a:buFont typeface="Arial" panose="020B0604020202020204" pitchFamily="34" charset="0"/>
              <a:buChar char="•"/>
            </a:pPr>
            <a:r>
              <a:rPr lang="en-US" altLang="en-US" sz="2000" dirty="0"/>
              <a:t>Document compliance with FCC rules on an ongoing basis.</a:t>
            </a:r>
          </a:p>
          <a:p>
            <a:pPr marL="457200" indent="-457200">
              <a:spcAft>
                <a:spcPts val="0"/>
              </a:spcAft>
              <a:buFont typeface="Arial" panose="020B0604020202020204" pitchFamily="34" charset="0"/>
              <a:buChar char="•"/>
            </a:pPr>
            <a:r>
              <a:rPr lang="en-US" altLang="en-US" sz="2000" dirty="0"/>
              <a:t>Retain documentation for at least ten</a:t>
            </a:r>
            <a:r>
              <a:rPr lang="en-US" altLang="en-US" sz="2000" dirty="0">
                <a:solidFill>
                  <a:srgbClr val="FF0000"/>
                </a:solidFill>
              </a:rPr>
              <a:t> </a:t>
            </a:r>
            <a:r>
              <a:rPr lang="en-US" altLang="en-US" sz="2000" dirty="0"/>
              <a:t>years from last date of service delivery.  </a:t>
            </a:r>
          </a:p>
          <a:p>
            <a:pPr marL="457200" indent="-457200">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a:t>Know your role</a:t>
            </a:r>
          </a:p>
        </p:txBody>
      </p:sp>
      <p:sp>
        <p:nvSpPr>
          <p:cNvPr id="4" name="Footer Placeholder 3"/>
          <p:cNvSpPr>
            <a:spLocks noGrp="1"/>
          </p:cNvSpPr>
          <p:nvPr>
            <p:ph type="ftr" sz="quarter" idx="11"/>
          </p:nvPr>
        </p:nvSpPr>
        <p:spPr>
          <a:xfrm>
            <a:off x="304800" y="6356349"/>
            <a:ext cx="7816049" cy="365125"/>
          </a:xfrm>
        </p:spPr>
        <p:txBody>
          <a:bodyPr/>
          <a:lstStyle/>
          <a:p>
            <a:pPr marL="12700">
              <a:lnSpc>
                <a:spcPts val="969"/>
              </a:lnSpc>
            </a:pPr>
            <a:r>
              <a:rPr lang="de-DE" dirty="0">
                <a:solidFill>
                  <a:srgbClr val="0062FF"/>
                </a:solidFill>
              </a:rPr>
              <a:t>© 2017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2"/>
          </p:nvPr>
        </p:nvSpPr>
        <p:spPr/>
        <p:txBody>
          <a:bodyPr/>
          <a:lstStyle/>
          <a:p>
            <a:fld id="{77DFCED7-EB59-654B-ACD8-84CE8F59160C}" type="slidenum">
              <a:rPr lang="en-US" smtClean="0"/>
              <a:pPr/>
              <a:t>5</a:t>
            </a:fld>
            <a:endParaRPr lang="en-US" dirty="0"/>
          </a:p>
        </p:txBody>
      </p:sp>
      <p:sp>
        <p:nvSpPr>
          <p:cNvPr id="9" name="Content Placeholder 2"/>
          <p:cNvSpPr txBox="1">
            <a:spLocks/>
          </p:cNvSpPr>
          <p:nvPr/>
        </p:nvSpPr>
        <p:spPr>
          <a:xfrm>
            <a:off x="6400800" y="1143000"/>
            <a:ext cx="5220070" cy="4101914"/>
          </a:xfrm>
          <a:prstGeom prst="rect">
            <a:avLst/>
          </a:prstGeom>
        </p:spPr>
        <p:txBody>
          <a:bodyPr vert="horz" lIns="91440" tIns="45720" rIns="91440" bIns="45720" rtlCol="0" anchor="t"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mj-lt"/>
              <a:buNone/>
            </a:pPr>
            <a:r>
              <a:rPr lang="en-US" b="1" dirty="0"/>
              <a:t>Service Providers</a:t>
            </a:r>
          </a:p>
          <a:p>
            <a:pPr marL="457200" indent="-457200">
              <a:spcAft>
                <a:spcPts val="0"/>
              </a:spcAft>
              <a:buFont typeface="Arial" panose="020B0604020202020204" pitchFamily="34" charset="0"/>
              <a:buChar char="•"/>
            </a:pPr>
            <a:r>
              <a:rPr lang="en-US" sz="2000" dirty="0"/>
              <a:t>Respond to FCC Form 470 and RFPs.</a:t>
            </a:r>
          </a:p>
          <a:p>
            <a:pPr marL="457200" indent="-457200">
              <a:spcAft>
                <a:spcPts val="0"/>
              </a:spcAft>
              <a:buFont typeface="Arial" panose="020B0604020202020204" pitchFamily="34" charset="0"/>
              <a:buChar char="•"/>
            </a:pPr>
            <a:r>
              <a:rPr lang="en-US" altLang="en-US" sz="2000" dirty="0"/>
              <a:t>May assist with responding to PIA on technical services questions (but not competitive bidding). </a:t>
            </a:r>
          </a:p>
          <a:p>
            <a:pPr marL="457200" indent="-457200">
              <a:spcAft>
                <a:spcPts val="0"/>
              </a:spcAft>
              <a:buFont typeface="Arial" panose="020B0604020202020204" pitchFamily="34" charset="0"/>
              <a:buChar char="•"/>
            </a:pPr>
            <a:r>
              <a:rPr lang="en-US" altLang="en-US" sz="2000" dirty="0"/>
              <a:t>File other service provider forms (FCC Forms 473, 474, etc</a:t>
            </a:r>
            <a:r>
              <a:rPr lang="en-US" altLang="en-US" sz="2000" dirty="0" smtClean="0"/>
              <a:t>.) </a:t>
            </a:r>
            <a:endParaRPr lang="en-US" altLang="en-US" sz="2000" dirty="0"/>
          </a:p>
          <a:p>
            <a:pPr marL="457200" indent="-457200">
              <a:spcAft>
                <a:spcPts val="0"/>
              </a:spcAft>
              <a:buFont typeface="Arial" panose="020B0604020202020204" pitchFamily="34" charset="0"/>
              <a:buChar char="•"/>
            </a:pPr>
            <a:r>
              <a:rPr lang="en-US" altLang="en-US" sz="2000" dirty="0"/>
              <a:t>Document their compliance with FCC rules on an ongoing basis.</a:t>
            </a:r>
          </a:p>
          <a:p>
            <a:pPr marL="457200" indent="-457200">
              <a:spcAft>
                <a:spcPts val="0"/>
              </a:spcAft>
              <a:buFont typeface="Arial" panose="020B0604020202020204" pitchFamily="34" charset="0"/>
              <a:buChar char="•"/>
            </a:pPr>
            <a:r>
              <a:rPr lang="en-US" altLang="en-US" sz="2000" dirty="0"/>
              <a:t>Retain documentation for at least ten years from last date of service delivery.  </a:t>
            </a:r>
          </a:p>
          <a:p>
            <a:pPr marL="0" indent="0">
              <a:buFont typeface="+mj-lt"/>
              <a:buNone/>
            </a:pPr>
            <a:endParaRPr lang="en-US" b="1" dirty="0"/>
          </a:p>
        </p:txBody>
      </p:sp>
    </p:spTree>
    <p:extLst>
      <p:ext uri="{BB962C8B-B14F-4D97-AF65-F5344CB8AC3E}">
        <p14:creationId xmlns:p14="http://schemas.microsoft.com/office/powerpoint/2010/main" val="2063915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Competitive Bidding</a:t>
            </a:r>
          </a:p>
          <a:p>
            <a:r>
              <a:rPr lang="en-US" sz="2800" dirty="0"/>
              <a:t>(FCC Form 470)</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6</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99161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7" name="Shape 8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800" dirty="0">
                <a:sym typeface="Source Sans Pro"/>
              </a:rPr>
              <a:t>Requesting</a:t>
            </a:r>
            <a:r>
              <a:rPr lang="en-US" dirty="0">
                <a:sym typeface="Source Sans Pro"/>
              </a:rPr>
              <a:t> </a:t>
            </a:r>
            <a:r>
              <a:rPr lang="en-US" sz="2800" dirty="0">
                <a:sym typeface="Source Sans Pro"/>
              </a:rPr>
              <a:t>Services</a:t>
            </a:r>
            <a:endParaRPr lang="en-US" dirty="0">
              <a:sym typeface="Source Sans Pro"/>
            </a:endParaRPr>
          </a:p>
        </p:txBody>
      </p:sp>
      <p:sp>
        <p:nvSpPr>
          <p:cNvPr id="85" name="Shape 85"/>
          <p:cNvSpPr txBox="1">
            <a:spLocks noGrp="1"/>
          </p:cNvSpPr>
          <p:nvPr>
            <p:ph idx="1"/>
          </p:nvPr>
        </p:nvSpPr>
        <p:spPr>
          <a:xfrm>
            <a:off x="480153" y="1600200"/>
            <a:ext cx="11549849" cy="4112800"/>
          </a:xfrm>
          <a:prstGeom prst="rect">
            <a:avLst/>
          </a:prstGeom>
          <a:noFill/>
          <a:ln>
            <a:noFill/>
          </a:ln>
        </p:spPr>
        <p:txBody>
          <a:bodyPr lIns="91425" tIns="45700" rIns="91425" bIns="45700" anchor="t" anchorCtr="0">
            <a:noAutofit/>
          </a:bodyPr>
          <a:lstStyle/>
          <a:p>
            <a:pPr marL="514350">
              <a:spcAft>
                <a:spcPts val="0"/>
              </a:spcAft>
              <a:buFont typeface="Arial" panose="020B0604020202020204" pitchFamily="34" charset="0"/>
              <a:buChar char="•"/>
            </a:pPr>
            <a:r>
              <a:rPr lang="en-US" dirty="0"/>
              <a:t>The FCC Form 470 opens</a:t>
            </a:r>
            <a:r>
              <a:rPr lang="en-US" dirty="0">
                <a:sym typeface="Source Sans Pro"/>
              </a:rPr>
              <a:t> the competitive bidding process.</a:t>
            </a:r>
          </a:p>
          <a:p>
            <a:pPr marL="514350">
              <a:spcAft>
                <a:spcPts val="0"/>
              </a:spcAft>
              <a:buFont typeface="Arial" panose="020B0604020202020204" pitchFamily="34" charset="0"/>
              <a:buChar char="•"/>
            </a:pPr>
            <a:r>
              <a:rPr lang="en-US" dirty="0">
                <a:sym typeface="Source Sans Pro"/>
              </a:rPr>
              <a:t>It </a:t>
            </a:r>
            <a:r>
              <a:rPr lang="en-US" dirty="0"/>
              <a:t>n</a:t>
            </a:r>
            <a:r>
              <a:rPr lang="en-US" dirty="0">
                <a:sym typeface="Source Sans Pro"/>
              </a:rPr>
              <a:t>otifies potential bidders of the types and quantities of services requested.</a:t>
            </a:r>
          </a:p>
          <a:p>
            <a:pPr marL="514350">
              <a:spcAft>
                <a:spcPts val="0"/>
              </a:spcAft>
              <a:buFont typeface="Arial" panose="020B0604020202020204" pitchFamily="34" charset="0"/>
              <a:buChar char="•"/>
            </a:pPr>
            <a:r>
              <a:rPr lang="en-US" dirty="0">
                <a:sym typeface="Source Sans Pro"/>
              </a:rPr>
              <a:t>Only the applicant or its authorized representative can prepare, sign, or submit the FCC Form 470.</a:t>
            </a:r>
            <a:endParaRPr lang="en-US" dirty="0"/>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a:p>
            <a:pPr marL="0" marR="0" lvl="0" indent="0" algn="l" rtl="0">
              <a:spcBef>
                <a:spcPts val="800"/>
              </a:spcBef>
              <a:spcAft>
                <a:spcPts val="0"/>
              </a:spcAft>
              <a:buClr>
                <a:schemeClr val="dk1"/>
              </a:buClr>
              <a:buSzPct val="100000"/>
              <a:buFont typeface="Arial"/>
              <a:buNone/>
            </a:pPr>
            <a:endParaRPr sz="1500" b="0" i="0" u="none" strike="noStrike" cap="none" dirty="0">
              <a:solidFill>
                <a:schemeClr val="dk1"/>
              </a:solidFill>
              <a:latin typeface="Source Sans Pro"/>
              <a:ea typeface="Source Sans Pro"/>
              <a:cs typeface="Source Sans Pro"/>
              <a:sym typeface="Source Sans Pro"/>
            </a:endParaRPr>
          </a:p>
        </p:txBody>
      </p:sp>
      <p:sp>
        <p:nvSpPr>
          <p:cNvPr id="2" name="Footer Placeholder 1"/>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7</a:t>
            </a:fld>
            <a:endParaRPr lang="en-US" dirty="0"/>
          </a:p>
        </p:txBody>
      </p:sp>
      <p:pic>
        <p:nvPicPr>
          <p:cNvPr id="4" name="Picture 3"/>
          <p:cNvPicPr>
            <a:picLocks noChangeAspect="1"/>
          </p:cNvPicPr>
          <p:nvPr/>
        </p:nvPicPr>
        <p:blipFill>
          <a:blip r:embed="rId3"/>
          <a:stretch>
            <a:fillRect/>
          </a:stretch>
        </p:blipFill>
        <p:spPr>
          <a:xfrm>
            <a:off x="3962400" y="4419601"/>
            <a:ext cx="5715000" cy="24232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2" name="Shape 13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rgbClr val="004AD4"/>
              </a:buClr>
              <a:buSzPct val="25000"/>
              <a:buFont typeface="Source Sans Pro"/>
              <a:buNone/>
            </a:pPr>
            <a:r>
              <a:rPr lang="en-US" sz="2800" dirty="0">
                <a:sym typeface="Source Sans Pro"/>
              </a:rPr>
              <a:t>Competitive Bidding Requirements</a:t>
            </a:r>
          </a:p>
        </p:txBody>
      </p:sp>
      <p:sp>
        <p:nvSpPr>
          <p:cNvPr id="130" name="Shape 130"/>
          <p:cNvSpPr txBox="1">
            <a:spLocks noGrp="1"/>
          </p:cNvSpPr>
          <p:nvPr>
            <p:ph idx="1"/>
          </p:nvPr>
        </p:nvSpPr>
        <p:spPr>
          <a:xfrm>
            <a:off x="337350" y="1709056"/>
            <a:ext cx="11016449" cy="4647293"/>
          </a:xfrm>
          <a:prstGeom prst="rect">
            <a:avLst/>
          </a:prstGeom>
          <a:noFill/>
          <a:ln>
            <a:noFill/>
          </a:ln>
        </p:spPr>
        <p:txBody>
          <a:bodyPr lIns="91425" tIns="45700" rIns="91425" bIns="45700" anchor="t" anchorCtr="0">
            <a:noAutofit/>
          </a:bodyPr>
          <a:lstStyle/>
          <a:p>
            <a:pPr>
              <a:spcBef>
                <a:spcPts val="1400"/>
              </a:spcBef>
              <a:spcAft>
                <a:spcPts val="0"/>
              </a:spcAft>
              <a:buFont typeface="Arial" panose="020B0604020202020204" pitchFamily="34" charset="0"/>
              <a:buChar char="•"/>
            </a:pPr>
            <a:r>
              <a:rPr lang="en-US" sz="2400" dirty="0">
                <a:sym typeface="Source Sans Pro"/>
              </a:rPr>
              <a:t>The competitive bidding process must be open and </a:t>
            </a:r>
            <a:r>
              <a:rPr lang="en-US" sz="2400" dirty="0" smtClean="0">
                <a:sym typeface="Source Sans Pro"/>
              </a:rPr>
              <a:t>fair.</a:t>
            </a:r>
            <a:endParaRPr lang="en-US" sz="2400" dirty="0">
              <a:sym typeface="Source Sans Pro"/>
            </a:endParaRPr>
          </a:p>
          <a:p>
            <a:pPr lvl="1">
              <a:spcBef>
                <a:spcPts val="1400"/>
              </a:spcBef>
              <a:spcAft>
                <a:spcPts val="0"/>
              </a:spcAft>
              <a:buFont typeface="Arial" panose="020B0604020202020204" pitchFamily="34" charset="0"/>
              <a:buChar char="•"/>
            </a:pPr>
            <a:r>
              <a:rPr lang="en-US" b="1" dirty="0">
                <a:sym typeface="Source Sans Pro"/>
              </a:rPr>
              <a:t>Open</a:t>
            </a:r>
            <a:r>
              <a:rPr lang="en-US" dirty="0">
                <a:sym typeface="Source Sans Pro"/>
              </a:rPr>
              <a:t> = information shared with one bidder must be shared with all.</a:t>
            </a:r>
          </a:p>
          <a:p>
            <a:pPr lvl="1">
              <a:spcBef>
                <a:spcPts val="1400"/>
              </a:spcBef>
              <a:spcAft>
                <a:spcPts val="0"/>
              </a:spcAft>
            </a:pPr>
            <a:r>
              <a:rPr lang="en-US" b="1" dirty="0">
                <a:sym typeface="Source Sans Pro"/>
              </a:rPr>
              <a:t>Fair</a:t>
            </a:r>
            <a:r>
              <a:rPr lang="en-US" dirty="0">
                <a:sym typeface="Source Sans Pro"/>
              </a:rPr>
              <a:t> = bidders must be evaluated fairly and equally.</a:t>
            </a:r>
          </a:p>
          <a:p>
            <a:pPr>
              <a:spcBef>
                <a:spcPts val="800"/>
              </a:spcBef>
              <a:spcAft>
                <a:spcPts val="0"/>
              </a:spcAft>
              <a:buFont typeface="Arial" panose="020B0604020202020204" pitchFamily="34" charset="0"/>
              <a:buChar char="•"/>
            </a:pPr>
            <a:r>
              <a:rPr lang="en-US" sz="2400" dirty="0">
                <a:sym typeface="Source Sans Pro"/>
              </a:rPr>
              <a:t>28-Day Waiting Period</a:t>
            </a:r>
          </a:p>
          <a:p>
            <a:pPr lvl="1">
              <a:spcBef>
                <a:spcPts val="800"/>
              </a:spcBef>
              <a:spcAft>
                <a:spcPts val="0"/>
              </a:spcAft>
            </a:pPr>
            <a:r>
              <a:rPr lang="en-US" dirty="0">
                <a:sym typeface="Source Sans Pro"/>
              </a:rPr>
              <a:t>FCC Form 470 must be posted on the USAC website for a minimum of 28 days before you select a vendor and file an FCC Form 471. </a:t>
            </a:r>
          </a:p>
          <a:p>
            <a:pPr>
              <a:spcBef>
                <a:spcPts val="800"/>
              </a:spcBef>
              <a:spcAft>
                <a:spcPts val="0"/>
              </a:spcAft>
              <a:buFont typeface="Arial" panose="020B0604020202020204" pitchFamily="34" charset="0"/>
              <a:buChar char="•"/>
            </a:pPr>
            <a:r>
              <a:rPr lang="en-US" sz="2400" dirty="0">
                <a:sym typeface="Source Sans Pro"/>
              </a:rPr>
              <a:t>You must comply with all E-rate, state, and local procurement requirements. </a:t>
            </a:r>
          </a:p>
          <a:p>
            <a:pPr lvl="1">
              <a:spcBef>
                <a:spcPts val="1400"/>
              </a:spcBef>
              <a:spcAft>
                <a:spcPts val="0"/>
              </a:spcAft>
            </a:pPr>
            <a:endParaRPr dirty="0">
              <a:sym typeface="Source Sans Pro"/>
            </a:endParaRPr>
          </a:p>
          <a:p>
            <a:pPr marL="457200" marR="0" lvl="0" indent="-457200" algn="l" rtl="0">
              <a:lnSpc>
                <a:spcPct val="177800"/>
              </a:lnSpc>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a:p>
            <a:pPr marL="457200" marR="0" lvl="0" indent="-457200" algn="l" rtl="0">
              <a:spcBef>
                <a:spcPts val="800"/>
              </a:spcBef>
              <a:spcAft>
                <a:spcPts val="0"/>
              </a:spcAft>
              <a:buClr>
                <a:schemeClr val="dk1"/>
              </a:buClr>
              <a:buSzPct val="100000"/>
              <a:buFont typeface="Arial" panose="020B0604020202020204" pitchFamily="34" charset="0"/>
              <a:buChar char="•"/>
            </a:pPr>
            <a:endParaRPr dirty="0">
              <a:sym typeface="Source Sans Pro"/>
            </a:endParaRPr>
          </a:p>
        </p:txBody>
      </p:sp>
      <p:sp>
        <p:nvSpPr>
          <p:cNvPr id="6" name="Footer Placeholder 4"/>
          <p:cNvSpPr>
            <a:spLocks noGrp="1"/>
          </p:cNvSpPr>
          <p:nvPr>
            <p:ph type="ftr" sz="quarter" idx="10"/>
          </p:nvPr>
        </p:nvSpPr>
        <p:spPr>
          <a:xfrm>
            <a:off x="337351" y="6356350"/>
            <a:ext cx="7816049" cy="365125"/>
          </a:xfrm>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8</a:t>
            </a:fld>
            <a:endParaRPr lang="en-US" dirty="0"/>
          </a:p>
        </p:txBody>
      </p:sp>
    </p:spTree>
    <p:extLst>
      <p:ext uri="{BB962C8B-B14F-4D97-AF65-F5344CB8AC3E}">
        <p14:creationId xmlns:p14="http://schemas.microsoft.com/office/powerpoint/2010/main" val="144003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Shape 94"/>
          <p:cNvSpPr txBox="1">
            <a:spLocks noGrp="1"/>
          </p:cNvSpPr>
          <p:nvPr>
            <p:ph type="title"/>
          </p:nvPr>
        </p:nvSpPr>
        <p:spPr>
          <a:prstGeom prst="rect">
            <a:avLst/>
          </a:prstGeom>
          <a:noFill/>
          <a:ln>
            <a:noFill/>
          </a:ln>
        </p:spPr>
        <p:txBody>
          <a:bodyPr lIns="91425" tIns="45700" rIns="91425" bIns="45700" anchor="ctr" anchorCtr="0">
            <a:noAutofit/>
          </a:bodyPr>
          <a:lstStyle/>
          <a:p>
            <a:pPr lvl="0">
              <a:spcBef>
                <a:spcPts val="0"/>
              </a:spcBef>
              <a:buClr>
                <a:srgbClr val="004AD4"/>
              </a:buClr>
              <a:buSzPct val="25000"/>
            </a:pPr>
            <a:r>
              <a:rPr lang="en-US" sz="2800" dirty="0">
                <a:sym typeface="Source Sans Pro"/>
              </a:rPr>
              <a:t>Requesting Services: Requests for Proposal</a:t>
            </a:r>
          </a:p>
        </p:txBody>
      </p:sp>
      <p:sp>
        <p:nvSpPr>
          <p:cNvPr id="92" name="Shape 92"/>
          <p:cNvSpPr txBox="1">
            <a:spLocks noGrp="1"/>
          </p:cNvSpPr>
          <p:nvPr>
            <p:ph idx="1"/>
          </p:nvPr>
        </p:nvSpPr>
        <p:spPr>
          <a:xfrm>
            <a:off x="609600" y="1524000"/>
            <a:ext cx="10591800" cy="4343400"/>
          </a:xfrm>
          <a:prstGeom prst="rect">
            <a:avLst/>
          </a:prstGeom>
          <a:noFill/>
          <a:ln>
            <a:noFill/>
          </a:ln>
        </p:spPr>
        <p:txBody>
          <a:bodyPr lIns="91425" tIns="45700" rIns="91425" bIns="45700" anchor="t" anchorCtr="0">
            <a:noAutofit/>
          </a:bodyPr>
          <a:lstStyle/>
          <a:p>
            <a:pPr>
              <a:buFont typeface="Arial" panose="020B0604020202020204" pitchFamily="34" charset="0"/>
              <a:buChar char="•"/>
            </a:pPr>
            <a:r>
              <a:rPr lang="en-US" sz="2400" dirty="0">
                <a:sym typeface="Source Sans Pro"/>
              </a:rPr>
              <a:t>Requests for Proposals (RFPs) may be created to describe specific needs and circumstances in more detail.</a:t>
            </a:r>
          </a:p>
          <a:p>
            <a:pPr>
              <a:buFont typeface="Arial" panose="020B0604020202020204" pitchFamily="34" charset="0"/>
              <a:buChar char="•"/>
            </a:pPr>
            <a:r>
              <a:rPr lang="en-US" sz="2400" dirty="0">
                <a:sym typeface="Source Sans Pro"/>
              </a:rPr>
              <a:t>USAC refers to </a:t>
            </a:r>
            <a:r>
              <a:rPr lang="en-US" sz="2400" dirty="0" smtClean="0">
                <a:sym typeface="Source Sans Pro"/>
              </a:rPr>
              <a:t>an RFP </a:t>
            </a:r>
            <a:r>
              <a:rPr lang="en-US" sz="2400" dirty="0">
                <a:sym typeface="Source Sans Pro"/>
              </a:rPr>
              <a:t>or </a:t>
            </a:r>
            <a:r>
              <a:rPr lang="en-US" sz="2400" dirty="0" smtClean="0">
                <a:sym typeface="Source Sans Pro"/>
              </a:rPr>
              <a:t>an RFP </a:t>
            </a:r>
            <a:r>
              <a:rPr lang="en-US" sz="2400" dirty="0">
                <a:sym typeface="Source Sans Pro"/>
              </a:rPr>
              <a:t>document generically. RFP documents are any documents that provide additional information to potential bidders on the scope or details of your project. </a:t>
            </a:r>
          </a:p>
          <a:p>
            <a:pPr lvl="1">
              <a:buClr>
                <a:srgbClr val="006FF4"/>
              </a:buClr>
            </a:pPr>
            <a:r>
              <a:rPr lang="en-US" dirty="0"/>
              <a:t>For most types of service requests, RFPs are not required. However, you must issue an RFP for some requests or if you are required to do so by state/local rules.</a:t>
            </a:r>
          </a:p>
          <a:p>
            <a:pPr lvl="1">
              <a:buClr>
                <a:srgbClr val="006FF4"/>
              </a:buClr>
            </a:pPr>
            <a:r>
              <a:rPr lang="en-US" dirty="0"/>
              <a:t>Services on your FCC Form 470 and RFP must match.</a:t>
            </a:r>
          </a:p>
          <a:p>
            <a:pPr lvl="1">
              <a:buClr>
                <a:srgbClr val="006FF4"/>
              </a:buClr>
            </a:pPr>
            <a:r>
              <a:rPr lang="en-US" dirty="0">
                <a:sym typeface="Source Sans Pro"/>
              </a:rPr>
              <a:t>All RFPs and RFP documents must be attached to your FCC Form 470 in EPC.</a:t>
            </a:r>
            <a:endParaRPr b="0" i="0" u="none" strike="noStrike" cap="none" dirty="0">
              <a:solidFill>
                <a:schemeClr val="dk1"/>
              </a:solidFill>
              <a:latin typeface="Source Sans Pro"/>
              <a:ea typeface="Source Sans Pro"/>
              <a:cs typeface="Source Sans Pro"/>
              <a:sym typeface="Source Sans Pro"/>
            </a:endParaRPr>
          </a:p>
        </p:txBody>
      </p:sp>
      <p:sp>
        <p:nvSpPr>
          <p:cNvPr id="3" name="Footer Placeholder 2"/>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2" name="Slide Number Placeholder 1"/>
          <p:cNvSpPr>
            <a:spLocks noGrp="1"/>
          </p:cNvSpPr>
          <p:nvPr>
            <p:ph type="sldNum" sz="quarter" idx="11"/>
          </p:nvPr>
        </p:nvSpPr>
        <p:spPr/>
        <p:txBody>
          <a:bodyPr/>
          <a:lstStyle/>
          <a:p>
            <a:fld id="{77DFCED7-EB59-654B-ACD8-84CE8F59160C}" type="slidenum">
              <a:rPr lang="en-US" smtClean="0"/>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F0B9A2CB15844FBE481E429C9763DE" ma:contentTypeVersion="4" ma:contentTypeDescription="Create a new document." ma:contentTypeScope="" ma:versionID="1de824ed4ecbb4ead783f72f794469c8">
  <xsd:schema xmlns:xsd="http://www.w3.org/2001/XMLSchema" xmlns:xs="http://www.w3.org/2001/XMLSchema" xmlns:p="http://schemas.microsoft.com/office/2006/metadata/properties" xmlns:ns2="c123d5f3-4db4-436f-bc7d-84b65f5a0b9a" xmlns:ns3="ce9d8eaf-8627-42d1-b3ce-a47231cd03d3" targetNamespace="http://schemas.microsoft.com/office/2006/metadata/properties" ma:root="true" ma:fieldsID="2adc003862da3becda5f18841344741c" ns2:_="" ns3:_="">
    <xsd:import namespace="c123d5f3-4db4-436f-bc7d-84b65f5a0b9a"/>
    <xsd:import namespace="ce9d8eaf-8627-42d1-b3ce-a47231cd03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3d5f3-4db4-436f-bc7d-84b65f5a0b9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9d8eaf-8627-42d1-b3ce-a47231cd03d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2F4B2F-E5BE-48AB-8CF1-EAF25CC61697}">
  <ds:schemaRefs>
    <ds:schemaRef ds:uri="http://purl.org/dc/dcmitype/"/>
    <ds:schemaRef ds:uri="http://schemas.microsoft.com/office/infopath/2007/PartnerControls"/>
    <ds:schemaRef ds:uri="http://schemas.microsoft.com/office/2006/documentManagement/types"/>
    <ds:schemaRef ds:uri="http://purl.org/dc/terms/"/>
    <ds:schemaRef ds:uri="http://www.w3.org/XML/1998/namespace"/>
    <ds:schemaRef ds:uri="http://purl.org/dc/elements/1.1/"/>
    <ds:schemaRef ds:uri="c123d5f3-4db4-436f-bc7d-84b65f5a0b9a"/>
    <ds:schemaRef ds:uri="ce9d8eaf-8627-42d1-b3ce-a47231cd03d3"/>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D44921A-917E-4882-9629-F1164C5C8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3d5f3-4db4-436f-bc7d-84b65f5a0b9a"/>
    <ds:schemaRef ds:uri="ce9d8eaf-8627-42d1-b3ce-a47231cd0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5ACF47-FF5A-4CBB-93B5-CBDD6EF9C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2836</TotalTime>
  <Words>2498</Words>
  <Application>Microsoft Office PowerPoint</Application>
  <PresentationFormat>Widescreen</PresentationFormat>
  <Paragraphs>271</Paragraphs>
  <Slides>37</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Calibri</vt:lpstr>
      <vt:lpstr>Source Sans Pro</vt:lpstr>
      <vt:lpstr>SourceSansPro-Light</vt:lpstr>
      <vt:lpstr>Arial</vt:lpstr>
      <vt:lpstr>Wingdings</vt:lpstr>
      <vt:lpstr>LucidaGrande</vt:lpstr>
      <vt:lpstr>Source Sans Pro Light</vt:lpstr>
      <vt:lpstr>Office Theme</vt:lpstr>
      <vt:lpstr>PowerPoint Presentation</vt:lpstr>
      <vt:lpstr>AGENDA</vt:lpstr>
      <vt:lpstr>PowerPoint Presentation</vt:lpstr>
      <vt:lpstr>How to Apply</vt:lpstr>
      <vt:lpstr>Know your role</vt:lpstr>
      <vt:lpstr>PowerPoint Presentation</vt:lpstr>
      <vt:lpstr>Requesting Services</vt:lpstr>
      <vt:lpstr>Competitive Bidding Requirements</vt:lpstr>
      <vt:lpstr>Requesting Services: Requests for Proposal</vt:lpstr>
      <vt:lpstr>Competitive Bidding Requirements: Imposing Restrictions</vt:lpstr>
      <vt:lpstr>Competitive Bidding Requirements: Lowest Corresponding Price</vt:lpstr>
      <vt:lpstr>Requesting Services: FCC Form 470 Receipt Notification Letter</vt:lpstr>
      <vt:lpstr>PowerPoint Presentation</vt:lpstr>
      <vt:lpstr>Evaluating Bids </vt:lpstr>
      <vt:lpstr>Sample: Bid Evaluation Matrix</vt:lpstr>
      <vt:lpstr>Evaluating Bids: Zero or One Bid Received</vt:lpstr>
      <vt:lpstr>Fair and Open Competition: Gift Rules</vt:lpstr>
      <vt:lpstr>Contracts</vt:lpstr>
      <vt:lpstr>PowerPoint Presentation</vt:lpstr>
      <vt:lpstr>Requesting Funding: FCC Form 471 Application Window </vt:lpstr>
      <vt:lpstr>Requesting Funding: FCC Form 471</vt:lpstr>
      <vt:lpstr>Requesting Funding: Next Steps</vt:lpstr>
      <vt:lpstr>Requesting Funding: Helpful reminders </vt:lpstr>
      <vt:lpstr>PowerPoint Presentation</vt:lpstr>
      <vt:lpstr>Program Integrity Assurance (PIA)</vt:lpstr>
      <vt:lpstr> </vt:lpstr>
      <vt:lpstr>PowerPoint Presentation</vt:lpstr>
      <vt:lpstr>Funding Commitment </vt:lpstr>
      <vt:lpstr>PowerPoint Presentation</vt:lpstr>
      <vt:lpstr>Document Retention</vt:lpstr>
      <vt:lpstr>PowerPoint Presentation</vt:lpstr>
      <vt:lpstr>Case Studies: #1 – Specific Make and Model</vt:lpstr>
      <vt:lpstr>Case Studies: #1 – Specific Make and Model</vt:lpstr>
      <vt:lpstr>Case Studies: #2 – RFP Addendum and the 28-Day Rule</vt:lpstr>
      <vt:lpstr>Case Studies: #2 – RFP Addendum and the 28-Day Rule</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Ginna Melendez</dc:creator>
  <cp:lastModifiedBy>Philip Colvin</cp:lastModifiedBy>
  <cp:revision>217</cp:revision>
  <cp:lastPrinted>2018-09-26T18:15:42Z</cp:lastPrinted>
  <dcterms:modified xsi:type="dcterms:W3CDTF">2018-10-11T21:31:27Z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0x010100EAF0B9A2CB15844FBE481E429C9763DE</vt:lpwstr>
  </property>
</Properties>
</file>