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3"/>
  </p:notesMasterIdLst>
  <p:handoutMasterIdLst>
    <p:handoutMasterId r:id="rId24"/>
  </p:handoutMasterIdLst>
  <p:sldIdLst>
    <p:sldId id="300" r:id="rId5"/>
    <p:sldId id="352" r:id="rId6"/>
    <p:sldId id="372" r:id="rId7"/>
    <p:sldId id="304" r:id="rId8"/>
    <p:sldId id="363" r:id="rId9"/>
    <p:sldId id="376" r:id="rId10"/>
    <p:sldId id="377" r:id="rId11"/>
    <p:sldId id="373" r:id="rId12"/>
    <p:sldId id="321" r:id="rId13"/>
    <p:sldId id="364" r:id="rId14"/>
    <p:sldId id="365" r:id="rId15"/>
    <p:sldId id="314" r:id="rId16"/>
    <p:sldId id="374" r:id="rId17"/>
    <p:sldId id="366" r:id="rId18"/>
    <p:sldId id="380" r:id="rId19"/>
    <p:sldId id="368" r:id="rId20"/>
    <p:sldId id="346" r:id="rId21"/>
    <p:sldId id="37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2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8" autoAdjust="0"/>
    <p:restoredTop sz="88212" autoAdjust="0"/>
  </p:normalViewPr>
  <p:slideViewPr>
    <p:cSldViewPr>
      <p:cViewPr varScale="1">
        <p:scale>
          <a:sx n="91" d="100"/>
          <a:sy n="91" d="100"/>
        </p:scale>
        <p:origin x="17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6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32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53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2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07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08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1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2017 </a:t>
            </a:r>
            <a:r>
              <a:rPr lang="en-US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3505200"/>
            <a:ext cx="3465766" cy="2667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57400"/>
            <a:ext cx="3466631" cy="832103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CATEGORY ONE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3505200"/>
            <a:ext cx="3477958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91151" y="2467317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/>
              <a:t>CATEGORY</a:t>
            </a:r>
            <a:r>
              <a:rPr lang="en-US" sz="3200" baseline="0" dirty="0"/>
              <a:t> TWO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3505200"/>
            <a:ext cx="3465766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67876" y="2477879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/>
              <a:t>VOICE SERVICES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2017 </a:t>
            </a:r>
            <a:r>
              <a:rPr lang="en-US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c.org/sl/tools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ta.usac.org/publicreports/Forms/Form470Rfp/Inde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E-rate Program: Data 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2018 Applicant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C2 Budget Data - EPC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19200"/>
            <a:ext cx="9898602" cy="4112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FY2016+ cost allocations 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Select </a:t>
            </a:r>
            <a:r>
              <a:rPr lang="en-US" dirty="0"/>
              <a:t>Category Two Budget from the entity profile </a:t>
            </a:r>
            <a:r>
              <a:rPr lang="en-US" dirty="0" smtClean="0"/>
              <a:t>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C2 Budget Amount is based on current student counts from entity profile and latest inflation factor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36569"/>
            <a:ext cx="10235279" cy="29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C2 Budget Data - EPC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box and select “Show Allocation Breakdown” to see C2 cost allocation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9456737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C2 </a:t>
            </a:r>
            <a:r>
              <a:rPr lang="en-US" sz="2800" dirty="0">
                <a:sym typeface="Source Sans Pro"/>
              </a:rPr>
              <a:t>Budget </a:t>
            </a:r>
            <a:r>
              <a:rPr lang="en-US" dirty="0" smtClean="0">
                <a:sym typeface="Source Sans Pro"/>
              </a:rPr>
              <a:t>Tool</a:t>
            </a:r>
            <a:endParaRPr lang="en-US" dirty="0">
              <a:sym typeface="Source Sans Pro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337351" y="1709057"/>
            <a:ext cx="4310849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FY2015+ cost allocations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Enter </a:t>
            </a:r>
            <a:r>
              <a:rPr lang="en-US" sz="2400" dirty="0">
                <a:sym typeface="Source Sans Pro"/>
              </a:rPr>
              <a:t>or paste up to 100 entities into </a:t>
            </a:r>
            <a:r>
              <a:rPr lang="en-US" sz="2400" dirty="0" smtClean="0">
                <a:sym typeface="Source Sans Pro"/>
              </a:rPr>
              <a:t>tool</a:t>
            </a:r>
            <a:endParaRPr lang="en-US" sz="2400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C2 Budget is based on latest FCC Form 471 version  student counts and inflation factor for the fund year selected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Shows committed, </a:t>
            </a:r>
            <a:r>
              <a:rPr lang="en-US" sz="2400" dirty="0">
                <a:sym typeface="Source Sans Pro"/>
              </a:rPr>
              <a:t>pending, and cancelled FRNs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36" y="1524000"/>
            <a:ext cx="7325841" cy="31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Open Data Platform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9784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Open Data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48" y="1277241"/>
            <a:ext cx="4996649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Web </a:t>
            </a:r>
            <a:r>
              <a:rPr lang="en-US" sz="2000" dirty="0"/>
              <a:t>based </a:t>
            </a:r>
            <a:r>
              <a:rPr lang="en-US" sz="2000" dirty="0" smtClean="0"/>
              <a:t>platform launched Oct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URL: </a:t>
            </a:r>
            <a:r>
              <a:rPr lang="en-US" sz="2000" dirty="0"/>
              <a:t>https://opendata.usac.org/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View</a:t>
            </a:r>
            <a:r>
              <a:rPr lang="en-US" sz="2000" dirty="0"/>
              <a:t>, filter, sort, aggregate, visualize, </a:t>
            </a:r>
            <a:r>
              <a:rPr lang="en-US" sz="2000" dirty="0" smtClean="0"/>
              <a:t>imbed</a:t>
            </a:r>
            <a:r>
              <a:rPr lang="en-US" sz="2000" dirty="0"/>
              <a:t>, download, and consume data in a number of formats (Excel, CSV, XML, RSS, API, </a:t>
            </a:r>
            <a:r>
              <a:rPr lang="en-US" sz="2000" dirty="0" smtClean="0"/>
              <a:t>JSON, etc.)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E-rate data </a:t>
            </a:r>
            <a:r>
              <a:rPr lang="en-US" sz="2000" dirty="0" smtClean="0"/>
              <a:t>sets for FY2016+: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FCC Form 470: </a:t>
            </a:r>
            <a:r>
              <a:rPr lang="en-US" sz="2000" dirty="0" smtClean="0"/>
              <a:t>4 sets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FCC Form 471: 7</a:t>
            </a:r>
            <a:r>
              <a:rPr lang="en-US" sz="2000" dirty="0" smtClean="0"/>
              <a:t> sets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EPC Entity Profile </a:t>
            </a:r>
            <a:r>
              <a:rPr lang="en-US" sz="2000" dirty="0" smtClean="0"/>
              <a:t>Data: 2 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New data set coming for E-rate Recipient Details and Commitments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534400" y="6217827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 descr="C:\Users\tnesbitt\AppData\Local\Temp\SNAGHTMLea69b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6414751" cy="40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Open Data </a:t>
            </a:r>
            <a:r>
              <a:rPr lang="en-US" sz="2800" dirty="0" smtClean="0"/>
              <a:t>Platform Demo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524000"/>
            <a:ext cx="3777449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Scenario #1:  What are the commitments by funding year for  libraries in CA?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Scenario #2:  What services and products were received by a school and how much do they cost? 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588" y="2129637"/>
            <a:ext cx="7346119" cy="21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Open Data Platform Online Training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10866437" cy="316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/>
              <a:t>© 2018 </a:t>
            </a:r>
            <a:r>
              <a:rPr lang="en-US" dirty="0"/>
              <a:t>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/>
              <a:t>© 2018 </a:t>
            </a:r>
            <a:r>
              <a:rPr lang="en-US" dirty="0"/>
              <a:t>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78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600" y="2362200"/>
            <a:ext cx="2138780" cy="141928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2628" y="83126"/>
            <a:ext cx="6130772" cy="6622473"/>
          </a:xfrm>
        </p:spPr>
        <p:txBody>
          <a:bodyPr/>
          <a:lstStyle/>
          <a:p>
            <a:r>
              <a:rPr lang="en-US" sz="2400" dirty="0" smtClean="0"/>
              <a:t>Tools</a:t>
            </a:r>
            <a:endParaRPr lang="en-US" sz="2400" dirty="0"/>
          </a:p>
          <a:p>
            <a:r>
              <a:rPr lang="en-US" sz="2400" dirty="0"/>
              <a:t>Category Two Budgets</a:t>
            </a:r>
          </a:p>
          <a:p>
            <a:r>
              <a:rPr lang="en-US" sz="2400" dirty="0"/>
              <a:t>Open Data Platform</a:t>
            </a: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Tools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552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Tools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86868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Available from the E-rate Tools page: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  <a:hlinkClick r:id="rId3"/>
              </a:rPr>
              <a:t>https://www.usac.org/sl/tools/default.aspx</a:t>
            </a:r>
            <a:endParaRPr lang="en-US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Data is updated as of 9:00 PM ET</a:t>
            </a:r>
            <a:endParaRPr lang="en-US" sz="2400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Popular tools: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60647"/>
              </p:ext>
            </p:extLst>
          </p:nvPr>
        </p:nvGraphicFramePr>
        <p:xfrm>
          <a:off x="914400" y="3230880"/>
          <a:ext cx="10591800" cy="2885440"/>
        </p:xfrm>
        <a:graphic>
          <a:graphicData uri="http://schemas.openxmlformats.org/drawingml/2006/table">
            <a:tbl>
              <a:tblPr firstRow="1" bandRow="1">
                <a:tableStyleId>{AF20F78F-A5BB-49AF-9A89-53C4CCFCB9B4}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Funding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FRN Status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 and download FRN data by </a:t>
                      </a:r>
                      <a:r>
                        <a:rPr lang="en-US" sz="1600" dirty="0" smtClean="0"/>
                        <a:t>FY and state,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BEN</a:t>
                      </a:r>
                      <a:r>
                        <a:rPr lang="en-US" sz="1600" dirty="0"/>
                        <a:t>, SPIN, or CRN.  Includes</a:t>
                      </a:r>
                      <a:r>
                        <a:rPr lang="en-US" sz="1600" baseline="0" dirty="0"/>
                        <a:t> data related to commitments, </a:t>
                      </a:r>
                      <a:r>
                        <a:rPr lang="en-US" sz="1600" baseline="0" dirty="0" smtClean="0"/>
                        <a:t>FRN status, </a:t>
                      </a:r>
                      <a:r>
                        <a:rPr lang="en-US" sz="1600" baseline="0" dirty="0"/>
                        <a:t>waves, </a:t>
                      </a:r>
                      <a:r>
                        <a:rPr lang="en-US" sz="1600" baseline="0" dirty="0" smtClean="0"/>
                        <a:t>disbursements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smtClean="0"/>
                        <a:t>etc.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Category</a:t>
                      </a:r>
                      <a:r>
                        <a:rPr lang="en-US" sz="1600" baseline="0" dirty="0"/>
                        <a:t> 2 Budget Tool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 C2 </a:t>
                      </a:r>
                      <a:r>
                        <a:rPr lang="en-US" sz="1600" dirty="0"/>
                        <a:t>budget </a:t>
                      </a:r>
                      <a:r>
                        <a:rPr lang="en-US" sz="1600" dirty="0" smtClean="0"/>
                        <a:t>data by </a:t>
                      </a:r>
                      <a:r>
                        <a:rPr lang="en-US" sz="1600" dirty="0"/>
                        <a:t>entity</a:t>
                      </a:r>
                      <a:r>
                        <a:rPr lang="en-US" sz="1600" baseline="0" dirty="0"/>
                        <a:t> and FY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FY2015+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470 View</a:t>
                      </a:r>
                      <a:r>
                        <a:rPr lang="en-US" sz="1600" baseline="0" dirty="0">
                          <a:hlinkClick r:id="rId4"/>
                        </a:rPr>
                        <a:t> and Download Tools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Search and download </a:t>
                      </a:r>
                      <a:r>
                        <a:rPr lang="en-US" sz="1600" dirty="0" smtClean="0"/>
                        <a:t>data by </a:t>
                      </a:r>
                      <a:r>
                        <a:rPr lang="en-US" sz="1600" baseline="0" dirty="0" smtClean="0"/>
                        <a:t>FY, state, and date range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including RFP attachments and services requested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471 Download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Search and download </a:t>
                      </a:r>
                      <a:r>
                        <a:rPr lang="en-US" sz="1600" dirty="0" smtClean="0"/>
                        <a:t>data by FY,</a:t>
                      </a:r>
                      <a:r>
                        <a:rPr lang="en-US" sz="1600" baseline="0" dirty="0" smtClean="0"/>
                        <a:t> state, and form version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FY2016+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Search Commitments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View commitment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/>
                        <a:t>data by funding year, state, and waves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FY1998+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2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Tools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86868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20464"/>
              </p:ext>
            </p:extLst>
          </p:nvPr>
        </p:nvGraphicFramePr>
        <p:xfrm>
          <a:off x="838200" y="1828800"/>
          <a:ext cx="10591800" cy="2565400"/>
        </p:xfrm>
        <a:graphic>
          <a:graphicData uri="http://schemas.openxmlformats.org/drawingml/2006/table">
            <a:tbl>
              <a:tblPr firstRow="1" bandRow="1">
                <a:tableStyleId>{AF20F78F-A5BB-49AF-9A89-53C4CCFCB9B4}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Funding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Entity</a:t>
                      </a:r>
                      <a:r>
                        <a:rPr lang="en-US" baseline="0" dirty="0"/>
                        <a:t> Download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Download</a:t>
                      </a:r>
                      <a:r>
                        <a:rPr lang="en-US" baseline="0" dirty="0" smtClean="0"/>
                        <a:t> latest </a:t>
                      </a:r>
                      <a:r>
                        <a:rPr lang="en-US" dirty="0" smtClean="0"/>
                        <a:t>EPC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entity profile data </a:t>
                      </a:r>
                      <a:r>
                        <a:rPr lang="en-US" baseline="0" dirty="0" smtClean="0"/>
                        <a:t>by state including </a:t>
                      </a:r>
                      <a:r>
                        <a:rPr lang="en-US" baseline="0" dirty="0"/>
                        <a:t>student counts, library square footage, entity subtypes, urban/rural status, etc</a:t>
                      </a:r>
                      <a:r>
                        <a:rPr lang="en-US" baseline="0" dirty="0" smtClean="0"/>
                        <a:t>.  Includes last date updated.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EPC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  <a:r>
                        <a:rPr lang="en-US" baseline="0" dirty="0"/>
                        <a:t> Provider Download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Download</a:t>
                      </a:r>
                      <a:r>
                        <a:rPr lang="en-US" baseline="0" dirty="0" smtClean="0"/>
                        <a:t> all service </a:t>
                      </a:r>
                      <a:r>
                        <a:rPr lang="en-US" baseline="0" dirty="0"/>
                        <a:t>provider data including </a:t>
                      </a:r>
                      <a:r>
                        <a:rPr lang="en-US" baseline="0" dirty="0" smtClean="0"/>
                        <a:t>FCC </a:t>
                      </a:r>
                      <a:r>
                        <a:rPr lang="en-US" baseline="0" dirty="0"/>
                        <a:t>Form 473 (SPAC) </a:t>
                      </a:r>
                      <a:r>
                        <a:rPr lang="en-US" baseline="0" dirty="0" smtClean="0"/>
                        <a:t>filed by funding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EPC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Retrieval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and download</a:t>
                      </a:r>
                      <a:r>
                        <a:rPr lang="en-US" baseline="0" dirty="0" smtClean="0"/>
                        <a:t> data s</a:t>
                      </a:r>
                      <a:r>
                        <a:rPr lang="en-US" dirty="0" smtClean="0"/>
                        <a:t>imilar </a:t>
                      </a:r>
                      <a:r>
                        <a:rPr lang="en-US" dirty="0"/>
                        <a:t>to FRN Status</a:t>
                      </a:r>
                      <a:r>
                        <a:rPr lang="en-US" baseline="0" dirty="0"/>
                        <a:t> Tool for FY2015 and prior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FY2015</a:t>
                      </a:r>
                      <a:r>
                        <a:rPr lang="en-US" baseline="0" dirty="0"/>
                        <a:t> and prior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Tools Pop Quiz</a:t>
            </a:r>
            <a:endParaRPr lang="en-US" sz="2800" dirty="0"/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111252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lvl="1" indent="0">
              <a:spcAft>
                <a:spcPts val="0"/>
              </a:spcAft>
              <a:buNone/>
            </a:pPr>
            <a:endParaRPr lang="en-US" dirty="0" smtClean="0">
              <a:sym typeface="Source Sans Pro"/>
            </a:endParaRPr>
          </a:p>
          <a:p>
            <a:pPr marL="171450" lvl="1" indent="0">
              <a:spcAft>
                <a:spcPts val="0"/>
              </a:spcAft>
              <a:buNone/>
            </a:pPr>
            <a:r>
              <a:rPr lang="en-US" sz="3200" dirty="0" smtClean="0">
                <a:sym typeface="Source Sans Pro"/>
              </a:rPr>
              <a:t>Which tool provides the latest EPC entity profile data including student counts?</a:t>
            </a:r>
          </a:p>
          <a:p>
            <a:pPr marL="171450" lvl="1" indent="0">
              <a:spcAft>
                <a:spcPts val="0"/>
              </a:spcAft>
              <a:buNone/>
            </a:pPr>
            <a:endParaRPr lang="en-US" sz="3200" dirty="0" smtClean="0">
              <a:sym typeface="Source Sans Pro"/>
            </a:endParaRPr>
          </a:p>
          <a:p>
            <a:pPr marL="1200150" lvl="1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ym typeface="Source Sans Pro"/>
              </a:rPr>
              <a:t>Search Commitments Tool</a:t>
            </a:r>
            <a:endParaRPr lang="en-US" sz="3200" dirty="0">
              <a:sym typeface="Source Sans Pro"/>
            </a:endParaRPr>
          </a:p>
          <a:p>
            <a:pPr marL="1200150" lvl="1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ym typeface="Source Sans Pro"/>
              </a:rPr>
              <a:t>Entity Download Tool</a:t>
            </a:r>
            <a:endParaRPr lang="en-US" sz="3200" dirty="0">
              <a:sym typeface="Source Sans Pro"/>
            </a:endParaRPr>
          </a:p>
          <a:p>
            <a:pPr marL="1200150" lvl="1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sym typeface="Source Sans Pro"/>
              </a:rPr>
              <a:t>FRN Status </a:t>
            </a:r>
            <a:r>
              <a:rPr lang="en-US" sz="3200" dirty="0" smtClean="0">
                <a:sym typeface="Source Sans Pro"/>
              </a:rPr>
              <a:t>Tool</a:t>
            </a:r>
          </a:p>
          <a:p>
            <a:pPr marL="914400" lvl="1" indent="-457200">
              <a:spcAft>
                <a:spcPts val="0"/>
              </a:spcAft>
              <a:buAutoNum type="arabicPeriod"/>
            </a:pPr>
            <a:endParaRPr lang="en-US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Tools Pop Quiz</a:t>
            </a:r>
            <a:endParaRPr lang="en-US" sz="2800" dirty="0"/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115824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lvl="1" indent="0">
              <a:spcAft>
                <a:spcPts val="0"/>
              </a:spcAft>
              <a:buNone/>
            </a:pPr>
            <a:endParaRPr lang="en-US" sz="2800" dirty="0" smtClean="0">
              <a:sym typeface="Source Sans Pro"/>
            </a:endParaRPr>
          </a:p>
          <a:p>
            <a:pPr marL="742950" lvl="1" indent="0">
              <a:spcAft>
                <a:spcPts val="0"/>
              </a:spcAft>
              <a:buNone/>
            </a:pPr>
            <a:r>
              <a:rPr lang="en-US" sz="3200" dirty="0" smtClean="0">
                <a:sym typeface="Source Sans Pro"/>
              </a:rPr>
              <a:t>Which tool provides FRN status, wave date, wave #, and disbursements for FY2017?</a:t>
            </a:r>
          </a:p>
          <a:p>
            <a:pPr marL="742950" lvl="1" indent="0">
              <a:spcAft>
                <a:spcPts val="0"/>
              </a:spcAft>
              <a:buNone/>
            </a:pPr>
            <a:endParaRPr lang="en-US" sz="3200" dirty="0" smtClean="0">
              <a:sym typeface="Source Sans Pro"/>
            </a:endParaRPr>
          </a:p>
          <a:p>
            <a:pPr marL="1657350" lvl="2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ym typeface="Source Sans Pro"/>
              </a:rPr>
              <a:t>Data Retrieval Tool</a:t>
            </a:r>
          </a:p>
          <a:p>
            <a:pPr marL="1657350" lvl="2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ym typeface="Source Sans Pro"/>
              </a:rPr>
              <a:t>470 Download Tool</a:t>
            </a:r>
          </a:p>
          <a:p>
            <a:pPr marL="1657350" lvl="2" indent="-457200">
              <a:spcAft>
                <a:spcPts val="0"/>
              </a:spcAft>
              <a:buFont typeface="+mj-lt"/>
              <a:buAutoNum type="alphaUcPeriod"/>
            </a:pPr>
            <a:r>
              <a:rPr lang="en-US" sz="3200" dirty="0" smtClean="0">
                <a:sym typeface="Source Sans Pro"/>
              </a:rPr>
              <a:t>FRN Status Tool</a:t>
            </a:r>
          </a:p>
          <a:p>
            <a:pPr marL="1200150" lvl="1" indent="-457200">
              <a:spcAft>
                <a:spcPts val="0"/>
              </a:spcAft>
              <a:buAutoNum type="alphaUcPeriod"/>
            </a:pPr>
            <a:endParaRPr lang="en-US" sz="2800" dirty="0" smtClean="0">
              <a:sym typeface="Source Sans Pro"/>
            </a:endParaRPr>
          </a:p>
          <a:p>
            <a:pPr marL="914400" lvl="1" indent="-457200">
              <a:spcAft>
                <a:spcPts val="0"/>
              </a:spcAft>
              <a:buAutoNum type="arabicPeriod"/>
            </a:pPr>
            <a:endParaRPr lang="en-US" sz="2800" dirty="0">
              <a:sym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800" dirty="0"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Category Two Budget Data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31204" y="294362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9218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>
                <a:sym typeface="Source Sans Pro"/>
              </a:rPr>
              <a:t>C2 Budget Data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C2 Budget Data sources: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52356"/>
              </p:ext>
            </p:extLst>
          </p:nvPr>
        </p:nvGraphicFramePr>
        <p:xfrm>
          <a:off x="1600200" y="2438400"/>
          <a:ext cx="8991600" cy="1651000"/>
        </p:xfrm>
        <a:graphic>
          <a:graphicData uri="http://schemas.openxmlformats.org/drawingml/2006/table">
            <a:tbl>
              <a:tblPr firstRow="1" bandRow="1">
                <a:tableStyleId>{AF20F78F-A5BB-49AF-9A89-53C4CCFCB9B4}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Entity profile page with cost allocations for </a:t>
                      </a:r>
                      <a:r>
                        <a:rPr lang="en-US" u="sng" dirty="0"/>
                        <a:t>FY 2016</a:t>
                      </a:r>
                      <a:r>
                        <a:rPr lang="en-US" baseline="0" dirty="0"/>
                        <a:t> and 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C2 Budget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 budget and cost allocations by funding year for </a:t>
                      </a:r>
                      <a:r>
                        <a:rPr lang="en-US" u="sng" dirty="0"/>
                        <a:t>FY 2015</a:t>
                      </a:r>
                      <a:r>
                        <a:rPr lang="en-US" dirty="0"/>
                        <a:t> and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Nightly as of </a:t>
                      </a:r>
                      <a:r>
                        <a:rPr lang="en-US" dirty="0" smtClean="0"/>
                        <a:t>9:00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PM 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4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F4B2F-E5BE-48AB-8CF1-EAF25CC61697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c123d5f3-4db4-436f-bc7d-84b65f5a0b9a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e9d8eaf-8627-42d1-b3ce-a47231cd03d3"/>
  </ds:schemaRefs>
</ds:datastoreItem>
</file>

<file path=customXml/itemProps2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</TotalTime>
  <Words>725</Words>
  <Application>Microsoft Office PowerPoint</Application>
  <PresentationFormat>Widescreen</PresentationFormat>
  <Paragraphs>142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Source Sans Pro</vt:lpstr>
      <vt:lpstr>Calibri</vt:lpstr>
      <vt:lpstr>SourceSansPro-Light</vt:lpstr>
      <vt:lpstr>LucidaGrande</vt:lpstr>
      <vt:lpstr>Source Sans Pro Light</vt:lpstr>
      <vt:lpstr>Arial</vt:lpstr>
      <vt:lpstr>Wingdings</vt:lpstr>
      <vt:lpstr>Office Theme</vt:lpstr>
      <vt:lpstr>PowerPoint Presentation</vt:lpstr>
      <vt:lpstr>AGENDA</vt:lpstr>
      <vt:lpstr>PowerPoint Presentation</vt:lpstr>
      <vt:lpstr>Tools</vt:lpstr>
      <vt:lpstr>Other Tools</vt:lpstr>
      <vt:lpstr>Tools Pop Quiz</vt:lpstr>
      <vt:lpstr>Tools Pop Quiz</vt:lpstr>
      <vt:lpstr>PowerPoint Presentation</vt:lpstr>
      <vt:lpstr>C2 Budget Data</vt:lpstr>
      <vt:lpstr>C2 Budget Data - EPC</vt:lpstr>
      <vt:lpstr>C2 Budget Data - EPC</vt:lpstr>
      <vt:lpstr>C2 Budget Tool</vt:lpstr>
      <vt:lpstr>PowerPoint Presentation</vt:lpstr>
      <vt:lpstr>Open Data Platform</vt:lpstr>
      <vt:lpstr>Open Data Platform Demo</vt:lpstr>
      <vt:lpstr>Open Data Platform Online Training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Ginna Melendez</dc:creator>
  <cp:lastModifiedBy>Ginna Melendez</cp:lastModifiedBy>
  <cp:revision>172</cp:revision>
  <cp:lastPrinted>2017-10-02T17:35:05Z</cp:lastPrinted>
  <dcterms:modified xsi:type="dcterms:W3CDTF">2018-10-18T20:35:24Z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