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99" r:id="rId6"/>
  </p:sldMasterIdLst>
  <p:notesMasterIdLst>
    <p:notesMasterId r:id="rId61"/>
  </p:notesMasterIdLst>
  <p:sldIdLst>
    <p:sldId id="270" r:id="rId7"/>
    <p:sldId id="372" r:id="rId8"/>
    <p:sldId id="374" r:id="rId9"/>
    <p:sldId id="323" r:id="rId10"/>
    <p:sldId id="325" r:id="rId11"/>
    <p:sldId id="354" r:id="rId12"/>
    <p:sldId id="326" r:id="rId13"/>
    <p:sldId id="356" r:id="rId14"/>
    <p:sldId id="355" r:id="rId15"/>
    <p:sldId id="379" r:id="rId16"/>
    <p:sldId id="353" r:id="rId17"/>
    <p:sldId id="327" r:id="rId18"/>
    <p:sldId id="328" r:id="rId19"/>
    <p:sldId id="329" r:id="rId20"/>
    <p:sldId id="330" r:id="rId21"/>
    <p:sldId id="357" r:id="rId22"/>
    <p:sldId id="358" r:id="rId23"/>
    <p:sldId id="332" r:id="rId24"/>
    <p:sldId id="333" r:id="rId25"/>
    <p:sldId id="334" r:id="rId26"/>
    <p:sldId id="335" r:id="rId27"/>
    <p:sldId id="380" r:id="rId28"/>
    <p:sldId id="336" r:id="rId29"/>
    <p:sldId id="381" r:id="rId30"/>
    <p:sldId id="339" r:id="rId31"/>
    <p:sldId id="340" r:id="rId32"/>
    <p:sldId id="341" r:id="rId33"/>
    <p:sldId id="342" r:id="rId34"/>
    <p:sldId id="360" r:id="rId35"/>
    <p:sldId id="361" r:id="rId36"/>
    <p:sldId id="362" r:id="rId37"/>
    <p:sldId id="365" r:id="rId38"/>
    <p:sldId id="366" r:id="rId39"/>
    <p:sldId id="367" r:id="rId40"/>
    <p:sldId id="368" r:id="rId41"/>
    <p:sldId id="369" r:id="rId42"/>
    <p:sldId id="370" r:id="rId43"/>
    <p:sldId id="382" r:id="rId44"/>
    <p:sldId id="343" r:id="rId45"/>
    <p:sldId id="363" r:id="rId46"/>
    <p:sldId id="359" r:id="rId47"/>
    <p:sldId id="364" r:id="rId48"/>
    <p:sldId id="344" r:id="rId49"/>
    <p:sldId id="345" r:id="rId50"/>
    <p:sldId id="352" r:id="rId51"/>
    <p:sldId id="347" r:id="rId52"/>
    <p:sldId id="351" r:id="rId53"/>
    <p:sldId id="348" r:id="rId54"/>
    <p:sldId id="383" r:id="rId55"/>
    <p:sldId id="387" r:id="rId56"/>
    <p:sldId id="388" r:id="rId57"/>
    <p:sldId id="389" r:id="rId58"/>
    <p:sldId id="350" r:id="rId59"/>
    <p:sldId id="315" r:id="rId6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ie Manns" initials="BM" lastIdx="3" clrIdx="0">
    <p:extLst>
      <p:ext uri="{19B8F6BF-5375-455C-9EA6-DF929625EA0E}">
        <p15:presenceInfo xmlns:p15="http://schemas.microsoft.com/office/powerpoint/2012/main" userId="S-1-5-21-691950464-754195623-6498272-13708" providerId="AD"/>
      </p:ext>
    </p:extLst>
  </p:cmAuthor>
  <p:cmAuthor id="2" name="Catriona Ayer" initials="CA" lastIdx="1" clrIdx="1">
    <p:extLst>
      <p:ext uri="{19B8F6BF-5375-455C-9EA6-DF929625EA0E}">
        <p15:presenceInfo xmlns:p15="http://schemas.microsoft.com/office/powerpoint/2012/main" userId="S-1-5-21-691950464-754195623-6498272-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4"/>
    <a:srgbClr val="0051FF"/>
    <a:srgbClr val="B5BD00"/>
    <a:srgbClr val="0062FF"/>
    <a:srgbClr val="358CFF"/>
    <a:srgbClr val="2515A8"/>
    <a:srgbClr val="89BAF4"/>
    <a:srgbClr val="296DFF"/>
    <a:srgbClr val="0064CA"/>
    <a:srgbClr val="007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4687"/>
  </p:normalViewPr>
  <p:slideViewPr>
    <p:cSldViewPr snapToGrid="0" snapToObjects="1">
      <p:cViewPr varScale="1">
        <p:scale>
          <a:sx n="106" d="100"/>
          <a:sy n="106" d="100"/>
        </p:scale>
        <p:origin x="23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46397B4-5E66-D945-9A97-87D2D53F2C1F}" type="datetimeFigureOut">
              <a:rPr lang="en-US" smtClean="0"/>
              <a:t>10/11/2018</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31965F5-2E24-1C41-B2B4-6DE930467697}" type="slidenum">
              <a:rPr lang="en-US" smtClean="0"/>
              <a:t>‹#›</a:t>
            </a:fld>
            <a:endParaRPr lang="en-US" dirty="0"/>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dirty="0"/>
          </a:p>
        </p:txBody>
      </p:sp>
    </p:spTree>
    <p:extLst>
      <p:ext uri="{BB962C8B-B14F-4D97-AF65-F5344CB8AC3E}">
        <p14:creationId xmlns:p14="http://schemas.microsoft.com/office/powerpoint/2010/main" val="213587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17</a:t>
            </a:fld>
            <a:endParaRPr lang="en-US" dirty="0"/>
          </a:p>
        </p:txBody>
      </p:sp>
    </p:spTree>
    <p:extLst>
      <p:ext uri="{BB962C8B-B14F-4D97-AF65-F5344CB8AC3E}">
        <p14:creationId xmlns:p14="http://schemas.microsoft.com/office/powerpoint/2010/main" val="3622842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smtClean="0"/>
              <a:t>Lorem ipsum </a:t>
            </a:r>
            <a:r>
              <a:rPr lang="en-US" dirty="0" err="1" smtClean="0"/>
              <a:t>doler</a:t>
            </a:r>
            <a:r>
              <a:rPr lang="en-US" dirty="0" smtClean="0"/>
              <a:t> sit </a:t>
            </a:r>
            <a:r>
              <a:rPr lang="en-US" dirty="0" err="1" smtClean="0"/>
              <a:t>amet</a:t>
            </a:r>
            <a:r>
              <a:rPr lang="en-US" dirty="0" smtClean="0"/>
              <a:t>, </a:t>
            </a:r>
            <a:r>
              <a:rPr lang="en-US" dirty="0" err="1" smtClean="0"/>
              <a:t>consecteur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Vestibulum</a:t>
            </a:r>
            <a:r>
              <a:rPr lang="en-US" dirty="0" smtClean="0"/>
              <a:t> </a:t>
            </a:r>
            <a:r>
              <a:rPr lang="en-US" dirty="0" err="1" smtClean="0"/>
              <a:t>bibendum</a:t>
            </a:r>
            <a:r>
              <a:rPr lang="en-US" dirty="0" smtClean="0"/>
              <a:t> </a:t>
            </a:r>
            <a:r>
              <a:rPr lang="en-US" dirty="0" err="1" smtClean="0"/>
              <a:t>egestas</a:t>
            </a:r>
            <a:r>
              <a:rPr lang="en-US" dirty="0" smtClean="0"/>
              <a:t> </a:t>
            </a:r>
            <a:r>
              <a:rPr lang="en-US" dirty="0" err="1" smtClean="0"/>
              <a:t>iaculis</a:t>
            </a:r>
            <a:r>
              <a:rPr lang="en-US" dirty="0" smtClean="0"/>
              <a:t> </a:t>
            </a:r>
            <a:r>
              <a:rPr lang="en-US" dirty="0" err="1" smtClean="0"/>
              <a:t>est</a:t>
            </a:r>
            <a:r>
              <a:rPr lang="en-US" dirty="0" smtClean="0"/>
              <a:t> </a:t>
            </a:r>
            <a:r>
              <a:rPr lang="en-US" dirty="0" err="1" smtClean="0"/>
              <a:t>faucibus</a:t>
            </a:r>
            <a:r>
              <a:rPr lang="en-US" dirty="0" smtClean="0"/>
              <a:t> </a:t>
            </a:r>
            <a:r>
              <a:rPr lang="en-US" dirty="0" err="1" smtClean="0"/>
              <a:t>eu</a:t>
            </a:r>
            <a:r>
              <a:rPr lang="en-US" dirty="0" smtClean="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smtClean="0"/>
              <a:t>CLICK TO EDIT</a:t>
            </a:r>
            <a:endParaRPr lang="en-US" dirty="0"/>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MEET OUR TEAM</a:t>
            </a:r>
            <a:endParaRPr lang="en-US" dirty="0"/>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5"/>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MAP IT</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smtClean="0"/>
              <a:t>CLICK TO EDIT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smtClean="0"/>
              <a:t>CLICK TO EDIT</a:t>
            </a:r>
            <a:endParaRPr lang="en-US" dirty="0"/>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smtClean="0"/>
              <a:t>CLICK TO EDIT TEXT FOR TITLE OF IMAGE</a:t>
            </a:r>
            <a:endParaRPr lang="en-US" dirty="0"/>
          </a:p>
        </p:txBody>
      </p:sp>
      <p:sp>
        <p:nvSpPr>
          <p:cNvPr id="7" name="Footer Placeholder 6"/>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12700"/>
            <a:ext cx="12179300" cy="6845300"/>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smtClean="0"/>
              <a:t>Questions?</a:t>
            </a:r>
            <a:endParaRPr lang="en-US" dirty="0"/>
          </a:p>
        </p:txBody>
      </p:sp>
    </p:spTree>
    <p:extLst>
      <p:ext uri="{BB962C8B-B14F-4D97-AF65-F5344CB8AC3E}">
        <p14:creationId xmlns:p14="http://schemas.microsoft.com/office/powerpoint/2010/main" val="33027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8829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smtClean="0">
                <a:solidFill>
                  <a:prstClr val="white"/>
                </a:solidFill>
              </a:rPr>
              <a:t>© 2017 </a:t>
            </a:r>
            <a:r>
              <a:rPr lang="en-US" sz="800" dirty="0" smtClean="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0340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85228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smtClean="0">
                <a:solidFill>
                  <a:prstClr val="white"/>
                </a:solidFill>
              </a:rPr>
              <a:t>© 2017 </a:t>
            </a:r>
            <a:r>
              <a:rPr lang="en-US" sz="800" dirty="0" smtClean="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71354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smtClean="0">
                <a:solidFill>
                  <a:prstClr val="white"/>
                </a:solidFill>
              </a:rPr>
              <a:t>© 2017 </a:t>
            </a:r>
            <a:r>
              <a:rPr lang="en-US" sz="800" dirty="0" smtClean="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32582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latin typeface="SourceSansPro-Light"/>
              <a:cs typeface="SourceSansPro-Light"/>
            </a:endParaRPr>
          </a:p>
        </p:txBody>
      </p:sp>
    </p:spTree>
    <p:extLst>
      <p:ext uri="{BB962C8B-B14F-4D97-AF65-F5344CB8AC3E}">
        <p14:creationId xmlns:p14="http://schemas.microsoft.com/office/powerpoint/2010/main" val="1656252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smtClean="0"/>
              <a:t>Agenda</a:t>
            </a:r>
            <a:endParaRPr lang="en-US" dirty="0"/>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095667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948004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30926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9345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a:t>
            </a:r>
            <a:r>
              <a:rPr lang="en-US" smtClean="0">
                <a:solidFill>
                  <a:prstClr val="white"/>
                </a:solidFill>
              </a:rPr>
              <a:t>Universal Service Administrative Co.</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835106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a:t>
            </a:r>
            <a:r>
              <a:rPr lang="en-US" smtClean="0">
                <a:solidFill>
                  <a:prstClr val="white"/>
                </a:solidFill>
              </a:rPr>
              <a:t>Universal Service Administrative Co.</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2299197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Footer Placeholder 1"/>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265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79576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805609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88085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635543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smtClean="0"/>
              <a:t>Lorem ipsum </a:t>
            </a:r>
            <a:r>
              <a:rPr lang="en-US" dirty="0" err="1" smtClean="0"/>
              <a:t>doler</a:t>
            </a:r>
            <a:r>
              <a:rPr lang="en-US" dirty="0" smtClean="0"/>
              <a:t> sit </a:t>
            </a:r>
            <a:r>
              <a:rPr lang="en-US" dirty="0" err="1" smtClean="0"/>
              <a:t>amet</a:t>
            </a:r>
            <a:r>
              <a:rPr lang="en-US" dirty="0" smtClean="0"/>
              <a:t>, </a:t>
            </a:r>
            <a:r>
              <a:rPr lang="en-US" dirty="0" err="1" smtClean="0"/>
              <a:t>consecteur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Vestibulum</a:t>
            </a:r>
            <a:r>
              <a:rPr lang="en-US" dirty="0" smtClean="0"/>
              <a:t> </a:t>
            </a:r>
            <a:r>
              <a:rPr lang="en-US" dirty="0" err="1" smtClean="0"/>
              <a:t>bibendum</a:t>
            </a:r>
            <a:r>
              <a:rPr lang="en-US" dirty="0" smtClean="0"/>
              <a:t> </a:t>
            </a:r>
            <a:r>
              <a:rPr lang="en-US" dirty="0" err="1" smtClean="0"/>
              <a:t>egestas</a:t>
            </a:r>
            <a:r>
              <a:rPr lang="en-US" dirty="0" smtClean="0"/>
              <a:t> </a:t>
            </a:r>
            <a:r>
              <a:rPr lang="en-US" dirty="0" err="1" smtClean="0"/>
              <a:t>iaculis</a:t>
            </a:r>
            <a:r>
              <a:rPr lang="en-US" dirty="0" smtClean="0"/>
              <a:t> </a:t>
            </a:r>
            <a:r>
              <a:rPr lang="en-US" dirty="0" err="1" smtClean="0"/>
              <a:t>est</a:t>
            </a:r>
            <a:r>
              <a:rPr lang="en-US" dirty="0" smtClean="0"/>
              <a:t> </a:t>
            </a:r>
            <a:r>
              <a:rPr lang="en-US" dirty="0" err="1" smtClean="0"/>
              <a:t>faucibus</a:t>
            </a:r>
            <a:r>
              <a:rPr lang="en-US" dirty="0" smtClean="0"/>
              <a:t> </a:t>
            </a:r>
            <a:r>
              <a:rPr lang="en-US" dirty="0" err="1" smtClean="0"/>
              <a:t>eu</a:t>
            </a:r>
            <a:r>
              <a:rPr lang="en-US" dirty="0" smtClean="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smtClean="0"/>
              <a:t>CLICK TO EDIT</a:t>
            </a:r>
            <a:endParaRPr lang="en-US" dirty="0"/>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0378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MEET OUR TEAM</a:t>
            </a:r>
            <a:endParaRPr lang="en-US" dirty="0"/>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5"/>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52716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MAP IT</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0428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smtClean="0"/>
              <a:t>CLICK TO EDIT</a:t>
            </a:r>
            <a:endParaRPr lang="en-US" dirty="0"/>
          </a:p>
        </p:txBody>
      </p:sp>
      <p:sp>
        <p:nvSpPr>
          <p:cNvPr id="2" name="Footer Placeholder 1"/>
          <p:cNvSpPr>
            <a:spLocks noGrp="1"/>
          </p:cNvSpPr>
          <p:nvPr>
            <p:ph type="ftr" sz="quarter" idx="11"/>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44932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smtClean="0"/>
              <a:t>CLICK TO EDIT</a:t>
            </a:r>
            <a:endParaRPr lang="en-US" dirty="0"/>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18874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69093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01451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76042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smtClean="0"/>
              <a:t>CLICK TO EDIT TEXT FOR TITLE OF IMAGE</a:t>
            </a:r>
            <a:endParaRPr lang="en-US" dirty="0"/>
          </a:p>
        </p:txBody>
      </p:sp>
      <p:sp>
        <p:nvSpPr>
          <p:cNvPr id="7" name="Footer Placeholder 6"/>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smtClean="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460104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prstClr val="white"/>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smtClean="0"/>
              <a:t>Questions?</a:t>
            </a:r>
            <a:endParaRPr lang="en-US" dirty="0"/>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a:t>
            </a:r>
            <a:r>
              <a:rPr lang="en-US" smtClean="0">
                <a:solidFill>
                  <a:prstClr val="white"/>
                </a:solidFill>
              </a:rPr>
              <a:t>Universal Service Administrative Co.</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2112636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a:t>
            </a:r>
            <a:r>
              <a:rPr lang="en-US" smtClean="0">
                <a:solidFill>
                  <a:prstClr val="white"/>
                </a:solidFill>
              </a:rPr>
              <a:t>Universal Service Administrative Co.</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149611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smtClean="0"/>
              <a:t>Agenda</a:t>
            </a:r>
            <a:endParaRPr lang="en-US" dirty="0"/>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smtClean="0">
                <a:solidFill>
                  <a:srgbClr val="0062FF"/>
                </a:solidFill>
              </a:rPr>
              <a:t>© 2017 </a:t>
            </a:r>
            <a:r>
              <a:rPr lang="en-US" dirty="0" smtClean="0">
                <a:solidFill>
                  <a:srgbClr val="0062FF"/>
                </a:solidFill>
              </a:rPr>
              <a:t>Universal Service Administrative Co. </a:t>
            </a:r>
            <a:r>
              <a:rPr lang="en-US" dirty="0" smtClean="0">
                <a:latin typeface="SourceSansPro-Light"/>
                <a:cs typeface="SourceSansPro-Light"/>
              </a:rPr>
              <a:t>Private and Confidential</a:t>
            </a: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83" r:id="rId25"/>
    <p:sldLayoutId id="2147483684" r:id="rId26"/>
    <p:sldLayoutId id="2147483685" r:id="rId27"/>
    <p:sldLayoutId id="2147483686" r:id="rId28"/>
  </p:sldLayoutIdLst>
  <p:hf hdr="0" ft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smtClean="0">
                <a:solidFill>
                  <a:srgbClr val="0062FF"/>
                </a:solidFill>
              </a:rPr>
              <a:t>© 2017 Universal Service Administrative Co.</a:t>
            </a:r>
            <a:endParaRPr lang="en-US" dirty="0" smtClean="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339912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hyperlink" Target="https://www.usac.org/sl/service-providers/step03/requesting-confidentiality.aspx" TargetMode="Externa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7924" y="963399"/>
            <a:ext cx="9770076" cy="2387600"/>
          </a:xfrm>
        </p:spPr>
        <p:txBody>
          <a:bodyPr/>
          <a:lstStyle/>
          <a:p>
            <a:r>
              <a:rPr lang="en-US" dirty="0" smtClean="0"/>
              <a:t>Advanced Eligible Services</a:t>
            </a:r>
            <a:endParaRPr lang="en-US" dirty="0"/>
          </a:p>
        </p:txBody>
      </p:sp>
      <p:sp>
        <p:nvSpPr>
          <p:cNvPr id="4" name="Subtitle 3"/>
          <p:cNvSpPr>
            <a:spLocks noGrp="1"/>
          </p:cNvSpPr>
          <p:nvPr>
            <p:ph type="subTitle" idx="1"/>
          </p:nvPr>
        </p:nvSpPr>
        <p:spPr/>
        <p:txBody>
          <a:bodyPr/>
          <a:lstStyle/>
          <a:p>
            <a:r>
              <a:rPr lang="en-US" dirty="0" smtClean="0"/>
              <a:t>2018 Applicant Training</a:t>
            </a:r>
            <a:endParaRPr lang="en-US" dirty="0"/>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Eligible Fiber Services </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10</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47924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Fiber Services</a:t>
            </a:r>
            <a:r>
              <a:rPr lang="en-US" dirty="0"/>
              <a:t/>
            </a:r>
            <a:br>
              <a:rPr lang="en-US" dirty="0"/>
            </a:br>
            <a:endParaRPr lang="en-US" dirty="0"/>
          </a:p>
        </p:txBody>
      </p:sp>
      <p:sp>
        <p:nvSpPr>
          <p:cNvPr id="3" name="Content Placeholder 2"/>
          <p:cNvSpPr>
            <a:spLocks noGrp="1"/>
          </p:cNvSpPr>
          <p:nvPr>
            <p:ph idx="1"/>
          </p:nvPr>
        </p:nvSpPr>
        <p:spPr>
          <a:xfrm>
            <a:off x="526211" y="1473365"/>
            <a:ext cx="10827589" cy="4112800"/>
          </a:xfrm>
        </p:spPr>
        <p:txBody>
          <a:bodyPr/>
          <a:lstStyle/>
          <a:p>
            <a:pPr marL="457200" indent="-457200">
              <a:buFont typeface="Arial" panose="020B0604020202020204" pitchFamily="34" charset="0"/>
              <a:buChar char="•"/>
            </a:pPr>
            <a:r>
              <a:rPr lang="en-US" sz="2800" dirty="0" smtClean="0">
                <a:solidFill>
                  <a:schemeClr val="tx1"/>
                </a:solidFill>
              </a:rPr>
              <a:t>The FCC’s </a:t>
            </a:r>
            <a:r>
              <a:rPr lang="en-US" sz="2800" i="1" dirty="0" smtClean="0">
                <a:solidFill>
                  <a:schemeClr val="tx1"/>
                </a:solidFill>
              </a:rPr>
              <a:t>2014 Second </a:t>
            </a:r>
            <a:r>
              <a:rPr lang="en-US" sz="2800" i="1" dirty="0" err="1" smtClean="0">
                <a:solidFill>
                  <a:schemeClr val="tx1"/>
                </a:solidFill>
              </a:rPr>
              <a:t>E-rate</a:t>
            </a:r>
            <a:r>
              <a:rPr lang="en-US" sz="2800" i="1" dirty="0" smtClean="0">
                <a:solidFill>
                  <a:schemeClr val="tx1"/>
                </a:solidFill>
              </a:rPr>
              <a:t> Order </a:t>
            </a:r>
            <a:r>
              <a:rPr lang="en-US" sz="2800" dirty="0">
                <a:solidFill>
                  <a:schemeClr val="tx1"/>
                </a:solidFill>
              </a:rPr>
              <a:t>provided additional flexibility to schools and libraries seeking to access affordable high-speed broadband connections.  </a:t>
            </a:r>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The </a:t>
            </a:r>
            <a:r>
              <a:rPr lang="en-US" sz="2800" dirty="0">
                <a:solidFill>
                  <a:schemeClr val="tx1"/>
                </a:solidFill>
              </a:rPr>
              <a:t>Order </a:t>
            </a:r>
            <a:r>
              <a:rPr lang="en-US" sz="2800" dirty="0" smtClean="0">
                <a:solidFill>
                  <a:schemeClr val="tx1"/>
                </a:solidFill>
              </a:rPr>
              <a:t>amended </a:t>
            </a:r>
            <a:r>
              <a:rPr lang="en-US" sz="2800" dirty="0">
                <a:solidFill>
                  <a:schemeClr val="tx1"/>
                </a:solidFill>
              </a:rPr>
              <a:t>the E-rate program's eligible services list to equalize the treatment of lit and dark </a:t>
            </a:r>
            <a:r>
              <a:rPr lang="en-US" sz="2800" dirty="0" smtClean="0">
                <a:solidFill>
                  <a:schemeClr val="tx1"/>
                </a:solidFill>
              </a:rPr>
              <a:t>fiber and made special </a:t>
            </a:r>
            <a:r>
              <a:rPr lang="en-US" sz="2800" dirty="0">
                <a:solidFill>
                  <a:schemeClr val="tx1"/>
                </a:solidFill>
              </a:rPr>
              <a:t>construction charges beyond the applicant's property line and modulating electronics to light dark </a:t>
            </a:r>
            <a:r>
              <a:rPr lang="en-US" sz="2800" dirty="0" smtClean="0">
                <a:solidFill>
                  <a:schemeClr val="tx1"/>
                </a:solidFill>
              </a:rPr>
              <a:t>fiber </a:t>
            </a:r>
            <a:r>
              <a:rPr lang="en-US" sz="2800" dirty="0">
                <a:solidFill>
                  <a:schemeClr val="tx1"/>
                </a:solidFill>
              </a:rPr>
              <a:t>eligible for Category One support. </a:t>
            </a:r>
          </a:p>
          <a:p>
            <a:pPr marL="457200" indent="-457200">
              <a:buFont typeface="Arial" panose="020B0604020202020204" pitchFamily="34" charset="0"/>
              <a:buChar char="•"/>
            </a:pPr>
            <a:r>
              <a:rPr lang="en-US" sz="2800" dirty="0">
                <a:solidFill>
                  <a:schemeClr val="tx1"/>
                </a:solidFill>
              </a:rPr>
              <a:t>When cost-effective, the Order also allows for funding of </a:t>
            </a:r>
            <a:r>
              <a:rPr lang="en-US" sz="2800" dirty="0" smtClean="0">
                <a:solidFill>
                  <a:schemeClr val="tx1"/>
                </a:solidFill>
              </a:rPr>
              <a:t>applicant-owned broadband networks</a:t>
            </a:r>
            <a:r>
              <a:rPr lang="en-US" sz="2800" dirty="0">
                <a:solidFill>
                  <a:schemeClr val="tx1"/>
                </a:solidFill>
              </a:rPr>
              <a:t>. </a:t>
            </a:r>
          </a:p>
          <a:p>
            <a:pPr marL="0" indent="0">
              <a:buNone/>
            </a:pPr>
            <a:endParaRPr lang="en-US" dirty="0"/>
          </a:p>
          <a:p>
            <a:pPr marL="0" inden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
        <p:nvSpPr>
          <p:cNvPr id="5" name="Rectangle 4"/>
          <p:cNvSpPr/>
          <p:nvPr/>
        </p:nvSpPr>
        <p:spPr>
          <a:xfrm>
            <a:off x="753884" y="6349455"/>
            <a:ext cx="2023311" cy="215444"/>
          </a:xfrm>
          <a:prstGeom prst="rect">
            <a:avLst/>
          </a:prstGeom>
        </p:spPr>
        <p:txBody>
          <a:bodyPr wrap="none">
            <a:spAutoFit/>
          </a:bodyPr>
          <a:lstStyle/>
          <a:p>
            <a:pPr lvl="0"/>
            <a:r>
              <a:rPr lang="de-DE" sz="800" dirty="0">
                <a:solidFill>
                  <a:srgbClr val="0062FF"/>
                </a:solidFill>
              </a:rPr>
              <a:t>© 2018 </a:t>
            </a:r>
            <a:r>
              <a:rPr lang="en-US" sz="800" dirty="0">
                <a:solidFill>
                  <a:srgbClr val="0062FF"/>
                </a:solidFill>
              </a:rPr>
              <a:t>Universal Service Administrative Co.</a:t>
            </a:r>
            <a:endParaRPr lang="en-US" sz="800" dirty="0">
              <a:solidFill>
                <a:srgbClr val="0059B7"/>
              </a:solidFill>
              <a:latin typeface="SourceSansPro-Light"/>
              <a:cs typeface="SourceSansPro-Light"/>
            </a:endParaRPr>
          </a:p>
        </p:txBody>
      </p:sp>
    </p:spTree>
    <p:extLst>
      <p:ext uri="{BB962C8B-B14F-4D97-AF65-F5344CB8AC3E}">
        <p14:creationId xmlns:p14="http://schemas.microsoft.com/office/powerpoint/2010/main" val="1265390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990" y="989838"/>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3" name="object 3"/>
          <p:cNvSpPr/>
          <p:nvPr/>
        </p:nvSpPr>
        <p:spPr>
          <a:xfrm>
            <a:off x="8169402" y="989838"/>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4" name="object 4"/>
          <p:cNvSpPr txBox="1"/>
          <p:nvPr/>
        </p:nvSpPr>
        <p:spPr>
          <a:xfrm>
            <a:off x="8513719" y="1014017"/>
            <a:ext cx="3292475" cy="4742815"/>
          </a:xfrm>
          <a:prstGeom prst="rect">
            <a:avLst/>
          </a:prstGeom>
        </p:spPr>
        <p:txBody>
          <a:bodyPr vert="horz" wrap="square" lIns="0" tIns="0" rIns="0" bIns="0" rtlCol="0">
            <a:spAutoFit/>
          </a:bodyPr>
          <a:lstStyle/>
          <a:p>
            <a:pPr marL="12700" marR="685800">
              <a:lnSpc>
                <a:spcPts val="3030"/>
              </a:lnSpc>
            </a:pPr>
            <a:r>
              <a:rPr sz="2800" b="1" spc="-15" dirty="0">
                <a:solidFill>
                  <a:srgbClr val="004AD4"/>
                </a:solidFill>
                <a:latin typeface="Source Sans Pro"/>
                <a:cs typeface="Source Sans Pro"/>
              </a:rPr>
              <a:t>Self-Provisioned  </a:t>
            </a:r>
            <a:r>
              <a:rPr sz="2800" b="1" spc="-20" dirty="0">
                <a:solidFill>
                  <a:srgbClr val="004AD4"/>
                </a:solidFill>
                <a:latin typeface="Source Sans Pro"/>
                <a:cs typeface="Source Sans Pro"/>
              </a:rPr>
              <a:t>Networks*</a:t>
            </a:r>
            <a:endParaRPr sz="2800" dirty="0">
              <a:latin typeface="Source Sans Pro"/>
              <a:cs typeface="Source Sans Pro"/>
            </a:endParaRPr>
          </a:p>
          <a:p>
            <a:pPr marL="31115" marR="5080">
              <a:lnSpc>
                <a:spcPct val="100000"/>
              </a:lnSpc>
              <a:spcBef>
                <a:spcPts val="610"/>
              </a:spcBef>
            </a:pPr>
            <a:r>
              <a:rPr sz="2300" spc="-10" dirty="0">
                <a:latin typeface="Source Sans Pro"/>
                <a:cs typeface="Source Sans Pro"/>
              </a:rPr>
              <a:t>Complete </a:t>
            </a:r>
            <a:r>
              <a:rPr sz="2300" spc="-5" dirty="0">
                <a:latin typeface="Source Sans Pro"/>
                <a:cs typeface="Source Sans Pro"/>
              </a:rPr>
              <a:t>applicant  ownership of </a:t>
            </a:r>
            <a:r>
              <a:rPr sz="2300" dirty="0">
                <a:latin typeface="Source Sans Pro"/>
                <a:cs typeface="Source Sans Pro"/>
              </a:rPr>
              <a:t>a </a:t>
            </a:r>
            <a:r>
              <a:rPr sz="2300" spc="-5" dirty="0">
                <a:latin typeface="Source Sans Pro"/>
                <a:cs typeface="Source Sans Pro"/>
              </a:rPr>
              <a:t>high-speed  </a:t>
            </a:r>
            <a:r>
              <a:rPr sz="2300" spc="-10" dirty="0">
                <a:latin typeface="Source Sans Pro"/>
                <a:cs typeface="Source Sans Pro"/>
              </a:rPr>
              <a:t>broadband </a:t>
            </a:r>
            <a:r>
              <a:rPr sz="2300" spc="-5" dirty="0">
                <a:latin typeface="Source Sans Pro"/>
                <a:cs typeface="Source Sans Pro"/>
              </a:rPr>
              <a:t>network. The  </a:t>
            </a:r>
            <a:r>
              <a:rPr sz="2300" dirty="0">
                <a:latin typeface="Source Sans Pro"/>
                <a:cs typeface="Source Sans Pro"/>
              </a:rPr>
              <a:t>applicant </a:t>
            </a:r>
            <a:r>
              <a:rPr sz="2300" spc="-10" dirty="0">
                <a:latin typeface="Source Sans Pro"/>
                <a:cs typeface="Source Sans Pro"/>
              </a:rPr>
              <a:t>hires </a:t>
            </a:r>
            <a:r>
              <a:rPr sz="2300" dirty="0">
                <a:latin typeface="Source Sans Pro"/>
                <a:cs typeface="Source Sans Pro"/>
              </a:rPr>
              <a:t>a vendor</a:t>
            </a:r>
            <a:r>
              <a:rPr sz="2300" spc="-105" dirty="0">
                <a:latin typeface="Source Sans Pro"/>
                <a:cs typeface="Source Sans Pro"/>
              </a:rPr>
              <a:t> </a:t>
            </a:r>
            <a:r>
              <a:rPr sz="2300" spc="-20" dirty="0">
                <a:latin typeface="Source Sans Pro"/>
                <a:cs typeface="Source Sans Pro"/>
              </a:rPr>
              <a:t>to  </a:t>
            </a:r>
            <a:r>
              <a:rPr sz="2300" spc="-15" dirty="0">
                <a:latin typeface="Source Sans Pro"/>
                <a:cs typeface="Source Sans Pro"/>
              </a:rPr>
              <a:t>construct </a:t>
            </a:r>
            <a:r>
              <a:rPr sz="2300" spc="-5" dirty="0">
                <a:latin typeface="Source Sans Pro"/>
                <a:cs typeface="Source Sans Pro"/>
              </a:rPr>
              <a:t>the network </a:t>
            </a:r>
            <a:r>
              <a:rPr sz="2300" dirty="0">
                <a:latin typeface="Source Sans Pro"/>
                <a:cs typeface="Source Sans Pro"/>
              </a:rPr>
              <a:t>or a  portion of </a:t>
            </a:r>
            <a:r>
              <a:rPr sz="2300" spc="-5" dirty="0">
                <a:latin typeface="Source Sans Pro"/>
                <a:cs typeface="Source Sans Pro"/>
              </a:rPr>
              <a:t>the network,  </a:t>
            </a:r>
            <a:r>
              <a:rPr sz="2300" dirty="0">
                <a:latin typeface="Source Sans Pro"/>
                <a:cs typeface="Source Sans Pro"/>
              </a:rPr>
              <a:t>and </a:t>
            </a:r>
            <a:r>
              <a:rPr sz="2300" spc="-15" dirty="0">
                <a:latin typeface="Source Sans Pro"/>
                <a:cs typeface="Source Sans Pro"/>
              </a:rPr>
              <a:t>thereafter </a:t>
            </a:r>
            <a:r>
              <a:rPr sz="2300" spc="-5" dirty="0">
                <a:latin typeface="Source Sans Pro"/>
                <a:cs typeface="Source Sans Pro"/>
              </a:rPr>
              <a:t>owns </a:t>
            </a:r>
            <a:r>
              <a:rPr sz="2300" dirty="0">
                <a:latin typeface="Source Sans Pro"/>
                <a:cs typeface="Source Sans Pro"/>
              </a:rPr>
              <a:t>and  </a:t>
            </a:r>
            <a:r>
              <a:rPr sz="2300" spc="-10" dirty="0">
                <a:latin typeface="Source Sans Pro"/>
                <a:cs typeface="Source Sans Pro"/>
              </a:rPr>
              <a:t>maintains that </a:t>
            </a:r>
            <a:r>
              <a:rPr sz="2300" spc="-5" dirty="0">
                <a:latin typeface="Source Sans Pro"/>
                <a:cs typeface="Source Sans Pro"/>
              </a:rPr>
              <a:t>network </a:t>
            </a:r>
            <a:r>
              <a:rPr sz="2300" dirty="0">
                <a:latin typeface="Source Sans Pro"/>
                <a:cs typeface="Source Sans Pro"/>
              </a:rPr>
              <a:t>or  portion of </a:t>
            </a:r>
            <a:r>
              <a:rPr sz="2300" spc="-5" dirty="0">
                <a:latin typeface="Source Sans Pro"/>
                <a:cs typeface="Source Sans Pro"/>
              </a:rPr>
              <a:t>the network,  </a:t>
            </a:r>
            <a:r>
              <a:rPr sz="2300" dirty="0">
                <a:latin typeface="Source Sans Pro"/>
                <a:cs typeface="Source Sans Pro"/>
              </a:rPr>
              <a:t>including all of </a:t>
            </a:r>
            <a:r>
              <a:rPr sz="2300" spc="-5" dirty="0">
                <a:latin typeface="Source Sans Pro"/>
                <a:cs typeface="Source Sans Pro"/>
              </a:rPr>
              <a:t>the fiber  </a:t>
            </a:r>
            <a:r>
              <a:rPr sz="2300" spc="-15" dirty="0">
                <a:latin typeface="Source Sans Pro"/>
                <a:cs typeface="Source Sans Pro"/>
              </a:rPr>
              <a:t>strands </a:t>
            </a:r>
            <a:r>
              <a:rPr sz="2300" dirty="0">
                <a:latin typeface="Source Sans Pro"/>
                <a:cs typeface="Source Sans Pro"/>
              </a:rPr>
              <a:t>and</a:t>
            </a:r>
            <a:r>
              <a:rPr sz="2300" spc="-75" dirty="0">
                <a:latin typeface="Source Sans Pro"/>
                <a:cs typeface="Source Sans Pro"/>
              </a:rPr>
              <a:t> </a:t>
            </a:r>
            <a:r>
              <a:rPr sz="2300" spc="-5" dirty="0">
                <a:latin typeface="Source Sans Pro"/>
                <a:cs typeface="Source Sans Pro"/>
              </a:rPr>
              <a:t>conduit.</a:t>
            </a:r>
            <a:endParaRPr sz="2300" dirty="0">
              <a:latin typeface="Source Sans Pro"/>
              <a:cs typeface="Source Sans Pro"/>
            </a:endParaRPr>
          </a:p>
        </p:txBody>
      </p:sp>
      <p:sp>
        <p:nvSpPr>
          <p:cNvPr id="9" name="object 9"/>
          <p:cNvSpPr txBox="1">
            <a:spLocks noGrp="1"/>
          </p:cNvSpPr>
          <p:nvPr>
            <p:ph type="sldNum" sz="quarter" idx="4294967295"/>
          </p:nvPr>
        </p:nvSpPr>
        <p:spPr>
          <a:xfrm>
            <a:off x="11645153" y="6443227"/>
            <a:ext cx="299451" cy="192360"/>
          </a:xfrm>
          <a:prstGeom prst="rect">
            <a:avLst/>
          </a:prstGeom>
        </p:spPr>
        <p:txBody>
          <a:bodyPr vert="horz" wrap="square" lIns="0" tIns="7620" rIns="0" bIns="0" rtlCol="0">
            <a:spAutoFit/>
          </a:bodyPr>
          <a:lstStyle/>
          <a:p>
            <a:pPr marL="101600">
              <a:lnSpc>
                <a:spcPct val="100000"/>
              </a:lnSpc>
              <a:spcBef>
                <a:spcPts val="60"/>
              </a:spcBef>
            </a:pPr>
            <a:fld id="{81D60167-4931-47E6-BA6A-407CBD079E47}" type="slidenum">
              <a:rPr dirty="0"/>
              <a:t>12</a:t>
            </a:fld>
            <a:endParaRPr dirty="0"/>
          </a:p>
        </p:txBody>
      </p:sp>
      <p:sp>
        <p:nvSpPr>
          <p:cNvPr id="10" name="object 10"/>
          <p:cNvSpPr txBox="1"/>
          <p:nvPr/>
        </p:nvSpPr>
        <p:spPr>
          <a:xfrm>
            <a:off x="428316" y="6596408"/>
            <a:ext cx="1879600" cy="132729"/>
          </a:xfrm>
          <a:prstGeom prst="rect">
            <a:avLst/>
          </a:prstGeom>
        </p:spPr>
        <p:txBody>
          <a:bodyPr vert="horz" wrap="square" lIns="0" tIns="9525" rIns="0" bIns="0" rtlCol="0">
            <a:spAutoFit/>
          </a:bodyPr>
          <a:lstStyle/>
          <a:p>
            <a:pPr marL="12700">
              <a:lnSpc>
                <a:spcPct val="100000"/>
              </a:lnSpc>
              <a:spcBef>
                <a:spcPts val="75"/>
              </a:spcBef>
            </a:pPr>
            <a:r>
              <a:rPr sz="800" dirty="0">
                <a:solidFill>
                  <a:srgbClr val="0062FF"/>
                </a:solidFill>
                <a:latin typeface="Source Sans Pro"/>
                <a:cs typeface="Source Sans Pro"/>
              </a:rPr>
              <a:t>© </a:t>
            </a:r>
            <a:r>
              <a:rPr sz="800" spc="-5" dirty="0" smtClean="0">
                <a:solidFill>
                  <a:srgbClr val="0062FF"/>
                </a:solidFill>
                <a:latin typeface="Source Sans Pro"/>
                <a:cs typeface="Source Sans Pro"/>
              </a:rPr>
              <a:t>201</a:t>
            </a:r>
            <a:r>
              <a:rPr lang="en-US" sz="800" spc="-5" dirty="0" smtClean="0">
                <a:solidFill>
                  <a:srgbClr val="0062FF"/>
                </a:solidFill>
                <a:latin typeface="Source Sans Pro"/>
                <a:cs typeface="Source Sans Pro"/>
              </a:rPr>
              <a:t>8</a:t>
            </a:r>
            <a:r>
              <a:rPr sz="800" spc="-5" dirty="0" smtClean="0">
                <a:solidFill>
                  <a:srgbClr val="0062FF"/>
                </a:solidFill>
                <a:latin typeface="Source Sans Pro"/>
                <a:cs typeface="Source Sans Pro"/>
              </a:rPr>
              <a:t> </a:t>
            </a:r>
            <a:r>
              <a:rPr sz="800" spc="-5" dirty="0">
                <a:solidFill>
                  <a:srgbClr val="0062FF"/>
                </a:solidFill>
                <a:latin typeface="Source Sans Pro"/>
                <a:cs typeface="Source Sans Pro"/>
              </a:rPr>
              <a:t>Universal Service Administrative</a:t>
            </a:r>
            <a:r>
              <a:rPr sz="800" spc="45" dirty="0">
                <a:solidFill>
                  <a:srgbClr val="0062FF"/>
                </a:solidFill>
                <a:latin typeface="Source Sans Pro"/>
                <a:cs typeface="Source Sans Pro"/>
              </a:rPr>
              <a:t> </a:t>
            </a:r>
            <a:r>
              <a:rPr sz="800" spc="-5" dirty="0">
                <a:solidFill>
                  <a:srgbClr val="0062FF"/>
                </a:solidFill>
                <a:latin typeface="Source Sans Pro"/>
                <a:cs typeface="Source Sans Pro"/>
              </a:rPr>
              <a:t>Co.</a:t>
            </a:r>
            <a:endParaRPr sz="800" dirty="0">
              <a:latin typeface="Source Sans Pro"/>
              <a:cs typeface="Source Sans Pro"/>
            </a:endParaRPr>
          </a:p>
        </p:txBody>
      </p:sp>
      <p:sp>
        <p:nvSpPr>
          <p:cNvPr id="5" name="object 5"/>
          <p:cNvSpPr txBox="1"/>
          <p:nvPr/>
        </p:nvSpPr>
        <p:spPr>
          <a:xfrm>
            <a:off x="4457587" y="1017536"/>
            <a:ext cx="3290570" cy="4464685"/>
          </a:xfrm>
          <a:prstGeom prst="rect">
            <a:avLst/>
          </a:prstGeom>
        </p:spPr>
        <p:txBody>
          <a:bodyPr vert="horz" wrap="square" lIns="0" tIns="0" rIns="0" bIns="0" rtlCol="0">
            <a:spAutoFit/>
          </a:bodyPr>
          <a:lstStyle/>
          <a:p>
            <a:pPr marL="12700">
              <a:lnSpc>
                <a:spcPct val="100000"/>
              </a:lnSpc>
            </a:pPr>
            <a:r>
              <a:rPr sz="2800" b="1" spc="-15" dirty="0">
                <a:solidFill>
                  <a:srgbClr val="004AD4"/>
                </a:solidFill>
                <a:latin typeface="Source Sans Pro"/>
                <a:cs typeface="Source Sans Pro"/>
              </a:rPr>
              <a:t>Leased </a:t>
            </a:r>
            <a:r>
              <a:rPr sz="2800" b="1" spc="-5" dirty="0">
                <a:solidFill>
                  <a:srgbClr val="004AD4"/>
                </a:solidFill>
                <a:latin typeface="Source Sans Pro"/>
                <a:cs typeface="Source Sans Pro"/>
              </a:rPr>
              <a:t>Dark</a:t>
            </a:r>
            <a:r>
              <a:rPr sz="2800" b="1" spc="-75" dirty="0">
                <a:solidFill>
                  <a:srgbClr val="004AD4"/>
                </a:solidFill>
                <a:latin typeface="Source Sans Pro"/>
                <a:cs typeface="Source Sans Pro"/>
              </a:rPr>
              <a:t> </a:t>
            </a:r>
            <a:r>
              <a:rPr sz="2800" b="1" spc="-5" dirty="0">
                <a:solidFill>
                  <a:srgbClr val="004AD4"/>
                </a:solidFill>
                <a:latin typeface="Source Sans Pro"/>
                <a:cs typeface="Source Sans Pro"/>
              </a:rPr>
              <a:t>Fiber</a:t>
            </a:r>
            <a:endParaRPr sz="2800" dirty="0">
              <a:latin typeface="Source Sans Pro"/>
              <a:cs typeface="Source Sans Pro"/>
            </a:endParaRPr>
          </a:p>
          <a:p>
            <a:pPr marL="12700" marR="5080">
              <a:lnSpc>
                <a:spcPct val="100000"/>
              </a:lnSpc>
              <a:spcBef>
                <a:spcPts val="1115"/>
              </a:spcBef>
            </a:pPr>
            <a:r>
              <a:rPr sz="2300" dirty="0">
                <a:latin typeface="Source Sans Pro"/>
                <a:cs typeface="Source Sans Pro"/>
              </a:rPr>
              <a:t>The </a:t>
            </a:r>
            <a:r>
              <a:rPr sz="2300" spc="-25" dirty="0">
                <a:latin typeface="Source Sans Pro"/>
                <a:cs typeface="Source Sans Pro"/>
              </a:rPr>
              <a:t>E-rate </a:t>
            </a:r>
            <a:r>
              <a:rPr sz="2300" spc="-5" dirty="0">
                <a:latin typeface="Source Sans Pro"/>
                <a:cs typeface="Source Sans Pro"/>
              </a:rPr>
              <a:t>applicant </a:t>
            </a:r>
            <a:r>
              <a:rPr sz="2300" spc="-10" dirty="0">
                <a:latin typeface="Source Sans Pro"/>
                <a:cs typeface="Source Sans Pro"/>
              </a:rPr>
              <a:t>leases  capacity (i.e., </a:t>
            </a:r>
            <a:r>
              <a:rPr sz="2300" dirty="0">
                <a:latin typeface="Source Sans Pro"/>
                <a:cs typeface="Source Sans Pro"/>
              </a:rPr>
              <a:t>a </a:t>
            </a:r>
            <a:r>
              <a:rPr sz="2300" spc="-5" dirty="0">
                <a:latin typeface="Source Sans Pro"/>
                <a:cs typeface="Source Sans Pro"/>
              </a:rPr>
              <a:t>specific  number </a:t>
            </a:r>
            <a:r>
              <a:rPr sz="2300" dirty="0">
                <a:latin typeface="Source Sans Pro"/>
                <a:cs typeface="Source Sans Pro"/>
              </a:rPr>
              <a:t>of </a:t>
            </a:r>
            <a:r>
              <a:rPr sz="2300" spc="-15" dirty="0">
                <a:latin typeface="Source Sans Pro"/>
                <a:cs typeface="Source Sans Pro"/>
              </a:rPr>
              <a:t>strands) </a:t>
            </a:r>
            <a:r>
              <a:rPr sz="2300" dirty="0">
                <a:latin typeface="Source Sans Pro"/>
                <a:cs typeface="Source Sans Pro"/>
              </a:rPr>
              <a:t>on a  service </a:t>
            </a:r>
            <a:r>
              <a:rPr sz="2300" spc="-10" dirty="0">
                <a:latin typeface="Source Sans Pro"/>
                <a:cs typeface="Source Sans Pro"/>
              </a:rPr>
              <a:t>provider-owned  </a:t>
            </a:r>
            <a:r>
              <a:rPr sz="2300" dirty="0">
                <a:latin typeface="Source Sans Pro"/>
                <a:cs typeface="Source Sans Pro"/>
              </a:rPr>
              <a:t>and </a:t>
            </a:r>
            <a:r>
              <a:rPr sz="2300" spc="-10" dirty="0">
                <a:latin typeface="Source Sans Pro"/>
                <a:cs typeface="Source Sans Pro"/>
              </a:rPr>
              <a:t>maintained </a:t>
            </a:r>
            <a:r>
              <a:rPr sz="2300" spc="-5" dirty="0">
                <a:latin typeface="Source Sans Pro"/>
                <a:cs typeface="Source Sans Pro"/>
              </a:rPr>
              <a:t>fiber  network. The applicant  </a:t>
            </a:r>
            <a:r>
              <a:rPr sz="2300" spc="-10" dirty="0">
                <a:latin typeface="Source Sans Pro"/>
                <a:cs typeface="Source Sans Pro"/>
              </a:rPr>
              <a:t>pays </a:t>
            </a:r>
            <a:r>
              <a:rPr sz="2300" spc="-20" dirty="0">
                <a:latin typeface="Source Sans Pro"/>
                <a:cs typeface="Source Sans Pro"/>
              </a:rPr>
              <a:t>separately </a:t>
            </a:r>
            <a:r>
              <a:rPr sz="2300" spc="-10" dirty="0">
                <a:latin typeface="Source Sans Pro"/>
                <a:cs typeface="Source Sans Pro"/>
              </a:rPr>
              <a:t>for  </a:t>
            </a:r>
            <a:r>
              <a:rPr sz="2300" spc="-5" dirty="0">
                <a:latin typeface="Source Sans Pro"/>
                <a:cs typeface="Source Sans Pro"/>
              </a:rPr>
              <a:t>modulating equipment </a:t>
            </a:r>
            <a:r>
              <a:rPr sz="2300" spc="-20" dirty="0">
                <a:latin typeface="Source Sans Pro"/>
                <a:cs typeface="Source Sans Pro"/>
              </a:rPr>
              <a:t>to  </a:t>
            </a:r>
            <a:r>
              <a:rPr sz="2300" spc="-5" dirty="0">
                <a:latin typeface="Source Sans Pro"/>
                <a:cs typeface="Source Sans Pro"/>
              </a:rPr>
              <a:t>light the fiber in order </a:t>
            </a:r>
            <a:r>
              <a:rPr sz="2300" spc="-20" dirty="0">
                <a:latin typeface="Source Sans Pro"/>
                <a:cs typeface="Source Sans Pro"/>
              </a:rPr>
              <a:t>to  </a:t>
            </a:r>
            <a:r>
              <a:rPr sz="2300" spc="-10" dirty="0">
                <a:latin typeface="Source Sans Pro"/>
                <a:cs typeface="Source Sans Pro"/>
              </a:rPr>
              <a:t>transmit </a:t>
            </a:r>
            <a:r>
              <a:rPr sz="2300" spc="-20" dirty="0">
                <a:latin typeface="Source Sans Pro"/>
                <a:cs typeface="Source Sans Pro"/>
              </a:rPr>
              <a:t>data </a:t>
            </a:r>
            <a:r>
              <a:rPr sz="2300" spc="-10" dirty="0">
                <a:latin typeface="Source Sans Pro"/>
                <a:cs typeface="Source Sans Pro"/>
              </a:rPr>
              <a:t>over that  </a:t>
            </a:r>
            <a:r>
              <a:rPr sz="2300" spc="-25" dirty="0">
                <a:latin typeface="Source Sans Pro"/>
                <a:cs typeface="Source Sans Pro"/>
              </a:rPr>
              <a:t>fiber.</a:t>
            </a:r>
            <a:endParaRPr sz="2300" dirty="0">
              <a:latin typeface="Source Sans Pro"/>
              <a:cs typeface="Source Sans Pro"/>
            </a:endParaRPr>
          </a:p>
        </p:txBody>
      </p:sp>
      <p:sp>
        <p:nvSpPr>
          <p:cNvPr id="6" name="object 6"/>
          <p:cNvSpPr txBox="1"/>
          <p:nvPr/>
        </p:nvSpPr>
        <p:spPr>
          <a:xfrm>
            <a:off x="416956" y="1102922"/>
            <a:ext cx="3272790" cy="3446145"/>
          </a:xfrm>
          <a:prstGeom prst="rect">
            <a:avLst/>
          </a:prstGeom>
        </p:spPr>
        <p:txBody>
          <a:bodyPr vert="horz" wrap="square" lIns="0" tIns="0" rIns="0" bIns="0" rtlCol="0">
            <a:spAutoFit/>
          </a:bodyPr>
          <a:lstStyle/>
          <a:p>
            <a:pPr marL="12700">
              <a:lnSpc>
                <a:spcPct val="100000"/>
              </a:lnSpc>
            </a:pPr>
            <a:r>
              <a:rPr sz="2800" b="1" spc="-15" dirty="0">
                <a:solidFill>
                  <a:srgbClr val="004AD4"/>
                </a:solidFill>
                <a:latin typeface="Source Sans Pro"/>
                <a:cs typeface="Source Sans Pro"/>
              </a:rPr>
              <a:t>Leased </a:t>
            </a:r>
            <a:r>
              <a:rPr sz="2800" b="1" spc="-5" dirty="0">
                <a:solidFill>
                  <a:srgbClr val="004AD4"/>
                </a:solidFill>
                <a:latin typeface="Source Sans Pro"/>
                <a:cs typeface="Source Sans Pro"/>
              </a:rPr>
              <a:t>Lit</a:t>
            </a:r>
            <a:r>
              <a:rPr sz="2800" b="1" spc="-65" dirty="0">
                <a:solidFill>
                  <a:srgbClr val="004AD4"/>
                </a:solidFill>
                <a:latin typeface="Source Sans Pro"/>
                <a:cs typeface="Source Sans Pro"/>
              </a:rPr>
              <a:t> </a:t>
            </a:r>
            <a:r>
              <a:rPr sz="2800" b="1" spc="-5" dirty="0">
                <a:solidFill>
                  <a:srgbClr val="004AD4"/>
                </a:solidFill>
                <a:latin typeface="Source Sans Pro"/>
                <a:cs typeface="Source Sans Pro"/>
              </a:rPr>
              <a:t>Fiber</a:t>
            </a:r>
            <a:endParaRPr sz="2800" dirty="0">
              <a:latin typeface="Source Sans Pro"/>
              <a:cs typeface="Source Sans Pro"/>
            </a:endParaRPr>
          </a:p>
          <a:p>
            <a:pPr marL="12700" marR="5080">
              <a:lnSpc>
                <a:spcPct val="100000"/>
              </a:lnSpc>
              <a:spcBef>
                <a:spcPts val="1375"/>
              </a:spcBef>
            </a:pPr>
            <a:r>
              <a:rPr sz="2300" dirty="0">
                <a:latin typeface="Source Sans Pro"/>
                <a:cs typeface="Source Sans Pro"/>
              </a:rPr>
              <a:t>A </a:t>
            </a:r>
            <a:r>
              <a:rPr sz="2300" spc="-15" dirty="0">
                <a:latin typeface="Source Sans Pro"/>
                <a:cs typeface="Source Sans Pro"/>
              </a:rPr>
              <a:t>fiber-based </a:t>
            </a:r>
            <a:r>
              <a:rPr sz="2300" spc="-10" dirty="0">
                <a:latin typeface="Source Sans Pro"/>
                <a:cs typeface="Source Sans Pro"/>
              </a:rPr>
              <a:t>broadband  </a:t>
            </a:r>
            <a:r>
              <a:rPr sz="2300" dirty="0">
                <a:latin typeface="Source Sans Pro"/>
                <a:cs typeface="Source Sans Pro"/>
              </a:rPr>
              <a:t>service </a:t>
            </a:r>
            <a:r>
              <a:rPr sz="2300" spc="-5" dirty="0">
                <a:latin typeface="Source Sans Pro"/>
                <a:cs typeface="Source Sans Pro"/>
              </a:rPr>
              <a:t>where the </a:t>
            </a:r>
            <a:r>
              <a:rPr sz="2300" dirty="0">
                <a:latin typeface="Source Sans Pro"/>
                <a:cs typeface="Source Sans Pro"/>
              </a:rPr>
              <a:t>service  </a:t>
            </a:r>
            <a:r>
              <a:rPr sz="2300" spc="-5" dirty="0">
                <a:latin typeface="Source Sans Pro"/>
                <a:cs typeface="Source Sans Pro"/>
              </a:rPr>
              <a:t>provider owns </a:t>
            </a:r>
            <a:r>
              <a:rPr sz="2300" dirty="0">
                <a:latin typeface="Source Sans Pro"/>
                <a:cs typeface="Source Sans Pro"/>
              </a:rPr>
              <a:t>and  </a:t>
            </a:r>
            <a:r>
              <a:rPr sz="2300" spc="-5" dirty="0">
                <a:latin typeface="Source Sans Pro"/>
                <a:cs typeface="Source Sans Pro"/>
              </a:rPr>
              <a:t>manages the network, </a:t>
            </a:r>
            <a:r>
              <a:rPr sz="2300" dirty="0">
                <a:latin typeface="Source Sans Pro"/>
                <a:cs typeface="Source Sans Pro"/>
              </a:rPr>
              <a:t>and  the </a:t>
            </a:r>
            <a:r>
              <a:rPr sz="2300" spc="-25" dirty="0">
                <a:latin typeface="Source Sans Pro"/>
                <a:cs typeface="Source Sans Pro"/>
              </a:rPr>
              <a:t>E-rate </a:t>
            </a:r>
            <a:r>
              <a:rPr sz="2300" spc="-5" dirty="0">
                <a:latin typeface="Source Sans Pro"/>
                <a:cs typeface="Source Sans Pro"/>
              </a:rPr>
              <a:t>applicant </a:t>
            </a:r>
            <a:r>
              <a:rPr sz="2300" spc="-10" dirty="0">
                <a:latin typeface="Source Sans Pro"/>
                <a:cs typeface="Source Sans Pro"/>
              </a:rPr>
              <a:t>pays </a:t>
            </a:r>
            <a:r>
              <a:rPr sz="2300" dirty="0">
                <a:latin typeface="Source Sans Pro"/>
                <a:cs typeface="Source Sans Pro"/>
              </a:rPr>
              <a:t>a  </a:t>
            </a:r>
            <a:r>
              <a:rPr sz="2300" spc="-5" dirty="0">
                <a:latin typeface="Source Sans Pro"/>
                <a:cs typeface="Source Sans Pro"/>
              </a:rPr>
              <a:t>recurring </a:t>
            </a:r>
            <a:r>
              <a:rPr sz="2300" spc="-10" dirty="0">
                <a:latin typeface="Source Sans Pro"/>
                <a:cs typeface="Source Sans Pro"/>
              </a:rPr>
              <a:t>fee </a:t>
            </a:r>
            <a:r>
              <a:rPr sz="2300" spc="-20" dirty="0">
                <a:latin typeface="Source Sans Pro"/>
                <a:cs typeface="Source Sans Pro"/>
              </a:rPr>
              <a:t>to </a:t>
            </a:r>
            <a:r>
              <a:rPr sz="2300" spc="-5" dirty="0">
                <a:latin typeface="Source Sans Pro"/>
                <a:cs typeface="Source Sans Pro"/>
              </a:rPr>
              <a:t>have </a:t>
            </a:r>
            <a:r>
              <a:rPr sz="2300" spc="-20" dirty="0">
                <a:latin typeface="Source Sans Pro"/>
                <a:cs typeface="Source Sans Pro"/>
              </a:rPr>
              <a:t>data  </a:t>
            </a:r>
            <a:r>
              <a:rPr sz="2300" spc="-10" dirty="0">
                <a:latin typeface="Source Sans Pro"/>
                <a:cs typeface="Source Sans Pro"/>
              </a:rPr>
              <a:t>transported over </a:t>
            </a:r>
            <a:r>
              <a:rPr sz="2300" spc="-5" dirty="0">
                <a:latin typeface="Source Sans Pro"/>
                <a:cs typeface="Source Sans Pro"/>
              </a:rPr>
              <a:t>the  network.</a:t>
            </a:r>
            <a:endParaRPr sz="2300" dirty="0">
              <a:latin typeface="Source Sans Pro"/>
              <a:cs typeface="Source Sans Pro"/>
            </a:endParaRPr>
          </a:p>
        </p:txBody>
      </p:sp>
      <p:sp>
        <p:nvSpPr>
          <p:cNvPr id="7" name="object 7"/>
          <p:cNvSpPr txBox="1">
            <a:spLocks noGrp="1"/>
          </p:cNvSpPr>
          <p:nvPr>
            <p:ph type="title"/>
          </p:nvPr>
        </p:nvSpPr>
        <p:spPr>
          <a:xfrm>
            <a:off x="354110" y="443647"/>
            <a:ext cx="5676158" cy="430887"/>
          </a:xfrm>
          <a:prstGeom prst="rect">
            <a:avLst/>
          </a:prstGeom>
        </p:spPr>
        <p:txBody>
          <a:bodyPr vert="horz" wrap="square" lIns="0" tIns="0" rIns="0" bIns="0" rtlCol="0">
            <a:spAutoFit/>
          </a:bodyPr>
          <a:lstStyle/>
          <a:p>
            <a:pPr marL="12700">
              <a:lnSpc>
                <a:spcPct val="100000"/>
              </a:lnSpc>
            </a:pPr>
            <a:r>
              <a:rPr lang="en-US" dirty="0"/>
              <a:t>Eligible Fiber Services</a:t>
            </a:r>
            <a:endParaRPr sz="2800" dirty="0"/>
          </a:p>
        </p:txBody>
      </p:sp>
      <p:sp>
        <p:nvSpPr>
          <p:cNvPr id="8" name="object 8"/>
          <p:cNvSpPr txBox="1"/>
          <p:nvPr/>
        </p:nvSpPr>
        <p:spPr>
          <a:xfrm>
            <a:off x="417821" y="5886986"/>
            <a:ext cx="10917288" cy="615553"/>
          </a:xfrm>
          <a:prstGeom prst="rect">
            <a:avLst/>
          </a:prstGeom>
        </p:spPr>
        <p:txBody>
          <a:bodyPr vert="horz" wrap="square" lIns="0" tIns="0" rIns="0" bIns="0" rtlCol="0">
            <a:spAutoFit/>
          </a:bodyPr>
          <a:lstStyle/>
          <a:p>
            <a:pPr marL="12700" marR="5080">
              <a:lnSpc>
                <a:spcPct val="100000"/>
              </a:lnSpc>
            </a:pPr>
            <a:r>
              <a:rPr sz="2000" b="1" spc="-20" dirty="0">
                <a:latin typeface="Source Sans Pro"/>
                <a:cs typeface="Source Sans Pro"/>
              </a:rPr>
              <a:t>*Note: </a:t>
            </a:r>
            <a:r>
              <a:rPr sz="2000" spc="-5" dirty="0">
                <a:latin typeface="Source Sans Pro"/>
                <a:cs typeface="Source Sans Pro"/>
              </a:rPr>
              <a:t>Although </a:t>
            </a:r>
            <a:r>
              <a:rPr sz="2000" dirty="0">
                <a:latin typeface="Source Sans Pro"/>
                <a:cs typeface="Source Sans Pro"/>
              </a:rPr>
              <a:t>included as a </a:t>
            </a:r>
            <a:r>
              <a:rPr sz="2000" spc="-5" dirty="0">
                <a:latin typeface="Source Sans Pro"/>
                <a:cs typeface="Source Sans Pro"/>
              </a:rPr>
              <a:t>fiber option, applicants </a:t>
            </a:r>
            <a:r>
              <a:rPr sz="2000" dirty="0">
                <a:latin typeface="Source Sans Pro"/>
                <a:cs typeface="Source Sans Pro"/>
              </a:rPr>
              <a:t>may </a:t>
            </a:r>
            <a:r>
              <a:rPr sz="2000" spc="-5" dirty="0">
                <a:latin typeface="Source Sans Pro"/>
                <a:cs typeface="Source Sans Pro"/>
              </a:rPr>
              <a:t>seek </a:t>
            </a:r>
            <a:r>
              <a:rPr sz="2000" dirty="0">
                <a:latin typeface="Source Sans Pro"/>
                <a:cs typeface="Source Sans Pro"/>
              </a:rPr>
              <a:t>support </a:t>
            </a:r>
            <a:r>
              <a:rPr sz="2000" spc="-10" dirty="0">
                <a:latin typeface="Source Sans Pro"/>
                <a:cs typeface="Source Sans Pro"/>
              </a:rPr>
              <a:t>for </a:t>
            </a:r>
            <a:r>
              <a:rPr sz="2000" spc="-15" dirty="0" smtClean="0">
                <a:latin typeface="Source Sans Pro"/>
                <a:cs typeface="Source Sans Pro"/>
              </a:rPr>
              <a:t>self-</a:t>
            </a:r>
            <a:r>
              <a:rPr sz="2000" spc="-5" dirty="0" smtClean="0">
                <a:latin typeface="Source Sans Pro"/>
                <a:cs typeface="Source Sans Pro"/>
              </a:rPr>
              <a:t>provisioned </a:t>
            </a:r>
            <a:r>
              <a:rPr sz="2000" spc="-10" dirty="0">
                <a:latin typeface="Source Sans Pro"/>
                <a:cs typeface="Source Sans Pro"/>
              </a:rPr>
              <a:t>networks </a:t>
            </a:r>
            <a:r>
              <a:rPr sz="2000" spc="-5" dirty="0">
                <a:latin typeface="Source Sans Pro"/>
                <a:cs typeface="Source Sans Pro"/>
              </a:rPr>
              <a:t>using technologies </a:t>
            </a:r>
            <a:r>
              <a:rPr sz="2000" spc="-10" dirty="0">
                <a:latin typeface="Source Sans Pro"/>
                <a:cs typeface="Source Sans Pro"/>
              </a:rPr>
              <a:t>other </a:t>
            </a:r>
            <a:r>
              <a:rPr sz="2000" spc="-5" dirty="0">
                <a:latin typeface="Source Sans Pro"/>
                <a:cs typeface="Source Sans Pro"/>
              </a:rPr>
              <a:t>than </a:t>
            </a:r>
            <a:r>
              <a:rPr sz="2000" spc="-25" dirty="0">
                <a:latin typeface="Source Sans Pro"/>
                <a:cs typeface="Source Sans Pro"/>
              </a:rPr>
              <a:t>fiber, </a:t>
            </a:r>
            <a:r>
              <a:rPr sz="2000" spc="-5" dirty="0">
                <a:latin typeface="Source Sans Pro"/>
                <a:cs typeface="Source Sans Pro"/>
              </a:rPr>
              <a:t>such </a:t>
            </a:r>
            <a:r>
              <a:rPr sz="2000" dirty="0">
                <a:latin typeface="Source Sans Pro"/>
                <a:cs typeface="Source Sans Pro"/>
              </a:rPr>
              <a:t>as </a:t>
            </a:r>
            <a:r>
              <a:rPr sz="2000" spc="-5" dirty="0">
                <a:latin typeface="Source Sans Pro"/>
                <a:cs typeface="Source Sans Pro"/>
              </a:rPr>
              <a:t>cable or</a:t>
            </a:r>
            <a:r>
              <a:rPr sz="2000" spc="95" dirty="0">
                <a:latin typeface="Source Sans Pro"/>
                <a:cs typeface="Source Sans Pro"/>
              </a:rPr>
              <a:t> </a:t>
            </a:r>
            <a:r>
              <a:rPr lang="en-US" sz="2000" spc="-10" dirty="0">
                <a:latin typeface="Source Sans Pro"/>
                <a:cs typeface="Source Sans Pro"/>
              </a:rPr>
              <a:t>m</a:t>
            </a:r>
            <a:r>
              <a:rPr sz="2000" spc="-10" dirty="0" smtClean="0">
                <a:latin typeface="Source Sans Pro"/>
                <a:cs typeface="Source Sans Pro"/>
              </a:rPr>
              <a:t>icrowave</a:t>
            </a:r>
            <a:r>
              <a:rPr sz="2000" spc="-10" dirty="0">
                <a:latin typeface="Source Sans Pro"/>
                <a:cs typeface="Source Sans Pro"/>
              </a:rPr>
              <a:t>.</a:t>
            </a:r>
            <a:endParaRPr sz="2000" dirty="0">
              <a:latin typeface="Source Sans Pro"/>
              <a:cs typeface="Source Sans Pro"/>
            </a:endParaRPr>
          </a:p>
        </p:txBody>
      </p:sp>
    </p:spTree>
    <p:extLst>
      <p:ext uri="{BB962C8B-B14F-4D97-AF65-F5344CB8AC3E}">
        <p14:creationId xmlns:p14="http://schemas.microsoft.com/office/powerpoint/2010/main" val="2582993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990" y="1817370"/>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3" name="object 3"/>
          <p:cNvSpPr/>
          <p:nvPr/>
        </p:nvSpPr>
        <p:spPr>
          <a:xfrm>
            <a:off x="8135873" y="1817370"/>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4" name="object 4"/>
          <p:cNvSpPr txBox="1"/>
          <p:nvPr/>
        </p:nvSpPr>
        <p:spPr>
          <a:xfrm>
            <a:off x="8513719" y="1802176"/>
            <a:ext cx="2867025" cy="3485570"/>
          </a:xfrm>
          <a:prstGeom prst="rect">
            <a:avLst/>
          </a:prstGeom>
        </p:spPr>
        <p:txBody>
          <a:bodyPr vert="horz" wrap="square" lIns="0" tIns="0" rIns="0" bIns="0" rtlCol="0">
            <a:spAutoFit/>
          </a:bodyPr>
          <a:lstStyle/>
          <a:p>
            <a:pPr marL="12700" marR="260350">
              <a:lnSpc>
                <a:spcPts val="3030"/>
              </a:lnSpc>
            </a:pPr>
            <a:r>
              <a:rPr sz="2400" b="1" spc="-15" dirty="0">
                <a:solidFill>
                  <a:srgbClr val="004AD4"/>
                </a:solidFill>
                <a:latin typeface="Source Sans Pro"/>
                <a:cs typeface="Source Sans Pro"/>
              </a:rPr>
              <a:t>Self-Provisioned  </a:t>
            </a:r>
            <a:r>
              <a:rPr sz="2400" b="1" spc="-10" dirty="0">
                <a:solidFill>
                  <a:srgbClr val="004AD4"/>
                </a:solidFill>
                <a:latin typeface="Source Sans Pro"/>
                <a:cs typeface="Source Sans Pro"/>
              </a:rPr>
              <a:t>Networks</a:t>
            </a:r>
            <a:endParaRPr sz="2400" dirty="0">
              <a:latin typeface="Source Sans Pro"/>
              <a:cs typeface="Source Sans Pro"/>
            </a:endParaRPr>
          </a:p>
          <a:p>
            <a:pPr marL="258445" marR="5080" indent="-227329">
              <a:lnSpc>
                <a:spcPct val="100000"/>
              </a:lnSpc>
              <a:spcBef>
                <a:spcPts val="1295"/>
              </a:spcBef>
              <a:buClr>
                <a:srgbClr val="006FF4"/>
              </a:buClr>
              <a:buFont typeface="Arial"/>
              <a:buChar char="•"/>
              <a:tabLst>
                <a:tab pos="259079" algn="l"/>
              </a:tabLst>
            </a:pPr>
            <a:r>
              <a:rPr lang="en-US" sz="2400" spc="-5" dirty="0">
                <a:latin typeface="Source Sans Pro"/>
                <a:cs typeface="Source Sans Pro"/>
              </a:rPr>
              <a:t>Special</a:t>
            </a:r>
            <a:r>
              <a:rPr lang="en-US" sz="2400" spc="-50" dirty="0">
                <a:latin typeface="Source Sans Pro"/>
                <a:cs typeface="Source Sans Pro"/>
              </a:rPr>
              <a:t> </a:t>
            </a:r>
            <a:r>
              <a:rPr lang="en-US" sz="2400" spc="-15" dirty="0">
                <a:latin typeface="Source Sans Pro"/>
                <a:cs typeface="Source Sans Pro"/>
              </a:rPr>
              <a:t>construction  charges</a:t>
            </a:r>
            <a:endParaRPr lang="en-US" sz="2400" dirty="0">
              <a:latin typeface="Source Sans Pro"/>
              <a:cs typeface="Source Sans Pro"/>
            </a:endParaRPr>
          </a:p>
          <a:p>
            <a:pPr marL="258445" marR="180340" indent="-227329">
              <a:spcBef>
                <a:spcPts val="1305"/>
              </a:spcBef>
              <a:buClr>
                <a:srgbClr val="006FF4"/>
              </a:buClr>
              <a:buFont typeface="Arial"/>
              <a:buChar char="•"/>
              <a:tabLst>
                <a:tab pos="259079" algn="l"/>
              </a:tabLst>
            </a:pPr>
            <a:r>
              <a:rPr lang="en-US" sz="2400" spc="-10" dirty="0" smtClean="0">
                <a:latin typeface="Source Sans Pro"/>
                <a:cs typeface="Source Sans Pro"/>
              </a:rPr>
              <a:t>Network</a:t>
            </a:r>
            <a:r>
              <a:rPr lang="en-US" sz="2400" spc="-65" dirty="0" smtClean="0">
                <a:latin typeface="Source Sans Pro"/>
                <a:cs typeface="Source Sans Pro"/>
              </a:rPr>
              <a:t> </a:t>
            </a:r>
            <a:r>
              <a:rPr lang="en-US" sz="2400" spc="-5" dirty="0">
                <a:latin typeface="Source Sans Pro"/>
                <a:cs typeface="Source Sans Pro"/>
              </a:rPr>
              <a:t>equipment</a:t>
            </a:r>
            <a:endParaRPr lang="en-US" sz="2400" dirty="0">
              <a:latin typeface="Source Sans Pro"/>
              <a:cs typeface="Source Sans Pro"/>
            </a:endParaRPr>
          </a:p>
          <a:p>
            <a:pPr marL="258445" marR="180340" indent="-227329">
              <a:spcBef>
                <a:spcPts val="1305"/>
              </a:spcBef>
              <a:buClr>
                <a:srgbClr val="006FF4"/>
              </a:buClr>
              <a:buFont typeface="Arial"/>
              <a:buChar char="•"/>
              <a:tabLst>
                <a:tab pos="259079" algn="l"/>
              </a:tabLst>
            </a:pPr>
            <a:r>
              <a:rPr lang="en-US" sz="2400" spc="-15" dirty="0">
                <a:latin typeface="Source Sans Pro"/>
                <a:cs typeface="Source Sans Pro"/>
              </a:rPr>
              <a:t>Maintenance </a:t>
            </a:r>
            <a:r>
              <a:rPr lang="en-US" sz="2400" spc="-5" dirty="0">
                <a:latin typeface="Source Sans Pro"/>
                <a:cs typeface="Source Sans Pro"/>
              </a:rPr>
              <a:t>and  </a:t>
            </a:r>
            <a:r>
              <a:rPr lang="en-US" sz="2400" spc="-15" dirty="0">
                <a:latin typeface="Source Sans Pro"/>
                <a:cs typeface="Source Sans Pro"/>
              </a:rPr>
              <a:t>operations</a:t>
            </a:r>
            <a:r>
              <a:rPr lang="en-US" sz="2400" spc="-40" dirty="0">
                <a:latin typeface="Source Sans Pro"/>
                <a:cs typeface="Source Sans Pro"/>
              </a:rPr>
              <a:t> </a:t>
            </a:r>
            <a:r>
              <a:rPr lang="en-US" sz="2400" spc="-15" dirty="0" smtClean="0">
                <a:latin typeface="Source Sans Pro"/>
                <a:cs typeface="Source Sans Pro"/>
              </a:rPr>
              <a:t>charges</a:t>
            </a:r>
            <a:endParaRPr lang="en-US" sz="2400" spc="-15" dirty="0">
              <a:latin typeface="Source Sans Pro"/>
              <a:cs typeface="Source Sans Pro"/>
            </a:endParaRPr>
          </a:p>
        </p:txBody>
      </p:sp>
      <p:sp>
        <p:nvSpPr>
          <p:cNvPr id="9" name="object 9"/>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101600">
              <a:lnSpc>
                <a:spcPct val="100000"/>
              </a:lnSpc>
              <a:spcBef>
                <a:spcPts val="60"/>
              </a:spcBef>
            </a:pPr>
            <a:fld id="{81D60167-4931-47E6-BA6A-407CBD079E47}" type="slidenum">
              <a:rPr dirty="0"/>
              <a:t>13</a:t>
            </a:fld>
            <a:endParaRPr dirty="0"/>
          </a:p>
        </p:txBody>
      </p:sp>
      <p:sp>
        <p:nvSpPr>
          <p:cNvPr id="10" name="object 10"/>
          <p:cNvSpPr txBox="1"/>
          <p:nvPr/>
        </p:nvSpPr>
        <p:spPr>
          <a:xfrm>
            <a:off x="428316" y="6596408"/>
            <a:ext cx="1879600" cy="132729"/>
          </a:xfrm>
          <a:prstGeom prst="rect">
            <a:avLst/>
          </a:prstGeom>
        </p:spPr>
        <p:txBody>
          <a:bodyPr vert="horz" wrap="square" lIns="0" tIns="9525" rIns="0" bIns="0" rtlCol="0">
            <a:spAutoFit/>
          </a:bodyPr>
          <a:lstStyle/>
          <a:p>
            <a:pPr marL="12700">
              <a:lnSpc>
                <a:spcPct val="100000"/>
              </a:lnSpc>
              <a:spcBef>
                <a:spcPts val="75"/>
              </a:spcBef>
            </a:pPr>
            <a:r>
              <a:rPr sz="800" dirty="0">
                <a:solidFill>
                  <a:srgbClr val="0062FF"/>
                </a:solidFill>
                <a:latin typeface="Source Sans Pro"/>
                <a:cs typeface="Source Sans Pro"/>
              </a:rPr>
              <a:t>© </a:t>
            </a:r>
            <a:r>
              <a:rPr sz="800" spc="-5" dirty="0" smtClean="0">
                <a:solidFill>
                  <a:srgbClr val="0062FF"/>
                </a:solidFill>
                <a:latin typeface="Source Sans Pro"/>
                <a:cs typeface="Source Sans Pro"/>
              </a:rPr>
              <a:t>201</a:t>
            </a:r>
            <a:r>
              <a:rPr lang="en-US" sz="800" spc="-5" dirty="0" smtClean="0">
                <a:solidFill>
                  <a:srgbClr val="0062FF"/>
                </a:solidFill>
                <a:latin typeface="Source Sans Pro"/>
                <a:cs typeface="Source Sans Pro"/>
              </a:rPr>
              <a:t>8</a:t>
            </a:r>
            <a:r>
              <a:rPr sz="800" spc="-5" dirty="0" smtClean="0">
                <a:solidFill>
                  <a:srgbClr val="0062FF"/>
                </a:solidFill>
                <a:latin typeface="Source Sans Pro"/>
                <a:cs typeface="Source Sans Pro"/>
              </a:rPr>
              <a:t> </a:t>
            </a:r>
            <a:r>
              <a:rPr sz="800" spc="-5" dirty="0">
                <a:solidFill>
                  <a:srgbClr val="0062FF"/>
                </a:solidFill>
                <a:latin typeface="Source Sans Pro"/>
                <a:cs typeface="Source Sans Pro"/>
              </a:rPr>
              <a:t>Universal Service Administrative</a:t>
            </a:r>
            <a:r>
              <a:rPr sz="800" spc="45" dirty="0">
                <a:solidFill>
                  <a:srgbClr val="0062FF"/>
                </a:solidFill>
                <a:latin typeface="Source Sans Pro"/>
                <a:cs typeface="Source Sans Pro"/>
              </a:rPr>
              <a:t> </a:t>
            </a:r>
            <a:r>
              <a:rPr sz="800" spc="-5" dirty="0">
                <a:solidFill>
                  <a:srgbClr val="0062FF"/>
                </a:solidFill>
                <a:latin typeface="Source Sans Pro"/>
                <a:cs typeface="Source Sans Pro"/>
              </a:rPr>
              <a:t>Co.</a:t>
            </a:r>
            <a:endParaRPr sz="800" dirty="0">
              <a:latin typeface="Source Sans Pro"/>
              <a:cs typeface="Source Sans Pro"/>
            </a:endParaRPr>
          </a:p>
        </p:txBody>
      </p:sp>
      <p:sp>
        <p:nvSpPr>
          <p:cNvPr id="5" name="object 5"/>
          <p:cNvSpPr txBox="1"/>
          <p:nvPr/>
        </p:nvSpPr>
        <p:spPr>
          <a:xfrm>
            <a:off x="4490171" y="1774825"/>
            <a:ext cx="3068955" cy="4642296"/>
          </a:xfrm>
          <a:prstGeom prst="rect">
            <a:avLst/>
          </a:prstGeom>
        </p:spPr>
        <p:txBody>
          <a:bodyPr vert="horz" wrap="square" lIns="0" tIns="0" rIns="0" bIns="0" rtlCol="0">
            <a:spAutoFit/>
          </a:bodyPr>
          <a:lstStyle/>
          <a:p>
            <a:pPr marL="12700">
              <a:lnSpc>
                <a:spcPct val="100000"/>
              </a:lnSpc>
            </a:pPr>
            <a:r>
              <a:rPr sz="2400" b="1" spc="-15" dirty="0">
                <a:solidFill>
                  <a:srgbClr val="004AD4"/>
                </a:solidFill>
                <a:latin typeface="Source Sans Pro"/>
                <a:cs typeface="Source Sans Pro"/>
              </a:rPr>
              <a:t>Leased </a:t>
            </a:r>
            <a:r>
              <a:rPr sz="2400" b="1" spc="-5" dirty="0">
                <a:solidFill>
                  <a:srgbClr val="004AD4"/>
                </a:solidFill>
                <a:latin typeface="Source Sans Pro"/>
                <a:cs typeface="Source Sans Pro"/>
              </a:rPr>
              <a:t>Dark</a:t>
            </a:r>
            <a:r>
              <a:rPr sz="2400" b="1" spc="-75" dirty="0">
                <a:solidFill>
                  <a:srgbClr val="004AD4"/>
                </a:solidFill>
                <a:latin typeface="Source Sans Pro"/>
                <a:cs typeface="Source Sans Pro"/>
              </a:rPr>
              <a:t> </a:t>
            </a:r>
            <a:r>
              <a:rPr sz="2400" b="1" spc="-5" dirty="0">
                <a:solidFill>
                  <a:srgbClr val="004AD4"/>
                </a:solidFill>
                <a:latin typeface="Source Sans Pro"/>
                <a:cs typeface="Source Sans Pro"/>
              </a:rPr>
              <a:t>Fiber</a:t>
            </a:r>
            <a:endParaRPr sz="2400" dirty="0">
              <a:latin typeface="Source Sans Pro"/>
              <a:cs typeface="Source Sans Pro"/>
            </a:endParaRPr>
          </a:p>
          <a:p>
            <a:pPr marL="239395" marR="5080" indent="-226695">
              <a:lnSpc>
                <a:spcPct val="100000"/>
              </a:lnSpc>
              <a:spcBef>
                <a:spcPts val="1614"/>
              </a:spcBef>
              <a:buClr>
                <a:srgbClr val="006FF4"/>
              </a:buClr>
              <a:buFont typeface="Arial"/>
              <a:buChar char="•"/>
              <a:tabLst>
                <a:tab pos="240029" algn="l"/>
              </a:tabLst>
            </a:pPr>
            <a:r>
              <a:rPr sz="2400" spc="-10" dirty="0">
                <a:latin typeface="Source Sans Pro"/>
                <a:cs typeface="Source Sans Pro"/>
              </a:rPr>
              <a:t>Recurring </a:t>
            </a:r>
            <a:r>
              <a:rPr sz="2400" spc="-5" dirty="0">
                <a:latin typeface="Source Sans Pro"/>
                <a:cs typeface="Source Sans Pro"/>
              </a:rPr>
              <a:t>dark fiber  </a:t>
            </a:r>
            <a:r>
              <a:rPr sz="2400" spc="-10" dirty="0">
                <a:latin typeface="Source Sans Pro"/>
                <a:cs typeface="Source Sans Pro"/>
              </a:rPr>
              <a:t>lease </a:t>
            </a:r>
            <a:r>
              <a:rPr sz="2400" spc="-5" dirty="0">
                <a:latin typeface="Source Sans Pro"/>
                <a:cs typeface="Source Sans Pro"/>
              </a:rPr>
              <a:t>or </a:t>
            </a:r>
            <a:r>
              <a:rPr sz="2400" dirty="0">
                <a:latin typeface="Source Sans Pro"/>
                <a:cs typeface="Source Sans Pro"/>
              </a:rPr>
              <a:t>IRU</a:t>
            </a:r>
            <a:r>
              <a:rPr sz="2400" spc="-100" dirty="0">
                <a:latin typeface="Source Sans Pro"/>
                <a:cs typeface="Source Sans Pro"/>
              </a:rPr>
              <a:t> </a:t>
            </a:r>
            <a:r>
              <a:rPr sz="2400" spc="-10" dirty="0" smtClean="0">
                <a:latin typeface="Source Sans Pro"/>
                <a:cs typeface="Source Sans Pro"/>
              </a:rPr>
              <a:t>payments</a:t>
            </a:r>
            <a:endParaRPr lang="en-US" sz="2400" spc="-10" dirty="0" smtClean="0">
              <a:latin typeface="Source Sans Pro"/>
              <a:cs typeface="Source Sans Pro"/>
            </a:endParaRPr>
          </a:p>
          <a:p>
            <a:pPr marL="239395" marR="5080" indent="-226695">
              <a:spcBef>
                <a:spcPts val="1614"/>
              </a:spcBef>
              <a:buClr>
                <a:srgbClr val="006FF4"/>
              </a:buClr>
              <a:buFont typeface="Arial"/>
              <a:buChar char="•"/>
              <a:tabLst>
                <a:tab pos="240029" algn="l"/>
              </a:tabLst>
            </a:pPr>
            <a:r>
              <a:rPr lang="en-US" sz="2400" spc="-5" dirty="0">
                <a:latin typeface="Source Sans Pro"/>
                <a:cs typeface="Source Sans Pro"/>
              </a:rPr>
              <a:t>Special </a:t>
            </a:r>
            <a:r>
              <a:rPr lang="en-US" sz="2400" spc="-15" dirty="0">
                <a:latin typeface="Source Sans Pro"/>
                <a:cs typeface="Source Sans Pro"/>
              </a:rPr>
              <a:t>construction  </a:t>
            </a:r>
            <a:r>
              <a:rPr lang="en-US" sz="2400" spc="-15" dirty="0" smtClean="0">
                <a:latin typeface="Source Sans Pro"/>
                <a:cs typeface="Source Sans Pro"/>
              </a:rPr>
              <a:t>charges</a:t>
            </a:r>
          </a:p>
          <a:p>
            <a:pPr marL="239395" marR="5080" indent="-226695">
              <a:spcBef>
                <a:spcPts val="1614"/>
              </a:spcBef>
              <a:buClr>
                <a:srgbClr val="006FF4"/>
              </a:buClr>
              <a:buFont typeface="Arial"/>
              <a:buChar char="•"/>
              <a:tabLst>
                <a:tab pos="240029" algn="l"/>
              </a:tabLst>
            </a:pPr>
            <a:r>
              <a:rPr lang="en-US" sz="2400" spc="-10" dirty="0">
                <a:latin typeface="Source Sans Pro"/>
                <a:cs typeface="Source Sans Pro"/>
              </a:rPr>
              <a:t>Network</a:t>
            </a:r>
            <a:r>
              <a:rPr lang="en-US" sz="2400" spc="-65" dirty="0">
                <a:latin typeface="Source Sans Pro"/>
                <a:cs typeface="Source Sans Pro"/>
              </a:rPr>
              <a:t> </a:t>
            </a:r>
            <a:r>
              <a:rPr lang="en-US" sz="2400" spc="-5" dirty="0" smtClean="0">
                <a:latin typeface="Source Sans Pro"/>
                <a:cs typeface="Source Sans Pro"/>
              </a:rPr>
              <a:t>equipment</a:t>
            </a:r>
            <a:endParaRPr sz="2400" dirty="0">
              <a:latin typeface="Source Sans Pro"/>
              <a:cs typeface="Source Sans Pro"/>
            </a:endParaRPr>
          </a:p>
          <a:p>
            <a:pPr marL="239395" marR="401320" indent="-226695">
              <a:lnSpc>
                <a:spcPct val="100000"/>
              </a:lnSpc>
              <a:spcBef>
                <a:spcPts val="1290"/>
              </a:spcBef>
              <a:buClr>
                <a:srgbClr val="006FF4"/>
              </a:buClr>
              <a:buFont typeface="Arial"/>
              <a:buChar char="•"/>
              <a:tabLst>
                <a:tab pos="240029" algn="l"/>
              </a:tabLst>
            </a:pPr>
            <a:r>
              <a:rPr sz="2400" spc="-15" dirty="0" smtClean="0">
                <a:latin typeface="Source Sans Pro"/>
                <a:cs typeface="Source Sans Pro"/>
              </a:rPr>
              <a:t>Maintenance </a:t>
            </a:r>
            <a:r>
              <a:rPr sz="2400" spc="-5" dirty="0">
                <a:latin typeface="Source Sans Pro"/>
                <a:cs typeface="Source Sans Pro"/>
              </a:rPr>
              <a:t>and  </a:t>
            </a:r>
            <a:r>
              <a:rPr sz="2400" spc="-15" dirty="0">
                <a:latin typeface="Source Sans Pro"/>
                <a:cs typeface="Source Sans Pro"/>
              </a:rPr>
              <a:t>operations</a:t>
            </a:r>
            <a:r>
              <a:rPr sz="2400" spc="-40" dirty="0">
                <a:latin typeface="Source Sans Pro"/>
                <a:cs typeface="Source Sans Pro"/>
              </a:rPr>
              <a:t> </a:t>
            </a:r>
            <a:r>
              <a:rPr sz="2400" spc="-15" dirty="0">
                <a:latin typeface="Source Sans Pro"/>
                <a:cs typeface="Source Sans Pro"/>
              </a:rPr>
              <a:t>charges</a:t>
            </a:r>
            <a:endParaRPr sz="2400" dirty="0">
              <a:latin typeface="Source Sans Pro"/>
              <a:cs typeface="Source Sans Pro"/>
            </a:endParaRPr>
          </a:p>
          <a:p>
            <a:pPr marL="239395" marR="657860" indent="-226695">
              <a:lnSpc>
                <a:spcPct val="100000"/>
              </a:lnSpc>
              <a:spcBef>
                <a:spcPts val="1295"/>
              </a:spcBef>
              <a:buClr>
                <a:srgbClr val="006FF4"/>
              </a:buClr>
              <a:buFont typeface="Arial"/>
              <a:buChar char="•"/>
              <a:tabLst>
                <a:tab pos="240029" algn="l"/>
              </a:tabLst>
            </a:pPr>
            <a:r>
              <a:rPr sz="2400" spc="-5" dirty="0" smtClean="0">
                <a:latin typeface="Source Sans Pro"/>
                <a:cs typeface="Source Sans Pro"/>
              </a:rPr>
              <a:t>Basic</a:t>
            </a:r>
            <a:r>
              <a:rPr sz="2400" spc="-60" dirty="0" smtClean="0">
                <a:latin typeface="Source Sans Pro"/>
                <a:cs typeface="Source Sans Pro"/>
              </a:rPr>
              <a:t> </a:t>
            </a:r>
            <a:r>
              <a:rPr sz="2400" spc="-15" dirty="0">
                <a:latin typeface="Source Sans Pro"/>
                <a:cs typeface="Source Sans Pro"/>
              </a:rPr>
              <a:t>installation  </a:t>
            </a:r>
            <a:r>
              <a:rPr sz="2400" spc="-15" dirty="0" smtClean="0">
                <a:latin typeface="Source Sans Pro"/>
                <a:cs typeface="Source Sans Pro"/>
              </a:rPr>
              <a:t>charges</a:t>
            </a:r>
            <a:endParaRPr sz="2400" dirty="0">
              <a:latin typeface="Source Sans Pro"/>
              <a:cs typeface="Source Sans Pro"/>
            </a:endParaRPr>
          </a:p>
        </p:txBody>
      </p:sp>
      <p:sp>
        <p:nvSpPr>
          <p:cNvPr id="6" name="object 6"/>
          <p:cNvSpPr txBox="1"/>
          <p:nvPr/>
        </p:nvSpPr>
        <p:spPr>
          <a:xfrm>
            <a:off x="416091" y="1790731"/>
            <a:ext cx="2849245" cy="3220720"/>
          </a:xfrm>
          <a:prstGeom prst="rect">
            <a:avLst/>
          </a:prstGeom>
        </p:spPr>
        <p:txBody>
          <a:bodyPr vert="horz" wrap="square" lIns="0" tIns="0" rIns="0" bIns="0" rtlCol="0">
            <a:spAutoFit/>
          </a:bodyPr>
          <a:lstStyle/>
          <a:p>
            <a:pPr marL="12700">
              <a:lnSpc>
                <a:spcPct val="100000"/>
              </a:lnSpc>
            </a:pPr>
            <a:r>
              <a:rPr sz="2400" b="1" spc="-15" dirty="0">
                <a:solidFill>
                  <a:srgbClr val="004AD4"/>
                </a:solidFill>
                <a:latin typeface="Source Sans Pro"/>
                <a:cs typeface="Source Sans Pro"/>
              </a:rPr>
              <a:t>Leased </a:t>
            </a:r>
            <a:r>
              <a:rPr sz="2400" b="1" spc="-5" dirty="0">
                <a:solidFill>
                  <a:srgbClr val="004AD4"/>
                </a:solidFill>
                <a:latin typeface="Source Sans Pro"/>
                <a:cs typeface="Source Sans Pro"/>
              </a:rPr>
              <a:t>Lit</a:t>
            </a:r>
            <a:r>
              <a:rPr sz="2400" b="1" spc="-65" dirty="0">
                <a:solidFill>
                  <a:srgbClr val="004AD4"/>
                </a:solidFill>
                <a:latin typeface="Source Sans Pro"/>
                <a:cs typeface="Source Sans Pro"/>
              </a:rPr>
              <a:t> </a:t>
            </a:r>
            <a:r>
              <a:rPr sz="2400" b="1" spc="-5" dirty="0">
                <a:solidFill>
                  <a:srgbClr val="004AD4"/>
                </a:solidFill>
                <a:latin typeface="Source Sans Pro"/>
                <a:cs typeface="Source Sans Pro"/>
              </a:rPr>
              <a:t>Fiber</a:t>
            </a:r>
            <a:endParaRPr sz="2400" dirty="0">
              <a:latin typeface="Source Sans Pro"/>
              <a:cs typeface="Source Sans Pro"/>
            </a:endParaRPr>
          </a:p>
          <a:p>
            <a:pPr marL="240029" marR="334645" indent="-226695">
              <a:lnSpc>
                <a:spcPct val="100000"/>
              </a:lnSpc>
              <a:spcBef>
                <a:spcPts val="1790"/>
              </a:spcBef>
              <a:buClr>
                <a:srgbClr val="006FF4"/>
              </a:buClr>
              <a:buFont typeface="Arial"/>
              <a:buChar char="•"/>
              <a:tabLst>
                <a:tab pos="240665" algn="l"/>
              </a:tabLst>
            </a:pPr>
            <a:r>
              <a:rPr sz="2400" spc="-5" dirty="0">
                <a:latin typeface="Source Sans Pro"/>
                <a:cs typeface="Source Sans Pro"/>
              </a:rPr>
              <a:t>Monthly</a:t>
            </a:r>
            <a:r>
              <a:rPr sz="2400" spc="-50" dirty="0">
                <a:latin typeface="Source Sans Pro"/>
                <a:cs typeface="Source Sans Pro"/>
              </a:rPr>
              <a:t> </a:t>
            </a:r>
            <a:r>
              <a:rPr sz="2400" spc="-10" dirty="0">
                <a:latin typeface="Source Sans Pro"/>
                <a:cs typeface="Source Sans Pro"/>
              </a:rPr>
              <a:t>recurring  </a:t>
            </a:r>
            <a:r>
              <a:rPr sz="2400" spc="-15" dirty="0">
                <a:latin typeface="Source Sans Pro"/>
                <a:cs typeface="Source Sans Pro"/>
              </a:rPr>
              <a:t>charges</a:t>
            </a:r>
            <a:endParaRPr sz="2400" dirty="0">
              <a:latin typeface="Source Sans Pro"/>
              <a:cs typeface="Source Sans Pro"/>
            </a:endParaRPr>
          </a:p>
          <a:p>
            <a:pPr marL="240029" marR="5080" indent="-226695">
              <a:lnSpc>
                <a:spcPct val="100000"/>
              </a:lnSpc>
              <a:spcBef>
                <a:spcPts val="1295"/>
              </a:spcBef>
              <a:buClr>
                <a:srgbClr val="006FF4"/>
              </a:buClr>
              <a:buFont typeface="Arial"/>
              <a:buChar char="•"/>
              <a:tabLst>
                <a:tab pos="240665" algn="l"/>
              </a:tabLst>
            </a:pPr>
            <a:r>
              <a:rPr sz="2400" spc="-5" dirty="0">
                <a:latin typeface="Source Sans Pro"/>
                <a:cs typeface="Source Sans Pro"/>
              </a:rPr>
              <a:t>Special </a:t>
            </a:r>
            <a:r>
              <a:rPr sz="2400" spc="-15" dirty="0">
                <a:latin typeface="Source Sans Pro"/>
                <a:cs typeface="Source Sans Pro"/>
              </a:rPr>
              <a:t>construction  charges</a:t>
            </a:r>
            <a:endParaRPr sz="2400" dirty="0">
              <a:latin typeface="Source Sans Pro"/>
              <a:cs typeface="Source Sans Pro"/>
            </a:endParaRPr>
          </a:p>
          <a:p>
            <a:pPr marL="240029" marR="436880" indent="-226695">
              <a:lnSpc>
                <a:spcPct val="100000"/>
              </a:lnSpc>
              <a:spcBef>
                <a:spcPts val="1305"/>
              </a:spcBef>
              <a:buClr>
                <a:srgbClr val="006FF4"/>
              </a:buClr>
              <a:buFont typeface="Arial"/>
              <a:buChar char="•"/>
              <a:tabLst>
                <a:tab pos="240665" algn="l"/>
              </a:tabLst>
            </a:pPr>
            <a:r>
              <a:rPr sz="2400" spc="-5" dirty="0">
                <a:latin typeface="Source Sans Pro"/>
                <a:cs typeface="Source Sans Pro"/>
              </a:rPr>
              <a:t>Basic</a:t>
            </a:r>
            <a:r>
              <a:rPr sz="2400" spc="-60" dirty="0">
                <a:latin typeface="Source Sans Pro"/>
                <a:cs typeface="Source Sans Pro"/>
              </a:rPr>
              <a:t> </a:t>
            </a:r>
            <a:r>
              <a:rPr sz="2400" spc="-15" dirty="0">
                <a:latin typeface="Source Sans Pro"/>
                <a:cs typeface="Source Sans Pro"/>
              </a:rPr>
              <a:t>installation  charges</a:t>
            </a:r>
            <a:endParaRPr sz="2400" dirty="0">
              <a:latin typeface="Source Sans Pro"/>
              <a:cs typeface="Source Sans Pro"/>
            </a:endParaRPr>
          </a:p>
        </p:txBody>
      </p:sp>
      <p:sp>
        <p:nvSpPr>
          <p:cNvPr id="7" name="object 7"/>
          <p:cNvSpPr txBox="1">
            <a:spLocks noGrp="1"/>
          </p:cNvSpPr>
          <p:nvPr>
            <p:ph type="title"/>
          </p:nvPr>
        </p:nvSpPr>
        <p:spPr>
          <a:xfrm>
            <a:off x="416091" y="485511"/>
            <a:ext cx="10700385" cy="426720"/>
          </a:xfrm>
          <a:prstGeom prst="rect">
            <a:avLst/>
          </a:prstGeom>
        </p:spPr>
        <p:txBody>
          <a:bodyPr vert="horz" wrap="square" lIns="0" tIns="0" rIns="0" bIns="0" rtlCol="0">
            <a:spAutoFit/>
          </a:bodyPr>
          <a:lstStyle/>
          <a:p>
            <a:pPr marL="12700">
              <a:lnSpc>
                <a:spcPct val="100000"/>
              </a:lnSpc>
            </a:pPr>
            <a:r>
              <a:rPr lang="en-US" dirty="0"/>
              <a:t>Eligible Fiber Services</a:t>
            </a:r>
            <a:endParaRPr sz="2800" dirty="0"/>
          </a:p>
        </p:txBody>
      </p:sp>
      <p:sp>
        <p:nvSpPr>
          <p:cNvPr id="8" name="object 8"/>
          <p:cNvSpPr txBox="1"/>
          <p:nvPr/>
        </p:nvSpPr>
        <p:spPr>
          <a:xfrm>
            <a:off x="428316" y="1187050"/>
            <a:ext cx="10599420" cy="365760"/>
          </a:xfrm>
          <a:prstGeom prst="rect">
            <a:avLst/>
          </a:prstGeom>
        </p:spPr>
        <p:txBody>
          <a:bodyPr vert="horz" wrap="square" lIns="0" tIns="0" rIns="0" bIns="0" rtlCol="0">
            <a:spAutoFit/>
          </a:bodyPr>
          <a:lstStyle/>
          <a:p>
            <a:pPr marL="12700">
              <a:lnSpc>
                <a:spcPct val="100000"/>
              </a:lnSpc>
            </a:pPr>
            <a:r>
              <a:rPr sz="2400" spc="-10" dirty="0">
                <a:solidFill>
                  <a:srgbClr val="595958"/>
                </a:solidFill>
                <a:latin typeface="Source Sans Pro"/>
                <a:cs typeface="Source Sans Pro"/>
              </a:rPr>
              <a:t>Applicants </a:t>
            </a:r>
            <a:r>
              <a:rPr sz="2400" dirty="0">
                <a:solidFill>
                  <a:srgbClr val="595958"/>
                </a:solidFill>
                <a:latin typeface="Source Sans Pro"/>
                <a:cs typeface="Source Sans Pro"/>
              </a:rPr>
              <a:t>may </a:t>
            </a:r>
            <a:r>
              <a:rPr sz="2400" spc="-15" dirty="0">
                <a:solidFill>
                  <a:srgbClr val="595958"/>
                </a:solidFill>
                <a:latin typeface="Source Sans Pro"/>
                <a:cs typeface="Source Sans Pro"/>
              </a:rPr>
              <a:t>request </a:t>
            </a:r>
            <a:r>
              <a:rPr sz="2400" spc="-25" dirty="0">
                <a:solidFill>
                  <a:srgbClr val="595958"/>
                </a:solidFill>
                <a:latin typeface="Source Sans Pro"/>
                <a:cs typeface="Source Sans Pro"/>
              </a:rPr>
              <a:t>E-rate </a:t>
            </a:r>
            <a:r>
              <a:rPr sz="2400" spc="-5" dirty="0">
                <a:solidFill>
                  <a:srgbClr val="595958"/>
                </a:solidFill>
                <a:latin typeface="Source Sans Pro"/>
                <a:cs typeface="Source Sans Pro"/>
              </a:rPr>
              <a:t>support </a:t>
            </a:r>
            <a:r>
              <a:rPr sz="2400" spc="-15" dirty="0">
                <a:solidFill>
                  <a:srgbClr val="595958"/>
                </a:solidFill>
                <a:latin typeface="Source Sans Pro"/>
                <a:cs typeface="Source Sans Pro"/>
              </a:rPr>
              <a:t>for </a:t>
            </a:r>
            <a:r>
              <a:rPr sz="2400" dirty="0">
                <a:solidFill>
                  <a:srgbClr val="595958"/>
                </a:solidFill>
                <a:latin typeface="Source Sans Pro"/>
                <a:cs typeface="Source Sans Pro"/>
              </a:rPr>
              <a:t>the </a:t>
            </a:r>
            <a:r>
              <a:rPr sz="2400" spc="-10" dirty="0">
                <a:solidFill>
                  <a:srgbClr val="595958"/>
                </a:solidFill>
                <a:latin typeface="Source Sans Pro"/>
                <a:cs typeface="Source Sans Pro"/>
              </a:rPr>
              <a:t>following </a:t>
            </a:r>
            <a:r>
              <a:rPr sz="2400" spc="-15" dirty="0">
                <a:solidFill>
                  <a:srgbClr val="595958"/>
                </a:solidFill>
                <a:latin typeface="Source Sans Pro"/>
                <a:cs typeface="Source Sans Pro"/>
              </a:rPr>
              <a:t>charges </a:t>
            </a:r>
            <a:r>
              <a:rPr sz="2400" spc="-5" dirty="0">
                <a:solidFill>
                  <a:srgbClr val="595958"/>
                </a:solidFill>
                <a:latin typeface="Source Sans Pro"/>
                <a:cs typeface="Source Sans Pro"/>
              </a:rPr>
              <a:t>(by type of</a:t>
            </a:r>
            <a:r>
              <a:rPr sz="2400" spc="175" dirty="0">
                <a:solidFill>
                  <a:srgbClr val="595958"/>
                </a:solidFill>
                <a:latin typeface="Source Sans Pro"/>
                <a:cs typeface="Source Sans Pro"/>
              </a:rPr>
              <a:t> </a:t>
            </a:r>
            <a:r>
              <a:rPr sz="2400" spc="-5" dirty="0">
                <a:solidFill>
                  <a:srgbClr val="595958"/>
                </a:solidFill>
                <a:latin typeface="Source Sans Pro"/>
                <a:cs typeface="Source Sans Pro"/>
              </a:rPr>
              <a:t>service):</a:t>
            </a:r>
            <a:endParaRPr sz="2400" dirty="0">
              <a:latin typeface="Source Sans Pro"/>
              <a:cs typeface="Source Sans Pro"/>
            </a:endParaRPr>
          </a:p>
        </p:txBody>
      </p:sp>
    </p:spTree>
    <p:extLst>
      <p:ext uri="{BB962C8B-B14F-4D97-AF65-F5344CB8AC3E}">
        <p14:creationId xmlns:p14="http://schemas.microsoft.com/office/powerpoint/2010/main" val="895081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200520" cy="430887"/>
          </a:xfrm>
          <a:prstGeom prst="rect">
            <a:avLst/>
          </a:prstGeom>
        </p:spPr>
        <p:txBody>
          <a:bodyPr vert="horz" wrap="square" lIns="0" tIns="0" rIns="0" bIns="0" rtlCol="0">
            <a:spAutoFit/>
          </a:bodyPr>
          <a:lstStyle/>
          <a:p>
            <a:pPr marL="12700">
              <a:lnSpc>
                <a:spcPct val="100000"/>
              </a:lnSpc>
            </a:pPr>
            <a:r>
              <a:rPr lang="en-US" dirty="0"/>
              <a:t>Eligible Fiber </a:t>
            </a:r>
            <a:r>
              <a:rPr lang="en-US" dirty="0" smtClean="0"/>
              <a:t>Services: Special Construction</a:t>
            </a:r>
            <a:endParaRPr spc="-1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101600">
              <a:lnSpc>
                <a:spcPct val="100000"/>
              </a:lnSpc>
              <a:spcBef>
                <a:spcPts val="60"/>
              </a:spcBef>
            </a:pPr>
            <a:fld id="{81D60167-4931-47E6-BA6A-407CBD079E47}" type="slidenum">
              <a:rPr dirty="0"/>
              <a:t>14</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711368" y="1534909"/>
            <a:ext cx="10793730" cy="4334520"/>
          </a:xfrm>
          <a:prstGeom prst="rect">
            <a:avLst/>
          </a:prstGeom>
        </p:spPr>
        <p:txBody>
          <a:bodyPr vert="horz" wrap="square" lIns="0" tIns="0" rIns="0" bIns="0" rtlCol="0">
            <a:spAutoFit/>
          </a:bodyPr>
          <a:lstStyle/>
          <a:p>
            <a:pPr marL="527685" marR="5080" indent="-514984">
              <a:lnSpc>
                <a:spcPct val="100000"/>
              </a:lnSpc>
              <a:buClr>
                <a:srgbClr val="006FF4"/>
              </a:buClr>
              <a:buFont typeface="Arial"/>
              <a:buChar char="•"/>
              <a:tabLst>
                <a:tab pos="527685" algn="l"/>
                <a:tab pos="528320" algn="l"/>
              </a:tabLst>
            </a:pPr>
            <a:r>
              <a:rPr sz="2400" spc="-5"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are </a:t>
            </a:r>
            <a:r>
              <a:rPr sz="2400" spc="-5" dirty="0">
                <a:latin typeface="Source Sans Pro"/>
                <a:cs typeface="Source Sans Pro"/>
              </a:rPr>
              <a:t>the upfront, </a:t>
            </a:r>
            <a:r>
              <a:rPr sz="2400" spc="-10" dirty="0">
                <a:latin typeface="Source Sans Pro"/>
                <a:cs typeface="Source Sans Pro"/>
              </a:rPr>
              <a:t>non-recurring </a:t>
            </a:r>
            <a:r>
              <a:rPr sz="2400" spc="-35" dirty="0">
                <a:latin typeface="Source Sans Pro"/>
                <a:cs typeface="Source Sans Pro"/>
              </a:rPr>
              <a:t>costs </a:t>
            </a:r>
            <a:r>
              <a:rPr sz="2400" spc="-10" dirty="0">
                <a:latin typeface="Source Sans Pro"/>
                <a:cs typeface="Source Sans Pro"/>
              </a:rPr>
              <a:t>of  deploying </a:t>
            </a:r>
            <a:r>
              <a:rPr sz="2400" spc="-5" dirty="0">
                <a:latin typeface="Source Sans Pro"/>
                <a:cs typeface="Source Sans Pro"/>
              </a:rPr>
              <a:t>new fiber or </a:t>
            </a:r>
            <a:r>
              <a:rPr sz="2400" spc="-15" dirty="0">
                <a:latin typeface="Source Sans Pro"/>
                <a:cs typeface="Source Sans Pro"/>
              </a:rPr>
              <a:t>upgraded </a:t>
            </a:r>
            <a:r>
              <a:rPr sz="2400" spc="-10" dirty="0">
                <a:latin typeface="Source Sans Pro"/>
                <a:cs typeface="Source Sans Pro"/>
              </a:rPr>
              <a:t>network </a:t>
            </a:r>
            <a:r>
              <a:rPr sz="2400" spc="-15" dirty="0">
                <a:latin typeface="Source Sans Pro"/>
                <a:cs typeface="Source Sans Pro"/>
              </a:rPr>
              <a:t>facilities </a:t>
            </a:r>
            <a:r>
              <a:rPr sz="2400" spc="-20" dirty="0">
                <a:latin typeface="Source Sans Pro"/>
                <a:cs typeface="Source Sans Pro"/>
              </a:rPr>
              <a:t>to </a:t>
            </a:r>
            <a:r>
              <a:rPr sz="2400" spc="-5" dirty="0">
                <a:latin typeface="Source Sans Pro"/>
                <a:cs typeface="Source Sans Pro"/>
              </a:rPr>
              <a:t>eligible</a:t>
            </a:r>
            <a:r>
              <a:rPr sz="2400" spc="280" dirty="0">
                <a:latin typeface="Source Sans Pro"/>
                <a:cs typeface="Source Sans Pro"/>
              </a:rPr>
              <a:t> </a:t>
            </a:r>
            <a:r>
              <a:rPr sz="2400" spc="-5" dirty="0">
                <a:latin typeface="Source Sans Pro"/>
                <a:cs typeface="Source Sans Pro"/>
              </a:rPr>
              <a:t>entities.</a:t>
            </a:r>
            <a:endParaRPr sz="2400" dirty="0">
              <a:latin typeface="Source Sans Pro"/>
              <a:cs typeface="Source Sans Pro"/>
            </a:endParaRPr>
          </a:p>
          <a:p>
            <a:pPr marL="527685" marR="365125" indent="-514984">
              <a:lnSpc>
                <a:spcPct val="100000"/>
              </a:lnSpc>
              <a:spcBef>
                <a:spcPts val="1305"/>
              </a:spcBef>
              <a:buClr>
                <a:srgbClr val="006FF4"/>
              </a:buClr>
              <a:buFont typeface="Arial"/>
              <a:buChar char="•"/>
              <a:tabLst>
                <a:tab pos="527685" algn="l"/>
                <a:tab pos="528320" algn="l"/>
              </a:tabLst>
            </a:pPr>
            <a:r>
              <a:rPr sz="2400" spc="-10"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t>
            </a:r>
            <a:r>
              <a:rPr sz="2400" spc="-5" dirty="0">
                <a:latin typeface="Source Sans Pro"/>
                <a:cs typeface="Source Sans Pro"/>
              </a:rPr>
              <a:t>eligible </a:t>
            </a:r>
            <a:r>
              <a:rPr sz="2400" spc="-15" dirty="0">
                <a:latin typeface="Source Sans Pro"/>
                <a:cs typeface="Source Sans Pro"/>
              </a:rPr>
              <a:t>for Category </a:t>
            </a:r>
            <a:r>
              <a:rPr sz="2400" spc="-10" dirty="0">
                <a:latin typeface="Source Sans Pro"/>
                <a:cs typeface="Source Sans Pro"/>
              </a:rPr>
              <a:t>One </a:t>
            </a:r>
            <a:r>
              <a:rPr sz="2400" spc="-5" dirty="0">
                <a:latin typeface="Source Sans Pro"/>
                <a:cs typeface="Source Sans Pro"/>
              </a:rPr>
              <a:t>(C1) support  </a:t>
            </a:r>
            <a:r>
              <a:rPr sz="2400" spc="-25" dirty="0">
                <a:latin typeface="Source Sans Pro"/>
                <a:cs typeface="Source Sans Pro"/>
              </a:rPr>
              <a:t>consist </a:t>
            </a:r>
            <a:r>
              <a:rPr sz="2400" spc="-5" dirty="0">
                <a:latin typeface="Source Sans Pro"/>
                <a:cs typeface="Source Sans Pro"/>
              </a:rPr>
              <a:t>of </a:t>
            </a:r>
            <a:r>
              <a:rPr sz="2400" spc="-10" dirty="0">
                <a:latin typeface="Source Sans Pro"/>
                <a:cs typeface="Source Sans Pro"/>
              </a:rPr>
              <a:t>three</a:t>
            </a:r>
            <a:r>
              <a:rPr sz="2400" spc="10" dirty="0">
                <a:latin typeface="Source Sans Pro"/>
                <a:cs typeface="Source Sans Pro"/>
              </a:rPr>
              <a:t> </a:t>
            </a:r>
            <a:r>
              <a:rPr sz="2400" spc="-15" dirty="0">
                <a:latin typeface="Source Sans Pro"/>
                <a:cs typeface="Source Sans Pro"/>
              </a:rPr>
              <a:t>components:</a:t>
            </a:r>
            <a:endParaRPr sz="2400" dirty="0">
              <a:latin typeface="Source Sans Pro"/>
              <a:cs typeface="Source Sans Pro"/>
            </a:endParaRPr>
          </a:p>
          <a:p>
            <a:pPr marL="698500" lvl="1" indent="-228600">
              <a:lnSpc>
                <a:spcPct val="100000"/>
              </a:lnSpc>
              <a:spcBef>
                <a:spcPts val="815"/>
              </a:spcBef>
              <a:buClr>
                <a:srgbClr val="0051FF"/>
              </a:buClr>
              <a:buFont typeface="Arial"/>
              <a:buChar char="•"/>
              <a:tabLst>
                <a:tab pos="698500" algn="l"/>
              </a:tabLst>
            </a:pPr>
            <a:r>
              <a:rPr sz="2400" spc="-10" dirty="0">
                <a:latin typeface="Source Sans Pro"/>
                <a:cs typeface="Source Sans Pro"/>
              </a:rPr>
              <a:t>Construction </a:t>
            </a:r>
            <a:r>
              <a:rPr sz="2400" spc="-5" dirty="0">
                <a:latin typeface="Source Sans Pro"/>
                <a:cs typeface="Source Sans Pro"/>
              </a:rPr>
              <a:t>of </a:t>
            </a:r>
            <a:r>
              <a:rPr sz="2400" spc="-10" dirty="0">
                <a:latin typeface="Source Sans Pro"/>
                <a:cs typeface="Source Sans Pro"/>
              </a:rPr>
              <a:t>network</a:t>
            </a:r>
            <a:r>
              <a:rPr sz="2400" spc="-15" dirty="0">
                <a:latin typeface="Source Sans Pro"/>
                <a:cs typeface="Source Sans Pro"/>
              </a:rPr>
              <a:t> </a:t>
            </a:r>
            <a:r>
              <a:rPr sz="2400" spc="-10" dirty="0">
                <a:latin typeface="Source Sans Pro"/>
                <a:cs typeface="Source Sans Pro"/>
              </a:rPr>
              <a:t>facilities;</a:t>
            </a:r>
            <a:endParaRPr sz="2400" dirty="0">
              <a:latin typeface="Source Sans Pro"/>
              <a:cs typeface="Source Sans Pro"/>
            </a:endParaRPr>
          </a:p>
          <a:p>
            <a:pPr marL="698500" lvl="1" indent="-228600">
              <a:lnSpc>
                <a:spcPct val="100000"/>
              </a:lnSpc>
              <a:spcBef>
                <a:spcPts val="800"/>
              </a:spcBef>
              <a:buClr>
                <a:srgbClr val="0051FF"/>
              </a:buClr>
              <a:buFont typeface="Arial"/>
              <a:buChar char="•"/>
              <a:tabLst>
                <a:tab pos="698500" algn="l"/>
              </a:tabLst>
            </a:pPr>
            <a:r>
              <a:rPr sz="2400" spc="-5" dirty="0">
                <a:latin typeface="Source Sans Pro"/>
                <a:cs typeface="Source Sans Pro"/>
              </a:rPr>
              <a:t>Design and engineering;</a:t>
            </a:r>
            <a:r>
              <a:rPr sz="2400" spc="-40" dirty="0">
                <a:latin typeface="Source Sans Pro"/>
                <a:cs typeface="Source Sans Pro"/>
              </a:rPr>
              <a:t> </a:t>
            </a:r>
            <a:r>
              <a:rPr sz="2400" spc="-5" dirty="0">
                <a:latin typeface="Source Sans Pro"/>
                <a:cs typeface="Source Sans Pro"/>
              </a:rPr>
              <a:t>and</a:t>
            </a:r>
            <a:endParaRPr sz="2400" dirty="0">
              <a:latin typeface="Source Sans Pro"/>
              <a:cs typeface="Source Sans Pro"/>
            </a:endParaRPr>
          </a:p>
          <a:p>
            <a:pPr marL="698500" lvl="1" indent="-228600">
              <a:lnSpc>
                <a:spcPct val="100000"/>
              </a:lnSpc>
              <a:spcBef>
                <a:spcPts val="790"/>
              </a:spcBef>
              <a:buClr>
                <a:srgbClr val="0051FF"/>
              </a:buClr>
              <a:buFont typeface="Arial"/>
              <a:buChar char="•"/>
              <a:tabLst>
                <a:tab pos="698500" algn="l"/>
              </a:tabLst>
            </a:pPr>
            <a:r>
              <a:rPr sz="2400" spc="-15" dirty="0">
                <a:latin typeface="Source Sans Pro"/>
                <a:cs typeface="Source Sans Pro"/>
              </a:rPr>
              <a:t>Project</a:t>
            </a:r>
            <a:r>
              <a:rPr sz="2400" spc="-35" dirty="0">
                <a:latin typeface="Source Sans Pro"/>
                <a:cs typeface="Source Sans Pro"/>
              </a:rPr>
              <a:t> </a:t>
            </a:r>
            <a:r>
              <a:rPr sz="2400" spc="-5" dirty="0">
                <a:latin typeface="Source Sans Pro"/>
                <a:cs typeface="Source Sans Pro"/>
              </a:rPr>
              <a:t>management.</a:t>
            </a:r>
            <a:endParaRPr sz="2400" dirty="0">
              <a:latin typeface="Source Sans Pro"/>
              <a:cs typeface="Source Sans Pro"/>
            </a:endParaRPr>
          </a:p>
          <a:p>
            <a:pPr marL="527685" marR="882015" indent="-514984">
              <a:lnSpc>
                <a:spcPct val="100000"/>
              </a:lnSpc>
              <a:spcBef>
                <a:spcPts val="1280"/>
              </a:spcBef>
              <a:buClr>
                <a:srgbClr val="006FF4"/>
              </a:buClr>
              <a:buFont typeface="Arial"/>
              <a:buChar char="•"/>
              <a:tabLst>
                <a:tab pos="527685" algn="l"/>
                <a:tab pos="528320" algn="l"/>
              </a:tabLst>
            </a:pPr>
            <a:r>
              <a:rPr sz="2400" spc="-15" dirty="0">
                <a:latin typeface="Source Sans Pro"/>
                <a:cs typeface="Source Sans Pro"/>
              </a:rPr>
              <a:t>Applicants </a:t>
            </a:r>
            <a:r>
              <a:rPr sz="2400" spc="-10" dirty="0">
                <a:latin typeface="Source Sans Pro"/>
                <a:cs typeface="Source Sans Pro"/>
              </a:rPr>
              <a:t>may </a:t>
            </a:r>
            <a:r>
              <a:rPr sz="2400" dirty="0">
                <a:latin typeface="Source Sans Pro"/>
                <a:cs typeface="Source Sans Pro"/>
              </a:rPr>
              <a:t>seek </a:t>
            </a:r>
            <a:r>
              <a:rPr sz="2400" spc="-10" dirty="0">
                <a:latin typeface="Source Sans Pro"/>
                <a:cs typeface="Source Sans Pro"/>
              </a:rPr>
              <a:t>funding </a:t>
            </a:r>
            <a:r>
              <a:rPr sz="2400" spc="-15" dirty="0">
                <a:latin typeface="Source Sans Pro"/>
                <a:cs typeface="Source Sans Pro"/>
              </a:rPr>
              <a:t>for </a:t>
            </a:r>
            <a:r>
              <a:rPr sz="2400" spc="-5"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t>
            </a:r>
            <a:r>
              <a:rPr sz="2400" spc="-10" dirty="0">
                <a:latin typeface="Source Sans Pro"/>
                <a:cs typeface="Source Sans Pro"/>
              </a:rPr>
              <a:t>in  </a:t>
            </a:r>
            <a:r>
              <a:rPr sz="2400" spc="-15" dirty="0">
                <a:latin typeface="Source Sans Pro"/>
                <a:cs typeface="Source Sans Pro"/>
              </a:rPr>
              <a:t>connection </a:t>
            </a:r>
            <a:r>
              <a:rPr sz="2400" spc="-5" dirty="0">
                <a:latin typeface="Source Sans Pro"/>
                <a:cs typeface="Source Sans Pro"/>
              </a:rPr>
              <a:t>with </a:t>
            </a:r>
            <a:r>
              <a:rPr sz="2400" spc="-10" dirty="0">
                <a:latin typeface="Source Sans Pro"/>
                <a:cs typeface="Source Sans Pro"/>
              </a:rPr>
              <a:t>leased </a:t>
            </a:r>
            <a:r>
              <a:rPr sz="2400" spc="-5" dirty="0">
                <a:latin typeface="Source Sans Pro"/>
                <a:cs typeface="Source Sans Pro"/>
              </a:rPr>
              <a:t>lit </a:t>
            </a:r>
            <a:r>
              <a:rPr sz="2400" spc="-30" dirty="0">
                <a:latin typeface="Source Sans Pro"/>
                <a:cs typeface="Source Sans Pro"/>
              </a:rPr>
              <a:t>fiber, </a:t>
            </a:r>
            <a:r>
              <a:rPr sz="2400" spc="-10" dirty="0">
                <a:latin typeface="Source Sans Pro"/>
                <a:cs typeface="Source Sans Pro"/>
              </a:rPr>
              <a:t>leased </a:t>
            </a:r>
            <a:r>
              <a:rPr sz="2400" spc="-5" dirty="0">
                <a:latin typeface="Source Sans Pro"/>
                <a:cs typeface="Source Sans Pro"/>
              </a:rPr>
              <a:t>dark </a:t>
            </a:r>
            <a:r>
              <a:rPr sz="2400" spc="-30" dirty="0">
                <a:latin typeface="Source Sans Pro"/>
                <a:cs typeface="Source Sans Pro"/>
              </a:rPr>
              <a:t>fiber, </a:t>
            </a:r>
            <a:r>
              <a:rPr sz="2400" spc="-10" dirty="0">
                <a:latin typeface="Source Sans Pro"/>
                <a:cs typeface="Source Sans Pro"/>
              </a:rPr>
              <a:t>and </a:t>
            </a:r>
            <a:r>
              <a:rPr sz="2400" spc="-15" dirty="0" smtClean="0">
                <a:latin typeface="Source Sans Pro"/>
                <a:cs typeface="Source Sans Pro"/>
              </a:rPr>
              <a:t>self</a:t>
            </a:r>
            <a:r>
              <a:rPr lang="en-US" sz="2400" spc="-15" dirty="0" smtClean="0">
                <a:latin typeface="Source Sans Pro"/>
                <a:cs typeface="Source Sans Pro"/>
              </a:rPr>
              <a:t>-</a:t>
            </a:r>
            <a:r>
              <a:rPr sz="2400" spc="-10" dirty="0" smtClean="0">
                <a:latin typeface="Source Sans Pro"/>
                <a:cs typeface="Source Sans Pro"/>
              </a:rPr>
              <a:t>provisioned</a:t>
            </a:r>
            <a:r>
              <a:rPr sz="2400" spc="-50" dirty="0" smtClean="0">
                <a:latin typeface="Source Sans Pro"/>
                <a:cs typeface="Source Sans Pro"/>
              </a:rPr>
              <a:t> </a:t>
            </a:r>
            <a:r>
              <a:rPr sz="2400" spc="-10" dirty="0">
                <a:latin typeface="Source Sans Pro"/>
                <a:cs typeface="Source Sans Pro"/>
              </a:rPr>
              <a:t>networks.</a:t>
            </a:r>
            <a:endParaRPr sz="2400" dirty="0">
              <a:latin typeface="Source Sans Pro"/>
              <a:cs typeface="Source Sans Pro"/>
            </a:endParaRPr>
          </a:p>
        </p:txBody>
      </p:sp>
    </p:spTree>
    <p:extLst>
      <p:ext uri="{BB962C8B-B14F-4D97-AF65-F5344CB8AC3E}">
        <p14:creationId xmlns:p14="http://schemas.microsoft.com/office/powerpoint/2010/main" val="483376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05121"/>
            <a:ext cx="10931024" cy="1292662"/>
          </a:xfrm>
          <a:prstGeom prst="rect">
            <a:avLst/>
          </a:prstGeom>
        </p:spPr>
        <p:txBody>
          <a:bodyPr vert="horz" wrap="square" lIns="0" tIns="0" rIns="0" bIns="0" rtlCol="0">
            <a:spAutoFit/>
          </a:bodyPr>
          <a:lstStyle/>
          <a:p>
            <a:pPr marL="12700">
              <a:lnSpc>
                <a:spcPct val="100000"/>
              </a:lnSpc>
            </a:pPr>
            <a:r>
              <a:rPr lang="en-US" dirty="0"/>
              <a:t>Eligible Fiber </a:t>
            </a:r>
            <a:r>
              <a:rPr lang="en-US" dirty="0" smtClean="0"/>
              <a:t>Services: Special Construction</a:t>
            </a:r>
            <a:br>
              <a:rPr lang="en-US" dirty="0" smtClean="0"/>
            </a:br>
            <a:r>
              <a:rPr lang="en-US" dirty="0" smtClean="0"/>
              <a:t/>
            </a:r>
            <a:br>
              <a:rPr lang="en-US" dirty="0" smtClean="0"/>
            </a:br>
            <a:endParaRPr spc="-1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101600">
              <a:lnSpc>
                <a:spcPct val="100000"/>
              </a:lnSpc>
              <a:spcBef>
                <a:spcPts val="60"/>
              </a:spcBef>
            </a:pPr>
            <a:fld id="{81D60167-4931-47E6-BA6A-407CBD079E47}" type="slidenum">
              <a:rPr dirty="0"/>
              <a:t>15</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749850" y="1421104"/>
            <a:ext cx="10263505" cy="2321148"/>
          </a:xfrm>
          <a:prstGeom prst="rect">
            <a:avLst/>
          </a:prstGeom>
        </p:spPr>
        <p:txBody>
          <a:bodyPr vert="horz" wrap="square" lIns="0" tIns="0" rIns="0" bIns="0" rtlCol="0">
            <a:spAutoFit/>
          </a:bodyPr>
          <a:lstStyle/>
          <a:p>
            <a:pPr marL="12700">
              <a:lnSpc>
                <a:spcPct val="100000"/>
              </a:lnSpc>
            </a:pPr>
            <a:r>
              <a:rPr sz="2800" spc="-5" dirty="0">
                <a:latin typeface="Source Sans Pro"/>
                <a:cs typeface="Source Sans Pro"/>
              </a:rPr>
              <a:t>Special </a:t>
            </a:r>
            <a:r>
              <a:rPr sz="2800" spc="-20" dirty="0">
                <a:latin typeface="Source Sans Pro"/>
                <a:cs typeface="Source Sans Pro"/>
              </a:rPr>
              <a:t>construction </a:t>
            </a:r>
            <a:r>
              <a:rPr sz="2800" spc="-15" dirty="0">
                <a:latin typeface="Source Sans Pro"/>
                <a:cs typeface="Source Sans Pro"/>
              </a:rPr>
              <a:t>charges </a:t>
            </a:r>
            <a:r>
              <a:rPr sz="2800" b="1" u="heavy" dirty="0">
                <a:latin typeface="Source Sans Pro"/>
                <a:cs typeface="Source Sans Pro"/>
              </a:rPr>
              <a:t>do </a:t>
            </a:r>
            <a:r>
              <a:rPr sz="2800" b="1" u="heavy" spc="-35" dirty="0">
                <a:latin typeface="Source Sans Pro"/>
                <a:cs typeface="Source Sans Pro"/>
              </a:rPr>
              <a:t>not</a:t>
            </a:r>
            <a:r>
              <a:rPr sz="2800" b="1" u="heavy" spc="95" dirty="0">
                <a:latin typeface="Source Sans Pro"/>
                <a:cs typeface="Source Sans Pro"/>
              </a:rPr>
              <a:t> </a:t>
            </a:r>
            <a:r>
              <a:rPr sz="2800" b="1" u="heavy" spc="-5" dirty="0">
                <a:latin typeface="Source Sans Pro"/>
                <a:cs typeface="Source Sans Pro"/>
              </a:rPr>
              <a:t>include</a:t>
            </a:r>
            <a:r>
              <a:rPr sz="2800" spc="-5" dirty="0">
                <a:latin typeface="Source Sans Pro"/>
                <a:cs typeface="Source Sans Pro"/>
              </a:rPr>
              <a:t>:</a:t>
            </a:r>
            <a:endParaRPr sz="2800" dirty="0">
              <a:latin typeface="Source Sans Pro"/>
              <a:cs typeface="Source Sans Pro"/>
            </a:endParaRPr>
          </a:p>
          <a:p>
            <a:pPr marL="527685" marR="5080" indent="-514984">
              <a:lnSpc>
                <a:spcPct val="100000"/>
              </a:lnSpc>
              <a:spcBef>
                <a:spcPts val="1305"/>
              </a:spcBef>
              <a:buClr>
                <a:srgbClr val="006FF4"/>
              </a:buClr>
              <a:buFont typeface="Arial"/>
              <a:buChar char="•"/>
              <a:tabLst>
                <a:tab pos="527685" algn="l"/>
                <a:tab pos="528320" algn="l"/>
              </a:tabLst>
            </a:pPr>
            <a:r>
              <a:rPr sz="2800" spc="-15" dirty="0">
                <a:latin typeface="Source Sans Pro"/>
                <a:cs typeface="Source Sans Pro"/>
              </a:rPr>
              <a:t>Charges for </a:t>
            </a:r>
            <a:r>
              <a:rPr sz="2800" spc="-10" dirty="0">
                <a:latin typeface="Source Sans Pro"/>
                <a:cs typeface="Source Sans Pro"/>
              </a:rPr>
              <a:t>Network Equipment </a:t>
            </a:r>
            <a:r>
              <a:rPr sz="2800" spc="-5" dirty="0">
                <a:latin typeface="Source Sans Pro"/>
                <a:cs typeface="Source Sans Pro"/>
              </a:rPr>
              <a:t>necessary </a:t>
            </a:r>
            <a:r>
              <a:rPr sz="2800" spc="-20" dirty="0">
                <a:latin typeface="Source Sans Pro"/>
                <a:cs typeface="Source Sans Pro"/>
              </a:rPr>
              <a:t>to </a:t>
            </a:r>
            <a:r>
              <a:rPr sz="2800" spc="-5" dirty="0">
                <a:latin typeface="Source Sans Pro"/>
                <a:cs typeface="Source Sans Pro"/>
              </a:rPr>
              <a:t>light fiber </a:t>
            </a:r>
            <a:r>
              <a:rPr sz="2800" spc="-10" dirty="0">
                <a:latin typeface="Source Sans Pro"/>
                <a:cs typeface="Source Sans Pro"/>
              </a:rPr>
              <a:t>(i.e.,  modulating electronics and </a:t>
            </a:r>
            <a:r>
              <a:rPr sz="2800" spc="-15" dirty="0">
                <a:latin typeface="Source Sans Pro"/>
                <a:cs typeface="Source Sans Pro"/>
              </a:rPr>
              <a:t>other </a:t>
            </a:r>
            <a:r>
              <a:rPr sz="2800" spc="-5" dirty="0">
                <a:latin typeface="Source Sans Pro"/>
                <a:cs typeface="Source Sans Pro"/>
              </a:rPr>
              <a:t>equipment necessary </a:t>
            </a:r>
            <a:r>
              <a:rPr sz="2800" spc="-20" dirty="0">
                <a:latin typeface="Source Sans Pro"/>
                <a:cs typeface="Source Sans Pro"/>
              </a:rPr>
              <a:t>to make </a:t>
            </a:r>
            <a:r>
              <a:rPr sz="2800" spc="-5" dirty="0">
                <a:latin typeface="Source Sans Pro"/>
                <a:cs typeface="Source Sans Pro"/>
              </a:rPr>
              <a:t>a  C1 service </a:t>
            </a:r>
            <a:r>
              <a:rPr sz="2800" spc="-10" dirty="0">
                <a:latin typeface="Source Sans Pro"/>
                <a:cs typeface="Source Sans Pro"/>
              </a:rPr>
              <a:t>functional), </a:t>
            </a:r>
            <a:r>
              <a:rPr sz="2800" spc="-5" dirty="0">
                <a:latin typeface="Source Sans Pro"/>
                <a:cs typeface="Source Sans Pro"/>
              </a:rPr>
              <a:t>or </a:t>
            </a:r>
            <a:r>
              <a:rPr sz="2800" spc="-20" dirty="0">
                <a:latin typeface="Source Sans Pro"/>
                <a:cs typeface="Source Sans Pro"/>
              </a:rPr>
              <a:t>maintenance </a:t>
            </a:r>
            <a:r>
              <a:rPr sz="2800" spc="-10" dirty="0">
                <a:latin typeface="Source Sans Pro"/>
                <a:cs typeface="Source Sans Pro"/>
              </a:rPr>
              <a:t>and </a:t>
            </a:r>
            <a:r>
              <a:rPr sz="2800" spc="-20" dirty="0">
                <a:latin typeface="Source Sans Pro"/>
                <a:cs typeface="Source Sans Pro"/>
              </a:rPr>
              <a:t>operations </a:t>
            </a:r>
            <a:r>
              <a:rPr sz="2800" spc="-5" dirty="0">
                <a:latin typeface="Source Sans Pro"/>
                <a:cs typeface="Source Sans Pro"/>
              </a:rPr>
              <a:t>(M&amp;O) of  the</a:t>
            </a:r>
            <a:r>
              <a:rPr sz="2800" spc="-70" dirty="0">
                <a:latin typeface="Source Sans Pro"/>
                <a:cs typeface="Source Sans Pro"/>
              </a:rPr>
              <a:t> </a:t>
            </a:r>
            <a:r>
              <a:rPr sz="2800" spc="-30" dirty="0">
                <a:latin typeface="Source Sans Pro"/>
                <a:cs typeface="Source Sans Pro"/>
              </a:rPr>
              <a:t>fiber</a:t>
            </a:r>
            <a:r>
              <a:rPr sz="2800" spc="-30" dirty="0" smtClean="0">
                <a:latin typeface="Source Sans Pro"/>
                <a:cs typeface="Source Sans Pro"/>
              </a:rPr>
              <a:t>.</a:t>
            </a:r>
            <a:endParaRPr sz="2800" dirty="0">
              <a:latin typeface="Source Sans Pro"/>
              <a:cs typeface="Source Sans Pro"/>
            </a:endParaRPr>
          </a:p>
        </p:txBody>
      </p:sp>
    </p:spTree>
    <p:extLst>
      <p:ext uri="{BB962C8B-B14F-4D97-AF65-F5344CB8AC3E}">
        <p14:creationId xmlns:p14="http://schemas.microsoft.com/office/powerpoint/2010/main" val="439768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754104" y="6430505"/>
            <a:ext cx="177800" cy="217804"/>
          </a:xfrm>
          <a:prstGeom prst="rect">
            <a:avLst/>
          </a:prstGeom>
        </p:spPr>
        <p:txBody>
          <a:bodyPr vert="horz" wrap="square" lIns="0" tIns="7620" rIns="0" bIns="0" rtlCol="0">
            <a:spAutoFit/>
          </a:bodyPr>
          <a:lstStyle/>
          <a:p>
            <a:pPr marL="12700">
              <a:lnSpc>
                <a:spcPct val="100000"/>
              </a:lnSpc>
              <a:spcBef>
                <a:spcPts val="60"/>
              </a:spcBef>
            </a:pPr>
            <a:r>
              <a:rPr sz="1200" dirty="0">
                <a:solidFill>
                  <a:srgbClr val="0070C0"/>
                </a:solidFill>
                <a:latin typeface="Source Sans Pro"/>
                <a:cs typeface="Source Sans Pro"/>
              </a:rPr>
              <a:t>10</a:t>
            </a:r>
            <a:endParaRPr sz="1200" dirty="0">
              <a:latin typeface="Source Sans Pro"/>
              <a:cs typeface="Source Sans Pro"/>
            </a:endParaRPr>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968182" y="1732932"/>
            <a:ext cx="9672320" cy="4026743"/>
          </a:xfrm>
          <a:prstGeom prst="rect">
            <a:avLst/>
          </a:prstGeom>
        </p:spPr>
        <p:txBody>
          <a:bodyPr vert="horz" wrap="square" lIns="0" tIns="0" rIns="0" bIns="0" rtlCol="0">
            <a:spAutoFit/>
          </a:bodyPr>
          <a:lstStyle/>
          <a:p>
            <a:pPr marL="527685" marR="5080" indent="-514984">
              <a:lnSpc>
                <a:spcPct val="100000"/>
              </a:lnSpc>
              <a:spcBef>
                <a:spcPts val="1305"/>
              </a:spcBef>
              <a:buClr>
                <a:srgbClr val="006FF4"/>
              </a:buClr>
              <a:buFont typeface="Arial"/>
              <a:buChar char="•"/>
              <a:tabLst>
                <a:tab pos="527685" algn="l"/>
                <a:tab pos="528320" algn="l"/>
              </a:tabLst>
            </a:pPr>
            <a:r>
              <a:rPr lang="en-US" sz="2400" spc="-15" dirty="0" smtClean="0">
                <a:latin typeface="Source Sans Pro" panose="020B0503030403020204" pitchFamily="34" charset="0"/>
                <a:ea typeface="Source Sans Pro" panose="020B0503030403020204" pitchFamily="34" charset="0"/>
                <a:cs typeface="Source Sans Pro"/>
              </a:rPr>
              <a:t>If </a:t>
            </a:r>
            <a:r>
              <a:rPr lang="en-US" sz="2400" spc="-15" dirty="0">
                <a:latin typeface="Source Sans Pro" panose="020B0503030403020204" pitchFamily="34" charset="0"/>
                <a:ea typeface="Source Sans Pro" panose="020B0503030403020204" pitchFamily="34" charset="0"/>
                <a:cs typeface="Source Sans Pro"/>
              </a:rPr>
              <a:t>a state provides eligible schools and libraries with funding for special construction charges for high-speed broadband that meets the FCC's long-term connectivity targets, the E-rate program will increase an applicant's discount rate for these charges up to an additional ten percent to match the state funding on a one-to-one dollar basis.  </a:t>
            </a:r>
            <a:endParaRPr lang="en-US" sz="2400" spc="-15" dirty="0" smtClean="0">
              <a:latin typeface="Source Sans Pro" panose="020B0503030403020204" pitchFamily="34" charset="0"/>
              <a:ea typeface="Source Sans Pro" panose="020B0503030403020204" pitchFamily="34" charset="0"/>
              <a:cs typeface="Source Sans Pro"/>
            </a:endParaRPr>
          </a:p>
          <a:p>
            <a:pPr marL="527685" marR="5080" indent="-514984">
              <a:lnSpc>
                <a:spcPct val="100000"/>
              </a:lnSpc>
              <a:spcBef>
                <a:spcPts val="1305"/>
              </a:spcBef>
              <a:buClr>
                <a:srgbClr val="006FF4"/>
              </a:buClr>
              <a:buFont typeface="Arial"/>
              <a:buChar char="•"/>
              <a:tabLst>
                <a:tab pos="527685" algn="l"/>
                <a:tab pos="528320" algn="l"/>
              </a:tabLst>
            </a:pPr>
            <a:r>
              <a:rPr lang="en-US" sz="2400" spc="-15" dirty="0" smtClean="0">
                <a:latin typeface="Source Sans Pro" panose="020B0503030403020204" pitchFamily="34" charset="0"/>
                <a:ea typeface="Source Sans Pro" panose="020B0503030403020204" pitchFamily="34" charset="0"/>
                <a:cs typeface="Source Sans Pro"/>
              </a:rPr>
              <a:t>State </a:t>
            </a:r>
            <a:r>
              <a:rPr lang="en-US" sz="2400" spc="-15" dirty="0">
                <a:latin typeface="Source Sans Pro" panose="020B0503030403020204" pitchFamily="34" charset="0"/>
                <a:ea typeface="Source Sans Pro" panose="020B0503030403020204" pitchFamily="34" charset="0"/>
                <a:cs typeface="Source Sans Pro"/>
              </a:rPr>
              <a:t>funding can be funds authorized directly by a state legislature or provided by one or more state agencies.</a:t>
            </a:r>
          </a:p>
          <a:p>
            <a:pPr marL="527685" marR="1082675" indent="-514984">
              <a:lnSpc>
                <a:spcPct val="100000"/>
              </a:lnSpc>
              <a:spcBef>
                <a:spcPts val="1290"/>
              </a:spcBef>
              <a:buClr>
                <a:srgbClr val="006FF4"/>
              </a:buClr>
              <a:buFont typeface="Arial"/>
              <a:buChar char="•"/>
              <a:tabLst>
                <a:tab pos="527685" algn="l"/>
                <a:tab pos="528320" algn="l"/>
              </a:tabLst>
            </a:pPr>
            <a:r>
              <a:rPr lang="en-US" sz="2400" spc="-5" dirty="0">
                <a:latin typeface="Source Sans Pro" panose="020B0503030403020204" pitchFamily="34" charset="0"/>
                <a:ea typeface="Source Sans Pro" panose="020B0503030403020204" pitchFamily="34" charset="0"/>
                <a:cs typeface="Source Sans Pro"/>
              </a:rPr>
              <a:t>For Tribal schools and libraries, the E-rate program will also match special construction funding provided by states, Tribal governments, or other federal </a:t>
            </a:r>
            <a:r>
              <a:rPr lang="en-US" sz="2400" spc="-5" dirty="0" smtClean="0">
                <a:latin typeface="Source Sans Pro" panose="020B0503030403020204" pitchFamily="34" charset="0"/>
                <a:ea typeface="Source Sans Pro" panose="020B0503030403020204" pitchFamily="34" charset="0"/>
                <a:cs typeface="Source Sans Pro"/>
              </a:rPr>
              <a:t>agencies.</a:t>
            </a:r>
            <a:endParaRPr sz="2400" dirty="0">
              <a:latin typeface="Source Sans Pro" panose="020B0503030403020204" pitchFamily="34" charset="0"/>
              <a:ea typeface="Source Sans Pro" panose="020B0503030403020204" pitchFamily="34" charset="0"/>
              <a:cs typeface="Source Sans Pro"/>
            </a:endParaRPr>
          </a:p>
        </p:txBody>
      </p:sp>
      <p:sp>
        <p:nvSpPr>
          <p:cNvPr id="7" name="Rectangle 6"/>
          <p:cNvSpPr/>
          <p:nvPr/>
        </p:nvSpPr>
        <p:spPr>
          <a:xfrm>
            <a:off x="428316" y="688290"/>
            <a:ext cx="7053726" cy="523220"/>
          </a:xfrm>
          <a:prstGeom prst="rect">
            <a:avLst/>
          </a:prstGeom>
        </p:spPr>
        <p:txBody>
          <a:bodyPr wrap="none">
            <a:spAutoFit/>
          </a:bodyPr>
          <a:lstStyle/>
          <a:p>
            <a:r>
              <a:rPr lang="en-US" sz="2800" b="1" dirty="0">
                <a:solidFill>
                  <a:srgbClr val="004AD4"/>
                </a:solidFill>
                <a:latin typeface="Source Sans Pro" charset="0"/>
                <a:ea typeface="Source Sans Pro" charset="0"/>
              </a:rPr>
              <a:t>Eligible Fiber </a:t>
            </a:r>
            <a:r>
              <a:rPr lang="en-US" sz="2800" b="1" dirty="0" smtClean="0">
                <a:solidFill>
                  <a:srgbClr val="004AD4"/>
                </a:solidFill>
                <a:latin typeface="Source Sans Pro" charset="0"/>
                <a:ea typeface="Source Sans Pro" charset="0"/>
              </a:rPr>
              <a:t>Services: State Match Funding</a:t>
            </a:r>
            <a:endParaRPr lang="en-US" dirty="0"/>
          </a:p>
        </p:txBody>
      </p:sp>
    </p:spTree>
    <p:extLst>
      <p:ext uri="{BB962C8B-B14F-4D97-AF65-F5344CB8AC3E}">
        <p14:creationId xmlns:p14="http://schemas.microsoft.com/office/powerpoint/2010/main" val="106191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ts val="0"/>
              </a:spcBef>
            </a:pPr>
            <a:r>
              <a:rPr lang="en-US" dirty="0">
                <a:cs typeface="+mn-cs"/>
              </a:rPr>
              <a:t>Eligible Fiber </a:t>
            </a:r>
            <a:r>
              <a:rPr lang="en-US" dirty="0" smtClean="0">
                <a:cs typeface="+mn-cs"/>
              </a:rPr>
              <a:t>Services: State Match Funding</a:t>
            </a:r>
            <a:endParaRPr lang="en-US" sz="2400" dirty="0">
              <a:solidFill>
                <a:srgbClr val="0064CA"/>
              </a:solidFill>
            </a:endParaRPr>
          </a:p>
        </p:txBody>
      </p:sp>
      <p:sp>
        <p:nvSpPr>
          <p:cNvPr id="3" name="Content Placeholder 2"/>
          <p:cNvSpPr>
            <a:spLocks noGrp="1"/>
          </p:cNvSpPr>
          <p:nvPr>
            <p:ph idx="1"/>
          </p:nvPr>
        </p:nvSpPr>
        <p:spPr>
          <a:xfrm>
            <a:off x="741966" y="1809795"/>
            <a:ext cx="9898602" cy="4112800"/>
          </a:xfrm>
        </p:spPr>
        <p:txBody>
          <a:bodyPr vert="horz" lIns="91440" tIns="45720" rIns="91440" bIns="45720" rtlCol="0" anchor="t">
            <a:noAutofit/>
          </a:bodyPr>
          <a:lstStyle/>
          <a:p>
            <a:pPr marL="342900" indent="-342900">
              <a:buClr>
                <a:srgbClr val="004AD4"/>
              </a:buClr>
              <a:buFont typeface="Arial" panose="020B0604020202020204" pitchFamily="34" charset="0"/>
              <a:buChar char="•"/>
            </a:pPr>
            <a:r>
              <a:rPr lang="en-US" sz="2200" dirty="0">
                <a:solidFill>
                  <a:schemeClr val="tx1"/>
                </a:solidFill>
              </a:rPr>
              <a:t>State Match Eligibility Requirements:</a:t>
            </a:r>
          </a:p>
          <a:p>
            <a:pPr marL="971550" lvl="2" indent="-342900">
              <a:buClr>
                <a:srgbClr val="004AD4"/>
              </a:buClr>
              <a:buFont typeface="Arial" panose="020B0604020202020204" pitchFamily="34" charset="0"/>
              <a:buChar char="•"/>
            </a:pPr>
            <a:r>
              <a:rPr lang="en-US" sz="2200" dirty="0">
                <a:solidFill>
                  <a:schemeClr val="tx1"/>
                </a:solidFill>
              </a:rPr>
              <a:t>The broadband service must meet the FCC's long-term </a:t>
            </a:r>
            <a:r>
              <a:rPr lang="en-US" sz="2200" dirty="0" smtClean="0">
                <a:solidFill>
                  <a:schemeClr val="tx1"/>
                </a:solidFill>
              </a:rPr>
              <a:t>targets.</a:t>
            </a:r>
            <a:endParaRPr lang="en-US" sz="2200" dirty="0">
              <a:solidFill>
                <a:schemeClr val="tx1"/>
              </a:solidFill>
            </a:endParaRPr>
          </a:p>
          <a:p>
            <a:pPr marL="971550" lvl="2" indent="-342900">
              <a:buClr>
                <a:srgbClr val="004AD4"/>
              </a:buClr>
              <a:buFont typeface="Arial" panose="020B0604020202020204" pitchFamily="34" charset="0"/>
              <a:buChar char="•"/>
            </a:pPr>
            <a:r>
              <a:rPr lang="en-US" sz="2200" dirty="0">
                <a:solidFill>
                  <a:schemeClr val="tx1"/>
                </a:solidFill>
              </a:rPr>
              <a:t>The funding must be from an eligible source.  </a:t>
            </a:r>
          </a:p>
          <a:p>
            <a:pPr marL="971550" lvl="2" indent="-342900">
              <a:buClr>
                <a:srgbClr val="004AD4"/>
              </a:buClr>
              <a:buFont typeface="Arial" panose="020B0604020202020204" pitchFamily="34" charset="0"/>
              <a:buChar char="•"/>
            </a:pPr>
            <a:r>
              <a:rPr lang="en-US" sz="2200" dirty="0">
                <a:solidFill>
                  <a:schemeClr val="tx1"/>
                </a:solidFill>
              </a:rPr>
              <a:t>The terms and conditions associated with the state funding must not conflict with E-rate rules.</a:t>
            </a:r>
          </a:p>
          <a:p>
            <a:pPr marL="971550" lvl="2" indent="-342900">
              <a:buClr>
                <a:srgbClr val="004AD4"/>
              </a:buClr>
              <a:buFont typeface="Arial" panose="020B0604020202020204" pitchFamily="34" charset="0"/>
              <a:buChar char="•"/>
            </a:pPr>
            <a:r>
              <a:rPr lang="en-US" sz="2200" dirty="0">
                <a:solidFill>
                  <a:schemeClr val="tx1"/>
                </a:solidFill>
              </a:rPr>
              <a:t>The total amount of support, including matching funds, may not exceed 100 percent of the cost of the project.</a:t>
            </a:r>
          </a:p>
          <a:p>
            <a:pPr marL="971550" lvl="2" indent="-342900">
              <a:buClr>
                <a:srgbClr val="004AD4"/>
              </a:buClr>
              <a:buFont typeface="Arial" panose="020B0604020202020204" pitchFamily="34" charset="0"/>
              <a:buChar char="•"/>
            </a:pPr>
            <a:r>
              <a:rPr lang="en-US" sz="2200" dirty="0">
                <a:solidFill>
                  <a:schemeClr val="tx1"/>
                </a:solidFill>
              </a:rPr>
              <a:t>State match funds are available for special construction only – applicants should create separate funding requests on their FCC Forms 471 for special </a:t>
            </a:r>
            <a:r>
              <a:rPr lang="en-US" sz="2200" dirty="0" smtClean="0">
                <a:solidFill>
                  <a:schemeClr val="tx1"/>
                </a:solidFill>
              </a:rPr>
              <a:t>construction.</a:t>
            </a:r>
            <a:endParaRPr lang="en-US" sz="2200" dirty="0">
              <a:solidFill>
                <a:schemeClr val="tx1"/>
              </a:solidFill>
            </a:endParaRPr>
          </a:p>
          <a:p>
            <a:pPr marL="628650" lvl="2" indent="0">
              <a:buNone/>
            </a:pPr>
            <a:endParaRPr lang="en-US" dirty="0"/>
          </a:p>
          <a:p>
            <a:pPr marL="12700" lvl="0" indent="0">
              <a:spcBef>
                <a:spcPts val="75"/>
              </a:spcBef>
              <a:spcAft>
                <a:spcPts val="0"/>
              </a:spcAft>
              <a:buClrTx/>
              <a:buNone/>
            </a:pPr>
            <a:r>
              <a:rPr lang="en-US" sz="800" dirty="0">
                <a:solidFill>
                  <a:srgbClr val="358CFF"/>
                </a:solidFill>
              </a:rPr>
              <a:t>© </a:t>
            </a:r>
            <a:r>
              <a:rPr lang="en-US" sz="800" spc="-5" dirty="0">
                <a:solidFill>
                  <a:srgbClr val="358CFF"/>
                </a:solidFill>
              </a:rPr>
              <a:t>2018 Universal Service Administrative</a:t>
            </a:r>
            <a:r>
              <a:rPr lang="en-US" sz="800" spc="45" dirty="0">
                <a:solidFill>
                  <a:srgbClr val="358CFF"/>
                </a:solidFill>
              </a:rPr>
              <a:t> </a:t>
            </a:r>
            <a:r>
              <a:rPr lang="en-US" sz="800" spc="-5" dirty="0">
                <a:solidFill>
                  <a:srgbClr val="358CFF"/>
                </a:solidFill>
              </a:rPr>
              <a:t>Co.</a:t>
            </a:r>
          </a:p>
          <a:p>
            <a:pPr marL="628650" lvl="2" indent="0">
              <a:buNone/>
            </a:pPr>
            <a:endParaRPr lang="en-US" dirty="0"/>
          </a:p>
          <a:p>
            <a:pPr marL="342900" indent="-342900">
              <a:buFont typeface="Arial" panose="020B0604020202020204" pitchFamily="34" charset="0"/>
              <a:buChar char="•"/>
            </a:pPr>
            <a:endParaRPr lang="en-US" dirty="0">
              <a:solidFill>
                <a:srgbClr val="00B050"/>
              </a:solidFill>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Tree>
    <p:extLst>
      <p:ext uri="{BB962C8B-B14F-4D97-AF65-F5344CB8AC3E}">
        <p14:creationId xmlns:p14="http://schemas.microsoft.com/office/powerpoint/2010/main" val="2711738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848215" cy="430887"/>
          </a:xfrm>
          <a:prstGeom prst="rect">
            <a:avLst/>
          </a:prstGeom>
        </p:spPr>
        <p:txBody>
          <a:bodyPr vert="horz" wrap="square" lIns="0" tIns="0" rIns="0" bIns="0" rtlCol="0">
            <a:spAutoFit/>
          </a:bodyPr>
          <a:lstStyle/>
          <a:p>
            <a:pPr marL="12700">
              <a:lnSpc>
                <a:spcPct val="100000"/>
              </a:lnSpc>
            </a:pPr>
            <a:r>
              <a:rPr lang="en-US" spc="-20" dirty="0" smtClean="0"/>
              <a:t>Eligible Fiber Services: Installment payments</a:t>
            </a:r>
            <a:endParaRPr spc="-20" dirty="0"/>
          </a:p>
        </p:txBody>
      </p:sp>
      <p:sp>
        <p:nvSpPr>
          <p:cNvPr id="4" name="object 4"/>
          <p:cNvSpPr txBox="1"/>
          <p:nvPr/>
        </p:nvSpPr>
        <p:spPr>
          <a:xfrm>
            <a:off x="11754104" y="6430505"/>
            <a:ext cx="177800" cy="217804"/>
          </a:xfrm>
          <a:prstGeom prst="rect">
            <a:avLst/>
          </a:prstGeom>
        </p:spPr>
        <p:txBody>
          <a:bodyPr vert="horz" wrap="square" lIns="0" tIns="7620" rIns="0" bIns="0" rtlCol="0">
            <a:spAutoFit/>
          </a:bodyPr>
          <a:lstStyle/>
          <a:p>
            <a:pPr marL="12700">
              <a:lnSpc>
                <a:spcPct val="100000"/>
              </a:lnSpc>
              <a:spcBef>
                <a:spcPts val="60"/>
              </a:spcBef>
            </a:pPr>
            <a:r>
              <a:rPr sz="1200" dirty="0">
                <a:solidFill>
                  <a:srgbClr val="0070C0"/>
                </a:solidFill>
                <a:latin typeface="Source Sans Pro"/>
                <a:cs typeface="Source Sans Pro"/>
              </a:rPr>
              <a:t>10</a:t>
            </a:r>
            <a:endParaRPr sz="1200" dirty="0">
              <a:latin typeface="Source Sans Pro"/>
              <a:cs typeface="Source Sans Pro"/>
            </a:endParaRPr>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1163948" y="1783447"/>
            <a:ext cx="9672320" cy="3349635"/>
          </a:xfrm>
          <a:prstGeom prst="rect">
            <a:avLst/>
          </a:prstGeom>
        </p:spPr>
        <p:txBody>
          <a:bodyPr vert="horz" wrap="square" lIns="0" tIns="0" rIns="0" bIns="0" rtlCol="0">
            <a:spAutoFit/>
          </a:bodyPr>
          <a:lstStyle/>
          <a:p>
            <a:pPr marL="527685" marR="279400" indent="-514984">
              <a:lnSpc>
                <a:spcPct val="100000"/>
              </a:lnSpc>
              <a:buClr>
                <a:srgbClr val="006FF4"/>
              </a:buClr>
              <a:buFont typeface="Arial"/>
              <a:buChar char="•"/>
              <a:tabLst>
                <a:tab pos="527685" algn="l"/>
                <a:tab pos="528320" algn="l"/>
              </a:tabLst>
            </a:pPr>
            <a:r>
              <a:rPr sz="2800" spc="-15" dirty="0">
                <a:latin typeface="Source Sans Pro"/>
                <a:cs typeface="Source Sans Pro"/>
              </a:rPr>
              <a:t>Applicants </a:t>
            </a:r>
            <a:r>
              <a:rPr sz="2800" spc="-20" dirty="0">
                <a:latin typeface="Source Sans Pro"/>
                <a:cs typeface="Source Sans Pro"/>
              </a:rPr>
              <a:t>can </a:t>
            </a:r>
            <a:r>
              <a:rPr lang="en-US" sz="2800" spc="-20" dirty="0" smtClean="0">
                <a:latin typeface="Source Sans Pro"/>
                <a:cs typeface="Source Sans Pro"/>
              </a:rPr>
              <a:t>request to </a:t>
            </a:r>
            <a:r>
              <a:rPr sz="2800" spc="-10" dirty="0" smtClean="0">
                <a:latin typeface="Source Sans Pro"/>
                <a:cs typeface="Source Sans Pro"/>
              </a:rPr>
              <a:t>enter </a:t>
            </a:r>
            <a:r>
              <a:rPr sz="2800" spc="-15" dirty="0">
                <a:latin typeface="Source Sans Pro"/>
                <a:cs typeface="Source Sans Pro"/>
              </a:rPr>
              <a:t>into </a:t>
            </a:r>
            <a:r>
              <a:rPr sz="2800" spc="-20" dirty="0">
                <a:latin typeface="Source Sans Pro"/>
                <a:cs typeface="Source Sans Pro"/>
              </a:rPr>
              <a:t>installment </a:t>
            </a:r>
            <a:r>
              <a:rPr sz="2800" spc="-15" dirty="0">
                <a:latin typeface="Source Sans Pro"/>
                <a:cs typeface="Source Sans Pro"/>
              </a:rPr>
              <a:t>payments </a:t>
            </a:r>
            <a:r>
              <a:rPr sz="2800" spc="-10" dirty="0">
                <a:latin typeface="Source Sans Pro"/>
                <a:cs typeface="Source Sans Pro"/>
              </a:rPr>
              <a:t>plans </a:t>
            </a:r>
            <a:r>
              <a:rPr sz="2800" spc="-20" dirty="0">
                <a:latin typeface="Source Sans Pro"/>
                <a:cs typeface="Source Sans Pro"/>
              </a:rPr>
              <a:t>to </a:t>
            </a:r>
            <a:r>
              <a:rPr sz="2800" spc="-25" dirty="0">
                <a:latin typeface="Source Sans Pro"/>
                <a:cs typeface="Source Sans Pro"/>
              </a:rPr>
              <a:t>pay  </a:t>
            </a:r>
            <a:r>
              <a:rPr sz="2800" spc="-5" dirty="0">
                <a:latin typeface="Source Sans Pro"/>
                <a:cs typeface="Source Sans Pro"/>
              </a:rPr>
              <a:t>the </a:t>
            </a:r>
            <a:r>
              <a:rPr sz="2800" spc="-15" dirty="0" smtClean="0">
                <a:latin typeface="Source Sans Pro"/>
                <a:cs typeface="Source Sans Pro"/>
              </a:rPr>
              <a:t>non-discount </a:t>
            </a:r>
            <a:r>
              <a:rPr sz="2800" spc="-10" dirty="0">
                <a:latin typeface="Source Sans Pro"/>
                <a:cs typeface="Source Sans Pro"/>
              </a:rPr>
              <a:t>share </a:t>
            </a:r>
            <a:r>
              <a:rPr sz="2800" spc="-5" dirty="0">
                <a:latin typeface="Source Sans Pro"/>
                <a:cs typeface="Source Sans Pro"/>
              </a:rPr>
              <a:t>of </a:t>
            </a:r>
            <a:r>
              <a:rPr sz="2800" spc="-35" dirty="0">
                <a:latin typeface="Source Sans Pro"/>
                <a:cs typeface="Source Sans Pro"/>
              </a:rPr>
              <a:t>costs </a:t>
            </a:r>
            <a:r>
              <a:rPr sz="2800" spc="-15" dirty="0">
                <a:latin typeface="Source Sans Pro"/>
                <a:cs typeface="Source Sans Pro"/>
              </a:rPr>
              <a:t>for </a:t>
            </a:r>
            <a:r>
              <a:rPr sz="2800" spc="-5" dirty="0">
                <a:latin typeface="Source Sans Pro"/>
                <a:cs typeface="Source Sans Pro"/>
              </a:rPr>
              <a:t>special</a:t>
            </a:r>
            <a:r>
              <a:rPr sz="2800" spc="190" dirty="0">
                <a:latin typeface="Source Sans Pro"/>
                <a:cs typeface="Source Sans Pro"/>
              </a:rPr>
              <a:t> </a:t>
            </a:r>
            <a:r>
              <a:rPr sz="2800" spc="-20" dirty="0">
                <a:latin typeface="Source Sans Pro"/>
                <a:cs typeface="Source Sans Pro"/>
              </a:rPr>
              <a:t>construction.</a:t>
            </a:r>
            <a:endParaRPr sz="2800" dirty="0">
              <a:latin typeface="Source Sans Pro"/>
              <a:cs typeface="Source Sans Pro"/>
            </a:endParaRPr>
          </a:p>
          <a:p>
            <a:pPr marL="527685" marR="5080" indent="-514984">
              <a:lnSpc>
                <a:spcPct val="100000"/>
              </a:lnSpc>
              <a:spcBef>
                <a:spcPts val="1305"/>
              </a:spcBef>
              <a:buClr>
                <a:srgbClr val="006FF4"/>
              </a:buClr>
              <a:buFont typeface="Arial"/>
              <a:buChar char="•"/>
              <a:tabLst>
                <a:tab pos="527685" algn="l"/>
                <a:tab pos="528320" algn="l"/>
              </a:tabLst>
            </a:pPr>
            <a:r>
              <a:rPr sz="2800" spc="-15" dirty="0">
                <a:latin typeface="Source Sans Pro"/>
                <a:cs typeface="Source Sans Pro"/>
              </a:rPr>
              <a:t>Applicants </a:t>
            </a:r>
            <a:r>
              <a:rPr sz="2800" spc="-20" dirty="0">
                <a:latin typeface="Source Sans Pro"/>
                <a:cs typeface="Source Sans Pro"/>
              </a:rPr>
              <a:t>must indicate </a:t>
            </a:r>
            <a:r>
              <a:rPr sz="2800" spc="-5" dirty="0">
                <a:latin typeface="Source Sans Pro"/>
                <a:cs typeface="Source Sans Pro"/>
              </a:rPr>
              <a:t>their </a:t>
            </a:r>
            <a:r>
              <a:rPr sz="2800" spc="-20" dirty="0">
                <a:latin typeface="Source Sans Pro"/>
                <a:cs typeface="Source Sans Pro"/>
              </a:rPr>
              <a:t>interest </a:t>
            </a:r>
            <a:r>
              <a:rPr sz="2800" spc="-5" dirty="0">
                <a:latin typeface="Source Sans Pro"/>
                <a:cs typeface="Source Sans Pro"/>
              </a:rPr>
              <a:t>in </a:t>
            </a:r>
            <a:r>
              <a:rPr sz="2800" spc="-20" dirty="0">
                <a:latin typeface="Source Sans Pro"/>
                <a:cs typeface="Source Sans Pro"/>
              </a:rPr>
              <a:t>installment </a:t>
            </a:r>
            <a:r>
              <a:rPr sz="2800" spc="-15" dirty="0">
                <a:latin typeface="Source Sans Pro"/>
                <a:cs typeface="Source Sans Pro"/>
              </a:rPr>
              <a:t>payment  </a:t>
            </a:r>
            <a:r>
              <a:rPr sz="2800" spc="-10" dirty="0">
                <a:latin typeface="Source Sans Pro"/>
                <a:cs typeface="Source Sans Pro"/>
              </a:rPr>
              <a:t>plans </a:t>
            </a:r>
            <a:r>
              <a:rPr sz="2800" spc="-5" dirty="0">
                <a:latin typeface="Source Sans Pro"/>
                <a:cs typeface="Source Sans Pro"/>
              </a:rPr>
              <a:t>on their </a:t>
            </a:r>
            <a:r>
              <a:rPr sz="2800" spc="-45" dirty="0">
                <a:latin typeface="Source Sans Pro"/>
                <a:cs typeface="Source Sans Pro"/>
              </a:rPr>
              <a:t>FCC </a:t>
            </a:r>
            <a:r>
              <a:rPr sz="2800" spc="-15" dirty="0">
                <a:latin typeface="Source Sans Pro"/>
                <a:cs typeface="Source Sans Pro"/>
              </a:rPr>
              <a:t>Form</a:t>
            </a:r>
            <a:r>
              <a:rPr sz="2800" spc="105" dirty="0">
                <a:latin typeface="Source Sans Pro"/>
                <a:cs typeface="Source Sans Pro"/>
              </a:rPr>
              <a:t> </a:t>
            </a:r>
            <a:r>
              <a:rPr sz="2800" spc="-5" dirty="0">
                <a:latin typeface="Source Sans Pro"/>
                <a:cs typeface="Source Sans Pro"/>
              </a:rPr>
              <a:t>470.</a:t>
            </a:r>
            <a:endParaRPr sz="2800" dirty="0">
              <a:latin typeface="Source Sans Pro"/>
              <a:cs typeface="Source Sans Pro"/>
            </a:endParaRPr>
          </a:p>
          <a:p>
            <a:pPr marL="527685" marR="1082675" indent="-514984">
              <a:lnSpc>
                <a:spcPct val="100000"/>
              </a:lnSpc>
              <a:spcBef>
                <a:spcPts val="1290"/>
              </a:spcBef>
              <a:buClr>
                <a:srgbClr val="006FF4"/>
              </a:buClr>
              <a:buFont typeface="Arial"/>
              <a:buChar char="•"/>
              <a:tabLst>
                <a:tab pos="527685" algn="l"/>
                <a:tab pos="528320" algn="l"/>
              </a:tabLst>
            </a:pPr>
            <a:r>
              <a:rPr sz="2800" spc="-5" dirty="0">
                <a:latin typeface="Source Sans Pro"/>
                <a:cs typeface="Source Sans Pro"/>
              </a:rPr>
              <a:t>Service </a:t>
            </a:r>
            <a:r>
              <a:rPr sz="2800" spc="-10" dirty="0">
                <a:latin typeface="Source Sans Pro"/>
                <a:cs typeface="Source Sans Pro"/>
              </a:rPr>
              <a:t>providers </a:t>
            </a:r>
            <a:r>
              <a:rPr sz="2800" spc="-15" dirty="0">
                <a:latin typeface="Source Sans Pro"/>
                <a:cs typeface="Source Sans Pro"/>
              </a:rPr>
              <a:t>are </a:t>
            </a:r>
            <a:r>
              <a:rPr sz="2800" spc="-25" dirty="0">
                <a:latin typeface="Source Sans Pro"/>
                <a:cs typeface="Source Sans Pro"/>
              </a:rPr>
              <a:t>not </a:t>
            </a:r>
            <a:r>
              <a:rPr sz="2800" spc="-20" dirty="0">
                <a:latin typeface="Source Sans Pro"/>
                <a:cs typeface="Source Sans Pro"/>
              </a:rPr>
              <a:t>obligated to </a:t>
            </a:r>
            <a:r>
              <a:rPr sz="2800" spc="-10" dirty="0">
                <a:latin typeface="Source Sans Pro"/>
                <a:cs typeface="Source Sans Pro"/>
              </a:rPr>
              <a:t>offer </a:t>
            </a:r>
            <a:r>
              <a:rPr sz="2800" spc="-20" dirty="0">
                <a:latin typeface="Source Sans Pro"/>
                <a:cs typeface="Source Sans Pro"/>
              </a:rPr>
              <a:t>installment  </a:t>
            </a:r>
            <a:r>
              <a:rPr sz="2800" spc="-15" dirty="0">
                <a:latin typeface="Source Sans Pro"/>
                <a:cs typeface="Source Sans Pro"/>
              </a:rPr>
              <a:t>payment </a:t>
            </a:r>
            <a:r>
              <a:rPr sz="2800" spc="-10" dirty="0">
                <a:latin typeface="Source Sans Pro"/>
                <a:cs typeface="Source Sans Pro"/>
              </a:rPr>
              <a:t>plans </a:t>
            </a:r>
            <a:r>
              <a:rPr sz="2800" spc="-20" dirty="0">
                <a:latin typeface="Source Sans Pro"/>
                <a:cs typeface="Source Sans Pro"/>
              </a:rPr>
              <a:t>to</a:t>
            </a:r>
            <a:r>
              <a:rPr sz="2800" spc="65" dirty="0">
                <a:latin typeface="Source Sans Pro"/>
                <a:cs typeface="Source Sans Pro"/>
              </a:rPr>
              <a:t> </a:t>
            </a:r>
            <a:r>
              <a:rPr sz="2800" spc="-15" dirty="0">
                <a:latin typeface="Source Sans Pro"/>
                <a:cs typeface="Source Sans Pro"/>
              </a:rPr>
              <a:t>applicants.</a:t>
            </a:r>
            <a:endParaRPr sz="2800" dirty="0">
              <a:latin typeface="Source Sans Pro"/>
              <a:cs typeface="Source Sans Pro"/>
            </a:endParaRPr>
          </a:p>
        </p:txBody>
      </p:sp>
    </p:spTree>
    <p:extLst>
      <p:ext uri="{BB962C8B-B14F-4D97-AF65-F5344CB8AC3E}">
        <p14:creationId xmlns:p14="http://schemas.microsoft.com/office/powerpoint/2010/main" val="3194859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848215" cy="430887"/>
          </a:xfrm>
          <a:prstGeom prst="rect">
            <a:avLst/>
          </a:prstGeom>
        </p:spPr>
        <p:txBody>
          <a:bodyPr vert="horz" wrap="square" lIns="0" tIns="0" rIns="0" bIns="0" rtlCol="0">
            <a:spAutoFit/>
          </a:bodyPr>
          <a:lstStyle/>
          <a:p>
            <a:pPr marL="12700">
              <a:lnSpc>
                <a:spcPct val="100000"/>
              </a:lnSpc>
            </a:pPr>
            <a:r>
              <a:rPr lang="en-US" spc="-20" dirty="0" smtClean="0"/>
              <a:t>Eligible Fiber Service: Installment Payments</a:t>
            </a:r>
            <a:endParaRPr spc="-20"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19</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1002687" y="1899879"/>
            <a:ext cx="9727565" cy="2841804"/>
          </a:xfrm>
          <a:prstGeom prst="rect">
            <a:avLst/>
          </a:prstGeom>
        </p:spPr>
        <p:txBody>
          <a:bodyPr vert="horz" wrap="square" lIns="0" tIns="0" rIns="0" bIns="0" rtlCol="0">
            <a:spAutoFit/>
          </a:bodyPr>
          <a:lstStyle/>
          <a:p>
            <a:pPr marL="527685" marR="271145" indent="-514984">
              <a:lnSpc>
                <a:spcPct val="100000"/>
              </a:lnSpc>
              <a:spcBef>
                <a:spcPts val="1000"/>
              </a:spcBef>
              <a:buClr>
                <a:srgbClr val="006FF4"/>
              </a:buClr>
              <a:buFont typeface="Arial"/>
              <a:buChar char="•"/>
              <a:tabLst>
                <a:tab pos="527685" algn="l"/>
                <a:tab pos="528320" algn="l"/>
              </a:tabLst>
            </a:pPr>
            <a:r>
              <a:rPr sz="2800" spc="-5" dirty="0">
                <a:latin typeface="Source Sans Pro"/>
                <a:cs typeface="Source Sans Pro"/>
              </a:rPr>
              <a:t>If a service </a:t>
            </a:r>
            <a:r>
              <a:rPr sz="2800" spc="-10" dirty="0">
                <a:latin typeface="Source Sans Pro"/>
                <a:cs typeface="Source Sans Pro"/>
              </a:rPr>
              <a:t>provider </a:t>
            </a:r>
            <a:r>
              <a:rPr sz="2800" spc="-5" dirty="0">
                <a:latin typeface="Source Sans Pro"/>
                <a:cs typeface="Source Sans Pro"/>
              </a:rPr>
              <a:t>chooses </a:t>
            </a:r>
            <a:r>
              <a:rPr sz="2800" spc="-20" dirty="0">
                <a:latin typeface="Source Sans Pro"/>
                <a:cs typeface="Source Sans Pro"/>
              </a:rPr>
              <a:t>to </a:t>
            </a:r>
            <a:r>
              <a:rPr sz="2800" spc="-10" dirty="0">
                <a:latin typeface="Source Sans Pro"/>
                <a:cs typeface="Source Sans Pro"/>
              </a:rPr>
              <a:t>offer an </a:t>
            </a:r>
            <a:r>
              <a:rPr sz="2800" spc="-20" dirty="0">
                <a:latin typeface="Source Sans Pro"/>
                <a:cs typeface="Source Sans Pro"/>
              </a:rPr>
              <a:t>installment </a:t>
            </a:r>
            <a:r>
              <a:rPr sz="2800" spc="-15" dirty="0">
                <a:latin typeface="Source Sans Pro"/>
                <a:cs typeface="Source Sans Pro"/>
              </a:rPr>
              <a:t>payment  </a:t>
            </a:r>
            <a:r>
              <a:rPr sz="2800" spc="-10" dirty="0">
                <a:latin typeface="Source Sans Pro"/>
                <a:cs typeface="Source Sans Pro"/>
              </a:rPr>
              <a:t>plan, </a:t>
            </a:r>
            <a:r>
              <a:rPr sz="2800" dirty="0">
                <a:latin typeface="Source Sans Pro"/>
                <a:cs typeface="Source Sans Pro"/>
              </a:rPr>
              <a:t>they </a:t>
            </a:r>
            <a:r>
              <a:rPr sz="2800" spc="-20" dirty="0">
                <a:latin typeface="Source Sans Pro"/>
                <a:cs typeface="Source Sans Pro"/>
              </a:rPr>
              <a:t>must </a:t>
            </a:r>
            <a:r>
              <a:rPr sz="2800" spc="-10" dirty="0">
                <a:latin typeface="Source Sans Pro"/>
                <a:cs typeface="Source Sans Pro"/>
              </a:rPr>
              <a:t>disclose all </a:t>
            </a:r>
            <a:r>
              <a:rPr sz="2800" spc="-15" dirty="0">
                <a:latin typeface="Source Sans Pro"/>
                <a:cs typeface="Source Sans Pro"/>
              </a:rPr>
              <a:t>material </a:t>
            </a:r>
            <a:r>
              <a:rPr sz="2800" spc="-10" dirty="0">
                <a:latin typeface="Source Sans Pro"/>
                <a:cs typeface="Source Sans Pro"/>
              </a:rPr>
              <a:t>terms, including </a:t>
            </a:r>
            <a:r>
              <a:rPr sz="2800" spc="-5" dirty="0">
                <a:latin typeface="Source Sans Pro"/>
                <a:cs typeface="Source Sans Pro"/>
              </a:rPr>
              <a:t>the  </a:t>
            </a:r>
            <a:r>
              <a:rPr sz="2800" spc="-20" dirty="0">
                <a:latin typeface="Source Sans Pro"/>
                <a:cs typeface="Source Sans Pro"/>
              </a:rPr>
              <a:t>interest </a:t>
            </a:r>
            <a:r>
              <a:rPr sz="2800" spc="-45" dirty="0">
                <a:latin typeface="Source Sans Pro"/>
                <a:cs typeface="Source Sans Pro"/>
              </a:rPr>
              <a:t>rate </a:t>
            </a:r>
            <a:r>
              <a:rPr sz="2800" spc="-10" dirty="0">
                <a:latin typeface="Source Sans Pro"/>
                <a:cs typeface="Source Sans Pro"/>
              </a:rPr>
              <a:t>and </a:t>
            </a:r>
            <a:r>
              <a:rPr sz="2800" spc="-5" dirty="0">
                <a:latin typeface="Source Sans Pro"/>
                <a:cs typeface="Source Sans Pro"/>
              </a:rPr>
              <a:t>the </a:t>
            </a:r>
            <a:r>
              <a:rPr sz="2800" spc="-10" dirty="0">
                <a:latin typeface="Source Sans Pro"/>
                <a:cs typeface="Source Sans Pro"/>
              </a:rPr>
              <a:t>term </a:t>
            </a:r>
            <a:r>
              <a:rPr sz="2800" spc="-5" dirty="0">
                <a:latin typeface="Source Sans Pro"/>
                <a:cs typeface="Source Sans Pro"/>
              </a:rPr>
              <a:t>of the </a:t>
            </a:r>
            <a:r>
              <a:rPr sz="2800" spc="-15" dirty="0">
                <a:latin typeface="Source Sans Pro"/>
                <a:cs typeface="Source Sans Pro"/>
              </a:rPr>
              <a:t>payment</a:t>
            </a:r>
            <a:r>
              <a:rPr sz="2800" spc="200" dirty="0">
                <a:latin typeface="Source Sans Pro"/>
                <a:cs typeface="Source Sans Pro"/>
              </a:rPr>
              <a:t> </a:t>
            </a:r>
            <a:r>
              <a:rPr sz="2800" spc="-15" dirty="0" smtClean="0">
                <a:latin typeface="Source Sans Pro"/>
                <a:cs typeface="Source Sans Pro"/>
              </a:rPr>
              <a:t>plan.</a:t>
            </a:r>
            <a:endParaRPr lang="en-US" sz="2800" dirty="0">
              <a:latin typeface="Source Sans Pro"/>
              <a:cs typeface="Source Sans Pro"/>
            </a:endParaRPr>
          </a:p>
          <a:p>
            <a:pPr marL="527685" marR="271145" indent="-514984">
              <a:lnSpc>
                <a:spcPct val="100000"/>
              </a:lnSpc>
              <a:spcBef>
                <a:spcPts val="1000"/>
              </a:spcBef>
              <a:buClr>
                <a:srgbClr val="006FF4"/>
              </a:buClr>
              <a:buFont typeface="Arial"/>
              <a:buChar char="•"/>
              <a:tabLst>
                <a:tab pos="527685" algn="l"/>
                <a:tab pos="528320" algn="l"/>
              </a:tabLst>
            </a:pPr>
            <a:r>
              <a:rPr sz="2800" spc="-20" dirty="0" smtClean="0">
                <a:latin typeface="Source Sans Pro"/>
                <a:cs typeface="Source Sans Pro"/>
              </a:rPr>
              <a:t>Payment </a:t>
            </a:r>
            <a:r>
              <a:rPr sz="2800" spc="-5" dirty="0">
                <a:latin typeface="Source Sans Pro"/>
                <a:cs typeface="Source Sans Pro"/>
              </a:rPr>
              <a:t>plans </a:t>
            </a:r>
            <a:r>
              <a:rPr sz="2800" dirty="0">
                <a:latin typeface="Source Sans Pro"/>
                <a:cs typeface="Source Sans Pro"/>
              </a:rPr>
              <a:t>may </a:t>
            </a:r>
            <a:r>
              <a:rPr sz="2800" spc="-20" dirty="0">
                <a:latin typeface="Source Sans Pro"/>
                <a:cs typeface="Source Sans Pro"/>
              </a:rPr>
              <a:t>not exceed </a:t>
            </a:r>
            <a:r>
              <a:rPr sz="2800" spc="-10" dirty="0">
                <a:latin typeface="Source Sans Pro"/>
                <a:cs typeface="Source Sans Pro"/>
              </a:rPr>
              <a:t>four </a:t>
            </a:r>
            <a:r>
              <a:rPr sz="2800" spc="-5" dirty="0">
                <a:latin typeface="Source Sans Pro"/>
                <a:cs typeface="Source Sans Pro"/>
              </a:rPr>
              <a:t>(4)</a:t>
            </a:r>
            <a:r>
              <a:rPr sz="2800" spc="20" dirty="0">
                <a:latin typeface="Source Sans Pro"/>
                <a:cs typeface="Source Sans Pro"/>
              </a:rPr>
              <a:t> </a:t>
            </a:r>
            <a:r>
              <a:rPr sz="2800" spc="-15" dirty="0" smtClean="0">
                <a:latin typeface="Source Sans Pro"/>
                <a:cs typeface="Source Sans Pro"/>
              </a:rPr>
              <a:t>years</a:t>
            </a:r>
            <a:r>
              <a:rPr lang="en-US" sz="2800" spc="-15" dirty="0" smtClean="0">
                <a:latin typeface="Source Sans Pro"/>
                <a:cs typeface="Source Sans Pro"/>
              </a:rPr>
              <a:t>.</a:t>
            </a:r>
          </a:p>
          <a:p>
            <a:pPr marL="527685" marR="271145" indent="-514984">
              <a:lnSpc>
                <a:spcPct val="100000"/>
              </a:lnSpc>
              <a:spcBef>
                <a:spcPts val="1000"/>
              </a:spcBef>
              <a:buClr>
                <a:srgbClr val="006FF4"/>
              </a:buClr>
              <a:buFont typeface="Arial"/>
              <a:buChar char="•"/>
              <a:tabLst>
                <a:tab pos="527685" algn="l"/>
                <a:tab pos="528320" algn="l"/>
              </a:tabLst>
            </a:pPr>
            <a:r>
              <a:rPr sz="2800" spc="-20" dirty="0" smtClean="0">
                <a:latin typeface="Source Sans Pro"/>
                <a:cs typeface="Source Sans Pro"/>
              </a:rPr>
              <a:t>Interest </a:t>
            </a:r>
            <a:r>
              <a:rPr sz="2800" spc="-5" dirty="0">
                <a:latin typeface="Source Sans Pro"/>
                <a:cs typeface="Source Sans Pro"/>
              </a:rPr>
              <a:t>and </a:t>
            </a:r>
            <a:r>
              <a:rPr sz="2800" spc="-15" dirty="0">
                <a:latin typeface="Source Sans Pro"/>
                <a:cs typeface="Source Sans Pro"/>
              </a:rPr>
              <a:t>finance charges </a:t>
            </a:r>
            <a:r>
              <a:rPr sz="2800" spc="-10" dirty="0">
                <a:latin typeface="Source Sans Pro"/>
                <a:cs typeface="Source Sans Pro"/>
              </a:rPr>
              <a:t>are </a:t>
            </a:r>
            <a:r>
              <a:rPr sz="2800" spc="-20" dirty="0">
                <a:latin typeface="Source Sans Pro"/>
                <a:cs typeface="Source Sans Pro"/>
              </a:rPr>
              <a:t>not </a:t>
            </a:r>
            <a:r>
              <a:rPr sz="2800" spc="-25" dirty="0">
                <a:latin typeface="Source Sans Pro"/>
                <a:cs typeface="Source Sans Pro"/>
              </a:rPr>
              <a:t>E-rate </a:t>
            </a:r>
            <a:r>
              <a:rPr sz="2800" spc="-5" dirty="0">
                <a:latin typeface="Source Sans Pro"/>
                <a:cs typeface="Source Sans Pro"/>
              </a:rPr>
              <a:t>eligible </a:t>
            </a:r>
            <a:r>
              <a:rPr sz="2800" spc="-15" dirty="0">
                <a:latin typeface="Source Sans Pro"/>
                <a:cs typeface="Source Sans Pro"/>
              </a:rPr>
              <a:t>charges </a:t>
            </a:r>
            <a:r>
              <a:rPr sz="2800" spc="-5" dirty="0">
                <a:latin typeface="Source Sans Pro"/>
                <a:cs typeface="Source Sans Pro"/>
              </a:rPr>
              <a:t>and </a:t>
            </a:r>
            <a:r>
              <a:rPr sz="2800" spc="-15" dirty="0">
                <a:latin typeface="Source Sans Pro"/>
                <a:cs typeface="Source Sans Pro"/>
              </a:rPr>
              <a:t>must </a:t>
            </a:r>
            <a:r>
              <a:rPr sz="2800" dirty="0" smtClean="0">
                <a:latin typeface="Source Sans Pro"/>
                <a:cs typeface="Source Sans Pro"/>
              </a:rPr>
              <a:t>be </a:t>
            </a:r>
            <a:r>
              <a:rPr sz="2800" spc="-10" dirty="0">
                <a:latin typeface="Source Sans Pro"/>
                <a:cs typeface="Source Sans Pro"/>
              </a:rPr>
              <a:t>deducted from </a:t>
            </a:r>
            <a:r>
              <a:rPr sz="2800" dirty="0">
                <a:latin typeface="Source Sans Pro"/>
                <a:cs typeface="Source Sans Pro"/>
              </a:rPr>
              <a:t>the </a:t>
            </a:r>
            <a:r>
              <a:rPr sz="2800" spc="-5" dirty="0">
                <a:latin typeface="Source Sans Pro"/>
                <a:cs typeface="Source Sans Pro"/>
              </a:rPr>
              <a:t>funding</a:t>
            </a:r>
            <a:r>
              <a:rPr sz="2800" spc="-50" dirty="0">
                <a:latin typeface="Source Sans Pro"/>
                <a:cs typeface="Source Sans Pro"/>
              </a:rPr>
              <a:t> </a:t>
            </a:r>
            <a:r>
              <a:rPr sz="2800" spc="-10" dirty="0">
                <a:latin typeface="Source Sans Pro"/>
                <a:cs typeface="Source Sans Pro"/>
              </a:rPr>
              <a:t>request.</a:t>
            </a:r>
            <a:endParaRPr sz="2800" dirty="0">
              <a:latin typeface="Source Sans Pro"/>
              <a:cs typeface="Source Sans Pro"/>
            </a:endParaRPr>
          </a:p>
        </p:txBody>
      </p:sp>
    </p:spTree>
    <p:extLst>
      <p:ext uri="{BB962C8B-B14F-4D97-AF65-F5344CB8AC3E}">
        <p14:creationId xmlns:p14="http://schemas.microsoft.com/office/powerpoint/2010/main" val="142350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48396" y="2112886"/>
            <a:ext cx="1633492" cy="711796"/>
          </a:xfrm>
        </p:spPr>
        <p:txBody>
          <a:bodyPr/>
          <a:lstStyle/>
          <a:p>
            <a:r>
              <a:rPr lang="en-US" dirty="0" smtClean="0"/>
              <a:t>AGENDA</a:t>
            </a:r>
            <a:endParaRPr lang="en-US" dirty="0"/>
          </a:p>
        </p:txBody>
      </p:sp>
      <p:sp>
        <p:nvSpPr>
          <p:cNvPr id="7" name="Content Placeholder 6"/>
          <p:cNvSpPr>
            <a:spLocks noGrp="1"/>
          </p:cNvSpPr>
          <p:nvPr>
            <p:ph idx="1"/>
          </p:nvPr>
        </p:nvSpPr>
        <p:spPr>
          <a:xfrm>
            <a:off x="3943559" y="1371191"/>
            <a:ext cx="7495233" cy="5486809"/>
          </a:xfrm>
        </p:spPr>
        <p:txBody>
          <a:bodyPr/>
          <a:lstStyle/>
          <a:p>
            <a:r>
              <a:rPr lang="en-US" sz="2400" dirty="0" smtClean="0"/>
              <a:t>Eligible Services</a:t>
            </a:r>
          </a:p>
          <a:p>
            <a:r>
              <a:rPr lang="en-US" sz="2400" dirty="0" smtClean="0"/>
              <a:t>Eligible Fiber Services </a:t>
            </a:r>
          </a:p>
          <a:p>
            <a:r>
              <a:rPr lang="en-US" sz="2400" dirty="0" smtClean="0"/>
              <a:t>Cost Effectiveness</a:t>
            </a:r>
          </a:p>
          <a:p>
            <a:r>
              <a:rPr lang="en-US" sz="2400" dirty="0" smtClean="0"/>
              <a:t>Initiating a Request for Bids</a:t>
            </a:r>
          </a:p>
          <a:p>
            <a:r>
              <a:rPr lang="en-US" sz="2400" dirty="0" smtClean="0"/>
              <a:t>Installation Periods</a:t>
            </a:r>
          </a:p>
          <a:p>
            <a:r>
              <a:rPr lang="en-US" sz="2400" dirty="0" smtClean="0"/>
              <a:t>Responding to USAC’s Questions </a:t>
            </a:r>
          </a:p>
          <a:p>
            <a:pPr marL="0" indent="0">
              <a:buNone/>
            </a:pPr>
            <a:endParaRPr lang="en-US" sz="2400" dirty="0" smtClean="0"/>
          </a:p>
          <a:p>
            <a:endParaRPr lang="en-US" sz="24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
        <p:nvSpPr>
          <p:cNvPr id="3" name="Footer Placeholder 2"/>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t>
            </a:r>
            <a:r>
              <a:rPr lang="en-US" dirty="0" smtClean="0">
                <a:solidFill>
                  <a:srgbClr val="0051FF"/>
                </a:solidFill>
              </a:rPr>
              <a:t>Administrative</a:t>
            </a:r>
            <a:r>
              <a:rPr lang="en-US" dirty="0" smtClean="0">
                <a:solidFill>
                  <a:srgbClr val="0062FF"/>
                </a:solidFill>
              </a:rPr>
              <a:t> Co.</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741091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8157845" cy="430887"/>
          </a:xfrm>
          <a:prstGeom prst="rect">
            <a:avLst/>
          </a:prstGeom>
        </p:spPr>
        <p:txBody>
          <a:bodyPr vert="horz" wrap="square" lIns="0" tIns="0" rIns="0" bIns="0" rtlCol="0">
            <a:spAutoFit/>
          </a:bodyPr>
          <a:lstStyle/>
          <a:p>
            <a:pPr marL="12700">
              <a:lnSpc>
                <a:spcPct val="100000"/>
              </a:lnSpc>
            </a:pPr>
            <a:r>
              <a:rPr lang="en-US" dirty="0" smtClean="0"/>
              <a:t>Eligible Fiber Services: Competitive Bidding</a:t>
            </a:r>
            <a:endParaRPr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20</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1028567" y="1259859"/>
            <a:ext cx="9685020" cy="4642296"/>
          </a:xfrm>
          <a:prstGeom prst="rect">
            <a:avLst/>
          </a:prstGeom>
        </p:spPr>
        <p:txBody>
          <a:bodyPr vert="horz" wrap="square" lIns="0" tIns="0" rIns="0" bIns="0" rtlCol="0">
            <a:spAutoFit/>
          </a:bodyPr>
          <a:lstStyle/>
          <a:p>
            <a:pPr marL="12701" marR="342900">
              <a:lnSpc>
                <a:spcPct val="100000"/>
              </a:lnSpc>
              <a:spcBef>
                <a:spcPts val="1000"/>
              </a:spcBef>
              <a:buClr>
                <a:srgbClr val="006FF4"/>
              </a:buClr>
              <a:tabLst>
                <a:tab pos="527685" algn="l"/>
                <a:tab pos="528320" algn="l"/>
                <a:tab pos="2938780" algn="l"/>
              </a:tabLst>
            </a:pPr>
            <a:r>
              <a:rPr sz="2600" spc="-20" dirty="0">
                <a:latin typeface="Source Sans Pro"/>
                <a:cs typeface="Source Sans Pro"/>
              </a:rPr>
              <a:t>Leased</a:t>
            </a:r>
            <a:r>
              <a:rPr sz="2600" spc="25" dirty="0">
                <a:latin typeface="Source Sans Pro"/>
                <a:cs typeface="Source Sans Pro"/>
              </a:rPr>
              <a:t> </a:t>
            </a:r>
            <a:r>
              <a:rPr sz="2600" b="1" spc="-10" dirty="0">
                <a:latin typeface="Source Sans Pro"/>
                <a:cs typeface="Source Sans Pro"/>
              </a:rPr>
              <a:t>lit</a:t>
            </a:r>
            <a:r>
              <a:rPr sz="2600" spc="40" dirty="0">
                <a:latin typeface="Source Sans Pro"/>
                <a:cs typeface="Source Sans Pro"/>
              </a:rPr>
              <a:t> </a:t>
            </a:r>
            <a:r>
              <a:rPr sz="2600" spc="5" dirty="0" smtClean="0">
                <a:latin typeface="Source Sans Pro"/>
                <a:cs typeface="Source Sans Pro"/>
              </a:rPr>
              <a:t>fiber:</a:t>
            </a:r>
            <a:endParaRPr lang="en-US" sz="2600" spc="5" dirty="0" smtClean="0">
              <a:latin typeface="Source Sans Pro"/>
              <a:cs typeface="Source Sans Pro"/>
            </a:endParaRPr>
          </a:p>
          <a:p>
            <a:pPr marL="984885" marR="342900" lvl="1" indent="-514984">
              <a:spcBef>
                <a:spcPts val="1000"/>
              </a:spcBef>
              <a:buClr>
                <a:srgbClr val="006FF4"/>
              </a:buClr>
              <a:buFont typeface="Arial"/>
              <a:buChar char="•"/>
              <a:tabLst>
                <a:tab pos="527685" algn="l"/>
                <a:tab pos="528320" algn="l"/>
                <a:tab pos="2938780" algn="l"/>
              </a:tabLst>
            </a:pPr>
            <a:r>
              <a:rPr lang="en-US" sz="2600" spc="5" dirty="0">
                <a:latin typeface="Source Sans Pro"/>
                <a:cs typeface="Source Sans Pro"/>
              </a:rPr>
              <a:t>P</a:t>
            </a:r>
            <a:r>
              <a:rPr sz="2600" spc="-15" dirty="0" smtClean="0">
                <a:latin typeface="Source Sans Pro"/>
                <a:cs typeface="Source Sans Pro"/>
              </a:rPr>
              <a:t>ost</a:t>
            </a:r>
            <a:r>
              <a:rPr lang="en-US" sz="2600" spc="-15" dirty="0" smtClean="0">
                <a:latin typeface="Source Sans Pro"/>
                <a:cs typeface="Source Sans Pro"/>
              </a:rPr>
              <a:t> </a:t>
            </a:r>
            <a:r>
              <a:rPr sz="2600" spc="-10" dirty="0" smtClean="0">
                <a:latin typeface="Source Sans Pro"/>
                <a:cs typeface="Source Sans Pro"/>
              </a:rPr>
              <a:t>an </a:t>
            </a:r>
            <a:r>
              <a:rPr sz="2600" spc="-45" dirty="0">
                <a:latin typeface="Source Sans Pro"/>
                <a:cs typeface="Source Sans Pro"/>
              </a:rPr>
              <a:t>FCC </a:t>
            </a:r>
            <a:r>
              <a:rPr sz="2600" spc="-15" dirty="0" smtClean="0">
                <a:latin typeface="Source Sans Pro"/>
                <a:cs typeface="Source Sans Pro"/>
              </a:rPr>
              <a:t>Form </a:t>
            </a:r>
            <a:r>
              <a:rPr sz="2600" spc="-5" dirty="0">
                <a:latin typeface="Source Sans Pro"/>
                <a:cs typeface="Source Sans Pro"/>
              </a:rPr>
              <a:t>470 </a:t>
            </a:r>
            <a:r>
              <a:rPr sz="2600" spc="-15" dirty="0" smtClean="0">
                <a:latin typeface="Source Sans Pro"/>
                <a:cs typeface="Source Sans Pro"/>
              </a:rPr>
              <a:t>that </a:t>
            </a:r>
            <a:r>
              <a:rPr sz="2600" spc="-5" dirty="0" smtClean="0">
                <a:latin typeface="Source Sans Pro"/>
                <a:cs typeface="Source Sans Pro"/>
              </a:rPr>
              <a:t>specifies </a:t>
            </a:r>
            <a:r>
              <a:rPr sz="2600" spc="-10" dirty="0">
                <a:latin typeface="Source Sans Pro"/>
                <a:cs typeface="Source Sans Pro"/>
              </a:rPr>
              <a:t>leased </a:t>
            </a:r>
            <a:r>
              <a:rPr sz="2600" spc="-5" dirty="0">
                <a:latin typeface="Source Sans Pro"/>
                <a:cs typeface="Source Sans Pro"/>
              </a:rPr>
              <a:t>lit fiber as the  </a:t>
            </a:r>
            <a:r>
              <a:rPr sz="2600" spc="-15" dirty="0">
                <a:latin typeface="Source Sans Pro"/>
                <a:cs typeface="Source Sans Pro"/>
              </a:rPr>
              <a:t>requested </a:t>
            </a:r>
            <a:r>
              <a:rPr sz="2600" spc="-5" dirty="0">
                <a:latin typeface="Source Sans Pro"/>
                <a:cs typeface="Source Sans Pro"/>
              </a:rPr>
              <a:t>service. </a:t>
            </a:r>
            <a:endParaRPr lang="en-US" sz="2600" spc="-5" dirty="0" smtClean="0">
              <a:latin typeface="Source Sans Pro"/>
              <a:cs typeface="Source Sans Pro"/>
            </a:endParaRPr>
          </a:p>
          <a:p>
            <a:pPr marL="984885" marR="342900" lvl="1" indent="-514984">
              <a:spcBef>
                <a:spcPts val="1000"/>
              </a:spcBef>
              <a:buClr>
                <a:srgbClr val="006FF4"/>
              </a:buClr>
              <a:buFont typeface="Arial"/>
              <a:buChar char="•"/>
              <a:tabLst>
                <a:tab pos="527685" algn="l"/>
                <a:tab pos="528320" algn="l"/>
                <a:tab pos="2938780" algn="l"/>
              </a:tabLst>
            </a:pPr>
            <a:r>
              <a:rPr lang="en-US" sz="2600" spc="-10" dirty="0" smtClean="0">
                <a:latin typeface="Source Sans Pro"/>
                <a:cs typeface="Source Sans Pro"/>
              </a:rPr>
              <a:t>Use </a:t>
            </a:r>
            <a:r>
              <a:rPr sz="2600" spc="-5" dirty="0" smtClean="0">
                <a:latin typeface="Source Sans Pro"/>
                <a:cs typeface="Source Sans Pro"/>
              </a:rPr>
              <a:t>the </a:t>
            </a:r>
            <a:r>
              <a:rPr sz="2600" spc="-15" dirty="0">
                <a:latin typeface="Source Sans Pro"/>
                <a:cs typeface="Source Sans Pro"/>
              </a:rPr>
              <a:t>“Leased </a:t>
            </a:r>
            <a:r>
              <a:rPr sz="2600" spc="-5" dirty="0">
                <a:latin typeface="Source Sans Pro"/>
                <a:cs typeface="Source Sans Pro"/>
              </a:rPr>
              <a:t>Lit </a:t>
            </a:r>
            <a:r>
              <a:rPr lang="en-US" sz="2600" spc="5" dirty="0">
                <a:latin typeface="Source Sans Pro"/>
                <a:cs typeface="Source Sans Pro"/>
              </a:rPr>
              <a:t>Fiber (with or without Internet Access)” drop-down option on the FCC Form 470.</a:t>
            </a:r>
            <a:endParaRPr sz="2600" dirty="0" smtClean="0">
              <a:latin typeface="Source Sans Pro"/>
              <a:cs typeface="Source Sans Pro"/>
            </a:endParaRPr>
          </a:p>
          <a:p>
            <a:pPr marL="12701" marR="5080">
              <a:lnSpc>
                <a:spcPct val="100000"/>
              </a:lnSpc>
              <a:spcBef>
                <a:spcPts val="1000"/>
              </a:spcBef>
              <a:buClr>
                <a:srgbClr val="006FF4"/>
              </a:buClr>
              <a:tabLst>
                <a:tab pos="527685" algn="l"/>
                <a:tab pos="528320" algn="l"/>
                <a:tab pos="3317240" algn="l"/>
              </a:tabLst>
            </a:pPr>
            <a:r>
              <a:rPr sz="2600" spc="-20" dirty="0" smtClean="0">
                <a:latin typeface="Source Sans Pro"/>
                <a:cs typeface="Source Sans Pro"/>
              </a:rPr>
              <a:t>Leased</a:t>
            </a:r>
            <a:r>
              <a:rPr sz="2600" spc="20" dirty="0" smtClean="0">
                <a:latin typeface="Source Sans Pro"/>
                <a:cs typeface="Source Sans Pro"/>
              </a:rPr>
              <a:t> </a:t>
            </a:r>
            <a:r>
              <a:rPr sz="2600" b="1" spc="-5" dirty="0">
                <a:latin typeface="Source Sans Pro"/>
                <a:cs typeface="Source Sans Pro"/>
              </a:rPr>
              <a:t>dark</a:t>
            </a:r>
            <a:r>
              <a:rPr sz="2600" spc="45" dirty="0">
                <a:latin typeface="Source Sans Pro"/>
                <a:cs typeface="Source Sans Pro"/>
              </a:rPr>
              <a:t> </a:t>
            </a:r>
            <a:r>
              <a:rPr sz="2600" spc="5" dirty="0">
                <a:latin typeface="Source Sans Pro"/>
                <a:cs typeface="Source Sans Pro"/>
              </a:rPr>
              <a:t>fiber:	</a:t>
            </a:r>
            <a:endParaRPr lang="en-US" sz="2600" spc="5" dirty="0" smtClean="0">
              <a:latin typeface="Source Sans Pro"/>
              <a:cs typeface="Source Sans Pro"/>
            </a:endParaRPr>
          </a:p>
          <a:p>
            <a:pPr marL="984885" marR="5080" lvl="1" indent="-514984">
              <a:spcBef>
                <a:spcPts val="1000"/>
              </a:spcBef>
              <a:buClr>
                <a:srgbClr val="006FF4"/>
              </a:buClr>
              <a:buFont typeface="Arial"/>
              <a:buChar char="•"/>
              <a:tabLst>
                <a:tab pos="527685" algn="l"/>
                <a:tab pos="528320" algn="l"/>
                <a:tab pos="3317240" algn="l"/>
              </a:tabLst>
            </a:pPr>
            <a:r>
              <a:rPr lang="en-US" sz="2600" spc="-20" dirty="0" smtClean="0">
                <a:latin typeface="Source Sans Pro"/>
                <a:cs typeface="Source Sans Pro"/>
              </a:rPr>
              <a:t>If you </a:t>
            </a:r>
            <a:r>
              <a:rPr lang="en-US" sz="2600" spc="-20" dirty="0">
                <a:latin typeface="Source Sans Pro"/>
                <a:cs typeface="Source Sans Pro"/>
              </a:rPr>
              <a:t>request bids for </a:t>
            </a:r>
            <a:r>
              <a:rPr sz="2600" spc="-20" dirty="0" smtClean="0">
                <a:latin typeface="Source Sans Pro"/>
                <a:cs typeface="Source Sans Pro"/>
              </a:rPr>
              <a:t>Leased </a:t>
            </a:r>
            <a:r>
              <a:rPr sz="2600" spc="-5" dirty="0">
                <a:latin typeface="Source Sans Pro"/>
                <a:cs typeface="Source Sans Pro"/>
              </a:rPr>
              <a:t>Dark Fiber solution </a:t>
            </a:r>
            <a:r>
              <a:rPr lang="en-US" sz="2600" spc="-5" dirty="0" smtClean="0">
                <a:latin typeface="Source Sans Pro"/>
                <a:cs typeface="Source Sans Pro"/>
              </a:rPr>
              <a:t>you must </a:t>
            </a:r>
            <a:r>
              <a:rPr sz="2600" spc="-5" dirty="0" smtClean="0">
                <a:latin typeface="Source Sans Pro"/>
                <a:cs typeface="Source Sans Pro"/>
              </a:rPr>
              <a:t>also </a:t>
            </a:r>
            <a:r>
              <a:rPr sz="2600" spc="-15" dirty="0">
                <a:latin typeface="Source Sans Pro"/>
                <a:cs typeface="Source Sans Pro"/>
              </a:rPr>
              <a:t>request </a:t>
            </a:r>
            <a:r>
              <a:rPr sz="2600" spc="-5" dirty="0">
                <a:latin typeface="Source Sans Pro"/>
                <a:cs typeface="Source Sans Pro"/>
              </a:rPr>
              <a:t>bids </a:t>
            </a:r>
            <a:r>
              <a:rPr sz="2600" spc="-15" dirty="0">
                <a:latin typeface="Source Sans Pro"/>
                <a:cs typeface="Source Sans Pro"/>
              </a:rPr>
              <a:t>for </a:t>
            </a:r>
            <a:r>
              <a:rPr sz="2600" spc="-5" dirty="0">
                <a:latin typeface="Source Sans Pro"/>
                <a:cs typeface="Source Sans Pro"/>
              </a:rPr>
              <a:t>a </a:t>
            </a:r>
            <a:r>
              <a:rPr sz="2600" spc="-20" dirty="0">
                <a:latin typeface="Source Sans Pro"/>
                <a:cs typeface="Source Sans Pro"/>
              </a:rPr>
              <a:t>Leased </a:t>
            </a:r>
            <a:r>
              <a:rPr sz="2600" spc="-5" dirty="0">
                <a:latin typeface="Source Sans Pro"/>
                <a:cs typeface="Source Sans Pro"/>
              </a:rPr>
              <a:t>Lit Fiber </a:t>
            </a:r>
            <a:r>
              <a:rPr sz="2600" spc="-5" dirty="0" smtClean="0">
                <a:latin typeface="Source Sans Pro"/>
                <a:cs typeface="Source Sans Pro"/>
              </a:rPr>
              <a:t>solution.</a:t>
            </a:r>
            <a:endParaRPr lang="en-US" sz="2600" spc="-5" dirty="0" smtClean="0">
              <a:latin typeface="Source Sans Pro"/>
              <a:cs typeface="Source Sans Pro"/>
            </a:endParaRPr>
          </a:p>
          <a:p>
            <a:pPr marL="984885" marR="5080" lvl="1" indent="-514984">
              <a:spcBef>
                <a:spcPts val="1000"/>
              </a:spcBef>
              <a:buClr>
                <a:srgbClr val="006FF4"/>
              </a:buClr>
              <a:buFont typeface="Arial"/>
              <a:buChar char="•"/>
              <a:tabLst>
                <a:tab pos="527685" algn="l"/>
                <a:tab pos="528320" algn="l"/>
                <a:tab pos="3317240" algn="l"/>
              </a:tabLst>
            </a:pPr>
            <a:r>
              <a:rPr sz="2600" spc="-10" dirty="0" smtClean="0">
                <a:latin typeface="Source Sans Pro"/>
                <a:cs typeface="Source Sans Pro"/>
              </a:rPr>
              <a:t>U</a:t>
            </a:r>
            <a:r>
              <a:rPr lang="en-US" sz="2600" spc="-10" dirty="0" smtClean="0">
                <a:latin typeface="Source Sans Pro"/>
                <a:cs typeface="Source Sans Pro"/>
              </a:rPr>
              <a:t>se</a:t>
            </a:r>
            <a:r>
              <a:rPr sz="2600" spc="-10" dirty="0" smtClean="0">
                <a:latin typeface="Source Sans Pro"/>
                <a:cs typeface="Source Sans Pro"/>
              </a:rPr>
              <a:t>  </a:t>
            </a:r>
            <a:r>
              <a:rPr sz="2600" spc="-5" dirty="0">
                <a:latin typeface="Source Sans Pro"/>
                <a:cs typeface="Source Sans Pro"/>
              </a:rPr>
              <a:t>the </a:t>
            </a:r>
            <a:r>
              <a:rPr sz="2600" spc="-15" dirty="0">
                <a:latin typeface="Source Sans Pro"/>
                <a:cs typeface="Source Sans Pro"/>
              </a:rPr>
              <a:t>“Leased </a:t>
            </a:r>
            <a:r>
              <a:rPr sz="2600" spc="-5" dirty="0">
                <a:latin typeface="Source Sans Pro"/>
                <a:cs typeface="Source Sans Pro"/>
              </a:rPr>
              <a:t>Dark Fiber </a:t>
            </a:r>
            <a:r>
              <a:rPr sz="2600" spc="-10" dirty="0">
                <a:latin typeface="Source Sans Pro"/>
                <a:cs typeface="Source Sans Pro"/>
              </a:rPr>
              <a:t>and </a:t>
            </a:r>
            <a:r>
              <a:rPr sz="2600" spc="-20" dirty="0">
                <a:latin typeface="Source Sans Pro"/>
                <a:cs typeface="Source Sans Pro"/>
              </a:rPr>
              <a:t>Leased </a:t>
            </a:r>
            <a:r>
              <a:rPr sz="2600" spc="-5" dirty="0">
                <a:latin typeface="Source Sans Pro"/>
                <a:cs typeface="Source Sans Pro"/>
              </a:rPr>
              <a:t>Lit </a:t>
            </a:r>
            <a:r>
              <a:rPr sz="2600" spc="5" dirty="0">
                <a:latin typeface="Source Sans Pro"/>
                <a:cs typeface="Source Sans Pro"/>
              </a:rPr>
              <a:t>Fiber” </a:t>
            </a:r>
            <a:r>
              <a:rPr sz="2600" spc="-15" dirty="0">
                <a:latin typeface="Source Sans Pro"/>
                <a:cs typeface="Source Sans Pro"/>
              </a:rPr>
              <a:t>drop-down  option </a:t>
            </a:r>
            <a:r>
              <a:rPr lang="en-US" sz="2600" spc="-5" dirty="0" smtClean="0">
                <a:latin typeface="Source Sans Pro"/>
                <a:cs typeface="Source Sans Pro"/>
              </a:rPr>
              <a:t>on </a:t>
            </a:r>
            <a:r>
              <a:rPr sz="2600" spc="-5" dirty="0" smtClean="0">
                <a:latin typeface="Source Sans Pro"/>
                <a:cs typeface="Source Sans Pro"/>
              </a:rPr>
              <a:t>the </a:t>
            </a:r>
            <a:r>
              <a:rPr sz="2600" spc="-45" dirty="0">
                <a:latin typeface="Source Sans Pro"/>
                <a:cs typeface="Source Sans Pro"/>
              </a:rPr>
              <a:t>FCC </a:t>
            </a:r>
            <a:r>
              <a:rPr sz="2600" spc="-15" dirty="0">
                <a:latin typeface="Source Sans Pro"/>
                <a:cs typeface="Source Sans Pro"/>
              </a:rPr>
              <a:t>Form</a:t>
            </a:r>
            <a:r>
              <a:rPr sz="2600" spc="235" dirty="0">
                <a:latin typeface="Source Sans Pro"/>
                <a:cs typeface="Source Sans Pro"/>
              </a:rPr>
              <a:t> </a:t>
            </a:r>
            <a:r>
              <a:rPr sz="2600" spc="-5" dirty="0">
                <a:latin typeface="Source Sans Pro"/>
                <a:cs typeface="Source Sans Pro"/>
              </a:rPr>
              <a:t>470</a:t>
            </a:r>
            <a:r>
              <a:rPr sz="2600" spc="-5" dirty="0" smtClean="0">
                <a:latin typeface="Source Sans Pro"/>
                <a:cs typeface="Source Sans Pro"/>
              </a:rPr>
              <a:t>.</a:t>
            </a:r>
            <a:endParaRPr sz="2600" dirty="0">
              <a:latin typeface="Source Sans Pro"/>
              <a:cs typeface="Source Sans Pro"/>
            </a:endParaRPr>
          </a:p>
        </p:txBody>
      </p:sp>
    </p:spTree>
    <p:extLst>
      <p:ext uri="{BB962C8B-B14F-4D97-AF65-F5344CB8AC3E}">
        <p14:creationId xmlns:p14="http://schemas.microsoft.com/office/powerpoint/2010/main" val="24835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8157845" cy="430887"/>
          </a:xfrm>
          <a:prstGeom prst="rect">
            <a:avLst/>
          </a:prstGeom>
        </p:spPr>
        <p:txBody>
          <a:bodyPr vert="horz" wrap="square" lIns="0" tIns="0" rIns="0" bIns="0" rtlCol="0">
            <a:spAutoFit/>
          </a:bodyPr>
          <a:lstStyle/>
          <a:p>
            <a:pPr marL="12700">
              <a:lnSpc>
                <a:spcPct val="100000"/>
              </a:lnSpc>
            </a:pPr>
            <a:r>
              <a:rPr lang="en-US" dirty="0"/>
              <a:t>Eligible Fiber </a:t>
            </a:r>
            <a:r>
              <a:rPr lang="en-US" dirty="0" smtClean="0"/>
              <a:t>Services: Competitive Bidding</a:t>
            </a:r>
            <a:endParaRPr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21</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617320" y="1511642"/>
            <a:ext cx="9722485" cy="3272691"/>
          </a:xfrm>
          <a:prstGeom prst="rect">
            <a:avLst/>
          </a:prstGeom>
        </p:spPr>
        <p:txBody>
          <a:bodyPr vert="horz" wrap="square" lIns="0" tIns="0" rIns="0" bIns="0" rtlCol="0">
            <a:spAutoFit/>
          </a:bodyPr>
          <a:lstStyle/>
          <a:p>
            <a:pPr marL="12700" marR="5080">
              <a:lnSpc>
                <a:spcPct val="100000"/>
              </a:lnSpc>
              <a:spcBef>
                <a:spcPts val="1000"/>
              </a:spcBef>
              <a:spcAft>
                <a:spcPts val="1000"/>
              </a:spcAft>
              <a:buClr>
                <a:srgbClr val="006FF4"/>
              </a:buClr>
              <a:tabLst>
                <a:tab pos="527685" algn="l"/>
                <a:tab pos="528320" algn="l"/>
                <a:tab pos="2997835" algn="l"/>
                <a:tab pos="4496435" algn="l"/>
              </a:tabLst>
            </a:pPr>
            <a:r>
              <a:rPr sz="2800" spc="-15" dirty="0" smtClean="0">
                <a:latin typeface="Source Sans Pro"/>
                <a:cs typeface="Source Sans Pro"/>
              </a:rPr>
              <a:t>Self-provisioned</a:t>
            </a:r>
            <a:r>
              <a:rPr sz="2800" spc="85" dirty="0" smtClean="0">
                <a:latin typeface="Source Sans Pro"/>
                <a:cs typeface="Source Sans Pro"/>
              </a:rPr>
              <a:t> </a:t>
            </a:r>
            <a:r>
              <a:rPr sz="2800" spc="-5" dirty="0" smtClean="0">
                <a:latin typeface="Source Sans Pro"/>
                <a:cs typeface="Source Sans Pro"/>
              </a:rPr>
              <a:t>network</a:t>
            </a:r>
            <a:r>
              <a:rPr lang="en-US" sz="2800" spc="-5" dirty="0" smtClean="0">
                <a:latin typeface="Source Sans Pro"/>
                <a:cs typeface="Source Sans Pro"/>
              </a:rPr>
              <a:t>s</a:t>
            </a:r>
            <a:r>
              <a:rPr sz="2800" spc="-5" dirty="0" smtClean="0">
                <a:latin typeface="Source Sans Pro"/>
                <a:cs typeface="Source Sans Pro"/>
              </a:rPr>
              <a:t>	</a:t>
            </a:r>
            <a:endParaRPr lang="en-US" sz="2800" spc="-5" dirty="0" smtClean="0">
              <a:latin typeface="Source Sans Pro"/>
              <a:cs typeface="Source Sans Pro"/>
            </a:endParaRPr>
          </a:p>
          <a:p>
            <a:pPr marL="527050" marR="5080" indent="-514350">
              <a:lnSpc>
                <a:spcPct val="100000"/>
              </a:lnSpc>
              <a:spcAft>
                <a:spcPts val="1000"/>
              </a:spcAft>
              <a:buClr>
                <a:srgbClr val="006FF4"/>
              </a:buClr>
              <a:buFont typeface="Arial"/>
              <a:buChar char="•"/>
              <a:tabLst>
                <a:tab pos="527685" algn="l"/>
                <a:tab pos="528320" algn="l"/>
                <a:tab pos="2997835" algn="l"/>
                <a:tab pos="4496435" algn="l"/>
              </a:tabLst>
            </a:pPr>
            <a:r>
              <a:rPr lang="en-US" sz="2800" spc="-15" dirty="0" smtClean="0">
                <a:latin typeface="Source Sans Pro"/>
                <a:cs typeface="Source Sans Pro"/>
              </a:rPr>
              <a:t>If you request bids for a </a:t>
            </a:r>
            <a:r>
              <a:rPr sz="2800" spc="-10" dirty="0" smtClean="0">
                <a:latin typeface="Source Sans Pro"/>
                <a:cs typeface="Source Sans Pro"/>
              </a:rPr>
              <a:t>Self-Provisioned Network </a:t>
            </a:r>
            <a:r>
              <a:rPr sz="2800" spc="-5" dirty="0" smtClean="0">
                <a:latin typeface="Source Sans Pro"/>
                <a:cs typeface="Source Sans Pro"/>
              </a:rPr>
              <a:t>solution</a:t>
            </a:r>
            <a:r>
              <a:rPr lang="en-US" sz="2800" spc="-5" dirty="0" smtClean="0">
                <a:latin typeface="Source Sans Pro"/>
                <a:cs typeface="Source Sans Pro"/>
              </a:rPr>
              <a:t>, </a:t>
            </a:r>
            <a:r>
              <a:rPr lang="en-US" sz="2800" spc="-5" dirty="0" smtClean="0">
                <a:latin typeface="Source Sans Pro"/>
                <a:cs typeface="Source Sans Pro"/>
              </a:rPr>
              <a:t>you </a:t>
            </a:r>
            <a:r>
              <a:rPr sz="2800" spc="-20" dirty="0" smtClean="0">
                <a:latin typeface="Source Sans Pro"/>
                <a:cs typeface="Source Sans Pro"/>
              </a:rPr>
              <a:t>must </a:t>
            </a:r>
            <a:r>
              <a:rPr sz="2800" spc="-5" dirty="0" smtClean="0">
                <a:latin typeface="Source Sans Pro"/>
                <a:cs typeface="Source Sans Pro"/>
              </a:rPr>
              <a:t>also </a:t>
            </a:r>
            <a:r>
              <a:rPr sz="2800" spc="-15" dirty="0" smtClean="0">
                <a:latin typeface="Source Sans Pro"/>
                <a:cs typeface="Source Sans Pro"/>
              </a:rPr>
              <a:t>request </a:t>
            </a:r>
            <a:r>
              <a:rPr sz="2800" spc="-5" dirty="0" smtClean="0">
                <a:latin typeface="Source Sans Pro"/>
                <a:cs typeface="Source Sans Pro"/>
              </a:rPr>
              <a:t>bids </a:t>
            </a:r>
            <a:r>
              <a:rPr sz="2800" spc="-15" dirty="0" smtClean="0">
                <a:latin typeface="Source Sans Pro"/>
                <a:cs typeface="Source Sans Pro"/>
              </a:rPr>
              <a:t>for </a:t>
            </a:r>
            <a:r>
              <a:rPr sz="2800" spc="-5" dirty="0" smtClean="0">
                <a:latin typeface="Source Sans Pro"/>
                <a:cs typeface="Source Sans Pro"/>
              </a:rPr>
              <a:t>services </a:t>
            </a:r>
            <a:r>
              <a:rPr sz="2800" spc="-10" dirty="0" smtClean="0">
                <a:latin typeface="Source Sans Pro"/>
                <a:cs typeface="Source Sans Pro"/>
              </a:rPr>
              <a:t>provided over third-</a:t>
            </a:r>
            <a:r>
              <a:rPr sz="2800" spc="-15" dirty="0" smtClean="0">
                <a:latin typeface="Source Sans Pro"/>
                <a:cs typeface="Source Sans Pro"/>
              </a:rPr>
              <a:t>party</a:t>
            </a:r>
            <a:r>
              <a:rPr sz="2800" spc="20" dirty="0" smtClean="0">
                <a:latin typeface="Source Sans Pro"/>
                <a:cs typeface="Source Sans Pro"/>
              </a:rPr>
              <a:t> </a:t>
            </a:r>
            <a:r>
              <a:rPr sz="2800" spc="-10" dirty="0" smtClean="0">
                <a:latin typeface="Source Sans Pro"/>
                <a:cs typeface="Source Sans Pro"/>
              </a:rPr>
              <a:t>networks.</a:t>
            </a:r>
            <a:endParaRPr lang="en-US" sz="2800" spc="-10" dirty="0" smtClean="0">
              <a:latin typeface="Source Sans Pro"/>
              <a:cs typeface="Source Sans Pro"/>
            </a:endParaRPr>
          </a:p>
          <a:p>
            <a:pPr marL="527050" marR="5080" indent="-514350">
              <a:lnSpc>
                <a:spcPct val="100000"/>
              </a:lnSpc>
              <a:buClr>
                <a:srgbClr val="006FF4"/>
              </a:buClr>
              <a:buFont typeface="Arial"/>
              <a:buChar char="•"/>
              <a:tabLst>
                <a:tab pos="527685" algn="l"/>
                <a:tab pos="528320" algn="l"/>
                <a:tab pos="2997835" algn="l"/>
                <a:tab pos="4496435" algn="l"/>
              </a:tabLst>
            </a:pPr>
            <a:r>
              <a:rPr lang="en-US" sz="2800" spc="-10" dirty="0" smtClean="0">
                <a:latin typeface="Source Sans Pro"/>
                <a:cs typeface="Source Sans Pro"/>
              </a:rPr>
              <a:t>Utilize </a:t>
            </a:r>
            <a:r>
              <a:rPr sz="2800" spc="-5" dirty="0" smtClean="0">
                <a:latin typeface="Source Sans Pro"/>
                <a:cs typeface="Source Sans Pro"/>
              </a:rPr>
              <a:t>the </a:t>
            </a:r>
            <a:r>
              <a:rPr sz="2800" spc="-15" dirty="0" smtClean="0">
                <a:latin typeface="Source Sans Pro"/>
                <a:cs typeface="Source Sans Pro"/>
              </a:rPr>
              <a:t>“</a:t>
            </a:r>
            <a:r>
              <a:rPr lang="en-US" sz="2800" spc="-15" dirty="0">
                <a:latin typeface="Source Sans Pro"/>
                <a:cs typeface="Source Sans Pro"/>
              </a:rPr>
              <a:t>Self-Provisioned Network (Applicant Owned and Operated Network) and Services Provided Over Third-Party </a:t>
            </a:r>
            <a:r>
              <a:rPr lang="en-US" sz="2800" spc="-15" dirty="0" smtClean="0">
                <a:latin typeface="Source Sans Pro"/>
                <a:cs typeface="Source Sans Pro"/>
              </a:rPr>
              <a:t>Networks</a:t>
            </a:r>
            <a:r>
              <a:rPr sz="2800" spc="-5" dirty="0" smtClean="0">
                <a:latin typeface="Source Sans Pro"/>
                <a:cs typeface="Source Sans Pro"/>
              </a:rPr>
              <a:t>” </a:t>
            </a:r>
            <a:r>
              <a:rPr sz="2800" spc="-15" dirty="0" smtClean="0">
                <a:latin typeface="Source Sans Pro"/>
                <a:cs typeface="Source Sans Pro"/>
              </a:rPr>
              <a:t>drop-down  option </a:t>
            </a:r>
            <a:r>
              <a:rPr lang="en-US" sz="2800" spc="-5" dirty="0" smtClean="0">
                <a:latin typeface="Source Sans Pro"/>
                <a:cs typeface="Source Sans Pro"/>
              </a:rPr>
              <a:t>on the </a:t>
            </a:r>
            <a:r>
              <a:rPr sz="2800" spc="-45" dirty="0" smtClean="0">
                <a:latin typeface="Source Sans Pro"/>
                <a:cs typeface="Source Sans Pro"/>
              </a:rPr>
              <a:t>FCC </a:t>
            </a:r>
            <a:r>
              <a:rPr sz="2800" spc="-15" dirty="0" smtClean="0">
                <a:latin typeface="Source Sans Pro"/>
                <a:cs typeface="Source Sans Pro"/>
              </a:rPr>
              <a:t>Form</a:t>
            </a:r>
            <a:r>
              <a:rPr sz="2800" spc="235" dirty="0" smtClean="0">
                <a:latin typeface="Source Sans Pro"/>
                <a:cs typeface="Source Sans Pro"/>
              </a:rPr>
              <a:t> </a:t>
            </a:r>
            <a:r>
              <a:rPr sz="2800" spc="-5" dirty="0" smtClean="0">
                <a:latin typeface="Source Sans Pro"/>
                <a:cs typeface="Source Sans Pro"/>
              </a:rPr>
              <a:t>470</a:t>
            </a:r>
            <a:r>
              <a:rPr sz="2800" spc="-5" dirty="0" smtClean="0">
                <a:latin typeface="Source Sans Pro"/>
                <a:cs typeface="Source Sans Pro"/>
              </a:rPr>
              <a:t>.</a:t>
            </a:r>
            <a:endParaRPr sz="2800" dirty="0">
              <a:latin typeface="Source Sans Pro"/>
              <a:cs typeface="Source Sans Pro"/>
            </a:endParaRPr>
          </a:p>
        </p:txBody>
      </p:sp>
    </p:spTree>
    <p:extLst>
      <p:ext uri="{BB962C8B-B14F-4D97-AF65-F5344CB8AC3E}">
        <p14:creationId xmlns:p14="http://schemas.microsoft.com/office/powerpoint/2010/main" val="314233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Cost Effectiveness </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22</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52271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0" y="666676"/>
            <a:ext cx="10385259" cy="430887"/>
          </a:xfrm>
          <a:prstGeom prst="rect">
            <a:avLst/>
          </a:prstGeom>
        </p:spPr>
        <p:txBody>
          <a:bodyPr vert="horz" wrap="square" lIns="0" tIns="0" rIns="0" bIns="0" rtlCol="0">
            <a:spAutoFit/>
          </a:bodyPr>
          <a:lstStyle/>
          <a:p>
            <a:pPr marL="12700">
              <a:lnSpc>
                <a:spcPct val="100000"/>
              </a:lnSpc>
            </a:pPr>
            <a:r>
              <a:rPr lang="en-US" spc="-30" dirty="0" smtClean="0"/>
              <a:t>Cost Effectiveness</a:t>
            </a:r>
            <a:endParaRPr lang="en-US"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23</a:t>
            </a:fld>
            <a:endParaRPr dirty="0"/>
          </a:p>
        </p:txBody>
      </p:sp>
      <p:sp>
        <p:nvSpPr>
          <p:cNvPr id="5" name="object 5"/>
          <p:cNvSpPr txBox="1">
            <a:spLocks noGrp="1"/>
          </p:cNvSpPr>
          <p:nvPr>
            <p:ph type="ftr" sz="quarter" idx="4294967295"/>
          </p:nvPr>
        </p:nvSpPr>
        <p:spPr>
          <a:xfrm>
            <a:off x="9020225" y="6603399"/>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554115" y="1181801"/>
            <a:ext cx="10536555" cy="5337359"/>
          </a:xfrm>
          <a:prstGeom prst="rect">
            <a:avLst/>
          </a:prstGeom>
        </p:spPr>
        <p:txBody>
          <a:bodyPr vert="horz" wrap="square" lIns="0" tIns="0" rIns="0" bIns="0" rtlCol="0">
            <a:spAutoFit/>
          </a:bodyPr>
          <a:lstStyle/>
          <a:p>
            <a:pPr marL="527685" marR="93345" indent="-514984">
              <a:lnSpc>
                <a:spcPct val="100000"/>
              </a:lnSpc>
              <a:buClr>
                <a:srgbClr val="006FF4"/>
              </a:buClr>
              <a:buFont typeface="Arial"/>
              <a:buChar char="•"/>
              <a:tabLst>
                <a:tab pos="527685" algn="l"/>
                <a:tab pos="528320" algn="l"/>
              </a:tabLst>
            </a:pPr>
            <a:r>
              <a:rPr sz="2400" spc="-15" dirty="0">
                <a:latin typeface="Source Sans Pro"/>
                <a:cs typeface="Source Sans Pro"/>
              </a:rPr>
              <a:t>Applicants are </a:t>
            </a:r>
            <a:r>
              <a:rPr sz="2400" spc="-10" dirty="0">
                <a:latin typeface="Source Sans Pro"/>
                <a:cs typeface="Source Sans Pro"/>
              </a:rPr>
              <a:t>required </a:t>
            </a:r>
            <a:r>
              <a:rPr sz="2400" spc="-20" dirty="0">
                <a:latin typeface="Source Sans Pro"/>
                <a:cs typeface="Source Sans Pro"/>
              </a:rPr>
              <a:t>to </a:t>
            </a:r>
            <a:r>
              <a:rPr sz="2400" spc="-25" dirty="0">
                <a:latin typeface="Source Sans Pro"/>
                <a:cs typeface="Source Sans Pro"/>
              </a:rPr>
              <a:t>demonstrate </a:t>
            </a:r>
            <a:r>
              <a:rPr sz="2400" spc="-15" dirty="0">
                <a:latin typeface="Source Sans Pro"/>
                <a:cs typeface="Source Sans Pro"/>
              </a:rPr>
              <a:t>that </a:t>
            </a:r>
            <a:r>
              <a:rPr sz="2400" dirty="0">
                <a:latin typeface="Source Sans Pro"/>
                <a:cs typeface="Source Sans Pro"/>
              </a:rPr>
              <a:t>they </a:t>
            </a:r>
            <a:r>
              <a:rPr sz="2400" spc="-10" dirty="0">
                <a:latin typeface="Source Sans Pro"/>
                <a:cs typeface="Source Sans Pro"/>
              </a:rPr>
              <a:t>selected </a:t>
            </a:r>
            <a:r>
              <a:rPr sz="2400" spc="-5" dirty="0">
                <a:latin typeface="Source Sans Pro"/>
                <a:cs typeface="Source Sans Pro"/>
              </a:rPr>
              <a:t>the </a:t>
            </a:r>
            <a:r>
              <a:rPr sz="2400" spc="-20" dirty="0">
                <a:latin typeface="Source Sans Pro"/>
                <a:cs typeface="Source Sans Pro"/>
              </a:rPr>
              <a:t>most </a:t>
            </a:r>
            <a:r>
              <a:rPr sz="2400" spc="-25" dirty="0" smtClean="0">
                <a:latin typeface="Source Sans Pro"/>
                <a:cs typeface="Source Sans Pro"/>
              </a:rPr>
              <a:t>cost-effective </a:t>
            </a:r>
            <a:r>
              <a:rPr sz="2400" spc="-5" dirty="0">
                <a:latin typeface="Source Sans Pro"/>
                <a:cs typeface="Source Sans Pro"/>
              </a:rPr>
              <a:t>service</a:t>
            </a:r>
            <a:r>
              <a:rPr sz="2400" spc="50" dirty="0">
                <a:latin typeface="Source Sans Pro"/>
                <a:cs typeface="Source Sans Pro"/>
              </a:rPr>
              <a:t> </a:t>
            </a:r>
            <a:r>
              <a:rPr sz="2400" spc="-10" dirty="0" smtClean="0">
                <a:latin typeface="Source Sans Pro"/>
                <a:cs typeface="Source Sans Pro"/>
              </a:rPr>
              <a:t>offering</a:t>
            </a:r>
            <a:r>
              <a:rPr lang="en-US" sz="2400" spc="-10" dirty="0">
                <a:latin typeface="Source Sans Pro"/>
                <a:cs typeface="Source Sans Pro"/>
              </a:rPr>
              <a:t> based on the total cost of ownership over the expected useful life of the facility</a:t>
            </a:r>
            <a:r>
              <a:rPr lang="en-US" sz="2400" spc="-10" dirty="0" smtClean="0">
                <a:latin typeface="Source Sans Pro"/>
                <a:cs typeface="Source Sans Pro"/>
              </a:rPr>
              <a:t>.</a:t>
            </a:r>
            <a:endParaRPr sz="2400" dirty="0">
              <a:latin typeface="Source Sans Pro"/>
              <a:cs typeface="Source Sans Pro"/>
            </a:endParaRPr>
          </a:p>
          <a:p>
            <a:pPr marL="527685" marR="599440" indent="-514984">
              <a:lnSpc>
                <a:spcPct val="100000"/>
              </a:lnSpc>
              <a:spcBef>
                <a:spcPts val="1305"/>
              </a:spcBef>
              <a:buClr>
                <a:srgbClr val="006FF4"/>
              </a:buClr>
              <a:buFont typeface="Arial"/>
              <a:buChar char="•"/>
              <a:tabLst>
                <a:tab pos="527685" algn="l"/>
                <a:tab pos="528320" algn="l"/>
              </a:tabLst>
            </a:pPr>
            <a:r>
              <a:rPr lang="en-US" sz="2400" spc="-5" dirty="0" smtClean="0">
                <a:latin typeface="Source Sans Pro"/>
                <a:cs typeface="Source Sans Pro"/>
              </a:rPr>
              <a:t>T</a:t>
            </a:r>
            <a:r>
              <a:rPr sz="2400" spc="-5" dirty="0" smtClean="0">
                <a:latin typeface="Source Sans Pro"/>
                <a:cs typeface="Source Sans Pro"/>
              </a:rPr>
              <a:t>he </a:t>
            </a:r>
            <a:r>
              <a:rPr sz="2400" spc="-45" dirty="0" smtClean="0">
                <a:latin typeface="Source Sans Pro"/>
                <a:cs typeface="Source Sans Pro"/>
              </a:rPr>
              <a:t>cost-</a:t>
            </a:r>
            <a:r>
              <a:rPr sz="2400" spc="-10" dirty="0" smtClean="0">
                <a:latin typeface="Source Sans Pro"/>
                <a:cs typeface="Source Sans Pro"/>
              </a:rPr>
              <a:t>effectiveness analysis</a:t>
            </a:r>
            <a:r>
              <a:rPr lang="en-US" sz="2400" spc="-10" dirty="0" smtClean="0">
                <a:latin typeface="Source Sans Pro"/>
                <a:cs typeface="Source Sans Pro"/>
              </a:rPr>
              <a:t> should include the following</a:t>
            </a:r>
            <a:r>
              <a:rPr sz="2800" spc="-5" dirty="0" smtClean="0">
                <a:latin typeface="Source Sans Pro"/>
                <a:cs typeface="Source Sans Pro"/>
              </a:rPr>
              <a:t>:</a:t>
            </a:r>
            <a:endParaRPr sz="2800" dirty="0">
              <a:latin typeface="Source Sans Pro"/>
              <a:cs typeface="Source Sans Pro"/>
            </a:endParaRPr>
          </a:p>
          <a:p>
            <a:pPr marL="698500" marR="485775" lvl="1" indent="-228600">
              <a:lnSpc>
                <a:spcPct val="100000"/>
              </a:lnSpc>
              <a:spcBef>
                <a:spcPts val="815"/>
              </a:spcBef>
              <a:buClr>
                <a:srgbClr val="004AD4"/>
              </a:buClr>
              <a:buFont typeface="Arial"/>
              <a:buChar char="•"/>
              <a:tabLst>
                <a:tab pos="698500" algn="l"/>
              </a:tabLst>
            </a:pPr>
            <a:r>
              <a:rPr sz="2400" dirty="0">
                <a:latin typeface="Source Sans Pro"/>
                <a:cs typeface="Source Sans Pro"/>
              </a:rPr>
              <a:t>A </a:t>
            </a:r>
            <a:r>
              <a:rPr sz="2400" spc="-10" dirty="0">
                <a:latin typeface="Source Sans Pro"/>
                <a:cs typeface="Source Sans Pro"/>
              </a:rPr>
              <a:t>comprehensive explanation </a:t>
            </a:r>
            <a:r>
              <a:rPr sz="2400" spc="-5" dirty="0">
                <a:latin typeface="Source Sans Pro"/>
                <a:cs typeface="Source Sans Pro"/>
              </a:rPr>
              <a:t>of </a:t>
            </a:r>
            <a:r>
              <a:rPr sz="2400" dirty="0">
                <a:latin typeface="Source Sans Pro"/>
                <a:cs typeface="Source Sans Pro"/>
              </a:rPr>
              <a:t>the </a:t>
            </a:r>
            <a:r>
              <a:rPr sz="2400" spc="-30" dirty="0">
                <a:latin typeface="Source Sans Pro"/>
                <a:cs typeface="Source Sans Pro"/>
              </a:rPr>
              <a:t>cost </a:t>
            </a:r>
            <a:r>
              <a:rPr sz="2400" spc="-20" dirty="0">
                <a:latin typeface="Source Sans Pro"/>
                <a:cs typeface="Source Sans Pro"/>
              </a:rPr>
              <a:t>breakdown </a:t>
            </a:r>
            <a:r>
              <a:rPr sz="2400" spc="-5" dirty="0">
                <a:latin typeface="Source Sans Pro"/>
                <a:cs typeface="Source Sans Pro"/>
              </a:rPr>
              <a:t>of </a:t>
            </a:r>
            <a:r>
              <a:rPr sz="2400" dirty="0">
                <a:latin typeface="Source Sans Pro"/>
                <a:cs typeface="Source Sans Pro"/>
              </a:rPr>
              <a:t>the </a:t>
            </a:r>
            <a:r>
              <a:rPr sz="2400" spc="-5" dirty="0">
                <a:latin typeface="Source Sans Pro"/>
                <a:cs typeface="Source Sans Pro"/>
              </a:rPr>
              <a:t>chosen service  </a:t>
            </a:r>
            <a:r>
              <a:rPr sz="2400" spc="-10" dirty="0">
                <a:latin typeface="Source Sans Pro"/>
                <a:cs typeface="Source Sans Pro"/>
              </a:rPr>
              <a:t>option </a:t>
            </a:r>
            <a:r>
              <a:rPr sz="2400" spc="-15" dirty="0">
                <a:latin typeface="Source Sans Pro"/>
                <a:cs typeface="Source Sans Pro"/>
              </a:rPr>
              <a:t>over </a:t>
            </a:r>
            <a:r>
              <a:rPr sz="2400" dirty="0">
                <a:latin typeface="Source Sans Pro"/>
                <a:cs typeface="Source Sans Pro"/>
              </a:rPr>
              <a:t>the </a:t>
            </a:r>
            <a:r>
              <a:rPr sz="2400" spc="-10" dirty="0">
                <a:latin typeface="Source Sans Pro"/>
                <a:cs typeface="Source Sans Pro"/>
              </a:rPr>
              <a:t>other available </a:t>
            </a:r>
            <a:r>
              <a:rPr sz="2400" spc="-5" dirty="0">
                <a:latin typeface="Source Sans Pro"/>
                <a:cs typeface="Source Sans Pro"/>
              </a:rPr>
              <a:t>service</a:t>
            </a:r>
            <a:r>
              <a:rPr sz="2400" spc="10" dirty="0">
                <a:latin typeface="Source Sans Pro"/>
                <a:cs typeface="Source Sans Pro"/>
              </a:rPr>
              <a:t> </a:t>
            </a:r>
            <a:r>
              <a:rPr sz="2400" spc="-10" dirty="0">
                <a:latin typeface="Source Sans Pro"/>
                <a:cs typeface="Source Sans Pro"/>
              </a:rPr>
              <a:t>options.</a:t>
            </a:r>
            <a:endParaRPr sz="2400" dirty="0">
              <a:latin typeface="Source Sans Pro"/>
              <a:cs typeface="Source Sans Pro"/>
            </a:endParaRPr>
          </a:p>
          <a:p>
            <a:pPr marL="698500" marR="805815" lvl="1" indent="-228600">
              <a:lnSpc>
                <a:spcPct val="100000"/>
              </a:lnSpc>
              <a:spcBef>
                <a:spcPts val="800"/>
              </a:spcBef>
              <a:buClr>
                <a:srgbClr val="004AD4"/>
              </a:buClr>
              <a:buFont typeface="Arial"/>
              <a:buChar char="•"/>
              <a:tabLst>
                <a:tab pos="698500" algn="l"/>
              </a:tabLst>
            </a:pPr>
            <a:r>
              <a:rPr sz="2400" dirty="0" smtClean="0">
                <a:latin typeface="Source Sans Pro"/>
                <a:cs typeface="Source Sans Pro"/>
              </a:rPr>
              <a:t>A</a:t>
            </a:r>
            <a:r>
              <a:rPr lang="en-US" sz="2400" dirty="0" smtClean="0">
                <a:latin typeface="Source Sans Pro"/>
                <a:cs typeface="Source Sans Pro"/>
              </a:rPr>
              <a:t> reasonable and tangible</a:t>
            </a:r>
            <a:r>
              <a:rPr sz="2400" dirty="0" smtClean="0">
                <a:latin typeface="Source Sans Pro"/>
                <a:cs typeface="Source Sans Pro"/>
              </a:rPr>
              <a:t> </a:t>
            </a:r>
            <a:r>
              <a:rPr sz="2400" spc="-10" dirty="0">
                <a:latin typeface="Source Sans Pro"/>
                <a:cs typeface="Source Sans Pro"/>
              </a:rPr>
              <a:t>evaluation </a:t>
            </a:r>
            <a:r>
              <a:rPr sz="2400" spc="-5" dirty="0">
                <a:latin typeface="Source Sans Pro"/>
                <a:cs typeface="Source Sans Pro"/>
              </a:rPr>
              <a:t>of </a:t>
            </a:r>
            <a:r>
              <a:rPr sz="2400" dirty="0">
                <a:latin typeface="Source Sans Pro"/>
                <a:cs typeface="Source Sans Pro"/>
              </a:rPr>
              <a:t>the </a:t>
            </a:r>
            <a:r>
              <a:rPr sz="2400" spc="-15" dirty="0">
                <a:latin typeface="Source Sans Pro"/>
                <a:cs typeface="Source Sans Pro"/>
              </a:rPr>
              <a:t>expected </a:t>
            </a:r>
            <a:r>
              <a:rPr sz="2400" spc="-5" dirty="0">
                <a:latin typeface="Source Sans Pro"/>
                <a:cs typeface="Source Sans Pro"/>
              </a:rPr>
              <a:t>useful </a:t>
            </a:r>
            <a:r>
              <a:rPr sz="2400" spc="-10" dirty="0">
                <a:latin typeface="Source Sans Pro"/>
                <a:cs typeface="Source Sans Pro"/>
              </a:rPr>
              <a:t>life </a:t>
            </a:r>
            <a:r>
              <a:rPr sz="2400" spc="-5" dirty="0">
                <a:latin typeface="Source Sans Pro"/>
                <a:cs typeface="Source Sans Pro"/>
              </a:rPr>
              <a:t>of </a:t>
            </a:r>
            <a:r>
              <a:rPr sz="2400" dirty="0">
                <a:latin typeface="Source Sans Pro"/>
                <a:cs typeface="Source Sans Pro"/>
              </a:rPr>
              <a:t>the </a:t>
            </a:r>
            <a:r>
              <a:rPr sz="2400" spc="-20" dirty="0" smtClean="0">
                <a:latin typeface="Source Sans Pro"/>
                <a:cs typeface="Source Sans Pro"/>
              </a:rPr>
              <a:t>facilit</a:t>
            </a:r>
            <a:r>
              <a:rPr lang="en-US" sz="2400" spc="-20" dirty="0" smtClean="0">
                <a:latin typeface="Source Sans Pro"/>
                <a:cs typeface="Source Sans Pro"/>
              </a:rPr>
              <a:t>ies</a:t>
            </a:r>
            <a:r>
              <a:rPr sz="2400" spc="-20" dirty="0" smtClean="0">
                <a:latin typeface="Source Sans Pro"/>
                <a:cs typeface="Source Sans Pro"/>
              </a:rPr>
              <a:t>, </a:t>
            </a:r>
            <a:r>
              <a:rPr sz="2400" spc="-5" dirty="0">
                <a:latin typeface="Source Sans Pro"/>
                <a:cs typeface="Source Sans Pro"/>
              </a:rPr>
              <a:t>and </a:t>
            </a:r>
            <a:r>
              <a:rPr lang="en-US" sz="2400" spc="-20" dirty="0" smtClean="0">
                <a:latin typeface="Source Sans Pro"/>
                <a:cs typeface="Source Sans Pro"/>
              </a:rPr>
              <a:t>a comparison of</a:t>
            </a:r>
            <a:r>
              <a:rPr sz="2400" spc="-20" dirty="0" smtClean="0">
                <a:latin typeface="Source Sans Pro"/>
                <a:cs typeface="Source Sans Pro"/>
              </a:rPr>
              <a:t> </a:t>
            </a:r>
            <a:r>
              <a:rPr sz="2400" dirty="0">
                <a:latin typeface="Source Sans Pro"/>
                <a:cs typeface="Source Sans Pro"/>
              </a:rPr>
              <a:t>the </a:t>
            </a:r>
            <a:r>
              <a:rPr sz="2400" spc="-10" dirty="0" smtClean="0">
                <a:latin typeface="Source Sans Pro"/>
                <a:cs typeface="Source Sans Pro"/>
              </a:rPr>
              <a:t>combined </a:t>
            </a:r>
            <a:r>
              <a:rPr sz="2400" spc="-10" dirty="0">
                <a:latin typeface="Source Sans Pro"/>
                <a:cs typeface="Source Sans Pro"/>
              </a:rPr>
              <a:t>upfront </a:t>
            </a:r>
            <a:r>
              <a:rPr sz="2400" spc="-5" dirty="0">
                <a:latin typeface="Source Sans Pro"/>
                <a:cs typeface="Source Sans Pro"/>
              </a:rPr>
              <a:t>and </a:t>
            </a:r>
            <a:r>
              <a:rPr sz="2400" spc="-10" dirty="0">
                <a:latin typeface="Source Sans Pro"/>
                <a:cs typeface="Source Sans Pro"/>
              </a:rPr>
              <a:t>recurring </a:t>
            </a:r>
            <a:r>
              <a:rPr sz="2400" spc="-30" dirty="0">
                <a:latin typeface="Source Sans Pro"/>
                <a:cs typeface="Source Sans Pro"/>
              </a:rPr>
              <a:t>costs </a:t>
            </a:r>
            <a:r>
              <a:rPr sz="2400" spc="-10" dirty="0">
                <a:latin typeface="Source Sans Pro"/>
                <a:cs typeface="Source Sans Pro"/>
              </a:rPr>
              <a:t>associated </a:t>
            </a:r>
            <a:r>
              <a:rPr sz="2400" spc="-5" dirty="0">
                <a:latin typeface="Source Sans Pro"/>
                <a:cs typeface="Source Sans Pro"/>
              </a:rPr>
              <a:t>with </a:t>
            </a:r>
            <a:r>
              <a:rPr sz="2400" dirty="0">
                <a:latin typeface="Source Sans Pro"/>
                <a:cs typeface="Source Sans Pro"/>
              </a:rPr>
              <a:t>the</a:t>
            </a:r>
            <a:r>
              <a:rPr sz="2400" spc="95" dirty="0">
                <a:latin typeface="Source Sans Pro"/>
                <a:cs typeface="Source Sans Pro"/>
              </a:rPr>
              <a:t> </a:t>
            </a:r>
            <a:r>
              <a:rPr sz="2400" spc="-5" dirty="0" smtClean="0">
                <a:latin typeface="Source Sans Pro"/>
                <a:cs typeface="Source Sans Pro"/>
              </a:rPr>
              <a:t>service</a:t>
            </a:r>
            <a:r>
              <a:rPr lang="en-US" sz="2400" spc="-5" dirty="0" smtClean="0">
                <a:latin typeface="Source Sans Pro"/>
                <a:cs typeface="Source Sans Pro"/>
              </a:rPr>
              <a:t>s</a:t>
            </a:r>
            <a:r>
              <a:rPr sz="2400" spc="-5" dirty="0" smtClean="0">
                <a:latin typeface="Source Sans Pro"/>
                <a:cs typeface="Source Sans Pro"/>
              </a:rPr>
              <a:t>.</a:t>
            </a:r>
            <a:endParaRPr sz="2400" dirty="0">
              <a:latin typeface="Source Sans Pro"/>
              <a:cs typeface="Source Sans Pro"/>
            </a:endParaRPr>
          </a:p>
          <a:p>
            <a:pPr marL="698500" marR="5080" lvl="1" indent="-228600">
              <a:lnSpc>
                <a:spcPct val="100000"/>
              </a:lnSpc>
              <a:spcBef>
                <a:spcPts val="790"/>
              </a:spcBef>
              <a:buClr>
                <a:srgbClr val="004AD4"/>
              </a:buClr>
              <a:buFont typeface="Arial"/>
              <a:buChar char="•"/>
              <a:tabLst>
                <a:tab pos="698500" algn="l"/>
              </a:tabLst>
            </a:pPr>
            <a:r>
              <a:rPr sz="2400" dirty="0">
                <a:latin typeface="Source Sans Pro"/>
                <a:cs typeface="Source Sans Pro"/>
              </a:rPr>
              <a:t>If </a:t>
            </a:r>
            <a:r>
              <a:rPr sz="2400" spc="-10" dirty="0">
                <a:latin typeface="Source Sans Pro"/>
                <a:cs typeface="Source Sans Pro"/>
              </a:rPr>
              <a:t>considering </a:t>
            </a:r>
            <a:r>
              <a:rPr sz="2400" dirty="0">
                <a:latin typeface="Source Sans Pro"/>
                <a:cs typeface="Source Sans Pro"/>
              </a:rPr>
              <a:t>a </a:t>
            </a:r>
            <a:r>
              <a:rPr sz="2400" spc="-10" dirty="0">
                <a:latin typeface="Source Sans Pro"/>
                <a:cs typeface="Source Sans Pro"/>
              </a:rPr>
              <a:t>leased </a:t>
            </a:r>
            <a:r>
              <a:rPr sz="2400" spc="-5" dirty="0">
                <a:latin typeface="Source Sans Pro"/>
                <a:cs typeface="Source Sans Pro"/>
              </a:rPr>
              <a:t>dark fiber </a:t>
            </a:r>
            <a:r>
              <a:rPr sz="2400" spc="-10" dirty="0" smtClean="0">
                <a:latin typeface="Source Sans Pro"/>
                <a:cs typeface="Source Sans Pro"/>
              </a:rPr>
              <a:t>option, </a:t>
            </a:r>
            <a:r>
              <a:rPr sz="2400" spc="-5" dirty="0">
                <a:latin typeface="Source Sans Pro"/>
                <a:cs typeface="Source Sans Pro"/>
              </a:rPr>
              <a:t>this would include, </a:t>
            </a:r>
            <a:r>
              <a:rPr sz="2400" spc="-15" dirty="0">
                <a:latin typeface="Source Sans Pro"/>
                <a:cs typeface="Source Sans Pro"/>
              </a:rPr>
              <a:t>for </a:t>
            </a:r>
            <a:r>
              <a:rPr sz="2400" spc="-10" dirty="0">
                <a:latin typeface="Source Sans Pro"/>
                <a:cs typeface="Source Sans Pro"/>
              </a:rPr>
              <a:t>example,  </a:t>
            </a:r>
            <a:r>
              <a:rPr sz="2400" spc="-15" dirty="0">
                <a:latin typeface="Source Sans Pro"/>
                <a:cs typeface="Source Sans Pro"/>
              </a:rPr>
              <a:t>comparing </a:t>
            </a:r>
            <a:r>
              <a:rPr sz="2400" dirty="0">
                <a:latin typeface="Source Sans Pro"/>
                <a:cs typeface="Source Sans Pro"/>
              </a:rPr>
              <a:t>the </a:t>
            </a:r>
            <a:r>
              <a:rPr sz="2400" spc="-15" dirty="0">
                <a:latin typeface="Source Sans Pro"/>
                <a:cs typeface="Source Sans Pro"/>
              </a:rPr>
              <a:t>charges </a:t>
            </a:r>
            <a:r>
              <a:rPr sz="2400" spc="-10" dirty="0">
                <a:latin typeface="Source Sans Pro"/>
                <a:cs typeface="Source Sans Pro"/>
              </a:rPr>
              <a:t>associated </a:t>
            </a:r>
            <a:r>
              <a:rPr sz="2400" spc="-5" dirty="0">
                <a:latin typeface="Source Sans Pro"/>
                <a:cs typeface="Source Sans Pro"/>
              </a:rPr>
              <a:t>with </a:t>
            </a:r>
            <a:r>
              <a:rPr sz="2400" spc="-10" dirty="0">
                <a:latin typeface="Source Sans Pro"/>
                <a:cs typeface="Source Sans Pro"/>
              </a:rPr>
              <a:t>leasing </a:t>
            </a:r>
            <a:r>
              <a:rPr sz="2400" dirty="0">
                <a:latin typeface="Source Sans Pro"/>
                <a:cs typeface="Source Sans Pro"/>
              </a:rPr>
              <a:t>the </a:t>
            </a:r>
            <a:r>
              <a:rPr sz="2400" spc="-30" dirty="0">
                <a:latin typeface="Source Sans Pro"/>
                <a:cs typeface="Source Sans Pro"/>
              </a:rPr>
              <a:t>fiber, costs </a:t>
            </a:r>
            <a:r>
              <a:rPr sz="2400" spc="-15" dirty="0">
                <a:latin typeface="Source Sans Pro"/>
                <a:cs typeface="Source Sans Pro"/>
              </a:rPr>
              <a:t>for </a:t>
            </a:r>
            <a:r>
              <a:rPr sz="2400" spc="-5" dirty="0">
                <a:latin typeface="Source Sans Pro"/>
                <a:cs typeface="Source Sans Pro"/>
              </a:rPr>
              <a:t>any  modulating equipment, and M&amp;O </a:t>
            </a:r>
            <a:r>
              <a:rPr sz="2400" spc="-30" dirty="0">
                <a:latin typeface="Source Sans Pro"/>
                <a:cs typeface="Source Sans Pro"/>
              </a:rPr>
              <a:t>costs </a:t>
            </a:r>
            <a:r>
              <a:rPr sz="2400" spc="-5" dirty="0">
                <a:latin typeface="Source Sans Pro"/>
                <a:cs typeface="Source Sans Pro"/>
              </a:rPr>
              <a:t>with </a:t>
            </a:r>
            <a:r>
              <a:rPr sz="2400" dirty="0">
                <a:latin typeface="Source Sans Pro"/>
                <a:cs typeface="Source Sans Pro"/>
              </a:rPr>
              <a:t>the </a:t>
            </a:r>
            <a:r>
              <a:rPr sz="2400" spc="-30" dirty="0">
                <a:latin typeface="Source Sans Pro"/>
                <a:cs typeface="Source Sans Pro"/>
              </a:rPr>
              <a:t>cost </a:t>
            </a:r>
            <a:r>
              <a:rPr sz="2400" spc="-5" dirty="0">
                <a:latin typeface="Source Sans Pro"/>
                <a:cs typeface="Source Sans Pro"/>
              </a:rPr>
              <a:t>of </a:t>
            </a:r>
            <a:r>
              <a:rPr sz="2400" spc="-10" dirty="0">
                <a:latin typeface="Source Sans Pro"/>
                <a:cs typeface="Source Sans Pro"/>
              </a:rPr>
              <a:t>leased </a:t>
            </a:r>
            <a:r>
              <a:rPr sz="2400" spc="-5" dirty="0">
                <a:latin typeface="Source Sans Pro"/>
                <a:cs typeface="Source Sans Pro"/>
              </a:rPr>
              <a:t>lit fiber </a:t>
            </a:r>
            <a:r>
              <a:rPr sz="2400" spc="-10" dirty="0">
                <a:latin typeface="Source Sans Pro"/>
                <a:cs typeface="Source Sans Pro"/>
              </a:rPr>
              <a:t>options  </a:t>
            </a:r>
            <a:r>
              <a:rPr sz="2400" spc="-15" dirty="0">
                <a:latin typeface="Source Sans Pro"/>
                <a:cs typeface="Source Sans Pro"/>
              </a:rPr>
              <a:t>over </a:t>
            </a:r>
            <a:r>
              <a:rPr sz="2400" dirty="0">
                <a:latin typeface="Source Sans Pro"/>
                <a:cs typeface="Source Sans Pro"/>
              </a:rPr>
              <a:t>a </a:t>
            </a:r>
            <a:r>
              <a:rPr sz="2400" spc="-20" dirty="0">
                <a:latin typeface="Source Sans Pro"/>
                <a:cs typeface="Source Sans Pro"/>
              </a:rPr>
              <a:t>comparable </a:t>
            </a:r>
            <a:r>
              <a:rPr sz="2400" spc="-5" dirty="0">
                <a:latin typeface="Source Sans Pro"/>
                <a:cs typeface="Source Sans Pro"/>
              </a:rPr>
              <a:t>period of</a:t>
            </a:r>
            <a:r>
              <a:rPr sz="2400" spc="50" dirty="0">
                <a:latin typeface="Source Sans Pro"/>
                <a:cs typeface="Source Sans Pro"/>
              </a:rPr>
              <a:t> </a:t>
            </a:r>
            <a:r>
              <a:rPr sz="2400" spc="-5" dirty="0">
                <a:latin typeface="Source Sans Pro"/>
                <a:cs typeface="Source Sans Pro"/>
              </a:rPr>
              <a:t>time.</a:t>
            </a:r>
            <a:endParaRPr sz="2400" dirty="0">
              <a:latin typeface="Source Sans Pro"/>
              <a:cs typeface="Source Sans Pro"/>
            </a:endParaRPr>
          </a:p>
        </p:txBody>
      </p:sp>
    </p:spTree>
    <p:extLst>
      <p:ext uri="{BB962C8B-B14F-4D97-AF65-F5344CB8AC3E}">
        <p14:creationId xmlns:p14="http://schemas.microsoft.com/office/powerpoint/2010/main" val="86236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Initiating a Request for Bids</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24</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961457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0" y="666676"/>
            <a:ext cx="11319510" cy="430887"/>
          </a:xfrm>
          <a:prstGeom prst="rect">
            <a:avLst/>
          </a:prstGeom>
        </p:spPr>
        <p:txBody>
          <a:bodyPr vert="horz" wrap="square" lIns="0" tIns="0" rIns="0" bIns="0" rtlCol="0">
            <a:spAutoFit/>
          </a:bodyPr>
          <a:lstStyle/>
          <a:p>
            <a:pPr marL="12700">
              <a:lnSpc>
                <a:spcPct val="100000"/>
              </a:lnSpc>
            </a:pPr>
            <a:r>
              <a:rPr lang="en-US" spc="-5" dirty="0" smtClean="0"/>
              <a:t>Initiating a Request for Bids</a:t>
            </a:r>
            <a:endParaRPr lang="en-US"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25</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735269" y="1672547"/>
            <a:ext cx="9645650" cy="2772410"/>
          </a:xfrm>
          <a:prstGeom prst="rect">
            <a:avLst/>
          </a:prstGeom>
        </p:spPr>
        <p:txBody>
          <a:bodyPr vert="horz" wrap="square" lIns="0" tIns="0" rIns="0" bIns="0" rtlCol="0">
            <a:spAutoFit/>
          </a:bodyPr>
          <a:lstStyle/>
          <a:p>
            <a:pPr marL="355600" marR="5080" indent="-342900">
              <a:lnSpc>
                <a:spcPct val="100000"/>
              </a:lnSpc>
              <a:buClr>
                <a:srgbClr val="006FF4"/>
              </a:buClr>
              <a:buFont typeface="Arial"/>
              <a:buChar char="•"/>
              <a:tabLst>
                <a:tab pos="354965" algn="l"/>
                <a:tab pos="355600" algn="l"/>
              </a:tabLst>
            </a:pPr>
            <a:r>
              <a:rPr sz="2800" spc="-15" dirty="0">
                <a:latin typeface="Source Sans Pro"/>
                <a:cs typeface="Source Sans Pro"/>
              </a:rPr>
              <a:t>Applicants initiate </a:t>
            </a:r>
            <a:r>
              <a:rPr sz="2800" spc="-5" dirty="0">
                <a:latin typeface="Source Sans Pro"/>
                <a:cs typeface="Source Sans Pro"/>
              </a:rPr>
              <a:t>the </a:t>
            </a:r>
            <a:r>
              <a:rPr sz="2800" spc="-10" dirty="0">
                <a:latin typeface="Source Sans Pro"/>
                <a:cs typeface="Source Sans Pro"/>
              </a:rPr>
              <a:t>required </a:t>
            </a:r>
            <a:r>
              <a:rPr sz="2800" spc="-15" dirty="0">
                <a:latin typeface="Source Sans Pro"/>
                <a:cs typeface="Source Sans Pro"/>
              </a:rPr>
              <a:t>competitive </a:t>
            </a:r>
            <a:r>
              <a:rPr sz="2800" spc="-10" dirty="0">
                <a:latin typeface="Source Sans Pro"/>
                <a:cs typeface="Source Sans Pro"/>
              </a:rPr>
              <a:t>bidding </a:t>
            </a:r>
            <a:r>
              <a:rPr sz="2800" spc="-20" dirty="0">
                <a:latin typeface="Source Sans Pro"/>
                <a:cs typeface="Source Sans Pro"/>
              </a:rPr>
              <a:t>process </a:t>
            </a:r>
            <a:r>
              <a:rPr sz="2800" spc="-10" dirty="0">
                <a:latin typeface="Source Sans Pro"/>
                <a:cs typeface="Source Sans Pro"/>
              </a:rPr>
              <a:t>by  </a:t>
            </a:r>
            <a:r>
              <a:rPr sz="2800" spc="-15" dirty="0">
                <a:latin typeface="Source Sans Pro"/>
                <a:cs typeface="Source Sans Pro"/>
              </a:rPr>
              <a:t>submitting </a:t>
            </a:r>
            <a:r>
              <a:rPr sz="2800" spc="-5" dirty="0">
                <a:latin typeface="Source Sans Pro"/>
                <a:cs typeface="Source Sans Pro"/>
              </a:rPr>
              <a:t>the </a:t>
            </a:r>
            <a:r>
              <a:rPr sz="2800" spc="-45" dirty="0">
                <a:latin typeface="Source Sans Pro"/>
                <a:cs typeface="Source Sans Pro"/>
              </a:rPr>
              <a:t>FCC </a:t>
            </a:r>
            <a:r>
              <a:rPr sz="2800" spc="-15" dirty="0">
                <a:latin typeface="Source Sans Pro"/>
                <a:cs typeface="Source Sans Pro"/>
              </a:rPr>
              <a:t>Form </a:t>
            </a:r>
            <a:r>
              <a:rPr sz="2800" spc="-5" dirty="0">
                <a:latin typeface="Source Sans Pro"/>
                <a:cs typeface="Source Sans Pro"/>
              </a:rPr>
              <a:t>470 </a:t>
            </a:r>
            <a:r>
              <a:rPr sz="2800" spc="-5" dirty="0" smtClean="0">
                <a:latin typeface="Source Sans Pro"/>
                <a:cs typeface="Source Sans Pro"/>
              </a:rPr>
              <a:t>in</a:t>
            </a:r>
            <a:r>
              <a:rPr lang="en-US" sz="2800" spc="-5" dirty="0" smtClean="0">
                <a:latin typeface="Source Sans Pro"/>
                <a:cs typeface="Source Sans Pro"/>
              </a:rPr>
              <a:t> the</a:t>
            </a:r>
            <a:r>
              <a:rPr sz="2800" spc="-5" dirty="0" smtClean="0">
                <a:latin typeface="Source Sans Pro"/>
                <a:cs typeface="Source Sans Pro"/>
              </a:rPr>
              <a:t> </a:t>
            </a:r>
            <a:r>
              <a:rPr sz="2800" spc="-30" dirty="0">
                <a:latin typeface="Source Sans Pro"/>
                <a:cs typeface="Source Sans Pro"/>
              </a:rPr>
              <a:t>E-rate </a:t>
            </a:r>
            <a:r>
              <a:rPr sz="2800" spc="-10" dirty="0">
                <a:latin typeface="Source Sans Pro"/>
                <a:cs typeface="Source Sans Pro"/>
              </a:rPr>
              <a:t>Productivity Center  </a:t>
            </a:r>
            <a:r>
              <a:rPr sz="2800" spc="-5" dirty="0">
                <a:latin typeface="Source Sans Pro"/>
                <a:cs typeface="Source Sans Pro"/>
              </a:rPr>
              <a:t>(EPC).</a:t>
            </a:r>
            <a:endParaRPr sz="2800" dirty="0">
              <a:latin typeface="Source Sans Pro"/>
              <a:cs typeface="Source Sans Pro"/>
            </a:endParaRPr>
          </a:p>
          <a:p>
            <a:pPr marL="355600" marR="558800" indent="-342900" algn="just">
              <a:lnSpc>
                <a:spcPct val="100000"/>
              </a:lnSpc>
              <a:spcBef>
                <a:spcPts val="1305"/>
              </a:spcBef>
              <a:buClr>
                <a:srgbClr val="006FF4"/>
              </a:buClr>
              <a:buFont typeface="Arial"/>
              <a:buChar char="•"/>
              <a:tabLst>
                <a:tab pos="355600" algn="l"/>
              </a:tabLst>
            </a:pPr>
            <a:r>
              <a:rPr sz="2800" spc="-5" dirty="0">
                <a:latin typeface="Source Sans Pro"/>
                <a:cs typeface="Source Sans Pro"/>
              </a:rPr>
              <a:t>In EPC, the </a:t>
            </a:r>
            <a:r>
              <a:rPr sz="2800" spc="-45" dirty="0">
                <a:latin typeface="Source Sans Pro"/>
                <a:cs typeface="Source Sans Pro"/>
              </a:rPr>
              <a:t>FCC </a:t>
            </a:r>
            <a:r>
              <a:rPr sz="2800" spc="-15" dirty="0">
                <a:latin typeface="Source Sans Pro"/>
                <a:cs typeface="Source Sans Pro"/>
              </a:rPr>
              <a:t>Form </a:t>
            </a:r>
            <a:r>
              <a:rPr sz="2800" spc="-5" dirty="0">
                <a:latin typeface="Source Sans Pro"/>
                <a:cs typeface="Source Sans Pro"/>
              </a:rPr>
              <a:t>470 </a:t>
            </a:r>
            <a:r>
              <a:rPr sz="2800" spc="-10" dirty="0">
                <a:latin typeface="Source Sans Pro"/>
                <a:cs typeface="Source Sans Pro"/>
              </a:rPr>
              <a:t>has </a:t>
            </a:r>
            <a:r>
              <a:rPr sz="2800" spc="-5" dirty="0">
                <a:latin typeface="Source Sans Pro"/>
                <a:cs typeface="Source Sans Pro"/>
              </a:rPr>
              <a:t>a </a:t>
            </a:r>
            <a:r>
              <a:rPr sz="2800" spc="-10" dirty="0">
                <a:latin typeface="Source Sans Pro"/>
                <a:cs typeface="Source Sans Pro"/>
              </a:rPr>
              <a:t>drop-down </a:t>
            </a:r>
            <a:r>
              <a:rPr sz="2800" spc="-5" dirty="0">
                <a:latin typeface="Source Sans Pro"/>
                <a:cs typeface="Source Sans Pro"/>
              </a:rPr>
              <a:t>menu of eligible  services; </a:t>
            </a:r>
            <a:r>
              <a:rPr sz="2800" spc="-15" dirty="0">
                <a:latin typeface="Source Sans Pro"/>
                <a:cs typeface="Source Sans Pro"/>
              </a:rPr>
              <a:t>applicants </a:t>
            </a:r>
            <a:r>
              <a:rPr sz="2800" spc="-20" dirty="0">
                <a:latin typeface="Source Sans Pro"/>
                <a:cs typeface="Source Sans Pro"/>
              </a:rPr>
              <a:t>must </a:t>
            </a:r>
            <a:r>
              <a:rPr sz="2800" spc="-10" dirty="0">
                <a:latin typeface="Source Sans Pro"/>
                <a:cs typeface="Source Sans Pro"/>
              </a:rPr>
              <a:t>select </a:t>
            </a:r>
            <a:r>
              <a:rPr sz="2800" spc="-5" dirty="0">
                <a:latin typeface="Source Sans Pro"/>
                <a:cs typeface="Source Sans Pro"/>
              </a:rPr>
              <a:t>the services </a:t>
            </a:r>
            <a:r>
              <a:rPr sz="2800" spc="-15" dirty="0">
                <a:latin typeface="Source Sans Pro"/>
                <a:cs typeface="Source Sans Pro"/>
              </a:rPr>
              <a:t>for </a:t>
            </a:r>
            <a:r>
              <a:rPr sz="2800" spc="-5" dirty="0">
                <a:latin typeface="Source Sans Pro"/>
                <a:cs typeface="Source Sans Pro"/>
              </a:rPr>
              <a:t>which </a:t>
            </a:r>
            <a:r>
              <a:rPr sz="2800" dirty="0">
                <a:latin typeface="Source Sans Pro"/>
                <a:cs typeface="Source Sans Pro"/>
              </a:rPr>
              <a:t>they  </a:t>
            </a:r>
            <a:r>
              <a:rPr sz="2800" spc="-10" dirty="0">
                <a:latin typeface="Source Sans Pro"/>
                <a:cs typeface="Source Sans Pro"/>
              </a:rPr>
              <a:t>would </a:t>
            </a:r>
            <a:r>
              <a:rPr sz="2800" spc="-20" dirty="0">
                <a:latin typeface="Source Sans Pro"/>
                <a:cs typeface="Source Sans Pro"/>
              </a:rPr>
              <a:t>like to </a:t>
            </a:r>
            <a:r>
              <a:rPr sz="2800" dirty="0">
                <a:latin typeface="Source Sans Pro"/>
                <a:cs typeface="Source Sans Pro"/>
              </a:rPr>
              <a:t>seek</a:t>
            </a:r>
            <a:r>
              <a:rPr sz="2800" spc="-10" dirty="0">
                <a:latin typeface="Source Sans Pro"/>
                <a:cs typeface="Source Sans Pro"/>
              </a:rPr>
              <a:t> </a:t>
            </a:r>
            <a:r>
              <a:rPr sz="2800" spc="-5" dirty="0">
                <a:latin typeface="Source Sans Pro"/>
                <a:cs typeface="Source Sans Pro"/>
              </a:rPr>
              <a:t>bids.</a:t>
            </a:r>
            <a:endParaRPr sz="2800" dirty="0">
              <a:latin typeface="Source Sans Pro"/>
              <a:cs typeface="Source Sans Pro"/>
            </a:endParaRPr>
          </a:p>
        </p:txBody>
      </p:sp>
    </p:spTree>
    <p:extLst>
      <p:ext uri="{BB962C8B-B14F-4D97-AF65-F5344CB8AC3E}">
        <p14:creationId xmlns:p14="http://schemas.microsoft.com/office/powerpoint/2010/main" val="3983837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DFCED7-EB59-654B-ACD8-84CE8F59160C}" type="slidenum">
              <a:rPr lang="en-US" smtClean="0"/>
              <a:pPr/>
              <a:t>26</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532808060"/>
              </p:ext>
            </p:extLst>
          </p:nvPr>
        </p:nvGraphicFramePr>
        <p:xfrm>
          <a:off x="428316" y="1552424"/>
          <a:ext cx="11307284" cy="3662680"/>
        </p:xfrm>
        <a:graphic>
          <a:graphicData uri="http://schemas.openxmlformats.org/drawingml/2006/table">
            <a:tbl>
              <a:tblPr firstRow="1" bandRow="1">
                <a:tableStyleId>{5C22544A-7EE6-4342-B048-85BDC9FD1C3A}</a:tableStyleId>
              </a:tblPr>
              <a:tblGrid>
                <a:gridCol w="5653642"/>
                <a:gridCol w="5653642"/>
              </a:tblGrid>
              <a:tr h="370840">
                <a:tc>
                  <a:txBody>
                    <a:bodyPr/>
                    <a:lstStyle/>
                    <a:p>
                      <a:pPr algn="ctr"/>
                      <a:r>
                        <a:rPr lang="en-US" dirty="0" smtClean="0">
                          <a:solidFill>
                            <a:schemeClr val="tx1"/>
                          </a:solidFill>
                        </a:rPr>
                        <a:t>Drop-Down Options</a:t>
                      </a:r>
                      <a:endParaRPr lang="en-US" dirty="0">
                        <a:solidFill>
                          <a:schemeClr val="tx1"/>
                        </a:solidFill>
                      </a:endParaRPr>
                    </a:p>
                  </a:txBody>
                  <a:tcPr/>
                </a:tc>
                <a:tc>
                  <a:txBody>
                    <a:bodyPr/>
                    <a:lstStyle/>
                    <a:p>
                      <a:pPr algn="ctr"/>
                      <a:r>
                        <a:rPr lang="en-US" dirty="0" smtClean="0">
                          <a:solidFill>
                            <a:schemeClr val="tx1"/>
                          </a:solidFill>
                        </a:rPr>
                        <a:t>Description</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Internet Access: ISP Service Only(No Transport Circuit Included)</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only seeking bids for commercial internet access service. </a:t>
                      </a:r>
                      <a:r>
                        <a:rPr lang="en-US" sz="1800" b="1" i="0" u="none" strike="noStrike" kern="1200" dirty="0" smtClean="0">
                          <a:solidFill>
                            <a:schemeClr val="tx1"/>
                          </a:solidFill>
                          <a:effectLst/>
                          <a:latin typeface="+mn-lt"/>
                          <a:ea typeface="+mn-ea"/>
                          <a:cs typeface="+mn-cs"/>
                        </a:rPr>
                        <a:t>Note: this does not include any type of transport circuit.</a:t>
                      </a:r>
                      <a:endParaRPr lang="en-US" b="1"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Internet Access and Transport Bundled (Non-Fiber)</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seeking bids for services provided over </a:t>
                      </a:r>
                      <a:r>
                        <a:rPr lang="en-US" sz="1800" b="1" i="0" u="none" strike="noStrike" kern="1200" dirty="0" smtClean="0">
                          <a:solidFill>
                            <a:schemeClr val="tx1"/>
                          </a:solidFill>
                          <a:effectLst/>
                          <a:latin typeface="+mn-lt"/>
                          <a:ea typeface="+mn-ea"/>
                          <a:cs typeface="+mn-cs"/>
                        </a:rPr>
                        <a:t>non-fiber-based</a:t>
                      </a:r>
                      <a:r>
                        <a:rPr lang="en-US" sz="1800" b="0" i="0" u="none" strike="noStrike" kern="1200" dirty="0" smtClean="0">
                          <a:solidFill>
                            <a:schemeClr val="tx1"/>
                          </a:solidFill>
                          <a:effectLst/>
                          <a:latin typeface="+mn-lt"/>
                          <a:ea typeface="+mn-ea"/>
                          <a:cs typeface="+mn-cs"/>
                        </a:rPr>
                        <a:t> service-provider-owned networks that include commercial internet access service (e.g., copper, microwave, or coaxial cable, but excluding Leased Lit Fiber).</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Leased Lit Fiber (with or without Internet access)</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seeking bids for either a bundled solution of internet access (delivered over lit fiber) or transport only (delivered over lit fiber).</a:t>
                      </a:r>
                      <a:endParaRPr lang="en-US" dirty="0">
                        <a:solidFill>
                          <a:schemeClr val="tx1"/>
                        </a:solidFill>
                      </a:endParaRPr>
                    </a:p>
                  </a:txBody>
                  <a:tcPr/>
                </a:tc>
              </a:tr>
            </a:tbl>
          </a:graphicData>
        </a:graphic>
      </p:graphicFrame>
      <p:sp>
        <p:nvSpPr>
          <p:cNvPr id="2" name="TextBox 1"/>
          <p:cNvSpPr txBox="1"/>
          <p:nvPr/>
        </p:nvSpPr>
        <p:spPr>
          <a:xfrm>
            <a:off x="517585" y="402624"/>
            <a:ext cx="8827738" cy="523220"/>
          </a:xfrm>
          <a:prstGeom prst="rect">
            <a:avLst/>
          </a:prstGeom>
          <a:noFill/>
        </p:spPr>
        <p:txBody>
          <a:bodyPr wrap="none" rtlCol="0">
            <a:spAutoFit/>
          </a:bodyPr>
          <a:lstStyle/>
          <a:p>
            <a:r>
              <a:rPr lang="en-US" sz="2800" b="1" spc="-5" dirty="0">
                <a:solidFill>
                  <a:srgbClr val="004AD4"/>
                </a:solidFill>
                <a:latin typeface="Source Sans Pro" charset="0"/>
                <a:ea typeface="Source Sans Pro" charset="0"/>
              </a:rPr>
              <a:t>Initiating </a:t>
            </a:r>
            <a:r>
              <a:rPr lang="en-US" sz="2800" b="1" spc="-5" dirty="0" smtClean="0">
                <a:solidFill>
                  <a:srgbClr val="004AD4"/>
                </a:solidFill>
                <a:latin typeface="Source Sans Pro" charset="0"/>
                <a:ea typeface="Source Sans Pro" charset="0"/>
              </a:rPr>
              <a:t>a </a:t>
            </a:r>
            <a:r>
              <a:rPr lang="en-US" sz="2800" b="1" spc="-5" dirty="0">
                <a:solidFill>
                  <a:srgbClr val="004AD4"/>
                </a:solidFill>
                <a:latin typeface="Source Sans Pro" charset="0"/>
                <a:ea typeface="Source Sans Pro" charset="0"/>
              </a:rPr>
              <a:t>Request for </a:t>
            </a:r>
            <a:r>
              <a:rPr lang="en-US" sz="2800" b="1" spc="-5" dirty="0" smtClean="0">
                <a:solidFill>
                  <a:srgbClr val="004AD4"/>
                </a:solidFill>
                <a:latin typeface="Source Sans Pro" charset="0"/>
                <a:ea typeface="Source Sans Pro" charset="0"/>
              </a:rPr>
              <a:t>Bids: FCC Form 470 Drop Downs</a:t>
            </a:r>
            <a:endParaRPr lang="en-US" dirty="0"/>
          </a:p>
        </p:txBody>
      </p:sp>
      <p:sp>
        <p:nvSpPr>
          <p:cNvPr id="3" name="Rectangle 2"/>
          <p:cNvSpPr/>
          <p:nvPr/>
        </p:nvSpPr>
        <p:spPr>
          <a:xfrm>
            <a:off x="428316" y="6532018"/>
            <a:ext cx="2051524" cy="215444"/>
          </a:xfrm>
          <a:prstGeom prst="rect">
            <a:avLst/>
          </a:prstGeom>
        </p:spPr>
        <p:txBody>
          <a:bodyPr wrap="none">
            <a:spAutoFit/>
          </a:bodyPr>
          <a:lstStyle/>
          <a:p>
            <a:pPr marL="12700" lvl="0">
              <a:spcBef>
                <a:spcPts val="75"/>
              </a:spcBef>
            </a:pPr>
            <a:r>
              <a:rPr lang="en-US" sz="800" dirty="0">
                <a:solidFill>
                  <a:srgbClr val="358CFF"/>
                </a:solidFill>
                <a:latin typeface="Source Sans Pro" charset="0"/>
                <a:ea typeface="Source Sans Pro" charset="0"/>
              </a:rPr>
              <a:t>© </a:t>
            </a:r>
            <a:r>
              <a:rPr lang="en-US" sz="800" spc="-5" dirty="0">
                <a:solidFill>
                  <a:srgbClr val="358CFF"/>
                </a:solidFill>
                <a:latin typeface="Source Sans Pro" charset="0"/>
                <a:ea typeface="Source Sans Pro" charset="0"/>
              </a:rPr>
              <a:t>2018 Universal Service Administrative</a:t>
            </a:r>
            <a:r>
              <a:rPr lang="en-US" sz="800" spc="45" dirty="0">
                <a:solidFill>
                  <a:srgbClr val="358CFF"/>
                </a:solidFill>
                <a:latin typeface="Source Sans Pro" charset="0"/>
                <a:ea typeface="Source Sans Pro" charset="0"/>
              </a:rPr>
              <a:t> </a:t>
            </a:r>
            <a:r>
              <a:rPr lang="en-US" sz="800" spc="-5" dirty="0">
                <a:solidFill>
                  <a:srgbClr val="358CFF"/>
                </a:solidFill>
                <a:latin typeface="Source Sans Pro" charset="0"/>
                <a:ea typeface="Source Sans Pro" charset="0"/>
              </a:rPr>
              <a:t>Co.</a:t>
            </a:r>
          </a:p>
        </p:txBody>
      </p:sp>
      <p:sp>
        <p:nvSpPr>
          <p:cNvPr id="5" name="Title 4"/>
          <p:cNvSpPr>
            <a:spLocks noGrp="1"/>
          </p:cNvSpPr>
          <p:nvPr>
            <p:ph type="title"/>
          </p:nvPr>
        </p:nvSpPr>
        <p:spPr>
          <a:xfrm>
            <a:off x="8312891" y="7342432"/>
            <a:ext cx="1633492" cy="1419285"/>
          </a:xfrm>
        </p:spPr>
        <p:txBody>
          <a:bodyPr/>
          <a:lstStyle/>
          <a:p>
            <a:endParaRPr lang="en-US" dirty="0"/>
          </a:p>
        </p:txBody>
      </p:sp>
    </p:spTree>
    <p:extLst>
      <p:ext uri="{BB962C8B-B14F-4D97-AF65-F5344CB8AC3E}">
        <p14:creationId xmlns:p14="http://schemas.microsoft.com/office/powerpoint/2010/main" val="2792374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27</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graphicFrame>
        <p:nvGraphicFramePr>
          <p:cNvPr id="7" name="Table 6"/>
          <p:cNvGraphicFramePr>
            <a:graphicFrameLocks noGrp="1"/>
          </p:cNvGraphicFramePr>
          <p:nvPr>
            <p:extLst>
              <p:ext uri="{D42A27DB-BD31-4B8C-83A1-F6EECF244321}">
                <p14:modId xmlns:p14="http://schemas.microsoft.com/office/powerpoint/2010/main" val="1378799942"/>
              </p:ext>
            </p:extLst>
          </p:nvPr>
        </p:nvGraphicFramePr>
        <p:xfrm>
          <a:off x="428316" y="1552424"/>
          <a:ext cx="11307284" cy="5034280"/>
        </p:xfrm>
        <a:graphic>
          <a:graphicData uri="http://schemas.openxmlformats.org/drawingml/2006/table">
            <a:tbl>
              <a:tblPr firstRow="1" bandRow="1">
                <a:tableStyleId>{5C22544A-7EE6-4342-B048-85BDC9FD1C3A}</a:tableStyleId>
              </a:tblPr>
              <a:tblGrid>
                <a:gridCol w="5653642"/>
                <a:gridCol w="5653642"/>
              </a:tblGrid>
              <a:tr h="370840">
                <a:tc>
                  <a:txBody>
                    <a:bodyPr/>
                    <a:lstStyle/>
                    <a:p>
                      <a:pPr algn="ctr"/>
                      <a:r>
                        <a:rPr lang="en-US" dirty="0" smtClean="0">
                          <a:solidFill>
                            <a:schemeClr val="tx1"/>
                          </a:solidFill>
                        </a:rPr>
                        <a:t>Drop-Down Options</a:t>
                      </a:r>
                      <a:endParaRPr lang="en-US" dirty="0">
                        <a:solidFill>
                          <a:schemeClr val="tx1"/>
                        </a:solidFill>
                      </a:endParaRPr>
                    </a:p>
                  </a:txBody>
                  <a:tcPr/>
                </a:tc>
                <a:tc>
                  <a:txBody>
                    <a:bodyPr/>
                    <a:lstStyle/>
                    <a:p>
                      <a:pPr algn="ctr"/>
                      <a:r>
                        <a:rPr lang="en-US" dirty="0" smtClean="0">
                          <a:solidFill>
                            <a:schemeClr val="tx1"/>
                          </a:solidFill>
                        </a:rPr>
                        <a:t>Description</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Leased Dark Fiber and Leased Lit Fiber</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seeking bids that include Leased Dark Fiber. This option ensures compliance with the</a:t>
                      </a:r>
                      <a:r>
                        <a:rPr lang="en-US" sz="1800" b="0" i="0" u="none" strike="noStrike" kern="1200" baseline="0" dirty="0" smtClean="0">
                          <a:solidFill>
                            <a:schemeClr val="tx1"/>
                          </a:solidFill>
                          <a:effectLst/>
                          <a:latin typeface="+mn-lt"/>
                          <a:ea typeface="+mn-ea"/>
                          <a:cs typeface="+mn-cs"/>
                        </a:rPr>
                        <a:t> </a:t>
                      </a:r>
                      <a:r>
                        <a:rPr lang="en-US" sz="1800" b="0" i="0" u="none" strike="noStrike" kern="1200" dirty="0" smtClean="0">
                          <a:solidFill>
                            <a:schemeClr val="tx1"/>
                          </a:solidFill>
                          <a:effectLst/>
                          <a:latin typeface="+mn-lt"/>
                          <a:ea typeface="+mn-ea"/>
                          <a:cs typeface="+mn-cs"/>
                        </a:rPr>
                        <a:t>competitive bidding requirement that applicants requesting bids for Leased Dark Fiber</a:t>
                      </a:r>
                      <a:r>
                        <a:rPr lang="en-US" sz="1800" b="0" i="0" u="none" strike="noStrike" kern="1200" baseline="0" dirty="0" smtClean="0">
                          <a:solidFill>
                            <a:schemeClr val="tx1"/>
                          </a:solidFill>
                          <a:effectLst/>
                          <a:latin typeface="+mn-lt"/>
                          <a:ea typeface="+mn-ea"/>
                          <a:cs typeface="+mn-cs"/>
                        </a:rPr>
                        <a:t> </a:t>
                      </a:r>
                      <a:r>
                        <a:rPr lang="en-US" sz="1800" b="0" i="0" u="none" strike="noStrike" kern="1200" dirty="0" smtClean="0">
                          <a:solidFill>
                            <a:schemeClr val="tx1"/>
                          </a:solidFill>
                          <a:effectLst/>
                          <a:latin typeface="+mn-lt"/>
                          <a:ea typeface="+mn-ea"/>
                          <a:cs typeface="+mn-cs"/>
                        </a:rPr>
                        <a:t>also request bids for Leased Lit Fiber. </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Self-Provisioned Network (Applicant Owned and Operated Network) and Services Provided Over Third-Party Networks</a:t>
                      </a:r>
                      <a:endParaRPr lang="en-US" dirty="0">
                        <a:solidFill>
                          <a:schemeClr val="tx1"/>
                        </a:solidFill>
                      </a:endParaRPr>
                    </a:p>
                  </a:txBody>
                  <a:tcPr/>
                </a:tc>
                <a:tc>
                  <a:txBody>
                    <a:bodyPr/>
                    <a:lstStyle/>
                    <a:p>
                      <a:pPr algn="ctr"/>
                      <a:r>
                        <a:rPr lang="en-US" sz="1800" kern="1200" dirty="0" smtClean="0">
                          <a:solidFill>
                            <a:schemeClr val="dk1"/>
                          </a:solidFill>
                          <a:effectLst/>
                          <a:latin typeface="+mn-lt"/>
                          <a:ea typeface="+mn-ea"/>
                          <a:cs typeface="+mn-cs"/>
                        </a:rPr>
                        <a:t>When seeking bids for services provided over a self- provisioned network on a technology-neutral basis (e.g., fiber, copper, microwave, or coaxial cable).  This option ensures compliance with the competitive bidding requirement that applicants requesting bids for a Self-Provisioned Network also request bids for services provided over Third Party</a:t>
                      </a:r>
                      <a:r>
                        <a:rPr lang="en-US" sz="1800" kern="1200" baseline="0" dirty="0" smtClean="0">
                          <a:solidFill>
                            <a:schemeClr val="dk1"/>
                          </a:solidFill>
                          <a:effectLst/>
                          <a:latin typeface="+mn-lt"/>
                          <a:ea typeface="+mn-ea"/>
                          <a:cs typeface="+mn-cs"/>
                        </a:rPr>
                        <a:t> Networks.</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Transport Only – No ISP Service Included (Non-Fiber)</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seeking bids for services provided over non-fiber-based service-provider-owned networks that </a:t>
                      </a:r>
                      <a:r>
                        <a:rPr lang="en-US" sz="1800" b="1" i="0" u="none" strike="noStrike" kern="1200" dirty="0" smtClean="0">
                          <a:solidFill>
                            <a:schemeClr val="tx1"/>
                          </a:solidFill>
                          <a:effectLst/>
                          <a:latin typeface="+mn-lt"/>
                          <a:ea typeface="+mn-ea"/>
                          <a:cs typeface="+mn-cs"/>
                        </a:rPr>
                        <a:t>do not</a:t>
                      </a:r>
                      <a:r>
                        <a:rPr lang="en-US" sz="1800" b="0" i="0" u="none" strike="noStrike" kern="1200" dirty="0" smtClean="0">
                          <a:solidFill>
                            <a:schemeClr val="tx1"/>
                          </a:solidFill>
                          <a:effectLst/>
                          <a:latin typeface="+mn-lt"/>
                          <a:ea typeface="+mn-ea"/>
                          <a:cs typeface="+mn-cs"/>
                        </a:rPr>
                        <a:t> include commercial internet access (e.g., copper, microwave, or coaxial cable, but </a:t>
                      </a:r>
                      <a:r>
                        <a:rPr lang="en-US" sz="1800" b="1" i="0" u="none" strike="noStrike" kern="1200" dirty="0" smtClean="0">
                          <a:solidFill>
                            <a:schemeClr val="tx1"/>
                          </a:solidFill>
                          <a:effectLst/>
                          <a:latin typeface="+mn-lt"/>
                          <a:ea typeface="+mn-ea"/>
                          <a:cs typeface="+mn-cs"/>
                        </a:rPr>
                        <a:t>excluding Leased Lit Fiber</a:t>
                      </a:r>
                      <a:r>
                        <a:rPr lang="en-US" sz="1800" b="0" i="0" u="none" strike="noStrike" kern="1200" dirty="0" smtClean="0">
                          <a:solidFill>
                            <a:schemeClr val="tx1"/>
                          </a:solidFill>
                          <a:effectLst/>
                          <a:latin typeface="+mn-lt"/>
                          <a:ea typeface="+mn-ea"/>
                          <a:cs typeface="+mn-cs"/>
                        </a:rPr>
                        <a:t>). </a:t>
                      </a:r>
                      <a:endParaRPr lang="en-US" dirty="0">
                        <a:solidFill>
                          <a:schemeClr val="tx1"/>
                        </a:solidFill>
                      </a:endParaRPr>
                    </a:p>
                  </a:txBody>
                  <a:tcPr/>
                </a:tc>
              </a:tr>
            </a:tbl>
          </a:graphicData>
        </a:graphic>
      </p:graphicFrame>
      <p:sp>
        <p:nvSpPr>
          <p:cNvPr id="3" name="TextBox 2"/>
          <p:cNvSpPr txBox="1"/>
          <p:nvPr/>
        </p:nvSpPr>
        <p:spPr>
          <a:xfrm>
            <a:off x="517585" y="422694"/>
            <a:ext cx="9816860" cy="800219"/>
          </a:xfrm>
          <a:prstGeom prst="rect">
            <a:avLst/>
          </a:prstGeom>
          <a:noFill/>
        </p:spPr>
        <p:txBody>
          <a:bodyPr wrap="square" rtlCol="0">
            <a:spAutoFit/>
          </a:bodyPr>
          <a:lstStyle/>
          <a:p>
            <a:r>
              <a:rPr lang="en-US" sz="2800" b="1" spc="-5" dirty="0">
                <a:solidFill>
                  <a:srgbClr val="004AD4"/>
                </a:solidFill>
                <a:latin typeface="Source Sans Pro" charset="0"/>
                <a:ea typeface="Source Sans Pro" charset="0"/>
              </a:rPr>
              <a:t>Initiating a Request for Bids: FCC Form 470 Drop Downs</a:t>
            </a:r>
            <a:endParaRPr lang="en-US" sz="2800" dirty="0"/>
          </a:p>
          <a:p>
            <a:endParaRPr lang="en-US" dirty="0"/>
          </a:p>
        </p:txBody>
      </p:sp>
      <p:sp>
        <p:nvSpPr>
          <p:cNvPr id="6" name="Title 5"/>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814334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28</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 </a:t>
            </a:r>
            <a:r>
              <a:rPr spc="-5" dirty="0" smtClean="0"/>
              <a:t>Universal </a:t>
            </a:r>
            <a:r>
              <a:rPr spc="-5" dirty="0"/>
              <a:t>Service Administrative</a:t>
            </a:r>
            <a:r>
              <a:rPr spc="45" dirty="0"/>
              <a:t> </a:t>
            </a:r>
            <a:r>
              <a:rPr spc="-5" dirty="0"/>
              <a:t>Co.</a:t>
            </a:r>
          </a:p>
        </p:txBody>
      </p:sp>
      <p:graphicFrame>
        <p:nvGraphicFramePr>
          <p:cNvPr id="7" name="Table 6"/>
          <p:cNvGraphicFramePr>
            <a:graphicFrameLocks noGrp="1"/>
          </p:cNvGraphicFramePr>
          <p:nvPr>
            <p:extLst>
              <p:ext uri="{D42A27DB-BD31-4B8C-83A1-F6EECF244321}">
                <p14:modId xmlns:p14="http://schemas.microsoft.com/office/powerpoint/2010/main" val="2216973834"/>
              </p:ext>
            </p:extLst>
          </p:nvPr>
        </p:nvGraphicFramePr>
        <p:xfrm>
          <a:off x="428316" y="1552424"/>
          <a:ext cx="11307284" cy="3479800"/>
        </p:xfrm>
        <a:graphic>
          <a:graphicData uri="http://schemas.openxmlformats.org/drawingml/2006/table">
            <a:tbl>
              <a:tblPr firstRow="1" bandRow="1">
                <a:tableStyleId>{5C22544A-7EE6-4342-B048-85BDC9FD1C3A}</a:tableStyleId>
              </a:tblPr>
              <a:tblGrid>
                <a:gridCol w="5653642"/>
                <a:gridCol w="5653642"/>
              </a:tblGrid>
              <a:tr h="370840">
                <a:tc>
                  <a:txBody>
                    <a:bodyPr/>
                    <a:lstStyle/>
                    <a:p>
                      <a:pPr algn="ctr"/>
                      <a:r>
                        <a:rPr lang="en-US" dirty="0" smtClean="0">
                          <a:solidFill>
                            <a:schemeClr val="tx1"/>
                          </a:solidFill>
                        </a:rPr>
                        <a:t>Drop-Down Options</a:t>
                      </a:r>
                      <a:endParaRPr lang="en-US" dirty="0">
                        <a:solidFill>
                          <a:schemeClr val="tx1"/>
                        </a:solidFill>
                      </a:endParaRPr>
                    </a:p>
                  </a:txBody>
                  <a:tcPr/>
                </a:tc>
                <a:tc>
                  <a:txBody>
                    <a:bodyPr/>
                    <a:lstStyle/>
                    <a:p>
                      <a:pPr algn="ctr"/>
                      <a:r>
                        <a:rPr lang="en-US" dirty="0" smtClean="0">
                          <a:solidFill>
                            <a:schemeClr val="tx1"/>
                          </a:solidFill>
                        </a:rPr>
                        <a:t>Description</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Cellular Data Plan/Air Card Service</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only seeking bids for a commercial wireless data plan</a:t>
                      </a:r>
                      <a:r>
                        <a:rPr lang="en-US" sz="1800" b="0" i="0" u="none" strike="noStrike" kern="1200" baseline="0" dirty="0" smtClean="0">
                          <a:solidFill>
                            <a:schemeClr val="tx1"/>
                          </a:solidFill>
                          <a:effectLst/>
                          <a:latin typeface="+mn-lt"/>
                          <a:ea typeface="+mn-ea"/>
                          <a:cs typeface="+mn-cs"/>
                        </a:rPr>
                        <a:t> only</a:t>
                      </a:r>
                      <a:r>
                        <a:rPr lang="en-US" sz="1800" b="0" i="0" u="none" strike="noStrike" kern="1200" dirty="0" smtClean="0">
                          <a:solidFill>
                            <a:schemeClr val="tx1"/>
                          </a:solidFill>
                          <a:effectLst/>
                          <a:latin typeface="+mn-lt"/>
                          <a:ea typeface="+mn-ea"/>
                          <a:cs typeface="+mn-cs"/>
                        </a:rPr>
                        <a:t>. </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Network Equipment</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seeking bids for modulating electronics or other equipment necessary to make a Category One service functional.</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Maintenance &amp; Operations</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seeking bids for maintenance and operations costs for Leased Dark Fiber or a Self-Provisioned network.</a:t>
                      </a:r>
                      <a:endParaRPr lang="en-US" dirty="0">
                        <a:solidFill>
                          <a:schemeClr val="tx1"/>
                        </a:solidFill>
                      </a:endParaRPr>
                    </a:p>
                  </a:txBody>
                  <a:tcPr/>
                </a:tc>
              </a:tr>
              <a:tr h="370840">
                <a:tc>
                  <a:txBody>
                    <a:bodyPr/>
                    <a:lstStyle/>
                    <a:p>
                      <a:pPr algn="ctr"/>
                      <a:r>
                        <a:rPr lang="en-US" dirty="0" smtClean="0">
                          <a:solidFill>
                            <a:schemeClr val="tx1"/>
                          </a:solidFill>
                        </a:rPr>
                        <a:t>Other</a:t>
                      </a:r>
                      <a:endParaRPr lang="en-US" dirty="0">
                        <a:solidFill>
                          <a:schemeClr val="tx1"/>
                        </a:solidFill>
                      </a:endParaRPr>
                    </a:p>
                  </a:txBody>
                  <a:tcPr/>
                </a:tc>
                <a:tc>
                  <a:txBody>
                    <a:bodyPr/>
                    <a:lstStyle/>
                    <a:p>
                      <a:pPr algn="ctr"/>
                      <a:r>
                        <a:rPr lang="en-US" sz="1800" b="0" i="0" u="none" strike="noStrike" kern="1200" dirty="0" smtClean="0">
                          <a:solidFill>
                            <a:schemeClr val="tx1"/>
                          </a:solidFill>
                          <a:effectLst/>
                          <a:latin typeface="+mn-lt"/>
                          <a:ea typeface="+mn-ea"/>
                          <a:cs typeface="+mn-cs"/>
                        </a:rPr>
                        <a:t>When the service you want is not otherwise listed.  Be sure to provide additional details about this service by uploading an RFP document.</a:t>
                      </a:r>
                      <a:endParaRPr lang="en-US" dirty="0">
                        <a:solidFill>
                          <a:schemeClr val="tx1"/>
                        </a:solidFill>
                      </a:endParaRPr>
                    </a:p>
                  </a:txBody>
                  <a:tcPr/>
                </a:tc>
              </a:tr>
            </a:tbl>
          </a:graphicData>
        </a:graphic>
      </p:graphicFrame>
      <p:sp>
        <p:nvSpPr>
          <p:cNvPr id="3" name="Rectangle 2"/>
          <p:cNvSpPr/>
          <p:nvPr/>
        </p:nvSpPr>
        <p:spPr>
          <a:xfrm>
            <a:off x="416090" y="5284388"/>
            <a:ext cx="11319510" cy="646331"/>
          </a:xfrm>
          <a:prstGeom prst="rect">
            <a:avLst/>
          </a:prstGeom>
        </p:spPr>
        <p:txBody>
          <a:bodyPr wrap="square">
            <a:spAutoFit/>
          </a:bodyPr>
          <a:lstStyle/>
          <a:p>
            <a:pPr marL="342900" lvl="0" indent="-342900">
              <a:buFont typeface="Arial" panose="020B0604020202020204" pitchFamily="34" charset="0"/>
              <a:buChar char="•"/>
            </a:pPr>
            <a:r>
              <a:rPr lang="en-US" b="1" dirty="0" smtClean="0">
                <a:solidFill>
                  <a:schemeClr val="accent2"/>
                </a:solidFill>
              </a:rPr>
              <a:t>Note</a:t>
            </a:r>
            <a:r>
              <a:rPr lang="en-US" b="1" dirty="0">
                <a:solidFill>
                  <a:schemeClr val="accent2"/>
                </a:solidFill>
              </a:rPr>
              <a:t>: Effective FY2019, voice services are no longer eligible for </a:t>
            </a:r>
            <a:r>
              <a:rPr lang="en-US" b="1" dirty="0" err="1">
                <a:solidFill>
                  <a:schemeClr val="accent2"/>
                </a:solidFill>
              </a:rPr>
              <a:t>E-rate</a:t>
            </a:r>
            <a:r>
              <a:rPr lang="en-US" b="1" dirty="0">
                <a:solidFill>
                  <a:schemeClr val="accent2"/>
                </a:solidFill>
              </a:rPr>
              <a:t> support. Voice Services and Cellular Voice options have been removed from the drop-down list effective on the FY2019 FCC Forms 470.</a:t>
            </a:r>
            <a:endParaRPr lang="en-US" dirty="0">
              <a:solidFill>
                <a:schemeClr val="accent2"/>
              </a:solidFill>
            </a:endParaRPr>
          </a:p>
        </p:txBody>
      </p:sp>
      <p:sp>
        <p:nvSpPr>
          <p:cNvPr id="6" name="Rectangle 5"/>
          <p:cNvSpPr/>
          <p:nvPr/>
        </p:nvSpPr>
        <p:spPr>
          <a:xfrm>
            <a:off x="625094" y="391499"/>
            <a:ext cx="10770400" cy="523220"/>
          </a:xfrm>
          <a:prstGeom prst="rect">
            <a:avLst/>
          </a:prstGeom>
        </p:spPr>
        <p:txBody>
          <a:bodyPr wrap="square">
            <a:spAutoFit/>
          </a:bodyPr>
          <a:lstStyle/>
          <a:p>
            <a:r>
              <a:rPr lang="en-US" sz="2800" b="1" spc="-5" dirty="0">
                <a:solidFill>
                  <a:srgbClr val="004AD4"/>
                </a:solidFill>
                <a:latin typeface="Source Sans Pro" charset="0"/>
                <a:ea typeface="Source Sans Pro" charset="0"/>
              </a:rPr>
              <a:t>Initiating a Request for Bids: FCC Form 470 Drop Downs</a:t>
            </a:r>
            <a:endParaRPr lang="en-US" sz="2800" dirty="0"/>
          </a:p>
        </p:txBody>
      </p:sp>
      <p:sp>
        <p:nvSpPr>
          <p:cNvPr id="8" name="Title 7"/>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660324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DFCED7-EB59-654B-ACD8-84CE8F59160C}" type="slidenum">
              <a:rPr lang="en-US" smtClean="0"/>
              <a:pPr/>
              <a:t>29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40146170"/>
              </p:ext>
            </p:extLst>
          </p:nvPr>
        </p:nvGraphicFramePr>
        <p:xfrm>
          <a:off x="428316" y="1552424"/>
          <a:ext cx="11307284" cy="4211320"/>
        </p:xfrm>
        <a:graphic>
          <a:graphicData uri="http://schemas.openxmlformats.org/drawingml/2006/table">
            <a:tbl>
              <a:tblPr firstRow="1" bandRow="1">
                <a:tableStyleId>{5C22544A-7EE6-4342-B048-85BDC9FD1C3A}</a:tableStyleId>
              </a:tblPr>
              <a:tblGrid>
                <a:gridCol w="5653642"/>
                <a:gridCol w="5653642"/>
              </a:tblGrid>
              <a:tr h="370840">
                <a:tc>
                  <a:txBody>
                    <a:bodyPr/>
                    <a:lstStyle/>
                    <a:p>
                      <a:pPr algn="ctr"/>
                      <a:r>
                        <a:rPr lang="en-US" dirty="0" smtClean="0">
                          <a:solidFill>
                            <a:schemeClr val="tx1"/>
                          </a:solidFill>
                        </a:rPr>
                        <a:t>Drop-Down Options</a:t>
                      </a:r>
                      <a:endParaRPr lang="en-US" dirty="0">
                        <a:solidFill>
                          <a:schemeClr val="tx1"/>
                        </a:solidFill>
                      </a:endParaRPr>
                    </a:p>
                  </a:txBody>
                  <a:tcPr/>
                </a:tc>
                <a:tc>
                  <a:txBody>
                    <a:bodyPr/>
                    <a:lstStyle/>
                    <a:p>
                      <a:pPr algn="ctr"/>
                      <a:r>
                        <a:rPr lang="en-US" dirty="0" smtClean="0">
                          <a:solidFill>
                            <a:schemeClr val="tx1"/>
                          </a:solidFill>
                        </a:rPr>
                        <a:t>Service Examples</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Internet Access: ISP Service Only(No Transport Circuit Included)</a:t>
                      </a:r>
                      <a:endParaRPr lang="en-US"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school district has a self-provisioned WAN, and the high school acts as the district's internet hub. Because the district already owns circuits which can transmit internet access service to its schools, they seek only internet access (ISP service) that will terminate at the hub.</a:t>
                      </a:r>
                      <a:endParaRPr lang="en-US" b="1"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Internet Access and Transport Bundled (Non-Fiber)</a:t>
                      </a:r>
                      <a:endParaRPr lang="en-US"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library located in a rural or mountainous area without fiber access seeks broadband internet access service provided over a non-fiber connection.</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Leased Lit Fiber (with or without Internet access)</a:t>
                      </a:r>
                      <a:endParaRPr lang="en-US"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library is looking for internet access service to be transmitted over a fiber circuit.</a:t>
                      </a:r>
                    </a:p>
                    <a:p>
                      <a:pPr algn="ctr"/>
                      <a:r>
                        <a:rPr lang="en-US" sz="1800" b="0" i="0" kern="1200" dirty="0" smtClean="0">
                          <a:solidFill>
                            <a:schemeClr val="dk1"/>
                          </a:solidFill>
                          <a:effectLst/>
                          <a:latin typeface="+mn-lt"/>
                          <a:ea typeface="+mn-ea"/>
                          <a:cs typeface="+mn-cs"/>
                        </a:rPr>
                        <a:t>School A is looking for a dedicated fiber circuit to connect to School B (point-to-point) in order to transmit data between the two entities.</a:t>
                      </a:r>
                      <a:endParaRPr lang="en-US" dirty="0">
                        <a:solidFill>
                          <a:schemeClr val="tx1"/>
                        </a:solidFill>
                      </a:endParaRPr>
                    </a:p>
                  </a:txBody>
                  <a:tcPr/>
                </a:tc>
              </a:tr>
            </a:tbl>
          </a:graphicData>
        </a:graphic>
      </p:graphicFrame>
      <p:sp>
        <p:nvSpPr>
          <p:cNvPr id="10" name="object 2"/>
          <p:cNvSpPr txBox="1">
            <a:spLocks noGrp="1"/>
          </p:cNvSpPr>
          <p:nvPr>
            <p:ph type="title"/>
          </p:nvPr>
        </p:nvSpPr>
        <p:spPr>
          <a:xfrm>
            <a:off x="799252" y="1011733"/>
            <a:ext cx="11319510" cy="369332"/>
          </a:xfrm>
          <a:prstGeom prst="rect">
            <a:avLst/>
          </a:prstGeom>
        </p:spPr>
        <p:txBody>
          <a:bodyPr vert="horz" wrap="square" lIns="0" tIns="0" rIns="0" bIns="0" rtlCol="0">
            <a:spAutoFit/>
          </a:bodyPr>
          <a:lstStyle/>
          <a:p>
            <a:pPr marL="12700">
              <a:lnSpc>
                <a:spcPct val="100000"/>
              </a:lnSpc>
            </a:pPr>
            <a:r>
              <a:rPr lang="en-US" sz="2400" dirty="0" smtClean="0"/>
              <a:t> </a:t>
            </a:r>
            <a:endParaRPr lang="en-US" sz="2400" dirty="0"/>
          </a:p>
        </p:txBody>
      </p:sp>
      <p:sp>
        <p:nvSpPr>
          <p:cNvPr id="2" name="Rectangle 1"/>
          <p:cNvSpPr/>
          <p:nvPr/>
        </p:nvSpPr>
        <p:spPr>
          <a:xfrm>
            <a:off x="583592" y="488513"/>
            <a:ext cx="7451335" cy="523220"/>
          </a:xfrm>
          <a:prstGeom prst="rect">
            <a:avLst/>
          </a:prstGeom>
        </p:spPr>
        <p:txBody>
          <a:bodyPr wrap="none">
            <a:spAutoFit/>
          </a:bodyPr>
          <a:lstStyle/>
          <a:p>
            <a:pPr lvl="0"/>
            <a:r>
              <a:rPr lang="en-US" sz="2800" b="1" spc="-5" dirty="0">
                <a:solidFill>
                  <a:srgbClr val="004AD4"/>
                </a:solidFill>
                <a:latin typeface="Source Sans Pro" charset="0"/>
                <a:ea typeface="Source Sans Pro" charset="0"/>
              </a:rPr>
              <a:t>Initiating </a:t>
            </a:r>
            <a:r>
              <a:rPr lang="en-US" sz="2800" b="1" spc="-5" dirty="0" smtClean="0">
                <a:solidFill>
                  <a:srgbClr val="004AD4"/>
                </a:solidFill>
                <a:latin typeface="Source Sans Pro" charset="0"/>
                <a:ea typeface="Source Sans Pro" charset="0"/>
              </a:rPr>
              <a:t>a </a:t>
            </a:r>
            <a:r>
              <a:rPr lang="en-US" sz="2800" b="1" spc="-5" dirty="0">
                <a:solidFill>
                  <a:srgbClr val="004AD4"/>
                </a:solidFill>
                <a:latin typeface="Source Sans Pro" charset="0"/>
                <a:ea typeface="Source Sans Pro" charset="0"/>
              </a:rPr>
              <a:t>Request </a:t>
            </a:r>
            <a:r>
              <a:rPr lang="en-US" sz="2800" b="1" spc="-5" dirty="0" smtClean="0">
                <a:solidFill>
                  <a:srgbClr val="004AD4"/>
                </a:solidFill>
                <a:latin typeface="Source Sans Pro" charset="0"/>
                <a:ea typeface="Source Sans Pro" charset="0"/>
              </a:rPr>
              <a:t>for Bids: Service Examples</a:t>
            </a:r>
            <a:endParaRPr lang="en-US" sz="2800" dirty="0">
              <a:solidFill>
                <a:prstClr val="black"/>
              </a:solidFill>
            </a:endParaRPr>
          </a:p>
        </p:txBody>
      </p:sp>
      <p:sp>
        <p:nvSpPr>
          <p:cNvPr id="3" name="Rectangle 2"/>
          <p:cNvSpPr/>
          <p:nvPr/>
        </p:nvSpPr>
        <p:spPr>
          <a:xfrm>
            <a:off x="428316" y="6431190"/>
            <a:ext cx="2051524" cy="215444"/>
          </a:xfrm>
          <a:prstGeom prst="rect">
            <a:avLst/>
          </a:prstGeom>
        </p:spPr>
        <p:txBody>
          <a:bodyPr wrap="none">
            <a:spAutoFit/>
          </a:bodyPr>
          <a:lstStyle/>
          <a:p>
            <a:pPr marL="12700" lvl="0">
              <a:spcBef>
                <a:spcPts val="75"/>
              </a:spcBef>
            </a:pPr>
            <a:r>
              <a:rPr lang="en-US" sz="800" dirty="0">
                <a:solidFill>
                  <a:srgbClr val="358CFF"/>
                </a:solidFill>
                <a:latin typeface="Source Sans Pro" charset="0"/>
                <a:ea typeface="Source Sans Pro" charset="0"/>
              </a:rPr>
              <a:t>© </a:t>
            </a:r>
            <a:r>
              <a:rPr lang="en-US" sz="800" spc="-5" dirty="0">
                <a:solidFill>
                  <a:srgbClr val="358CFF"/>
                </a:solidFill>
                <a:latin typeface="Source Sans Pro" charset="0"/>
                <a:ea typeface="Source Sans Pro" charset="0"/>
              </a:rPr>
              <a:t>2018 Universal Service Administrative</a:t>
            </a:r>
            <a:r>
              <a:rPr lang="en-US" sz="800" spc="45" dirty="0">
                <a:solidFill>
                  <a:srgbClr val="358CFF"/>
                </a:solidFill>
                <a:latin typeface="Source Sans Pro" charset="0"/>
                <a:ea typeface="Source Sans Pro" charset="0"/>
              </a:rPr>
              <a:t> </a:t>
            </a:r>
            <a:r>
              <a:rPr lang="en-US" sz="800" spc="-5" dirty="0">
                <a:solidFill>
                  <a:srgbClr val="358CFF"/>
                </a:solidFill>
                <a:latin typeface="Source Sans Pro" charset="0"/>
                <a:ea typeface="Source Sans Pro" charset="0"/>
              </a:rPr>
              <a:t>Co.</a:t>
            </a:r>
          </a:p>
        </p:txBody>
      </p:sp>
    </p:spTree>
    <p:extLst>
      <p:ext uri="{BB962C8B-B14F-4D97-AF65-F5344CB8AC3E}">
        <p14:creationId xmlns:p14="http://schemas.microsoft.com/office/powerpoint/2010/main" val="161225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Eligible Services </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139371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2134" y="589038"/>
            <a:ext cx="11319510" cy="387798"/>
          </a:xfrm>
          <a:prstGeom prst="rect">
            <a:avLst/>
          </a:prstGeom>
        </p:spPr>
        <p:txBody>
          <a:bodyPr vert="horz" wrap="square" lIns="0" tIns="0" rIns="0" bIns="0" rtlCol="0">
            <a:spAutoFit/>
          </a:bodyPr>
          <a:lstStyle/>
          <a:p>
            <a:pPr lvl="0"/>
            <a:r>
              <a:rPr lang="en-US" spc="-5" dirty="0"/>
              <a:t>Initiating a Request for Bids: Service Examples</a:t>
            </a:r>
            <a:endParaRPr lang="en-US"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30</a:t>
            </a:fld>
            <a:endParaRPr dirty="0"/>
          </a:p>
        </p:txBody>
      </p:sp>
      <p:sp>
        <p:nvSpPr>
          <p:cNvPr id="5" name="object 5"/>
          <p:cNvSpPr txBox="1">
            <a:spLocks noGrp="1"/>
          </p:cNvSpPr>
          <p:nvPr>
            <p:ph type="ftr" sz="quarter" idx="4294967295"/>
          </p:nvPr>
        </p:nvSpPr>
        <p:spPr>
          <a:xfrm>
            <a:off x="428316" y="6539407"/>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graphicFrame>
        <p:nvGraphicFramePr>
          <p:cNvPr id="7" name="Table 6"/>
          <p:cNvGraphicFramePr>
            <a:graphicFrameLocks noGrp="1"/>
          </p:cNvGraphicFramePr>
          <p:nvPr>
            <p:extLst>
              <p:ext uri="{D42A27DB-BD31-4B8C-83A1-F6EECF244321}">
                <p14:modId xmlns:p14="http://schemas.microsoft.com/office/powerpoint/2010/main" val="2086117756"/>
              </p:ext>
            </p:extLst>
          </p:nvPr>
        </p:nvGraphicFramePr>
        <p:xfrm>
          <a:off x="428316" y="1552424"/>
          <a:ext cx="11307284" cy="4485640"/>
        </p:xfrm>
        <a:graphic>
          <a:graphicData uri="http://schemas.openxmlformats.org/drawingml/2006/table">
            <a:tbl>
              <a:tblPr firstRow="1" bandRow="1">
                <a:tableStyleId>{5C22544A-7EE6-4342-B048-85BDC9FD1C3A}</a:tableStyleId>
              </a:tblPr>
              <a:tblGrid>
                <a:gridCol w="5653642"/>
                <a:gridCol w="5653642"/>
              </a:tblGrid>
              <a:tr h="370840">
                <a:tc>
                  <a:txBody>
                    <a:bodyPr/>
                    <a:lstStyle/>
                    <a:p>
                      <a:pPr algn="ctr"/>
                      <a:r>
                        <a:rPr lang="en-US" dirty="0" smtClean="0">
                          <a:solidFill>
                            <a:schemeClr val="tx1"/>
                          </a:solidFill>
                        </a:rPr>
                        <a:t>Drop-Down Options</a:t>
                      </a:r>
                      <a:endParaRPr lang="en-US" dirty="0">
                        <a:solidFill>
                          <a:schemeClr val="tx1"/>
                        </a:solidFill>
                      </a:endParaRPr>
                    </a:p>
                  </a:txBody>
                  <a:tcPr/>
                </a:tc>
                <a:tc>
                  <a:txBody>
                    <a:bodyPr/>
                    <a:lstStyle/>
                    <a:p>
                      <a:pPr algn="ctr"/>
                      <a:r>
                        <a:rPr lang="en-US" dirty="0" smtClean="0">
                          <a:solidFill>
                            <a:schemeClr val="tx1"/>
                          </a:solidFill>
                        </a:rPr>
                        <a:t>Service Examples</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Leased Dark Fiber and Leased Lit Fiber</a:t>
                      </a:r>
                      <a:endParaRPr lang="en-US"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school district is interested in setting up a WAN to connect its schools using leased dark fiber. Because the district seeks bids for leased dark fiber, they must also request bids for leased lit fiber to compare the options.</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Self-Provisioned Network (Applicant Owned and Operated Network) and Services Provided Over Third-Party Networks</a:t>
                      </a:r>
                      <a:endParaRPr lang="en-US"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school district is constructing a new elementary school building next to their existing middle school building. They would like to provide connectivity between the two campuses, which are located on the same property. The school district is interested in the option to own and maintain the circuit that connects the buildings themselves.</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Transport Only – No ISP Service Included (Non-Fiber)</a:t>
                      </a:r>
                      <a:endParaRPr lang="en-US"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School C is looking for a non-fiber circuit to connect to School D (point-to-point) in order to transmit data between the two entities.</a:t>
                      </a:r>
                      <a:endParaRPr lang="en-US" dirty="0">
                        <a:solidFill>
                          <a:schemeClr val="tx1"/>
                        </a:solidFill>
                      </a:endParaRPr>
                    </a:p>
                  </a:txBody>
                  <a:tcPr/>
                </a:tc>
              </a:tr>
            </a:tbl>
          </a:graphicData>
        </a:graphic>
      </p:graphicFrame>
      <p:sp>
        <p:nvSpPr>
          <p:cNvPr id="3" name="Rectangle 2"/>
          <p:cNvSpPr/>
          <p:nvPr/>
        </p:nvSpPr>
        <p:spPr>
          <a:xfrm>
            <a:off x="765271" y="976836"/>
            <a:ext cx="245580" cy="461665"/>
          </a:xfrm>
          <a:prstGeom prst="rect">
            <a:avLst/>
          </a:prstGeom>
        </p:spPr>
        <p:txBody>
          <a:bodyPr wrap="none">
            <a:spAutoFit/>
          </a:bodyPr>
          <a:lstStyle/>
          <a:p>
            <a:r>
              <a:rPr lang="en-US" sz="2400" b="1" dirty="0">
                <a:solidFill>
                  <a:srgbClr val="004AD4"/>
                </a:solidFill>
                <a:latin typeface="Source Sans Pro" charset="0"/>
                <a:ea typeface="Source Sans Pro" charset="0"/>
              </a:rPr>
              <a:t> </a:t>
            </a:r>
            <a:endParaRPr lang="en-US" dirty="0"/>
          </a:p>
        </p:txBody>
      </p:sp>
    </p:spTree>
    <p:extLst>
      <p:ext uri="{BB962C8B-B14F-4D97-AF65-F5344CB8AC3E}">
        <p14:creationId xmlns:p14="http://schemas.microsoft.com/office/powerpoint/2010/main" val="2207777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39" y="531096"/>
            <a:ext cx="11319510" cy="387798"/>
          </a:xfrm>
          <a:prstGeom prst="rect">
            <a:avLst/>
          </a:prstGeom>
        </p:spPr>
        <p:txBody>
          <a:bodyPr vert="horz" wrap="square" lIns="0" tIns="0" rIns="0" bIns="0" rtlCol="0">
            <a:spAutoFit/>
          </a:bodyPr>
          <a:lstStyle/>
          <a:p>
            <a:pPr lvl="0"/>
            <a:r>
              <a:rPr lang="en-US" spc="-5" dirty="0"/>
              <a:t>Initiating a Request for Bids: Service Examples</a:t>
            </a:r>
            <a:endParaRPr lang="en-US"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31</a:t>
            </a:fld>
            <a:endParaRPr dirty="0"/>
          </a:p>
        </p:txBody>
      </p:sp>
      <p:sp>
        <p:nvSpPr>
          <p:cNvPr id="5" name="object 5"/>
          <p:cNvSpPr txBox="1">
            <a:spLocks noGrp="1"/>
          </p:cNvSpPr>
          <p:nvPr>
            <p:ph type="ftr" sz="quarter" idx="4294967295"/>
          </p:nvPr>
        </p:nvSpPr>
        <p:spPr>
          <a:xfrm>
            <a:off x="531833" y="6473042"/>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 </a:t>
            </a:r>
            <a:r>
              <a:rPr spc="-5" dirty="0" smtClean="0"/>
              <a:t>Universal </a:t>
            </a:r>
            <a:r>
              <a:rPr spc="-5" dirty="0"/>
              <a:t>Service Administrative</a:t>
            </a:r>
            <a:r>
              <a:rPr spc="45" dirty="0"/>
              <a:t> </a:t>
            </a:r>
            <a:r>
              <a:rPr spc="-5" dirty="0"/>
              <a:t>Co.</a:t>
            </a:r>
          </a:p>
        </p:txBody>
      </p:sp>
      <p:graphicFrame>
        <p:nvGraphicFramePr>
          <p:cNvPr id="7" name="Table 6"/>
          <p:cNvGraphicFramePr>
            <a:graphicFrameLocks noGrp="1"/>
          </p:cNvGraphicFramePr>
          <p:nvPr>
            <p:extLst>
              <p:ext uri="{D42A27DB-BD31-4B8C-83A1-F6EECF244321}">
                <p14:modId xmlns:p14="http://schemas.microsoft.com/office/powerpoint/2010/main" val="1855859907"/>
              </p:ext>
            </p:extLst>
          </p:nvPr>
        </p:nvGraphicFramePr>
        <p:xfrm>
          <a:off x="428316" y="1552424"/>
          <a:ext cx="11307284" cy="4485640"/>
        </p:xfrm>
        <a:graphic>
          <a:graphicData uri="http://schemas.openxmlformats.org/drawingml/2006/table">
            <a:tbl>
              <a:tblPr firstRow="1" bandRow="1">
                <a:tableStyleId>{5C22544A-7EE6-4342-B048-85BDC9FD1C3A}</a:tableStyleId>
              </a:tblPr>
              <a:tblGrid>
                <a:gridCol w="5653642"/>
                <a:gridCol w="5653642"/>
              </a:tblGrid>
              <a:tr h="370840">
                <a:tc>
                  <a:txBody>
                    <a:bodyPr/>
                    <a:lstStyle/>
                    <a:p>
                      <a:pPr algn="ctr"/>
                      <a:r>
                        <a:rPr lang="en-US" dirty="0" smtClean="0">
                          <a:solidFill>
                            <a:schemeClr val="tx1"/>
                          </a:solidFill>
                        </a:rPr>
                        <a:t>Drop-Down Options</a:t>
                      </a:r>
                      <a:endParaRPr lang="en-US" dirty="0">
                        <a:solidFill>
                          <a:schemeClr val="tx1"/>
                        </a:solidFill>
                      </a:endParaRPr>
                    </a:p>
                  </a:txBody>
                  <a:tcPr/>
                </a:tc>
                <a:tc>
                  <a:txBody>
                    <a:bodyPr/>
                    <a:lstStyle/>
                    <a:p>
                      <a:pPr algn="ctr"/>
                      <a:r>
                        <a:rPr lang="en-US" dirty="0" smtClean="0">
                          <a:solidFill>
                            <a:schemeClr val="tx1"/>
                          </a:solidFill>
                        </a:rPr>
                        <a:t>Service Examples</a:t>
                      </a:r>
                      <a:endParaRPr lang="en-US"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Cellular Data Plan/Air Card Service</a:t>
                      </a:r>
                      <a:endParaRPr lang="en-US" sz="1800"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small charter school does not currently have a wireless local area network (WLAN), because it is cost prohibitive. The school would like 10 air cards and three data plans in order to access the internet on a cellular network, using their existing 13 mobile devices.</a:t>
                      </a:r>
                      <a:endParaRPr lang="en-US" sz="1800"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Network Equipment</a:t>
                      </a:r>
                      <a:endParaRPr lang="en-US" sz="1800"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consortium wants to order new equipment for its members. The equipment is needed to light fiber for the consortium's existing self-provisioned fiber network. They seek bids on network equipment needed to keep their network functional.</a:t>
                      </a:r>
                      <a:endParaRPr lang="en-US" sz="1800" dirty="0">
                        <a:solidFill>
                          <a:schemeClr val="tx1"/>
                        </a:solidFill>
                      </a:endParaRPr>
                    </a:p>
                  </a:txBody>
                  <a:tcPr/>
                </a:tc>
              </a:tr>
              <a:tr h="370840">
                <a:tc>
                  <a:txBody>
                    <a:bodyPr/>
                    <a:lstStyle/>
                    <a:p>
                      <a:pPr algn="ctr"/>
                      <a:r>
                        <a:rPr lang="en-US" sz="1800" b="0" i="0" kern="1200" dirty="0" smtClean="0">
                          <a:solidFill>
                            <a:schemeClr val="tx1"/>
                          </a:solidFill>
                          <a:effectLst/>
                          <a:latin typeface="+mn-lt"/>
                          <a:ea typeface="+mn-ea"/>
                          <a:cs typeface="+mn-cs"/>
                        </a:rPr>
                        <a:t>Maintenance &amp; Operations</a:t>
                      </a:r>
                      <a:endParaRPr lang="en-US" sz="1800" dirty="0">
                        <a:solidFill>
                          <a:schemeClr val="tx1"/>
                        </a:solidFill>
                      </a:endParaRPr>
                    </a:p>
                  </a:txBody>
                  <a:tcPr/>
                </a:tc>
                <a:tc>
                  <a:txBody>
                    <a:bodyPr/>
                    <a:lstStyle/>
                    <a:p>
                      <a:pPr algn="ctr"/>
                      <a:r>
                        <a:rPr lang="en-US" sz="1800" b="0" i="0" kern="1200" dirty="0" smtClean="0">
                          <a:solidFill>
                            <a:schemeClr val="dk1"/>
                          </a:solidFill>
                          <a:effectLst/>
                          <a:latin typeface="+mn-lt"/>
                          <a:ea typeface="+mn-ea"/>
                          <a:cs typeface="+mn-cs"/>
                        </a:rPr>
                        <a:t>A library system seeks maintenance for leased dark fiber, which is already used by the five libraries in the system. They seek bids from providers for maintenance and operations on their existing network.</a:t>
                      </a:r>
                      <a:endParaRPr lang="en-US" sz="1800" dirty="0">
                        <a:solidFill>
                          <a:schemeClr val="tx1"/>
                        </a:solidFill>
                      </a:endParaRPr>
                    </a:p>
                  </a:txBody>
                  <a:tcPr/>
                </a:tc>
              </a:tr>
            </a:tbl>
          </a:graphicData>
        </a:graphic>
      </p:graphicFrame>
      <p:sp>
        <p:nvSpPr>
          <p:cNvPr id="3" name="Rectangle 2"/>
          <p:cNvSpPr/>
          <p:nvPr/>
        </p:nvSpPr>
        <p:spPr>
          <a:xfrm>
            <a:off x="722139" y="950914"/>
            <a:ext cx="245580" cy="461665"/>
          </a:xfrm>
          <a:prstGeom prst="rect">
            <a:avLst/>
          </a:prstGeom>
        </p:spPr>
        <p:txBody>
          <a:bodyPr wrap="none">
            <a:spAutoFit/>
          </a:bodyPr>
          <a:lstStyle/>
          <a:p>
            <a:pPr lvl="0"/>
            <a:r>
              <a:rPr lang="en-US" sz="2400" b="1" dirty="0" smtClean="0">
                <a:solidFill>
                  <a:srgbClr val="004AD4"/>
                </a:solidFill>
                <a:latin typeface="Source Sans Pro" charset="0"/>
                <a:ea typeface="Source Sans Pro" charset="0"/>
              </a:rPr>
              <a:t> </a:t>
            </a:r>
            <a:endParaRPr lang="en-US" dirty="0">
              <a:solidFill>
                <a:prstClr val="black"/>
              </a:solidFill>
            </a:endParaRPr>
          </a:p>
        </p:txBody>
      </p:sp>
    </p:spTree>
    <p:extLst>
      <p:ext uri="{BB962C8B-B14F-4D97-AF65-F5344CB8AC3E}">
        <p14:creationId xmlns:p14="http://schemas.microsoft.com/office/powerpoint/2010/main" val="3493657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Scenario – Part 1</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32</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 </a:t>
            </a:r>
            <a:r>
              <a:rPr spc="-5" dirty="0" smtClean="0"/>
              <a:t>Universal </a:t>
            </a:r>
            <a:r>
              <a:rPr spc="-5" dirty="0"/>
              <a:t>Service Administrative</a:t>
            </a:r>
            <a:r>
              <a:rPr spc="45" dirty="0"/>
              <a:t> </a:t>
            </a:r>
            <a:r>
              <a:rPr spc="-5" dirty="0"/>
              <a:t>Co.</a:t>
            </a:r>
          </a:p>
        </p:txBody>
      </p:sp>
      <p:sp>
        <p:nvSpPr>
          <p:cNvPr id="3" name="object 3"/>
          <p:cNvSpPr txBox="1"/>
          <p:nvPr/>
        </p:nvSpPr>
        <p:spPr>
          <a:xfrm>
            <a:off x="909320" y="1423739"/>
            <a:ext cx="10330899" cy="4688463"/>
          </a:xfrm>
          <a:prstGeom prst="rect">
            <a:avLst/>
          </a:prstGeom>
        </p:spPr>
        <p:txBody>
          <a:bodyPr vert="horz" wrap="square" lIns="0" tIns="0" rIns="0" bIns="0" rtlCol="0">
            <a:spAutoFit/>
          </a:bodyPr>
          <a:lstStyle/>
          <a:p>
            <a:pPr marL="527685" marR="5080" indent="-514984">
              <a:lnSpc>
                <a:spcPct val="100000"/>
              </a:lnSpc>
              <a:spcBef>
                <a:spcPts val="1000"/>
              </a:spcBef>
              <a:buClr>
                <a:srgbClr val="006FF4"/>
              </a:buClr>
              <a:buFont typeface="Arial"/>
              <a:buChar char="•"/>
              <a:tabLst>
                <a:tab pos="527685" algn="l"/>
                <a:tab pos="528320" algn="l"/>
              </a:tabLst>
            </a:pPr>
            <a:r>
              <a:rPr lang="en-US" sz="2400" spc="-20" dirty="0" smtClean="0">
                <a:latin typeface="Source Sans Pro"/>
                <a:cs typeface="Source Sans Pro"/>
              </a:rPr>
              <a:t>A single school has decided to build a new building on their campus for additional class room space.  The school has recently had an increase in their student population and is looking to increase their bandwidth but also establish connectivity between the two buildings.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smtClean="0">
                <a:latin typeface="Source Sans Pro"/>
                <a:cs typeface="Source Sans Pro"/>
              </a:rPr>
              <a:t>The school does not have access to technical or networking staff so they are looking for fully service provider supported solutions.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smtClean="0">
                <a:latin typeface="Source Sans Pro"/>
                <a:cs typeface="Source Sans Pro"/>
              </a:rPr>
              <a:t>The school administrator, Mr. Smith, reviews their needs </a:t>
            </a:r>
            <a:r>
              <a:rPr lang="en-US" sz="2400" spc="-20" dirty="0" smtClean="0">
                <a:latin typeface="Source Sans Pro"/>
                <a:cs typeface="Source Sans Pro"/>
              </a:rPr>
              <a:t>and determines </a:t>
            </a:r>
            <a:r>
              <a:rPr lang="en-US" sz="2400" spc="-20" dirty="0" smtClean="0">
                <a:latin typeface="Source Sans Pro"/>
                <a:cs typeface="Source Sans Pro"/>
              </a:rPr>
              <a:t>that they will seek bids for </a:t>
            </a:r>
            <a:r>
              <a:rPr lang="en-US" sz="2400" spc="-20" dirty="0" smtClean="0">
                <a:latin typeface="Source Sans Pro"/>
                <a:cs typeface="Source Sans Pro"/>
              </a:rPr>
              <a:t>a fully </a:t>
            </a:r>
            <a:r>
              <a:rPr lang="en-US" sz="2400" spc="-20" dirty="0" smtClean="0">
                <a:latin typeface="Source Sans Pro"/>
                <a:cs typeface="Source Sans Pro"/>
              </a:rPr>
              <a:t>managed solution that will </a:t>
            </a:r>
            <a:r>
              <a:rPr lang="en-US" sz="2400" spc="-20" dirty="0" smtClean="0">
                <a:latin typeface="Source Sans Pro"/>
                <a:cs typeface="Source Sans Pro"/>
              </a:rPr>
              <a:t>increase </a:t>
            </a:r>
            <a:r>
              <a:rPr lang="en-US" sz="2400" spc="-20" dirty="0" smtClean="0">
                <a:latin typeface="Source Sans Pro"/>
                <a:cs typeface="Source Sans Pro"/>
              </a:rPr>
              <a:t>their internet bandwidth and will provide this service over a fiber transport that will terminate at existing Building A.  They also determine that they want to receive bids on connectivity directly between Building A and the new Building B on the same campus</a:t>
            </a:r>
            <a:r>
              <a:rPr lang="en-US" sz="2400" spc="-20" dirty="0" smtClean="0">
                <a:latin typeface="Source Sans Pro"/>
                <a:cs typeface="Source Sans Pro"/>
              </a:rPr>
              <a:t>.</a:t>
            </a:r>
            <a:endParaRPr sz="2400" dirty="0">
              <a:latin typeface="Source Sans Pro"/>
              <a:cs typeface="Source Sans Pro"/>
            </a:endParaRPr>
          </a:p>
        </p:txBody>
      </p:sp>
    </p:spTree>
    <p:extLst>
      <p:ext uri="{BB962C8B-B14F-4D97-AF65-F5344CB8AC3E}">
        <p14:creationId xmlns:p14="http://schemas.microsoft.com/office/powerpoint/2010/main" val="1968442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Scenario – Part 1</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33</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458724" y="1900390"/>
            <a:ext cx="11282680" cy="4267835"/>
          </a:xfrm>
          <a:prstGeom prst="rect">
            <a:avLst/>
          </a:prstGeom>
        </p:spPr>
        <p:txBody>
          <a:bodyPr vert="horz" wrap="square" lIns="0" tIns="0" rIns="0" bIns="0" rtlCol="0">
            <a:spAutoFit/>
          </a:bodyPr>
          <a:lstStyle/>
          <a:p>
            <a:pPr marL="698500" marR="1551940" lvl="1" indent="-228600">
              <a:lnSpc>
                <a:spcPct val="100000"/>
              </a:lnSpc>
              <a:spcBef>
                <a:spcPts val="1000"/>
              </a:spcBef>
              <a:buClr>
                <a:srgbClr val="004AD4"/>
              </a:buClr>
              <a:buFont typeface="Arial"/>
              <a:buChar char="•"/>
              <a:tabLst>
                <a:tab pos="698500" algn="l"/>
              </a:tabLst>
            </a:pPr>
            <a:r>
              <a:rPr lang="en-US" sz="2400" dirty="0" smtClean="0">
                <a:latin typeface="Source Sans Pro"/>
                <a:cs typeface="Source Sans Pro"/>
              </a:rPr>
              <a:t>The administrator submits </a:t>
            </a:r>
            <a:r>
              <a:rPr lang="en-US" sz="2400" dirty="0">
                <a:latin typeface="Source Sans Pro"/>
                <a:cs typeface="Source Sans Pro"/>
              </a:rPr>
              <a:t>a FCC Form 470 requesting “Leased Lit Fiber (with or without Internet access</a:t>
            </a:r>
            <a:r>
              <a:rPr lang="en-US" sz="2400" dirty="0" smtClean="0">
                <a:latin typeface="Source Sans Pro"/>
                <a:cs typeface="Source Sans Pro"/>
              </a:rPr>
              <a:t>)” </a:t>
            </a:r>
            <a:r>
              <a:rPr lang="en-US" sz="2400" dirty="0">
                <a:latin typeface="Source Sans Pro"/>
                <a:cs typeface="Source Sans Pro"/>
              </a:rPr>
              <a:t>indicating their desire for a </a:t>
            </a:r>
            <a:r>
              <a:rPr lang="en-US" sz="2400" dirty="0" smtClean="0">
                <a:latin typeface="Source Sans Pro"/>
                <a:cs typeface="Source Sans Pro"/>
              </a:rPr>
              <a:t>bundled </a:t>
            </a:r>
            <a:r>
              <a:rPr lang="en-US" sz="2400" dirty="0">
                <a:latin typeface="Source Sans Pro"/>
                <a:cs typeface="Source Sans Pro"/>
              </a:rPr>
              <a:t>service that meets their bandwidth </a:t>
            </a:r>
            <a:r>
              <a:rPr lang="en-US" sz="2400" dirty="0" smtClean="0">
                <a:latin typeface="Source Sans Pro"/>
                <a:cs typeface="Source Sans Pro"/>
              </a:rPr>
              <a:t>specifications</a:t>
            </a:r>
            <a:r>
              <a:rPr lang="en-US" sz="2400" dirty="0">
                <a:latin typeface="Source Sans Pro"/>
                <a:cs typeface="Source Sans Pro"/>
              </a:rPr>
              <a:t> </a:t>
            </a:r>
            <a:r>
              <a:rPr lang="en-US" sz="2400" dirty="0" smtClean="0">
                <a:latin typeface="Source Sans Pro"/>
                <a:cs typeface="Source Sans Pro"/>
              </a:rPr>
              <a:t>and will deliver the service over </a:t>
            </a:r>
            <a:r>
              <a:rPr lang="en-US" sz="2400" dirty="0" smtClean="0">
                <a:latin typeface="Source Sans Pro"/>
                <a:cs typeface="Source Sans Pro"/>
              </a:rPr>
              <a:t>lit </a:t>
            </a:r>
            <a:r>
              <a:rPr lang="en-US" sz="2400" dirty="0" smtClean="0">
                <a:latin typeface="Source Sans Pro"/>
                <a:cs typeface="Source Sans Pro"/>
              </a:rPr>
              <a:t>fiber to the existing building A.  </a:t>
            </a:r>
          </a:p>
          <a:p>
            <a:pPr marL="698500" marR="1551940" lvl="1" indent="-228600">
              <a:lnSpc>
                <a:spcPct val="100000"/>
              </a:lnSpc>
              <a:spcBef>
                <a:spcPts val="790"/>
              </a:spcBef>
              <a:buClr>
                <a:srgbClr val="004AD4"/>
              </a:buClr>
              <a:buFont typeface="Arial"/>
              <a:buChar char="•"/>
              <a:tabLst>
                <a:tab pos="698500" algn="l"/>
              </a:tabLst>
            </a:pPr>
            <a:r>
              <a:rPr lang="en-US" sz="2400" dirty="0" smtClean="0">
                <a:latin typeface="Source Sans Pro"/>
                <a:cs typeface="Source Sans Pro"/>
              </a:rPr>
              <a:t>After submitting his first FCC Form 470 he realizes that he </a:t>
            </a:r>
            <a:r>
              <a:rPr lang="en-US" sz="2400" dirty="0" smtClean="0">
                <a:latin typeface="Source Sans Pro"/>
                <a:cs typeface="Source Sans Pro"/>
              </a:rPr>
              <a:t>neglected </a:t>
            </a:r>
            <a:r>
              <a:rPr lang="en-US" sz="2400" dirty="0" smtClean="0">
                <a:latin typeface="Source Sans Pro"/>
                <a:cs typeface="Source Sans Pro"/>
              </a:rPr>
              <a:t>to request bids for the connectivity between the existing and new </a:t>
            </a:r>
            <a:r>
              <a:rPr lang="en-US" sz="2400" dirty="0" smtClean="0">
                <a:latin typeface="Source Sans Pro"/>
                <a:cs typeface="Source Sans Pro"/>
              </a:rPr>
              <a:t>buildings.  </a:t>
            </a:r>
            <a:r>
              <a:rPr lang="en-US" sz="2400" dirty="0" smtClean="0">
                <a:latin typeface="Source Sans Pro"/>
                <a:cs typeface="Source Sans Pro"/>
              </a:rPr>
              <a:t>So he submits a second FCC Form 470 utilizing the same drop-down.  He provides the physical addresses for both buildings and the anticipated bandwidth capacity that will be needed </a:t>
            </a:r>
            <a:r>
              <a:rPr lang="en-US" sz="2400" dirty="0"/>
              <a:t>for the connection between the buildings.</a:t>
            </a:r>
            <a:r>
              <a:rPr lang="en-US" sz="2400" dirty="0" smtClean="0">
                <a:latin typeface="Source Sans Pro"/>
                <a:cs typeface="Source Sans Pro"/>
              </a:rPr>
              <a:t> </a:t>
            </a:r>
            <a:endParaRPr lang="en-US" sz="2400" spc="-15" dirty="0" smtClean="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7" name="Rectangle 6"/>
          <p:cNvSpPr/>
          <p:nvPr/>
        </p:nvSpPr>
        <p:spPr>
          <a:xfrm>
            <a:off x="636781" y="1362941"/>
            <a:ext cx="240450" cy="461665"/>
          </a:xfrm>
          <a:prstGeom prst="rect">
            <a:avLst/>
          </a:prstGeom>
        </p:spPr>
        <p:txBody>
          <a:bodyPr wrap="none">
            <a:spAutoFit/>
          </a:bodyPr>
          <a:lstStyle/>
          <a:p>
            <a:r>
              <a:rPr lang="en-US" sz="2400" b="1" spc="-40"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1138932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Scenario – Part 1 Evaluation</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34</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188620" y="1556512"/>
            <a:ext cx="11552783" cy="6237605"/>
          </a:xfrm>
          <a:prstGeom prst="rect">
            <a:avLst/>
          </a:prstGeom>
        </p:spPr>
        <p:txBody>
          <a:bodyPr vert="horz" wrap="square" lIns="0" tIns="0" rIns="0" bIns="0" rtlCol="0">
            <a:spAutoFit/>
          </a:bodyPr>
          <a:lstStyle/>
          <a:p>
            <a:pPr marL="698500" marR="1551940" lvl="1" indent="-228600">
              <a:lnSpc>
                <a:spcPct val="100000"/>
              </a:lnSpc>
              <a:spcBef>
                <a:spcPts val="790"/>
              </a:spcBef>
              <a:buClr>
                <a:srgbClr val="004AD4"/>
              </a:buClr>
              <a:buFont typeface="Arial"/>
              <a:buChar char="•"/>
              <a:tabLst>
                <a:tab pos="698500" algn="l"/>
              </a:tabLst>
            </a:pPr>
            <a:r>
              <a:rPr lang="en-US" sz="2000" dirty="0" smtClean="0">
                <a:latin typeface="Source Sans Pro"/>
                <a:cs typeface="Source Sans Pro"/>
              </a:rPr>
              <a:t>In this scenario the applicant took the following positive actions…</a:t>
            </a:r>
          </a:p>
          <a:p>
            <a:pPr marL="1155700" marR="1551940" lvl="2" indent="-228600">
              <a:spcBef>
                <a:spcPts val="790"/>
              </a:spcBef>
              <a:buClr>
                <a:srgbClr val="004AD4"/>
              </a:buClr>
              <a:buFont typeface="Arial"/>
              <a:buChar char="•"/>
              <a:tabLst>
                <a:tab pos="698500" algn="l"/>
              </a:tabLst>
            </a:pPr>
            <a:r>
              <a:rPr lang="en-US" sz="2000" dirty="0">
                <a:latin typeface="Source Sans Pro"/>
                <a:cs typeface="Source Sans Pro"/>
              </a:rPr>
              <a:t>They utilized the proper drop-down option to get Internet to Building A and provided sufficient information for service providers to respond to their request</a:t>
            </a:r>
            <a:r>
              <a:rPr lang="en-US" sz="2000" dirty="0" smtClean="0">
                <a:latin typeface="Source Sans Pro"/>
                <a:cs typeface="Source Sans Pro"/>
              </a:rPr>
              <a:t>.</a:t>
            </a:r>
          </a:p>
          <a:p>
            <a:pPr marL="1155700" marR="1551940" lvl="2" indent="-228600">
              <a:spcBef>
                <a:spcPts val="790"/>
              </a:spcBef>
              <a:buClr>
                <a:srgbClr val="004AD4"/>
              </a:buClr>
              <a:buFont typeface="Arial"/>
              <a:buChar char="•"/>
              <a:tabLst>
                <a:tab pos="698500" algn="l"/>
              </a:tabLst>
            </a:pPr>
            <a:r>
              <a:rPr lang="en-US" sz="2000" dirty="0" smtClean="0">
                <a:latin typeface="Source Sans Pro"/>
                <a:cs typeface="Source Sans Pro"/>
              </a:rPr>
              <a:t>They </a:t>
            </a:r>
            <a:r>
              <a:rPr lang="en-US" sz="2000" dirty="0">
                <a:latin typeface="Source Sans Pro"/>
                <a:cs typeface="Source Sans Pro"/>
              </a:rPr>
              <a:t>evaluated their technical needs and selected an option that </a:t>
            </a:r>
            <a:r>
              <a:rPr lang="en-US" sz="2000" dirty="0" smtClean="0">
                <a:latin typeface="Source Sans Pro"/>
                <a:cs typeface="Source Sans Pro"/>
              </a:rPr>
              <a:t>fits </a:t>
            </a:r>
            <a:r>
              <a:rPr lang="en-US" sz="2000" dirty="0">
                <a:latin typeface="Source Sans Pro"/>
                <a:cs typeface="Source Sans Pro"/>
              </a:rPr>
              <a:t>their situation</a:t>
            </a:r>
            <a:r>
              <a:rPr lang="en-US" sz="2000" dirty="0" smtClean="0">
                <a:latin typeface="Source Sans Pro"/>
                <a:cs typeface="Source Sans Pro"/>
              </a:rPr>
              <a:t>.</a:t>
            </a:r>
            <a:endParaRPr lang="en-US" sz="2000" dirty="0">
              <a:latin typeface="Source Sans Pro"/>
              <a:cs typeface="Source Sans Pro"/>
            </a:endParaRPr>
          </a:p>
          <a:p>
            <a:pPr marL="698500" marR="1551940" lvl="1" indent="-228600">
              <a:spcBef>
                <a:spcPts val="790"/>
              </a:spcBef>
              <a:buClr>
                <a:srgbClr val="004AD4"/>
              </a:buClr>
              <a:buFont typeface="Arial"/>
              <a:buChar char="•"/>
              <a:tabLst>
                <a:tab pos="698500" algn="l"/>
              </a:tabLst>
            </a:pPr>
            <a:r>
              <a:rPr lang="en-US" sz="2000" dirty="0">
                <a:solidFill>
                  <a:prstClr val="black"/>
                </a:solidFill>
                <a:latin typeface="Source Sans Pro"/>
                <a:cs typeface="Source Sans Pro"/>
              </a:rPr>
              <a:t>The applicant made the following mistakes that could jeopardize its </a:t>
            </a:r>
            <a:r>
              <a:rPr lang="en-US" sz="2000" dirty="0" err="1">
                <a:solidFill>
                  <a:prstClr val="black"/>
                </a:solidFill>
                <a:latin typeface="Source Sans Pro"/>
                <a:cs typeface="Source Sans Pro"/>
              </a:rPr>
              <a:t>E-rate</a:t>
            </a:r>
            <a:r>
              <a:rPr lang="en-US" sz="2000" dirty="0">
                <a:solidFill>
                  <a:prstClr val="black"/>
                </a:solidFill>
                <a:latin typeface="Source Sans Pro"/>
                <a:cs typeface="Source Sans Pro"/>
              </a:rPr>
              <a:t> funding</a:t>
            </a:r>
            <a:r>
              <a:rPr lang="en-US" sz="2000" dirty="0" smtClean="0">
                <a:solidFill>
                  <a:prstClr val="black"/>
                </a:solidFill>
                <a:latin typeface="Source Sans Pro"/>
                <a:cs typeface="Source Sans Pro"/>
              </a:rPr>
              <a:t>…</a:t>
            </a:r>
          </a:p>
          <a:p>
            <a:pPr marL="1155700" marR="1551940" lvl="2" indent="-228600">
              <a:spcBef>
                <a:spcPts val="790"/>
              </a:spcBef>
              <a:buClr>
                <a:srgbClr val="004AD4"/>
              </a:buClr>
              <a:buFont typeface="Arial"/>
              <a:buChar char="•"/>
              <a:tabLst>
                <a:tab pos="698500" algn="l"/>
              </a:tabLst>
            </a:pPr>
            <a:r>
              <a:rPr lang="en-US" sz="2000" dirty="0" smtClean="0">
                <a:solidFill>
                  <a:prstClr val="black"/>
                </a:solidFill>
                <a:latin typeface="Source Sans Pro"/>
                <a:cs typeface="Source Sans Pro"/>
              </a:rPr>
              <a:t>Per program </a:t>
            </a:r>
            <a:r>
              <a:rPr lang="en-US" sz="2000" dirty="0" smtClean="0">
                <a:solidFill>
                  <a:prstClr val="black"/>
                </a:solidFill>
                <a:latin typeface="Source Sans Pro"/>
                <a:cs typeface="Source Sans Pro"/>
              </a:rPr>
              <a:t>rules, </a:t>
            </a:r>
            <a:r>
              <a:rPr lang="en-US" sz="2000" dirty="0">
                <a:solidFill>
                  <a:prstClr val="black"/>
                </a:solidFill>
                <a:latin typeface="Source Sans Pro"/>
                <a:cs typeface="Source Sans Pro"/>
              </a:rPr>
              <a:t>connections between or among multiple buildings of a single school campus </a:t>
            </a:r>
            <a:r>
              <a:rPr lang="en-US" sz="2000" dirty="0" smtClean="0">
                <a:solidFill>
                  <a:prstClr val="black"/>
                </a:solidFill>
                <a:latin typeface="Source Sans Pro"/>
                <a:cs typeface="Source Sans Pro"/>
              </a:rPr>
              <a:t>would be classified as a Category Two internal connections</a:t>
            </a:r>
            <a:r>
              <a:rPr lang="en-US" sz="2000" dirty="0">
                <a:solidFill>
                  <a:prstClr val="black"/>
                </a:solidFill>
                <a:latin typeface="Source Sans Pro"/>
                <a:cs typeface="Source Sans Pro"/>
              </a:rPr>
              <a:t>. Therefore, the applicant should have selected the Category Two internal connections option to connect the </a:t>
            </a:r>
            <a:r>
              <a:rPr lang="en-US" sz="2000" dirty="0" smtClean="0">
                <a:solidFill>
                  <a:prstClr val="black"/>
                </a:solidFill>
                <a:latin typeface="Source Sans Pro"/>
                <a:cs typeface="Source Sans Pro"/>
              </a:rPr>
              <a:t>internet </a:t>
            </a:r>
            <a:r>
              <a:rPr lang="en-US" sz="2000" dirty="0">
                <a:solidFill>
                  <a:prstClr val="black"/>
                </a:solidFill>
                <a:latin typeface="Source Sans Pro"/>
                <a:cs typeface="Source Sans Pro"/>
              </a:rPr>
              <a:t>service from the existing building to the new building.  The applicant will need to initiate a new competitive bidding process to receive </a:t>
            </a:r>
            <a:r>
              <a:rPr lang="en-US" sz="2000" dirty="0" err="1">
                <a:solidFill>
                  <a:prstClr val="black"/>
                </a:solidFill>
                <a:latin typeface="Source Sans Pro"/>
                <a:cs typeface="Source Sans Pro"/>
              </a:rPr>
              <a:t>E-rate</a:t>
            </a:r>
            <a:r>
              <a:rPr lang="en-US" sz="2000" dirty="0">
                <a:solidFill>
                  <a:prstClr val="black"/>
                </a:solidFill>
                <a:latin typeface="Source Sans Pro"/>
                <a:cs typeface="Source Sans Pro"/>
              </a:rPr>
              <a:t> support for this connection.  </a:t>
            </a:r>
            <a:endParaRPr lang="en-US" sz="2000" dirty="0" smtClean="0">
              <a:solidFill>
                <a:prstClr val="black"/>
              </a:solidFill>
              <a:latin typeface="Source Sans Pro"/>
              <a:cs typeface="Source Sans Pro"/>
            </a:endParaRPr>
          </a:p>
          <a:p>
            <a:pPr marL="1155700" marR="1551940" lvl="2" indent="-228600">
              <a:spcBef>
                <a:spcPts val="790"/>
              </a:spcBef>
              <a:buClr>
                <a:srgbClr val="004AD4"/>
              </a:buClr>
              <a:buFont typeface="Arial"/>
              <a:buChar char="•"/>
              <a:tabLst>
                <a:tab pos="698500" algn="l"/>
              </a:tabLst>
            </a:pPr>
            <a:r>
              <a:rPr lang="en-US" sz="2000" dirty="0" smtClean="0">
                <a:solidFill>
                  <a:prstClr val="black"/>
                </a:solidFill>
                <a:latin typeface="Source Sans Pro"/>
                <a:cs typeface="Source Sans Pro"/>
              </a:rPr>
              <a:t>Also, unless they have existing equipment that they can utilize in the new </a:t>
            </a:r>
            <a:r>
              <a:rPr lang="en-US" sz="2000" dirty="0" smtClean="0">
                <a:solidFill>
                  <a:prstClr val="black"/>
                </a:solidFill>
                <a:latin typeface="Source Sans Pro"/>
                <a:cs typeface="Source Sans Pro"/>
              </a:rPr>
              <a:t>building, </a:t>
            </a:r>
            <a:r>
              <a:rPr lang="en-US" sz="2000" dirty="0" smtClean="0">
                <a:solidFill>
                  <a:prstClr val="black"/>
                </a:solidFill>
                <a:latin typeface="Source Sans Pro"/>
                <a:cs typeface="Source Sans Pro"/>
              </a:rPr>
              <a:t>they neglected to address equipment needed to distribute </a:t>
            </a:r>
            <a:r>
              <a:rPr lang="en-US" sz="2000" dirty="0" smtClean="0">
                <a:solidFill>
                  <a:prstClr val="black"/>
                </a:solidFill>
                <a:latin typeface="Source Sans Pro"/>
                <a:cs typeface="Source Sans Pro"/>
              </a:rPr>
              <a:t>internet </a:t>
            </a:r>
            <a:r>
              <a:rPr lang="en-US" sz="2000" dirty="0" smtClean="0">
                <a:solidFill>
                  <a:prstClr val="black"/>
                </a:solidFill>
                <a:latin typeface="Source Sans Pro"/>
                <a:cs typeface="Source Sans Pro"/>
              </a:rPr>
              <a:t>within the new building. </a:t>
            </a:r>
          </a:p>
          <a:p>
            <a:pPr marL="1155700" marR="1551940" lvl="2" indent="-228600">
              <a:spcBef>
                <a:spcPts val="790"/>
              </a:spcBef>
              <a:buClr>
                <a:srgbClr val="FE5000"/>
              </a:buClr>
              <a:buFont typeface="Arial"/>
              <a:buChar char="•"/>
              <a:tabLst>
                <a:tab pos="698500" algn="l"/>
              </a:tabLst>
            </a:pPr>
            <a:endParaRPr lang="en-US" sz="2400" dirty="0">
              <a:solidFill>
                <a:prstClr val="black"/>
              </a:solidFill>
              <a:latin typeface="Source Sans Pro"/>
              <a:cs typeface="Source Sans Pro"/>
            </a:endParaRPr>
          </a:p>
          <a:p>
            <a:pPr marL="469900" marR="1551940" lvl="1">
              <a:lnSpc>
                <a:spcPct val="100000"/>
              </a:lnSpc>
              <a:spcBef>
                <a:spcPts val="790"/>
              </a:spcBef>
              <a:buClr>
                <a:srgbClr val="FE5000"/>
              </a:buClr>
              <a:tabLst>
                <a:tab pos="698500" algn="l"/>
              </a:tabLst>
            </a:pPr>
            <a:endParaRPr lang="en-US" sz="2400" spc="-15" dirty="0" smtClean="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6" name="Rectangle 5"/>
          <p:cNvSpPr/>
          <p:nvPr/>
        </p:nvSpPr>
        <p:spPr>
          <a:xfrm>
            <a:off x="568184" y="1325680"/>
            <a:ext cx="240450" cy="461665"/>
          </a:xfrm>
          <a:prstGeom prst="rect">
            <a:avLst/>
          </a:prstGeom>
        </p:spPr>
        <p:txBody>
          <a:bodyPr wrap="none">
            <a:spAutoFit/>
          </a:bodyPr>
          <a:lstStyle/>
          <a:p>
            <a:r>
              <a:rPr lang="en-US" sz="2400" b="1" spc="-40"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1199068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Scenario – Part 2</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35</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743894" y="1977885"/>
            <a:ext cx="10280664" cy="4052391"/>
          </a:xfrm>
          <a:prstGeom prst="rect">
            <a:avLst/>
          </a:prstGeom>
        </p:spPr>
        <p:txBody>
          <a:bodyPr vert="horz" wrap="square" lIns="0" tIns="0" rIns="0" bIns="0" rtlCol="0">
            <a:spAutoFit/>
          </a:bodyPr>
          <a:lstStyle/>
          <a:p>
            <a:pPr marL="527685" marR="5080" indent="-514984">
              <a:lnSpc>
                <a:spcPct val="100000"/>
              </a:lnSpc>
              <a:spcBef>
                <a:spcPts val="1000"/>
              </a:spcBef>
              <a:buClr>
                <a:srgbClr val="006FF4"/>
              </a:buClr>
              <a:buFont typeface="Arial"/>
              <a:buChar char="•"/>
              <a:tabLst>
                <a:tab pos="527685" algn="l"/>
                <a:tab pos="528320" algn="l"/>
              </a:tabLst>
            </a:pPr>
            <a:r>
              <a:rPr lang="en-US" sz="2400" spc="-20" dirty="0" smtClean="0">
                <a:latin typeface="Source Sans Pro"/>
                <a:cs typeface="Source Sans Pro"/>
              </a:rPr>
              <a:t>After some research on the USAC website and a conversation with the </a:t>
            </a:r>
            <a:r>
              <a:rPr lang="en-US" sz="2400" spc="-20" dirty="0" smtClean="0">
                <a:latin typeface="Source Sans Pro"/>
                <a:cs typeface="Source Sans Pro"/>
              </a:rPr>
              <a:t>Client </a:t>
            </a:r>
            <a:r>
              <a:rPr lang="en-US" sz="2400" spc="-20" dirty="0" smtClean="0">
                <a:latin typeface="Source Sans Pro"/>
                <a:cs typeface="Source Sans Pro"/>
              </a:rPr>
              <a:t>Service </a:t>
            </a:r>
            <a:r>
              <a:rPr lang="en-US" sz="2400" spc="-20" dirty="0" smtClean="0">
                <a:latin typeface="Source Sans Pro"/>
                <a:cs typeface="Source Sans Pro"/>
              </a:rPr>
              <a:t>Bureau, </a:t>
            </a:r>
            <a:r>
              <a:rPr lang="en-US" sz="2400" spc="-20" dirty="0" smtClean="0">
                <a:latin typeface="Source Sans Pro"/>
                <a:cs typeface="Source Sans Pro"/>
              </a:rPr>
              <a:t>Mr. Smith realizes that he has made some posting errors on the second Category One FCC Form 470.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smtClean="0">
                <a:latin typeface="Source Sans Pro"/>
                <a:cs typeface="Source Sans Pro"/>
              </a:rPr>
              <a:t>He now understands that to file for E-rate support for the connection between the existing and new </a:t>
            </a:r>
            <a:r>
              <a:rPr lang="en-US" sz="2400" spc="-20" dirty="0" smtClean="0">
                <a:latin typeface="Source Sans Pro"/>
                <a:cs typeface="Source Sans Pro"/>
              </a:rPr>
              <a:t>building, </a:t>
            </a:r>
            <a:r>
              <a:rPr lang="en-US" sz="2400" spc="-20" dirty="0" smtClean="0">
                <a:latin typeface="Source Sans Pro"/>
                <a:cs typeface="Source Sans Pro"/>
              </a:rPr>
              <a:t>he must file an FCC Form 470 requesting Category Two services.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smtClean="0">
                <a:latin typeface="Source Sans Pro"/>
                <a:cs typeface="Source Sans Pro"/>
              </a:rPr>
              <a:t>He also wants to solicit bids for a router, switch, and access points for the new building.  Since this is a new building, Mr. Smith believes that he will get a new Category Two budget for that building.</a:t>
            </a:r>
            <a:endParaRPr lang="en-US" sz="2400" spc="-15" dirty="0" smtClean="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6" name="Rectangle 5"/>
          <p:cNvSpPr/>
          <p:nvPr/>
        </p:nvSpPr>
        <p:spPr>
          <a:xfrm>
            <a:off x="588177" y="1373095"/>
            <a:ext cx="240450" cy="461665"/>
          </a:xfrm>
          <a:prstGeom prst="rect">
            <a:avLst/>
          </a:prstGeom>
        </p:spPr>
        <p:txBody>
          <a:bodyPr wrap="none">
            <a:spAutoFit/>
          </a:bodyPr>
          <a:lstStyle/>
          <a:p>
            <a:r>
              <a:rPr lang="en-US" sz="2400" b="1" spc="-40"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3819454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316" y="706395"/>
            <a:ext cx="10533380" cy="387798"/>
          </a:xfrm>
          <a:prstGeom prst="rect">
            <a:avLst/>
          </a:prstGeom>
        </p:spPr>
        <p:txBody>
          <a:bodyPr vert="horz" wrap="square" lIns="0" tIns="0" rIns="0" bIns="0" rtlCol="0">
            <a:spAutoFit/>
          </a:bodyPr>
          <a:lstStyle/>
          <a:p>
            <a:r>
              <a:rPr lang="en-US" spc="-40" dirty="0" smtClean="0"/>
              <a:t>Scenario – Part 2</a:t>
            </a:r>
            <a:endParaRPr lang="en-US" sz="1800"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36</a:t>
            </a:fld>
            <a:endParaRPr dirty="0"/>
          </a:p>
        </p:txBody>
      </p:sp>
      <p:sp>
        <p:nvSpPr>
          <p:cNvPr id="5" name="object 5"/>
          <p:cNvSpPr txBox="1">
            <a:spLocks noGrp="1"/>
          </p:cNvSpPr>
          <p:nvPr>
            <p:ph type="ftr" sz="quarter" idx="4294967295"/>
          </p:nvPr>
        </p:nvSpPr>
        <p:spPr>
          <a:xfrm>
            <a:off x="416091" y="6504792"/>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416091" y="1995139"/>
            <a:ext cx="11282680" cy="1846659"/>
          </a:xfrm>
          <a:prstGeom prst="rect">
            <a:avLst/>
          </a:prstGeom>
        </p:spPr>
        <p:txBody>
          <a:bodyPr vert="horz" wrap="square" lIns="0" tIns="0" rIns="0" bIns="0" rtlCol="0">
            <a:spAutoFit/>
          </a:bodyPr>
          <a:lstStyle/>
          <a:p>
            <a:pPr marL="698500" marR="1551940" lvl="1" indent="-228600">
              <a:lnSpc>
                <a:spcPct val="100000"/>
              </a:lnSpc>
              <a:spcBef>
                <a:spcPts val="790"/>
              </a:spcBef>
              <a:buClr>
                <a:srgbClr val="004AD4"/>
              </a:buClr>
              <a:buFont typeface="Arial"/>
              <a:buChar char="•"/>
              <a:tabLst>
                <a:tab pos="698500" algn="l"/>
              </a:tabLst>
            </a:pPr>
            <a:r>
              <a:rPr lang="en-US" sz="2400" dirty="0" smtClean="0">
                <a:latin typeface="Source Sans Pro"/>
                <a:cs typeface="Source Sans Pro"/>
              </a:rPr>
              <a:t>Mr. Smith submits an </a:t>
            </a:r>
            <a:r>
              <a:rPr lang="en-US" sz="2400" dirty="0">
                <a:latin typeface="Source Sans Pro"/>
                <a:cs typeface="Source Sans Pro"/>
              </a:rPr>
              <a:t>FCC Form 470 </a:t>
            </a:r>
            <a:r>
              <a:rPr lang="en-US" sz="2400" dirty="0" smtClean="0">
                <a:latin typeface="Source Sans Pro"/>
                <a:cs typeface="Source Sans Pro"/>
              </a:rPr>
              <a:t>for “Internal Connections” to request bids for the </a:t>
            </a:r>
            <a:r>
              <a:rPr lang="en-US" sz="2400" spc="-20" dirty="0">
                <a:latin typeface="Source Sans Pro"/>
                <a:cs typeface="Source Sans Pro"/>
              </a:rPr>
              <a:t>router, switch, cabling, and access </a:t>
            </a:r>
            <a:r>
              <a:rPr lang="en-US" sz="2400" spc="-20" dirty="0" smtClean="0">
                <a:latin typeface="Source Sans Pro"/>
                <a:cs typeface="Source Sans Pro"/>
              </a:rPr>
              <a:t>points.  Along with the basic requirements indicated by filling out the </a:t>
            </a:r>
            <a:r>
              <a:rPr lang="en-US" sz="2400" spc="-20" dirty="0" smtClean="0">
                <a:latin typeface="Source Sans Pro"/>
                <a:cs typeface="Source Sans Pro"/>
              </a:rPr>
              <a:t>form, </a:t>
            </a:r>
            <a:r>
              <a:rPr lang="en-US" sz="2400" spc="-20" dirty="0" smtClean="0">
                <a:latin typeface="Source Sans Pro"/>
                <a:cs typeface="Source Sans Pro"/>
              </a:rPr>
              <a:t>he provides basic address information for the buildings and clarifies in his narrative that he is seeking cabling between the buildings on the school campus.  </a:t>
            </a:r>
            <a:endParaRPr sz="2400" dirty="0">
              <a:latin typeface="Source Sans Pro"/>
              <a:cs typeface="Source Sans Pro"/>
            </a:endParaRPr>
          </a:p>
        </p:txBody>
      </p:sp>
      <p:sp>
        <p:nvSpPr>
          <p:cNvPr id="6" name="Rectangle 5"/>
          <p:cNvSpPr/>
          <p:nvPr/>
        </p:nvSpPr>
        <p:spPr>
          <a:xfrm>
            <a:off x="527793" y="1478249"/>
            <a:ext cx="240450" cy="461665"/>
          </a:xfrm>
          <a:prstGeom prst="rect">
            <a:avLst/>
          </a:prstGeom>
        </p:spPr>
        <p:txBody>
          <a:bodyPr wrap="none">
            <a:spAutoFit/>
          </a:bodyPr>
          <a:lstStyle/>
          <a:p>
            <a:r>
              <a:rPr lang="en-US" sz="2400" b="1" spc="-40"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4256362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Scenario – Part 2 </a:t>
            </a:r>
            <a:r>
              <a:rPr lang="en-US" spc="-40" dirty="0"/>
              <a:t>Evaluation</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37</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661924" y="1658708"/>
            <a:ext cx="11282680" cy="6032421"/>
          </a:xfrm>
          <a:prstGeom prst="rect">
            <a:avLst/>
          </a:prstGeom>
        </p:spPr>
        <p:txBody>
          <a:bodyPr vert="horz" wrap="square" lIns="0" tIns="0" rIns="0" bIns="0" rtlCol="0">
            <a:spAutoFit/>
          </a:bodyPr>
          <a:lstStyle/>
          <a:p>
            <a:pPr marL="698500" marR="1551940" lvl="1" indent="-228600">
              <a:lnSpc>
                <a:spcPct val="100000"/>
              </a:lnSpc>
              <a:spcBef>
                <a:spcPts val="790"/>
              </a:spcBef>
              <a:buClr>
                <a:srgbClr val="0051FF"/>
              </a:buClr>
              <a:buFont typeface="Arial"/>
              <a:buChar char="•"/>
              <a:tabLst>
                <a:tab pos="698500" algn="l"/>
              </a:tabLst>
            </a:pPr>
            <a:r>
              <a:rPr lang="en-US" sz="2000" dirty="0" smtClean="0">
                <a:latin typeface="Source Sans Pro"/>
                <a:cs typeface="Source Sans Pro"/>
              </a:rPr>
              <a:t>In this scenario the applicant took the following positive actions…</a:t>
            </a:r>
          </a:p>
          <a:p>
            <a:pPr marL="1155700" marR="1551940" lvl="2" indent="-228600">
              <a:spcBef>
                <a:spcPts val="790"/>
              </a:spcBef>
              <a:buClr>
                <a:srgbClr val="0051FF"/>
              </a:buClr>
              <a:buFont typeface="Arial"/>
              <a:buChar char="•"/>
              <a:tabLst>
                <a:tab pos="698500" algn="l"/>
              </a:tabLst>
            </a:pPr>
            <a:r>
              <a:rPr lang="en-US" sz="2000" dirty="0" smtClean="0">
                <a:latin typeface="Source Sans Pro"/>
                <a:cs typeface="Source Sans Pro"/>
              </a:rPr>
              <a:t>Mr. Smith used the correct drop-down option and provided sufficient information for service providers to respond to their request.</a:t>
            </a:r>
          </a:p>
          <a:p>
            <a:pPr marL="1155700" marR="1551940" lvl="2" indent="-228600">
              <a:spcBef>
                <a:spcPts val="790"/>
              </a:spcBef>
              <a:buClr>
                <a:srgbClr val="0051FF"/>
              </a:buClr>
              <a:buFont typeface="Arial"/>
              <a:buChar char="•"/>
              <a:tabLst>
                <a:tab pos="698500" algn="l"/>
              </a:tabLst>
            </a:pPr>
            <a:r>
              <a:rPr lang="en-US" sz="2000" dirty="0" smtClean="0">
                <a:latin typeface="Source Sans Pro"/>
                <a:cs typeface="Source Sans Pro"/>
              </a:rPr>
              <a:t>He also clarified his cabling request using the narrative field.</a:t>
            </a:r>
          </a:p>
          <a:p>
            <a:pPr marL="1155700" marR="1551940" lvl="2" indent="-228600">
              <a:spcBef>
                <a:spcPts val="790"/>
              </a:spcBef>
              <a:buClr>
                <a:srgbClr val="0051FF"/>
              </a:buClr>
              <a:buFont typeface="Arial"/>
              <a:buChar char="•"/>
              <a:tabLst>
                <a:tab pos="698500" algn="l"/>
              </a:tabLst>
            </a:pPr>
            <a:r>
              <a:rPr lang="en-US" sz="2000" dirty="0" smtClean="0">
                <a:latin typeface="Source Sans Pro"/>
                <a:cs typeface="Source Sans Pro"/>
              </a:rPr>
              <a:t>In addition, he used available resources and materials to better understand program requirements which helped him correct his previous request.</a:t>
            </a:r>
            <a:endParaRPr lang="en-US" sz="2000" dirty="0">
              <a:latin typeface="Source Sans Pro"/>
              <a:cs typeface="Source Sans Pro"/>
            </a:endParaRPr>
          </a:p>
          <a:p>
            <a:pPr marL="698500" marR="1551940" lvl="1" indent="-228600">
              <a:spcBef>
                <a:spcPts val="790"/>
              </a:spcBef>
              <a:buClr>
                <a:srgbClr val="0051FF"/>
              </a:buClr>
              <a:buFont typeface="Arial"/>
              <a:buChar char="•"/>
              <a:tabLst>
                <a:tab pos="698500" algn="l"/>
              </a:tabLst>
            </a:pPr>
            <a:r>
              <a:rPr lang="en-US" sz="2000" dirty="0">
                <a:solidFill>
                  <a:prstClr val="black"/>
                </a:solidFill>
                <a:latin typeface="Source Sans Pro"/>
                <a:cs typeface="Source Sans Pro"/>
              </a:rPr>
              <a:t>The applicant made the following oversights…</a:t>
            </a:r>
            <a:endParaRPr lang="en-US" sz="2000" dirty="0" smtClean="0">
              <a:solidFill>
                <a:prstClr val="black"/>
              </a:solidFill>
              <a:latin typeface="Source Sans Pro"/>
              <a:cs typeface="Source Sans Pro"/>
            </a:endParaRPr>
          </a:p>
          <a:p>
            <a:pPr marL="1155700" marR="1551940" lvl="2" indent="-228600">
              <a:spcBef>
                <a:spcPts val="790"/>
              </a:spcBef>
              <a:buClr>
                <a:srgbClr val="0051FF"/>
              </a:buClr>
              <a:buFont typeface="Arial"/>
              <a:buChar char="•"/>
              <a:tabLst>
                <a:tab pos="698500" algn="l"/>
              </a:tabLst>
            </a:pPr>
            <a:r>
              <a:rPr lang="en-US" sz="2000" dirty="0" smtClean="0">
                <a:solidFill>
                  <a:prstClr val="black"/>
                </a:solidFill>
                <a:latin typeface="Source Sans Pro"/>
                <a:cs typeface="Source Sans Pro"/>
              </a:rPr>
              <a:t>He misinterpreted the availability of a new C2 budget.  Since the new building is part of the existing school they share the same, single </a:t>
            </a:r>
            <a:r>
              <a:rPr lang="en-US" sz="2000" dirty="0" smtClean="0">
                <a:solidFill>
                  <a:prstClr val="black"/>
                </a:solidFill>
                <a:latin typeface="Source Sans Pro"/>
                <a:cs typeface="Source Sans Pro"/>
              </a:rPr>
              <a:t>C2 </a:t>
            </a:r>
            <a:r>
              <a:rPr lang="en-US" sz="2000" dirty="0" smtClean="0">
                <a:solidFill>
                  <a:prstClr val="black"/>
                </a:solidFill>
                <a:latin typeface="Source Sans Pro"/>
                <a:cs typeface="Source Sans Pro"/>
              </a:rPr>
              <a:t>budget.</a:t>
            </a:r>
          </a:p>
          <a:p>
            <a:pPr marL="1155700" marR="1551940" lvl="2" indent="-228600">
              <a:spcBef>
                <a:spcPts val="790"/>
              </a:spcBef>
              <a:buClr>
                <a:srgbClr val="0051FF"/>
              </a:buClr>
              <a:buFont typeface="Arial"/>
              <a:buChar char="•"/>
              <a:tabLst>
                <a:tab pos="698500" algn="l"/>
              </a:tabLst>
            </a:pPr>
            <a:r>
              <a:rPr lang="en-US" sz="2000" dirty="0" smtClean="0">
                <a:solidFill>
                  <a:prstClr val="black"/>
                </a:solidFill>
                <a:latin typeface="Source Sans Pro"/>
                <a:cs typeface="Source Sans Pro"/>
              </a:rPr>
              <a:t>Also, given the lack of technical resources mentioned in the prior </a:t>
            </a:r>
            <a:r>
              <a:rPr lang="en-US" sz="2000" dirty="0" smtClean="0">
                <a:solidFill>
                  <a:prstClr val="black"/>
                </a:solidFill>
                <a:latin typeface="Source Sans Pro"/>
                <a:cs typeface="Source Sans Pro"/>
              </a:rPr>
              <a:t>scenario, </a:t>
            </a:r>
            <a:r>
              <a:rPr lang="en-US" sz="2000" dirty="0" smtClean="0">
                <a:solidFill>
                  <a:prstClr val="black"/>
                </a:solidFill>
                <a:latin typeface="Source Sans Pro"/>
                <a:cs typeface="Source Sans Pro"/>
              </a:rPr>
              <a:t>he may want to consider investigating utilizing the other C2 service options, such as Basic Maintenance of Internal Connections and Managed Internal Broadband Service.</a:t>
            </a:r>
          </a:p>
          <a:p>
            <a:pPr marL="1155700" marR="1551940" lvl="2" indent="-228600">
              <a:spcBef>
                <a:spcPts val="790"/>
              </a:spcBef>
              <a:buClr>
                <a:srgbClr val="FE5000"/>
              </a:buClr>
              <a:buFont typeface="Arial"/>
              <a:buChar char="•"/>
              <a:tabLst>
                <a:tab pos="698500" algn="l"/>
              </a:tabLst>
            </a:pPr>
            <a:endParaRPr lang="en-US" sz="2400" dirty="0">
              <a:solidFill>
                <a:prstClr val="black"/>
              </a:solidFill>
              <a:latin typeface="Source Sans Pro"/>
              <a:cs typeface="Source Sans Pro"/>
            </a:endParaRPr>
          </a:p>
          <a:p>
            <a:pPr marL="469900" marR="1551940" lvl="1">
              <a:lnSpc>
                <a:spcPct val="100000"/>
              </a:lnSpc>
              <a:spcBef>
                <a:spcPts val="790"/>
              </a:spcBef>
              <a:buClr>
                <a:srgbClr val="FE5000"/>
              </a:buClr>
              <a:tabLst>
                <a:tab pos="698500" algn="l"/>
              </a:tabLst>
            </a:pPr>
            <a:endParaRPr lang="en-US" sz="2400" spc="-15" dirty="0" smtClean="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6" name="Rectangle 5"/>
          <p:cNvSpPr/>
          <p:nvPr/>
        </p:nvSpPr>
        <p:spPr>
          <a:xfrm>
            <a:off x="354848" y="1097563"/>
            <a:ext cx="240450" cy="461665"/>
          </a:xfrm>
          <a:prstGeom prst="rect">
            <a:avLst/>
          </a:prstGeom>
        </p:spPr>
        <p:txBody>
          <a:bodyPr wrap="none">
            <a:spAutoFit/>
          </a:bodyPr>
          <a:lstStyle/>
          <a:p>
            <a:r>
              <a:rPr lang="en-US" sz="2400" b="1" spc="-40"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3604733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Installation Periods</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38</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411609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Installation </a:t>
            </a:r>
            <a:r>
              <a:rPr lang="en-US" spc="-5" dirty="0" smtClean="0"/>
              <a:t>Periods: Category One Non-recurring Services</a:t>
            </a:r>
            <a:endParaRPr lang="en-US"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39</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 </a:t>
            </a:r>
            <a:r>
              <a:rPr spc="-5" dirty="0" smtClean="0"/>
              <a:t>Universal </a:t>
            </a:r>
            <a:r>
              <a:rPr spc="-5" dirty="0"/>
              <a:t>Service Administrative</a:t>
            </a:r>
            <a:r>
              <a:rPr spc="45" dirty="0"/>
              <a:t> </a:t>
            </a:r>
            <a:r>
              <a:rPr spc="-5" dirty="0"/>
              <a:t>Co.</a:t>
            </a:r>
          </a:p>
        </p:txBody>
      </p:sp>
      <p:sp>
        <p:nvSpPr>
          <p:cNvPr id="3" name="object 3"/>
          <p:cNvSpPr txBox="1"/>
          <p:nvPr/>
        </p:nvSpPr>
        <p:spPr>
          <a:xfrm>
            <a:off x="879224" y="1629949"/>
            <a:ext cx="10792038" cy="4616648"/>
          </a:xfrm>
          <a:prstGeom prst="rect">
            <a:avLst/>
          </a:prstGeom>
        </p:spPr>
        <p:txBody>
          <a:bodyPr vert="horz" wrap="square" lIns="0" tIns="0" rIns="0" bIns="0" rtlCol="0">
            <a:spAutoFit/>
          </a:bodyPr>
          <a:lstStyle/>
          <a:p>
            <a:pPr marL="527685" marR="5080" indent="-514984">
              <a:lnSpc>
                <a:spcPct val="100000"/>
              </a:lnSpc>
              <a:buClr>
                <a:srgbClr val="006FF4"/>
              </a:buClr>
              <a:buFont typeface="Arial"/>
              <a:buChar char="•"/>
              <a:tabLst>
                <a:tab pos="527685" algn="l"/>
                <a:tab pos="528320" algn="l"/>
              </a:tabLst>
            </a:pPr>
            <a:r>
              <a:rPr sz="2800" spc="-20" dirty="0">
                <a:latin typeface="Source Sans Pro"/>
                <a:cs typeface="Source Sans Pro"/>
              </a:rPr>
              <a:t>Installation </a:t>
            </a:r>
            <a:r>
              <a:rPr sz="2800" spc="-5" dirty="0">
                <a:latin typeface="Source Sans Pro"/>
                <a:cs typeface="Source Sans Pro"/>
              </a:rPr>
              <a:t>of </a:t>
            </a:r>
            <a:r>
              <a:rPr sz="2800" spc="-10" dirty="0">
                <a:latin typeface="Source Sans Pro"/>
                <a:cs typeface="Source Sans Pro"/>
              </a:rPr>
              <a:t>all </a:t>
            </a:r>
            <a:r>
              <a:rPr sz="2800" spc="-15" dirty="0">
                <a:latin typeface="Source Sans Pro"/>
                <a:cs typeface="Source Sans Pro"/>
              </a:rPr>
              <a:t>Category </a:t>
            </a:r>
            <a:r>
              <a:rPr sz="2800" spc="-10" dirty="0">
                <a:latin typeface="Source Sans Pro"/>
                <a:cs typeface="Source Sans Pro"/>
              </a:rPr>
              <a:t>One non-recurring </a:t>
            </a:r>
            <a:r>
              <a:rPr sz="2800" spc="-5" dirty="0">
                <a:latin typeface="Source Sans Pro"/>
                <a:cs typeface="Source Sans Pro"/>
              </a:rPr>
              <a:t>services </a:t>
            </a:r>
            <a:r>
              <a:rPr sz="2800" spc="-10" dirty="0">
                <a:latin typeface="Source Sans Pro"/>
                <a:cs typeface="Source Sans Pro"/>
              </a:rPr>
              <a:t>(including </a:t>
            </a:r>
            <a:r>
              <a:rPr sz="2800" spc="-5" dirty="0">
                <a:latin typeface="Source Sans Pro"/>
                <a:cs typeface="Source Sans Pro"/>
              </a:rPr>
              <a:t>special  </a:t>
            </a:r>
            <a:r>
              <a:rPr sz="2800" spc="-20" dirty="0">
                <a:latin typeface="Source Sans Pro"/>
                <a:cs typeface="Source Sans Pro"/>
              </a:rPr>
              <a:t>construction </a:t>
            </a:r>
            <a:r>
              <a:rPr sz="2800" spc="-15" dirty="0">
                <a:latin typeface="Source Sans Pro"/>
                <a:cs typeface="Source Sans Pro"/>
              </a:rPr>
              <a:t>charges) </a:t>
            </a:r>
            <a:r>
              <a:rPr sz="2800" b="1" spc="-5" dirty="0">
                <a:latin typeface="Source Sans Pro"/>
                <a:cs typeface="Source Sans Pro"/>
              </a:rPr>
              <a:t>may </a:t>
            </a:r>
            <a:r>
              <a:rPr sz="2800" b="1" spc="-10" dirty="0">
                <a:latin typeface="Source Sans Pro"/>
                <a:cs typeface="Source Sans Pro"/>
              </a:rPr>
              <a:t>begin </a:t>
            </a:r>
            <a:r>
              <a:rPr sz="2800" b="1" spc="-5" dirty="0">
                <a:latin typeface="Source Sans Pro"/>
                <a:cs typeface="Source Sans Pro"/>
              </a:rPr>
              <a:t>six </a:t>
            </a:r>
            <a:r>
              <a:rPr sz="2800" b="1" spc="-10" dirty="0">
                <a:latin typeface="Source Sans Pro"/>
                <a:cs typeface="Source Sans Pro"/>
              </a:rPr>
              <a:t>months </a:t>
            </a:r>
            <a:r>
              <a:rPr sz="2800" b="1" spc="-5" dirty="0">
                <a:latin typeface="Source Sans Pro"/>
                <a:cs typeface="Source Sans Pro"/>
              </a:rPr>
              <a:t>prior </a:t>
            </a:r>
            <a:r>
              <a:rPr sz="2800" b="1" spc="-30" dirty="0">
                <a:latin typeface="Source Sans Pro"/>
                <a:cs typeface="Source Sans Pro"/>
              </a:rPr>
              <a:t>to </a:t>
            </a:r>
            <a:r>
              <a:rPr sz="2800" b="1" spc="-10" dirty="0">
                <a:latin typeface="Source Sans Pro"/>
                <a:cs typeface="Source Sans Pro"/>
              </a:rPr>
              <a:t>the </a:t>
            </a:r>
            <a:r>
              <a:rPr sz="2800" b="1" spc="-5" dirty="0">
                <a:latin typeface="Source Sans Pro"/>
                <a:cs typeface="Source Sans Pro"/>
              </a:rPr>
              <a:t>July 1 </a:t>
            </a:r>
            <a:r>
              <a:rPr sz="2800" b="1" spc="-30" dirty="0">
                <a:latin typeface="Source Sans Pro"/>
                <a:cs typeface="Source Sans Pro"/>
              </a:rPr>
              <a:t>start </a:t>
            </a:r>
            <a:r>
              <a:rPr sz="2800" b="1" spc="-15" dirty="0">
                <a:latin typeface="Source Sans Pro"/>
                <a:cs typeface="Source Sans Pro"/>
              </a:rPr>
              <a:t>of  </a:t>
            </a:r>
            <a:r>
              <a:rPr sz="2800" b="1" spc="-10" dirty="0">
                <a:latin typeface="Source Sans Pro"/>
                <a:cs typeface="Source Sans Pro"/>
              </a:rPr>
              <a:t>the funding </a:t>
            </a:r>
            <a:r>
              <a:rPr sz="2800" b="1" spc="-20" dirty="0">
                <a:latin typeface="Source Sans Pro"/>
                <a:cs typeface="Source Sans Pro"/>
              </a:rPr>
              <a:t>year </a:t>
            </a:r>
            <a:r>
              <a:rPr sz="2800" spc="-10" dirty="0">
                <a:latin typeface="Source Sans Pro"/>
                <a:cs typeface="Source Sans Pro"/>
              </a:rPr>
              <a:t>(i.e., </a:t>
            </a:r>
            <a:r>
              <a:rPr sz="2800" spc="-5" dirty="0">
                <a:latin typeface="Source Sans Pro"/>
                <a:cs typeface="Source Sans Pro"/>
              </a:rPr>
              <a:t>or </a:t>
            </a:r>
            <a:r>
              <a:rPr sz="2800" spc="-15" dirty="0">
                <a:latin typeface="Source Sans Pro"/>
                <a:cs typeface="Source Sans Pro"/>
              </a:rPr>
              <a:t>after </a:t>
            </a:r>
            <a:r>
              <a:rPr sz="2800" dirty="0">
                <a:latin typeface="Source Sans Pro"/>
                <a:cs typeface="Source Sans Pro"/>
              </a:rPr>
              <a:t>January </a:t>
            </a:r>
            <a:r>
              <a:rPr sz="2800" spc="-5" dirty="0">
                <a:latin typeface="Source Sans Pro"/>
                <a:cs typeface="Source Sans Pro"/>
              </a:rPr>
              <a:t>1) if the </a:t>
            </a:r>
            <a:r>
              <a:rPr sz="2800" spc="-15" dirty="0">
                <a:latin typeface="Source Sans Pro"/>
                <a:cs typeface="Source Sans Pro"/>
              </a:rPr>
              <a:t>following conditions are </a:t>
            </a:r>
            <a:r>
              <a:rPr sz="2800" dirty="0" smtClean="0">
                <a:latin typeface="Source Sans Pro"/>
                <a:cs typeface="Source Sans Pro"/>
              </a:rPr>
              <a:t>met</a:t>
            </a:r>
            <a:r>
              <a:rPr sz="2800" dirty="0">
                <a:latin typeface="Source Sans Pro"/>
                <a:cs typeface="Source Sans Pro"/>
              </a:rPr>
              <a:t>:</a:t>
            </a:r>
          </a:p>
          <a:p>
            <a:pPr marL="698500" marR="840740" lvl="1" indent="-228600">
              <a:lnSpc>
                <a:spcPct val="100000"/>
              </a:lnSpc>
              <a:spcBef>
                <a:spcPts val="830"/>
              </a:spcBef>
              <a:buClr>
                <a:srgbClr val="004AD4"/>
              </a:buClr>
              <a:buFont typeface="Arial"/>
              <a:buChar char="•"/>
              <a:tabLst>
                <a:tab pos="698500" algn="l"/>
              </a:tabLst>
            </a:pPr>
            <a:r>
              <a:rPr sz="2400" spc="-10" dirty="0">
                <a:latin typeface="Source Sans Pro"/>
                <a:cs typeface="Source Sans Pro"/>
              </a:rPr>
              <a:t>Construction begins after selection </a:t>
            </a:r>
            <a:r>
              <a:rPr sz="2400" spc="-5" dirty="0">
                <a:latin typeface="Source Sans Pro"/>
                <a:cs typeface="Source Sans Pro"/>
              </a:rPr>
              <a:t>of </a:t>
            </a:r>
            <a:r>
              <a:rPr sz="2400" dirty="0">
                <a:latin typeface="Source Sans Pro"/>
                <a:cs typeface="Source Sans Pro"/>
              </a:rPr>
              <a:t>the </a:t>
            </a:r>
            <a:r>
              <a:rPr sz="2400" spc="-5" dirty="0">
                <a:latin typeface="Source Sans Pro"/>
                <a:cs typeface="Source Sans Pro"/>
              </a:rPr>
              <a:t>service </a:t>
            </a:r>
            <a:r>
              <a:rPr sz="2400" spc="-10" dirty="0">
                <a:latin typeface="Source Sans Pro"/>
                <a:cs typeface="Source Sans Pro"/>
              </a:rPr>
              <a:t>provider </a:t>
            </a:r>
            <a:r>
              <a:rPr sz="2400" spc="-5" dirty="0">
                <a:latin typeface="Source Sans Pro"/>
                <a:cs typeface="Source Sans Pro"/>
              </a:rPr>
              <a:t>pursuant </a:t>
            </a:r>
            <a:r>
              <a:rPr sz="2400" spc="-20" dirty="0">
                <a:latin typeface="Source Sans Pro"/>
                <a:cs typeface="Source Sans Pro"/>
              </a:rPr>
              <a:t>to </a:t>
            </a:r>
            <a:r>
              <a:rPr sz="2400" dirty="0">
                <a:latin typeface="Source Sans Pro"/>
                <a:cs typeface="Source Sans Pro"/>
              </a:rPr>
              <a:t>a </a:t>
            </a:r>
            <a:r>
              <a:rPr sz="2400" spc="-15" dirty="0" smtClean="0">
                <a:latin typeface="Source Sans Pro"/>
                <a:cs typeface="Source Sans Pro"/>
              </a:rPr>
              <a:t>competitive </a:t>
            </a:r>
            <a:r>
              <a:rPr sz="2400" spc="-5" dirty="0">
                <a:latin typeface="Source Sans Pro"/>
                <a:cs typeface="Source Sans Pro"/>
              </a:rPr>
              <a:t>bidding</a:t>
            </a:r>
            <a:r>
              <a:rPr sz="2400" spc="10" dirty="0">
                <a:latin typeface="Source Sans Pro"/>
                <a:cs typeface="Source Sans Pro"/>
              </a:rPr>
              <a:t> </a:t>
            </a:r>
            <a:r>
              <a:rPr sz="2400" spc="-15" dirty="0" smtClean="0">
                <a:latin typeface="Source Sans Pro"/>
                <a:cs typeface="Source Sans Pro"/>
              </a:rPr>
              <a:t>process</a:t>
            </a:r>
            <a:r>
              <a:rPr lang="en-US" sz="2400" spc="-15" dirty="0" smtClean="0">
                <a:latin typeface="Source Sans Pro"/>
                <a:cs typeface="Source Sans Pro"/>
              </a:rPr>
              <a:t> that meets all E-rate requirements</a:t>
            </a:r>
            <a:r>
              <a:rPr sz="2400" spc="-15" dirty="0" smtClean="0">
                <a:latin typeface="Source Sans Pro"/>
                <a:cs typeface="Source Sans Pro"/>
              </a:rPr>
              <a:t>.</a:t>
            </a:r>
            <a:endParaRPr sz="2400" dirty="0">
              <a:latin typeface="Source Sans Pro"/>
              <a:cs typeface="Source Sans Pro"/>
            </a:endParaRPr>
          </a:p>
          <a:p>
            <a:pPr marL="698500" marR="1551940" lvl="1" indent="-228600">
              <a:lnSpc>
                <a:spcPct val="100000"/>
              </a:lnSpc>
              <a:spcBef>
                <a:spcPts val="790"/>
              </a:spcBef>
              <a:buClr>
                <a:srgbClr val="004AD4"/>
              </a:buClr>
              <a:buFont typeface="Arial"/>
              <a:buChar char="•"/>
              <a:tabLst>
                <a:tab pos="698500" algn="l"/>
              </a:tabLst>
            </a:pPr>
            <a:r>
              <a:rPr sz="2400" dirty="0">
                <a:latin typeface="Source Sans Pro"/>
                <a:cs typeface="Source Sans Pro"/>
              </a:rPr>
              <a:t>A </a:t>
            </a:r>
            <a:r>
              <a:rPr sz="2400" spc="-15" dirty="0">
                <a:latin typeface="Source Sans Pro"/>
                <a:cs typeface="Source Sans Pro"/>
              </a:rPr>
              <a:t>Category </a:t>
            </a:r>
            <a:r>
              <a:rPr sz="2400" spc="-5" dirty="0">
                <a:latin typeface="Source Sans Pro"/>
                <a:cs typeface="Source Sans Pro"/>
              </a:rPr>
              <a:t>One </a:t>
            </a:r>
            <a:r>
              <a:rPr sz="2400" spc="-10" dirty="0">
                <a:latin typeface="Source Sans Pro"/>
                <a:cs typeface="Source Sans Pro"/>
              </a:rPr>
              <a:t>recurring </a:t>
            </a:r>
            <a:r>
              <a:rPr sz="2400" spc="-5" dirty="0" smtClean="0">
                <a:latin typeface="Source Sans Pro"/>
                <a:cs typeface="Source Sans Pro"/>
              </a:rPr>
              <a:t>service </a:t>
            </a:r>
            <a:r>
              <a:rPr sz="2400" spc="-15" dirty="0">
                <a:latin typeface="Source Sans Pro"/>
                <a:cs typeface="Source Sans Pro"/>
              </a:rPr>
              <a:t>must </a:t>
            </a:r>
            <a:r>
              <a:rPr sz="2400" spc="-5" dirty="0">
                <a:latin typeface="Source Sans Pro"/>
                <a:cs typeface="Source Sans Pro"/>
              </a:rPr>
              <a:t>depend on </a:t>
            </a:r>
            <a:r>
              <a:rPr sz="2400" dirty="0">
                <a:latin typeface="Source Sans Pro"/>
                <a:cs typeface="Source Sans Pro"/>
              </a:rPr>
              <a:t>the </a:t>
            </a:r>
            <a:r>
              <a:rPr sz="2400" spc="-15" dirty="0">
                <a:latin typeface="Source Sans Pro"/>
                <a:cs typeface="Source Sans Pro"/>
              </a:rPr>
              <a:t>installation </a:t>
            </a:r>
            <a:r>
              <a:rPr sz="2400" spc="-5" dirty="0">
                <a:latin typeface="Source Sans Pro"/>
                <a:cs typeface="Source Sans Pro"/>
              </a:rPr>
              <a:t>of </a:t>
            </a:r>
            <a:r>
              <a:rPr sz="2400" dirty="0">
                <a:latin typeface="Source Sans Pro"/>
                <a:cs typeface="Source Sans Pro"/>
              </a:rPr>
              <a:t>the </a:t>
            </a:r>
            <a:r>
              <a:rPr lang="en-US" sz="2400" spc="-15" dirty="0" smtClean="0">
                <a:latin typeface="Source Sans Pro"/>
                <a:cs typeface="Source Sans Pro"/>
              </a:rPr>
              <a:t>non-recurring services </a:t>
            </a:r>
            <a:r>
              <a:rPr lang="en-US" sz="2400" spc="-15" dirty="0" smtClean="0">
                <a:latin typeface="Source Sans Pro"/>
                <a:cs typeface="Source Sans Pro"/>
              </a:rPr>
              <a:t>(</a:t>
            </a:r>
            <a:r>
              <a:rPr lang="en-US" sz="2400" spc="-15" dirty="0" smtClean="0">
                <a:latin typeface="Source Sans Pro"/>
                <a:cs typeface="Source Sans Pro"/>
              </a:rPr>
              <a:t>i.e</a:t>
            </a:r>
            <a:r>
              <a:rPr lang="en-US" sz="2400" spc="-15" dirty="0" smtClean="0">
                <a:latin typeface="Source Sans Pro"/>
                <a:cs typeface="Source Sans Pro"/>
              </a:rPr>
              <a:t>., </a:t>
            </a:r>
            <a:r>
              <a:rPr lang="en-US" sz="2400" spc="-15" dirty="0" smtClean="0">
                <a:latin typeface="Source Sans Pro"/>
                <a:cs typeface="Source Sans Pro"/>
              </a:rPr>
              <a:t>the installation of new connections is required to access the new recurring services)</a:t>
            </a:r>
            <a:r>
              <a:rPr sz="2400" spc="-15" dirty="0" smtClean="0">
                <a:latin typeface="Source Sans Pro"/>
                <a:cs typeface="Source Sans Pro"/>
              </a:rPr>
              <a:t>.</a:t>
            </a:r>
            <a:endParaRPr sz="2400" dirty="0">
              <a:latin typeface="Source Sans Pro"/>
              <a:cs typeface="Source Sans Pro"/>
            </a:endParaRPr>
          </a:p>
          <a:p>
            <a:pPr marL="698500" marR="278130" lvl="1" indent="-228600">
              <a:lnSpc>
                <a:spcPct val="100000"/>
              </a:lnSpc>
              <a:spcBef>
                <a:spcPts val="800"/>
              </a:spcBef>
              <a:buClr>
                <a:srgbClr val="004AD4"/>
              </a:buClr>
              <a:buFont typeface="Arial"/>
              <a:buChar char="•"/>
              <a:tabLst>
                <a:tab pos="698500" algn="l"/>
              </a:tabLst>
            </a:pPr>
            <a:r>
              <a:rPr sz="2400" spc="-5" dirty="0">
                <a:latin typeface="Source Sans Pro"/>
                <a:cs typeface="Source Sans Pro"/>
              </a:rPr>
              <a:t>The actual service </a:t>
            </a:r>
            <a:r>
              <a:rPr sz="2400" spc="-20" dirty="0">
                <a:latin typeface="Source Sans Pro"/>
                <a:cs typeface="Source Sans Pro"/>
              </a:rPr>
              <a:t>start date </a:t>
            </a:r>
            <a:r>
              <a:rPr sz="2400" spc="-15" dirty="0">
                <a:latin typeface="Source Sans Pro"/>
                <a:cs typeface="Source Sans Pro"/>
              </a:rPr>
              <a:t>for </a:t>
            </a:r>
            <a:r>
              <a:rPr sz="2400" spc="-10" dirty="0">
                <a:latin typeface="Source Sans Pro"/>
                <a:cs typeface="Source Sans Pro"/>
              </a:rPr>
              <a:t>that recurring </a:t>
            </a:r>
            <a:r>
              <a:rPr sz="2400" spc="-5" dirty="0">
                <a:latin typeface="Source Sans Pro"/>
                <a:cs typeface="Source Sans Pro"/>
              </a:rPr>
              <a:t>service is on or </a:t>
            </a:r>
            <a:r>
              <a:rPr sz="2400" spc="-10" dirty="0">
                <a:latin typeface="Source Sans Pro"/>
                <a:cs typeface="Source Sans Pro"/>
              </a:rPr>
              <a:t>after </a:t>
            </a:r>
            <a:r>
              <a:rPr sz="2400" dirty="0">
                <a:latin typeface="Source Sans Pro"/>
                <a:cs typeface="Source Sans Pro"/>
              </a:rPr>
              <a:t>the </a:t>
            </a:r>
            <a:r>
              <a:rPr sz="2400" spc="-20" dirty="0">
                <a:latin typeface="Source Sans Pro"/>
                <a:cs typeface="Source Sans Pro"/>
              </a:rPr>
              <a:t>start </a:t>
            </a:r>
            <a:r>
              <a:rPr sz="2400" spc="-5" dirty="0">
                <a:latin typeface="Source Sans Pro"/>
                <a:cs typeface="Source Sans Pro"/>
              </a:rPr>
              <a:t>of </a:t>
            </a:r>
            <a:r>
              <a:rPr sz="2400" dirty="0">
                <a:latin typeface="Source Sans Pro"/>
                <a:cs typeface="Source Sans Pro"/>
              </a:rPr>
              <a:t>the </a:t>
            </a:r>
            <a:r>
              <a:rPr sz="2400" spc="-5" dirty="0" smtClean="0">
                <a:latin typeface="Source Sans Pro"/>
                <a:cs typeface="Source Sans Pro"/>
              </a:rPr>
              <a:t>funding </a:t>
            </a:r>
            <a:r>
              <a:rPr sz="2400" spc="-15" dirty="0">
                <a:latin typeface="Source Sans Pro"/>
                <a:cs typeface="Source Sans Pro"/>
              </a:rPr>
              <a:t>year </a:t>
            </a:r>
            <a:r>
              <a:rPr sz="2400" spc="-10" dirty="0">
                <a:latin typeface="Source Sans Pro"/>
                <a:cs typeface="Source Sans Pro"/>
              </a:rPr>
              <a:t>(July</a:t>
            </a:r>
            <a:r>
              <a:rPr sz="2400" spc="-55" dirty="0">
                <a:latin typeface="Source Sans Pro"/>
                <a:cs typeface="Source Sans Pro"/>
              </a:rPr>
              <a:t> </a:t>
            </a:r>
            <a:r>
              <a:rPr sz="2400" spc="-5" dirty="0">
                <a:latin typeface="Source Sans Pro"/>
                <a:cs typeface="Source Sans Pro"/>
              </a:rPr>
              <a:t>1).</a:t>
            </a:r>
            <a:endParaRPr sz="2400" dirty="0">
              <a:latin typeface="Source Sans Pro"/>
              <a:cs typeface="Source Sans Pro"/>
            </a:endParaRPr>
          </a:p>
        </p:txBody>
      </p:sp>
      <p:sp>
        <p:nvSpPr>
          <p:cNvPr id="6" name="Rectangle 5"/>
          <p:cNvSpPr/>
          <p:nvPr/>
        </p:nvSpPr>
        <p:spPr>
          <a:xfrm>
            <a:off x="633644" y="1168284"/>
            <a:ext cx="245580" cy="461665"/>
          </a:xfrm>
          <a:prstGeom prst="rect">
            <a:avLst/>
          </a:prstGeom>
        </p:spPr>
        <p:txBody>
          <a:bodyPr wrap="none">
            <a:spAutoFit/>
          </a:bodyPr>
          <a:lstStyle/>
          <a:p>
            <a:r>
              <a:rPr lang="en-US" sz="2400" b="1"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416052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Services</a:t>
            </a:r>
            <a:endParaRPr lang="en-US" dirty="0"/>
          </a:p>
        </p:txBody>
      </p:sp>
      <p:sp>
        <p:nvSpPr>
          <p:cNvPr id="3" name="Content Placeholder 2"/>
          <p:cNvSpPr>
            <a:spLocks noGrp="1"/>
          </p:cNvSpPr>
          <p:nvPr>
            <p:ph idx="1"/>
          </p:nvPr>
        </p:nvSpPr>
        <p:spPr>
          <a:xfrm>
            <a:off x="822871" y="1274495"/>
            <a:ext cx="9898602" cy="4112800"/>
          </a:xfrm>
        </p:spPr>
        <p:txBody>
          <a:bodyPr/>
          <a:lstStyle/>
          <a:p>
            <a:pPr marL="0" indent="0" algn="ctr">
              <a:buNone/>
            </a:pPr>
            <a:r>
              <a:rPr lang="en-US" sz="3200" i="1" dirty="0">
                <a:solidFill>
                  <a:schemeClr val="tx1"/>
                </a:solidFill>
              </a:rPr>
              <a:t>The eligible services list contains a </a:t>
            </a:r>
            <a:r>
              <a:rPr lang="en-US" sz="3200" i="1" dirty="0" smtClean="0">
                <a:solidFill>
                  <a:schemeClr val="tx1"/>
                </a:solidFill>
              </a:rPr>
              <a:t>general description </a:t>
            </a:r>
            <a:r>
              <a:rPr lang="en-US" sz="3200" i="1" dirty="0">
                <a:solidFill>
                  <a:schemeClr val="tx1"/>
                </a:solidFill>
              </a:rPr>
              <a:t>of the products and services that will be eligible for discounts, along with additional helpful information such as eligibility conditions for each category of service for each specified funding year.</a:t>
            </a:r>
          </a:p>
          <a:p>
            <a:pPr marL="342900" indent="-342900">
              <a:buFont typeface="Arial" panose="020B0604020202020204" pitchFamily="34" charset="0"/>
              <a:buChar char="•"/>
            </a:pPr>
            <a:r>
              <a:rPr lang="en-US" sz="2800" dirty="0">
                <a:solidFill>
                  <a:schemeClr val="tx1"/>
                </a:solidFill>
              </a:rPr>
              <a:t>The eligible services list is </a:t>
            </a:r>
            <a:r>
              <a:rPr lang="en-US" sz="2800" b="1" dirty="0">
                <a:solidFill>
                  <a:schemeClr val="tx1"/>
                </a:solidFill>
              </a:rPr>
              <a:t>published </a:t>
            </a:r>
            <a:r>
              <a:rPr lang="en-US" sz="2800" b="1" dirty="0" smtClean="0">
                <a:solidFill>
                  <a:schemeClr val="tx1"/>
                </a:solidFill>
              </a:rPr>
              <a:t>annually at least 60 days before the application filing window opens</a:t>
            </a:r>
            <a:r>
              <a:rPr lang="en-US" sz="2800" dirty="0" smtClean="0">
                <a:solidFill>
                  <a:schemeClr val="tx1"/>
                </a:solidFill>
              </a:rPr>
              <a:t>.</a:t>
            </a:r>
            <a:endParaRPr lang="en-US" sz="2800" dirty="0">
              <a:solidFill>
                <a:schemeClr val="tx1"/>
              </a:solidFill>
            </a:endParaRPr>
          </a:p>
          <a:p>
            <a:pPr marL="342900" indent="-342900">
              <a:buFont typeface="Arial" panose="020B0604020202020204" pitchFamily="34" charset="0"/>
              <a:buChar char="•"/>
            </a:pPr>
            <a:r>
              <a:rPr lang="en-US" sz="2800" dirty="0" smtClean="0">
                <a:solidFill>
                  <a:schemeClr val="tx1"/>
                </a:solidFill>
              </a:rPr>
              <a:t>Every year there is a </a:t>
            </a:r>
            <a:r>
              <a:rPr lang="en-US" sz="2800" b="1" dirty="0" smtClean="0">
                <a:solidFill>
                  <a:schemeClr val="tx1"/>
                </a:solidFill>
              </a:rPr>
              <a:t>public </a:t>
            </a:r>
            <a:r>
              <a:rPr lang="en-US" sz="2800" b="1" dirty="0">
                <a:solidFill>
                  <a:schemeClr val="tx1"/>
                </a:solidFill>
              </a:rPr>
              <a:t>comment period </a:t>
            </a:r>
            <a:r>
              <a:rPr lang="en-US" sz="2800" b="1" dirty="0" smtClean="0">
                <a:solidFill>
                  <a:schemeClr val="tx1"/>
                </a:solidFill>
              </a:rPr>
              <a:t>in which stakeholders may recommend additions and</a:t>
            </a:r>
            <a:r>
              <a:rPr lang="en-US" sz="2800" dirty="0" smtClean="0">
                <a:solidFill>
                  <a:schemeClr val="tx1"/>
                </a:solidFill>
              </a:rPr>
              <a:t> </a:t>
            </a:r>
            <a:r>
              <a:rPr lang="en-US" sz="2800" dirty="0">
                <a:solidFill>
                  <a:schemeClr val="tx1"/>
                </a:solidFill>
              </a:rPr>
              <a:t>revisions </a:t>
            </a:r>
            <a:r>
              <a:rPr lang="en-US" sz="2800" dirty="0" smtClean="0">
                <a:solidFill>
                  <a:schemeClr val="tx1"/>
                </a:solidFill>
              </a:rPr>
              <a:t>to the ESL and provide feedback on the eligible services list. </a:t>
            </a:r>
            <a:endParaRPr lang="en-US" sz="2800" dirty="0">
              <a:solidFill>
                <a:schemeClr val="tx1"/>
              </a:solidFill>
            </a:endParaRPr>
          </a:p>
          <a:p>
            <a:pPr marL="0" indent="0">
              <a:buNone/>
            </a:pPr>
            <a:endParaRPr lang="en-US" i="1" dirty="0"/>
          </a:p>
          <a:p>
            <a:pPr marL="0" indent="0">
              <a:buNone/>
            </a:pP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5" name="TextBox 4"/>
          <p:cNvSpPr txBox="1"/>
          <p:nvPr/>
        </p:nvSpPr>
        <p:spPr>
          <a:xfrm>
            <a:off x="439947" y="6469811"/>
            <a:ext cx="3165895" cy="507831"/>
          </a:xfrm>
          <a:prstGeom prst="rect">
            <a:avLst/>
          </a:prstGeom>
          <a:noFill/>
        </p:spPr>
        <p:txBody>
          <a:bodyPr wrap="square" rtlCol="0">
            <a:spAutoFit/>
          </a:bodyPr>
          <a:lstStyle/>
          <a:p>
            <a:r>
              <a:rPr lang="de-DE" sz="800" dirty="0">
                <a:solidFill>
                  <a:srgbClr val="0062FF"/>
                </a:solidFill>
              </a:rPr>
              <a:t>© 2018 </a:t>
            </a:r>
            <a:r>
              <a:rPr lang="en-US" sz="800" dirty="0">
                <a:solidFill>
                  <a:srgbClr val="0062FF"/>
                </a:solidFill>
              </a:rPr>
              <a:t>Universal Service Administrative Co.</a:t>
            </a:r>
            <a:endParaRPr lang="en-US" sz="800" dirty="0">
              <a:solidFill>
                <a:srgbClr val="0059B7"/>
              </a:solidFill>
              <a:latin typeface="SourceSansPro-Light"/>
              <a:cs typeface="SourceSansPro-Light"/>
            </a:endParaRPr>
          </a:p>
          <a:p>
            <a:endParaRPr lang="en-US" dirty="0"/>
          </a:p>
        </p:txBody>
      </p:sp>
    </p:spTree>
    <p:extLst>
      <p:ext uri="{BB962C8B-B14F-4D97-AF65-F5344CB8AC3E}">
        <p14:creationId xmlns:p14="http://schemas.microsoft.com/office/powerpoint/2010/main" val="1893171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Installation </a:t>
            </a:r>
            <a:r>
              <a:rPr lang="en-US" spc="-5" dirty="0"/>
              <a:t>Periods: Category One Non-recurring Services</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40</a:t>
            </a:fld>
            <a:endParaRPr dirty="0"/>
          </a:p>
        </p:txBody>
      </p:sp>
      <p:sp>
        <p:nvSpPr>
          <p:cNvPr id="5" name="object 5"/>
          <p:cNvSpPr txBox="1">
            <a:spLocks noGrp="1"/>
          </p:cNvSpPr>
          <p:nvPr>
            <p:ph type="ftr" sz="quarter" idx="4294967295"/>
          </p:nvPr>
        </p:nvSpPr>
        <p:spPr>
          <a:xfrm>
            <a:off x="428316" y="6648309"/>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428316" y="1191868"/>
            <a:ext cx="11282680" cy="6017032"/>
          </a:xfrm>
          <a:prstGeom prst="rect">
            <a:avLst/>
          </a:prstGeom>
        </p:spPr>
        <p:txBody>
          <a:bodyPr vert="horz" wrap="square" lIns="0" tIns="0" rIns="0" bIns="0" rtlCol="0">
            <a:spAutoFit/>
          </a:bodyPr>
          <a:lstStyle/>
          <a:p>
            <a:pPr marL="12701" marR="5080">
              <a:lnSpc>
                <a:spcPct val="100000"/>
              </a:lnSpc>
              <a:spcBef>
                <a:spcPts val="1000"/>
              </a:spcBef>
              <a:buClr>
                <a:srgbClr val="006FF4"/>
              </a:buClr>
              <a:tabLst>
                <a:tab pos="527685" algn="l"/>
                <a:tab pos="528320" algn="l"/>
              </a:tabLst>
            </a:pPr>
            <a:r>
              <a:rPr lang="en-US" sz="2400" b="1" spc="-20" dirty="0" smtClean="0">
                <a:latin typeface="Source Sans Pro"/>
                <a:cs typeface="Source Sans Pro"/>
              </a:rPr>
              <a:t>Example</a:t>
            </a:r>
            <a:r>
              <a:rPr lang="en-US" sz="2400" spc="-20" dirty="0" smtClean="0">
                <a:latin typeface="Source Sans Pro"/>
                <a:cs typeface="Source Sans Pro"/>
              </a:rPr>
              <a:t>:  </a:t>
            </a:r>
          </a:p>
          <a:p>
            <a:pPr marL="527685" marR="5080" indent="-514984">
              <a:lnSpc>
                <a:spcPct val="100000"/>
              </a:lnSpc>
              <a:spcBef>
                <a:spcPts val="1000"/>
              </a:spcBef>
              <a:buClr>
                <a:srgbClr val="006FF4"/>
              </a:buClr>
              <a:buFont typeface="Arial"/>
              <a:buChar char="•"/>
              <a:tabLst>
                <a:tab pos="527685" algn="l"/>
                <a:tab pos="528320" algn="l"/>
              </a:tabLst>
            </a:pPr>
            <a:r>
              <a:rPr lang="en-US" sz="2200" spc="-20" dirty="0" smtClean="0">
                <a:latin typeface="Source Sans Pro"/>
                <a:cs typeface="Source Sans Pro"/>
              </a:rPr>
              <a:t>A library has successfully completed their competitive bidding </a:t>
            </a:r>
            <a:r>
              <a:rPr lang="en-US" sz="2200" spc="-20" dirty="0">
                <a:latin typeface="Source Sans Pro"/>
                <a:cs typeface="Source Sans Pro"/>
              </a:rPr>
              <a:t>process (including posting the FCC Form 470, waiting at least </a:t>
            </a:r>
            <a:r>
              <a:rPr lang="en-US" sz="2200" spc="-20" dirty="0" smtClean="0">
                <a:latin typeface="Source Sans Pro"/>
                <a:cs typeface="Source Sans Pro"/>
              </a:rPr>
              <a:t>28 </a:t>
            </a:r>
            <a:r>
              <a:rPr lang="en-US" sz="2200" spc="-20" dirty="0">
                <a:latin typeface="Source Sans Pro"/>
                <a:cs typeface="Source Sans Pro"/>
              </a:rPr>
              <a:t>days, and selecting </a:t>
            </a:r>
            <a:r>
              <a:rPr lang="en-US" sz="2200" spc="-20" dirty="0" smtClean="0">
                <a:latin typeface="Source Sans Pro"/>
                <a:cs typeface="Source Sans Pro"/>
              </a:rPr>
              <a:t>a </a:t>
            </a:r>
            <a:r>
              <a:rPr lang="en-US" sz="2200" spc="-20" dirty="0">
                <a:latin typeface="Source Sans Pro"/>
                <a:cs typeface="Source Sans Pro"/>
              </a:rPr>
              <a:t>winning bidder) </a:t>
            </a:r>
            <a:r>
              <a:rPr lang="en-US" sz="2200" spc="-20" dirty="0" smtClean="0">
                <a:latin typeface="Source Sans Pro"/>
                <a:cs typeface="Source Sans Pro"/>
              </a:rPr>
              <a:t>for a Category One service.  The contract indicates that special construction, which is expected to take 3-4 months to complete, is needed to make the service functional. </a:t>
            </a:r>
            <a:endParaRPr sz="2200" dirty="0">
              <a:latin typeface="Source Sans Pro"/>
              <a:cs typeface="Source Sans Pro"/>
            </a:endParaRPr>
          </a:p>
          <a:p>
            <a:pPr marL="698500" marR="840740" lvl="1" indent="-228600">
              <a:lnSpc>
                <a:spcPct val="100000"/>
              </a:lnSpc>
              <a:spcBef>
                <a:spcPts val="1000"/>
              </a:spcBef>
              <a:buClr>
                <a:srgbClr val="004AD4"/>
              </a:buClr>
              <a:buFont typeface="Arial"/>
              <a:buChar char="•"/>
              <a:tabLst>
                <a:tab pos="698500" algn="l"/>
              </a:tabLst>
            </a:pPr>
            <a:r>
              <a:rPr lang="en-US" sz="2200" spc="-10" dirty="0" smtClean="0">
                <a:latin typeface="Source Sans Pro"/>
                <a:cs typeface="Source Sans Pro"/>
              </a:rPr>
              <a:t>The library can opt to start the special construction on or after January 1 prior to the start of the funding year.</a:t>
            </a:r>
            <a:endParaRPr sz="2200" dirty="0">
              <a:latin typeface="Source Sans Pro"/>
              <a:cs typeface="Source Sans Pro"/>
            </a:endParaRPr>
          </a:p>
          <a:p>
            <a:pPr marL="698500" marR="1551940" lvl="1" indent="-228600">
              <a:lnSpc>
                <a:spcPct val="100000"/>
              </a:lnSpc>
              <a:spcBef>
                <a:spcPts val="1000"/>
              </a:spcBef>
              <a:buClr>
                <a:srgbClr val="004AD4"/>
              </a:buClr>
              <a:buFont typeface="Arial"/>
              <a:buChar char="•"/>
              <a:tabLst>
                <a:tab pos="698500" algn="l"/>
              </a:tabLst>
            </a:pPr>
            <a:r>
              <a:rPr lang="en-US" sz="2200" dirty="0" smtClean="0">
                <a:latin typeface="Source Sans Pro"/>
                <a:cs typeface="Source Sans Pro"/>
              </a:rPr>
              <a:t>This option can be used to ensure that special construction and the recurring service is operational during the funding year.</a:t>
            </a:r>
          </a:p>
          <a:p>
            <a:pPr marL="698500" marR="1551940" lvl="1" indent="-228600">
              <a:lnSpc>
                <a:spcPct val="100000"/>
              </a:lnSpc>
              <a:spcBef>
                <a:spcPts val="1000"/>
              </a:spcBef>
              <a:buClr>
                <a:srgbClr val="004AD4"/>
              </a:buClr>
              <a:buFont typeface="Arial"/>
              <a:buChar char="•"/>
              <a:tabLst>
                <a:tab pos="698500" algn="l"/>
              </a:tabLst>
            </a:pPr>
            <a:r>
              <a:rPr lang="en-US" sz="2200" dirty="0" smtClean="0">
                <a:latin typeface="Source Sans Pro"/>
                <a:cs typeface="Source Sans Pro"/>
              </a:rPr>
              <a:t>However, if the library chooses to go ahead before the receipt of the FCDL, they assume the risk that their funding requests may be denied or reduced.</a:t>
            </a:r>
          </a:p>
          <a:p>
            <a:pPr marL="698500" marR="1551940" lvl="1" indent="-228600">
              <a:spcBef>
                <a:spcPts val="1000"/>
              </a:spcBef>
              <a:buClr>
                <a:srgbClr val="004AD4"/>
              </a:buClr>
              <a:buFont typeface="Arial"/>
              <a:buChar char="•"/>
              <a:tabLst>
                <a:tab pos="698500" algn="l"/>
              </a:tabLst>
            </a:pPr>
            <a:r>
              <a:rPr lang="en-US" sz="2200" dirty="0" smtClean="0">
                <a:latin typeface="Source Sans Pro"/>
                <a:cs typeface="Source Sans Pro"/>
              </a:rPr>
              <a:t>Invoices for these services </a:t>
            </a:r>
            <a:r>
              <a:rPr lang="en-US" sz="2200" dirty="0">
                <a:latin typeface="Source Sans Pro"/>
                <a:cs typeface="Source Sans Pro"/>
              </a:rPr>
              <a:t>cannot be paid until the start of the funding year (</a:t>
            </a:r>
            <a:r>
              <a:rPr lang="en-US" sz="2200" dirty="0" smtClean="0">
                <a:latin typeface="Source Sans Pro"/>
                <a:cs typeface="Source Sans Pro"/>
              </a:rPr>
              <a:t>i.e. </a:t>
            </a:r>
            <a:r>
              <a:rPr lang="en-US" sz="2200" dirty="0">
                <a:latin typeface="Source Sans Pro"/>
                <a:cs typeface="Source Sans Pro"/>
              </a:rPr>
              <a:t>July 1). </a:t>
            </a:r>
            <a:endParaRPr lang="en-US" sz="2200" dirty="0" smtClean="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lang="en-US" sz="2400" spc="-15" dirty="0" smtClean="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6" name="Rectangle 5"/>
          <p:cNvSpPr/>
          <p:nvPr/>
        </p:nvSpPr>
        <p:spPr>
          <a:xfrm>
            <a:off x="550857" y="1081806"/>
            <a:ext cx="245580" cy="461665"/>
          </a:xfrm>
          <a:prstGeom prst="rect">
            <a:avLst/>
          </a:prstGeom>
        </p:spPr>
        <p:txBody>
          <a:bodyPr wrap="none">
            <a:spAutoFit/>
          </a:bodyPr>
          <a:lstStyle/>
          <a:p>
            <a:r>
              <a:rPr lang="en-US" sz="2400" b="1"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2964980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Installation </a:t>
            </a:r>
            <a:r>
              <a:rPr lang="en-US" spc="-5" dirty="0" smtClean="0"/>
              <a:t>Periods: Category Two Non-recurring Services</a:t>
            </a:r>
            <a:endParaRPr lang="en-US"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41</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 </a:t>
            </a:r>
            <a:r>
              <a:rPr spc="-5" dirty="0" smtClean="0"/>
              <a:t>Universal </a:t>
            </a:r>
            <a:r>
              <a:rPr spc="-5" dirty="0"/>
              <a:t>Service Administrative</a:t>
            </a:r>
            <a:r>
              <a:rPr spc="45" dirty="0"/>
              <a:t> </a:t>
            </a:r>
            <a:r>
              <a:rPr spc="-5" dirty="0"/>
              <a:t>Co.</a:t>
            </a:r>
          </a:p>
        </p:txBody>
      </p:sp>
      <p:sp>
        <p:nvSpPr>
          <p:cNvPr id="3" name="object 3"/>
          <p:cNvSpPr txBox="1"/>
          <p:nvPr/>
        </p:nvSpPr>
        <p:spPr>
          <a:xfrm>
            <a:off x="838786" y="1867312"/>
            <a:ext cx="9961486" cy="861774"/>
          </a:xfrm>
          <a:prstGeom prst="rect">
            <a:avLst/>
          </a:prstGeom>
        </p:spPr>
        <p:txBody>
          <a:bodyPr vert="horz" wrap="square" lIns="0" tIns="0" rIns="0" bIns="0" rtlCol="0">
            <a:spAutoFit/>
          </a:bodyPr>
          <a:lstStyle/>
          <a:p>
            <a:pPr marL="527685" marR="5080" indent="-514984">
              <a:lnSpc>
                <a:spcPct val="100000"/>
              </a:lnSpc>
              <a:buClr>
                <a:srgbClr val="006FF4"/>
              </a:buClr>
              <a:buFont typeface="Arial"/>
              <a:buChar char="•"/>
              <a:tabLst>
                <a:tab pos="527685" algn="l"/>
                <a:tab pos="528320" algn="l"/>
              </a:tabLst>
            </a:pPr>
            <a:r>
              <a:rPr sz="2800" spc="-20" dirty="0">
                <a:latin typeface="Source Sans Pro"/>
                <a:cs typeface="Source Sans Pro"/>
              </a:rPr>
              <a:t>Installation </a:t>
            </a:r>
            <a:r>
              <a:rPr sz="2800" spc="-5" dirty="0">
                <a:latin typeface="Source Sans Pro"/>
                <a:cs typeface="Source Sans Pro"/>
              </a:rPr>
              <a:t>of </a:t>
            </a:r>
            <a:r>
              <a:rPr sz="2800" spc="-15" dirty="0" smtClean="0">
                <a:latin typeface="Source Sans Pro"/>
                <a:cs typeface="Source Sans Pro"/>
              </a:rPr>
              <a:t>Category </a:t>
            </a:r>
            <a:r>
              <a:rPr lang="en-US" sz="2800" spc="-15" dirty="0" smtClean="0">
                <a:latin typeface="Source Sans Pro"/>
                <a:cs typeface="Source Sans Pro"/>
              </a:rPr>
              <a:t>Two</a:t>
            </a:r>
            <a:r>
              <a:rPr sz="2800" spc="-10" dirty="0" smtClean="0">
                <a:latin typeface="Source Sans Pro"/>
                <a:cs typeface="Source Sans Pro"/>
              </a:rPr>
              <a:t> </a:t>
            </a:r>
            <a:r>
              <a:rPr sz="2800" spc="-10" dirty="0">
                <a:latin typeface="Source Sans Pro"/>
                <a:cs typeface="Source Sans Pro"/>
              </a:rPr>
              <a:t>non-recurring </a:t>
            </a:r>
            <a:r>
              <a:rPr sz="2800" spc="-5" dirty="0">
                <a:latin typeface="Source Sans Pro"/>
                <a:cs typeface="Source Sans Pro"/>
              </a:rPr>
              <a:t>services </a:t>
            </a:r>
            <a:r>
              <a:rPr sz="2800" b="1" spc="-5" dirty="0" smtClean="0">
                <a:latin typeface="Source Sans Pro"/>
                <a:cs typeface="Source Sans Pro"/>
              </a:rPr>
              <a:t>may </a:t>
            </a:r>
            <a:r>
              <a:rPr sz="2800" b="1" spc="-10" dirty="0">
                <a:latin typeface="Source Sans Pro"/>
                <a:cs typeface="Source Sans Pro"/>
              </a:rPr>
              <a:t>begin </a:t>
            </a:r>
            <a:r>
              <a:rPr lang="en-US" sz="2800" b="1" spc="-10" dirty="0" smtClean="0">
                <a:latin typeface="Source Sans Pro"/>
                <a:cs typeface="Source Sans Pro"/>
              </a:rPr>
              <a:t>on April 1 </a:t>
            </a:r>
            <a:r>
              <a:rPr sz="2800" b="1" spc="-5" dirty="0" smtClean="0">
                <a:latin typeface="Source Sans Pro"/>
                <a:cs typeface="Source Sans Pro"/>
              </a:rPr>
              <a:t>prior </a:t>
            </a:r>
            <a:r>
              <a:rPr sz="2800" b="1" spc="-30" dirty="0">
                <a:latin typeface="Source Sans Pro"/>
                <a:cs typeface="Source Sans Pro"/>
              </a:rPr>
              <a:t>to </a:t>
            </a:r>
            <a:r>
              <a:rPr sz="2800" b="1" spc="-10" dirty="0">
                <a:latin typeface="Source Sans Pro"/>
                <a:cs typeface="Source Sans Pro"/>
              </a:rPr>
              <a:t>the </a:t>
            </a:r>
            <a:r>
              <a:rPr sz="2800" b="1" spc="-5" dirty="0">
                <a:latin typeface="Source Sans Pro"/>
                <a:cs typeface="Source Sans Pro"/>
              </a:rPr>
              <a:t>July 1 </a:t>
            </a:r>
            <a:r>
              <a:rPr sz="2800" b="1" spc="-30" dirty="0">
                <a:latin typeface="Source Sans Pro"/>
                <a:cs typeface="Source Sans Pro"/>
              </a:rPr>
              <a:t>start </a:t>
            </a:r>
            <a:r>
              <a:rPr sz="2800" b="1" spc="-15" dirty="0">
                <a:latin typeface="Source Sans Pro"/>
                <a:cs typeface="Source Sans Pro"/>
              </a:rPr>
              <a:t>of  </a:t>
            </a:r>
            <a:r>
              <a:rPr sz="2800" b="1" spc="-10" dirty="0">
                <a:latin typeface="Source Sans Pro"/>
                <a:cs typeface="Source Sans Pro"/>
              </a:rPr>
              <a:t>the funding </a:t>
            </a:r>
            <a:r>
              <a:rPr sz="2800" b="1" spc="-20" dirty="0" smtClean="0">
                <a:latin typeface="Source Sans Pro"/>
                <a:cs typeface="Source Sans Pro"/>
              </a:rPr>
              <a:t>year</a:t>
            </a:r>
            <a:r>
              <a:rPr lang="en-US" sz="2800" b="1" spc="-20" dirty="0" smtClean="0">
                <a:latin typeface="Source Sans Pro"/>
                <a:cs typeface="Source Sans Pro"/>
              </a:rPr>
              <a:t>.</a:t>
            </a:r>
            <a:endParaRPr sz="2400" dirty="0">
              <a:latin typeface="Source Sans Pro"/>
              <a:cs typeface="Source Sans Pro"/>
            </a:endParaRPr>
          </a:p>
        </p:txBody>
      </p:sp>
    </p:spTree>
    <p:extLst>
      <p:ext uri="{BB962C8B-B14F-4D97-AF65-F5344CB8AC3E}">
        <p14:creationId xmlns:p14="http://schemas.microsoft.com/office/powerpoint/2010/main" val="40125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smtClean="0"/>
              <a:t>Installation </a:t>
            </a:r>
            <a:r>
              <a:rPr lang="en-US" spc="-5" dirty="0"/>
              <a:t>Periods: </a:t>
            </a:r>
            <a:r>
              <a:rPr lang="en-US" spc="-5" dirty="0" smtClean="0"/>
              <a:t>Category Two Non-recurring </a:t>
            </a:r>
            <a:r>
              <a:rPr lang="en-US" spc="-5" dirty="0"/>
              <a:t>Services</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42</a:t>
            </a:fld>
            <a:endParaRPr dirty="0"/>
          </a:p>
        </p:txBody>
      </p:sp>
      <p:sp>
        <p:nvSpPr>
          <p:cNvPr id="5" name="object 5"/>
          <p:cNvSpPr txBox="1">
            <a:spLocks noGrp="1"/>
          </p:cNvSpPr>
          <p:nvPr>
            <p:ph type="ftr" sz="quarter" idx="4294967295"/>
          </p:nvPr>
        </p:nvSpPr>
        <p:spPr>
          <a:xfrm>
            <a:off x="428316" y="6581944"/>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458724" y="1167627"/>
            <a:ext cx="11282680" cy="6304290"/>
          </a:xfrm>
          <a:prstGeom prst="rect">
            <a:avLst/>
          </a:prstGeom>
        </p:spPr>
        <p:txBody>
          <a:bodyPr vert="horz" wrap="square" lIns="0" tIns="0" rIns="0" bIns="0" rtlCol="0">
            <a:spAutoFit/>
          </a:bodyPr>
          <a:lstStyle/>
          <a:p>
            <a:pPr marL="12701" marR="5080">
              <a:lnSpc>
                <a:spcPct val="100000"/>
              </a:lnSpc>
              <a:spcBef>
                <a:spcPts val="1000"/>
              </a:spcBef>
              <a:buClr>
                <a:srgbClr val="006FF4"/>
              </a:buClr>
              <a:tabLst>
                <a:tab pos="527685" algn="l"/>
                <a:tab pos="528320" algn="l"/>
              </a:tabLst>
            </a:pPr>
            <a:r>
              <a:rPr lang="en-US" sz="2400" b="1" spc="-20" dirty="0" smtClean="0">
                <a:latin typeface="Source Sans Pro"/>
                <a:cs typeface="Source Sans Pro"/>
              </a:rPr>
              <a:t>Example</a:t>
            </a:r>
            <a:r>
              <a:rPr lang="en-US" sz="2400" spc="-20" dirty="0" smtClean="0">
                <a:latin typeface="Source Sans Pro"/>
                <a:cs typeface="Source Sans Pro"/>
              </a:rPr>
              <a:t> </a:t>
            </a:r>
          </a:p>
          <a:p>
            <a:pPr marL="355601" marR="5080" indent="-342900">
              <a:lnSpc>
                <a:spcPct val="100000"/>
              </a:lnSpc>
              <a:spcBef>
                <a:spcPts val="1000"/>
              </a:spcBef>
              <a:buClr>
                <a:srgbClr val="006FF4"/>
              </a:buClr>
              <a:buFont typeface="Arial" panose="020B0604020202020204" pitchFamily="34" charset="0"/>
              <a:buChar char="•"/>
              <a:tabLst>
                <a:tab pos="527685" algn="l"/>
                <a:tab pos="528320" algn="l"/>
              </a:tabLst>
            </a:pPr>
            <a:r>
              <a:rPr lang="en-US" sz="2200" spc="-20" dirty="0" smtClean="0">
                <a:latin typeface="Source Sans Pro"/>
                <a:cs typeface="Source Sans Pro"/>
              </a:rPr>
              <a:t>A </a:t>
            </a:r>
            <a:r>
              <a:rPr lang="en-US" sz="2200" spc="-20" dirty="0">
                <a:latin typeface="Source Sans Pro"/>
                <a:cs typeface="Source Sans Pro"/>
              </a:rPr>
              <a:t>c</a:t>
            </a:r>
            <a:r>
              <a:rPr lang="en-US" sz="2200" spc="-20" dirty="0" smtClean="0">
                <a:latin typeface="Source Sans Pro"/>
                <a:cs typeface="Source Sans Pro"/>
              </a:rPr>
              <a:t>onsortium of multiple districts has </a:t>
            </a:r>
            <a:r>
              <a:rPr lang="en-US" sz="2200" spc="-20" dirty="0">
                <a:latin typeface="Source Sans Pro"/>
                <a:cs typeface="Source Sans Pro"/>
              </a:rPr>
              <a:t>successfully completed their competitive bidding process (including posting the FCC Form </a:t>
            </a:r>
            <a:r>
              <a:rPr lang="en-US" sz="2200" spc="-20" dirty="0" smtClean="0">
                <a:latin typeface="Source Sans Pro"/>
                <a:cs typeface="Source Sans Pro"/>
              </a:rPr>
              <a:t>470, waiting at least 28 days, and selecting </a:t>
            </a:r>
            <a:r>
              <a:rPr lang="en-US" sz="2200" spc="-20" dirty="0" smtClean="0">
                <a:latin typeface="Source Sans Pro"/>
                <a:cs typeface="Source Sans Pro"/>
              </a:rPr>
              <a:t>a </a:t>
            </a:r>
            <a:r>
              <a:rPr lang="en-US" sz="2200" spc="-20" dirty="0" smtClean="0">
                <a:latin typeface="Source Sans Pro"/>
                <a:cs typeface="Source Sans Pro"/>
              </a:rPr>
              <a:t>winning bidder) to provide access points for their members.  </a:t>
            </a:r>
            <a:r>
              <a:rPr lang="en-US" sz="2200" spc="-20" dirty="0">
                <a:latin typeface="Source Sans Pro"/>
                <a:cs typeface="Source Sans Pro"/>
              </a:rPr>
              <a:t>The </a:t>
            </a:r>
            <a:r>
              <a:rPr lang="en-US" sz="2200" spc="-20" dirty="0" smtClean="0">
                <a:latin typeface="Source Sans Pro"/>
                <a:cs typeface="Source Sans Pro"/>
              </a:rPr>
              <a:t>consortium lead is concerned that they will not be able to install all of the access points in time for school to start. </a:t>
            </a:r>
            <a:endParaRPr lang="en-US" sz="2200" dirty="0" smtClean="0">
              <a:latin typeface="Source Sans Pro"/>
              <a:cs typeface="Source Sans Pro"/>
            </a:endParaRPr>
          </a:p>
          <a:p>
            <a:pPr marL="698500" marR="840740" lvl="1" indent="-228600">
              <a:lnSpc>
                <a:spcPct val="100000"/>
              </a:lnSpc>
              <a:spcBef>
                <a:spcPts val="830"/>
              </a:spcBef>
              <a:buClr>
                <a:srgbClr val="004AD4"/>
              </a:buClr>
              <a:buFont typeface="Arial"/>
              <a:buChar char="•"/>
              <a:tabLst>
                <a:tab pos="698500" algn="l"/>
              </a:tabLst>
            </a:pPr>
            <a:r>
              <a:rPr lang="en-US" sz="2200" spc="-10" dirty="0" smtClean="0">
                <a:latin typeface="Source Sans Pro"/>
                <a:cs typeface="Source Sans Pro"/>
              </a:rPr>
              <a:t>The consortium may start their installation schedule on or after April 1 prior to the start of the funding year.</a:t>
            </a:r>
            <a:endParaRPr sz="2200" dirty="0" smtClean="0">
              <a:latin typeface="Source Sans Pro"/>
              <a:cs typeface="Source Sans Pro"/>
            </a:endParaRPr>
          </a:p>
          <a:p>
            <a:pPr marL="698500" marR="1551940" lvl="1" indent="-228600">
              <a:lnSpc>
                <a:spcPct val="100000"/>
              </a:lnSpc>
              <a:spcBef>
                <a:spcPts val="790"/>
              </a:spcBef>
              <a:buClr>
                <a:srgbClr val="004AD4"/>
              </a:buClr>
              <a:buFont typeface="Arial"/>
              <a:buChar char="•"/>
              <a:tabLst>
                <a:tab pos="698500" algn="l"/>
              </a:tabLst>
            </a:pPr>
            <a:r>
              <a:rPr lang="en-US" sz="2200" dirty="0" smtClean="0">
                <a:latin typeface="Source Sans Pro"/>
                <a:cs typeface="Source Sans Pro"/>
              </a:rPr>
              <a:t>This option can be utilized to ensure that the access points are installed in time to meet their deadline.</a:t>
            </a:r>
          </a:p>
          <a:p>
            <a:pPr marL="698500" marR="1551940" lvl="1" indent="-228600">
              <a:lnSpc>
                <a:spcPct val="100000"/>
              </a:lnSpc>
              <a:spcBef>
                <a:spcPts val="1000"/>
              </a:spcBef>
              <a:buClr>
                <a:srgbClr val="004AD4"/>
              </a:buClr>
              <a:buFont typeface="Arial"/>
              <a:buChar char="•"/>
              <a:tabLst>
                <a:tab pos="698500" algn="l"/>
              </a:tabLst>
            </a:pPr>
            <a:r>
              <a:rPr lang="en-US" sz="2200" dirty="0">
                <a:latin typeface="Source Sans Pro"/>
                <a:cs typeface="Source Sans Pro"/>
              </a:rPr>
              <a:t>However, if the </a:t>
            </a:r>
            <a:r>
              <a:rPr lang="en-US" sz="2200" dirty="0" smtClean="0">
                <a:latin typeface="Source Sans Pro"/>
                <a:cs typeface="Source Sans Pro"/>
              </a:rPr>
              <a:t>consortium chooses </a:t>
            </a:r>
            <a:r>
              <a:rPr lang="en-US" sz="2200" dirty="0">
                <a:latin typeface="Source Sans Pro"/>
                <a:cs typeface="Source Sans Pro"/>
              </a:rPr>
              <a:t>to go ahead before the receipt of the FCDL, they assume the risk that their funding requests may be denied or reduced</a:t>
            </a:r>
            <a:r>
              <a:rPr lang="en-US" sz="2200" dirty="0" smtClean="0">
                <a:latin typeface="Source Sans Pro"/>
                <a:cs typeface="Source Sans Pro"/>
              </a:rPr>
              <a:t>.</a:t>
            </a:r>
          </a:p>
          <a:p>
            <a:pPr marL="698500" marR="1551940" lvl="1" indent="-228600">
              <a:lnSpc>
                <a:spcPct val="100000"/>
              </a:lnSpc>
              <a:spcBef>
                <a:spcPts val="1000"/>
              </a:spcBef>
              <a:buClr>
                <a:srgbClr val="004AD4"/>
              </a:buClr>
              <a:buFont typeface="Arial"/>
              <a:buChar char="•"/>
              <a:tabLst>
                <a:tab pos="698500" algn="l"/>
              </a:tabLst>
            </a:pPr>
            <a:r>
              <a:rPr lang="en-US" sz="2200" dirty="0" smtClean="0">
                <a:latin typeface="Source Sans Pro"/>
                <a:cs typeface="Source Sans Pro"/>
              </a:rPr>
              <a:t>E-rate invoices for the services cannot be paid until the start of the funding year (</a:t>
            </a:r>
            <a:r>
              <a:rPr lang="en-US" sz="2200" dirty="0" smtClean="0">
                <a:latin typeface="Source Sans Pro"/>
                <a:cs typeface="Source Sans Pro"/>
              </a:rPr>
              <a:t>i.e., </a:t>
            </a:r>
            <a:r>
              <a:rPr lang="en-US" sz="2200" dirty="0" smtClean="0">
                <a:latin typeface="Source Sans Pro"/>
                <a:cs typeface="Source Sans Pro"/>
              </a:rPr>
              <a:t>July 1). </a:t>
            </a:r>
            <a:endParaRPr lang="en-US" sz="2200" dirty="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lang="en-US" sz="2400" spc="-15" dirty="0" smtClean="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6" name="Rectangle 5"/>
          <p:cNvSpPr/>
          <p:nvPr/>
        </p:nvSpPr>
        <p:spPr>
          <a:xfrm>
            <a:off x="568110" y="1014505"/>
            <a:ext cx="245580" cy="461665"/>
          </a:xfrm>
          <a:prstGeom prst="rect">
            <a:avLst/>
          </a:prstGeom>
        </p:spPr>
        <p:txBody>
          <a:bodyPr wrap="none">
            <a:spAutoFit/>
          </a:bodyPr>
          <a:lstStyle/>
          <a:p>
            <a:r>
              <a:rPr lang="en-US" sz="2400" b="1"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1287084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695180" cy="430887"/>
          </a:xfrm>
          <a:prstGeom prst="rect">
            <a:avLst/>
          </a:prstGeom>
        </p:spPr>
        <p:txBody>
          <a:bodyPr vert="horz" wrap="square" lIns="0" tIns="0" rIns="0" bIns="0" rtlCol="0">
            <a:spAutoFit/>
          </a:bodyPr>
          <a:lstStyle/>
          <a:p>
            <a:pPr marL="12700">
              <a:lnSpc>
                <a:spcPct val="100000"/>
              </a:lnSpc>
            </a:pPr>
            <a:r>
              <a:rPr lang="en-US" spc="-5" dirty="0"/>
              <a:t>Service Delivery Deadlines – Recurring Services </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43</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847412" y="1801943"/>
            <a:ext cx="9714865" cy="2410916"/>
          </a:xfrm>
          <a:prstGeom prst="rect">
            <a:avLst/>
          </a:prstGeom>
        </p:spPr>
        <p:txBody>
          <a:bodyPr vert="horz" wrap="square" lIns="0" tIns="0" rIns="0" bIns="0" rtlCol="0">
            <a:spAutoFit/>
          </a:bodyPr>
          <a:lstStyle/>
          <a:p>
            <a:pPr marL="527685" marR="5080" indent="-514984">
              <a:lnSpc>
                <a:spcPct val="100000"/>
              </a:lnSpc>
              <a:spcBef>
                <a:spcPts val="1000"/>
              </a:spcBef>
              <a:buClr>
                <a:srgbClr val="006FF4"/>
              </a:buClr>
              <a:buFont typeface="Arial"/>
              <a:buChar char="•"/>
              <a:tabLst>
                <a:tab pos="527685" algn="l"/>
                <a:tab pos="528320" algn="l"/>
                <a:tab pos="6687820" algn="l"/>
                <a:tab pos="8522970" algn="l"/>
              </a:tabLst>
            </a:pPr>
            <a:r>
              <a:rPr sz="2800" spc="-30" dirty="0" smtClean="0">
                <a:latin typeface="Source Sans Pro"/>
                <a:cs typeface="Source Sans Pro"/>
              </a:rPr>
              <a:t>E-rate </a:t>
            </a:r>
            <a:r>
              <a:rPr sz="2800" spc="-15" dirty="0">
                <a:latin typeface="Source Sans Pro"/>
                <a:cs typeface="Source Sans Pro"/>
              </a:rPr>
              <a:t>discounts for </a:t>
            </a:r>
            <a:r>
              <a:rPr lang="en-US" sz="2800" spc="-15" dirty="0" smtClean="0">
                <a:latin typeface="Source Sans Pro"/>
                <a:cs typeface="Source Sans Pro"/>
              </a:rPr>
              <a:t>all </a:t>
            </a:r>
            <a:r>
              <a:rPr sz="2800" spc="-10" dirty="0" smtClean="0">
                <a:latin typeface="Source Sans Pro"/>
                <a:cs typeface="Source Sans Pro"/>
              </a:rPr>
              <a:t>recurring </a:t>
            </a:r>
            <a:r>
              <a:rPr lang="en-US" sz="2800" spc="-15" dirty="0" smtClean="0">
                <a:latin typeface="Source Sans Pro"/>
                <a:cs typeface="Source Sans Pro"/>
              </a:rPr>
              <a:t>services</a:t>
            </a:r>
            <a:r>
              <a:rPr sz="2800" dirty="0" smtClean="0">
                <a:latin typeface="Source Sans Pro"/>
                <a:cs typeface="Source Sans Pro"/>
              </a:rPr>
              <a:t> </a:t>
            </a:r>
            <a:r>
              <a:rPr sz="2800" spc="-20" dirty="0" smtClean="0">
                <a:latin typeface="Source Sans Pro"/>
                <a:cs typeface="Source Sans Pro"/>
              </a:rPr>
              <a:t>must </a:t>
            </a:r>
            <a:r>
              <a:rPr sz="2800" spc="-5" dirty="0">
                <a:latin typeface="Source Sans Pro"/>
                <a:cs typeface="Source Sans Pro"/>
              </a:rPr>
              <a:t>be in </a:t>
            </a:r>
            <a:r>
              <a:rPr sz="2800" dirty="0">
                <a:latin typeface="Source Sans Pro"/>
                <a:cs typeface="Source Sans Pro"/>
              </a:rPr>
              <a:t>use </a:t>
            </a:r>
            <a:r>
              <a:rPr sz="2800" spc="-10" dirty="0" smtClean="0">
                <a:latin typeface="Source Sans Pro"/>
                <a:cs typeface="Source Sans Pro"/>
              </a:rPr>
              <a:t>by </a:t>
            </a:r>
            <a:r>
              <a:rPr sz="2800" spc="-5" dirty="0">
                <a:latin typeface="Source Sans Pro"/>
                <a:cs typeface="Source Sans Pro"/>
              </a:rPr>
              <a:t>the end of the </a:t>
            </a:r>
            <a:r>
              <a:rPr sz="2800" spc="-15" dirty="0">
                <a:latin typeface="Source Sans Pro"/>
                <a:cs typeface="Source Sans Pro"/>
              </a:rPr>
              <a:t>relevant </a:t>
            </a:r>
            <a:r>
              <a:rPr sz="2800" spc="-10" dirty="0">
                <a:latin typeface="Source Sans Pro"/>
                <a:cs typeface="Source Sans Pro"/>
              </a:rPr>
              <a:t>funding </a:t>
            </a:r>
            <a:r>
              <a:rPr sz="2800" spc="-20" dirty="0">
                <a:latin typeface="Source Sans Pro"/>
                <a:cs typeface="Source Sans Pro"/>
              </a:rPr>
              <a:t>year </a:t>
            </a:r>
            <a:r>
              <a:rPr sz="2800" spc="-10" dirty="0">
                <a:latin typeface="Source Sans Pro"/>
                <a:cs typeface="Source Sans Pro"/>
              </a:rPr>
              <a:t>(i.e.,</a:t>
            </a:r>
            <a:r>
              <a:rPr sz="2800" spc="270" dirty="0">
                <a:latin typeface="Source Sans Pro"/>
                <a:cs typeface="Source Sans Pro"/>
              </a:rPr>
              <a:t> </a:t>
            </a:r>
            <a:r>
              <a:rPr sz="2800" spc="-5" dirty="0">
                <a:latin typeface="Source Sans Pro"/>
                <a:cs typeface="Source Sans Pro"/>
              </a:rPr>
              <a:t>June</a:t>
            </a:r>
            <a:r>
              <a:rPr sz="2800" spc="25" dirty="0">
                <a:latin typeface="Source Sans Pro"/>
                <a:cs typeface="Source Sans Pro"/>
              </a:rPr>
              <a:t> </a:t>
            </a:r>
            <a:r>
              <a:rPr sz="2800" spc="-5" dirty="0">
                <a:latin typeface="Source Sans Pro"/>
                <a:cs typeface="Source Sans Pro"/>
              </a:rPr>
              <a:t>30).	</a:t>
            </a:r>
            <a:endParaRPr lang="en-US" sz="2800" spc="-5" dirty="0" smtClean="0">
              <a:latin typeface="Source Sans Pro"/>
              <a:cs typeface="Source Sans Pro"/>
            </a:endParaRPr>
          </a:p>
          <a:p>
            <a:pPr marL="527685" marR="5080" indent="-514984">
              <a:lnSpc>
                <a:spcPct val="100000"/>
              </a:lnSpc>
              <a:spcBef>
                <a:spcPts val="1000"/>
              </a:spcBef>
              <a:buClr>
                <a:srgbClr val="006FF4"/>
              </a:buClr>
              <a:buFont typeface="Arial"/>
              <a:buChar char="•"/>
              <a:tabLst>
                <a:tab pos="527685" algn="l"/>
                <a:tab pos="528320" algn="l"/>
                <a:tab pos="6687820" algn="l"/>
                <a:tab pos="8522970" algn="l"/>
              </a:tabLst>
            </a:pPr>
            <a:r>
              <a:rPr sz="2800" spc="-5" dirty="0" smtClean="0">
                <a:latin typeface="Source Sans Pro"/>
                <a:cs typeface="Source Sans Pro"/>
              </a:rPr>
              <a:t>If</a:t>
            </a:r>
            <a:r>
              <a:rPr sz="2800" spc="-90" dirty="0" smtClean="0">
                <a:latin typeface="Source Sans Pro"/>
                <a:cs typeface="Source Sans Pro"/>
              </a:rPr>
              <a:t> </a:t>
            </a:r>
            <a:r>
              <a:rPr lang="en-US" sz="2800" spc="-5" dirty="0" smtClean="0">
                <a:latin typeface="Source Sans Pro"/>
                <a:cs typeface="Source Sans Pro"/>
              </a:rPr>
              <a:t>the </a:t>
            </a:r>
            <a:r>
              <a:rPr sz="2800" spc="-5" dirty="0" smtClean="0">
                <a:latin typeface="Source Sans Pro"/>
                <a:cs typeface="Source Sans Pro"/>
              </a:rPr>
              <a:t>June </a:t>
            </a:r>
            <a:r>
              <a:rPr sz="2800" spc="-5" dirty="0">
                <a:latin typeface="Source Sans Pro"/>
                <a:cs typeface="Source Sans Pro"/>
              </a:rPr>
              <a:t>30 </a:t>
            </a:r>
            <a:r>
              <a:rPr sz="2800" spc="-15" dirty="0">
                <a:latin typeface="Source Sans Pro"/>
                <a:cs typeface="Source Sans Pro"/>
              </a:rPr>
              <a:t>deadline </a:t>
            </a:r>
            <a:r>
              <a:rPr sz="2800" spc="-5" dirty="0">
                <a:latin typeface="Source Sans Pro"/>
                <a:cs typeface="Source Sans Pro"/>
              </a:rPr>
              <a:t>is </a:t>
            </a:r>
            <a:r>
              <a:rPr sz="2800" spc="-25" dirty="0">
                <a:latin typeface="Source Sans Pro"/>
                <a:cs typeface="Source Sans Pro"/>
              </a:rPr>
              <a:t>not </a:t>
            </a:r>
            <a:r>
              <a:rPr sz="2800" spc="-5" dirty="0">
                <a:latin typeface="Source Sans Pro"/>
                <a:cs typeface="Source Sans Pro"/>
              </a:rPr>
              <a:t>met, the </a:t>
            </a:r>
            <a:r>
              <a:rPr sz="2800" spc="-10" dirty="0">
                <a:latin typeface="Source Sans Pro"/>
                <a:cs typeface="Source Sans Pro"/>
              </a:rPr>
              <a:t>recurring </a:t>
            </a:r>
            <a:r>
              <a:rPr sz="2800" spc="-15" dirty="0">
                <a:latin typeface="Source Sans Pro"/>
                <a:cs typeface="Source Sans Pro"/>
              </a:rPr>
              <a:t>charges </a:t>
            </a:r>
            <a:r>
              <a:rPr sz="2800" spc="-10" dirty="0">
                <a:latin typeface="Source Sans Pro"/>
                <a:cs typeface="Source Sans Pro"/>
              </a:rPr>
              <a:t>will </a:t>
            </a:r>
            <a:r>
              <a:rPr sz="2800" spc="-25" dirty="0">
                <a:latin typeface="Source Sans Pro"/>
                <a:cs typeface="Source Sans Pro"/>
              </a:rPr>
              <a:t>not </a:t>
            </a:r>
            <a:r>
              <a:rPr sz="2800" spc="-5" dirty="0" smtClean="0">
                <a:latin typeface="Source Sans Pro"/>
                <a:cs typeface="Source Sans Pro"/>
              </a:rPr>
              <a:t>be </a:t>
            </a:r>
            <a:r>
              <a:rPr sz="2800" spc="-5" dirty="0">
                <a:latin typeface="Source Sans Pro"/>
                <a:cs typeface="Source Sans Pro"/>
              </a:rPr>
              <a:t>eligible </a:t>
            </a:r>
            <a:r>
              <a:rPr sz="2800" spc="-15" dirty="0">
                <a:latin typeface="Source Sans Pro"/>
                <a:cs typeface="Source Sans Pro"/>
              </a:rPr>
              <a:t>for </a:t>
            </a:r>
            <a:r>
              <a:rPr sz="2800" spc="-5" dirty="0">
                <a:latin typeface="Source Sans Pro"/>
                <a:cs typeface="Source Sans Pro"/>
              </a:rPr>
              <a:t>support under</a:t>
            </a:r>
            <a:r>
              <a:rPr sz="2800" spc="110" dirty="0">
                <a:latin typeface="Source Sans Pro"/>
                <a:cs typeface="Source Sans Pro"/>
              </a:rPr>
              <a:t> </a:t>
            </a:r>
            <a:r>
              <a:rPr sz="2800" spc="-20" dirty="0">
                <a:latin typeface="Source Sans Pro"/>
                <a:cs typeface="Source Sans Pro"/>
              </a:rPr>
              <a:t>program</a:t>
            </a:r>
            <a:r>
              <a:rPr sz="2800" spc="40" dirty="0">
                <a:latin typeface="Source Sans Pro"/>
                <a:cs typeface="Source Sans Pro"/>
              </a:rPr>
              <a:t> </a:t>
            </a:r>
            <a:r>
              <a:rPr sz="2800" spc="-5" dirty="0">
                <a:latin typeface="Source Sans Pro"/>
                <a:cs typeface="Source Sans Pro"/>
              </a:rPr>
              <a:t>rules.	</a:t>
            </a:r>
            <a:endParaRPr lang="en-US" sz="2800" spc="-5" dirty="0" smtClean="0">
              <a:latin typeface="Source Sans Pro"/>
              <a:cs typeface="Source Sans Pro"/>
            </a:endParaRPr>
          </a:p>
          <a:p>
            <a:pPr marL="527685" marR="5080" indent="-514984">
              <a:lnSpc>
                <a:spcPct val="100000"/>
              </a:lnSpc>
              <a:spcBef>
                <a:spcPts val="1000"/>
              </a:spcBef>
              <a:buClr>
                <a:srgbClr val="006FF4"/>
              </a:buClr>
              <a:buFont typeface="Arial"/>
              <a:buChar char="•"/>
              <a:tabLst>
                <a:tab pos="527685" algn="l"/>
                <a:tab pos="528320" algn="l"/>
                <a:tab pos="6687820" algn="l"/>
                <a:tab pos="8522970" algn="l"/>
              </a:tabLst>
            </a:pPr>
            <a:r>
              <a:rPr sz="2800" b="1" spc="-10" dirty="0" smtClean="0">
                <a:latin typeface="Source Sans Pro"/>
                <a:cs typeface="Source Sans Pro"/>
              </a:rPr>
              <a:t>There</a:t>
            </a:r>
            <a:r>
              <a:rPr sz="2800" b="1" spc="-50" dirty="0" smtClean="0">
                <a:latin typeface="Source Sans Pro"/>
                <a:cs typeface="Source Sans Pro"/>
              </a:rPr>
              <a:t> </a:t>
            </a:r>
            <a:r>
              <a:rPr sz="2800" b="1" spc="-5" dirty="0">
                <a:latin typeface="Source Sans Pro"/>
                <a:cs typeface="Source Sans Pro"/>
              </a:rPr>
              <a:t>is</a:t>
            </a:r>
            <a:r>
              <a:rPr sz="2800" b="1" spc="-30" dirty="0">
                <a:latin typeface="Source Sans Pro"/>
                <a:cs typeface="Source Sans Pro"/>
              </a:rPr>
              <a:t> </a:t>
            </a:r>
            <a:r>
              <a:rPr sz="2800" b="1" spc="-10" dirty="0">
                <a:latin typeface="Source Sans Pro"/>
                <a:cs typeface="Source Sans Pro"/>
              </a:rPr>
              <a:t>no </a:t>
            </a:r>
            <a:r>
              <a:rPr sz="2800" b="1" spc="-25" dirty="0" smtClean="0">
                <a:latin typeface="Source Sans Pro"/>
                <a:cs typeface="Source Sans Pro"/>
              </a:rPr>
              <a:t>extension </a:t>
            </a:r>
            <a:r>
              <a:rPr sz="2800" b="1" spc="-10" dirty="0">
                <a:latin typeface="Source Sans Pro"/>
                <a:cs typeface="Source Sans Pro"/>
              </a:rPr>
              <a:t>available </a:t>
            </a:r>
            <a:r>
              <a:rPr sz="2800" b="1" spc="-15" dirty="0">
                <a:latin typeface="Source Sans Pro"/>
                <a:cs typeface="Source Sans Pro"/>
              </a:rPr>
              <a:t>for </a:t>
            </a:r>
            <a:r>
              <a:rPr sz="2800" b="1" spc="-10" dirty="0">
                <a:latin typeface="Source Sans Pro"/>
                <a:cs typeface="Source Sans Pro"/>
              </a:rPr>
              <a:t>recurring</a:t>
            </a:r>
            <a:r>
              <a:rPr sz="2800" b="1" spc="35" dirty="0">
                <a:latin typeface="Source Sans Pro"/>
                <a:cs typeface="Source Sans Pro"/>
              </a:rPr>
              <a:t> </a:t>
            </a:r>
            <a:r>
              <a:rPr sz="2800" b="1" spc="-15" dirty="0">
                <a:latin typeface="Source Sans Pro"/>
                <a:cs typeface="Source Sans Pro"/>
              </a:rPr>
              <a:t>charges.</a:t>
            </a:r>
            <a:endParaRPr sz="2800" dirty="0">
              <a:latin typeface="Source Sans Pro"/>
              <a:cs typeface="Source Sans Pro"/>
            </a:endParaRPr>
          </a:p>
        </p:txBody>
      </p:sp>
      <p:sp>
        <p:nvSpPr>
          <p:cNvPr id="6" name="Rectangle 5"/>
          <p:cNvSpPr/>
          <p:nvPr/>
        </p:nvSpPr>
        <p:spPr>
          <a:xfrm>
            <a:off x="651468" y="1172385"/>
            <a:ext cx="244939" cy="461665"/>
          </a:xfrm>
          <a:prstGeom prst="rect">
            <a:avLst/>
          </a:prstGeom>
        </p:spPr>
        <p:txBody>
          <a:bodyPr wrap="none">
            <a:spAutoFit/>
          </a:bodyPr>
          <a:lstStyle/>
          <a:p>
            <a:r>
              <a:rPr lang="en-US" sz="2400" b="1" spc="-5" dirty="0" smtClean="0">
                <a:solidFill>
                  <a:srgbClr val="004AD4"/>
                </a:solidFill>
                <a:latin typeface="Source Sans Pro" charset="0"/>
                <a:ea typeface="Source Sans Pro" charset="0"/>
              </a:rPr>
              <a:t> </a:t>
            </a:r>
            <a:endParaRPr lang="en-US" sz="1600" dirty="0"/>
          </a:p>
        </p:txBody>
      </p:sp>
    </p:spTree>
    <p:extLst>
      <p:ext uri="{BB962C8B-B14F-4D97-AF65-F5344CB8AC3E}">
        <p14:creationId xmlns:p14="http://schemas.microsoft.com/office/powerpoint/2010/main" val="3044587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695180" cy="430887"/>
          </a:xfrm>
          <a:prstGeom prst="rect">
            <a:avLst/>
          </a:prstGeom>
        </p:spPr>
        <p:txBody>
          <a:bodyPr vert="horz" wrap="square" lIns="0" tIns="0" rIns="0" bIns="0" rtlCol="0">
            <a:spAutoFit/>
          </a:bodyPr>
          <a:lstStyle/>
          <a:p>
            <a:pPr marL="12700">
              <a:lnSpc>
                <a:spcPct val="100000"/>
              </a:lnSpc>
            </a:pPr>
            <a:r>
              <a:rPr lang="en-US" spc="-5" dirty="0" smtClean="0"/>
              <a:t>Service Delivery Deadlines – Recurring Services </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44</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623124" y="1551852"/>
            <a:ext cx="10492740" cy="3960058"/>
          </a:xfrm>
          <a:prstGeom prst="rect">
            <a:avLst/>
          </a:prstGeom>
        </p:spPr>
        <p:txBody>
          <a:bodyPr vert="horz" wrap="square" lIns="0" tIns="0" rIns="0" bIns="0" rtlCol="0">
            <a:spAutoFit/>
          </a:bodyPr>
          <a:lstStyle/>
          <a:p>
            <a:pPr marL="527685" marR="25400" indent="-514984">
              <a:lnSpc>
                <a:spcPct val="100000"/>
              </a:lnSpc>
              <a:spcBef>
                <a:spcPts val="1000"/>
              </a:spcBef>
              <a:buClr>
                <a:srgbClr val="006FF4"/>
              </a:buClr>
              <a:buFont typeface="Arial"/>
              <a:buChar char="•"/>
              <a:tabLst>
                <a:tab pos="527685" algn="l"/>
                <a:tab pos="528320" algn="l"/>
              </a:tabLst>
            </a:pPr>
            <a:r>
              <a:rPr sz="2800" spc="-15" dirty="0" smtClean="0">
                <a:latin typeface="Source Sans Pro"/>
                <a:cs typeface="Source Sans Pro"/>
              </a:rPr>
              <a:t>Applicants </a:t>
            </a:r>
            <a:r>
              <a:rPr sz="2800" spc="-10" dirty="0" smtClean="0">
                <a:latin typeface="Source Sans Pro"/>
                <a:cs typeface="Source Sans Pro"/>
              </a:rPr>
              <a:t>may </a:t>
            </a:r>
            <a:r>
              <a:rPr sz="2800" b="1" spc="-25" dirty="0" smtClean="0">
                <a:latin typeface="Source Sans Pro"/>
                <a:cs typeface="Source Sans Pro"/>
              </a:rPr>
              <a:t>not</a:t>
            </a:r>
            <a:r>
              <a:rPr sz="2800" spc="-25" dirty="0" smtClean="0">
                <a:latin typeface="Source Sans Pro"/>
                <a:cs typeface="Source Sans Pro"/>
              </a:rPr>
              <a:t> </a:t>
            </a:r>
            <a:r>
              <a:rPr sz="2800" spc="-20" dirty="0" smtClean="0">
                <a:latin typeface="Source Sans Pro"/>
                <a:cs typeface="Source Sans Pro"/>
              </a:rPr>
              <a:t>receive </a:t>
            </a:r>
            <a:r>
              <a:rPr sz="2800" spc="-30" dirty="0" smtClean="0">
                <a:latin typeface="Source Sans Pro"/>
                <a:cs typeface="Source Sans Pro"/>
              </a:rPr>
              <a:t>E-rate </a:t>
            </a:r>
            <a:r>
              <a:rPr sz="2800" spc="-5" dirty="0" smtClean="0">
                <a:latin typeface="Source Sans Pro"/>
                <a:cs typeface="Source Sans Pro"/>
              </a:rPr>
              <a:t>support </a:t>
            </a:r>
            <a:r>
              <a:rPr sz="2800" spc="-15" dirty="0" smtClean="0">
                <a:latin typeface="Source Sans Pro"/>
                <a:cs typeface="Source Sans Pro"/>
              </a:rPr>
              <a:t>for</a:t>
            </a:r>
            <a:r>
              <a:rPr lang="en-US" sz="2800" spc="-15" dirty="0" smtClean="0">
                <a:latin typeface="Source Sans Pro"/>
                <a:cs typeface="Source Sans Pro"/>
              </a:rPr>
              <a:t>:</a:t>
            </a:r>
          </a:p>
          <a:p>
            <a:pPr marL="984885" marR="25400" lvl="1" indent="-514984">
              <a:spcBef>
                <a:spcPts val="1000"/>
              </a:spcBef>
              <a:buClr>
                <a:srgbClr val="006FF4"/>
              </a:buClr>
              <a:buFont typeface="Arial"/>
              <a:buChar char="•"/>
              <a:tabLst>
                <a:tab pos="527685" algn="l"/>
                <a:tab pos="528320" algn="l"/>
              </a:tabLst>
            </a:pPr>
            <a:r>
              <a:rPr lang="en-US" sz="2800" spc="-10" dirty="0" smtClean="0">
                <a:latin typeface="Source Sans Pro"/>
                <a:cs typeface="Source Sans Pro"/>
              </a:rPr>
              <a:t>A</a:t>
            </a:r>
            <a:r>
              <a:rPr sz="2800" spc="-10" dirty="0" smtClean="0">
                <a:latin typeface="Source Sans Pro"/>
                <a:cs typeface="Source Sans Pro"/>
              </a:rPr>
              <a:t>ny recurring </a:t>
            </a:r>
            <a:r>
              <a:rPr sz="2800" spc="-15" dirty="0" smtClean="0">
                <a:latin typeface="Source Sans Pro"/>
                <a:cs typeface="Source Sans Pro"/>
              </a:rPr>
              <a:t>charges  </a:t>
            </a:r>
            <a:r>
              <a:rPr sz="2800" spc="-10" dirty="0" smtClean="0">
                <a:latin typeface="Source Sans Pro"/>
                <a:cs typeface="Source Sans Pro"/>
              </a:rPr>
              <a:t>incurred </a:t>
            </a:r>
            <a:r>
              <a:rPr sz="2800" spc="-15" dirty="0" smtClean="0">
                <a:latin typeface="Source Sans Pro"/>
                <a:cs typeface="Source Sans Pro"/>
              </a:rPr>
              <a:t>before </a:t>
            </a:r>
            <a:r>
              <a:rPr sz="2800" spc="-5" dirty="0" smtClean="0">
                <a:latin typeface="Source Sans Pro"/>
                <a:cs typeface="Source Sans Pro"/>
              </a:rPr>
              <a:t>the </a:t>
            </a:r>
            <a:r>
              <a:rPr sz="2800" spc="-30" dirty="0" smtClean="0">
                <a:latin typeface="Source Sans Pro"/>
                <a:cs typeface="Source Sans Pro"/>
              </a:rPr>
              <a:t>start </a:t>
            </a:r>
            <a:r>
              <a:rPr sz="2800" spc="-5" dirty="0" smtClean="0">
                <a:latin typeface="Source Sans Pro"/>
                <a:cs typeface="Source Sans Pro"/>
              </a:rPr>
              <a:t>of the </a:t>
            </a:r>
            <a:r>
              <a:rPr sz="2800" spc="-10" dirty="0" smtClean="0">
                <a:latin typeface="Source Sans Pro"/>
                <a:cs typeface="Source Sans Pro"/>
              </a:rPr>
              <a:t>funding </a:t>
            </a:r>
            <a:r>
              <a:rPr sz="2800" spc="-20" dirty="0" smtClean="0">
                <a:latin typeface="Source Sans Pro"/>
                <a:cs typeface="Source Sans Pro"/>
              </a:rPr>
              <a:t>year </a:t>
            </a:r>
            <a:r>
              <a:rPr sz="2800" spc="-10" dirty="0" smtClean="0">
                <a:latin typeface="Source Sans Pro"/>
                <a:cs typeface="Source Sans Pro"/>
              </a:rPr>
              <a:t>(i.e., </a:t>
            </a:r>
            <a:r>
              <a:rPr sz="2800" spc="-5" dirty="0" smtClean="0">
                <a:latin typeface="Source Sans Pro"/>
                <a:cs typeface="Source Sans Pro"/>
              </a:rPr>
              <a:t>July</a:t>
            </a:r>
            <a:r>
              <a:rPr sz="2800" spc="270" dirty="0" smtClean="0">
                <a:latin typeface="Source Sans Pro"/>
                <a:cs typeface="Source Sans Pro"/>
              </a:rPr>
              <a:t> </a:t>
            </a:r>
            <a:r>
              <a:rPr sz="2800" spc="-5" dirty="0" smtClean="0">
                <a:latin typeface="Source Sans Pro"/>
                <a:cs typeface="Source Sans Pro"/>
              </a:rPr>
              <a:t>1).</a:t>
            </a:r>
            <a:endParaRPr lang="en-US" sz="2800" spc="-5" dirty="0" smtClean="0">
              <a:latin typeface="Source Sans Pro"/>
              <a:cs typeface="Source Sans Pro"/>
            </a:endParaRPr>
          </a:p>
          <a:p>
            <a:pPr marL="984885" marR="25400" lvl="1" indent="-514984">
              <a:spcBef>
                <a:spcPts val="1000"/>
              </a:spcBef>
              <a:buClr>
                <a:srgbClr val="006FF4"/>
              </a:buClr>
              <a:buFont typeface="Arial"/>
              <a:buChar char="•"/>
              <a:tabLst>
                <a:tab pos="527685" algn="l"/>
                <a:tab pos="528320" algn="l"/>
              </a:tabLst>
            </a:pPr>
            <a:r>
              <a:rPr lang="en-US" sz="2800" spc="-5" dirty="0" smtClean="0">
                <a:latin typeface="Source Sans Pro"/>
                <a:cs typeface="Source Sans Pro"/>
              </a:rPr>
              <a:t>Leased lit fiber services delivered outside the funding year (</a:t>
            </a:r>
            <a:r>
              <a:rPr lang="en-US" sz="2800" spc="-5" dirty="0" smtClean="0">
                <a:latin typeface="Source Sans Pro"/>
                <a:cs typeface="Source Sans Pro"/>
              </a:rPr>
              <a:t>i.e., </a:t>
            </a:r>
            <a:r>
              <a:rPr lang="en-US" sz="2800" spc="-5" dirty="0" smtClean="0">
                <a:latin typeface="Source Sans Pro"/>
                <a:cs typeface="Source Sans Pro"/>
              </a:rPr>
              <a:t>before July 1 or after June 30).  </a:t>
            </a:r>
          </a:p>
          <a:p>
            <a:pPr marL="984885" marR="25400" lvl="1" indent="-514984">
              <a:spcBef>
                <a:spcPts val="1000"/>
              </a:spcBef>
              <a:buClr>
                <a:srgbClr val="006FF4"/>
              </a:buClr>
              <a:buFont typeface="Arial"/>
              <a:buChar char="•"/>
              <a:tabLst>
                <a:tab pos="527685" algn="l"/>
                <a:tab pos="528320" algn="l"/>
              </a:tabLst>
            </a:pPr>
            <a:r>
              <a:rPr lang="en-US" sz="2800" spc="-5" dirty="0" smtClean="0">
                <a:latin typeface="Source Sans Pro"/>
                <a:cs typeface="Source Sans Pro"/>
              </a:rPr>
              <a:t>Any recurring charges for dark fiber until the fiber has been lit.</a:t>
            </a:r>
          </a:p>
          <a:p>
            <a:pPr marL="984885" marR="25400" lvl="1" indent="-514984">
              <a:spcBef>
                <a:spcPts val="1000"/>
              </a:spcBef>
              <a:buClr>
                <a:srgbClr val="006FF4"/>
              </a:buClr>
              <a:buFont typeface="Arial"/>
              <a:buChar char="•"/>
              <a:tabLst>
                <a:tab pos="527685" algn="l"/>
                <a:tab pos="528320" algn="l"/>
              </a:tabLst>
            </a:pPr>
            <a:r>
              <a:rPr lang="en-US" sz="2800" spc="-5" dirty="0" smtClean="0">
                <a:latin typeface="Source Sans Pro"/>
                <a:cs typeface="Source Sans Pro"/>
              </a:rPr>
              <a:t>Any r</a:t>
            </a:r>
            <a:r>
              <a:rPr sz="2800" spc="-10" dirty="0" smtClean="0">
                <a:latin typeface="Source Sans Pro"/>
                <a:cs typeface="Source Sans Pro"/>
              </a:rPr>
              <a:t>ecurring </a:t>
            </a:r>
            <a:r>
              <a:rPr sz="2800" spc="-15" dirty="0" smtClean="0">
                <a:latin typeface="Source Sans Pro"/>
                <a:cs typeface="Source Sans Pro"/>
              </a:rPr>
              <a:t>charges associated </a:t>
            </a:r>
            <a:r>
              <a:rPr sz="2800" spc="-5" dirty="0" smtClean="0">
                <a:latin typeface="Source Sans Pro"/>
                <a:cs typeface="Source Sans Pro"/>
              </a:rPr>
              <a:t>with a </a:t>
            </a:r>
            <a:r>
              <a:rPr sz="2800" spc="-10" dirty="0" smtClean="0">
                <a:latin typeface="Source Sans Pro"/>
                <a:cs typeface="Source Sans Pro"/>
              </a:rPr>
              <a:t>self-provisioned network </a:t>
            </a:r>
            <a:r>
              <a:rPr sz="2800" spc="-5" dirty="0" smtClean="0">
                <a:latin typeface="Source Sans Pro"/>
                <a:cs typeface="Source Sans Pro"/>
              </a:rPr>
              <a:t>until the </a:t>
            </a:r>
            <a:r>
              <a:rPr sz="2800" spc="-10" dirty="0" smtClean="0">
                <a:latin typeface="Source Sans Pro"/>
                <a:cs typeface="Source Sans Pro"/>
              </a:rPr>
              <a:t>network is </a:t>
            </a:r>
            <a:r>
              <a:rPr sz="2800" spc="-20" dirty="0" smtClean="0">
                <a:latin typeface="Source Sans Pro"/>
                <a:cs typeface="Source Sans Pro"/>
              </a:rPr>
              <a:t>constructed </a:t>
            </a:r>
            <a:r>
              <a:rPr sz="2800" spc="-10" dirty="0" smtClean="0">
                <a:latin typeface="Source Sans Pro"/>
                <a:cs typeface="Source Sans Pro"/>
              </a:rPr>
              <a:t>and </a:t>
            </a:r>
            <a:r>
              <a:rPr sz="2800" spc="-5" dirty="0" smtClean="0">
                <a:latin typeface="Source Sans Pro"/>
                <a:cs typeface="Source Sans Pro"/>
              </a:rPr>
              <a:t>is in</a:t>
            </a:r>
            <a:r>
              <a:rPr sz="2800" spc="20" dirty="0" smtClean="0">
                <a:latin typeface="Source Sans Pro"/>
                <a:cs typeface="Source Sans Pro"/>
              </a:rPr>
              <a:t> </a:t>
            </a:r>
            <a:r>
              <a:rPr sz="2800" spc="-5" dirty="0" smtClean="0">
                <a:latin typeface="Source Sans Pro"/>
                <a:cs typeface="Source Sans Pro"/>
              </a:rPr>
              <a:t>use.</a:t>
            </a:r>
            <a:endParaRPr sz="2800" dirty="0">
              <a:latin typeface="Source Sans Pro"/>
              <a:cs typeface="Source Sans Pro"/>
            </a:endParaRPr>
          </a:p>
        </p:txBody>
      </p:sp>
      <p:sp>
        <p:nvSpPr>
          <p:cNvPr id="6" name="Rectangle 5"/>
          <p:cNvSpPr/>
          <p:nvPr/>
        </p:nvSpPr>
        <p:spPr>
          <a:xfrm>
            <a:off x="787879" y="1172581"/>
            <a:ext cx="8097328" cy="461665"/>
          </a:xfrm>
          <a:prstGeom prst="rect">
            <a:avLst/>
          </a:prstGeom>
        </p:spPr>
        <p:txBody>
          <a:bodyPr wrap="square">
            <a:spAutoFit/>
          </a:bodyPr>
          <a:lstStyle/>
          <a:p>
            <a:pPr lvl="0"/>
            <a:r>
              <a:rPr lang="en-US" sz="2400" b="1" spc="-5" dirty="0" smtClean="0">
                <a:solidFill>
                  <a:srgbClr val="004AD4"/>
                </a:solidFill>
                <a:latin typeface="Source Sans Pro" charset="0"/>
                <a:ea typeface="Source Sans Pro" charset="0"/>
              </a:rPr>
              <a:t> </a:t>
            </a:r>
            <a:endParaRPr lang="en-US" sz="1600" dirty="0">
              <a:solidFill>
                <a:prstClr val="black"/>
              </a:solidFill>
            </a:endParaRPr>
          </a:p>
        </p:txBody>
      </p:sp>
    </p:spTree>
    <p:extLst>
      <p:ext uri="{BB962C8B-B14F-4D97-AF65-F5344CB8AC3E}">
        <p14:creationId xmlns:p14="http://schemas.microsoft.com/office/powerpoint/2010/main" val="4002777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721540"/>
            <a:ext cx="10087610" cy="430246"/>
          </a:xfrm>
          <a:prstGeom prst="rect">
            <a:avLst/>
          </a:prstGeom>
        </p:spPr>
        <p:txBody>
          <a:bodyPr vert="horz" wrap="square" lIns="0" tIns="0" rIns="0" bIns="0" rtlCol="0">
            <a:spAutoFit/>
          </a:bodyPr>
          <a:lstStyle/>
          <a:p>
            <a:pPr marL="12700" marR="5080">
              <a:lnSpc>
                <a:spcPts val="3460"/>
              </a:lnSpc>
            </a:pPr>
            <a:r>
              <a:rPr lang="en-US" spc="-5" dirty="0"/>
              <a:t>Service Delivery Deadlines – </a:t>
            </a:r>
            <a:r>
              <a:rPr lang="en-US" spc="-5" dirty="0" smtClean="0"/>
              <a:t>Non-recurring </a:t>
            </a:r>
            <a:r>
              <a:rPr lang="en-US" spc="-5" dirty="0"/>
              <a:t>Services </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45</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916423" y="1939003"/>
            <a:ext cx="9503516" cy="1605568"/>
          </a:xfrm>
          <a:prstGeom prst="rect">
            <a:avLst/>
          </a:prstGeom>
        </p:spPr>
        <p:txBody>
          <a:bodyPr vert="horz" wrap="square" lIns="0" tIns="0" rIns="0" bIns="0" rtlCol="0">
            <a:spAutoFit/>
          </a:bodyPr>
          <a:lstStyle/>
          <a:p>
            <a:pPr marL="469900" marR="5080" indent="-457200">
              <a:lnSpc>
                <a:spcPct val="100000"/>
              </a:lnSpc>
              <a:spcBef>
                <a:spcPts val="1000"/>
              </a:spcBef>
              <a:buClr>
                <a:srgbClr val="006FF4"/>
              </a:buClr>
              <a:buFont typeface="Arial"/>
              <a:buChar char="•"/>
              <a:tabLst>
                <a:tab pos="469265" algn="l"/>
                <a:tab pos="469900" algn="l"/>
              </a:tabLst>
            </a:pPr>
            <a:r>
              <a:rPr lang="en-US" sz="2400" spc="-15" dirty="0" smtClean="0">
                <a:latin typeface="Source Sans Pro"/>
                <a:cs typeface="Source Sans Pro"/>
              </a:rPr>
              <a:t>The service delivery deadline for the implementation for non-recurring services (</a:t>
            </a:r>
            <a:r>
              <a:rPr lang="en-US" sz="2400" b="1" spc="-15" dirty="0" smtClean="0">
                <a:latin typeface="Source Sans Pro"/>
                <a:cs typeface="Source Sans Pro"/>
              </a:rPr>
              <a:t>excluding special construction charges</a:t>
            </a:r>
            <a:r>
              <a:rPr lang="en-US" sz="2400" spc="-15" dirty="0" smtClean="0">
                <a:latin typeface="Source Sans Pro"/>
                <a:cs typeface="Source Sans Pro"/>
              </a:rPr>
              <a:t>) is September 30 following the end of the funding year.  </a:t>
            </a:r>
          </a:p>
          <a:p>
            <a:pPr marL="469900" marR="5080" indent="-457200">
              <a:lnSpc>
                <a:spcPct val="100000"/>
              </a:lnSpc>
              <a:spcBef>
                <a:spcPts val="1000"/>
              </a:spcBef>
              <a:buClr>
                <a:srgbClr val="006FF4"/>
              </a:buClr>
              <a:buFont typeface="Arial"/>
              <a:buChar char="•"/>
              <a:tabLst>
                <a:tab pos="469265" algn="l"/>
                <a:tab pos="469900" algn="l"/>
              </a:tabLst>
            </a:pPr>
            <a:endParaRPr lang="en-US" sz="2400" spc="-20" dirty="0" smtClean="0">
              <a:latin typeface="Source Sans Pro"/>
              <a:cs typeface="Source Sans Pro"/>
            </a:endParaRPr>
          </a:p>
        </p:txBody>
      </p:sp>
      <p:sp>
        <p:nvSpPr>
          <p:cNvPr id="6" name="Rectangle 5"/>
          <p:cNvSpPr/>
          <p:nvPr/>
        </p:nvSpPr>
        <p:spPr>
          <a:xfrm>
            <a:off x="848263" y="1388442"/>
            <a:ext cx="6820619" cy="461665"/>
          </a:xfrm>
          <a:prstGeom prst="rect">
            <a:avLst/>
          </a:prstGeom>
        </p:spPr>
        <p:txBody>
          <a:bodyPr wrap="square">
            <a:spAutoFit/>
          </a:bodyPr>
          <a:lstStyle/>
          <a:p>
            <a:pPr lvl="0"/>
            <a:r>
              <a:rPr lang="en-US" sz="2400" b="1" spc="-5" dirty="0" smtClean="0">
                <a:solidFill>
                  <a:srgbClr val="004AD4"/>
                </a:solidFill>
                <a:latin typeface="Source Sans Pro" charset="0"/>
                <a:ea typeface="Source Sans Pro" charset="0"/>
              </a:rPr>
              <a:t> </a:t>
            </a:r>
            <a:endParaRPr lang="en-US" sz="1600" dirty="0">
              <a:solidFill>
                <a:prstClr val="black"/>
              </a:solidFill>
            </a:endParaRPr>
          </a:p>
        </p:txBody>
      </p:sp>
    </p:spTree>
    <p:extLst>
      <p:ext uri="{BB962C8B-B14F-4D97-AF65-F5344CB8AC3E}">
        <p14:creationId xmlns:p14="http://schemas.microsoft.com/office/powerpoint/2010/main" val="1376029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721540"/>
            <a:ext cx="10087610" cy="387798"/>
          </a:xfrm>
          <a:prstGeom prst="rect">
            <a:avLst/>
          </a:prstGeom>
        </p:spPr>
        <p:txBody>
          <a:bodyPr vert="horz" wrap="square" lIns="0" tIns="0" rIns="0" bIns="0" rtlCol="0">
            <a:spAutoFit/>
          </a:bodyPr>
          <a:lstStyle/>
          <a:p>
            <a:pPr lvl="0"/>
            <a:r>
              <a:rPr lang="en-US" spc="-5" dirty="0"/>
              <a:t>Service Delivery Deadlines- Special Construction</a:t>
            </a:r>
            <a:endParaRPr lang="en-US" sz="1800"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46</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1097578" y="1860438"/>
            <a:ext cx="9503516" cy="4396075"/>
          </a:xfrm>
          <a:prstGeom prst="rect">
            <a:avLst/>
          </a:prstGeom>
        </p:spPr>
        <p:txBody>
          <a:bodyPr vert="horz" wrap="square" lIns="0" tIns="0" rIns="0" bIns="0" rtlCol="0">
            <a:spAutoFit/>
          </a:bodyPr>
          <a:lstStyle/>
          <a:p>
            <a:pPr marL="469900" marR="5080" indent="-457200">
              <a:lnSpc>
                <a:spcPct val="100000"/>
              </a:lnSpc>
              <a:buClr>
                <a:srgbClr val="006FF4"/>
              </a:buClr>
              <a:buFont typeface="Arial"/>
              <a:buChar char="•"/>
              <a:tabLst>
                <a:tab pos="469265" algn="l"/>
                <a:tab pos="469900" algn="l"/>
              </a:tabLst>
            </a:pPr>
            <a:r>
              <a:rPr sz="2400" spc="-15" dirty="0">
                <a:latin typeface="Source Sans Pro"/>
                <a:cs typeface="Source Sans Pro"/>
              </a:rPr>
              <a:t>Applicants </a:t>
            </a:r>
            <a:r>
              <a:rPr sz="2400" spc="-10" dirty="0">
                <a:latin typeface="Source Sans Pro"/>
                <a:cs typeface="Source Sans Pro"/>
              </a:rPr>
              <a:t>may only </a:t>
            </a:r>
            <a:r>
              <a:rPr sz="2400" spc="-15" dirty="0">
                <a:latin typeface="Source Sans Pro"/>
                <a:cs typeface="Source Sans Pro"/>
              </a:rPr>
              <a:t>request </a:t>
            </a:r>
            <a:r>
              <a:rPr sz="2400" spc="-30" dirty="0">
                <a:latin typeface="Source Sans Pro"/>
                <a:cs typeface="Source Sans Pro"/>
              </a:rPr>
              <a:t>E-rate </a:t>
            </a:r>
            <a:r>
              <a:rPr sz="2400" spc="-5" dirty="0">
                <a:latin typeface="Source Sans Pro"/>
                <a:cs typeface="Source Sans Pro"/>
              </a:rPr>
              <a:t>support </a:t>
            </a:r>
            <a:r>
              <a:rPr sz="2400" spc="-15" dirty="0">
                <a:latin typeface="Source Sans Pro"/>
                <a:cs typeface="Source Sans Pro"/>
              </a:rPr>
              <a:t>for </a:t>
            </a:r>
            <a:r>
              <a:rPr sz="2400" spc="-5" dirty="0" smtClean="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t>
            </a:r>
            <a:r>
              <a:rPr sz="2400" spc="-20" dirty="0">
                <a:latin typeface="Source Sans Pro"/>
                <a:cs typeface="Source Sans Pro"/>
              </a:rPr>
              <a:t>related to </a:t>
            </a:r>
            <a:r>
              <a:rPr sz="2400" spc="-10" dirty="0">
                <a:latin typeface="Source Sans Pro"/>
                <a:cs typeface="Source Sans Pro"/>
              </a:rPr>
              <a:t>leased </a:t>
            </a:r>
            <a:r>
              <a:rPr sz="2400" spc="-5" dirty="0">
                <a:latin typeface="Source Sans Pro"/>
                <a:cs typeface="Source Sans Pro"/>
              </a:rPr>
              <a:t>lit fiber </a:t>
            </a:r>
            <a:r>
              <a:rPr sz="2400" spc="-10" dirty="0">
                <a:latin typeface="Source Sans Pro"/>
                <a:cs typeface="Source Sans Pro"/>
              </a:rPr>
              <a:t>and leased dark </a:t>
            </a:r>
            <a:r>
              <a:rPr sz="2400" spc="-5" dirty="0" smtClean="0">
                <a:latin typeface="Source Sans Pro"/>
                <a:cs typeface="Source Sans Pro"/>
              </a:rPr>
              <a:t>fiber </a:t>
            </a:r>
            <a:r>
              <a:rPr sz="2400" spc="-5" dirty="0">
                <a:latin typeface="Source Sans Pro"/>
                <a:cs typeface="Source Sans Pro"/>
              </a:rPr>
              <a:t>if the </a:t>
            </a:r>
            <a:r>
              <a:rPr sz="2400" b="1" spc="-5" dirty="0">
                <a:latin typeface="Source Sans Pro"/>
                <a:cs typeface="Source Sans Pro"/>
              </a:rPr>
              <a:t>fiber is lit </a:t>
            </a:r>
            <a:r>
              <a:rPr sz="2400" b="1" spc="-10" dirty="0">
                <a:latin typeface="Source Sans Pro"/>
                <a:cs typeface="Source Sans Pro"/>
              </a:rPr>
              <a:t>within the </a:t>
            </a:r>
            <a:r>
              <a:rPr sz="2400" b="1" spc="-5" dirty="0">
                <a:latin typeface="Source Sans Pro"/>
                <a:cs typeface="Source Sans Pro"/>
              </a:rPr>
              <a:t>same </a:t>
            </a:r>
            <a:r>
              <a:rPr sz="2400" b="1" spc="-10" dirty="0">
                <a:latin typeface="Source Sans Pro"/>
                <a:cs typeface="Source Sans Pro"/>
              </a:rPr>
              <a:t>funding </a:t>
            </a:r>
            <a:r>
              <a:rPr sz="2400" b="1" spc="-20" dirty="0">
                <a:latin typeface="Source Sans Pro"/>
                <a:cs typeface="Source Sans Pro"/>
              </a:rPr>
              <a:t>year </a:t>
            </a:r>
            <a:r>
              <a:rPr sz="2400" b="1" spc="-10" dirty="0">
                <a:latin typeface="Source Sans Pro"/>
                <a:cs typeface="Source Sans Pro"/>
              </a:rPr>
              <a:t>(i.e., </a:t>
            </a:r>
            <a:r>
              <a:rPr sz="2400" b="1" spc="-15" dirty="0">
                <a:latin typeface="Source Sans Pro"/>
                <a:cs typeface="Source Sans Pro"/>
              </a:rPr>
              <a:t>by  </a:t>
            </a:r>
            <a:r>
              <a:rPr sz="2400" b="1" spc="-5" dirty="0">
                <a:latin typeface="Source Sans Pro"/>
                <a:cs typeface="Source Sans Pro"/>
              </a:rPr>
              <a:t>June </a:t>
            </a:r>
            <a:r>
              <a:rPr sz="2400" b="1" spc="-10" dirty="0">
                <a:latin typeface="Source Sans Pro"/>
                <a:cs typeface="Source Sans Pro"/>
              </a:rPr>
              <a:t>30) </a:t>
            </a:r>
            <a:r>
              <a:rPr sz="2400" b="1" spc="-5" dirty="0">
                <a:latin typeface="Source Sans Pro"/>
                <a:cs typeface="Source Sans Pro"/>
              </a:rPr>
              <a:t>as </a:t>
            </a:r>
            <a:r>
              <a:rPr sz="2400" b="1" spc="-10" dirty="0">
                <a:latin typeface="Source Sans Pro"/>
                <a:cs typeface="Source Sans Pro"/>
              </a:rPr>
              <a:t>the funding</a:t>
            </a:r>
            <a:r>
              <a:rPr sz="2400" b="1" spc="35" dirty="0">
                <a:latin typeface="Source Sans Pro"/>
                <a:cs typeface="Source Sans Pro"/>
              </a:rPr>
              <a:t> </a:t>
            </a:r>
            <a:r>
              <a:rPr sz="2400" b="1" spc="-20" dirty="0">
                <a:latin typeface="Source Sans Pro"/>
                <a:cs typeface="Source Sans Pro"/>
              </a:rPr>
              <a:t>request.</a:t>
            </a:r>
            <a:endParaRPr sz="2400" dirty="0">
              <a:latin typeface="Source Sans Pro"/>
              <a:cs typeface="Source Sans Pro"/>
            </a:endParaRPr>
          </a:p>
          <a:p>
            <a:pPr marL="469900" marR="20955" indent="-457200">
              <a:lnSpc>
                <a:spcPct val="100000"/>
              </a:lnSpc>
              <a:spcBef>
                <a:spcPts val="1305"/>
              </a:spcBef>
              <a:buClr>
                <a:srgbClr val="006FF4"/>
              </a:buClr>
              <a:buFont typeface="Arial"/>
              <a:buChar char="•"/>
              <a:tabLst>
                <a:tab pos="469265" algn="l"/>
                <a:tab pos="469900" algn="l"/>
              </a:tabLst>
            </a:pPr>
            <a:r>
              <a:rPr sz="2400" spc="-15" dirty="0">
                <a:latin typeface="Source Sans Pro"/>
                <a:cs typeface="Source Sans Pro"/>
              </a:rPr>
              <a:t>Applicants </a:t>
            </a:r>
            <a:r>
              <a:rPr sz="2400" spc="-10" dirty="0">
                <a:latin typeface="Source Sans Pro"/>
                <a:cs typeface="Source Sans Pro"/>
              </a:rPr>
              <a:t>may only </a:t>
            </a:r>
            <a:r>
              <a:rPr sz="2400" spc="-20" dirty="0">
                <a:latin typeface="Source Sans Pro"/>
                <a:cs typeface="Source Sans Pro"/>
              </a:rPr>
              <a:t>receive </a:t>
            </a:r>
            <a:r>
              <a:rPr sz="2400" spc="-30" dirty="0">
                <a:latin typeface="Source Sans Pro"/>
                <a:cs typeface="Source Sans Pro"/>
              </a:rPr>
              <a:t>E-rate </a:t>
            </a:r>
            <a:r>
              <a:rPr sz="2400" spc="-5" dirty="0">
                <a:latin typeface="Source Sans Pro"/>
                <a:cs typeface="Source Sans Pro"/>
              </a:rPr>
              <a:t>support </a:t>
            </a:r>
            <a:r>
              <a:rPr sz="2400" spc="-15" dirty="0">
                <a:latin typeface="Source Sans Pro"/>
                <a:cs typeface="Source Sans Pro"/>
              </a:rPr>
              <a:t>for </a:t>
            </a:r>
            <a:r>
              <a:rPr sz="2400" spc="-5" dirty="0" smtClean="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for </a:t>
            </a:r>
            <a:r>
              <a:rPr sz="2400" spc="-5" dirty="0">
                <a:latin typeface="Source Sans Pro"/>
                <a:cs typeface="Source Sans Pro"/>
              </a:rPr>
              <a:t>a </a:t>
            </a:r>
            <a:r>
              <a:rPr sz="2400" spc="-10" dirty="0">
                <a:latin typeface="Source Sans Pro"/>
                <a:cs typeface="Source Sans Pro"/>
              </a:rPr>
              <a:t>self-provisioned network </a:t>
            </a:r>
            <a:r>
              <a:rPr sz="2400" spc="-5" dirty="0">
                <a:latin typeface="Source Sans Pro"/>
                <a:cs typeface="Source Sans Pro"/>
              </a:rPr>
              <a:t>if the </a:t>
            </a:r>
            <a:r>
              <a:rPr sz="2400" b="1" spc="-15" dirty="0" smtClean="0">
                <a:latin typeface="Source Sans Pro"/>
                <a:cs typeface="Source Sans Pro"/>
              </a:rPr>
              <a:t>network </a:t>
            </a:r>
            <a:r>
              <a:rPr sz="2400" b="1" spc="-5" dirty="0">
                <a:latin typeface="Source Sans Pro"/>
                <a:cs typeface="Source Sans Pro"/>
              </a:rPr>
              <a:t>is </a:t>
            </a:r>
            <a:r>
              <a:rPr sz="2400" b="1" spc="-25" dirty="0">
                <a:latin typeface="Source Sans Pro"/>
                <a:cs typeface="Source Sans Pro"/>
              </a:rPr>
              <a:t>constructed </a:t>
            </a:r>
            <a:r>
              <a:rPr sz="2400" b="1" spc="-5" dirty="0">
                <a:latin typeface="Source Sans Pro"/>
                <a:cs typeface="Source Sans Pro"/>
              </a:rPr>
              <a:t>and is in </a:t>
            </a:r>
            <a:r>
              <a:rPr sz="2400" b="1" spc="-10" dirty="0">
                <a:latin typeface="Source Sans Pro"/>
                <a:cs typeface="Source Sans Pro"/>
              </a:rPr>
              <a:t>use </a:t>
            </a:r>
            <a:r>
              <a:rPr sz="2400" b="1" spc="-15" dirty="0">
                <a:latin typeface="Source Sans Pro"/>
                <a:cs typeface="Source Sans Pro"/>
              </a:rPr>
              <a:t>by </a:t>
            </a:r>
            <a:r>
              <a:rPr sz="2400" b="1" spc="-10" dirty="0">
                <a:latin typeface="Source Sans Pro"/>
                <a:cs typeface="Source Sans Pro"/>
              </a:rPr>
              <a:t>the </a:t>
            </a:r>
            <a:r>
              <a:rPr sz="2400" b="1" spc="-5" dirty="0">
                <a:latin typeface="Source Sans Pro"/>
                <a:cs typeface="Source Sans Pro"/>
              </a:rPr>
              <a:t>end </a:t>
            </a:r>
            <a:r>
              <a:rPr sz="2400" b="1" spc="-15" dirty="0">
                <a:latin typeface="Source Sans Pro"/>
                <a:cs typeface="Source Sans Pro"/>
              </a:rPr>
              <a:t>of </a:t>
            </a:r>
            <a:r>
              <a:rPr sz="2400" b="1" spc="-10" dirty="0">
                <a:latin typeface="Source Sans Pro"/>
                <a:cs typeface="Source Sans Pro"/>
              </a:rPr>
              <a:t>the </a:t>
            </a:r>
            <a:r>
              <a:rPr sz="2400" b="1" spc="-5" dirty="0">
                <a:latin typeface="Source Sans Pro"/>
                <a:cs typeface="Source Sans Pro"/>
              </a:rPr>
              <a:t>same </a:t>
            </a:r>
            <a:r>
              <a:rPr sz="2400" b="1" spc="-10" dirty="0" smtClean="0">
                <a:latin typeface="Source Sans Pro"/>
                <a:cs typeface="Source Sans Pro"/>
              </a:rPr>
              <a:t>funding </a:t>
            </a:r>
            <a:r>
              <a:rPr sz="2400" b="1" spc="-20" dirty="0">
                <a:latin typeface="Source Sans Pro"/>
                <a:cs typeface="Source Sans Pro"/>
              </a:rPr>
              <a:t>year </a:t>
            </a:r>
            <a:r>
              <a:rPr sz="2400" b="1" spc="-5" dirty="0">
                <a:latin typeface="Source Sans Pro"/>
                <a:cs typeface="Source Sans Pro"/>
              </a:rPr>
              <a:t>as </a:t>
            </a:r>
            <a:r>
              <a:rPr sz="2400" b="1" spc="-10" dirty="0">
                <a:latin typeface="Source Sans Pro"/>
                <a:cs typeface="Source Sans Pro"/>
              </a:rPr>
              <a:t>the funding</a:t>
            </a:r>
            <a:r>
              <a:rPr sz="2400" b="1" spc="100" dirty="0">
                <a:latin typeface="Source Sans Pro"/>
                <a:cs typeface="Source Sans Pro"/>
              </a:rPr>
              <a:t> </a:t>
            </a:r>
            <a:r>
              <a:rPr sz="2400" b="1" spc="-20" dirty="0">
                <a:latin typeface="Source Sans Pro"/>
                <a:cs typeface="Source Sans Pro"/>
              </a:rPr>
              <a:t>request</a:t>
            </a:r>
            <a:r>
              <a:rPr sz="2400" b="1" spc="-20" dirty="0" smtClean="0">
                <a:latin typeface="Source Sans Pro"/>
                <a:cs typeface="Source Sans Pro"/>
              </a:rPr>
              <a:t>.</a:t>
            </a:r>
            <a:endParaRPr lang="en-US" sz="2400" b="1" spc="-20" dirty="0" smtClean="0">
              <a:latin typeface="Source Sans Pro"/>
              <a:cs typeface="Source Sans Pro"/>
            </a:endParaRPr>
          </a:p>
          <a:p>
            <a:pPr marL="469900" marR="20955" indent="-457200">
              <a:lnSpc>
                <a:spcPct val="100000"/>
              </a:lnSpc>
              <a:spcBef>
                <a:spcPts val="1305"/>
              </a:spcBef>
              <a:buClr>
                <a:srgbClr val="006FF4"/>
              </a:buClr>
              <a:buFont typeface="Arial"/>
              <a:buChar char="•"/>
              <a:tabLst>
                <a:tab pos="469265" algn="l"/>
                <a:tab pos="469900" algn="l"/>
              </a:tabLst>
            </a:pPr>
            <a:r>
              <a:rPr lang="en-US" sz="2400" spc="-20" dirty="0" smtClean="0">
                <a:latin typeface="Source Sans Pro"/>
                <a:cs typeface="Source Sans Pro"/>
              </a:rPr>
              <a:t>If the project is too large to complete </a:t>
            </a:r>
            <a:r>
              <a:rPr lang="en-US" sz="2400" spc="-20" dirty="0" smtClean="0">
                <a:latin typeface="Source Sans Pro"/>
                <a:cs typeface="Source Sans Pro"/>
              </a:rPr>
              <a:t>in </a:t>
            </a:r>
            <a:r>
              <a:rPr lang="en-US" sz="2400" spc="-20" dirty="0" smtClean="0">
                <a:latin typeface="Source Sans Pro"/>
                <a:cs typeface="Source Sans Pro"/>
              </a:rPr>
              <a:t>a single 12-month period, consider breaking the work into multiple applications over multiple funding years. </a:t>
            </a:r>
          </a:p>
        </p:txBody>
      </p:sp>
      <p:sp>
        <p:nvSpPr>
          <p:cNvPr id="6" name="Rectangle 5"/>
          <p:cNvSpPr/>
          <p:nvPr/>
        </p:nvSpPr>
        <p:spPr>
          <a:xfrm>
            <a:off x="881918" y="1245087"/>
            <a:ext cx="7260566" cy="461665"/>
          </a:xfrm>
          <a:prstGeom prst="rect">
            <a:avLst/>
          </a:prstGeom>
        </p:spPr>
        <p:txBody>
          <a:bodyPr wrap="square">
            <a:spAutoFit/>
          </a:bodyPr>
          <a:lstStyle/>
          <a:p>
            <a:pPr lvl="0"/>
            <a:r>
              <a:rPr lang="en-US" sz="2400" b="1" spc="-5" dirty="0" smtClean="0">
                <a:solidFill>
                  <a:srgbClr val="004AD4"/>
                </a:solidFill>
                <a:latin typeface="Source Sans Pro" charset="0"/>
                <a:ea typeface="Source Sans Pro" charset="0"/>
              </a:rPr>
              <a:t> </a:t>
            </a:r>
            <a:endParaRPr lang="en-US" sz="1600" dirty="0">
              <a:solidFill>
                <a:prstClr val="black"/>
              </a:solidFill>
            </a:endParaRPr>
          </a:p>
        </p:txBody>
      </p:sp>
    </p:spTree>
    <p:extLst>
      <p:ext uri="{BB962C8B-B14F-4D97-AF65-F5344CB8AC3E}">
        <p14:creationId xmlns:p14="http://schemas.microsoft.com/office/powerpoint/2010/main" val="2064334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721540"/>
            <a:ext cx="10087610" cy="387798"/>
          </a:xfrm>
          <a:prstGeom prst="rect">
            <a:avLst/>
          </a:prstGeom>
        </p:spPr>
        <p:txBody>
          <a:bodyPr vert="horz" wrap="square" lIns="0" tIns="0" rIns="0" bIns="0" rtlCol="0">
            <a:spAutoFit/>
          </a:bodyPr>
          <a:lstStyle/>
          <a:p>
            <a:pPr lvl="0"/>
            <a:r>
              <a:rPr lang="en-US" spc="-5" dirty="0"/>
              <a:t>Service Delivery Deadlines- Special Construction</a:t>
            </a:r>
            <a:endParaRPr lang="en-US" sz="1800"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47</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1088951" y="1748823"/>
            <a:ext cx="9503516" cy="4026743"/>
          </a:xfrm>
          <a:prstGeom prst="rect">
            <a:avLst/>
          </a:prstGeom>
        </p:spPr>
        <p:txBody>
          <a:bodyPr vert="horz" wrap="square" lIns="0" tIns="0" rIns="0" bIns="0" rtlCol="0">
            <a:spAutoFit/>
          </a:bodyPr>
          <a:lstStyle/>
          <a:p>
            <a:pPr marL="469900" marR="20955" indent="-457200">
              <a:lnSpc>
                <a:spcPct val="100000"/>
              </a:lnSpc>
              <a:spcBef>
                <a:spcPts val="1305"/>
              </a:spcBef>
              <a:buClr>
                <a:srgbClr val="006FF4"/>
              </a:buClr>
              <a:buFont typeface="Arial"/>
              <a:buChar char="•"/>
              <a:tabLst>
                <a:tab pos="469265" algn="l"/>
                <a:tab pos="469900" algn="l"/>
              </a:tabLst>
            </a:pPr>
            <a:r>
              <a:rPr lang="en-US" sz="2400" dirty="0" smtClean="0">
                <a:latin typeface="Source Sans Pro" panose="020B0503030403020204" pitchFamily="34" charset="0"/>
                <a:ea typeface="Source Sans Pro" panose="020B0503030403020204" pitchFamily="34" charset="0"/>
              </a:rPr>
              <a:t>If </a:t>
            </a:r>
            <a:r>
              <a:rPr lang="en-US" sz="2400" dirty="0">
                <a:latin typeface="Source Sans Pro" panose="020B0503030403020204" pitchFamily="34" charset="0"/>
                <a:ea typeface="Source Sans Pro" panose="020B0503030403020204" pitchFamily="34" charset="0"/>
              </a:rPr>
              <a:t>the </a:t>
            </a:r>
            <a:r>
              <a:rPr lang="en-US" sz="2400" dirty="0" smtClean="0">
                <a:latin typeface="Source Sans Pro" panose="020B0503030403020204" pitchFamily="34" charset="0"/>
                <a:ea typeface="Source Sans Pro" panose="020B0503030403020204" pitchFamily="34" charset="0"/>
              </a:rPr>
              <a:t>size/scope </a:t>
            </a:r>
            <a:r>
              <a:rPr lang="en-US" sz="2400" dirty="0">
                <a:latin typeface="Source Sans Pro" panose="020B0503030403020204" pitchFamily="34" charset="0"/>
                <a:ea typeface="Source Sans Pro" panose="020B0503030403020204" pitchFamily="34" charset="0"/>
              </a:rPr>
              <a:t>of </a:t>
            </a:r>
            <a:r>
              <a:rPr lang="en-US" sz="2400" dirty="0" smtClean="0">
                <a:latin typeface="Source Sans Pro" panose="020B0503030403020204" pitchFamily="34" charset="0"/>
                <a:ea typeface="Source Sans Pro" panose="020B0503030403020204" pitchFamily="34" charset="0"/>
              </a:rPr>
              <a:t>a build prevents </a:t>
            </a:r>
            <a:r>
              <a:rPr lang="en-US" sz="2400" dirty="0">
                <a:latin typeface="Source Sans Pro" panose="020B0503030403020204" pitchFamily="34" charset="0"/>
                <a:ea typeface="Source Sans Pro" panose="020B0503030403020204" pitchFamily="34" charset="0"/>
              </a:rPr>
              <a:t>the project from being completed </a:t>
            </a:r>
            <a:r>
              <a:rPr lang="en-US" sz="2400" dirty="0" smtClean="0">
                <a:latin typeface="Source Sans Pro" panose="020B0503030403020204" pitchFamily="34" charset="0"/>
                <a:ea typeface="Source Sans Pro" panose="020B0503030403020204" pitchFamily="34" charset="0"/>
              </a:rPr>
              <a:t>in its entirety by </a:t>
            </a:r>
            <a:r>
              <a:rPr lang="en-US" sz="2400" dirty="0">
                <a:latin typeface="Source Sans Pro" panose="020B0503030403020204" pitchFamily="34" charset="0"/>
                <a:ea typeface="Source Sans Pro" panose="020B0503030403020204" pitchFamily="34" charset="0"/>
              </a:rPr>
              <a:t>the </a:t>
            </a:r>
            <a:r>
              <a:rPr lang="en-US" sz="2400" dirty="0" smtClean="0">
                <a:latin typeface="Source Sans Pro" panose="020B0503030403020204" pitchFamily="34" charset="0"/>
                <a:ea typeface="Source Sans Pro" panose="020B0503030403020204" pitchFamily="34" charset="0"/>
              </a:rPr>
              <a:t>June 30 </a:t>
            </a:r>
            <a:r>
              <a:rPr lang="en-US" sz="2400" dirty="0" smtClean="0">
                <a:latin typeface="Source Sans Pro" panose="020B0503030403020204" pitchFamily="34" charset="0"/>
                <a:ea typeface="Source Sans Pro" panose="020B0503030403020204" pitchFamily="34" charset="0"/>
              </a:rPr>
              <a:t>deadline, </a:t>
            </a:r>
            <a:r>
              <a:rPr lang="en-US" sz="2400" dirty="0">
                <a:latin typeface="Source Sans Pro" panose="020B0503030403020204" pitchFamily="34" charset="0"/>
                <a:ea typeface="Source Sans Pro" panose="020B0503030403020204" pitchFamily="34" charset="0"/>
              </a:rPr>
              <a:t>then the construction project may need to be broken up into </a:t>
            </a:r>
            <a:r>
              <a:rPr lang="en-US" sz="2400" dirty="0" smtClean="0">
                <a:latin typeface="Source Sans Pro" panose="020B0503030403020204" pitchFamily="34" charset="0"/>
                <a:ea typeface="Source Sans Pro" panose="020B0503030403020204" pitchFamily="34" charset="0"/>
              </a:rPr>
              <a:t>stages.</a:t>
            </a:r>
          </a:p>
          <a:p>
            <a:pPr marL="469900" marR="20955" indent="-457200">
              <a:lnSpc>
                <a:spcPct val="100000"/>
              </a:lnSpc>
              <a:spcBef>
                <a:spcPts val="1305"/>
              </a:spcBef>
              <a:buClr>
                <a:srgbClr val="006FF4"/>
              </a:buClr>
              <a:buFont typeface="Arial"/>
              <a:buChar char="•"/>
              <a:tabLst>
                <a:tab pos="469265" algn="l"/>
                <a:tab pos="469900" algn="l"/>
              </a:tabLst>
            </a:pPr>
            <a:r>
              <a:rPr lang="en-US" sz="2400" dirty="0" smtClean="0">
                <a:latin typeface="Source Sans Pro" panose="020B0503030403020204" pitchFamily="34" charset="0"/>
                <a:ea typeface="Source Sans Pro" panose="020B0503030403020204" pitchFamily="34" charset="0"/>
              </a:rPr>
              <a:t>Construction can be completed and the fiber lit for </a:t>
            </a:r>
            <a:r>
              <a:rPr lang="en-US" sz="2400" dirty="0">
                <a:latin typeface="Source Sans Pro" panose="020B0503030403020204" pitchFamily="34" charset="0"/>
                <a:ea typeface="Source Sans Pro" panose="020B0503030403020204" pitchFamily="34" charset="0"/>
              </a:rPr>
              <a:t>some of </a:t>
            </a:r>
            <a:r>
              <a:rPr lang="en-US" sz="2400" dirty="0" smtClean="0">
                <a:latin typeface="Source Sans Pro" panose="020B0503030403020204" pitchFamily="34" charset="0"/>
                <a:ea typeface="Source Sans Pro" panose="020B0503030403020204" pitchFamily="34" charset="0"/>
              </a:rPr>
              <a:t>the </a:t>
            </a:r>
            <a:r>
              <a:rPr lang="en-US" sz="2400" dirty="0">
                <a:latin typeface="Source Sans Pro" panose="020B0503030403020204" pitchFamily="34" charset="0"/>
                <a:ea typeface="Source Sans Pro" panose="020B0503030403020204" pitchFamily="34" charset="0"/>
              </a:rPr>
              <a:t>eligible school and/or library locations in one year, and </a:t>
            </a:r>
            <a:r>
              <a:rPr lang="en-US" sz="2400" dirty="0" smtClean="0">
                <a:latin typeface="Source Sans Pro" panose="020B0503030403020204" pitchFamily="34" charset="0"/>
                <a:ea typeface="Source Sans Pro" panose="020B0503030403020204" pitchFamily="34" charset="0"/>
              </a:rPr>
              <a:t>the completion of remaining </a:t>
            </a:r>
            <a:r>
              <a:rPr lang="en-US" sz="2400" dirty="0">
                <a:latin typeface="Source Sans Pro" panose="020B0503030403020204" pitchFamily="34" charset="0"/>
                <a:ea typeface="Source Sans Pro" panose="020B0503030403020204" pitchFamily="34" charset="0"/>
              </a:rPr>
              <a:t>connections to other eligible school and/or library locations in </a:t>
            </a:r>
            <a:r>
              <a:rPr lang="en-US" sz="2400" dirty="0" smtClean="0">
                <a:latin typeface="Source Sans Pro" panose="020B0503030403020204" pitchFamily="34" charset="0"/>
                <a:ea typeface="Source Sans Pro" panose="020B0503030403020204" pitchFamily="34" charset="0"/>
              </a:rPr>
              <a:t>one or more </a:t>
            </a:r>
            <a:r>
              <a:rPr lang="en-US" sz="2400" dirty="0">
                <a:latin typeface="Source Sans Pro" panose="020B0503030403020204" pitchFamily="34" charset="0"/>
                <a:ea typeface="Source Sans Pro" panose="020B0503030403020204" pitchFamily="34" charset="0"/>
              </a:rPr>
              <a:t>subsequent funding </a:t>
            </a:r>
            <a:r>
              <a:rPr lang="en-US" sz="2400" dirty="0" smtClean="0">
                <a:latin typeface="Source Sans Pro" panose="020B0503030403020204" pitchFamily="34" charset="0"/>
                <a:ea typeface="Source Sans Pro" panose="020B0503030403020204" pitchFamily="34" charset="0"/>
              </a:rPr>
              <a:t>year(s).</a:t>
            </a:r>
            <a:r>
              <a:rPr lang="en-US" sz="2400" dirty="0">
                <a:latin typeface="Source Sans Pro" panose="020B0503030403020204" pitchFamily="34" charset="0"/>
                <a:ea typeface="Source Sans Pro" panose="020B0503030403020204" pitchFamily="34" charset="0"/>
              </a:rPr>
              <a:t> </a:t>
            </a:r>
            <a:endParaRPr lang="en-US" sz="2400" dirty="0" smtClean="0">
              <a:latin typeface="Source Sans Pro" panose="020B0503030403020204" pitchFamily="34" charset="0"/>
              <a:ea typeface="Source Sans Pro" panose="020B0503030403020204" pitchFamily="34" charset="0"/>
            </a:endParaRPr>
          </a:p>
          <a:p>
            <a:pPr marL="469900" marR="20955" indent="-457200">
              <a:lnSpc>
                <a:spcPct val="100000"/>
              </a:lnSpc>
              <a:spcBef>
                <a:spcPts val="1305"/>
              </a:spcBef>
              <a:buClr>
                <a:srgbClr val="006FF4"/>
              </a:buClr>
              <a:buFont typeface="Arial"/>
              <a:buChar char="•"/>
              <a:tabLst>
                <a:tab pos="469265" algn="l"/>
                <a:tab pos="469900" algn="l"/>
              </a:tabLst>
            </a:pPr>
            <a:r>
              <a:rPr lang="en-US" sz="2400" dirty="0">
                <a:latin typeface="Source Sans Pro" panose="020B0503030403020204" pitchFamily="34" charset="0"/>
                <a:ea typeface="Source Sans Pro" panose="020B0503030403020204" pitchFamily="34" charset="0"/>
              </a:rPr>
              <a:t>The special construction charges associated with the </a:t>
            </a:r>
            <a:r>
              <a:rPr lang="en-US" sz="2400" dirty="0" smtClean="0">
                <a:latin typeface="Source Sans Pro" panose="020B0503030403020204" pitchFamily="34" charset="0"/>
                <a:ea typeface="Source Sans Pro" panose="020B0503030403020204" pitchFamily="34" charset="0"/>
              </a:rPr>
              <a:t>infrastructure </a:t>
            </a:r>
            <a:r>
              <a:rPr lang="en-US" sz="2400" dirty="0">
                <a:latin typeface="Source Sans Pro" panose="020B0503030403020204" pitchFamily="34" charset="0"/>
                <a:ea typeface="Source Sans Pro" panose="020B0503030403020204" pitchFamily="34" charset="0"/>
              </a:rPr>
              <a:t>installed and lit within each funding year would be eligible for support in that funding year.  </a:t>
            </a:r>
            <a:endParaRPr sz="2400" dirty="0">
              <a:latin typeface="Source Sans Pro" panose="020B0503030403020204" pitchFamily="34" charset="0"/>
              <a:ea typeface="Source Sans Pro" panose="020B0503030403020204" pitchFamily="34" charset="0"/>
              <a:cs typeface="Source Sans Pro"/>
            </a:endParaRPr>
          </a:p>
        </p:txBody>
      </p:sp>
    </p:spTree>
    <p:extLst>
      <p:ext uri="{BB962C8B-B14F-4D97-AF65-F5344CB8AC3E}">
        <p14:creationId xmlns:p14="http://schemas.microsoft.com/office/powerpoint/2010/main" val="1357834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8481060" cy="387798"/>
          </a:xfrm>
          <a:prstGeom prst="rect">
            <a:avLst/>
          </a:prstGeom>
        </p:spPr>
        <p:txBody>
          <a:bodyPr vert="horz" wrap="square" lIns="0" tIns="0" rIns="0" bIns="0" rtlCol="0">
            <a:spAutoFit/>
          </a:bodyPr>
          <a:lstStyle/>
          <a:p>
            <a:pPr lvl="0"/>
            <a:r>
              <a:rPr lang="en-US" spc="-5" dirty="0"/>
              <a:t>Special Construction- Deadline </a:t>
            </a:r>
            <a:r>
              <a:rPr lang="en-US" spc="-5" dirty="0" smtClean="0"/>
              <a:t>Extensions</a:t>
            </a:r>
            <a:endParaRPr lang="en-US" sz="1800"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48</a:t>
            </a:fld>
            <a:endParaRPr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
        <p:nvSpPr>
          <p:cNvPr id="3" name="object 3"/>
          <p:cNvSpPr txBox="1"/>
          <p:nvPr/>
        </p:nvSpPr>
        <p:spPr>
          <a:xfrm>
            <a:off x="813833" y="1644221"/>
            <a:ext cx="10798175" cy="4832092"/>
          </a:xfrm>
          <a:prstGeom prst="rect">
            <a:avLst/>
          </a:prstGeom>
        </p:spPr>
        <p:txBody>
          <a:bodyPr vert="horz" wrap="square" lIns="0" tIns="0" rIns="0" bIns="0" rtlCol="0">
            <a:spAutoFit/>
          </a:bodyPr>
          <a:lstStyle/>
          <a:p>
            <a:pPr marL="527685" marR="319405" indent="-514984">
              <a:lnSpc>
                <a:spcPct val="100000"/>
              </a:lnSpc>
              <a:spcBef>
                <a:spcPts val="1000"/>
              </a:spcBef>
              <a:buClr>
                <a:srgbClr val="006FF4"/>
              </a:buClr>
              <a:buFont typeface="Arial"/>
              <a:buChar char="•"/>
              <a:tabLst>
                <a:tab pos="527685" algn="l"/>
                <a:tab pos="528320" algn="l"/>
                <a:tab pos="1915795" algn="l"/>
              </a:tabLst>
            </a:pPr>
            <a:r>
              <a:rPr sz="2400" spc="-15" dirty="0">
                <a:latin typeface="Source Sans Pro"/>
                <a:cs typeface="Source Sans Pro"/>
              </a:rPr>
              <a:t>Applicants </a:t>
            </a:r>
            <a:r>
              <a:rPr sz="2400" spc="-10" dirty="0">
                <a:latin typeface="Source Sans Pro"/>
                <a:cs typeface="Source Sans Pro"/>
              </a:rPr>
              <a:t>may </a:t>
            </a:r>
            <a:r>
              <a:rPr sz="2400" spc="-15" dirty="0">
                <a:latin typeface="Source Sans Pro"/>
                <a:cs typeface="Source Sans Pro"/>
              </a:rPr>
              <a:t>request </a:t>
            </a:r>
            <a:r>
              <a:rPr sz="2400" spc="-5" dirty="0">
                <a:latin typeface="Source Sans Pro"/>
                <a:cs typeface="Source Sans Pro"/>
              </a:rPr>
              <a:t>a </a:t>
            </a:r>
            <a:r>
              <a:rPr sz="2400" spc="-10" dirty="0">
                <a:latin typeface="Source Sans Pro"/>
                <a:cs typeface="Source Sans Pro"/>
              </a:rPr>
              <a:t>one-year </a:t>
            </a:r>
            <a:r>
              <a:rPr sz="2400" spc="-20" dirty="0">
                <a:latin typeface="Source Sans Pro"/>
                <a:cs typeface="Source Sans Pro"/>
              </a:rPr>
              <a:t>extension to complete </a:t>
            </a:r>
            <a:r>
              <a:rPr sz="2400" spc="-5" dirty="0">
                <a:latin typeface="Source Sans Pro"/>
                <a:cs typeface="Source Sans Pro"/>
              </a:rPr>
              <a:t>special </a:t>
            </a:r>
            <a:r>
              <a:rPr sz="2400" spc="-20" dirty="0" smtClean="0">
                <a:latin typeface="Source Sans Pro"/>
                <a:cs typeface="Source Sans Pro"/>
              </a:rPr>
              <a:t>construction </a:t>
            </a:r>
            <a:r>
              <a:rPr sz="2400" spc="-10" dirty="0">
                <a:latin typeface="Source Sans Pro"/>
                <a:cs typeface="Source Sans Pro"/>
              </a:rPr>
              <a:t>and </a:t>
            </a:r>
            <a:r>
              <a:rPr sz="2400" spc="-5" dirty="0">
                <a:latin typeface="Source Sans Pro"/>
                <a:cs typeface="Source Sans Pro"/>
              </a:rPr>
              <a:t>light the fiber (or use a </a:t>
            </a:r>
            <a:r>
              <a:rPr sz="2400" spc="-10" dirty="0">
                <a:latin typeface="Source Sans Pro"/>
                <a:cs typeface="Source Sans Pro"/>
              </a:rPr>
              <a:t>self-provisioned network if </a:t>
            </a:r>
            <a:r>
              <a:rPr sz="2400" spc="-15" dirty="0" smtClean="0">
                <a:latin typeface="Source Sans Pro"/>
                <a:cs typeface="Source Sans Pro"/>
              </a:rPr>
              <a:t>another </a:t>
            </a:r>
            <a:r>
              <a:rPr sz="2400" spc="-5" dirty="0">
                <a:latin typeface="Source Sans Pro"/>
                <a:cs typeface="Source Sans Pro"/>
              </a:rPr>
              <a:t>technology is </a:t>
            </a:r>
            <a:r>
              <a:rPr sz="2400" spc="-10" dirty="0">
                <a:latin typeface="Source Sans Pro"/>
                <a:cs typeface="Source Sans Pro"/>
              </a:rPr>
              <a:t>employed), </a:t>
            </a:r>
            <a:r>
              <a:rPr sz="2400" spc="-5" dirty="0">
                <a:latin typeface="Source Sans Pro"/>
                <a:cs typeface="Source Sans Pro"/>
              </a:rPr>
              <a:t>if the </a:t>
            </a:r>
            <a:r>
              <a:rPr sz="2400" spc="-10" dirty="0">
                <a:latin typeface="Source Sans Pro"/>
                <a:cs typeface="Source Sans Pro"/>
              </a:rPr>
              <a:t>applicant </a:t>
            </a:r>
            <a:r>
              <a:rPr sz="2400" spc="-15" dirty="0">
                <a:latin typeface="Source Sans Pro"/>
                <a:cs typeface="Source Sans Pro"/>
              </a:rPr>
              <a:t>can </a:t>
            </a:r>
            <a:r>
              <a:rPr sz="2400" spc="-25" dirty="0">
                <a:latin typeface="Source Sans Pro"/>
                <a:cs typeface="Source Sans Pro"/>
              </a:rPr>
              <a:t>demonstrate </a:t>
            </a:r>
            <a:r>
              <a:rPr sz="2400" spc="-15" dirty="0" smtClean="0">
                <a:latin typeface="Source Sans Pro"/>
                <a:cs typeface="Source Sans Pro"/>
              </a:rPr>
              <a:t>that </a:t>
            </a:r>
            <a:r>
              <a:rPr sz="2400" spc="-20" dirty="0">
                <a:latin typeface="Source Sans Pro"/>
                <a:cs typeface="Source Sans Pro"/>
              </a:rPr>
              <a:t>construction was </a:t>
            </a:r>
            <a:r>
              <a:rPr sz="2400" b="1" spc="-10" dirty="0">
                <a:latin typeface="Source Sans Pro"/>
                <a:cs typeface="Source Sans Pro"/>
              </a:rPr>
              <a:t>unavoidably</a:t>
            </a:r>
            <a:r>
              <a:rPr sz="2400" spc="-10" dirty="0">
                <a:latin typeface="Source Sans Pro"/>
                <a:cs typeface="Source Sans Pro"/>
              </a:rPr>
              <a:t> </a:t>
            </a:r>
            <a:r>
              <a:rPr sz="2400" spc="-5" dirty="0">
                <a:latin typeface="Source Sans Pro"/>
                <a:cs typeface="Source Sans Pro"/>
              </a:rPr>
              <a:t>delayed due </a:t>
            </a:r>
            <a:r>
              <a:rPr sz="2400" spc="-20" dirty="0">
                <a:latin typeface="Source Sans Pro"/>
                <a:cs typeface="Source Sans Pro"/>
              </a:rPr>
              <a:t>to weather </a:t>
            </a:r>
            <a:r>
              <a:rPr sz="2400" spc="-5" dirty="0">
                <a:latin typeface="Source Sans Pro"/>
                <a:cs typeface="Source Sans Pro"/>
              </a:rPr>
              <a:t>or </a:t>
            </a:r>
            <a:r>
              <a:rPr sz="2400" spc="-15" dirty="0">
                <a:latin typeface="Source Sans Pro"/>
                <a:cs typeface="Source Sans Pro"/>
              </a:rPr>
              <a:t>other </a:t>
            </a:r>
            <a:r>
              <a:rPr sz="2400" spc="-15" dirty="0" smtClean="0">
                <a:latin typeface="Source Sans Pro"/>
                <a:cs typeface="Source Sans Pro"/>
              </a:rPr>
              <a:t>reasons</a:t>
            </a:r>
            <a:r>
              <a:rPr sz="2400" spc="-15" dirty="0">
                <a:latin typeface="Source Sans Pro"/>
                <a:cs typeface="Source Sans Pro"/>
              </a:rPr>
              <a:t>.	</a:t>
            </a:r>
            <a:endParaRPr lang="en-US" sz="2400" spc="-15" dirty="0" smtClean="0">
              <a:latin typeface="Source Sans Pro"/>
              <a:cs typeface="Source Sans Pro"/>
            </a:endParaRPr>
          </a:p>
          <a:p>
            <a:pPr marL="527685" marR="319405" indent="-514984">
              <a:lnSpc>
                <a:spcPct val="100000"/>
              </a:lnSpc>
              <a:spcBef>
                <a:spcPts val="1000"/>
              </a:spcBef>
              <a:buClr>
                <a:srgbClr val="006FF4"/>
              </a:buClr>
              <a:buFont typeface="Arial"/>
              <a:buChar char="•"/>
              <a:tabLst>
                <a:tab pos="527685" algn="l"/>
                <a:tab pos="528320" algn="l"/>
                <a:tab pos="1915795" algn="l"/>
              </a:tabLst>
            </a:pPr>
            <a:r>
              <a:rPr sz="2400" spc="-20" dirty="0" smtClean="0">
                <a:latin typeface="Source Sans Pro"/>
                <a:cs typeface="Source Sans Pro"/>
              </a:rPr>
              <a:t>Examples </a:t>
            </a:r>
            <a:r>
              <a:rPr sz="2400" spc="-5" dirty="0">
                <a:latin typeface="Source Sans Pro"/>
                <a:cs typeface="Source Sans Pro"/>
              </a:rPr>
              <a:t>of </a:t>
            </a:r>
            <a:r>
              <a:rPr sz="2400" spc="-25" dirty="0">
                <a:latin typeface="Source Sans Pro"/>
                <a:cs typeface="Source Sans Pro"/>
              </a:rPr>
              <a:t>circumstances </a:t>
            </a:r>
            <a:r>
              <a:rPr sz="2400" spc="-10" dirty="0">
                <a:latin typeface="Source Sans Pro"/>
                <a:cs typeface="Source Sans Pro"/>
              </a:rPr>
              <a:t>causing</a:t>
            </a:r>
            <a:r>
              <a:rPr sz="2400" spc="140" dirty="0">
                <a:latin typeface="Source Sans Pro"/>
                <a:cs typeface="Source Sans Pro"/>
              </a:rPr>
              <a:t> </a:t>
            </a:r>
            <a:r>
              <a:rPr sz="2400" spc="-10" dirty="0">
                <a:latin typeface="Source Sans Pro"/>
                <a:cs typeface="Source Sans Pro"/>
              </a:rPr>
              <a:t>unavoidable</a:t>
            </a:r>
            <a:r>
              <a:rPr sz="2400" spc="55" dirty="0">
                <a:latin typeface="Source Sans Pro"/>
                <a:cs typeface="Source Sans Pro"/>
              </a:rPr>
              <a:t> </a:t>
            </a:r>
            <a:r>
              <a:rPr sz="2400" spc="-10" dirty="0" smtClean="0">
                <a:latin typeface="Source Sans Pro"/>
                <a:cs typeface="Source Sans Pro"/>
              </a:rPr>
              <a:t>delay</a:t>
            </a:r>
            <a:r>
              <a:rPr sz="2400" spc="-15" dirty="0" smtClean="0">
                <a:latin typeface="Source Sans Pro"/>
                <a:cs typeface="Source Sans Pro"/>
              </a:rPr>
              <a:t> </a:t>
            </a:r>
            <a:r>
              <a:rPr sz="2400" spc="-5" dirty="0">
                <a:latin typeface="Source Sans Pro"/>
                <a:cs typeface="Source Sans Pro"/>
              </a:rPr>
              <a:t>include:</a:t>
            </a:r>
            <a:endParaRPr sz="2400" dirty="0">
              <a:latin typeface="Source Sans Pro"/>
              <a:cs typeface="Source Sans Pro"/>
            </a:endParaRPr>
          </a:p>
          <a:p>
            <a:pPr marL="698500" marR="415925" lvl="1" indent="-228600">
              <a:lnSpc>
                <a:spcPct val="100000"/>
              </a:lnSpc>
              <a:spcBef>
                <a:spcPts val="1000"/>
              </a:spcBef>
              <a:buClr>
                <a:srgbClr val="004AD4"/>
              </a:buClr>
              <a:buFont typeface="Arial"/>
              <a:buChar char="•"/>
              <a:tabLst>
                <a:tab pos="698500" algn="l"/>
              </a:tabLst>
            </a:pPr>
            <a:r>
              <a:rPr sz="2400" spc="-10" dirty="0">
                <a:latin typeface="Source Sans Pro"/>
                <a:cs typeface="Source Sans Pro"/>
              </a:rPr>
              <a:t>Unforeseen </a:t>
            </a:r>
            <a:r>
              <a:rPr sz="2400" spc="-15" dirty="0">
                <a:latin typeface="Source Sans Pro"/>
                <a:cs typeface="Source Sans Pro"/>
              </a:rPr>
              <a:t>weather </a:t>
            </a:r>
            <a:r>
              <a:rPr sz="2400" spc="-5" dirty="0">
                <a:latin typeface="Source Sans Pro"/>
                <a:cs typeface="Source Sans Pro"/>
              </a:rPr>
              <a:t>event or </a:t>
            </a:r>
            <a:r>
              <a:rPr sz="2400" spc="-25" dirty="0">
                <a:latin typeface="Source Sans Pro"/>
                <a:cs typeface="Source Sans Pro"/>
              </a:rPr>
              <a:t>pattern </a:t>
            </a:r>
            <a:r>
              <a:rPr sz="2400" spc="-5" dirty="0">
                <a:latin typeface="Source Sans Pro"/>
                <a:cs typeface="Source Sans Pro"/>
              </a:rPr>
              <a:t>resulting in </a:t>
            </a:r>
            <a:r>
              <a:rPr sz="2400" spc="-20" dirty="0">
                <a:latin typeface="Source Sans Pro"/>
                <a:cs typeface="Source Sans Pro"/>
              </a:rPr>
              <a:t>saturated </a:t>
            </a:r>
            <a:r>
              <a:rPr sz="2400" spc="-5" dirty="0">
                <a:latin typeface="Source Sans Pro"/>
                <a:cs typeface="Source Sans Pro"/>
              </a:rPr>
              <a:t>or </a:t>
            </a:r>
            <a:r>
              <a:rPr sz="2400" spc="-15" dirty="0">
                <a:latin typeface="Source Sans Pro"/>
                <a:cs typeface="Source Sans Pro"/>
              </a:rPr>
              <a:t>frozen </a:t>
            </a:r>
            <a:r>
              <a:rPr sz="2400" spc="-10" dirty="0" smtClean="0">
                <a:latin typeface="Source Sans Pro"/>
                <a:cs typeface="Source Sans Pro"/>
              </a:rPr>
              <a:t>ground</a:t>
            </a:r>
            <a:r>
              <a:rPr sz="2400" dirty="0" smtClean="0">
                <a:latin typeface="Source Sans Pro"/>
                <a:cs typeface="Source Sans Pro"/>
              </a:rPr>
              <a:t>;</a:t>
            </a:r>
            <a:endParaRPr sz="2400" dirty="0">
              <a:latin typeface="Source Sans Pro"/>
              <a:cs typeface="Source Sans Pro"/>
            </a:endParaRPr>
          </a:p>
          <a:p>
            <a:pPr marL="698500" lvl="1" indent="-228600">
              <a:lnSpc>
                <a:spcPct val="100000"/>
              </a:lnSpc>
              <a:spcBef>
                <a:spcPts val="1000"/>
              </a:spcBef>
              <a:buClr>
                <a:srgbClr val="004AD4"/>
              </a:buClr>
              <a:buFont typeface="Arial"/>
              <a:buChar char="•"/>
              <a:tabLst>
                <a:tab pos="698500" algn="l"/>
              </a:tabLst>
            </a:pPr>
            <a:r>
              <a:rPr sz="2400" spc="-15" dirty="0">
                <a:latin typeface="Source Sans Pro"/>
                <a:cs typeface="Source Sans Pro"/>
              </a:rPr>
              <a:t>Natural disaster </a:t>
            </a:r>
            <a:r>
              <a:rPr sz="2400" spc="-10" dirty="0">
                <a:latin typeface="Source Sans Pro"/>
                <a:cs typeface="Source Sans Pro"/>
              </a:rPr>
              <a:t>causing </a:t>
            </a:r>
            <a:r>
              <a:rPr sz="2400" dirty="0">
                <a:latin typeface="Source Sans Pro"/>
                <a:cs typeface="Source Sans Pro"/>
              </a:rPr>
              <a:t>an </a:t>
            </a:r>
            <a:r>
              <a:rPr sz="2400" spc="-5" dirty="0">
                <a:latin typeface="Source Sans Pro"/>
                <a:cs typeface="Source Sans Pro"/>
              </a:rPr>
              <a:t>unavoidable</a:t>
            </a:r>
            <a:r>
              <a:rPr sz="2400" spc="10" dirty="0">
                <a:latin typeface="Source Sans Pro"/>
                <a:cs typeface="Source Sans Pro"/>
              </a:rPr>
              <a:t> </a:t>
            </a:r>
            <a:r>
              <a:rPr sz="2400" spc="-5" dirty="0">
                <a:latin typeface="Source Sans Pro"/>
                <a:cs typeface="Source Sans Pro"/>
              </a:rPr>
              <a:t>delay;</a:t>
            </a:r>
            <a:endParaRPr sz="2400" dirty="0">
              <a:latin typeface="Source Sans Pro"/>
              <a:cs typeface="Source Sans Pro"/>
            </a:endParaRPr>
          </a:p>
          <a:p>
            <a:pPr marL="698500" lvl="1" indent="-228600">
              <a:lnSpc>
                <a:spcPct val="100000"/>
              </a:lnSpc>
              <a:spcBef>
                <a:spcPts val="1000"/>
              </a:spcBef>
              <a:buClr>
                <a:srgbClr val="004AD4"/>
              </a:buClr>
              <a:buFont typeface="Arial"/>
              <a:buChar char="•"/>
              <a:tabLst>
                <a:tab pos="698500" algn="l"/>
              </a:tabLst>
            </a:pPr>
            <a:r>
              <a:rPr sz="2400" spc="-5" dirty="0">
                <a:latin typeface="Source Sans Pro"/>
                <a:cs typeface="Source Sans Pro"/>
              </a:rPr>
              <a:t>Scheduled </a:t>
            </a:r>
            <a:r>
              <a:rPr sz="2400" dirty="0">
                <a:latin typeface="Source Sans Pro"/>
                <a:cs typeface="Source Sans Pro"/>
              </a:rPr>
              <a:t>delivery </a:t>
            </a:r>
            <a:r>
              <a:rPr sz="2400" spc="-5" dirty="0">
                <a:latin typeface="Source Sans Pro"/>
                <a:cs typeface="Source Sans Pro"/>
              </a:rPr>
              <a:t>of </a:t>
            </a:r>
            <a:r>
              <a:rPr sz="2400" spc="-10" dirty="0">
                <a:latin typeface="Source Sans Pro"/>
                <a:cs typeface="Source Sans Pro"/>
              </a:rPr>
              <a:t>required </a:t>
            </a:r>
            <a:r>
              <a:rPr sz="2400" spc="-5" dirty="0">
                <a:latin typeface="Source Sans Pro"/>
                <a:cs typeface="Source Sans Pro"/>
              </a:rPr>
              <a:t>plant </a:t>
            </a:r>
            <a:r>
              <a:rPr sz="2400" spc="-10" dirty="0">
                <a:latin typeface="Source Sans Pro"/>
                <a:cs typeface="Source Sans Pro"/>
              </a:rPr>
              <a:t>components </a:t>
            </a:r>
            <a:r>
              <a:rPr sz="2400" spc="-5" dirty="0">
                <a:latin typeface="Source Sans Pro"/>
                <a:cs typeface="Source Sans Pro"/>
              </a:rPr>
              <a:t>do </a:t>
            </a:r>
            <a:r>
              <a:rPr sz="2400" spc="-20" dirty="0">
                <a:latin typeface="Source Sans Pro"/>
                <a:cs typeface="Source Sans Pro"/>
              </a:rPr>
              <a:t>not</a:t>
            </a:r>
            <a:r>
              <a:rPr sz="2400" spc="105" dirty="0">
                <a:latin typeface="Source Sans Pro"/>
                <a:cs typeface="Source Sans Pro"/>
              </a:rPr>
              <a:t> </a:t>
            </a:r>
            <a:r>
              <a:rPr sz="2400" spc="-10" dirty="0">
                <a:latin typeface="Source Sans Pro"/>
                <a:cs typeface="Source Sans Pro"/>
              </a:rPr>
              <a:t>arrive;</a:t>
            </a:r>
            <a:endParaRPr sz="2400" dirty="0">
              <a:latin typeface="Source Sans Pro"/>
              <a:cs typeface="Source Sans Pro"/>
            </a:endParaRPr>
          </a:p>
          <a:p>
            <a:pPr marL="698500" marR="5080" lvl="1" indent="-228600">
              <a:lnSpc>
                <a:spcPct val="100000"/>
              </a:lnSpc>
              <a:spcBef>
                <a:spcPts val="1000"/>
              </a:spcBef>
              <a:buClr>
                <a:srgbClr val="004AD4"/>
              </a:buClr>
              <a:buFont typeface="Arial"/>
              <a:buChar char="•"/>
              <a:tabLst>
                <a:tab pos="698500" algn="l"/>
              </a:tabLst>
            </a:pPr>
            <a:r>
              <a:rPr sz="2400" spc="-15" dirty="0">
                <a:latin typeface="Source Sans Pro"/>
                <a:cs typeface="Source Sans Pro"/>
              </a:rPr>
              <a:t>USAC </a:t>
            </a:r>
            <a:r>
              <a:rPr sz="2400" spc="-5" dirty="0">
                <a:latin typeface="Source Sans Pro"/>
                <a:cs typeface="Source Sans Pro"/>
              </a:rPr>
              <a:t>issues </a:t>
            </a:r>
            <a:r>
              <a:rPr sz="2400" dirty="0">
                <a:latin typeface="Source Sans Pro"/>
                <a:cs typeface="Source Sans Pro"/>
              </a:rPr>
              <a:t>an </a:t>
            </a:r>
            <a:r>
              <a:rPr sz="2400" spc="-10" dirty="0">
                <a:latin typeface="Source Sans Pro"/>
                <a:cs typeface="Source Sans Pro"/>
              </a:rPr>
              <a:t>FCDL </a:t>
            </a:r>
            <a:r>
              <a:rPr sz="2400" spc="-15" dirty="0">
                <a:latin typeface="Source Sans Pro"/>
                <a:cs typeface="Source Sans Pro"/>
              </a:rPr>
              <a:t>too </a:t>
            </a:r>
            <a:r>
              <a:rPr sz="2400" spc="-20" dirty="0">
                <a:latin typeface="Source Sans Pro"/>
                <a:cs typeface="Source Sans Pro"/>
              </a:rPr>
              <a:t>late </a:t>
            </a:r>
            <a:r>
              <a:rPr sz="2400" spc="-15" dirty="0">
                <a:latin typeface="Source Sans Pro"/>
                <a:cs typeface="Source Sans Pro"/>
              </a:rPr>
              <a:t>for </a:t>
            </a:r>
            <a:r>
              <a:rPr sz="2400" spc="-5" dirty="0">
                <a:latin typeface="Source Sans Pro"/>
                <a:cs typeface="Source Sans Pro"/>
              </a:rPr>
              <a:t>applicant </a:t>
            </a:r>
            <a:r>
              <a:rPr sz="2400" spc="-20" dirty="0">
                <a:latin typeface="Source Sans Pro"/>
                <a:cs typeface="Source Sans Pro"/>
              </a:rPr>
              <a:t>to complete </a:t>
            </a:r>
            <a:r>
              <a:rPr sz="2400" spc="-5" dirty="0">
                <a:latin typeface="Source Sans Pro"/>
                <a:cs typeface="Source Sans Pro"/>
              </a:rPr>
              <a:t>special </a:t>
            </a:r>
            <a:r>
              <a:rPr sz="2400" spc="-15" dirty="0">
                <a:latin typeface="Source Sans Pro"/>
                <a:cs typeface="Source Sans Pro"/>
              </a:rPr>
              <a:t>construction </a:t>
            </a:r>
            <a:r>
              <a:rPr sz="2400" spc="-5" dirty="0">
                <a:latin typeface="Source Sans Pro"/>
                <a:cs typeface="Source Sans Pro"/>
              </a:rPr>
              <a:t>and  light fiber by </a:t>
            </a:r>
            <a:r>
              <a:rPr sz="2400" dirty="0">
                <a:latin typeface="Source Sans Pro"/>
                <a:cs typeface="Source Sans Pro"/>
              </a:rPr>
              <a:t>the </a:t>
            </a:r>
            <a:r>
              <a:rPr sz="2400" spc="-5" dirty="0">
                <a:latin typeface="Source Sans Pro"/>
                <a:cs typeface="Source Sans Pro"/>
              </a:rPr>
              <a:t>end of funding</a:t>
            </a:r>
            <a:r>
              <a:rPr sz="2400" spc="-65" dirty="0">
                <a:latin typeface="Source Sans Pro"/>
                <a:cs typeface="Source Sans Pro"/>
              </a:rPr>
              <a:t> </a:t>
            </a:r>
            <a:r>
              <a:rPr sz="2400" spc="-40" dirty="0">
                <a:latin typeface="Source Sans Pro"/>
                <a:cs typeface="Source Sans Pro"/>
              </a:rPr>
              <a:t>year</a:t>
            </a:r>
            <a:r>
              <a:rPr sz="2400" spc="-40" dirty="0" smtClean="0">
                <a:latin typeface="Source Sans Pro"/>
                <a:cs typeface="Source Sans Pro"/>
              </a:rPr>
              <a:t>.</a:t>
            </a:r>
            <a:endParaRPr lang="en-US" sz="2400" spc="-40" dirty="0" smtClean="0">
              <a:latin typeface="Source Sans Pro"/>
              <a:cs typeface="Source Sans Pro"/>
            </a:endParaRPr>
          </a:p>
          <a:p>
            <a:pPr marL="241300" marR="5080" indent="-228600">
              <a:spcBef>
                <a:spcPts val="1000"/>
              </a:spcBef>
              <a:buClr>
                <a:srgbClr val="004AD4"/>
              </a:buClr>
              <a:buFont typeface="Arial"/>
              <a:buChar char="•"/>
              <a:tabLst>
                <a:tab pos="698500" algn="l"/>
              </a:tabLst>
            </a:pPr>
            <a:r>
              <a:rPr lang="en-US" sz="2400" spc="-40" dirty="0" smtClean="0">
                <a:latin typeface="Source Sans Pro"/>
                <a:cs typeface="Source Sans Pro"/>
              </a:rPr>
              <a:t>Deadline requests must be submitted by the end of the funding year (</a:t>
            </a:r>
            <a:r>
              <a:rPr lang="en-US" sz="2400" spc="-40" dirty="0" smtClean="0">
                <a:latin typeface="Source Sans Pro"/>
                <a:cs typeface="Source Sans Pro"/>
              </a:rPr>
              <a:t>i.e., </a:t>
            </a:r>
            <a:r>
              <a:rPr lang="en-US" sz="2400" spc="-40" dirty="0" smtClean="0">
                <a:latin typeface="Source Sans Pro"/>
                <a:cs typeface="Source Sans Pro"/>
              </a:rPr>
              <a:t>June 30). </a:t>
            </a:r>
            <a:endParaRPr sz="2400" dirty="0">
              <a:latin typeface="Source Sans Pro"/>
              <a:cs typeface="Source Sans Pro"/>
            </a:endParaRPr>
          </a:p>
        </p:txBody>
      </p:sp>
      <p:sp>
        <p:nvSpPr>
          <p:cNvPr id="6" name="Rectangle 5"/>
          <p:cNvSpPr/>
          <p:nvPr/>
        </p:nvSpPr>
        <p:spPr>
          <a:xfrm>
            <a:off x="693063" y="1144572"/>
            <a:ext cx="6096000" cy="461665"/>
          </a:xfrm>
          <a:prstGeom prst="rect">
            <a:avLst/>
          </a:prstGeom>
        </p:spPr>
        <p:txBody>
          <a:bodyPr>
            <a:spAutoFit/>
          </a:bodyPr>
          <a:lstStyle/>
          <a:p>
            <a:pPr lvl="0"/>
            <a:r>
              <a:rPr lang="en-US" sz="2400" b="1" spc="-5" dirty="0" smtClean="0">
                <a:solidFill>
                  <a:srgbClr val="004AD4"/>
                </a:solidFill>
                <a:latin typeface="Source Sans Pro" charset="0"/>
                <a:ea typeface="Source Sans Pro" charset="0"/>
              </a:rPr>
              <a:t> </a:t>
            </a:r>
            <a:endParaRPr lang="en-US" sz="1600" dirty="0">
              <a:solidFill>
                <a:prstClr val="black"/>
              </a:solidFill>
            </a:endParaRPr>
          </a:p>
        </p:txBody>
      </p:sp>
    </p:spTree>
    <p:extLst>
      <p:ext uri="{BB962C8B-B14F-4D97-AF65-F5344CB8AC3E}">
        <p14:creationId xmlns:p14="http://schemas.microsoft.com/office/powerpoint/2010/main" val="1716932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Responding to USAC’s Questions</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49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078860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a:t>
            </a:r>
            <a:r>
              <a:rPr lang="en-US" dirty="0" smtClean="0"/>
              <a:t>Services: Category One</a:t>
            </a:r>
            <a:br>
              <a:rPr lang="en-US" dirty="0" smtClean="0"/>
            </a:br>
            <a:endParaRPr lang="en-US" dirty="0"/>
          </a:p>
        </p:txBody>
      </p:sp>
      <p:sp>
        <p:nvSpPr>
          <p:cNvPr id="3" name="Content Placeholder 2"/>
          <p:cNvSpPr>
            <a:spLocks noGrp="1"/>
          </p:cNvSpPr>
          <p:nvPr>
            <p:ph idx="1"/>
          </p:nvPr>
        </p:nvSpPr>
        <p:spPr>
          <a:xfrm>
            <a:off x="517585" y="1376040"/>
            <a:ext cx="10368952" cy="4112800"/>
          </a:xfrm>
        </p:spPr>
        <p:txBody>
          <a:bodyPr/>
          <a:lstStyle/>
          <a:p>
            <a:pPr marL="0" indent="0">
              <a:buNone/>
            </a:pPr>
            <a:r>
              <a:rPr lang="en-US" dirty="0" smtClean="0">
                <a:solidFill>
                  <a:schemeClr val="tx1"/>
                </a:solidFill>
              </a:rPr>
              <a:t>Per the </a:t>
            </a:r>
            <a:r>
              <a:rPr lang="en-US" dirty="0" smtClean="0">
                <a:solidFill>
                  <a:schemeClr val="tx1"/>
                </a:solidFill>
              </a:rPr>
              <a:t>FY 2018 </a:t>
            </a:r>
            <a:r>
              <a:rPr lang="en-US" dirty="0" smtClean="0">
                <a:solidFill>
                  <a:schemeClr val="tx1"/>
                </a:solidFill>
              </a:rPr>
              <a:t>ESL, these consist of the </a:t>
            </a:r>
            <a:r>
              <a:rPr lang="en-US" dirty="0">
                <a:solidFill>
                  <a:schemeClr val="tx1"/>
                </a:solidFill>
              </a:rPr>
              <a:t>services needed to </a:t>
            </a:r>
            <a:r>
              <a:rPr lang="en-US" dirty="0" smtClean="0">
                <a:solidFill>
                  <a:schemeClr val="tx1"/>
                </a:solidFill>
              </a:rPr>
              <a:t>support broadband connectivity </a:t>
            </a:r>
            <a:r>
              <a:rPr lang="en-US" dirty="0">
                <a:solidFill>
                  <a:schemeClr val="tx1"/>
                </a:solidFill>
              </a:rPr>
              <a:t>to </a:t>
            </a:r>
            <a:r>
              <a:rPr lang="en-US" dirty="0" smtClean="0">
                <a:solidFill>
                  <a:schemeClr val="tx1"/>
                </a:solidFill>
              </a:rPr>
              <a:t>eligible schools </a:t>
            </a:r>
            <a:r>
              <a:rPr lang="en-US" dirty="0">
                <a:solidFill>
                  <a:schemeClr val="tx1"/>
                </a:solidFill>
              </a:rPr>
              <a:t>and </a:t>
            </a:r>
            <a:r>
              <a:rPr lang="en-US" dirty="0" smtClean="0">
                <a:solidFill>
                  <a:schemeClr val="tx1"/>
                </a:solidFill>
              </a:rPr>
              <a:t>libraries</a:t>
            </a:r>
            <a:r>
              <a:rPr lang="en-US" dirty="0">
                <a:solidFill>
                  <a:schemeClr val="tx1"/>
                </a:solidFill>
              </a:rPr>
              <a:t>. This category consists of the services </a:t>
            </a:r>
            <a:r>
              <a:rPr lang="en-US" dirty="0" smtClean="0">
                <a:solidFill>
                  <a:schemeClr val="tx1"/>
                </a:solidFill>
              </a:rPr>
              <a:t>that provide </a:t>
            </a:r>
            <a:r>
              <a:rPr lang="en-US" dirty="0">
                <a:solidFill>
                  <a:schemeClr val="tx1"/>
                </a:solidFill>
              </a:rPr>
              <a:t>broadband to eligible locations including data links that connect multiple points, services used </a:t>
            </a:r>
            <a:r>
              <a:rPr lang="en-US" dirty="0" smtClean="0">
                <a:solidFill>
                  <a:schemeClr val="tx1"/>
                </a:solidFill>
              </a:rPr>
              <a:t>to connect </a:t>
            </a:r>
            <a:r>
              <a:rPr lang="en-US" dirty="0">
                <a:solidFill>
                  <a:schemeClr val="tx1"/>
                </a:solidFill>
              </a:rPr>
              <a:t>eligible locations to the Internet, and services that provide basic conduit access to the Internet</a:t>
            </a:r>
            <a:r>
              <a:rPr lang="en-US" dirty="0" smtClean="0">
                <a:solidFill>
                  <a:schemeClr val="tx1"/>
                </a:solidFill>
              </a:rPr>
              <a:t>.</a:t>
            </a:r>
          </a:p>
          <a:p>
            <a:pPr marL="342900" indent="-342900">
              <a:buFont typeface="Arial" panose="020B0604020202020204" pitchFamily="34" charset="0"/>
              <a:buChar char="•"/>
            </a:pPr>
            <a:r>
              <a:rPr lang="en-US" dirty="0" smtClean="0">
                <a:solidFill>
                  <a:schemeClr val="tx1"/>
                </a:solidFill>
              </a:rPr>
              <a:t>Data Transmission Services</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Internet Access</a:t>
            </a:r>
            <a:endParaRPr lang="en-US" dirty="0">
              <a:solidFill>
                <a:schemeClr val="tx1"/>
              </a:solidFill>
            </a:endParaRPr>
          </a:p>
          <a:p>
            <a:pPr marL="342900" lvl="0" indent="-342900">
              <a:buFont typeface="Arial" panose="020B0604020202020204" pitchFamily="34" charset="0"/>
              <a:buChar char="•"/>
            </a:pPr>
            <a:r>
              <a:rPr lang="en-US" b="1" dirty="0" smtClean="0">
                <a:solidFill>
                  <a:schemeClr val="accent2"/>
                </a:solidFill>
              </a:rPr>
              <a:t>Note</a:t>
            </a:r>
            <a:r>
              <a:rPr lang="en-US" dirty="0" smtClean="0">
                <a:solidFill>
                  <a:schemeClr val="accent2"/>
                </a:solidFill>
              </a:rPr>
              <a:t>:  Voice Services were subject to a phase down per the </a:t>
            </a:r>
            <a:r>
              <a:rPr lang="en-US" i="1" dirty="0" smtClean="0">
                <a:solidFill>
                  <a:schemeClr val="accent2"/>
                </a:solidFill>
              </a:rPr>
              <a:t>2014</a:t>
            </a:r>
            <a:r>
              <a:rPr lang="en-US" dirty="0" smtClean="0">
                <a:solidFill>
                  <a:schemeClr val="accent2"/>
                </a:solidFill>
              </a:rPr>
              <a:t> </a:t>
            </a:r>
            <a:r>
              <a:rPr lang="en-US" i="1" dirty="0" err="1" smtClean="0">
                <a:solidFill>
                  <a:schemeClr val="accent2"/>
                </a:solidFill>
              </a:rPr>
              <a:t>E-rate</a:t>
            </a:r>
            <a:r>
              <a:rPr lang="en-US" i="1" dirty="0" smtClean="0">
                <a:solidFill>
                  <a:schemeClr val="accent2"/>
                </a:solidFill>
              </a:rPr>
              <a:t> Order</a:t>
            </a:r>
            <a:r>
              <a:rPr lang="en-US" dirty="0" smtClean="0">
                <a:solidFill>
                  <a:schemeClr val="accent2"/>
                </a:solidFill>
              </a:rPr>
              <a:t>.  Due to this phase down, voice services will no longer be eligible effective FY 2019.</a:t>
            </a:r>
            <a:endParaRPr lang="en-US" dirty="0">
              <a:solidFill>
                <a:schemeClr val="accent2"/>
              </a:solidFill>
            </a:endParaRPr>
          </a:p>
          <a:p>
            <a:pPr marL="0" indent="0">
              <a:buNone/>
            </a:pPr>
            <a:endParaRPr lang="en-US" dirty="0" smtClean="0"/>
          </a:p>
          <a:p>
            <a:pPr marL="0" indent="0">
              <a:buNone/>
            </a:pPr>
            <a:endParaRPr lang="en-US" dirty="0"/>
          </a:p>
          <a:p>
            <a:pPr marL="0" lvl="0" indent="0">
              <a:spcBef>
                <a:spcPts val="0"/>
              </a:spcBef>
              <a:spcAft>
                <a:spcPts val="0"/>
              </a:spcAft>
              <a:buClrTx/>
              <a:buNone/>
            </a:pPr>
            <a:r>
              <a:rPr lang="de-DE" sz="800" dirty="0">
                <a:solidFill>
                  <a:srgbClr val="0062FF"/>
                </a:solidFill>
                <a:latin typeface="Calibri" panose="020F0502020204030204"/>
                <a:ea typeface="+mn-ea"/>
                <a:cs typeface="+mn-cs"/>
              </a:rPr>
              <a:t>© 2018 </a:t>
            </a:r>
            <a:r>
              <a:rPr lang="en-US" sz="800" dirty="0">
                <a:solidFill>
                  <a:srgbClr val="0062FF"/>
                </a:solidFill>
                <a:latin typeface="Calibri" panose="020F0502020204030204"/>
                <a:ea typeface="+mn-ea"/>
                <a:cs typeface="+mn-cs"/>
              </a:rPr>
              <a:t>Universal Service Administrative Co.</a:t>
            </a:r>
            <a:endParaRPr lang="en-US" sz="800" dirty="0">
              <a:solidFill>
                <a:srgbClr val="0059B7"/>
              </a:solidFill>
              <a:latin typeface="SourceSansPro-Light"/>
              <a:ea typeface="+mn-ea"/>
              <a:cs typeface="SourceSansPro-Light"/>
            </a:endParaRPr>
          </a:p>
          <a:p>
            <a:pPr marL="0" inden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Tree>
    <p:extLst>
      <p:ext uri="{BB962C8B-B14F-4D97-AF65-F5344CB8AC3E}">
        <p14:creationId xmlns:p14="http://schemas.microsoft.com/office/powerpoint/2010/main" val="3583159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Questions about Eligible Services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After the selection of the winning bidder, applicants may work with their service provider to respond to USAC’s questions about the eligible services. </a:t>
            </a:r>
          </a:p>
          <a:p>
            <a:pPr>
              <a:buFont typeface="Arial" panose="020B0604020202020204" pitchFamily="34" charset="0"/>
              <a:buChar char="•"/>
            </a:pPr>
            <a:r>
              <a:rPr lang="en-US" dirty="0" smtClean="0"/>
              <a:t>Service providers may not answer questions about the competitive bidding process. </a:t>
            </a:r>
          </a:p>
          <a:p>
            <a:pPr>
              <a:buFont typeface="Arial" panose="020B0604020202020204" pitchFamily="34" charset="0"/>
              <a:buChar char="•"/>
            </a:pPr>
            <a:r>
              <a:rPr lang="en-US" dirty="0" smtClean="0"/>
              <a:t>In some cases, USAC’s questions may require detailed technical information – work with your service provider to help answer these.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50</a:t>
            </a:fld>
            <a:endParaRPr lang="en-US"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Tree>
    <p:extLst>
      <p:ext uri="{BB962C8B-B14F-4D97-AF65-F5344CB8AC3E}">
        <p14:creationId xmlns:p14="http://schemas.microsoft.com/office/powerpoint/2010/main" val="13601343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Questions about </a:t>
            </a:r>
            <a:r>
              <a:rPr lang="en-US" dirty="0" smtClean="0"/>
              <a:t>Fiber Services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If you are requesting funding for special construction for certain types of fiber, be prepared to explain: </a:t>
            </a:r>
          </a:p>
          <a:p>
            <a:pPr marL="342900" indent="-342900">
              <a:buFont typeface="Arial" panose="020B0604020202020204" pitchFamily="34" charset="0"/>
              <a:buChar char="•"/>
            </a:pPr>
            <a:r>
              <a:rPr lang="en-US" sz="2000" dirty="0" smtClean="0">
                <a:solidFill>
                  <a:schemeClr val="tx1"/>
                </a:solidFill>
              </a:rPr>
              <a:t>The cost-effectiveness </a:t>
            </a:r>
            <a:r>
              <a:rPr lang="en-US" sz="2000" dirty="0">
                <a:solidFill>
                  <a:schemeClr val="tx1"/>
                </a:solidFill>
              </a:rPr>
              <a:t>analyses required for leased dark fiber </a:t>
            </a:r>
            <a:r>
              <a:rPr lang="en-US" sz="2000" dirty="0" smtClean="0">
                <a:solidFill>
                  <a:schemeClr val="tx1"/>
                </a:solidFill>
              </a:rPr>
              <a:t>and self-provisioned </a:t>
            </a:r>
            <a:r>
              <a:rPr lang="en-US" sz="2000" dirty="0">
                <a:solidFill>
                  <a:schemeClr val="tx1"/>
                </a:solidFill>
              </a:rPr>
              <a:t>networks. </a:t>
            </a:r>
          </a:p>
          <a:p>
            <a:pPr marL="342900" indent="-342900">
              <a:buFont typeface="Arial" panose="020B0604020202020204" pitchFamily="34" charset="0"/>
              <a:buChar char="•"/>
            </a:pPr>
            <a:r>
              <a:rPr lang="en-US" sz="2000" dirty="0">
                <a:solidFill>
                  <a:schemeClr val="tx1"/>
                </a:solidFill>
              </a:rPr>
              <a:t>Route assessment, maps, ROW access and/or easement requirements.</a:t>
            </a:r>
          </a:p>
          <a:p>
            <a:pPr marL="342900" lvl="0" indent="-342900">
              <a:buFont typeface="Arial" panose="020B0604020202020204" pitchFamily="34" charset="0"/>
              <a:buChar char="•"/>
            </a:pPr>
            <a:r>
              <a:rPr lang="en-US" sz="2000" dirty="0">
                <a:solidFill>
                  <a:schemeClr val="tx1"/>
                </a:solidFill>
              </a:rPr>
              <a:t>Whether fiber will be directly buried, strung through conduit (existing or newly installed), and/or strung aerially on poles (existing or newly installed), and any associated terms and </a:t>
            </a:r>
            <a:r>
              <a:rPr lang="en-US" sz="2000" dirty="0" smtClean="0">
                <a:solidFill>
                  <a:schemeClr val="tx1"/>
                </a:solidFill>
              </a:rPr>
              <a:t>costs.</a:t>
            </a:r>
            <a:endParaRPr lang="en-US" sz="2000" dirty="0">
              <a:solidFill>
                <a:schemeClr val="tx1"/>
              </a:solidFill>
            </a:endParaRPr>
          </a:p>
          <a:p>
            <a:pPr marL="342900" lvl="0" indent="-342900">
              <a:buFont typeface="Arial" panose="020B0604020202020204" pitchFamily="34" charset="0"/>
              <a:buChar char="•"/>
            </a:pPr>
            <a:r>
              <a:rPr lang="en-US" sz="2000" dirty="0">
                <a:solidFill>
                  <a:schemeClr val="tx1"/>
                </a:solidFill>
              </a:rPr>
              <a:t>Quantity and cost of other plant elements (e.g., </a:t>
            </a:r>
            <a:r>
              <a:rPr lang="en-US" sz="2000" dirty="0" err="1">
                <a:solidFill>
                  <a:schemeClr val="tx1"/>
                </a:solidFill>
              </a:rPr>
              <a:t>handholes</a:t>
            </a:r>
            <a:r>
              <a:rPr lang="en-US" sz="2000" dirty="0">
                <a:solidFill>
                  <a:schemeClr val="tx1"/>
                </a:solidFill>
              </a:rPr>
              <a:t>, splice enclosures, vaults).</a:t>
            </a:r>
          </a:p>
          <a:p>
            <a:pPr marL="342900" lvl="0" indent="-342900">
              <a:buFont typeface="Arial" panose="020B0604020202020204" pitchFamily="34" charset="0"/>
              <a:buChar char="•"/>
            </a:pPr>
            <a:r>
              <a:rPr lang="en-US" sz="2000" dirty="0">
                <a:solidFill>
                  <a:schemeClr val="tx1"/>
                </a:solidFill>
              </a:rPr>
              <a:t>Charges for engineering, environmental assessments, traffic control and permits, surveys, testing, etc</a:t>
            </a:r>
            <a:r>
              <a:rPr lang="en-US" sz="2000" dirty="0" smtClean="0">
                <a:solidFill>
                  <a:schemeClr val="tx1"/>
                </a:solidFill>
              </a:rPr>
              <a:t>.</a:t>
            </a:r>
            <a:endParaRPr lang="en-US" sz="2000" dirty="0">
              <a:solidFill>
                <a:schemeClr val="tx1"/>
              </a:solidFill>
            </a:endParaRPr>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51</a:t>
            </a:fld>
            <a:endParaRPr lang="en-US"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Tree>
    <p:extLst>
      <p:ext uri="{BB962C8B-B14F-4D97-AF65-F5344CB8AC3E}">
        <p14:creationId xmlns:p14="http://schemas.microsoft.com/office/powerpoint/2010/main" val="2540993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Confidential Treatment</a:t>
            </a:r>
            <a:endParaRPr lang="en-US" dirty="0"/>
          </a:p>
        </p:txBody>
      </p:sp>
      <p:sp>
        <p:nvSpPr>
          <p:cNvPr id="3" name="Content Placeholder 2"/>
          <p:cNvSpPr>
            <a:spLocks noGrp="1"/>
          </p:cNvSpPr>
          <p:nvPr>
            <p:ph idx="1"/>
          </p:nvPr>
        </p:nvSpPr>
        <p:spPr>
          <a:xfrm>
            <a:off x="337351" y="1709057"/>
            <a:ext cx="10066106" cy="4112800"/>
          </a:xfrm>
        </p:spPr>
        <p:txBody>
          <a:bodyPr/>
          <a:lstStyle/>
          <a:p>
            <a:pPr>
              <a:buFont typeface="Arial" panose="020B0604020202020204" pitchFamily="34" charset="0"/>
              <a:buChar char="•"/>
            </a:pPr>
            <a:r>
              <a:rPr lang="en-US" dirty="0" smtClean="0">
                <a:solidFill>
                  <a:schemeClr val="tx1"/>
                </a:solidFill>
              </a:rPr>
              <a:t>Service providers may request confidential treatment for their responses. </a:t>
            </a:r>
          </a:p>
          <a:p>
            <a:pPr>
              <a:buFont typeface="Arial" panose="020B0604020202020204" pitchFamily="34" charset="0"/>
              <a:buChar char="•"/>
            </a:pPr>
            <a:r>
              <a:rPr lang="en-US" dirty="0" smtClean="0">
                <a:solidFill>
                  <a:schemeClr val="tx1"/>
                </a:solidFill>
              </a:rPr>
              <a:t>In this case, service providers submit answers to the questions directly to USAC (not through the applicant). </a:t>
            </a:r>
          </a:p>
          <a:p>
            <a:pPr>
              <a:buFont typeface="Arial" panose="020B0604020202020204" pitchFamily="34" charset="0"/>
              <a:buChar char="•"/>
            </a:pPr>
            <a:r>
              <a:rPr lang="en-US" dirty="0">
                <a:solidFill>
                  <a:schemeClr val="tx1"/>
                </a:solidFill>
              </a:rPr>
              <a:t>Certain information is already protected from public disclosure as trade secrets and commercial or financial information under the FCC rules at 47 C.F.R. § 0.457(d</a:t>
            </a:r>
            <a:r>
              <a:rPr lang="en-US" dirty="0" smtClean="0">
                <a:solidFill>
                  <a:schemeClr val="tx1"/>
                </a:solidFill>
              </a:rPr>
              <a:t>).</a:t>
            </a:r>
          </a:p>
          <a:p>
            <a:pPr>
              <a:buFont typeface="Arial" panose="020B0604020202020204" pitchFamily="34" charset="0"/>
              <a:buChar char="•"/>
            </a:pPr>
            <a:r>
              <a:rPr lang="en-US" dirty="0" smtClean="0">
                <a:solidFill>
                  <a:schemeClr val="tx1"/>
                </a:solidFill>
              </a:rPr>
              <a:t>If you believe that this is insufficient, you </a:t>
            </a:r>
            <a:r>
              <a:rPr lang="en-US" dirty="0">
                <a:solidFill>
                  <a:schemeClr val="tx1"/>
                </a:solidFill>
              </a:rPr>
              <a:t>may request that information and documentation provided be protected from public disclosure or inspection through 47 C.F.R. § 0.459. </a:t>
            </a:r>
            <a:endParaRPr lang="en-US" dirty="0" smtClean="0">
              <a:solidFill>
                <a:schemeClr val="tx1"/>
              </a:solidFill>
            </a:endParaRPr>
          </a:p>
          <a:p>
            <a:pPr>
              <a:buFont typeface="Arial" panose="020B0604020202020204" pitchFamily="34" charset="0"/>
              <a:buChar char="•"/>
            </a:pPr>
            <a:r>
              <a:rPr lang="en-US" dirty="0" smtClean="0">
                <a:solidFill>
                  <a:schemeClr val="tx1"/>
                </a:solidFill>
              </a:rPr>
              <a:t>See </a:t>
            </a:r>
            <a:r>
              <a:rPr lang="en-US" dirty="0" smtClean="0">
                <a:solidFill>
                  <a:schemeClr val="tx1"/>
                </a:solidFill>
                <a:hlinkClick r:id="rId2"/>
              </a:rPr>
              <a:t>Requesting Confidentiality</a:t>
            </a:r>
            <a:r>
              <a:rPr lang="en-US" dirty="0" smtClean="0">
                <a:solidFill>
                  <a:schemeClr val="tx1"/>
                </a:solidFill>
              </a:rPr>
              <a:t> </a:t>
            </a:r>
            <a:r>
              <a:rPr lang="en-US" dirty="0" smtClean="0">
                <a:solidFill>
                  <a:schemeClr val="tx1"/>
                </a:solidFill>
              </a:rPr>
              <a:t>on USAC’s website for further details. </a:t>
            </a:r>
            <a:endParaRPr lang="en-US" dirty="0">
              <a:solidFill>
                <a:schemeClr val="tx1"/>
              </a:solidFill>
            </a:endParaRPr>
          </a:p>
          <a:p>
            <a:pPr>
              <a:buFont typeface="Arial" panose="020B0604020202020204" pitchFamily="34" charset="0"/>
              <a:buChar char="•"/>
            </a:pPr>
            <a:endParaRPr lang="en-US" dirty="0" smtClean="0">
              <a:solidFill>
                <a:schemeClr val="tx1"/>
              </a:solidFill>
            </a:endParaRPr>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52</a:t>
            </a:fld>
            <a:endParaRPr lang="en-US" dirty="0"/>
          </a:p>
        </p:txBody>
      </p:sp>
      <p:sp>
        <p:nvSpPr>
          <p:cNvPr id="5" name="object 5"/>
          <p:cNvSpPr txBox="1">
            <a:spLocks noGrp="1"/>
          </p:cNvSpPr>
          <p:nvPr>
            <p:ph type="ftr" sz="quarter" idx="4294967295"/>
          </p:nvPr>
        </p:nvSpPr>
        <p:spPr>
          <a:xfrm>
            <a:off x="428316" y="6470670"/>
            <a:ext cx="1879600" cy="132729"/>
          </a:xfrm>
          <a:prstGeom prst="rect">
            <a:avLst/>
          </a:prstGeom>
        </p:spPr>
        <p:txBody>
          <a:bodyPr vert="horz" wrap="square" lIns="0" tIns="9525" rIns="0" bIns="0" rtlCol="0">
            <a:spAutoFit/>
          </a:bodyPr>
          <a:lstStyle/>
          <a:p>
            <a:pPr marL="12700">
              <a:lnSpc>
                <a:spcPct val="100000"/>
              </a:lnSpc>
              <a:spcBef>
                <a:spcPts val="75"/>
              </a:spcBef>
            </a:pPr>
            <a:r>
              <a:rPr dirty="0"/>
              <a:t>© </a:t>
            </a:r>
            <a:r>
              <a:rPr spc="-5" dirty="0" smtClean="0"/>
              <a:t>201</a:t>
            </a:r>
            <a:r>
              <a:rPr lang="en-US" spc="-5" dirty="0" smtClean="0"/>
              <a:t>8</a:t>
            </a:r>
            <a:r>
              <a:rPr spc="-5" dirty="0" smtClean="0"/>
              <a:t> </a:t>
            </a:r>
            <a:r>
              <a:rPr spc="-5" dirty="0"/>
              <a:t>Universal Service Administrative</a:t>
            </a:r>
            <a:r>
              <a:rPr spc="45" dirty="0"/>
              <a:t> </a:t>
            </a:r>
            <a:r>
              <a:rPr spc="-5" dirty="0"/>
              <a:t>Co.</a:t>
            </a:r>
          </a:p>
        </p:txBody>
      </p:sp>
    </p:spTree>
    <p:extLst>
      <p:ext uri="{BB962C8B-B14F-4D97-AF65-F5344CB8AC3E}">
        <p14:creationId xmlns:p14="http://schemas.microsoft.com/office/powerpoint/2010/main" val="1609572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smtClean="0">
                <a:solidFill>
                  <a:srgbClr val="FFFFFF"/>
                </a:solidFill>
              </a:rPr>
              <a:t>Q</a:t>
            </a:r>
            <a:r>
              <a:rPr lang="en-US" sz="4000" spc="-5" dirty="0" smtClean="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smtClean="0">
                <a:solidFill>
                  <a:srgbClr val="FFFFFF"/>
                </a:solidFill>
                <a:latin typeface="Source Sans Pro"/>
                <a:cs typeface="Source Sans Pro"/>
              </a:rPr>
              <a:t>8</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
        <p:nvSpPr>
          <p:cNvPr id="5" name="object 5"/>
          <p:cNvSpPr txBox="1"/>
          <p:nvPr/>
        </p:nvSpPr>
        <p:spPr>
          <a:xfrm>
            <a:off x="11095735" y="6438328"/>
            <a:ext cx="177800" cy="210185"/>
          </a:xfrm>
          <a:prstGeom prst="rect">
            <a:avLst/>
          </a:prstGeom>
        </p:spPr>
        <p:txBody>
          <a:bodyPr vert="horz" wrap="square" lIns="0" tIns="0" rIns="0" bIns="0" rtlCol="0">
            <a:spAutoFit/>
          </a:bodyPr>
          <a:lstStyle/>
          <a:p>
            <a:pPr marL="12700">
              <a:lnSpc>
                <a:spcPct val="100000"/>
              </a:lnSpc>
            </a:pPr>
            <a:r>
              <a:rPr sz="1200" dirty="0">
                <a:solidFill>
                  <a:srgbClr val="0070C0"/>
                </a:solidFill>
                <a:latin typeface="Source Sans Pro"/>
                <a:cs typeface="Source Sans Pro"/>
              </a:rPr>
              <a:t>42</a:t>
            </a:r>
            <a:endParaRPr sz="1200" dirty="0">
              <a:latin typeface="Source Sans Pro"/>
              <a:cs typeface="Source Sans Pro"/>
            </a:endParaRPr>
          </a:p>
        </p:txBody>
      </p:sp>
    </p:spTree>
    <p:extLst>
      <p:ext uri="{BB962C8B-B14F-4D97-AF65-F5344CB8AC3E}">
        <p14:creationId xmlns:p14="http://schemas.microsoft.com/office/powerpoint/2010/main" val="2519486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3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Services: Category One</a:t>
            </a:r>
            <a:br>
              <a:rPr lang="en-US" dirty="0" smtClean="0"/>
            </a:br>
            <a:r>
              <a:rPr lang="en-US" dirty="0" smtClean="0"/>
              <a:t>                                                                    </a:t>
            </a:r>
            <a:br>
              <a:rPr lang="en-US" dirty="0" smtClean="0"/>
            </a:br>
            <a:r>
              <a:rPr lang="en-US" dirty="0"/>
              <a:t> </a:t>
            </a:r>
            <a:r>
              <a:rPr lang="en-US" dirty="0" smtClean="0"/>
              <a:t>   Examples</a:t>
            </a:r>
            <a:endParaRPr lang="en-US" dirty="0"/>
          </a:p>
        </p:txBody>
      </p:sp>
      <p:sp>
        <p:nvSpPr>
          <p:cNvPr id="3" name="Content Placeholder 2"/>
          <p:cNvSpPr>
            <a:spLocks noGrp="1"/>
          </p:cNvSpPr>
          <p:nvPr>
            <p:ph idx="1"/>
          </p:nvPr>
        </p:nvSpPr>
        <p:spPr>
          <a:xfrm>
            <a:off x="749644" y="1896902"/>
            <a:ext cx="9308756" cy="5345435"/>
          </a:xfrm>
        </p:spPr>
        <p:txBody>
          <a:bodyPr/>
          <a:lstStyle/>
          <a:p>
            <a:pPr marL="342900" indent="-342900">
              <a:spcBef>
                <a:spcPts val="600"/>
              </a:spcBef>
              <a:buFont typeface="Arial" panose="020B0604020202020204" pitchFamily="34" charset="0"/>
              <a:buChar char="•"/>
            </a:pPr>
            <a:r>
              <a:rPr lang="en-US" sz="2200" dirty="0" smtClean="0">
                <a:solidFill>
                  <a:schemeClr val="tx1"/>
                </a:solidFill>
              </a:rPr>
              <a:t>Broadband over Power Lines</a:t>
            </a:r>
          </a:p>
          <a:p>
            <a:pPr marL="342900" indent="-342900">
              <a:spcBef>
                <a:spcPts val="600"/>
              </a:spcBef>
              <a:buFont typeface="Arial" panose="020B0604020202020204" pitchFamily="34" charset="0"/>
              <a:buChar char="•"/>
            </a:pPr>
            <a:r>
              <a:rPr lang="en-US" sz="2200" dirty="0" smtClean="0">
                <a:solidFill>
                  <a:schemeClr val="tx1"/>
                </a:solidFill>
              </a:rPr>
              <a:t>Cable </a:t>
            </a:r>
            <a:r>
              <a:rPr lang="en-US" sz="2200" dirty="0">
                <a:solidFill>
                  <a:schemeClr val="tx1"/>
                </a:solidFill>
              </a:rPr>
              <a:t>Modem</a:t>
            </a:r>
          </a:p>
          <a:p>
            <a:pPr marL="342900" indent="-342900">
              <a:spcBef>
                <a:spcPts val="600"/>
              </a:spcBef>
              <a:buFont typeface="Arial" panose="020B0604020202020204" pitchFamily="34" charset="0"/>
              <a:buChar char="•"/>
            </a:pPr>
            <a:r>
              <a:rPr lang="en-US" sz="2200" dirty="0">
                <a:solidFill>
                  <a:schemeClr val="tx1"/>
                </a:solidFill>
              </a:rPr>
              <a:t>DS-1, DS-2, DS-3, DS-4</a:t>
            </a:r>
          </a:p>
          <a:p>
            <a:pPr marL="342900" indent="-342900">
              <a:spcBef>
                <a:spcPts val="600"/>
              </a:spcBef>
              <a:buFont typeface="Arial" panose="020B0604020202020204" pitchFamily="34" charset="0"/>
              <a:buChar char="•"/>
            </a:pPr>
            <a:r>
              <a:rPr lang="en-US" sz="2200" dirty="0">
                <a:solidFill>
                  <a:schemeClr val="tx1"/>
                </a:solidFill>
              </a:rPr>
              <a:t>Ethernet</a:t>
            </a:r>
          </a:p>
          <a:p>
            <a:pPr marL="342900" indent="-342900">
              <a:spcBef>
                <a:spcPts val="600"/>
              </a:spcBef>
              <a:buFont typeface="Arial" panose="020B0604020202020204" pitchFamily="34" charset="0"/>
              <a:buChar char="•"/>
            </a:pPr>
            <a:r>
              <a:rPr lang="en-US" sz="2200" dirty="0" smtClean="0">
                <a:solidFill>
                  <a:schemeClr val="tx1"/>
                </a:solidFill>
              </a:rPr>
              <a:t>Leased Dark </a:t>
            </a:r>
            <a:r>
              <a:rPr lang="en-US" sz="2200" dirty="0">
                <a:solidFill>
                  <a:schemeClr val="tx1"/>
                </a:solidFill>
              </a:rPr>
              <a:t>Fiber (including dark fiber indefeasible rights of use (IRUs) for a set term)</a:t>
            </a:r>
          </a:p>
          <a:p>
            <a:pPr marL="342900" indent="-342900">
              <a:spcBef>
                <a:spcPts val="600"/>
              </a:spcBef>
              <a:buFont typeface="Arial" panose="020B0604020202020204" pitchFamily="34" charset="0"/>
              <a:buChar char="•"/>
            </a:pPr>
            <a:r>
              <a:rPr lang="en-US" altLang="en-US" sz="2200" dirty="0" smtClean="0">
                <a:solidFill>
                  <a:schemeClr val="tx1"/>
                </a:solidFill>
              </a:rPr>
              <a:t>Self-Provisioned Network </a:t>
            </a:r>
          </a:p>
          <a:p>
            <a:pPr marL="342900" indent="-342900">
              <a:spcBef>
                <a:spcPts val="600"/>
              </a:spcBef>
              <a:buFont typeface="Arial" panose="020B0604020202020204" pitchFamily="34" charset="0"/>
              <a:buChar char="•"/>
            </a:pPr>
            <a:r>
              <a:rPr lang="en-US" altLang="en-US" sz="2200" dirty="0" smtClean="0">
                <a:solidFill>
                  <a:schemeClr val="tx1"/>
                </a:solidFill>
              </a:rPr>
              <a:t>Satellite Service</a:t>
            </a:r>
            <a:endParaRPr lang="en-US" altLang="en-US" sz="2200" dirty="0">
              <a:solidFill>
                <a:schemeClr val="tx1"/>
              </a:solidFill>
            </a:endParaRPr>
          </a:p>
          <a:p>
            <a:pPr marL="342900" indent="-342900">
              <a:spcBef>
                <a:spcPts val="600"/>
              </a:spcBef>
              <a:buFont typeface="Arial" panose="020B0604020202020204" pitchFamily="34" charset="0"/>
              <a:buChar char="•"/>
            </a:pPr>
            <a:r>
              <a:rPr lang="en-US" altLang="en-US" sz="2200" dirty="0">
                <a:solidFill>
                  <a:schemeClr val="tx1"/>
                </a:solidFill>
              </a:rPr>
              <a:t>Microwave</a:t>
            </a:r>
          </a:p>
          <a:p>
            <a:pPr marL="342900" indent="-342900">
              <a:spcBef>
                <a:spcPts val="600"/>
              </a:spcBef>
              <a:buFont typeface="Arial" panose="020B0604020202020204" pitchFamily="34" charset="0"/>
              <a:buChar char="•"/>
            </a:pPr>
            <a:r>
              <a:rPr lang="en-US" sz="2200" dirty="0">
                <a:solidFill>
                  <a:schemeClr val="tx1"/>
                </a:solidFill>
              </a:rPr>
              <a:t>Multi-Protocol Label Switching (MPLS</a:t>
            </a:r>
            <a:r>
              <a:rPr lang="en-US" sz="2200" dirty="0" smtClean="0">
                <a:solidFill>
                  <a:schemeClr val="tx1"/>
                </a:solidFill>
              </a:rPr>
              <a:t>)</a:t>
            </a:r>
            <a:endParaRPr lang="en-US" dirty="0"/>
          </a:p>
          <a:p>
            <a:pPr marL="0" inden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6</a:t>
            </a:fld>
            <a:endParaRPr lang="en-US" dirty="0"/>
          </a:p>
        </p:txBody>
      </p:sp>
      <p:sp>
        <p:nvSpPr>
          <p:cNvPr id="5" name="Rectangle 4"/>
          <p:cNvSpPr/>
          <p:nvPr/>
        </p:nvSpPr>
        <p:spPr>
          <a:xfrm>
            <a:off x="413576" y="6506031"/>
            <a:ext cx="2023311" cy="215444"/>
          </a:xfrm>
          <a:prstGeom prst="rect">
            <a:avLst/>
          </a:prstGeom>
        </p:spPr>
        <p:txBody>
          <a:bodyPr wrap="none">
            <a:spAutoFit/>
          </a:bodyPr>
          <a:lstStyle/>
          <a:p>
            <a:pPr lvl="0"/>
            <a:r>
              <a:rPr lang="de-DE" sz="800" dirty="0">
                <a:solidFill>
                  <a:srgbClr val="0062FF"/>
                </a:solidFill>
              </a:rPr>
              <a:t>© 2018 </a:t>
            </a:r>
            <a:r>
              <a:rPr lang="en-US" sz="800" dirty="0">
                <a:solidFill>
                  <a:srgbClr val="0062FF"/>
                </a:solidFill>
              </a:rPr>
              <a:t>Universal Service Administrative Co.</a:t>
            </a:r>
            <a:endParaRPr lang="en-US" sz="800" dirty="0">
              <a:solidFill>
                <a:srgbClr val="0059B7"/>
              </a:solidFill>
              <a:latin typeface="SourceSansPro-Light"/>
              <a:cs typeface="SourceSansPro-Light"/>
            </a:endParaRPr>
          </a:p>
        </p:txBody>
      </p:sp>
    </p:spTree>
    <p:extLst>
      <p:ext uri="{BB962C8B-B14F-4D97-AF65-F5344CB8AC3E}">
        <p14:creationId xmlns:p14="http://schemas.microsoft.com/office/powerpoint/2010/main" val="1852140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a:t>
            </a:r>
            <a:r>
              <a:rPr lang="en-US" dirty="0" smtClean="0"/>
              <a:t>Two</a:t>
            </a:r>
            <a:br>
              <a:rPr lang="en-US" dirty="0" smtClean="0"/>
            </a:br>
            <a:endParaRPr lang="en-US" dirty="0"/>
          </a:p>
        </p:txBody>
      </p:sp>
      <p:sp>
        <p:nvSpPr>
          <p:cNvPr id="3" name="Content Placeholder 2"/>
          <p:cNvSpPr>
            <a:spLocks noGrp="1"/>
          </p:cNvSpPr>
          <p:nvPr>
            <p:ph idx="1"/>
          </p:nvPr>
        </p:nvSpPr>
        <p:spPr>
          <a:xfrm>
            <a:off x="569812" y="1398064"/>
            <a:ext cx="11442356" cy="5093771"/>
          </a:xfrm>
        </p:spPr>
        <p:txBody>
          <a:bodyPr/>
          <a:lstStyle/>
          <a:p>
            <a:pPr marL="0" indent="0">
              <a:buNone/>
            </a:pPr>
            <a:r>
              <a:rPr lang="en-US" dirty="0">
                <a:solidFill>
                  <a:schemeClr val="tx1"/>
                </a:solidFill>
              </a:rPr>
              <a:t>Per the </a:t>
            </a:r>
            <a:r>
              <a:rPr lang="en-US" dirty="0" smtClean="0">
                <a:solidFill>
                  <a:schemeClr val="tx1"/>
                </a:solidFill>
              </a:rPr>
              <a:t>FY 2018 </a:t>
            </a:r>
            <a:r>
              <a:rPr lang="en-US" dirty="0">
                <a:solidFill>
                  <a:schemeClr val="tx1"/>
                </a:solidFill>
              </a:rPr>
              <a:t>ESL, these consist of the internal connections needed for broadband connectivity within schools and libraries. Support is limited to the internal connections necessary to bring broadband into, and provide it throughout, schools and libraries. These are broadband connections used for educational purposes within, between, or </a:t>
            </a:r>
            <a:r>
              <a:rPr lang="en-US" dirty="0" smtClean="0">
                <a:solidFill>
                  <a:schemeClr val="tx1"/>
                </a:solidFill>
              </a:rPr>
              <a:t>among instructional </a:t>
            </a:r>
            <a:r>
              <a:rPr lang="en-US" dirty="0">
                <a:solidFill>
                  <a:schemeClr val="tx1"/>
                </a:solidFill>
              </a:rPr>
              <a:t>buildings that comprise a school campus </a:t>
            </a:r>
            <a:r>
              <a:rPr lang="en-US" dirty="0" smtClean="0">
                <a:solidFill>
                  <a:schemeClr val="tx1"/>
                </a:solidFill>
              </a:rPr>
              <a:t>or </a:t>
            </a:r>
            <a:r>
              <a:rPr lang="en-US" dirty="0">
                <a:solidFill>
                  <a:schemeClr val="tx1"/>
                </a:solidFill>
              </a:rPr>
              <a:t>library branch, and </a:t>
            </a:r>
            <a:r>
              <a:rPr lang="en-US" dirty="0" smtClean="0">
                <a:solidFill>
                  <a:schemeClr val="tx1"/>
                </a:solidFill>
              </a:rPr>
              <a:t>basic maintenance </a:t>
            </a:r>
            <a:r>
              <a:rPr lang="en-US" dirty="0">
                <a:solidFill>
                  <a:schemeClr val="tx1"/>
                </a:solidFill>
              </a:rPr>
              <a:t>of these connections, as well as services that manage and operate owned or leased </a:t>
            </a:r>
            <a:r>
              <a:rPr lang="en-US" dirty="0" smtClean="0">
                <a:solidFill>
                  <a:schemeClr val="tx1"/>
                </a:solidFill>
              </a:rPr>
              <a:t>broadband internal </a:t>
            </a:r>
            <a:r>
              <a:rPr lang="en-US" dirty="0">
                <a:solidFill>
                  <a:schemeClr val="tx1"/>
                </a:solidFill>
              </a:rPr>
              <a:t>connections (e.g., managed internal broadband services or managed Wi-Fi</a:t>
            </a:r>
            <a:r>
              <a:rPr lang="en-US" dirty="0" smtClean="0">
                <a:solidFill>
                  <a:schemeClr val="tx1"/>
                </a:solidFill>
              </a:rPr>
              <a:t>).</a:t>
            </a:r>
          </a:p>
          <a:p>
            <a:pPr marL="342900" lvl="0" indent="-342900">
              <a:buFont typeface="Arial" panose="020B0604020202020204" pitchFamily="34" charset="0"/>
              <a:buChar char="•"/>
            </a:pPr>
            <a:r>
              <a:rPr lang="en-US" dirty="0" smtClean="0">
                <a:solidFill>
                  <a:schemeClr val="tx1"/>
                </a:solidFill>
              </a:rPr>
              <a:t>Internal Connections </a:t>
            </a:r>
          </a:p>
          <a:p>
            <a:pPr marL="342900" lvl="0" indent="-342900">
              <a:buFont typeface="Arial" panose="020B0604020202020204" pitchFamily="34" charset="0"/>
              <a:buChar char="•"/>
            </a:pPr>
            <a:r>
              <a:rPr lang="en-US" dirty="0" smtClean="0">
                <a:solidFill>
                  <a:schemeClr val="tx1"/>
                </a:solidFill>
              </a:rPr>
              <a:t>Managed Internal Broadband Services (MIBS)</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Basic Maintenance of Eligible Broadband Internal Connections (BMIC)</a:t>
            </a:r>
            <a:endParaRPr lang="en-US" dirty="0">
              <a:solidFill>
                <a:schemeClr val="tx1"/>
              </a:solidFill>
            </a:endParaRPr>
          </a:p>
          <a:p>
            <a:pPr marL="0" indent="0">
              <a:buNone/>
            </a:pPr>
            <a:endParaRPr lang="en-US" dirty="0"/>
          </a:p>
          <a:p>
            <a:pPr marL="0" indent="0">
              <a:buNone/>
            </a:pPr>
            <a:endParaRPr lang="en-US" dirty="0"/>
          </a:p>
          <a:p>
            <a:pPr marL="0" lvl="0" indent="0">
              <a:spcBef>
                <a:spcPts val="0"/>
              </a:spcBef>
              <a:spcAft>
                <a:spcPts val="0"/>
              </a:spcAft>
              <a:buClrTx/>
              <a:buNone/>
            </a:pPr>
            <a:r>
              <a:rPr lang="de-DE" sz="800" dirty="0">
                <a:solidFill>
                  <a:srgbClr val="0062FF"/>
                </a:solidFill>
                <a:latin typeface="Calibri" panose="020F0502020204030204"/>
                <a:ea typeface="+mn-ea"/>
                <a:cs typeface="+mn-cs"/>
              </a:rPr>
              <a:t>© 2018 </a:t>
            </a:r>
            <a:r>
              <a:rPr lang="en-US" sz="800" dirty="0">
                <a:solidFill>
                  <a:srgbClr val="0062FF"/>
                </a:solidFill>
                <a:latin typeface="Calibri" panose="020F0502020204030204"/>
                <a:ea typeface="+mn-ea"/>
                <a:cs typeface="+mn-cs"/>
              </a:rPr>
              <a:t>Universal Service Administrative Co.</a:t>
            </a:r>
            <a:endParaRPr lang="en-US" sz="800" dirty="0">
              <a:solidFill>
                <a:srgbClr val="0059B7"/>
              </a:solidFill>
              <a:latin typeface="SourceSansPro-Light"/>
              <a:ea typeface="+mn-ea"/>
              <a:cs typeface="SourceSansPro-Light"/>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Tree>
    <p:extLst>
      <p:ext uri="{BB962C8B-B14F-4D97-AF65-F5344CB8AC3E}">
        <p14:creationId xmlns:p14="http://schemas.microsoft.com/office/powerpoint/2010/main" val="1493493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Two</a:t>
            </a:r>
            <a:br>
              <a:rPr lang="en-US" dirty="0"/>
            </a:br>
            <a:r>
              <a:rPr lang="en-US" dirty="0" smtClean="0"/>
              <a:t>   </a:t>
            </a:r>
            <a:br>
              <a:rPr lang="en-US" dirty="0" smtClean="0"/>
            </a:br>
            <a:r>
              <a:rPr lang="en-US" dirty="0" smtClean="0"/>
              <a:t>   Services </a:t>
            </a:r>
            <a:r>
              <a:rPr lang="en-US" dirty="0"/>
              <a:t>Summary</a:t>
            </a:r>
            <a:r>
              <a:rPr lang="en-US" dirty="0" smtClean="0"/>
              <a:t/>
            </a:r>
            <a:br>
              <a:rPr lang="en-US" dirty="0" smtClean="0"/>
            </a:br>
            <a:endParaRPr lang="en-US" dirty="0"/>
          </a:p>
        </p:txBody>
      </p:sp>
      <p:sp>
        <p:nvSpPr>
          <p:cNvPr id="3" name="Content Placeholder 2"/>
          <p:cNvSpPr>
            <a:spLocks noGrp="1"/>
          </p:cNvSpPr>
          <p:nvPr>
            <p:ph idx="1"/>
          </p:nvPr>
        </p:nvSpPr>
        <p:spPr>
          <a:xfrm>
            <a:off x="863706" y="1899891"/>
            <a:ext cx="10242658" cy="5093771"/>
          </a:xfrm>
        </p:spPr>
        <p:txBody>
          <a:bodyPr/>
          <a:lstStyle/>
          <a:p>
            <a:pPr marL="342900" lvl="0" indent="-342900">
              <a:buFont typeface="Arial" panose="020B0604020202020204" pitchFamily="34" charset="0"/>
              <a:buChar char="•"/>
            </a:pPr>
            <a:r>
              <a:rPr lang="en-US" dirty="0" smtClean="0">
                <a:solidFill>
                  <a:schemeClr val="tx1"/>
                </a:solidFill>
              </a:rPr>
              <a:t>Internal Connections (IC) - The equipment and </a:t>
            </a:r>
            <a:r>
              <a:rPr lang="en-US" dirty="0">
                <a:solidFill>
                  <a:schemeClr val="tx1"/>
                </a:solidFill>
              </a:rPr>
              <a:t>services used to bring broadband into, and provide it throughout, schools and libraries (e.g., internal routing and broadcasting functions</a:t>
            </a:r>
            <a:r>
              <a:rPr lang="en-US" dirty="0" smtClean="0">
                <a:solidFill>
                  <a:schemeClr val="tx1"/>
                </a:solidFill>
              </a:rPr>
              <a:t>).</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Managed Internal Broadband Services (MIBS) – </a:t>
            </a:r>
            <a:r>
              <a:rPr lang="en-US" dirty="0">
                <a:solidFill>
                  <a:schemeClr val="tx1"/>
                </a:solidFill>
              </a:rPr>
              <a:t>Third-party operation, management, and monitoring of eligible broadband internal connections (owned or leased equipment</a:t>
            </a:r>
            <a:r>
              <a:rPr lang="en-US" dirty="0" smtClean="0">
                <a:solidFill>
                  <a:schemeClr val="tx1"/>
                </a:solidFill>
              </a:rPr>
              <a:t>).</a:t>
            </a:r>
            <a:endParaRPr lang="en-US" dirty="0" smtClean="0">
              <a:solidFill>
                <a:schemeClr val="tx1"/>
              </a:solidFill>
            </a:endParaRPr>
          </a:p>
          <a:p>
            <a:pPr marL="342900" lvl="0" indent="-342900">
              <a:buFont typeface="Arial" panose="020B0604020202020204" pitchFamily="34" charset="0"/>
              <a:buChar char="•"/>
            </a:pPr>
            <a:r>
              <a:rPr lang="en-US" dirty="0">
                <a:solidFill>
                  <a:schemeClr val="tx1"/>
                </a:solidFill>
              </a:rPr>
              <a:t>Basic Maintenance of Eligible Broadband Internal Connections (BMIC) – Basic maintenance and technical support appropriate to maintain </a:t>
            </a:r>
            <a:r>
              <a:rPr lang="en-US" dirty="0" smtClean="0">
                <a:solidFill>
                  <a:schemeClr val="tx1"/>
                </a:solidFill>
              </a:rPr>
              <a:t>reliable operation </a:t>
            </a:r>
            <a:r>
              <a:rPr lang="en-US" dirty="0">
                <a:solidFill>
                  <a:schemeClr val="tx1"/>
                </a:solidFill>
              </a:rPr>
              <a:t>for eligible broadband internal connections.</a:t>
            </a:r>
          </a:p>
          <a:p>
            <a:pPr marL="0" indent="0">
              <a:buNone/>
            </a:pPr>
            <a:endParaRPr lang="en-US" dirty="0"/>
          </a:p>
          <a:p>
            <a:pPr marL="0" indent="0">
              <a:buNone/>
            </a:pPr>
            <a:endParaRPr lang="en-US" dirty="0"/>
          </a:p>
          <a:p>
            <a:pPr marL="0" lvl="0" indent="0">
              <a:spcBef>
                <a:spcPts val="0"/>
              </a:spcBef>
              <a:spcAft>
                <a:spcPts val="0"/>
              </a:spcAft>
              <a:buClrTx/>
              <a:buNone/>
            </a:pPr>
            <a:r>
              <a:rPr lang="de-DE" sz="800" dirty="0">
                <a:solidFill>
                  <a:srgbClr val="0062FF"/>
                </a:solidFill>
                <a:latin typeface="Calibri" panose="020F0502020204030204"/>
                <a:ea typeface="+mn-ea"/>
                <a:cs typeface="+mn-cs"/>
              </a:rPr>
              <a:t>© 2018 </a:t>
            </a:r>
            <a:r>
              <a:rPr lang="en-US" sz="800" dirty="0">
                <a:solidFill>
                  <a:srgbClr val="0062FF"/>
                </a:solidFill>
                <a:latin typeface="Calibri" panose="020F0502020204030204"/>
                <a:ea typeface="+mn-ea"/>
                <a:cs typeface="+mn-cs"/>
              </a:rPr>
              <a:t>Universal Service Administrative Co.</a:t>
            </a:r>
            <a:endParaRPr lang="en-US" sz="800" dirty="0">
              <a:solidFill>
                <a:srgbClr val="0059B7"/>
              </a:solidFill>
              <a:latin typeface="SourceSansPro-Light"/>
              <a:ea typeface="+mn-ea"/>
              <a:cs typeface="SourceSansPro-Light"/>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8</a:t>
            </a:fld>
            <a:endParaRPr lang="en-US" dirty="0"/>
          </a:p>
        </p:txBody>
      </p:sp>
    </p:spTree>
    <p:extLst>
      <p:ext uri="{BB962C8B-B14F-4D97-AF65-F5344CB8AC3E}">
        <p14:creationId xmlns:p14="http://schemas.microsoft.com/office/powerpoint/2010/main" val="912572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Services: Category Two</a:t>
            </a:r>
            <a:br>
              <a:rPr lang="en-US" dirty="0" smtClean="0"/>
            </a:br>
            <a:r>
              <a:rPr lang="en-US" dirty="0" smtClean="0"/>
              <a:t/>
            </a:r>
            <a:br>
              <a:rPr lang="en-US" dirty="0" smtClean="0"/>
            </a:br>
            <a:r>
              <a:rPr lang="en-US" dirty="0"/>
              <a:t> </a:t>
            </a:r>
            <a:r>
              <a:rPr lang="en-US" dirty="0" smtClean="0"/>
              <a:t>  Examples</a:t>
            </a:r>
            <a:r>
              <a:rPr lang="en-US" dirty="0"/>
              <a:t>:</a:t>
            </a:r>
          </a:p>
        </p:txBody>
      </p:sp>
      <p:sp>
        <p:nvSpPr>
          <p:cNvPr id="3" name="Content Placeholder 2"/>
          <p:cNvSpPr>
            <a:spLocks noGrp="1"/>
          </p:cNvSpPr>
          <p:nvPr>
            <p:ph idx="1"/>
          </p:nvPr>
        </p:nvSpPr>
        <p:spPr>
          <a:xfrm>
            <a:off x="876479" y="2035833"/>
            <a:ext cx="10406872" cy="4320517"/>
          </a:xfrm>
        </p:spPr>
        <p:txBody>
          <a:bodyPr/>
          <a:lstStyle/>
          <a:p>
            <a:pPr marL="342900" indent="-342900">
              <a:spcBef>
                <a:spcPts val="600"/>
              </a:spcBef>
              <a:spcAft>
                <a:spcPts val="0"/>
              </a:spcAft>
              <a:buFont typeface="Arial" panose="020B0604020202020204" pitchFamily="34" charset="0"/>
              <a:buChar char="•"/>
            </a:pPr>
            <a:r>
              <a:rPr lang="en-US" sz="2350" dirty="0" smtClean="0">
                <a:solidFill>
                  <a:schemeClr val="tx1"/>
                </a:solidFill>
              </a:rPr>
              <a:t>Cabling </a:t>
            </a:r>
            <a:endParaRPr lang="en-US" sz="2350" dirty="0">
              <a:solidFill>
                <a:schemeClr val="tx1"/>
              </a:solidFill>
            </a:endParaRPr>
          </a:p>
          <a:p>
            <a:pPr marL="342900" indent="-342900">
              <a:spcBef>
                <a:spcPts val="600"/>
              </a:spcBef>
              <a:spcAft>
                <a:spcPts val="0"/>
              </a:spcAft>
              <a:buFont typeface="Arial" panose="020B0604020202020204" pitchFamily="34" charset="0"/>
              <a:buChar char="•"/>
            </a:pPr>
            <a:r>
              <a:rPr lang="en-US" sz="2350" dirty="0" smtClean="0">
                <a:solidFill>
                  <a:schemeClr val="tx1"/>
                </a:solidFill>
              </a:rPr>
              <a:t>Access Point </a:t>
            </a:r>
            <a:endParaRPr lang="en-US" sz="2350" dirty="0">
              <a:solidFill>
                <a:schemeClr val="tx1"/>
              </a:solidFill>
            </a:endParaRPr>
          </a:p>
          <a:p>
            <a:pPr marL="342900" indent="-342900">
              <a:spcBef>
                <a:spcPts val="600"/>
              </a:spcBef>
              <a:spcAft>
                <a:spcPts val="0"/>
              </a:spcAft>
              <a:buFont typeface="Arial" panose="020B0604020202020204" pitchFamily="34" charset="0"/>
              <a:buChar char="•"/>
            </a:pPr>
            <a:r>
              <a:rPr lang="en-US" sz="2350" dirty="0" smtClean="0">
                <a:solidFill>
                  <a:schemeClr val="tx1"/>
                </a:solidFill>
              </a:rPr>
              <a:t>Switch </a:t>
            </a:r>
          </a:p>
          <a:p>
            <a:pPr marL="342900" indent="-342900">
              <a:spcBef>
                <a:spcPts val="600"/>
              </a:spcBef>
              <a:spcAft>
                <a:spcPts val="0"/>
              </a:spcAft>
              <a:buFont typeface="Arial" panose="020B0604020202020204" pitchFamily="34" charset="0"/>
              <a:buChar char="•"/>
            </a:pPr>
            <a:r>
              <a:rPr lang="en-US" sz="2350" dirty="0" smtClean="0">
                <a:solidFill>
                  <a:schemeClr val="tx1"/>
                </a:solidFill>
              </a:rPr>
              <a:t>Router </a:t>
            </a:r>
          </a:p>
          <a:p>
            <a:pPr marL="342900" indent="-342900">
              <a:spcBef>
                <a:spcPts val="600"/>
              </a:spcBef>
              <a:spcAft>
                <a:spcPts val="0"/>
              </a:spcAft>
              <a:buFont typeface="Arial" panose="020B0604020202020204" pitchFamily="34" charset="0"/>
              <a:buChar char="•"/>
            </a:pPr>
            <a:r>
              <a:rPr lang="en-US" altLang="en-US" sz="2350" dirty="0">
                <a:solidFill>
                  <a:schemeClr val="tx1"/>
                </a:solidFill>
              </a:rPr>
              <a:t>Services provided by a third party for the operation, management, and monitoring of eligible broadband internal connections</a:t>
            </a:r>
            <a:endParaRPr lang="en-US" altLang="en-US" sz="2350" dirty="0" smtClean="0">
              <a:solidFill>
                <a:schemeClr val="tx1"/>
              </a:solidFill>
            </a:endParaRPr>
          </a:p>
          <a:p>
            <a:pPr marL="342900" indent="-342900">
              <a:spcBef>
                <a:spcPts val="600"/>
              </a:spcBef>
              <a:spcAft>
                <a:spcPts val="0"/>
              </a:spcAft>
              <a:buFont typeface="Arial" panose="020B0604020202020204" pitchFamily="34" charset="0"/>
              <a:buChar char="•"/>
            </a:pPr>
            <a:r>
              <a:rPr lang="en-US" altLang="en-US" sz="2350" dirty="0" smtClean="0">
                <a:solidFill>
                  <a:schemeClr val="tx1"/>
                </a:solidFill>
              </a:rPr>
              <a:t>Repair and upkeep of eligible hardware </a:t>
            </a:r>
          </a:p>
          <a:p>
            <a:pPr marL="342900" indent="-342900">
              <a:spcBef>
                <a:spcPts val="600"/>
              </a:spcBef>
              <a:spcAft>
                <a:spcPts val="0"/>
              </a:spcAft>
              <a:buFont typeface="Arial" panose="020B0604020202020204" pitchFamily="34" charset="0"/>
              <a:buChar char="•"/>
            </a:pPr>
            <a:r>
              <a:rPr lang="en-US" sz="2350" dirty="0">
                <a:solidFill>
                  <a:schemeClr val="tx1"/>
                </a:solidFill>
              </a:rPr>
              <a:t>Wire and cable maintenance</a:t>
            </a:r>
            <a:endParaRPr lang="en-US" sz="2350" dirty="0" smtClean="0">
              <a:solidFill>
                <a:schemeClr val="tx1"/>
              </a:solidFill>
            </a:endParaRPr>
          </a:p>
          <a:p>
            <a:pPr marL="342900" indent="-342900">
              <a:spcBef>
                <a:spcPts val="600"/>
              </a:spcBef>
              <a:spcAft>
                <a:spcPts val="0"/>
              </a:spcAft>
              <a:buFont typeface="Arial" panose="020B0604020202020204" pitchFamily="34" charset="0"/>
              <a:buChar char="•"/>
            </a:pPr>
            <a:r>
              <a:rPr lang="en-US" sz="2350" dirty="0">
                <a:solidFill>
                  <a:schemeClr val="tx1"/>
                </a:solidFill>
              </a:rPr>
              <a:t>Basic technical support including online and </a:t>
            </a:r>
            <a:r>
              <a:rPr lang="en-US" sz="2350" dirty="0" smtClean="0">
                <a:solidFill>
                  <a:schemeClr val="tx1"/>
                </a:solidFill>
              </a:rPr>
              <a:t>telephone-based </a:t>
            </a:r>
            <a:r>
              <a:rPr lang="en-US" sz="2350" dirty="0">
                <a:solidFill>
                  <a:schemeClr val="tx1"/>
                </a:solidFill>
              </a:rPr>
              <a:t>technical support</a:t>
            </a:r>
          </a:p>
          <a:p>
            <a:pPr marL="0" lvl="0" indent="0">
              <a:spcBef>
                <a:spcPts val="600"/>
              </a:spcBef>
              <a:spcAft>
                <a:spcPts val="0"/>
              </a:spcAft>
              <a:buClr>
                <a:srgbClr val="0051FF"/>
              </a:buClr>
              <a:buNone/>
            </a:pPr>
            <a:r>
              <a:rPr lang="de-DE" sz="800" dirty="0" smtClean="0">
                <a:solidFill>
                  <a:srgbClr val="0062FF"/>
                </a:solidFill>
                <a:latin typeface="Calibri" panose="020F0502020204030204"/>
                <a:ea typeface="+mn-ea"/>
                <a:cs typeface="+mn-cs"/>
              </a:rPr>
              <a:t>© </a:t>
            </a:r>
            <a:r>
              <a:rPr lang="de-DE" sz="800" dirty="0">
                <a:solidFill>
                  <a:srgbClr val="0062FF"/>
                </a:solidFill>
                <a:latin typeface="Calibri" panose="020F0502020204030204"/>
                <a:ea typeface="+mn-ea"/>
                <a:cs typeface="+mn-cs"/>
              </a:rPr>
              <a:t>2018 </a:t>
            </a:r>
            <a:r>
              <a:rPr lang="en-US" sz="800" dirty="0">
                <a:solidFill>
                  <a:srgbClr val="0062FF"/>
                </a:solidFill>
                <a:latin typeface="Calibri" panose="020F0502020204030204"/>
                <a:ea typeface="+mn-ea"/>
                <a:cs typeface="+mn-cs"/>
              </a:rPr>
              <a:t>Universal Service Administrative Co.</a:t>
            </a:r>
            <a:endParaRPr lang="en-US" sz="800" dirty="0">
              <a:solidFill>
                <a:srgbClr val="0059B7"/>
              </a:solidFill>
              <a:latin typeface="SourceSansPro-Light"/>
              <a:ea typeface="+mn-ea"/>
              <a:cs typeface="SourceSansPro-Light"/>
            </a:endParaRPr>
          </a:p>
          <a:p>
            <a:pPr marL="342900" indent="-342900">
              <a:buFont typeface="Arial" panose="020B0604020202020204" pitchFamily="34" charset="0"/>
              <a:buChar char="•"/>
            </a:pPr>
            <a:endParaRPr lang="en-US" sz="2350" dirty="0">
              <a:solidFill>
                <a:schemeClr val="tx1"/>
              </a:solidFill>
            </a:endParaRPr>
          </a:p>
          <a:p>
            <a:pPr marL="342900" indent="-342900">
              <a:buFont typeface="Arial" panose="020B0604020202020204" pitchFamily="34" charset="0"/>
              <a:buChar char="•"/>
            </a:pPr>
            <a:endParaRPr lang="en-US" dirty="0"/>
          </a:p>
          <a:p>
            <a:pPr marL="0" inden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spTree>
    <p:extLst>
      <p:ext uri="{BB962C8B-B14F-4D97-AF65-F5344CB8AC3E}">
        <p14:creationId xmlns:p14="http://schemas.microsoft.com/office/powerpoint/2010/main" val="214659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01050ec-8736-4c7a-a18b-4ae609820d17" ContentTypeId="0x0101004F25059A2FD2E44CA82C12FB36364AB8"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03002cba24d47dbe95f22d5d6d2b5a28">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ae2dfaa4a53b553c1adcf494c2155c96"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Footprints"/>
          <xsd:enumeration value="Jabber"/>
          <xsd:enumeration value="Miscellaneous"/>
          <xsd:enumeration value="Okta"/>
          <xsd:enumeration value="Outlook"/>
          <xsd:enumeration value="Remote Access"/>
          <xsd:enumeration value="ServiceCenter"/>
          <xsd:enumeration value="Telephone"/>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https://intranet.usac.org/resources/Documents/USAC%20PPT%20Template%2016-9.pptx</Url>
      <Description>PowerPoint Template 16:9</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Props1.xml><?xml version="1.0" encoding="utf-8"?>
<ds:datastoreItem xmlns:ds="http://schemas.openxmlformats.org/officeDocument/2006/customXml" ds:itemID="{631696A7-BE03-41D9-A507-5A275470EDBA}">
  <ds:schemaRefs>
    <ds:schemaRef ds:uri="Microsoft.SharePoint.Taxonomy.ContentTypeSync"/>
  </ds:schemaRefs>
</ds:datastoreItem>
</file>

<file path=customXml/itemProps2.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3.xml><?xml version="1.0" encoding="utf-8"?>
<ds:datastoreItem xmlns:ds="http://schemas.openxmlformats.org/officeDocument/2006/customXml" ds:itemID="{2C6FC9AD-BB00-4021-A723-CF1548239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3BAF0C-A349-4928-A4F0-F810B32962F6}">
  <ds:schemaRefs>
    <ds:schemaRef ds:uri="341b754e-9596-4891-8438-3e5799c132b5"/>
    <ds:schemaRef ds:uri="http://purl.org/dc/elements/1.1/"/>
    <ds:schemaRef ds:uri="f92b86cd-f024-403d-a7f3-8158e59dc517"/>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13876</TotalTime>
  <Words>4750</Words>
  <Application>Microsoft Office PowerPoint</Application>
  <PresentationFormat>Widescreen</PresentationFormat>
  <Paragraphs>421</Paragraphs>
  <Slides>54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LucidaGrande</vt:lpstr>
      <vt:lpstr>Source Sans Pro</vt:lpstr>
      <vt:lpstr>SourceSansPro-Light</vt:lpstr>
      <vt:lpstr>Wingdings</vt:lpstr>
      <vt:lpstr>Office Theme</vt:lpstr>
      <vt:lpstr>1_Office Theme</vt:lpstr>
      <vt:lpstr>Advanced Eligible Services</vt:lpstr>
      <vt:lpstr>AGENDA</vt:lpstr>
      <vt:lpstr>PowerPoint Presentation</vt:lpstr>
      <vt:lpstr>Eligible Services</vt:lpstr>
      <vt:lpstr>Eligible Services: Category One </vt:lpstr>
      <vt:lpstr>Eligible Services: Category One                                                                          Examples</vt:lpstr>
      <vt:lpstr>Eligible Services: Category Two </vt:lpstr>
      <vt:lpstr>Eligible Services: Category Two        Services Summary </vt:lpstr>
      <vt:lpstr>Eligible Services: Category Two     Examples:</vt:lpstr>
      <vt:lpstr>PowerPoint Presentation</vt:lpstr>
      <vt:lpstr>Eligible Fiber Services </vt:lpstr>
      <vt:lpstr>Eligible Fiber Services</vt:lpstr>
      <vt:lpstr>Eligible Fiber Services</vt:lpstr>
      <vt:lpstr>Eligible Fiber Services: Special Construction</vt:lpstr>
      <vt:lpstr>Eligible Fiber Services: Special Construction  </vt:lpstr>
      <vt:lpstr>PowerPoint Presentation</vt:lpstr>
      <vt:lpstr>Eligible Fiber Services: State Match Funding</vt:lpstr>
      <vt:lpstr>Eligible Fiber Services: Installment payments</vt:lpstr>
      <vt:lpstr>Eligible Fiber Service: Installment Payments</vt:lpstr>
      <vt:lpstr>Eligible Fiber Services: Competitive Bidding</vt:lpstr>
      <vt:lpstr>Eligible Fiber Services: Competitive Bidding</vt:lpstr>
      <vt:lpstr>PowerPoint Presentation</vt:lpstr>
      <vt:lpstr>Cost Effectiveness</vt:lpstr>
      <vt:lpstr>PowerPoint Presentation</vt:lpstr>
      <vt:lpstr>Initiating a Request for Bids</vt:lpstr>
      <vt:lpstr>PowerPoint Presentation</vt:lpstr>
      <vt:lpstr> </vt:lpstr>
      <vt:lpstr> </vt:lpstr>
      <vt:lpstr> </vt:lpstr>
      <vt:lpstr>Initiating a Request for Bids: Service Examples</vt:lpstr>
      <vt:lpstr>Initiating a Request for Bids: Service Examples</vt:lpstr>
      <vt:lpstr>Scenario – Part 1</vt:lpstr>
      <vt:lpstr>Scenario – Part 1</vt:lpstr>
      <vt:lpstr>Scenario – Part 1 Evaluation</vt:lpstr>
      <vt:lpstr>Scenario – Part 2</vt:lpstr>
      <vt:lpstr>Scenario – Part 2</vt:lpstr>
      <vt:lpstr>Scenario – Part 2 Evaluation</vt:lpstr>
      <vt:lpstr>PowerPoint Presentation</vt:lpstr>
      <vt:lpstr>Installation Periods: Category One Non-recurring Services</vt:lpstr>
      <vt:lpstr>Installation Periods: Category One Non-recurring Services</vt:lpstr>
      <vt:lpstr>Installation Periods: Category Two Non-recurring Services</vt:lpstr>
      <vt:lpstr>Installation Periods: Category Two Non-recurring Services</vt:lpstr>
      <vt:lpstr>Service Delivery Deadlines – Recurring Services </vt:lpstr>
      <vt:lpstr>Service Delivery Deadlines – Recurring Services </vt:lpstr>
      <vt:lpstr>Service Delivery Deadlines – Non-recurring Services </vt:lpstr>
      <vt:lpstr>Service Delivery Deadlines- Special Construction</vt:lpstr>
      <vt:lpstr>Service Delivery Deadlines- Special Construction</vt:lpstr>
      <vt:lpstr>Special Construction- Deadline Extensions</vt:lpstr>
      <vt:lpstr>PowerPoint Presentation</vt:lpstr>
      <vt:lpstr>Responding to Questions about Eligible Services</vt:lpstr>
      <vt:lpstr>Responding to Questions about Fiber Services</vt:lpstr>
      <vt:lpstr>Requesting Confidential Treatment</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John Noran</cp:lastModifiedBy>
  <cp:revision>269</cp:revision>
  <cp:lastPrinted>2018-04-16T19:04:20Z</cp:lastPrinted>
  <dcterms:created xsi:type="dcterms:W3CDTF">2016-08-11T17:43:36Z</dcterms:created>
  <dcterms:modified xsi:type="dcterms:W3CDTF">2018-10-11T20:32:19Z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