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</p:sldMasterIdLst>
  <p:notesMasterIdLst>
    <p:notesMasterId r:id="rId47"/>
  </p:notesMasterIdLst>
  <p:handoutMasterIdLst>
    <p:handoutMasterId r:id="rId48"/>
  </p:handoutMasterIdLst>
  <p:sldIdLst>
    <p:sldId id="300" r:id="rId5"/>
    <p:sldId id="352" r:id="rId6"/>
    <p:sldId id="390" r:id="rId7"/>
    <p:sldId id="295" r:id="rId8"/>
    <p:sldId id="400" r:id="rId9"/>
    <p:sldId id="442" r:id="rId10"/>
    <p:sldId id="436" r:id="rId11"/>
    <p:sldId id="426" r:id="rId12"/>
    <p:sldId id="428" r:id="rId13"/>
    <p:sldId id="266" r:id="rId14"/>
    <p:sldId id="402" r:id="rId15"/>
    <p:sldId id="405" r:id="rId16"/>
    <p:sldId id="403" r:id="rId17"/>
    <p:sldId id="404" r:id="rId18"/>
    <p:sldId id="407" r:id="rId19"/>
    <p:sldId id="391" r:id="rId20"/>
    <p:sldId id="268" r:id="rId21"/>
    <p:sldId id="379" r:id="rId22"/>
    <p:sldId id="397" r:id="rId23"/>
    <p:sldId id="444" r:id="rId24"/>
    <p:sldId id="399" r:id="rId25"/>
    <p:sldId id="424" r:id="rId26"/>
    <p:sldId id="380" r:id="rId27"/>
    <p:sldId id="438" r:id="rId28"/>
    <p:sldId id="408" r:id="rId29"/>
    <p:sldId id="392" r:id="rId30"/>
    <p:sldId id="412" r:id="rId31"/>
    <p:sldId id="274" r:id="rId32"/>
    <p:sldId id="273" r:id="rId33"/>
    <p:sldId id="443" r:id="rId34"/>
    <p:sldId id="409" r:id="rId35"/>
    <p:sldId id="445" r:id="rId36"/>
    <p:sldId id="439" r:id="rId37"/>
    <p:sldId id="411" r:id="rId38"/>
    <p:sldId id="393" r:id="rId39"/>
    <p:sldId id="440" r:id="rId40"/>
    <p:sldId id="277" r:id="rId41"/>
    <p:sldId id="394" r:id="rId42"/>
    <p:sldId id="421" r:id="rId43"/>
    <p:sldId id="423" r:id="rId44"/>
    <p:sldId id="346" r:id="rId45"/>
    <p:sldId id="395" r:id="rId46"/>
  </p:sldIdLst>
  <p:sldSz cx="12192000" cy="6858000"/>
  <p:notesSz cx="6918325" cy="9223375"/>
  <p:embeddedFontLst>
    <p:embeddedFont>
      <p:font typeface="Source Sans Pro" panose="020B0503030403020204" pitchFamily="34" charset="0"/>
      <p:regular r:id="rId49"/>
      <p:bold r:id="rId50"/>
      <p:boldItalic r:id="rId51"/>
    </p:embeddedFont>
    <p:embeddedFont>
      <p:font typeface="Source Sans Pro Light" panose="020B0403030403020204" pitchFamily="34" charset="0"/>
      <p:regular r:id="rId52"/>
    </p:embeddedFont>
    <p:embeddedFont>
      <p:font typeface="Calibri" panose="020F0502020204030204" pitchFamily="34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5" userDrawn="1">
          <p15:clr>
            <a:srgbClr val="A4A3A4"/>
          </p15:clr>
        </p15:guide>
        <p15:guide id="2" pos="217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Noran" initials="" lastIdx="17" clrIdx="0"/>
  <p:cmAuthor id="7" name="Gabby" initials="Gabby" lastIdx="3" clrIdx="7">
    <p:extLst>
      <p:ext uri="{19B8F6BF-5375-455C-9EA6-DF929625EA0E}">
        <p15:presenceInfo xmlns:p15="http://schemas.microsoft.com/office/powerpoint/2012/main" userId="Gabby" providerId="None"/>
      </p:ext>
    </p:extLst>
  </p:cmAuthor>
  <p:cmAuthor id="1" name="Ginna Melendez" initials="" lastIdx="10" clrIdx="1"/>
  <p:cmAuthor id="2" name="James Bachtell" initials="JB" lastIdx="15" clrIdx="2">
    <p:extLst/>
  </p:cmAuthor>
  <p:cmAuthor id="3" name="Keesha Bullock" initials="KB" lastIdx="8" clrIdx="3">
    <p:extLst/>
  </p:cmAuthor>
  <p:cmAuthor id="4" name="Kate Dumouchel" initials="KD" lastIdx="27" clrIdx="4">
    <p:extLst/>
  </p:cmAuthor>
  <p:cmAuthor id="5" name="Catriona Ayer" initials="CA" lastIdx="38" clrIdx="5">
    <p:extLst>
      <p:ext uri="{19B8F6BF-5375-455C-9EA6-DF929625EA0E}">
        <p15:presenceInfo xmlns:p15="http://schemas.microsoft.com/office/powerpoint/2012/main" userId="S-1-5-21-691950464-754195623-6498272-1003" providerId="AD"/>
      </p:ext>
    </p:extLst>
  </p:cmAuthor>
  <p:cmAuthor id="6" name="Aaron Garza" initials="AG" lastIdx="7" clrIdx="6">
    <p:extLst>
      <p:ext uri="{19B8F6BF-5375-455C-9EA6-DF929625EA0E}">
        <p15:presenceInfo xmlns:p15="http://schemas.microsoft.com/office/powerpoint/2012/main" userId="S-1-5-21-231363354-1701785364-1709204886-244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20F78F-A5BB-49AF-9A89-53C4CCFCB9B4}">
  <a:tblStyle styleId="{AF20F78F-A5BB-49AF-9A89-53C4CCFCB9B4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9EF"/>
          </a:solidFill>
        </a:fill>
      </a:tcStyle>
    </a:wholeTbl>
    <a:band1H>
      <a:tcStyle>
        <a:tcBdr/>
        <a:fill>
          <a:solidFill>
            <a:srgbClr val="CACFDF"/>
          </a:solidFill>
        </a:fill>
      </a:tcStyle>
    </a:band1H>
    <a:band1V>
      <a:tcStyle>
        <a:tcBdr/>
        <a:fill>
          <a:solidFill>
            <a:srgbClr val="CACFDF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09" autoAdjust="0"/>
    <p:restoredTop sz="88212" autoAdjust="0"/>
  </p:normalViewPr>
  <p:slideViewPr>
    <p:cSldViewPr>
      <p:cViewPr varScale="1">
        <p:scale>
          <a:sx n="81" d="100"/>
          <a:sy n="81" d="100"/>
        </p:scale>
        <p:origin x="86" y="2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9684"/>
    </p:cViewPr>
  </p:sorterViewPr>
  <p:notesViewPr>
    <p:cSldViewPr>
      <p:cViewPr varScale="1">
        <p:scale>
          <a:sx n="60" d="100"/>
          <a:sy n="60" d="100"/>
        </p:scale>
        <p:origin x="-2568" y="-84"/>
      </p:cViewPr>
      <p:guideLst>
        <p:guide orient="horz" pos="2905"/>
        <p:guide pos="217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2.fntdata"/><Relationship Id="rId55" Type="http://schemas.openxmlformats.org/officeDocument/2006/relationships/font" Target="fonts/font7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font" Target="fonts/font5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.fntdata"/><Relationship Id="rId57" Type="http://schemas.openxmlformats.org/officeDocument/2006/relationships/commentAuthors" Target="commentAuthors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font" Target="fonts/font4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56" Type="http://schemas.openxmlformats.org/officeDocument/2006/relationships/font" Target="fonts/font8.fntdata"/><Relationship Id="rId8" Type="http://schemas.openxmlformats.org/officeDocument/2006/relationships/slide" Target="slides/slide4.xml"/><Relationship Id="rId51" Type="http://schemas.openxmlformats.org/officeDocument/2006/relationships/font" Target="fonts/font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97940" cy="461169"/>
          </a:xfrm>
          <a:prstGeom prst="rect">
            <a:avLst/>
          </a:prstGeom>
        </p:spPr>
        <p:txBody>
          <a:bodyPr vert="horz" lIns="92233" tIns="46117" rIns="92233" bIns="461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18785" y="1"/>
            <a:ext cx="2997940" cy="461169"/>
          </a:xfrm>
          <a:prstGeom prst="rect">
            <a:avLst/>
          </a:prstGeom>
        </p:spPr>
        <p:txBody>
          <a:bodyPr vert="horz" lIns="92233" tIns="46117" rIns="92233" bIns="46117" rtlCol="0"/>
          <a:lstStyle>
            <a:lvl1pPr algn="r">
              <a:defRPr sz="1200"/>
            </a:lvl1pPr>
          </a:lstStyle>
          <a:p>
            <a:fld id="{281A2B4D-E746-4191-9A4D-7584648321E8}" type="datetimeFigureOut">
              <a:rPr lang="en-US" smtClean="0"/>
              <a:t>11/28/2018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60606"/>
            <a:ext cx="2997940" cy="461169"/>
          </a:xfrm>
          <a:prstGeom prst="rect">
            <a:avLst/>
          </a:prstGeom>
        </p:spPr>
        <p:txBody>
          <a:bodyPr vert="horz" lIns="92233" tIns="46117" rIns="92233" bIns="461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18785" y="8760606"/>
            <a:ext cx="2997940" cy="461169"/>
          </a:xfrm>
          <a:prstGeom prst="rect">
            <a:avLst/>
          </a:prstGeom>
        </p:spPr>
        <p:txBody>
          <a:bodyPr vert="horz" lIns="92233" tIns="46117" rIns="92233" bIns="46117" rtlCol="0" anchor="b"/>
          <a:lstStyle>
            <a:lvl1pPr algn="r">
              <a:defRPr sz="1200"/>
            </a:lvl1pPr>
          </a:lstStyle>
          <a:p>
            <a:fld id="{8561B8F1-6FB3-41DB-93D5-3F1F11B1A5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10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2997939" cy="461169"/>
          </a:xfrm>
          <a:prstGeom prst="rect">
            <a:avLst/>
          </a:prstGeom>
          <a:noFill/>
          <a:ln>
            <a:noFill/>
          </a:ln>
        </p:spPr>
        <p:txBody>
          <a:bodyPr lIns="92217" tIns="92217" rIns="92217" bIns="92217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14871" marR="0" lvl="1" indent="-1279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29740" marR="0" lvl="2" indent="-1277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44611" marR="0" lvl="3" indent="-127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59481" marR="0" lvl="4" indent="-127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74352" marR="0" lvl="5" indent="-127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89221" marR="0" lvl="6" indent="-127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04092" marR="0" lvl="7" indent="-1270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18962" marR="0" lvl="8" indent="-1268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18783" y="1"/>
            <a:ext cx="2997939" cy="461169"/>
          </a:xfrm>
          <a:prstGeom prst="rect">
            <a:avLst/>
          </a:prstGeom>
          <a:noFill/>
          <a:ln>
            <a:noFill/>
          </a:ln>
        </p:spPr>
        <p:txBody>
          <a:bodyPr lIns="92217" tIns="92217" rIns="92217" bIns="92217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14871" marR="0" lvl="1" indent="-1279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29740" marR="0" lvl="2" indent="-1277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44611" marR="0" lvl="3" indent="-127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59481" marR="0" lvl="4" indent="-127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74352" marR="0" lvl="5" indent="-127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89221" marR="0" lvl="6" indent="-127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04092" marR="0" lvl="7" indent="-1270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18962" marR="0" lvl="8" indent="-1268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  <a:noFill/>
          <a:ln>
            <a:noFill/>
          </a:ln>
        </p:spPr>
        <p:txBody>
          <a:bodyPr lIns="92217" tIns="92217" rIns="92217" bIns="92217" anchor="t" anchorCtr="0"/>
          <a:lstStyle>
            <a:lvl1pPr marL="0" marR="0" lvl="0" indent="0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09585" marR="0" lvl="1" indent="-1268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19170" marR="0" lvl="2" indent="-12669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754" marR="0" lvl="3" indent="-1265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38339" marR="0" lvl="4" indent="-1263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47924" marR="0" lvl="5" indent="-12624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57509" marR="0" lvl="6" indent="-12608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267093" marR="0" lvl="7" indent="-12593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876678" marR="0" lvl="8" indent="-12577" algn="l" rtl="0">
              <a:spcBef>
                <a:spcPts val="0"/>
              </a:spcBef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760606"/>
            <a:ext cx="2997939" cy="461169"/>
          </a:xfrm>
          <a:prstGeom prst="rect">
            <a:avLst/>
          </a:prstGeom>
          <a:noFill/>
          <a:ln>
            <a:noFill/>
          </a:ln>
        </p:spPr>
        <p:txBody>
          <a:bodyPr lIns="92217" tIns="92217" rIns="92217" bIns="92217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14871" marR="0" lvl="1" indent="-1279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229740" marR="0" lvl="2" indent="-12779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44611" marR="0" lvl="3" indent="-12764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459481" marR="0" lvl="4" indent="-12747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074352" marR="0" lvl="5" indent="-1273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689221" marR="0" lvl="6" indent="-12718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04092" marR="0" lvl="7" indent="-12703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18962" marR="0" lvl="8" indent="-12686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18783" y="8760606"/>
            <a:ext cx="2997939" cy="461169"/>
          </a:xfrm>
          <a:prstGeom prst="rect">
            <a:avLst/>
          </a:prstGeom>
          <a:noFill/>
          <a:ln>
            <a:noFill/>
          </a:ln>
        </p:spPr>
        <p:txBody>
          <a:bodyPr lIns="92217" tIns="46097" rIns="92217" bIns="4609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61103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</p:spPr>
        <p:txBody>
          <a:bodyPr lIns="92217" tIns="92217" rIns="92217" bIns="92217" anchor="t" anchorCtr="0">
            <a:noAutofit/>
          </a:bodyPr>
          <a:lstStyle/>
          <a:p>
            <a:endParaRPr dirty="0"/>
          </a:p>
        </p:txBody>
      </p:sp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4955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718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  <a:noFill/>
          <a:ln>
            <a:noFill/>
          </a:ln>
        </p:spPr>
        <p:txBody>
          <a:bodyPr lIns="92217" tIns="46097" rIns="92217" bIns="46097" anchor="t" anchorCtr="0">
            <a:noAutofit/>
          </a:bodyPr>
          <a:lstStyle/>
          <a:p>
            <a:pPr>
              <a:buSzPct val="25000"/>
            </a:pPr>
            <a:endParaRPr dirty="0"/>
          </a:p>
        </p:txBody>
      </p:sp>
      <p:sp>
        <p:nvSpPr>
          <p:cNvPr id="202" name="Shape 202"/>
          <p:cNvSpPr txBox="1">
            <a:spLocks noGrp="1"/>
          </p:cNvSpPr>
          <p:nvPr>
            <p:ph type="sldNum" idx="12"/>
          </p:nvPr>
        </p:nvSpPr>
        <p:spPr>
          <a:xfrm>
            <a:off x="3918783" y="8760606"/>
            <a:ext cx="2997939" cy="461169"/>
          </a:xfrm>
          <a:prstGeom prst="rect">
            <a:avLst/>
          </a:prstGeom>
          <a:noFill/>
          <a:ln>
            <a:noFill/>
          </a:ln>
        </p:spPr>
        <p:txBody>
          <a:bodyPr lIns="92217" tIns="46097" rIns="92217" bIns="4609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28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4513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</p:spPr>
        <p:txBody>
          <a:bodyPr lIns="92217" tIns="92217" rIns="92217" bIns="92217" anchor="t" anchorCtr="0">
            <a:noAutofit/>
          </a:bodyPr>
          <a:lstStyle/>
          <a:p>
            <a:endParaRPr dirty="0"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33038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433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</p:spPr>
        <p:txBody>
          <a:bodyPr lIns="92217" tIns="92217" rIns="92217" bIns="92217" anchor="t" anchorCtr="0">
            <a:noAutofit/>
          </a:bodyPr>
          <a:lstStyle/>
          <a:p>
            <a:endParaRPr dirty="0"/>
          </a:p>
        </p:txBody>
      </p:sp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1706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10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</p:spPr>
        <p:txBody>
          <a:bodyPr lIns="92217" tIns="92217" rIns="92217" bIns="92217" anchor="t" anchorCtr="0">
            <a:noAutofit/>
          </a:bodyPr>
          <a:lstStyle/>
          <a:p>
            <a:endParaRPr dirty="0"/>
          </a:p>
        </p:txBody>
      </p:sp>
      <p:sp>
        <p:nvSpPr>
          <p:cNvPr id="365" name="Shape 365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3333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08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</p:spPr>
        <p:txBody>
          <a:bodyPr lIns="92217" tIns="92217" rIns="92217" bIns="92217" anchor="t" anchorCtr="0">
            <a:noAutofit/>
          </a:bodyPr>
          <a:lstStyle/>
          <a:p>
            <a:endParaRPr dirty="0"/>
          </a:p>
        </p:txBody>
      </p:sp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142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68300" y="684213"/>
            <a:ext cx="6088063" cy="34258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2668" y="4337428"/>
            <a:ext cx="5461336" cy="4109142"/>
          </a:xfrm>
          <a:prstGeom prst="rect">
            <a:avLst/>
          </a:prstGeom>
          <a:noFill/>
          <a:ln>
            <a:noFill/>
          </a:ln>
        </p:spPr>
        <p:txBody>
          <a:bodyPr lIns="91169" tIns="45572" rIns="91169" bIns="45572" anchor="t" anchorCtr="0">
            <a:noAutofit/>
          </a:bodyPr>
          <a:lstStyle/>
          <a:p>
            <a:pPr marL="455921" lvl="1" indent="0">
              <a:buClr>
                <a:schemeClr val="dk1"/>
              </a:buClr>
              <a:buSzPct val="100000"/>
            </a:pPr>
            <a:endParaRPr lang="en-US" dirty="0"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66866" y="8673270"/>
            <a:ext cx="2958223" cy="456572"/>
          </a:xfrm>
          <a:prstGeom prst="rect">
            <a:avLst/>
          </a:prstGeom>
          <a:noFill/>
          <a:ln>
            <a:noFill/>
          </a:ln>
        </p:spPr>
        <p:txBody>
          <a:bodyPr lIns="91169" tIns="45572" rIns="91169" bIns="45572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1453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033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  <a:noFill/>
          <a:ln>
            <a:noFill/>
          </a:ln>
        </p:spPr>
        <p:txBody>
          <a:bodyPr lIns="92217" tIns="46097" rIns="92217" bIns="46097" anchor="t" anchorCtr="0">
            <a:noAutofit/>
          </a:bodyPr>
          <a:lstStyle/>
          <a:p>
            <a:pPr marL="461164" lvl="1" indent="0">
              <a:buClr>
                <a:schemeClr val="dk1"/>
              </a:buClr>
              <a:buSzPct val="100000"/>
            </a:pPr>
            <a:endParaRPr lang="en-US" dirty="0"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918783" y="8760606"/>
            <a:ext cx="2997939" cy="461169"/>
          </a:xfrm>
          <a:prstGeom prst="rect">
            <a:avLst/>
          </a:prstGeom>
          <a:noFill/>
          <a:ln>
            <a:noFill/>
          </a:ln>
        </p:spPr>
        <p:txBody>
          <a:bodyPr lIns="92217" tIns="46097" rIns="92217" bIns="46097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0379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965F5-2E24-1C41-B2B4-6DE93046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472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91834" y="4381104"/>
            <a:ext cx="5534659" cy="4150519"/>
          </a:xfrm>
          <a:prstGeom prst="rect">
            <a:avLst/>
          </a:prstGeom>
        </p:spPr>
        <p:txBody>
          <a:bodyPr lIns="92217" tIns="92217" rIns="92217" bIns="92217" anchor="t" anchorCtr="0">
            <a:noAutofit/>
          </a:bodyPr>
          <a:lstStyle/>
          <a:p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90563"/>
            <a:ext cx="6149975" cy="3460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332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701122" y="4425219"/>
            <a:ext cx="5608967" cy="4192312"/>
          </a:xfrm>
          <a:prstGeom prst="rect">
            <a:avLst/>
          </a:prstGeom>
        </p:spPr>
        <p:txBody>
          <a:bodyPr lIns="93277" tIns="93277" rIns="93277" bIns="93277" anchor="t" anchorCtr="0">
            <a:noAutofit/>
          </a:bodyPr>
          <a:lstStyle/>
          <a:p>
            <a:endParaRPr dirty="0"/>
          </a:p>
        </p:txBody>
      </p:sp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400050" y="696913"/>
            <a:ext cx="6210300" cy="34940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53207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0" b="3737"/>
          <a:stretch/>
        </p:blipFill>
        <p:spPr>
          <a:xfrm>
            <a:off x="0" y="70934"/>
            <a:ext cx="12192000" cy="690289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12700" algn="l">
              <a:lnSpc>
                <a:spcPts val="969"/>
              </a:lnSpc>
            </a:pPr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    </a:t>
            </a:r>
            <a:fld id="{77DFCED7-EB59-654B-ACD8-84CE8F59160C}" type="slidenum">
              <a:rPr lang="en-US" smtClean="0"/>
              <a:pPr marL="12700" algn="l">
                <a:lnSpc>
                  <a:spcPts val="969"/>
                </a:lnSpc>
              </a:pPr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963399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524000" y="3443074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70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 dirty="0"/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79" r="27517" b="8520"/>
          <a:stretch/>
        </p:blipFill>
        <p:spPr>
          <a:xfrm>
            <a:off x="4416972" y="0"/>
            <a:ext cx="7768678" cy="6858000"/>
          </a:xfrm>
          <a:prstGeom prst="rect">
            <a:avLst/>
          </a:prstGeom>
        </p:spPr>
      </p:pic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2017 </a:t>
            </a:r>
            <a:r>
              <a:rPr lang="en-US" dirty="0">
                <a:solidFill>
                  <a:prstClr val="white"/>
                </a:solidFill>
              </a:rPr>
              <a:t>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77153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004AD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583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4404" b="46479"/>
          <a:stretch/>
        </p:blipFill>
        <p:spPr>
          <a:xfrm>
            <a:off x="3140762" y="2057270"/>
            <a:ext cx="9067004" cy="479271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3024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rgbClr val="004AD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27821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E5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513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buFont typeface="Arial" panose="020B0604020202020204" pitchFamily="34" charset="0"/>
              <a:buChar char="•"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287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5220070" cy="4101914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0"/>
          </p:nvPr>
        </p:nvSpPr>
        <p:spPr>
          <a:xfrm>
            <a:off x="5566716" y="99060"/>
            <a:ext cx="6107112" cy="609917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40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ullets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674811"/>
            <a:ext cx="5220070" cy="4147046"/>
          </a:xfrm>
        </p:spPr>
        <p:txBody>
          <a:bodyPr anchor="t" anchorCtr="0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6001305" cy="776425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5557838" y="693738"/>
            <a:ext cx="6281737" cy="545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564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54174"/>
            <a:ext cx="2862262" cy="4518026"/>
          </a:xfrm>
        </p:spPr>
        <p:txBody>
          <a:bodyPr>
            <a:norm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Lorem ipsum </a:t>
            </a:r>
            <a:r>
              <a:rPr lang="en-US" dirty="0" err="1"/>
              <a:t>doler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2863049" cy="776425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3384550" y="693738"/>
            <a:ext cx="8431213" cy="547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3771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676400"/>
            <a:ext cx="9948862" cy="4702175"/>
          </a:xfrm>
        </p:spPr>
        <p:txBody>
          <a:bodyPr anchor="t" anchorCtr="0"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83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Paragraph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8138" y="1710418"/>
            <a:ext cx="4145978" cy="4886325"/>
          </a:xfrm>
        </p:spPr>
        <p:txBody>
          <a:bodyPr>
            <a:noAutofit/>
          </a:bodyPr>
          <a:lstStyle>
            <a:lvl1pPr marL="0" indent="0">
              <a:buNone/>
              <a:defRPr sz="28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37351" y="693599"/>
            <a:ext cx="9949649" cy="77642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alphaModFix amt="7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2" r="21298" b="3427"/>
          <a:stretch/>
        </p:blipFill>
        <p:spPr>
          <a:xfrm>
            <a:off x="4484117" y="94592"/>
            <a:ext cx="7707884" cy="6763408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113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ultiple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8453946" y="3505200"/>
            <a:ext cx="3465766" cy="2667000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57400"/>
            <a:ext cx="3466631" cy="832103"/>
          </a:xfrm>
        </p:spPr>
        <p:txBody>
          <a:bodyPr anchor="t" anchorCtr="0"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CATEGORY ONE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411431" y="3505200"/>
            <a:ext cx="3477958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4391151" y="2467317"/>
            <a:ext cx="3478826" cy="83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/>
              <a:t>CATEGORY</a:t>
            </a:r>
            <a:r>
              <a:rPr lang="en-US" sz="3200" baseline="0" dirty="0"/>
              <a:t> TWO</a:t>
            </a:r>
            <a:endParaRPr lang="en-US" sz="3200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338216" y="3505200"/>
            <a:ext cx="3465766" cy="2691384"/>
          </a:xfrm>
        </p:spPr>
        <p:txBody>
          <a:bodyPr anchor="t" anchorCtr="0">
            <a:no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If you need to write more than a few bullets worth of information, consider using an image or simple phrase as provocation and speaking to the content you want to write. </a:t>
            </a: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8367876" y="2477879"/>
            <a:ext cx="3466631" cy="7314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algn="ctr"/>
            <a:r>
              <a:rPr lang="en-US" sz="3200" dirty="0"/>
              <a:t>VOICE SERVICES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110892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181635" y="2209800"/>
            <a:ext cx="0" cy="413537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9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38"/>
          <a:stretch/>
        </p:blipFill>
        <p:spPr>
          <a:xfrm>
            <a:off x="0" y="72596"/>
            <a:ext cx="12261275" cy="742548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284526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2764201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546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0" y="71438"/>
            <a:ext cx="12192000" cy="67865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97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781" y="221653"/>
            <a:ext cx="12123219" cy="663634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object 4"/>
          <p:cNvSpPr/>
          <p:nvPr userDrawn="1"/>
        </p:nvSpPr>
        <p:spPr>
          <a:xfrm>
            <a:off x="1" y="81481"/>
            <a:ext cx="12192000" cy="6776519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300"/>
                </a:moveTo>
                <a:lnTo>
                  <a:pt x="12178995" y="6845300"/>
                </a:lnTo>
                <a:lnTo>
                  <a:pt x="12178995" y="0"/>
                </a:lnTo>
                <a:lnTo>
                  <a:pt x="0" y="0"/>
                </a:lnTo>
                <a:lnTo>
                  <a:pt x="0" y="6845300"/>
                </a:lnTo>
                <a:close/>
              </a:path>
            </a:pathLst>
          </a:custGeom>
          <a:solidFill>
            <a:schemeClr val="tx1">
              <a:lumMod val="65000"/>
              <a:lumOff val="35000"/>
              <a:alpha val="80000"/>
            </a:schemeClr>
          </a:solid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003" y="2235200"/>
            <a:ext cx="9144000" cy="796388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prstClr val="white"/>
                </a:solidFill>
              </a:rPr>
              <a:t>© 2017 </a:t>
            </a:r>
            <a:r>
              <a:rPr lang="en-US" dirty="0">
                <a:solidFill>
                  <a:prstClr val="white"/>
                </a:solidFill>
              </a:rPr>
              <a:t>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4703559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8"/>
          <p:cNvSpPr/>
          <p:nvPr userDrawn="1"/>
        </p:nvSpPr>
        <p:spPr>
          <a:xfrm>
            <a:off x="4500110" y="2861584"/>
            <a:ext cx="3191779" cy="11348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prstClr val="white"/>
                </a:solidFill>
              </a:rPr>
              <a:t>© 2017 </a:t>
            </a:r>
            <a:r>
              <a:rPr lang="en-US" dirty="0">
                <a:solidFill>
                  <a:prstClr val="white"/>
                </a:solidFill>
              </a:rPr>
              <a:t>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272616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974513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577277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323850" marR="0" lvl="1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813971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 Light" pitchFamily="34" charset="0"/>
                <a:cs typeface="Source Sans Pro" panose="020B0503030403020204" pitchFamily="34" charset="0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 Light" pitchFamily="34" charset="0"/>
                <a:ea typeface="Source Sans Pro Light" pitchFamily="34" charset="0"/>
                <a:cs typeface="Source Sans Pro Light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624450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Slide and Pho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304800" y="304801"/>
            <a:ext cx="11582400" cy="635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Arial"/>
              <a:buNone/>
              <a:defRPr sz="2200" b="1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90551" marR="0" lvl="1" indent="-156605" algn="l" rtl="0">
              <a:spcBef>
                <a:spcPts val="747"/>
              </a:spcBef>
              <a:buClr>
                <a:schemeClr val="dk1"/>
              </a:buClr>
              <a:buSzPct val="100891"/>
              <a:buFont typeface="Arial"/>
              <a:buChar char="–"/>
              <a:defRPr sz="37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304800" y="1956816"/>
            <a:ext cx="7823199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304800" y="1216151"/>
            <a:ext cx="1158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4AD4"/>
              </a:buClr>
              <a:buFont typeface="Source Sans Pro"/>
              <a:buNone/>
              <a:defRPr sz="2000" b="0" i="0" u="none" strike="noStrike" cap="none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 dirty="0"/>
          </a:p>
        </p:txBody>
      </p:sp>
      <p:sp>
        <p:nvSpPr>
          <p:cNvPr id="37" name="Shape 37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54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698046" y="6488683"/>
            <a:ext cx="189154" cy="206850"/>
          </a:xfrm>
          <a:prstGeom prst="rect">
            <a:avLst/>
          </a:prstGeom>
          <a:noFill/>
          <a:ln>
            <a:noFill/>
          </a:ln>
        </p:spPr>
        <p:txBody>
          <a:bodyPr lIns="38100" tIns="38100" rIns="38100" bIns="381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843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39" name="Shape 39"/>
          <p:cNvCxnSpPr/>
          <p:nvPr/>
        </p:nvCxnSpPr>
        <p:spPr>
          <a:xfrm>
            <a:off x="304800" y="1066800"/>
            <a:ext cx="11582400" cy="0"/>
          </a:xfrm>
          <a:prstGeom prst="straightConnector1">
            <a:avLst/>
          </a:prstGeom>
          <a:noFill/>
          <a:ln w="15875" cap="flat" cmpd="sng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" name="Shape 34"/>
          <p:cNvSpPr txBox="1">
            <a:spLocks noGrp="1"/>
          </p:cNvSpPr>
          <p:nvPr>
            <p:ph type="body" idx="13"/>
          </p:nvPr>
        </p:nvSpPr>
        <p:spPr>
          <a:xfrm>
            <a:off x="8382000" y="1981200"/>
            <a:ext cx="3505200" cy="37541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  <a:tabLst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457200" marR="0" lvl="1" indent="-13335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523923" marR="0" lvl="2" indent="-114222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 panose="020B0503030403020204" pitchFamily="34" charset="0"/>
                <a:sym typeface="Calibri"/>
              </a:defRPr>
            </a:lvl3pPr>
            <a:lvl4pPr marL="2133493" marR="0" lvl="3" indent="-14803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–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063" marR="0" lvl="4" indent="-148008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»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352632" marR="0" lvl="5" indent="-14797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962202" marR="0" lvl="6" indent="-147947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571771" marR="0" lvl="7" indent="-14791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5181341" marR="0" lvl="8" indent="-147886" algn="l" rtl="0">
              <a:spcBef>
                <a:spcPts val="533"/>
              </a:spcBef>
              <a:buClr>
                <a:schemeClr val="dk1"/>
              </a:buClr>
              <a:buSzPct val="9877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37351" y="6477000"/>
            <a:ext cx="7816049" cy="244475"/>
          </a:xfrm>
          <a:prstGeom prst="rect">
            <a:avLst/>
          </a:prstGeom>
        </p:spPr>
        <p:txBody>
          <a:bodyPr/>
          <a:lstStyle>
            <a:lvl1pPr>
              <a:defRPr sz="800" b="0">
                <a:latin typeface="Source Sans Pro" panose="020B0503030403020204" pitchFamily="34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v0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6"/>
          <a:stretch/>
        </p:blipFill>
        <p:spPr>
          <a:xfrm>
            <a:off x="-52094" y="70938"/>
            <a:ext cx="1235493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de-DE" sz="800" dirty="0">
                <a:solidFill>
                  <a:prstClr val="white"/>
                </a:solidFill>
              </a:rPr>
              <a:t>© 2017 </a:t>
            </a:r>
            <a:r>
              <a:rPr lang="en-US" sz="800" dirty="0">
                <a:solidFill>
                  <a:prstClr val="white"/>
                </a:solidFill>
              </a:rPr>
              <a:t>Universal Service Administrative Co.                     </a:t>
            </a:r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object 8"/>
          <p:cNvSpPr/>
          <p:nvPr userDrawn="1"/>
        </p:nvSpPr>
        <p:spPr>
          <a:xfrm>
            <a:off x="395056" y="5711300"/>
            <a:ext cx="2616398" cy="930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524000" y="1575863"/>
            <a:ext cx="9144000" cy="2387600"/>
          </a:xfrm>
        </p:spPr>
        <p:txBody>
          <a:bodyPr anchor="b">
            <a:no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524000" y="40555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2305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086376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81888" y="2112885"/>
            <a:ext cx="1633492" cy="1419285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32629" y="83127"/>
            <a:ext cx="5020322" cy="6273222"/>
          </a:xfrm>
        </p:spPr>
        <p:txBody>
          <a:bodyPr anchor="ctr" anchorCtr="0">
            <a:noAutofit/>
          </a:bodyPr>
          <a:lstStyle>
            <a:lvl1pPr>
              <a:defRPr sz="2800" baseline="0"/>
            </a:lvl1pPr>
            <a:lvl2pPr>
              <a:defRPr baseline="0"/>
            </a:lvl2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67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09057"/>
            <a:ext cx="9898602" cy="4112800"/>
          </a:xfrm>
        </p:spPr>
        <p:txBody>
          <a:bodyPr>
            <a:no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217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 anchorCtr="0"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43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_Bullets+Moti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37351" y="1719943"/>
            <a:ext cx="4194308" cy="4263998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Body Level One</a:t>
            </a:r>
          </a:p>
          <a:p>
            <a:pPr lvl="1"/>
            <a:r>
              <a:rPr lang="en-US" dirty="0"/>
              <a:t>Body Level Two </a:t>
            </a:r>
          </a:p>
          <a:p>
            <a:pPr lvl="2"/>
            <a:r>
              <a:rPr lang="en-US" dirty="0"/>
              <a:t>Body Level Three</a:t>
            </a:r>
          </a:p>
          <a:p>
            <a:pPr lvl="3"/>
            <a:r>
              <a:rPr lang="en-US" dirty="0"/>
              <a:t>Body Level Four</a:t>
            </a:r>
          </a:p>
          <a:p>
            <a:pPr lvl="4"/>
            <a:r>
              <a:rPr lang="en-US" dirty="0"/>
              <a:t>Body Level Five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2" r="51038" b="4871"/>
          <a:stretch/>
        </p:blipFill>
        <p:spPr>
          <a:xfrm>
            <a:off x="5296647" y="76200"/>
            <a:ext cx="6895353" cy="67818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148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4"/>
          <p:cNvSpPr/>
          <p:nvPr userDrawn="1"/>
        </p:nvSpPr>
        <p:spPr>
          <a:xfrm>
            <a:off x="6350" y="6362"/>
            <a:ext cx="12179300" cy="6845300"/>
          </a:xfrm>
          <a:custGeom>
            <a:avLst/>
            <a:gdLst/>
            <a:ahLst/>
            <a:cxnLst/>
            <a:rect l="l" t="t" r="r" b="b"/>
            <a:pathLst>
              <a:path w="12179300" h="6845300">
                <a:moveTo>
                  <a:pt x="0" y="6845287"/>
                </a:moveTo>
                <a:lnTo>
                  <a:pt x="12178982" y="6845287"/>
                </a:lnTo>
                <a:lnTo>
                  <a:pt x="12178982" y="0"/>
                </a:lnTo>
                <a:lnTo>
                  <a:pt x="0" y="0"/>
                </a:lnTo>
                <a:lnTo>
                  <a:pt x="0" y="6845287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bject 5"/>
          <p:cNvSpPr txBox="1">
            <a:spLocks noGrp="1"/>
          </p:cNvSpPr>
          <p:nvPr>
            <p:ph type="title"/>
          </p:nvPr>
        </p:nvSpPr>
        <p:spPr>
          <a:xfrm>
            <a:off x="307186" y="3086100"/>
            <a:ext cx="7770013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marL="12700">
              <a:lnSpc>
                <a:spcPct val="100000"/>
              </a:lnSpc>
            </a:pPr>
            <a:r>
              <a:rPr sz="4200" b="0" spc="-25" dirty="0">
                <a:solidFill>
                  <a:srgbClr val="FFFFFF"/>
                </a:solidFill>
                <a:latin typeface="Source Sans Pro"/>
                <a:cs typeface="Source Sans Pro"/>
              </a:rPr>
              <a:t>“Type quote</a:t>
            </a:r>
            <a:r>
              <a:rPr sz="4200" b="0" spc="-55" dirty="0">
                <a:solidFill>
                  <a:srgbClr val="FFFFFF"/>
                </a:solidFill>
                <a:latin typeface="Source Sans Pro"/>
                <a:cs typeface="Source Sans Pro"/>
              </a:rPr>
              <a:t> </a:t>
            </a:r>
            <a:r>
              <a:rPr sz="4200" b="0" spc="-70" dirty="0">
                <a:solidFill>
                  <a:srgbClr val="FFFFFF"/>
                </a:solidFill>
                <a:latin typeface="Source Sans Pro"/>
                <a:cs typeface="Source Sans Pro"/>
              </a:rPr>
              <a:t>here.”</a:t>
            </a:r>
            <a:endParaRPr sz="4200" dirty="0">
              <a:latin typeface="Source Sans Pro"/>
              <a:cs typeface="Source Sans Pro"/>
            </a:endParaRPr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4"/>
          </p:nvPr>
        </p:nvSpPr>
        <p:spPr>
          <a:xfrm>
            <a:off x="337351" y="6356350"/>
            <a:ext cx="781604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>
                <a:solidFill>
                  <a:prstClr val="white"/>
                </a:solidFill>
              </a:rPr>
              <a:t>© 2017 </a:t>
            </a:r>
            <a:r>
              <a:rPr lang="en-US" dirty="0">
                <a:solidFill>
                  <a:prstClr val="white"/>
                </a:solidFill>
              </a:rPr>
              <a:t>Universal Service Administrative Co.</a:t>
            </a:r>
            <a:endParaRPr lang="en-US" dirty="0">
              <a:solidFill>
                <a:prstClr val="white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172949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7351" y="693600"/>
            <a:ext cx="11016449" cy="68244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7351" y="1709057"/>
            <a:ext cx="10515600" cy="411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689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70C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fld id="{77DFCED7-EB59-654B-ACD8-84CE8F59160C}" type="slidenum">
              <a:rPr lang="en-US" kern="1200" smtClean="0"/>
              <a:pPr/>
              <a:t>‹#›</a:t>
            </a:fld>
            <a:endParaRPr lang="en-US" kern="1200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351" y="6356350"/>
            <a:ext cx="7816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58CFF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2017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7" name="bk object 16"/>
          <p:cNvSpPr/>
          <p:nvPr userDrawn="1"/>
        </p:nvSpPr>
        <p:spPr>
          <a:xfrm>
            <a:off x="-207264" y="-85344"/>
            <a:ext cx="12508992" cy="161544"/>
          </a:xfrm>
          <a:custGeom>
            <a:avLst/>
            <a:gdLst/>
            <a:ahLst/>
            <a:cxnLst/>
            <a:rect l="l" t="t" r="r" b="b"/>
            <a:pathLst>
              <a:path w="12185650" h="69850">
                <a:moveTo>
                  <a:pt x="0" y="69850"/>
                </a:moveTo>
                <a:lnTo>
                  <a:pt x="12185345" y="69850"/>
                </a:lnTo>
                <a:lnTo>
                  <a:pt x="12185345" y="0"/>
                </a:lnTo>
                <a:lnTo>
                  <a:pt x="0" y="0"/>
                </a:lnTo>
                <a:lnTo>
                  <a:pt x="0" y="69850"/>
                </a:lnTo>
                <a:close/>
              </a:path>
            </a:pathLst>
          </a:custGeom>
          <a:solidFill>
            <a:srgbClr val="004AD4"/>
          </a:solidFill>
        </p:spPr>
        <p:txBody>
          <a:bodyPr wrap="square" lIns="0" tIns="0" rIns="0" bIns="0" rtlCol="0"/>
          <a:lstStyle/>
          <a:p>
            <a:endParaRPr sz="18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5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98" r:id="rId13"/>
    <p:sldLayoutId id="2147483683" r:id="rId14"/>
    <p:sldLayoutId id="2147483684" r:id="rId15"/>
    <p:sldLayoutId id="2147483685" r:id="rId16"/>
    <p:sldLayoutId id="2147483688" r:id="rId17"/>
    <p:sldLayoutId id="2147483689" r:id="rId18"/>
    <p:sldLayoutId id="2147483690" r:id="rId19"/>
    <p:sldLayoutId id="2147483691" r:id="rId20"/>
    <p:sldLayoutId id="2147483693" r:id="rId21"/>
    <p:sldLayoutId id="2147483694" r:id="rId22"/>
    <p:sldLayoutId id="2147483667" r:id="rId23"/>
    <p:sldLayoutId id="2147483696" r:id="rId24"/>
    <p:sldLayoutId id="2147483660" r:id="rId25"/>
    <p:sldLayoutId id="2147483652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i="0" kern="1200">
          <a:solidFill>
            <a:srgbClr val="004AD4"/>
          </a:solidFill>
          <a:latin typeface="Source Sans Pro" charset="0"/>
          <a:ea typeface="Source Sans Pro" charset="0"/>
          <a:cs typeface="Source Sans Pro" charset="0"/>
        </a:defRPr>
      </a:lvl1pPr>
    </p:titleStyle>
    <p:bodyStyle>
      <a:lvl1pPr marL="514350" indent="-514350" algn="l" defTabSz="914400" rtl="0" eaLnBrk="1" latinLnBrk="0" hangingPunct="1">
        <a:lnSpc>
          <a:spcPct val="100000"/>
        </a:lnSpc>
        <a:spcBef>
          <a:spcPts val="1000"/>
        </a:spcBef>
        <a:spcAft>
          <a:spcPts val="300"/>
        </a:spcAft>
        <a:buClr>
          <a:srgbClr val="006FF4"/>
        </a:buClr>
        <a:buFont typeface="+mj-lt"/>
        <a:buAutoNum type="arabicPeriod"/>
        <a:defRPr sz="2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SzPct val="85000"/>
        <a:buFont typeface="LucidaGrande" charset="0"/>
        <a:buChar char="◇"/>
        <a:defRPr sz="20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Wingdings" charset="2"/>
        <a:buChar char="§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Clr>
          <a:srgbClr val="FE5000"/>
        </a:buClr>
        <a:buFont typeface="LucidaGrande" charset="0"/>
        <a:buChar char="-"/>
        <a:defRPr sz="1800" kern="1200">
          <a:solidFill>
            <a:schemeClr val="tx1">
              <a:lumMod val="65000"/>
              <a:lumOff val="35000"/>
            </a:schemeClr>
          </a:solidFill>
          <a:latin typeface="Source Sans Pro" charset="0"/>
          <a:ea typeface="Source Sans Pro" charset="0"/>
          <a:cs typeface="Source Sans Pro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sac.org/sl/about/outreach/videos/Gift-Rules.aspx" TargetMode="Externa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Shape 55" descr="SE-SL-PPT Cover Photo.jpg"/>
          <p:cNvPicPr preferRelativeResize="0"/>
          <p:nvPr/>
        </p:nvPicPr>
        <p:blipFill rotWithShape="1">
          <a:blip r:embed="rId3">
            <a:alphaModFix/>
          </a:blip>
          <a:srcRect t="2829" b="2839"/>
          <a:stretch/>
        </p:blipFill>
        <p:spPr>
          <a:xfrm>
            <a:off x="0" y="7620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5354599"/>
            <a:ext cx="2702087" cy="96268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457201" y="2706020"/>
            <a:ext cx="11582400" cy="6720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4000" b="1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Advanced Program Compliance</a:t>
            </a:r>
          </a:p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r>
              <a:rPr lang="en-US" sz="3200" dirty="0">
                <a:solidFill>
                  <a:srgbClr val="FFFFFF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"/>
                <a:sym typeface="Source Sans Pro"/>
              </a:rPr>
              <a:t>2018 Service Provider Training </a:t>
            </a:r>
            <a:endParaRPr lang="en-US" sz="3200" dirty="0">
              <a:solidFill>
                <a:srgbClr val="FF0000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Source Sans Pro"/>
              <a:sym typeface="Source Sans Pro"/>
            </a:endParaRPr>
          </a:p>
        </p:txBody>
      </p:sp>
      <p:sp>
        <p:nvSpPr>
          <p:cNvPr id="58" name="Shape 58"/>
          <p:cNvSpPr txBox="1"/>
          <p:nvPr/>
        </p:nvSpPr>
        <p:spPr>
          <a:xfrm>
            <a:off x="337351" y="3873453"/>
            <a:ext cx="11582400" cy="482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Clr>
                <a:srgbClr val="FFFFFF"/>
              </a:buClr>
              <a:buSzPct val="25000"/>
              <a:buFont typeface="Arial"/>
              <a:buNone/>
            </a:pPr>
            <a:endParaRPr lang="en-US" sz="1800" dirty="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-3968" y="-2977"/>
            <a:ext cx="12199939" cy="85725"/>
          </a:xfrm>
          <a:prstGeom prst="rect">
            <a:avLst/>
          </a:prstGeom>
          <a:solidFill>
            <a:srgbClr val="004AD4"/>
          </a:solidFill>
          <a:ln>
            <a:noFill/>
          </a:ln>
        </p:spPr>
        <p:txBody>
          <a:bodyPr lIns="26775" tIns="26775" rIns="26775" bIns="26775" anchor="ctr" anchorCtr="0">
            <a:noAutofit/>
          </a:bodyPr>
          <a:lstStyle/>
          <a:p>
            <a:pPr algn="ctr"/>
            <a:endParaRPr sz="1547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Footer Placeholder 2"/>
          <p:cNvSpPr txBox="1">
            <a:spLocks/>
          </p:cNvSpPr>
          <p:nvPr/>
        </p:nvSpPr>
        <p:spPr>
          <a:xfrm>
            <a:off x="8305800" y="5952160"/>
            <a:ext cx="32440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ts val="96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© 2018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 charset="0"/>
                <a:ea typeface="Source Sans Pro" charset="0"/>
              </a:rPr>
              <a:t>Universal Service Administrative Co.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SansPro-Light"/>
              <a:ea typeface="Source Sans Pro" charset="0"/>
              <a:cs typeface="SourceSansPro-Ligh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US" sz="843" smtClean="0">
                <a:solidFill>
                  <a:srgbClr val="004AD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pPr algn="r">
                <a:buSzPct val="25000"/>
              </a:pPr>
              <a:t>1</a:t>
            </a:fld>
            <a:endParaRPr lang="en-US" sz="843" dirty="0">
              <a:solidFill>
                <a:srgbClr val="004AD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129064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xfrm>
            <a:off x="533400" y="1754600"/>
            <a:ext cx="9898602" cy="46017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the </a:t>
            </a:r>
            <a:r>
              <a:rPr lang="en-US" sz="2400" dirty="0">
                <a:sym typeface="Source Sans Pro"/>
              </a:rPr>
              <a:t>FCC Form 470 and RFP, applicants must describe the desired products and services they</a:t>
            </a:r>
            <a:r>
              <a:rPr lang="en-US" sz="2400" dirty="0"/>
              <a:t> need </a:t>
            </a:r>
            <a:r>
              <a:rPr lang="en-US" sz="2400" dirty="0">
                <a:sym typeface="Source Sans Pro"/>
              </a:rPr>
              <a:t>with sufficient specificity for servi</a:t>
            </a:r>
            <a:r>
              <a:rPr lang="en-US" sz="2400" dirty="0"/>
              <a:t>ce providers to be able to submit responsive bids.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Services requested on the FCC Form 470 and RFP MUST match.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generic descriptions (e.g., all Digital Transmission Services).</a:t>
            </a:r>
          </a:p>
          <a:p>
            <a:pPr lvl="1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No laundry lists of products and services.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Source Sans Pro"/>
              </a:rPr>
              <a:t>All potential bidders must have access to the applicant’s FCC Form 470</a:t>
            </a:r>
            <a:r>
              <a:rPr lang="en-US" sz="2400" dirty="0"/>
              <a:t>, </a:t>
            </a:r>
            <a:r>
              <a:rPr lang="en-US" sz="2400" dirty="0">
                <a:sym typeface="Source Sans Pro"/>
              </a:rPr>
              <a:t>RFP, a</a:t>
            </a:r>
            <a:r>
              <a:rPr lang="en-US" sz="2400" dirty="0"/>
              <a:t>nd RFP documents. The process must be open and fair.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Source Sans Pro"/>
              </a:rPr>
              <a:t>The applicant must be prepared to accept bids and answer questions.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Bidding: Guiding Principles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Requests for Proposal (RFPs)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ym typeface="Source Sans Pro"/>
              </a:rPr>
              <a:t>Requests for Proposals (RFPs) may be created to describe specific needs and circumstances in more detail.</a:t>
            </a:r>
          </a:p>
          <a:p>
            <a:pPr lvl="1"/>
            <a:r>
              <a:rPr lang="en-US" sz="2200" dirty="0">
                <a:sym typeface="Source Sans Pro"/>
              </a:rPr>
              <a:t>USAC uses the terms “RFP” and </a:t>
            </a:r>
            <a:r>
              <a:rPr lang="en-US" sz="2200" dirty="0"/>
              <a:t>“RFP document” </a:t>
            </a:r>
            <a:r>
              <a:rPr lang="en-US" sz="2200" dirty="0">
                <a:sym typeface="Source Sans Pro"/>
              </a:rPr>
              <a:t>generically to refer to any supplemental document that helps to describe the requested services or provides more</a:t>
            </a:r>
            <a:r>
              <a:rPr lang="en-US" sz="2200" dirty="0"/>
              <a:t> information that is not in the FCC Form 470.</a:t>
            </a:r>
          </a:p>
          <a:p>
            <a:pPr lvl="1"/>
            <a:r>
              <a:rPr lang="en-US" sz="2200" dirty="0"/>
              <a:t>For most types of funding requests, applicants are not required to issue an RFP unless their state or local procurement rules or regulations require it – however, some service requests do require RFPs.</a:t>
            </a:r>
          </a:p>
          <a:p>
            <a:pPr lvl="1"/>
            <a:r>
              <a:rPr lang="en-US" sz="2200" dirty="0">
                <a:sym typeface="Source Sans Pro"/>
              </a:rPr>
              <a:t>If applicants issue an RFP and/or a</a:t>
            </a:r>
            <a:r>
              <a:rPr lang="en-US" sz="2200" dirty="0"/>
              <a:t>n </a:t>
            </a:r>
            <a:r>
              <a:rPr lang="en-US" sz="2200" dirty="0">
                <a:sym typeface="Source Sans Pro"/>
              </a:rPr>
              <a:t>RFP document, </a:t>
            </a:r>
            <a:r>
              <a:rPr lang="en-US" sz="2200" dirty="0"/>
              <a:t>these </a:t>
            </a:r>
            <a:r>
              <a:rPr lang="en-US" sz="2200" dirty="0">
                <a:sym typeface="Source Sans Pro"/>
              </a:rPr>
              <a:t>documents must be attached to the FCC Form 470 they submit in EPC.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312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Bidding: Imposing Restrictions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Cannot list specific make and model of services sought without also considering equivalent products and/or services.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“XYZ manufacturer's router model 345J </a:t>
            </a:r>
            <a:r>
              <a:rPr lang="en-US" altLang="en-US" sz="2200" b="1" dirty="0">
                <a:solidFill>
                  <a:schemeClr val="accent2"/>
                </a:solidFill>
              </a:rPr>
              <a:t>or equivalent</a:t>
            </a:r>
            <a:r>
              <a:rPr lang="en-US" altLang="en-US" sz="2200" dirty="0"/>
              <a:t>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FCC Form 470 will ensure compliance but double check </a:t>
            </a:r>
            <a:r>
              <a:rPr lang="en-US" altLang="en-US" dirty="0"/>
              <a:t>the</a:t>
            </a:r>
            <a:r>
              <a:rPr lang="en-US" altLang="en-US" sz="2200" dirty="0"/>
              <a:t> RFP.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dirty="0"/>
              <a:t> </a:t>
            </a:r>
            <a:r>
              <a:rPr lang="en-US" altLang="en-US" sz="2400" dirty="0"/>
              <a:t>Applicants may set some eligible service requirements.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200" dirty="0"/>
              <a:t>Applicants may require service providers to provide services that are compatible with one kind of system over another (e.g. Brand X compatible).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400" dirty="0"/>
              <a:t>Disqualification criteria must be spelled out in FCC Form 470 and/or RFP and be available to all potential bidders.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968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0406849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Services are part of a multi-year contract that is still in effect: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Multi-year contract was signed in prior year and the original contract term has not completed;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Multi-year contract was signed in prior year with contract extensions, and the contract extensions have not yet expired.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/>
              <a:t>In both cases, the contract terms and services are supported by the FCC Form 470.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State filed FCC Form 470 on </a:t>
            </a:r>
            <a:r>
              <a:rPr lang="en-US" dirty="0"/>
              <a:t>the applicant’s</a:t>
            </a:r>
            <a:r>
              <a:rPr lang="en-US" sz="2400" dirty="0"/>
              <a:t> behalf for state master contract.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applicant must compare all bids on the state master contract.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984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470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Services qualify for low cost, high speed internet access: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services are not being provided under a multi-year contract.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services qualify for low-cost, high speed internet access.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It is commercially available, business class internet access.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It offers minimum speeds of 100 Mbps download / 10 Mbps upload.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pre-discount price — including any one-time charges — is $3,600 or less annually per entity (school or library).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It provides basic conduit access to the internet at those required minimum speeds.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5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</a:t>
            </a:r>
            <a:r>
              <a:rPr lang="en-US" dirty="0">
                <a:solidFill>
                  <a:srgbClr val="004ADD"/>
                </a:solidFill>
              </a:rPr>
              <a:t>ha</a:t>
            </a:r>
            <a:r>
              <a:rPr lang="en-US" dirty="0"/>
              <a:t>t </a:t>
            </a:r>
            <a:r>
              <a:rPr lang="en-US" dirty="0">
                <a:solidFill>
                  <a:srgbClr val="004ADD"/>
                </a:solidFill>
              </a:rPr>
              <a:t>applicants do when they </a:t>
            </a:r>
            <a:r>
              <a:rPr lang="en-US" dirty="0"/>
              <a:t>get no bids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0254449" cy="4112800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Reach out to additional potential bidders and ask them to bid.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applicants receive only one bid, </a:t>
            </a:r>
            <a:r>
              <a:rPr lang="en-US" i="1" dirty="0">
                <a:sym typeface="Source Sans Pro"/>
              </a:rPr>
              <a:t>and it is cost-effective</a:t>
            </a:r>
            <a:r>
              <a:rPr lang="en-US" dirty="0"/>
              <a:t>, they</a:t>
            </a:r>
            <a:r>
              <a:rPr lang="en-US" dirty="0">
                <a:sym typeface="Source Sans Pro"/>
              </a:rPr>
              <a:t> may accept it.</a:t>
            </a:r>
          </a:p>
          <a:p>
            <a:pPr lvl="1">
              <a:lnSpc>
                <a:spcPct val="150000"/>
              </a:lnSpc>
              <a:spcAft>
                <a:spcPts val="0"/>
              </a:spcAft>
            </a:pPr>
            <a:r>
              <a:rPr lang="en-US" dirty="0">
                <a:sym typeface="Source Sans Pro"/>
              </a:rPr>
              <a:t>Document </a:t>
            </a:r>
            <a:r>
              <a:rPr lang="en-US" dirty="0"/>
              <a:t>their</a:t>
            </a:r>
            <a:r>
              <a:rPr lang="en-US" dirty="0">
                <a:sym typeface="Source Sans Pro"/>
              </a:rPr>
              <a:t> decision with a memo or email for </a:t>
            </a:r>
            <a:r>
              <a:rPr lang="en-US" dirty="0"/>
              <a:t>their</a:t>
            </a:r>
            <a:r>
              <a:rPr lang="en-US" dirty="0">
                <a:sym typeface="Source Sans Pro"/>
              </a:rPr>
              <a:t> records.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If they did not receive any bids, they can solicit bids.</a:t>
            </a:r>
          </a:p>
          <a:p>
            <a:pPr lvl="1"/>
            <a:r>
              <a:rPr lang="en-US" dirty="0">
                <a:sym typeface="Source Sans Pro"/>
              </a:rPr>
              <a:t>Reach out to vendors in the area.</a:t>
            </a:r>
          </a:p>
          <a:p>
            <a:pPr lvl="1"/>
            <a:r>
              <a:rPr lang="en-US" dirty="0">
                <a:sym typeface="Source Sans Pro"/>
              </a:rPr>
              <a:t>Ask their current service provider to submit a bid or to </a:t>
            </a:r>
            <a:r>
              <a:rPr lang="en-US" dirty="0"/>
              <a:t>send them an email that they are willing to continue to provide service at the current level and cost.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373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Program Compliance Issues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182032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idx="1"/>
          </p:nvPr>
        </p:nvSpPr>
        <p:spPr>
          <a:xfrm>
            <a:off x="609600" y="1363070"/>
            <a:ext cx="9898602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To evaluate incoming bids, applicants can create a bid evaluation matrix.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They can develop evaluation criteria</a:t>
            </a:r>
            <a:r>
              <a:rPr lang="en-US" dirty="0"/>
              <a:t> or </a:t>
            </a:r>
            <a:r>
              <a:rPr lang="en-US" dirty="0">
                <a:sym typeface="Source Sans Pro"/>
              </a:rPr>
              <a:t>factors to assess the bids.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They can assign each evaluation</a:t>
            </a:r>
            <a:r>
              <a:rPr lang="en-US" dirty="0"/>
              <a:t> </a:t>
            </a:r>
            <a:r>
              <a:rPr lang="en-US" dirty="0">
                <a:sym typeface="Source Sans Pro"/>
              </a:rPr>
              <a:t>factor a point value or percentage.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/>
              <a:t>The </a:t>
            </a:r>
            <a:r>
              <a:rPr lang="en-US" dirty="0">
                <a:sym typeface="Source Sans Pro"/>
              </a:rPr>
              <a:t>price of the </a:t>
            </a:r>
            <a:r>
              <a:rPr lang="en-US" b="1" dirty="0">
                <a:sym typeface="Source Sans Pro"/>
              </a:rPr>
              <a:t>eligible</a:t>
            </a:r>
            <a:r>
              <a:rPr lang="en-US" dirty="0">
                <a:sym typeface="Source Sans Pro"/>
              </a:rPr>
              <a:t> products and services must be the most heavily weighted factor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the “primary factor”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in their evaluation.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vendor who </a:t>
            </a:r>
            <a:r>
              <a:rPr lang="en-US" dirty="0"/>
              <a:t>receives </a:t>
            </a:r>
            <a:r>
              <a:rPr lang="en-US" dirty="0">
                <a:sym typeface="Source Sans Pro"/>
              </a:rPr>
              <a:t>the most overall points or the highest percentage is the winner.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Disqualification of bid(s) must be tied to the requirements clearly listed on the FCC Form 470 and/or RFP.</a:t>
            </a: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Bids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10" name="Shape 130"/>
          <p:cNvSpPr txBox="1">
            <a:spLocks/>
          </p:cNvSpPr>
          <p:nvPr/>
        </p:nvSpPr>
        <p:spPr>
          <a:xfrm>
            <a:off x="609600" y="1385276"/>
            <a:ext cx="9898602" cy="437405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ym typeface="Source Sans Pro"/>
              </a:rPr>
              <a:t>Applicants evaluate </a:t>
            </a:r>
            <a:r>
              <a:rPr lang="en-US" sz="2400" dirty="0">
                <a:sym typeface="Source Sans Pro"/>
              </a:rPr>
              <a:t>the bids using a matrix with </a:t>
            </a:r>
            <a:r>
              <a:rPr lang="en-US" sz="2400" dirty="0" smtClean="0">
                <a:sym typeface="Source Sans Pro"/>
              </a:rPr>
              <a:t>bid </a:t>
            </a:r>
            <a:r>
              <a:rPr lang="en-US" sz="2400" dirty="0">
                <a:sym typeface="Source Sans Pro"/>
              </a:rPr>
              <a:t>factors and points.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 marL="0" indent="0">
              <a:spcBef>
                <a:spcPts val="1400"/>
              </a:spcBef>
              <a:spcAft>
                <a:spcPts val="0"/>
              </a:spcAft>
              <a:buNone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100" dirty="0">
              <a:sym typeface="Source Sans Pro"/>
            </a:endParaRP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ym typeface="Source Sans Pro"/>
              </a:rPr>
              <a:t>Bidder 3 wins because they received the most points.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 Evaluation Sample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58" y="1973057"/>
            <a:ext cx="9949534" cy="3920068"/>
          </a:xfrm>
          <a:prstGeom prst="rect">
            <a:avLst/>
          </a:prstGeom>
        </p:spPr>
      </p:pic>
      <p:sp>
        <p:nvSpPr>
          <p:cNvPr id="171" name="Shape 171"/>
          <p:cNvSpPr/>
          <p:nvPr/>
        </p:nvSpPr>
        <p:spPr>
          <a:xfrm>
            <a:off x="9487300" y="5133817"/>
            <a:ext cx="771600" cy="609600"/>
          </a:xfrm>
          <a:prstGeom prst="ellipse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8105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7"/>
            <a:ext cx="10559249" cy="4112800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Applicants must have a signed contract or </a:t>
            </a:r>
            <a:r>
              <a:rPr lang="en-US" sz="2400" b="1" i="1" dirty="0"/>
              <a:t>other legally binding agreement</a:t>
            </a:r>
            <a:r>
              <a:rPr lang="en-US" sz="2400" dirty="0"/>
              <a:t> in place prior to submitting their FCC Forms 471 to USAC.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Applicant must not sign a contract before the Allowable Contract Award Date (ACD).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Signed contracts constitute the best evidence that a legally binding agreement exists.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A verbal offer and/or acceptance will not be considered evidence of the existence of a legally binding agreement.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 and Legally Binding Agreement</a:t>
            </a:r>
          </a:p>
        </p:txBody>
      </p:sp>
    </p:spTree>
    <p:extLst>
      <p:ext uri="{BB962C8B-B14F-4D97-AF65-F5344CB8AC3E}">
        <p14:creationId xmlns:p14="http://schemas.microsoft.com/office/powerpoint/2010/main" val="2112434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0" y="2362200"/>
            <a:ext cx="1833980" cy="141928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419600" y="235527"/>
            <a:ext cx="6130772" cy="6622473"/>
          </a:xfrm>
        </p:spPr>
        <p:txBody>
          <a:bodyPr/>
          <a:lstStyle/>
          <a:p>
            <a:r>
              <a:rPr lang="en-US" sz="2400" dirty="0"/>
              <a:t>Competitive Bidding (FCC Form 470)</a:t>
            </a:r>
          </a:p>
          <a:p>
            <a:r>
              <a:rPr lang="en-US" sz="2400" dirty="0"/>
              <a:t>Program Compliance Issues</a:t>
            </a:r>
          </a:p>
          <a:p>
            <a:r>
              <a:rPr lang="en-US" sz="2400" dirty="0"/>
              <a:t>Requesting Funding (FCC Form 471)</a:t>
            </a:r>
          </a:p>
          <a:p>
            <a:r>
              <a:rPr lang="en-US" sz="2400" dirty="0"/>
              <a:t>Application Review </a:t>
            </a:r>
          </a:p>
          <a:p>
            <a:r>
              <a:rPr lang="en-US" sz="2400" dirty="0"/>
              <a:t>Funding Commitments and Document </a:t>
            </a:r>
            <a:r>
              <a:rPr lang="en-US" sz="2400" dirty="0" smtClean="0"/>
              <a:t>Retention</a:t>
            </a:r>
            <a:endParaRPr lang="en-US" sz="2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557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9" y="1371600"/>
            <a:ext cx="9898602" cy="41128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During an FCC Form 471 review, when state and/or local contract law doesn’t require signature and/or date, the applicant will be given the opportunity to complete a certification statement that affirms that the applicant is compliant with its state and/or local contract law.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Tariffed or Month-to-Month service purchased under contract is contracted service.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Purchase orders will not be considered valid unless they are considered a contract or legally binding agreement in the state in </a:t>
            </a:r>
            <a:r>
              <a:rPr lang="en-US" sz="2000" dirty="0" smtClean="0"/>
              <a:t>which the applicant resides</a:t>
            </a:r>
            <a:r>
              <a:rPr lang="en-US" sz="2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Voluntary contract extensions are allowable only when the option is stated in the original provisions of the contract.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Applicant must rebid the services (i.e., file a new FCC Form 470) if contract extensions are not stated in the contract or RFP.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Applicants must create a contract record in their EPC profile for each contract and can upload a copy of the contract.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882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Master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 state master contract (SMC) is competitively bid and put in place by a state government for use by multiple entities in that state.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Single winner: </a:t>
            </a:r>
            <a:r>
              <a:rPr lang="en-US" dirty="0"/>
              <a:t>Single vendor wins the bid.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Multiple winners: </a:t>
            </a:r>
            <a:r>
              <a:rPr lang="en-US" dirty="0"/>
              <a:t>State awards contract to several bidders.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/>
              <a:t>Multiple Award Schedule (MAS): </a:t>
            </a:r>
            <a:r>
              <a:rPr lang="en-US" dirty="0"/>
              <a:t>State awards contract for same goods and services to multiple vendors that can serve the same population.</a:t>
            </a:r>
          </a:p>
          <a:p>
            <a:pPr marL="742950" lvl="2" indent="-342900">
              <a:spcAft>
                <a:spcPts val="0"/>
              </a:spcAft>
              <a:defRPr/>
            </a:pPr>
            <a:r>
              <a:rPr lang="en-US" sz="2200" dirty="0"/>
              <a:t>Multiple winners always require vendor selection justification and applicants must conduct a mini-bid to award contract. </a:t>
            </a:r>
          </a:p>
          <a:p>
            <a:pPr marL="742950" lvl="2" indent="-342900">
              <a:spcAft>
                <a:spcPts val="0"/>
              </a:spcAft>
              <a:defRPr/>
            </a:pPr>
            <a:r>
              <a:rPr lang="en-US" sz="2200" dirty="0"/>
              <a:t>Applicants must remember to include in their mini-bid all contracts on the MAS that provide the services sought.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9524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Effectiveness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i="1" dirty="0"/>
              <a:t>Ysleta</a:t>
            </a:r>
            <a:r>
              <a:rPr lang="en-US" altLang="en-US" dirty="0"/>
              <a:t> </a:t>
            </a:r>
            <a:r>
              <a:rPr lang="en-US" altLang="en-US" i="1" dirty="0"/>
              <a:t>Order</a:t>
            </a:r>
            <a:r>
              <a:rPr lang="en-US" altLang="en-US" dirty="0"/>
              <a:t>, para. 54:  Example: Routers priced at two or three times greater than the prices available from commercial vendors would not be cost-effective, absent extenuating circumstances.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Receiving only one bid does not automatically make it cost-effective.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Applicants must be able to demonstrate why a solution with higher than average pricing is cost-effective.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dirty="0"/>
              <a:t>Applicants will need to CERTIFY on FCC Form 471 (per FCC rules) that all bids submitted were carefully considered, the most cost-effective bid was selected with price being the primary factor considered, and is the most cost-effective means of meeting educational needs and technology goals.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718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694" y="1692827"/>
            <a:ext cx="9898602" cy="4386943"/>
          </a:xfrm>
        </p:spPr>
        <p:txBody>
          <a:bodyPr/>
          <a:lstStyle/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altLang="en-US" sz="2400" dirty="0"/>
              <a:t>Service </a:t>
            </a:r>
            <a:r>
              <a:rPr lang="en-US" sz="2400" dirty="0"/>
              <a:t>providers are required to offer applicants their services at the lowest corresponding prices charged to other similarly situated customers throughout their geographic service area.</a:t>
            </a:r>
            <a:endParaRPr lang="en-US" altLang="en-US" sz="2400" dirty="0"/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/>
              <a:t>This ensures that schools and libraries are not charged more than similarly situated non-residential customers for the same services because of their E-rate participation.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/>
              <a:t>Exceptions can be made if the provider can show that they face significantly higher costs to serve this customer due to volume, mileage from facility, and/or length of contract.</a:t>
            </a:r>
            <a:endParaRPr lang="en-US" altLang="en-US" sz="2400" dirty="0"/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/>
              <a:t>Applies to all service providers and for all service arrangements.</a:t>
            </a:r>
            <a:endParaRPr lang="en-US" alt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en-US" alt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Lowest Corresponding Price</a:t>
            </a:r>
          </a:p>
        </p:txBody>
      </p:sp>
    </p:spTree>
    <p:extLst>
      <p:ext uri="{BB962C8B-B14F-4D97-AF65-F5344CB8AC3E}">
        <p14:creationId xmlns:p14="http://schemas.microsoft.com/office/powerpoint/2010/main" val="3804992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E-rate Gift Rules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Receipt or solicitation of gifts by applicants from service providers (and vice versa) and potential service providers is a competitive bidding violation.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Service providers may not offer or provide any gifts or thing of value to applicant personnel involved in E-rate.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Gift prohibitions are always applicable, not just during the competitive bidding process.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Must always follow FCC rules and any applicable state/local rules.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508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E-rate Gift Rule Exemptions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Items worth $20 or less, including meals. The value of these items received by any individual cannot exceed $50 from one service provider per funding year.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Gifts to family and friends when those gifts are made using personal funds of the donor and not related to a business transaction or relationship.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Charitable donations not directly or indirectly related to an E-rate procurement, and not intended to circumvent any other FCC rule.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Cure violations by promptly returning any item or paying the donor its market value.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Prizes at conferences are subject to the $20/$50 rule.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Watch the </a:t>
            </a:r>
            <a:r>
              <a:rPr lang="en-US" altLang="en-US" sz="2200" dirty="0">
                <a:hlinkClick r:id="rId2"/>
              </a:rPr>
              <a:t>Gift Rules video</a:t>
            </a:r>
            <a:r>
              <a:rPr lang="en-US" altLang="en-US" sz="2200" dirty="0"/>
              <a:t> for more details on the gift rules.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008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Requesting Funding</a:t>
            </a:r>
          </a:p>
          <a:p>
            <a:r>
              <a:rPr lang="en-US" dirty="0"/>
              <a:t>(FCC Form 471)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8437173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Requesting Funding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709056"/>
            <a:ext cx="9898602" cy="4463143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On </a:t>
            </a:r>
            <a:r>
              <a:rPr lang="en-US" dirty="0" smtClean="0">
                <a:sym typeface="Source Sans Pro"/>
              </a:rPr>
              <a:t>the </a:t>
            </a:r>
            <a:r>
              <a:rPr lang="en-US" dirty="0">
                <a:sym typeface="Source Sans Pro"/>
              </a:rPr>
              <a:t>FCC Form 471, applicants identify:</a:t>
            </a:r>
          </a:p>
          <a:p>
            <a:pPr lvl="1"/>
            <a:r>
              <a:rPr lang="en-US" dirty="0">
                <a:sym typeface="Source Sans Pro"/>
              </a:rPr>
              <a:t>The services they chose</a:t>
            </a:r>
          </a:p>
          <a:p>
            <a:pPr lvl="1"/>
            <a:r>
              <a:rPr lang="en-US" dirty="0">
                <a:sym typeface="Source Sans Pro"/>
              </a:rPr>
              <a:t>The service providers they selected and the Service Provider Identification Number (SPIN) associated with each funding request</a:t>
            </a:r>
          </a:p>
          <a:p>
            <a:pPr lvl="1"/>
            <a:r>
              <a:rPr lang="en-US" dirty="0">
                <a:sym typeface="Source Sans Pro"/>
              </a:rPr>
              <a:t>The eligible schools/libraries that will receive the services</a:t>
            </a:r>
          </a:p>
          <a:p>
            <a:pPr lvl="1"/>
            <a:r>
              <a:rPr lang="en-US" dirty="0">
                <a:sym typeface="Source Sans Pro"/>
              </a:rPr>
              <a:t>Their chosen services and their associated costs</a:t>
            </a:r>
          </a:p>
          <a:p>
            <a:pPr lvl="1"/>
            <a:r>
              <a:rPr lang="en-US" dirty="0">
                <a:sym typeface="Source Sans Pro"/>
              </a:rPr>
              <a:t>Their discount level.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service type on each FRN must match the service type posted on FCC Form 470. 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Talk to their provider early about the preferred invoicing method. 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693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609600" y="4049530"/>
            <a:ext cx="2057400" cy="699704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1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 smtClean="0"/>
              <a:t>How Applicants Request Funding on the FCC Form 471</a:t>
            </a:r>
            <a:endParaRPr lang="en-US" sz="2800" dirty="0"/>
          </a:p>
        </p:txBody>
      </p:sp>
      <p:sp>
        <p:nvSpPr>
          <p:cNvPr id="207" name="Shape 207"/>
          <p:cNvSpPr txBox="1"/>
          <p:nvPr/>
        </p:nvSpPr>
        <p:spPr>
          <a:xfrm>
            <a:off x="158227" y="2061089"/>
            <a:ext cx="3276600" cy="7643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File one per category of service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58088" y="1600200"/>
            <a:ext cx="31242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FCC Form 471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3810000" y="1600200"/>
            <a:ext cx="31242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Funding Request</a:t>
            </a:r>
          </a:p>
        </p:txBody>
      </p:sp>
      <p:sp>
        <p:nvSpPr>
          <p:cNvPr id="210" name="Shape 210"/>
          <p:cNvSpPr txBox="1"/>
          <p:nvPr/>
        </p:nvSpPr>
        <p:spPr>
          <a:xfrm>
            <a:off x="7498382" y="1600199"/>
            <a:ext cx="4073712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b="1" dirty="0">
                <a:solidFill>
                  <a:srgbClr val="FE5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FRN Line Item</a:t>
            </a:r>
          </a:p>
        </p:txBody>
      </p:sp>
      <p:cxnSp>
        <p:nvCxnSpPr>
          <p:cNvPr id="211" name="Shape 211"/>
          <p:cNvCxnSpPr/>
          <p:nvPr/>
        </p:nvCxnSpPr>
        <p:spPr>
          <a:xfrm rot="10800000" flipH="1">
            <a:off x="2667000" y="4228239"/>
            <a:ext cx="1117599" cy="233571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12" name="Shape 212"/>
          <p:cNvSpPr/>
          <p:nvPr/>
        </p:nvSpPr>
        <p:spPr>
          <a:xfrm>
            <a:off x="609600" y="5243830"/>
            <a:ext cx="2057400" cy="701899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Category 2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238500" y="2061090"/>
            <a:ext cx="4914900" cy="15286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one per service type, service provider, FCC Form 470, contract/service agreement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summary information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Each request is identified by an ID number called a Funding Request Number (FRN)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7922510" y="2061090"/>
            <a:ext cx="3659890" cy="11798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Add one or more per FRN</a:t>
            </a:r>
          </a:p>
          <a:p>
            <a:pPr marL="285750" marR="0" lvl="0" indent="-285750" algn="l" rtl="0">
              <a:spcBef>
                <a:spcPts val="800"/>
              </a:spcBef>
              <a:spcAft>
                <a:spcPts val="0"/>
              </a:spcAft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Provides details about the individual services or products listed on the funding request</a:t>
            </a:r>
          </a:p>
        </p:txBody>
      </p:sp>
      <p:sp>
        <p:nvSpPr>
          <p:cNvPr id="215" name="Shape 215"/>
          <p:cNvSpPr/>
          <p:nvPr/>
        </p:nvSpPr>
        <p:spPr>
          <a:xfrm>
            <a:off x="3930232" y="4005358"/>
            <a:ext cx="3410887" cy="44576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Internet Access</a:t>
            </a:r>
          </a:p>
        </p:txBody>
      </p:sp>
      <p:sp>
        <p:nvSpPr>
          <p:cNvPr id="216" name="Shape 216"/>
          <p:cNvSpPr/>
          <p:nvPr/>
        </p:nvSpPr>
        <p:spPr>
          <a:xfrm>
            <a:off x="3930232" y="4526353"/>
            <a:ext cx="3410887" cy="445761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Digital Transmission Service</a:t>
            </a:r>
          </a:p>
        </p:txBody>
      </p:sp>
      <p:sp>
        <p:nvSpPr>
          <p:cNvPr id="217" name="Shape 217"/>
          <p:cNvSpPr/>
          <p:nvPr/>
        </p:nvSpPr>
        <p:spPr>
          <a:xfrm>
            <a:off x="3930232" y="5105401"/>
            <a:ext cx="3410887" cy="52748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Connections: Contract </a:t>
            </a:r>
          </a:p>
        </p:txBody>
      </p:sp>
      <p:sp>
        <p:nvSpPr>
          <p:cNvPr id="218" name="Shape 218"/>
          <p:cNvSpPr/>
          <p:nvPr/>
        </p:nvSpPr>
        <p:spPr>
          <a:xfrm>
            <a:off x="3930225" y="5697898"/>
            <a:ext cx="3411000" cy="55050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Internal Connections: Contract </a:t>
            </a:r>
          </a:p>
        </p:txBody>
      </p:sp>
      <p:cxnSp>
        <p:nvCxnSpPr>
          <p:cNvPr id="219" name="Shape 219"/>
          <p:cNvCxnSpPr/>
          <p:nvPr/>
        </p:nvCxnSpPr>
        <p:spPr>
          <a:xfrm>
            <a:off x="2667000" y="4461810"/>
            <a:ext cx="1143000" cy="287423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0" name="Shape 220"/>
          <p:cNvCxnSpPr/>
          <p:nvPr/>
        </p:nvCxnSpPr>
        <p:spPr>
          <a:xfrm rot="10800000" flipH="1">
            <a:off x="2667000" y="5397421"/>
            <a:ext cx="1117599" cy="20581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1" name="Shape 221"/>
          <p:cNvCxnSpPr/>
          <p:nvPr/>
        </p:nvCxnSpPr>
        <p:spPr>
          <a:xfrm>
            <a:off x="2667000" y="5642685"/>
            <a:ext cx="1143000" cy="255699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2" name="Shape 222"/>
          <p:cNvCxnSpPr/>
          <p:nvPr/>
        </p:nvCxnSpPr>
        <p:spPr>
          <a:xfrm rot="10800000" flipH="1">
            <a:off x="7352985" y="3872076"/>
            <a:ext cx="952813" cy="344800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3" name="Shape 223"/>
          <p:cNvCxnSpPr/>
          <p:nvPr/>
        </p:nvCxnSpPr>
        <p:spPr>
          <a:xfrm>
            <a:off x="7341121" y="4732166"/>
            <a:ext cx="964679" cy="6204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4" name="Shape 224"/>
          <p:cNvCxnSpPr/>
          <p:nvPr/>
        </p:nvCxnSpPr>
        <p:spPr>
          <a:xfrm rot="10800000" flipH="1">
            <a:off x="7334353" y="5397421"/>
            <a:ext cx="971446" cy="27754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5" name="Shape 225"/>
          <p:cNvCxnSpPr/>
          <p:nvPr/>
        </p:nvCxnSpPr>
        <p:spPr>
          <a:xfrm>
            <a:off x="7352674" y="5865066"/>
            <a:ext cx="953126" cy="6118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6" name="Shape 226"/>
          <p:cNvCxnSpPr/>
          <p:nvPr/>
        </p:nvCxnSpPr>
        <p:spPr>
          <a:xfrm>
            <a:off x="7334353" y="4213083"/>
            <a:ext cx="971446" cy="3793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cxnSp>
        <p:nvCxnSpPr>
          <p:cNvPr id="227" name="Shape 227"/>
          <p:cNvCxnSpPr/>
          <p:nvPr/>
        </p:nvCxnSpPr>
        <p:spPr>
          <a:xfrm>
            <a:off x="7334353" y="5883292"/>
            <a:ext cx="971446" cy="313151"/>
          </a:xfrm>
          <a:prstGeom prst="straightConnector1">
            <a:avLst/>
          </a:prstGeom>
          <a:noFill/>
          <a:ln w="9525" cap="flat" cmpd="sng">
            <a:solidFill>
              <a:srgbClr val="00529E"/>
            </a:solidFill>
            <a:prstDash val="solid"/>
            <a:round/>
            <a:headEnd type="none" w="med" len="med"/>
            <a:tailEnd type="triangle" w="lg" len="lg"/>
          </a:ln>
        </p:spPr>
      </p:cxnSp>
      <p:sp>
        <p:nvSpPr>
          <p:cNvPr id="228" name="Shape 228"/>
          <p:cNvSpPr/>
          <p:nvPr/>
        </p:nvSpPr>
        <p:spPr>
          <a:xfrm>
            <a:off x="8477353" y="3709471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29" name="Shape 229"/>
          <p:cNvSpPr/>
          <p:nvPr/>
        </p:nvSpPr>
        <p:spPr>
          <a:xfrm>
            <a:off x="8477353" y="6053858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2</a:t>
            </a:r>
          </a:p>
        </p:txBody>
      </p:sp>
      <p:sp>
        <p:nvSpPr>
          <p:cNvPr id="230" name="Shape 230"/>
          <p:cNvSpPr/>
          <p:nvPr/>
        </p:nvSpPr>
        <p:spPr>
          <a:xfrm>
            <a:off x="8477353" y="4595642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1" name="Shape 231"/>
          <p:cNvSpPr/>
          <p:nvPr/>
        </p:nvSpPr>
        <p:spPr>
          <a:xfrm>
            <a:off x="8477353" y="5243830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2" name="Shape 232"/>
          <p:cNvSpPr/>
          <p:nvPr/>
        </p:nvSpPr>
        <p:spPr>
          <a:xfrm>
            <a:off x="8477353" y="5717594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1</a:t>
            </a:r>
          </a:p>
        </p:txBody>
      </p:sp>
      <p:sp>
        <p:nvSpPr>
          <p:cNvPr id="233" name="Shape 233"/>
          <p:cNvSpPr/>
          <p:nvPr/>
        </p:nvSpPr>
        <p:spPr>
          <a:xfrm>
            <a:off x="8477353" y="4049530"/>
            <a:ext cx="2133078" cy="3071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28594" marR="0" lvl="1" indent="-228594" algn="l" rtl="0">
              <a:spcBef>
                <a:spcPts val="0"/>
              </a:spcBef>
              <a:buClr>
                <a:srgbClr val="006FF4"/>
              </a:buClr>
              <a:buSzPct val="1000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Line Item 2</a:t>
            </a:r>
          </a:p>
        </p:txBody>
      </p:sp>
      <p:sp>
        <p:nvSpPr>
          <p:cNvPr id="3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idx="1"/>
          </p:nvPr>
        </p:nvSpPr>
        <p:spPr>
          <a:xfrm>
            <a:off x="609600" y="1676400"/>
            <a:ext cx="10744200" cy="4112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After posting the FCC Form 471, USAC will issue a Receipt Acknowledgment Letter (RAL) in the applicant’s and service provider’s EPC News Feed. </a:t>
            </a:r>
          </a:p>
          <a:p>
            <a:pPr marR="0" lvl="0">
              <a:buSzPct val="100000"/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Carefully review the letter.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ym typeface="Source Sans Pro"/>
              </a:rPr>
              <a:t>If you or the applicant notices mistakes that were contained in the form, the applicant can make allowable corrections.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ym typeface="Source Sans Pro"/>
              </a:rPr>
              <a:t>The applicant can navigate to the form in EPC, choose “Related Actions,” then “Submit Modification Request (RAL)” to submit allowable corrections.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2400" dirty="0">
                <a:sym typeface="Source Sans Pro"/>
              </a:rPr>
              <a:t>The request for corrections will be reviewed along with the application.</a:t>
            </a: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1500" b="0" i="0" u="none" strike="noStrike" cap="none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FCC Form 471: Making Corrections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Competitive Bidding</a:t>
            </a:r>
          </a:p>
          <a:p>
            <a:r>
              <a:rPr lang="en-US" dirty="0"/>
              <a:t>FCC Form 470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37870663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Allocations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E-rate funds may only be used to pay for eligible services and products used by eligible entities for eligible purposes (i.e., primarily educational purposes).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a product or service has both eligible and ineligible functions, the cost of the ineligible functions must be allocated out of the funding request.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cost allocation must be </a:t>
            </a:r>
            <a:r>
              <a:rPr lang="en-US" i="1" dirty="0"/>
              <a:t>based on a reasonable, tangible basis that reaches a realistic result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cost allocation requires a clear delineation of costs.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Cost allocations must be supported by documentation.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4666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Apply: Transitioning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0" y="1709056"/>
            <a:ext cx="10483049" cy="453934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Applicants that are moving from one recurring service to another may have multiple locations which will transfer over time. The new service usually requires an installation schedule by site.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Program rules prohibit the funding of duplicate service – same service to the same locations at the same time.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Therefore, the applicant will have to pick a cutover date(s) for each of the entities.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applicant can apply for services from incumbent and new provider but USAC can only commit E-rate funds for 12 months of recurring service combined.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If the applicant does not know when the service provider will cut over, they should estimate and work with USAC after commitment to change the services and/or SPIN. We will split the FRNs if there are multiple SPINs involved. 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792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Apply: Contract Not Awarded Under E-rate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Applicants entered into a contract for service but did not post an FCC Form 470, wait at least 28 days, and comply with all E-rate program rules.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To bring the contract into compliance, the applicant can post an FCC Form 470 now for the services.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Existing contract will be used as a bid response. The applicant must then evaluate that contract against all other bids they receive on the FCC Form 470.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applicant must comply with all program rules in the bid evaluation.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If the existing contract is the winning bid, the E-rate contract is now eligible for funding for the upcoming funding year.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65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4ADD"/>
                </a:solidFill>
              </a:rPr>
              <a:t>Applicants Must Pay Their </a:t>
            </a:r>
            <a:r>
              <a:rPr lang="en-US" dirty="0"/>
              <a:t>Non-Discount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 E-rate applicants must pay their non-discount share.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 providers cannot give the money (directly or indirectly) to pay for the non-discount share.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Cannot be a charitable donation from the provider or an entity with which the selected service provider has a relationship.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Funds cannot come from the service provider or an entity controlled by the service provider.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Service provider bills can’t be ignored or waived.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applicant can’t show proof of payment during invoice review, invoice may be denied.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8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Necessary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applicant certifies on the FCC Form 471 that they have secured access to the resources necessary to make effective use of the discounted services they are purchasing.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Necessary resources include computers, training, software, maintenance, internal connections, and electrical connections.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certify that they have these resources and/or the budget to purchase these resources.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They also certify that they will pay the non-discount share of the cost of the eligible services for which they are requesting discounts.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0070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676400" y="45482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Application Review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18466098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</a:t>
            </a:r>
            <a:r>
              <a:rPr lang="en-US" dirty="0" smtClean="0"/>
              <a:t>Review: 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Program Integrity Assurance (PIA) reviews each application for accuracy of information and compliance with program rules. </a:t>
            </a:r>
          </a:p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applicant may be asked to provide documentation to verify: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>
                <a:sym typeface="Source Sans Pro"/>
              </a:rPr>
              <a:t>eligibility of the schools </a:t>
            </a:r>
            <a:r>
              <a:rPr lang="en-US" dirty="0"/>
              <a:t>or</a:t>
            </a:r>
            <a:r>
              <a:rPr lang="en-US" dirty="0">
                <a:sym typeface="Source Sans Pro"/>
              </a:rPr>
              <a:t> libraries;</a:t>
            </a:r>
            <a:endParaRPr lang="en-US" dirty="0"/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 smtClean="0"/>
              <a:t>The </a:t>
            </a:r>
            <a:r>
              <a:rPr lang="en-US" dirty="0">
                <a:sym typeface="Source Sans Pro"/>
              </a:rPr>
              <a:t>eligibility of the requested services;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Their </a:t>
            </a:r>
            <a:r>
              <a:rPr lang="en-US" dirty="0"/>
              <a:t>student counts and discount rates; 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Their </a:t>
            </a:r>
            <a:r>
              <a:rPr lang="en-US" dirty="0">
                <a:sym typeface="Source Sans Pro"/>
              </a:rPr>
              <a:t>compliance with E-rate competitive bidding rules; 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 smtClean="0">
                <a:sym typeface="Source Sans Pro"/>
              </a:rPr>
              <a:t>Their </a:t>
            </a:r>
            <a:r>
              <a:rPr lang="en-US" dirty="0">
                <a:sym typeface="Source Sans Pro"/>
              </a:rPr>
              <a:t>compliance with all other E-rate program rules.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953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>
            <a:spLocks noGrp="1"/>
          </p:cNvSpPr>
          <p:nvPr>
            <p:ph idx="1"/>
          </p:nvPr>
        </p:nvSpPr>
        <p:spPr>
          <a:xfrm>
            <a:off x="802170" y="1778686"/>
            <a:ext cx="8258010" cy="43740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sym typeface="Source Sans Pro"/>
              </a:rPr>
              <a:t>Applicants have 15 days to respond to PIA questions.</a:t>
            </a:r>
          </a:p>
          <a:p>
            <a:pPr lvl="1"/>
            <a:r>
              <a:rPr lang="en-US" dirty="0">
                <a:sym typeface="Source Sans Pro"/>
              </a:rPr>
              <a:t>They can ask for one seven-day extension if they need it.</a:t>
            </a:r>
          </a:p>
          <a:p>
            <a:r>
              <a:rPr lang="en-US" sz="2400" dirty="0">
                <a:sym typeface="Source Sans Pro"/>
              </a:rPr>
              <a:t>If they need help understanding the PIA inquiry, they can ask their reviewer for help.</a:t>
            </a:r>
          </a:p>
          <a:p>
            <a:r>
              <a:rPr lang="en-US" sz="2400" dirty="0">
                <a:sym typeface="Source Sans Pro"/>
              </a:rPr>
              <a:t>To answer inquiries, ask for extensions, or find their reviewer’s contact info, they can</a:t>
            </a:r>
            <a:r>
              <a:rPr lang="en-US" sz="2400" dirty="0"/>
              <a:t>:</a:t>
            </a:r>
          </a:p>
          <a:p>
            <a:pPr lvl="1"/>
            <a:r>
              <a:rPr lang="en-US" dirty="0">
                <a:sym typeface="Source Sans Pro"/>
              </a:rPr>
              <a:t>Navigate to the FCC Form 471 in EPC.</a:t>
            </a:r>
          </a:p>
          <a:p>
            <a:pPr lvl="1"/>
            <a:r>
              <a:rPr lang="en-US" dirty="0">
                <a:sym typeface="Source Sans Pro"/>
              </a:rPr>
              <a:t>Choose “Related Actions” and then “Respond to Inquiries.”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337351" y="693599"/>
            <a:ext cx="9187649" cy="7764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sz="2800" dirty="0">
                <a:sym typeface="Source Sans Pro"/>
              </a:rPr>
              <a:t>Application Review: </a:t>
            </a:r>
            <a:r>
              <a:rPr lang="en-US" sz="2800" dirty="0" smtClean="0">
                <a:sym typeface="Source Sans Pro"/>
              </a:rPr>
              <a:t>PIA</a:t>
            </a:r>
            <a:endParaRPr lang="en-US" sz="2800" dirty="0">
              <a:sym typeface="Source Sans Pro"/>
            </a:endParaRPr>
          </a:p>
        </p:txBody>
      </p:sp>
      <p:pic>
        <p:nvPicPr>
          <p:cNvPr id="255" name="Shape 255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968" y="1768958"/>
            <a:ext cx="2450013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895600" y="1272374"/>
            <a:ext cx="5943600" cy="177562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b="1" i="0" kern="1200">
                <a:solidFill>
                  <a:srgbClr val="004AD4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/>
              <a:t>Funding Commitments and Document Retention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676400" y="293450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None/>
              <a:defRPr sz="2800" kern="1200">
                <a:solidFill>
                  <a:srgbClr val="FE5000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2392047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Funding Commitments (FCDLs)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Once PIA review is complete, the applicant and the service provider will receive a Funding Commitment Decision Letter (FCDL).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FCDL will show approved, modified, and/or denied funding requests and next steps.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FCDLs appear in the EPC News feed and on the EPC Landing Page</a:t>
            </a:r>
            <a:r>
              <a:rPr lang="en-US" dirty="0"/>
              <a:t>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FCDL notifications with PDF of complete FCDL are emailed directly to:</a:t>
            </a:r>
          </a:p>
          <a:p>
            <a:pPr lvl="1"/>
            <a:r>
              <a:rPr lang="en-US" sz="2400" dirty="0"/>
              <a:t>For Applicants: FCC Form 471 Certifier, FCC Form 471 Contact Person, and the Account Administrator.</a:t>
            </a:r>
          </a:p>
          <a:p>
            <a:pPr lvl="1"/>
            <a:r>
              <a:rPr lang="en-US" sz="2400" dirty="0"/>
              <a:t>For Service Providers: The General Contact, and if that person is inactive, the SPIN's Account Administrator.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795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idx="1"/>
          </p:nvPr>
        </p:nvSpPr>
        <p:spPr>
          <a:xfrm>
            <a:off x="337350" y="1719942"/>
            <a:ext cx="8349450" cy="4528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/>
            <a:r>
              <a:rPr lang="en-US" dirty="0">
                <a:sym typeface="Source Sans Pro"/>
              </a:rPr>
              <a:t>Competitive bidding </a:t>
            </a:r>
            <a:r>
              <a:rPr lang="en-US" dirty="0"/>
              <a:t>is a formal process to choose the service providers who will provide the applicants’ products and services.</a:t>
            </a:r>
            <a:endParaRPr lang="en-US" dirty="0">
              <a:sym typeface="Source Sans Pro"/>
            </a:endParaRPr>
          </a:p>
          <a:p>
            <a:pPr marL="857250" lvl="1" indent="-342900"/>
            <a:r>
              <a:rPr lang="en-US" dirty="0"/>
              <a:t>Applicants describe their desired services and requirements (sufficient detail) using FCC Form 470 and RFP.</a:t>
            </a:r>
          </a:p>
          <a:p>
            <a:pPr marL="857250" lvl="1" indent="-342900"/>
            <a:r>
              <a:rPr lang="en-US" dirty="0"/>
              <a:t>Service providers review the applicants’ documents and bid on their services.</a:t>
            </a:r>
          </a:p>
          <a:p>
            <a:pPr marL="857250" lvl="1" indent="-342900"/>
            <a:r>
              <a:rPr lang="en-US" dirty="0">
                <a:sym typeface="Source Sans Pro"/>
              </a:rPr>
              <a:t>Applicants elect the most cost-effective bid using the price of the eligible products and services as the primary factor.</a:t>
            </a:r>
          </a:p>
          <a:p>
            <a:pPr marL="971550" marR="0" lvl="0" indent="-457200">
              <a:spcBef>
                <a:spcPts val="800"/>
              </a:spcBef>
            </a:pPr>
            <a:endParaRPr sz="2400" dirty="0"/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  <a:p>
            <a:pPr marL="0" marR="0" lvl="0" indent="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ym typeface="Source Sans Pro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2133600"/>
            <a:ext cx="2410711" cy="307033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competitive bidding? </a:t>
            </a:r>
          </a:p>
        </p:txBody>
      </p:sp>
    </p:spTree>
    <p:extLst>
      <p:ext uri="{BB962C8B-B14F-4D97-AF65-F5344CB8AC3E}">
        <p14:creationId xmlns:p14="http://schemas.microsoft.com/office/powerpoint/2010/main" val="3402844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Document Retention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6400799" cy="46155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Source Sans Pro"/>
              </a:rPr>
              <a:t>Applicants and service providers must keep all documentation for 10 years from the last date to receive service.</a:t>
            </a:r>
          </a:p>
          <a:p>
            <a:pPr lvl="1">
              <a:spcBef>
                <a:spcPts val="1000"/>
              </a:spcBef>
              <a:spcAft>
                <a:spcPts val="0"/>
              </a:spcAft>
            </a:pPr>
            <a:r>
              <a:rPr lang="en-US" sz="2200" dirty="0">
                <a:sym typeface="Source Sans Pro"/>
              </a:rPr>
              <a:t>For multi-year contracts this means 10 years from the contract expiration date.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/>
              <a:t>Retain receipt and delivery records relating to pre-bidding, bidding, contracts, application process, invoices, provision of services, and other matters relating to your applications.  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ym typeface="Source Sans Pro"/>
              </a:rPr>
              <a:t>For example, for recurring </a:t>
            </a:r>
            <a:r>
              <a:rPr lang="en-US" sz="2200" dirty="0"/>
              <a:t>internet access service for FY2019, both the applicant and the service provider must retain all records until at least June 30, 2030.</a:t>
            </a:r>
            <a:endParaRPr lang="en-US" sz="2200" dirty="0">
              <a:sym typeface="Source Sans Pro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2432955"/>
            <a:ext cx="4769892" cy="316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032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/>
              <a:t>© 2018 </a:t>
            </a:r>
            <a:r>
              <a:rPr lang="en-US" dirty="0"/>
              <a:t>Universal Service Administrative Co.</a:t>
            </a:r>
            <a:endParaRPr lang="en-US" dirty="0">
              <a:latin typeface="SourceSansPro-Light"/>
              <a:cs typeface="SourceSansPro-Ligh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332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/>
              <a:t>© 2018 </a:t>
            </a:r>
            <a:r>
              <a:rPr lang="en-US" dirty="0"/>
              <a:t>Universal Service Administrative Co.</a:t>
            </a:r>
            <a:endParaRPr lang="en-US" dirty="0">
              <a:latin typeface="SourceSansPro-Light"/>
              <a:cs typeface="SourceSansPro-Light"/>
            </a:endParaRPr>
          </a:p>
        </p:txBody>
      </p:sp>
    </p:spTree>
    <p:extLst>
      <p:ext uri="{BB962C8B-B14F-4D97-AF65-F5344CB8AC3E}">
        <p14:creationId xmlns:p14="http://schemas.microsoft.com/office/powerpoint/2010/main" val="798343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342922"/>
            <a:ext cx="5220070" cy="4101914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Applicants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Determine services needed, file FCC Form 470 and RFP.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Run competitive bidding process.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Select winning bidder, with price of eligible product and services as primary factor.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Respond to PIA.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File other applicant forms (FCC Forms 471, 486, 472, 500, etc.)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Document their compliance with FCC rules on an ongoing basis.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Retain documentation for at least ten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/>
              <a:t>years from last date of service delivery.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Know your role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" y="6356349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00800" y="1308286"/>
            <a:ext cx="5220070" cy="41019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300"/>
              </a:spcAft>
              <a:buClr>
                <a:srgbClr val="006FF4"/>
              </a:buClr>
              <a:buFont typeface="+mj-lt"/>
              <a:buAutoNum type="arabicPeriod"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Arial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SzPct val="85000"/>
              <a:buFont typeface="LucidaGrande" charset="0"/>
              <a:buChar char="◇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Clr>
                <a:srgbClr val="FE5000"/>
              </a:buClr>
              <a:buFont typeface="LucidaGrande" charset="0"/>
              <a:buChar char="-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" charset="0"/>
                <a:ea typeface="Source Sans Pro" charset="0"/>
                <a:cs typeface="Source Sans Pro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+mj-lt"/>
              <a:buNone/>
            </a:pPr>
            <a:r>
              <a:rPr lang="en-US" b="1" dirty="0"/>
              <a:t>Service Providers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Respond to FCC Form 470 and RFPs.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May assist with responding to PIA on technical services questions (but not competitive bidding).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File other service provider forms (FCC Forms 473, 474, etc. 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Document their compliance with FCC rules on an ongoing basis.</a:t>
            </a:r>
          </a:p>
          <a:p>
            <a:pPr marL="457200" indent="-4572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2000" dirty="0"/>
              <a:t>Retain documentation for at least ten years from last date of service delivery.  </a:t>
            </a:r>
          </a:p>
          <a:p>
            <a:pPr marL="0" indent="0">
              <a:buFont typeface="+mj-lt"/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75650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004AD4"/>
              </a:buClr>
              <a:buSzPct val="25000"/>
              <a:buFont typeface="Source Sans Pro"/>
              <a:buNone/>
            </a:pPr>
            <a:r>
              <a:rPr lang="en-US" dirty="0">
                <a:sym typeface="Source Sans Pro"/>
              </a:rPr>
              <a:t>Competitive Bidding Requirements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1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The competitive bidding process must be open and fair.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"Open" </a:t>
            </a:r>
            <a:r>
              <a:rPr lang="en-US" dirty="0"/>
              <a:t>means that</a:t>
            </a:r>
            <a:r>
              <a:rPr lang="en-US" dirty="0">
                <a:sym typeface="Source Sans Pro"/>
              </a:rPr>
              <a:t> information shared with one bidder must be shared with all.</a:t>
            </a:r>
          </a:p>
          <a:p>
            <a:pPr lvl="1">
              <a:spcBef>
                <a:spcPts val="14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"Fair" </a:t>
            </a:r>
            <a:r>
              <a:rPr lang="en-US" dirty="0"/>
              <a:t>means that</a:t>
            </a:r>
            <a:r>
              <a:rPr lang="en-US" dirty="0">
                <a:sym typeface="Source Sans Pro"/>
              </a:rPr>
              <a:t> bidders must be evaluated fairly and equally.</a:t>
            </a:r>
          </a:p>
          <a:p>
            <a:pPr>
              <a:spcBef>
                <a:spcPts val="8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ym typeface="Source Sans Pro"/>
              </a:rPr>
              <a:t>28-day waiting period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FCC Form 470 and any RFPs (if applicable) must be posted on the USAC website for a minimum of 28 days. 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dirty="0">
                <a:sym typeface="Source Sans Pro"/>
              </a:rPr>
              <a:t>The end of the 28</a:t>
            </a:r>
            <a:r>
              <a:rPr lang="en-US" dirty="0"/>
              <a:t>-</a:t>
            </a:r>
            <a:r>
              <a:rPr lang="en-US" dirty="0">
                <a:sym typeface="Source Sans Pro"/>
              </a:rPr>
              <a:t>day</a:t>
            </a:r>
            <a:r>
              <a:rPr lang="en-US" dirty="0"/>
              <a:t> period</a:t>
            </a:r>
            <a:r>
              <a:rPr lang="en-US" dirty="0">
                <a:sym typeface="Source Sans Pro"/>
              </a:rPr>
              <a:t> is when applicants are allowed to review bids and select vendors </a:t>
            </a:r>
            <a:r>
              <a:rPr lang="en-US" dirty="0"/>
              <a:t>—</a:t>
            </a:r>
            <a:r>
              <a:rPr lang="en-US" dirty="0">
                <a:sym typeface="Source Sans Pro"/>
              </a:rPr>
              <a:t> the allowable contract date (ACD).</a:t>
            </a:r>
          </a:p>
          <a:p>
            <a:pPr marL="457200" marR="0" lvl="0" indent="-457200" algn="l" rtl="0">
              <a:lnSpc>
                <a:spcPct val="1778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lnSpc>
                <a:spcPct val="1778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  <a:p>
            <a:pPr marL="457200" marR="0" lvl="0" indent="-457200" algn="l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endParaRPr dirty="0">
              <a:sym typeface="Source Sans Pro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37351" y="6356350"/>
            <a:ext cx="7816049" cy="365125"/>
          </a:xfrm>
        </p:spPr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466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and Open Competition: Applicant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Only applicants </a:t>
            </a:r>
            <a:r>
              <a:rPr lang="en-US" b="1" dirty="0">
                <a:solidFill>
                  <a:schemeClr val="accent2"/>
                </a:solidFill>
              </a:rPr>
              <a:t>can: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Determine the types of service they will seek on an FCC Form 470.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Prepare and fill out the FCC Form 470.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Sign and certify FCC Form 470.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Negotiate with prospective bidders.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200" dirty="0"/>
              <a:t>Run the competitive bidding process.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810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and Open Competition: Applicant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351" y="1600200"/>
            <a:ext cx="10983455" cy="411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Applicants </a:t>
            </a:r>
            <a:r>
              <a:rPr lang="en-US" b="1" dirty="0">
                <a:solidFill>
                  <a:schemeClr val="accent2"/>
                </a:solidFill>
              </a:rPr>
              <a:t>cannot</a:t>
            </a:r>
            <a:r>
              <a:rPr lang="en-US" dirty="0"/>
              <a:t>: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Have a relationship with service providers that would </a:t>
            </a:r>
            <a:r>
              <a:rPr lang="en-US" sz="2200" dirty="0">
                <a:solidFill>
                  <a:schemeClr val="tx1"/>
                </a:solidFill>
              </a:rPr>
              <a:t>unfairly influence </a:t>
            </a:r>
            <a:r>
              <a:rPr lang="en-US" sz="2200" dirty="0"/>
              <a:t>the outcome of the competition.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Furnish service providers with inside competitive information.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Have ownership interest in a service provider’s company competing for services.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Violate applicant’s own ethical regulations policy.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Fail to describe the desired products and services with sufficient specificity to enable interested parties to bid.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Receive gifts or donations from service providers that violate FCC rules or seek to circumvent FCC rules.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200" dirty="0"/>
              <a:t>Violate state and/or local procurement rules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16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Fair and Open Competition: Applicant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6040"/>
            <a:ext cx="9898602" cy="4112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Applicants and service providers </a:t>
            </a:r>
            <a:r>
              <a:rPr lang="en-US" b="1" dirty="0">
                <a:solidFill>
                  <a:schemeClr val="accent2"/>
                </a:solidFill>
              </a:rPr>
              <a:t>can</a:t>
            </a:r>
            <a:r>
              <a:rPr lang="en-US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Have pre-bidding discussions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Discuss new product offerings.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Teach applicants about new technologies.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Note, however, that all parties must be privy to the same information during the competitive bidding process.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12700">
              <a:lnSpc>
                <a:spcPts val="969"/>
              </a:lnSpc>
            </a:pPr>
            <a:r>
              <a:rPr lang="de-DE" dirty="0">
                <a:solidFill>
                  <a:srgbClr val="0062FF"/>
                </a:solidFill>
              </a:rPr>
              <a:t>© 2018 </a:t>
            </a:r>
            <a:r>
              <a:rPr lang="en-US" dirty="0">
                <a:solidFill>
                  <a:srgbClr val="0062FF"/>
                </a:solidFill>
              </a:rPr>
              <a:t>Universal Service Administrative Co.</a:t>
            </a:r>
            <a:endParaRPr lang="en-US" dirty="0">
              <a:solidFill>
                <a:srgbClr val="0059B7"/>
              </a:solidFill>
              <a:latin typeface="SourceSansPro-Light"/>
              <a:cs typeface="SourceSansPro-Ligh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DFCED7-EB59-654B-ACD8-84CE8F59160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42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F0B9A2CB15844FBE481E429C9763DE" ma:contentTypeVersion="4" ma:contentTypeDescription="Create a new document." ma:contentTypeScope="" ma:versionID="1de824ed4ecbb4ead783f72f794469c8">
  <xsd:schema xmlns:xsd="http://www.w3.org/2001/XMLSchema" xmlns:xs="http://www.w3.org/2001/XMLSchema" xmlns:p="http://schemas.microsoft.com/office/2006/metadata/properties" xmlns:ns2="c123d5f3-4db4-436f-bc7d-84b65f5a0b9a" xmlns:ns3="ce9d8eaf-8627-42d1-b3ce-a47231cd03d3" targetNamespace="http://schemas.microsoft.com/office/2006/metadata/properties" ma:root="true" ma:fieldsID="2adc003862da3becda5f18841344741c" ns2:_="" ns3:_="">
    <xsd:import namespace="c123d5f3-4db4-436f-bc7d-84b65f5a0b9a"/>
    <xsd:import namespace="ce9d8eaf-8627-42d1-b3ce-a47231cd03d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3d5f3-4db4-436f-bc7d-84b65f5a0b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9d8eaf-8627-42d1-b3ce-a47231cd0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2F4B2F-E5BE-48AB-8CF1-EAF25CC61697}">
  <ds:schemaRefs>
    <ds:schemaRef ds:uri="http://schemas.microsoft.com/office/2006/metadata/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ce9d8eaf-8627-42d1-b3ce-a47231cd03d3"/>
    <ds:schemaRef ds:uri="c123d5f3-4db4-436f-bc7d-84b65f5a0b9a"/>
    <ds:schemaRef ds:uri="http://schemas.openxmlformats.org/package/2006/metadata/core-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D44921A-917E-4882-9629-F1164C5C84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23d5f3-4db4-436f-bc7d-84b65f5a0b9a"/>
    <ds:schemaRef ds:uri="ce9d8eaf-8627-42d1-b3ce-a47231cd03d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5ACF47-FF5A-4CBB-93B5-CBDD6EF9C5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3431</Words>
  <Application>Microsoft Office PowerPoint</Application>
  <PresentationFormat>Widescreen</PresentationFormat>
  <Paragraphs>354</Paragraphs>
  <Slides>42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SourceSansPro-Light</vt:lpstr>
      <vt:lpstr>LucidaGrande</vt:lpstr>
      <vt:lpstr>Source Sans Pro</vt:lpstr>
      <vt:lpstr>Wingdings</vt:lpstr>
      <vt:lpstr>Arial</vt:lpstr>
      <vt:lpstr>Source Sans Pro Light</vt:lpstr>
      <vt:lpstr>Calibri</vt:lpstr>
      <vt:lpstr>Office Theme</vt:lpstr>
      <vt:lpstr>PowerPoint Presentation</vt:lpstr>
      <vt:lpstr>AGENDA</vt:lpstr>
      <vt:lpstr>PowerPoint Presentation</vt:lpstr>
      <vt:lpstr>What is competitive bidding? </vt:lpstr>
      <vt:lpstr>Know your role</vt:lpstr>
      <vt:lpstr>Competitive Bidding Requirements</vt:lpstr>
      <vt:lpstr>Fair and Open Competition: Applicant Actions</vt:lpstr>
      <vt:lpstr>Fair and Open Competition: Applicant Actions</vt:lpstr>
      <vt:lpstr>Fair and Open Competition: Applicant Actions</vt:lpstr>
      <vt:lpstr>Competitive Bidding: Guiding Principles</vt:lpstr>
      <vt:lpstr>Requests for Proposal (RFPs)</vt:lpstr>
      <vt:lpstr>Competitive Bidding: Imposing Restrictions</vt:lpstr>
      <vt:lpstr>FCC Form 470 Exemptions</vt:lpstr>
      <vt:lpstr>FCC Form 470 Exemptions</vt:lpstr>
      <vt:lpstr>What applicants do when they get no bids</vt:lpstr>
      <vt:lpstr>PowerPoint Presentation</vt:lpstr>
      <vt:lpstr>Evaluating Bids</vt:lpstr>
      <vt:lpstr>Bid Evaluation Sample</vt:lpstr>
      <vt:lpstr>Contracts and Legally Binding Agreement</vt:lpstr>
      <vt:lpstr>Contracts</vt:lpstr>
      <vt:lpstr>State Master Contracts</vt:lpstr>
      <vt:lpstr>Cost Effectiveness</vt:lpstr>
      <vt:lpstr>Lowest Corresponding Price</vt:lpstr>
      <vt:lpstr>E-rate Gift Rules</vt:lpstr>
      <vt:lpstr>E-rate Gift Rule Exemptions</vt:lpstr>
      <vt:lpstr>PowerPoint Presentation</vt:lpstr>
      <vt:lpstr>Requesting Funding</vt:lpstr>
      <vt:lpstr>How Applicants Request Funding on the FCC Form 471</vt:lpstr>
      <vt:lpstr>FCC Form 471: Making Corrections</vt:lpstr>
      <vt:lpstr>Cost Allocations</vt:lpstr>
      <vt:lpstr>How to Apply: Transitioning Services</vt:lpstr>
      <vt:lpstr>How to Apply: Contract Not Awarded Under E-rate</vt:lpstr>
      <vt:lpstr>Applicants Must Pay Their Non-Discount Share</vt:lpstr>
      <vt:lpstr>Necessary Resources</vt:lpstr>
      <vt:lpstr>PowerPoint Presentation</vt:lpstr>
      <vt:lpstr>Application Review: PIA</vt:lpstr>
      <vt:lpstr>Application Review: PIA</vt:lpstr>
      <vt:lpstr>PowerPoint Presentation</vt:lpstr>
      <vt:lpstr>Funding Commitments (FCDLs)</vt:lpstr>
      <vt:lpstr>Document Retention</vt:lpstr>
      <vt:lpstr>Questions?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Ginna Melendez</dc:creator>
  <cp:lastModifiedBy>Ginna Melendez</cp:lastModifiedBy>
  <cp:revision>264</cp:revision>
  <cp:lastPrinted>2018-10-11T13:48:06Z</cp:lastPrinted>
  <dcterms:modified xsi:type="dcterms:W3CDTF">2018-11-28T17:17:01Z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0x010100EAF0B9A2CB15844FBE481E429C9763DE</vt:lpwstr>
  </property>
</Properties>
</file>