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8"/>
  </p:notesMasterIdLst>
  <p:sldIdLst>
    <p:sldId id="270" r:id="rId6"/>
    <p:sldId id="319" r:id="rId7"/>
    <p:sldId id="355" r:id="rId8"/>
    <p:sldId id="293" r:id="rId9"/>
    <p:sldId id="356" r:id="rId10"/>
    <p:sldId id="340" r:id="rId11"/>
    <p:sldId id="336" r:id="rId12"/>
    <p:sldId id="357" r:id="rId13"/>
    <p:sldId id="337" r:id="rId14"/>
    <p:sldId id="338" r:id="rId15"/>
    <p:sldId id="368" r:id="rId16"/>
    <p:sldId id="370" r:id="rId17"/>
    <p:sldId id="377" r:id="rId18"/>
    <p:sldId id="373" r:id="rId19"/>
    <p:sldId id="374" r:id="rId20"/>
    <p:sldId id="375" r:id="rId21"/>
    <p:sldId id="376" r:id="rId22"/>
    <p:sldId id="360" r:id="rId23"/>
    <p:sldId id="307" r:id="rId24"/>
    <p:sldId id="306" r:id="rId25"/>
    <p:sldId id="308" r:id="rId26"/>
    <p:sldId id="363" r:id="rId27"/>
    <p:sldId id="361" r:id="rId28"/>
    <p:sldId id="315" r:id="rId29"/>
    <p:sldId id="310" r:id="rId30"/>
    <p:sldId id="371" r:id="rId31"/>
    <p:sldId id="372" r:id="rId32"/>
    <p:sldId id="312" r:id="rId33"/>
    <p:sldId id="313" r:id="rId34"/>
    <p:sldId id="314" r:id="rId35"/>
    <p:sldId id="362" r:id="rId36"/>
    <p:sldId id="331" r:id="rId37"/>
    <p:sldId id="367" r:id="rId38"/>
    <p:sldId id="378" r:id="rId39"/>
    <p:sldId id="381" r:id="rId40"/>
    <p:sldId id="379" r:id="rId41"/>
    <p:sldId id="382" r:id="rId42"/>
    <p:sldId id="383" r:id="rId43"/>
    <p:sldId id="384" r:id="rId44"/>
    <p:sldId id="385" r:id="rId45"/>
    <p:sldId id="325" r:id="rId46"/>
    <p:sldId id="35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umouchel" initials="KD" lastIdx="7" clrIdx="0">
    <p:extLst>
      <p:ext uri="{19B8F6BF-5375-455C-9EA6-DF929625EA0E}">
        <p15:presenceInfo xmlns:p15="http://schemas.microsoft.com/office/powerpoint/2012/main" userId="S-1-5-21-231363354-1701785364-1709204886-54477" providerId="AD"/>
      </p:ext>
    </p:extLst>
  </p:cmAuthor>
  <p:cmAuthor id="2" name="John Noran" initials="JN" lastIdx="1" clrIdx="1">
    <p:extLst>
      <p:ext uri="{19B8F6BF-5375-455C-9EA6-DF929625EA0E}">
        <p15:presenceInfo xmlns:p15="http://schemas.microsoft.com/office/powerpoint/2012/main" userId="S-1-5-21-691950464-754195623-6498272-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a:srgbClr val="B5BD00"/>
    <a:srgbClr val="0062FF"/>
    <a:srgbClr val="358CFF"/>
    <a:srgbClr val="2515A8"/>
    <a:srgbClr val="89BAF4"/>
    <a:srgbClr val="296DFF"/>
    <a:srgbClr val="0064CA"/>
    <a:srgbClr val="0075FF"/>
    <a:srgbClr val="005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80975" autoAdjust="0"/>
  </p:normalViewPr>
  <p:slideViewPr>
    <p:cSldViewPr snapToGrid="0" snapToObjects="1">
      <p:cViewPr varScale="1">
        <p:scale>
          <a:sx n="89" d="100"/>
          <a:sy n="89" d="100"/>
        </p:scale>
        <p:origin x="163" y="72"/>
      </p:cViewPr>
      <p:guideLst>
        <p:guide orient="horz" pos="2160"/>
        <p:guide pos="3840"/>
      </p:guideLst>
    </p:cSldViewPr>
  </p:slideViewPr>
  <p:notesTextViewPr>
    <p:cViewPr>
      <p:scale>
        <a:sx n="1" d="1"/>
        <a:sy n="1" d="1"/>
      </p:scale>
      <p:origin x="0" y="0"/>
    </p:cViewPr>
  </p:notesTextViewPr>
  <p:sorterViewPr>
    <p:cViewPr>
      <p:scale>
        <a:sx n="100" d="100"/>
        <a:sy n="100" d="100"/>
      </p:scale>
      <p:origin x="0" y="3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397B4-5E66-D945-9A97-87D2D53F2C1F}"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36</a:t>
            </a:fld>
            <a:endParaRPr lang="en-US"/>
          </a:p>
        </p:txBody>
      </p:sp>
    </p:spTree>
    <p:extLst>
      <p:ext uri="{BB962C8B-B14F-4D97-AF65-F5344CB8AC3E}">
        <p14:creationId xmlns:p14="http://schemas.microsoft.com/office/powerpoint/2010/main" val="219162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38</a:t>
            </a:fld>
            <a:endParaRPr lang="en-US"/>
          </a:p>
        </p:txBody>
      </p:sp>
    </p:spTree>
    <p:extLst>
      <p:ext uri="{BB962C8B-B14F-4D97-AF65-F5344CB8AC3E}">
        <p14:creationId xmlns:p14="http://schemas.microsoft.com/office/powerpoint/2010/main" val="76823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9016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a:p>
        </p:txBody>
      </p:sp>
    </p:spTree>
    <p:extLst>
      <p:ext uri="{BB962C8B-B14F-4D97-AF65-F5344CB8AC3E}">
        <p14:creationId xmlns:p14="http://schemas.microsoft.com/office/powerpoint/2010/main" val="16607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a:p>
        </p:txBody>
      </p:sp>
    </p:spTree>
    <p:extLst>
      <p:ext uri="{BB962C8B-B14F-4D97-AF65-F5344CB8AC3E}">
        <p14:creationId xmlns:p14="http://schemas.microsoft.com/office/powerpoint/2010/main" val="41371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19</a:t>
            </a:fld>
            <a:endParaRPr lang="en-US"/>
          </a:p>
        </p:txBody>
      </p:sp>
    </p:spTree>
    <p:extLst>
      <p:ext uri="{BB962C8B-B14F-4D97-AF65-F5344CB8AC3E}">
        <p14:creationId xmlns:p14="http://schemas.microsoft.com/office/powerpoint/2010/main" val="412192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20</a:t>
            </a:fld>
            <a:endParaRPr lang="en-US"/>
          </a:p>
        </p:txBody>
      </p:sp>
    </p:spTree>
    <p:extLst>
      <p:ext uri="{BB962C8B-B14F-4D97-AF65-F5344CB8AC3E}">
        <p14:creationId xmlns:p14="http://schemas.microsoft.com/office/powerpoint/2010/main" val="398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a:p>
        </p:txBody>
      </p:sp>
    </p:spTree>
    <p:extLst>
      <p:ext uri="{BB962C8B-B14F-4D97-AF65-F5344CB8AC3E}">
        <p14:creationId xmlns:p14="http://schemas.microsoft.com/office/powerpoint/2010/main" val="5141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22</a:t>
            </a:fld>
            <a:endParaRPr lang="en-US"/>
          </a:p>
        </p:txBody>
      </p:sp>
    </p:spTree>
    <p:extLst>
      <p:ext uri="{BB962C8B-B14F-4D97-AF65-F5344CB8AC3E}">
        <p14:creationId xmlns:p14="http://schemas.microsoft.com/office/powerpoint/2010/main" val="62065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24</a:t>
            </a:fld>
            <a:endParaRPr lang="en-US"/>
          </a:p>
        </p:txBody>
      </p:sp>
    </p:spTree>
    <p:extLst>
      <p:ext uri="{BB962C8B-B14F-4D97-AF65-F5344CB8AC3E}">
        <p14:creationId xmlns:p14="http://schemas.microsoft.com/office/powerpoint/2010/main" val="2303712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schemeClr val="bg1"/>
                </a:solidFill>
              </a:rPr>
              <a:t>© 2017 </a:t>
            </a:r>
            <a:r>
              <a:rPr lang="en-US" sz="800" dirty="0">
                <a:solidFill>
                  <a:schemeClr val="bg1"/>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Universal Service Administrative Co.</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4" r:id="rId3"/>
    <p:sldLayoutId id="2147483698" r:id="rId4"/>
    <p:sldLayoutId id="2147483650" r:id="rId5"/>
    <p:sldLayoutId id="2147483665" r:id="rId6"/>
    <p:sldLayoutId id="2147483697" r:id="rId7"/>
    <p:sldLayoutId id="2147483667" r:id="rId8"/>
    <p:sldLayoutId id="2147483651" r:id="rId9"/>
    <p:sldLayoutId id="2147483678" r:id="rId10"/>
    <p:sldLayoutId id="2147483666" r:id="rId11"/>
    <p:sldLayoutId id="2147483677" r:id="rId12"/>
    <p:sldLayoutId id="2147483652" r:id="rId13"/>
    <p:sldLayoutId id="2147483688" r:id="rId14"/>
    <p:sldLayoutId id="2147483674" r:id="rId15"/>
    <p:sldLayoutId id="2147483675" r:id="rId16"/>
    <p:sldLayoutId id="2147483676" r:id="rId17"/>
    <p:sldLayoutId id="2147483680" r:id="rId18"/>
    <p:sldLayoutId id="2147483681" r:id="rId19"/>
    <p:sldLayoutId id="2147483682" r:id="rId20"/>
    <p:sldLayoutId id="2147483683" r:id="rId21"/>
    <p:sldLayoutId id="2147483684" r:id="rId22"/>
    <p:sldLayoutId id="2147483685" r:id="rId23"/>
    <p:sldLayoutId id="2147483686"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c.org/_res/documents/sl/pdf/forms/FCC-Form-472-UserGuide.pdf" TargetMode="External"/><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universalservice.org/porta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universalservice.org/porta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Advanced Invoicing</a:t>
            </a:r>
            <a:endParaRPr lang="en-US" dirty="0"/>
          </a:p>
        </p:txBody>
      </p:sp>
      <p:sp>
        <p:nvSpPr>
          <p:cNvPr id="4" name="Subtitle 3"/>
          <p:cNvSpPr>
            <a:spLocks noGrp="1"/>
          </p:cNvSpPr>
          <p:nvPr>
            <p:ph type="subTitle" idx="1"/>
          </p:nvPr>
        </p:nvSpPr>
        <p:spPr/>
        <p:txBody>
          <a:bodyPr/>
          <a:lstStyle/>
          <a:p>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Fall 2018 </a:t>
            </a:r>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Service Provider </a:t>
            </a:r>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a:p>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17" y="1443994"/>
            <a:ext cx="6776372" cy="4101914"/>
          </a:xfrm>
        </p:spPr>
        <p:txBody>
          <a:bodyPr/>
          <a:lstStyle/>
          <a:p>
            <a:pPr marL="342900" indent="-342900">
              <a:buFont typeface="Arial" panose="020B0604020202020204" pitchFamily="34" charset="0"/>
              <a:buChar char="•"/>
            </a:pPr>
            <a:r>
              <a:rPr lang="en-US" sz="2400" dirty="0"/>
              <a:t>Determine the invoice frequency</a:t>
            </a:r>
          </a:p>
          <a:p>
            <a:pPr marL="514350" lvl="1" indent="-342900">
              <a:buFont typeface="Arial" panose="020B0604020202020204" pitchFamily="34" charset="0"/>
              <a:buChar char="•"/>
            </a:pPr>
            <a:r>
              <a:rPr lang="en-US" dirty="0">
                <a:solidFill>
                  <a:prstClr val="black">
                    <a:lumMod val="65000"/>
                    <a:lumOff val="35000"/>
                  </a:prstClr>
                </a:solidFill>
              </a:rPr>
              <a:t>E.g., Monthly, bi-monthly, quarterly, one-time, etc.</a:t>
            </a:r>
            <a:endParaRPr lang="en-US" dirty="0"/>
          </a:p>
          <a:p>
            <a:pPr marL="342900" indent="-342900">
              <a:buFont typeface="Arial" panose="020B0604020202020204" pitchFamily="34" charset="0"/>
              <a:buChar char="•"/>
            </a:pPr>
            <a:r>
              <a:rPr lang="en-US" sz="2400" dirty="0"/>
              <a:t>Watch the BEAR or SPI form walk-through videos in the </a:t>
            </a:r>
            <a:r>
              <a:rPr lang="en-US" sz="2400" dirty="0">
                <a:hlinkClick r:id="rId2"/>
              </a:rPr>
              <a:t>Online Learning Library</a:t>
            </a:r>
            <a:r>
              <a:rPr lang="en-US" sz="2400" dirty="0"/>
              <a:t>.</a:t>
            </a:r>
          </a:p>
          <a:p>
            <a:pPr marL="342900" indent="-342900">
              <a:buFont typeface="Arial" panose="020B0604020202020204" pitchFamily="34" charset="0"/>
              <a:buChar char="•"/>
            </a:pPr>
            <a:r>
              <a:rPr lang="en-US" sz="2400" dirty="0"/>
              <a:t>Applicants should review the </a:t>
            </a:r>
            <a:r>
              <a:rPr lang="en-US" sz="2400" dirty="0">
                <a:hlinkClick r:id="rId3"/>
              </a:rPr>
              <a:t>BEAR Form Filing Guide</a:t>
            </a:r>
            <a:r>
              <a:rPr lang="en-US" sz="2400" dirty="0"/>
              <a:t>. </a:t>
            </a:r>
          </a:p>
        </p:txBody>
      </p:sp>
      <p:sp>
        <p:nvSpPr>
          <p:cNvPr id="2" name="Title 1"/>
          <p:cNvSpPr>
            <a:spLocks noGrp="1"/>
          </p:cNvSpPr>
          <p:nvPr>
            <p:ph type="title"/>
          </p:nvPr>
        </p:nvSpPr>
        <p:spPr>
          <a:xfrm>
            <a:off x="337351" y="693599"/>
            <a:ext cx="7392628" cy="776425"/>
          </a:xfrm>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10</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46376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Filing an FCC Form </a:t>
            </a:r>
            <a:r>
              <a:rPr lang="en-US" sz="3600" dirty="0" smtClean="0"/>
              <a:t>498 for Service Providers</a:t>
            </a:r>
            <a:endParaRPr lang="en-US" sz="36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11</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3189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t>
            </a:r>
            <a:r>
              <a:rPr lang="en-US" sz="2800" dirty="0" smtClean="0"/>
              <a:t>Service Providers </a:t>
            </a:r>
            <a:r>
              <a:rPr lang="en-US" sz="2800" dirty="0"/>
              <a:t>– How Do I File?</a:t>
            </a:r>
          </a:p>
        </p:txBody>
      </p:sp>
      <p:sp>
        <p:nvSpPr>
          <p:cNvPr id="3" name="Content Placeholder 2"/>
          <p:cNvSpPr>
            <a:spLocks noGrp="1"/>
          </p:cNvSpPr>
          <p:nvPr>
            <p:ph idx="1"/>
          </p:nvPr>
        </p:nvSpPr>
        <p:spPr>
          <a:xfrm>
            <a:off x="337351" y="1309553"/>
            <a:ext cx="11016450" cy="5046797"/>
          </a:xfrm>
        </p:spPr>
        <p:txBody>
          <a:bodyPr/>
          <a:lstStyle/>
          <a:p>
            <a:pPr marL="342900" indent="-342900">
              <a:buFont typeface="Arial" panose="020B0604020202020204" pitchFamily="34" charset="0"/>
              <a:buChar char="•"/>
            </a:pPr>
            <a:r>
              <a:rPr lang="en-US" sz="2400" dirty="0"/>
              <a:t>To receive </a:t>
            </a:r>
            <a:r>
              <a:rPr lang="en-US" sz="2400" dirty="0" smtClean="0"/>
              <a:t>a Service Provider Identification Number (SPIN), also known as a service provider 498 </a:t>
            </a:r>
            <a:r>
              <a:rPr lang="en-US" sz="2400" dirty="0"/>
              <a:t>ID, </a:t>
            </a:r>
            <a:r>
              <a:rPr lang="en-US" sz="2400" dirty="0" smtClean="0"/>
              <a:t>service providers </a:t>
            </a:r>
            <a:r>
              <a:rPr lang="en-US" sz="2400" dirty="0"/>
              <a:t>must file the FCC Form 498 (Service Provider and Billed Entity Identification Number and General Contact Information Form) in the </a:t>
            </a:r>
            <a:r>
              <a:rPr lang="en-US" sz="2400" u="sng" dirty="0" smtClean="0">
                <a:hlinkClick r:id="rId3"/>
              </a:rPr>
              <a:t>E-File System</a:t>
            </a:r>
            <a:r>
              <a:rPr lang="en-US" sz="2400" dirty="0" smtClean="0"/>
              <a:t>. </a:t>
            </a:r>
            <a:endParaRPr lang="en-US" sz="2400" dirty="0"/>
          </a:p>
          <a:p>
            <a:pPr marL="971550" lvl="2" indent="-342900">
              <a:spcBef>
                <a:spcPts val="1000"/>
              </a:spcBef>
              <a:buFont typeface="Arial" panose="020B0604020202020204" pitchFamily="34" charset="0"/>
              <a:buChar char="•"/>
            </a:pPr>
            <a:r>
              <a:rPr lang="en-US" sz="2400" dirty="0" smtClean="0"/>
              <a:t>Provide the required information.</a:t>
            </a:r>
            <a:endParaRPr lang="en-US" sz="2400" dirty="0"/>
          </a:p>
          <a:p>
            <a:pPr marL="971550" lvl="2" indent="-342900">
              <a:spcBef>
                <a:spcPts val="1000"/>
              </a:spcBef>
              <a:buFont typeface="Arial" panose="020B0604020202020204" pitchFamily="34" charset="0"/>
              <a:buChar char="•"/>
            </a:pPr>
            <a:r>
              <a:rPr lang="en-US" sz="2400" dirty="0"/>
              <a:t>Complete and certify the form.</a:t>
            </a:r>
          </a:p>
          <a:p>
            <a:pPr marL="344488" lvl="1" indent="-344488">
              <a:buFont typeface="Arial" panose="020B0604020202020204" pitchFamily="34" charset="0"/>
              <a:buChar char="•"/>
            </a:pPr>
            <a:r>
              <a:rPr lang="en-US" dirty="0" smtClean="0"/>
              <a:t>Your company officer can </a:t>
            </a:r>
            <a:r>
              <a:rPr lang="en-US" dirty="0"/>
              <a:t>start, complete, submit, certify, modify, and deactivate </a:t>
            </a:r>
            <a:r>
              <a:rPr lang="en-US" dirty="0" smtClean="0"/>
              <a:t>FCC Forms </a:t>
            </a:r>
            <a:r>
              <a:rPr lang="en-US" dirty="0"/>
              <a:t>498.</a:t>
            </a:r>
          </a:p>
          <a:p>
            <a:pPr marL="344488" lvl="1" indent="-344488">
              <a:buFont typeface="Arial" panose="020B0604020202020204" pitchFamily="34" charset="0"/>
              <a:buChar char="•"/>
            </a:pPr>
            <a:r>
              <a:rPr lang="en-US" dirty="0" smtClean="0"/>
              <a:t>Your </a:t>
            </a:r>
            <a:r>
              <a:rPr lang="en-US" dirty="0"/>
              <a:t>g</a:t>
            </a:r>
            <a:r>
              <a:rPr lang="en-US" dirty="0" smtClean="0"/>
              <a:t>eneral </a:t>
            </a:r>
            <a:r>
              <a:rPr lang="en-US" dirty="0"/>
              <a:t>c</a:t>
            </a:r>
            <a:r>
              <a:rPr lang="en-US" dirty="0" smtClean="0"/>
              <a:t>ontact or E-rate </a:t>
            </a:r>
            <a:r>
              <a:rPr lang="en-US" dirty="0"/>
              <a:t>c</a:t>
            </a:r>
            <a:r>
              <a:rPr lang="en-US" dirty="0" smtClean="0"/>
              <a:t>ontact can </a:t>
            </a:r>
            <a:r>
              <a:rPr lang="en-US" dirty="0"/>
              <a:t>complete but not certify the form</a:t>
            </a:r>
            <a:r>
              <a:rPr lang="en-US" dirty="0" smtClean="0"/>
              <a:t>.</a:t>
            </a:r>
            <a:endParaRPr lang="en-US" dirty="0"/>
          </a:p>
          <a:p>
            <a:pPr marL="344488" lvl="1" indent="-344488">
              <a:buFont typeface="Arial" panose="020B0604020202020204" pitchFamily="34" charset="0"/>
              <a:buChar char="•"/>
            </a:pPr>
            <a:r>
              <a:rPr lang="en-US" dirty="0" smtClean="0"/>
              <a:t>You must update the form if any of your information changes.</a:t>
            </a:r>
          </a:p>
          <a:p>
            <a:pPr marL="344488" lvl="1" indent="-344488">
              <a:buFont typeface="Arial" panose="020B0604020202020204" pitchFamily="34" charset="0"/>
              <a:buChar char="•"/>
            </a:pPr>
            <a:r>
              <a:rPr lang="en-US" dirty="0" smtClean="0"/>
              <a:t>Need help?  Call USAC at 888-641-8722 and choose option 4 (contributors).</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266247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Service Providers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Once the FCC Form 498/SPIN ID is approved, USAC will provide the following:</a:t>
            </a:r>
          </a:p>
          <a:p>
            <a:pPr lvl="1">
              <a:buFont typeface="Arial" panose="020B0604020202020204" pitchFamily="34" charset="0"/>
              <a:buChar char="•"/>
            </a:pPr>
            <a:r>
              <a:rPr lang="en-US" dirty="0" smtClean="0"/>
              <a:t>Set up an user name and password in order to access the E-file system to allow:</a:t>
            </a:r>
          </a:p>
          <a:p>
            <a:pPr lvl="2">
              <a:buFont typeface="Arial" panose="020B0604020202020204" pitchFamily="34" charset="0"/>
              <a:buChar char="•"/>
            </a:pPr>
            <a:r>
              <a:rPr lang="en-US" sz="2400" dirty="0" smtClean="0"/>
              <a:t>Updates to your FCC Form 498 online</a:t>
            </a:r>
          </a:p>
          <a:p>
            <a:pPr lvl="2">
              <a:buFont typeface="Arial" panose="020B0604020202020204" pitchFamily="34" charset="0"/>
              <a:buChar char="•"/>
            </a:pPr>
            <a:r>
              <a:rPr lang="en-US" sz="2400" dirty="0" smtClean="0"/>
              <a:t>Set up permissions for other users in your company</a:t>
            </a:r>
          </a:p>
          <a:p>
            <a:pPr lvl="2">
              <a:buFont typeface="Arial" panose="020B0604020202020204" pitchFamily="34" charset="0"/>
              <a:buChar char="•"/>
            </a:pPr>
            <a:r>
              <a:rPr lang="en-US" sz="2400" dirty="0" smtClean="0"/>
              <a:t>Set up access rights to view and approve certain applicant-filed forms and form attachments  </a:t>
            </a:r>
          </a:p>
          <a:p>
            <a:pPr lvl="2">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267391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smtClean="0"/>
              <a:t>Electronic Invoicing</a:t>
            </a:r>
            <a:endParaRPr lang="en-US" sz="36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41103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75028"/>
            <a:ext cx="11016449" cy="682440"/>
          </a:xfrm>
        </p:spPr>
        <p:txBody>
          <a:bodyPr/>
          <a:lstStyle/>
          <a:p>
            <a:r>
              <a:rPr lang="en-US" sz="2800" dirty="0" smtClean="0"/>
              <a:t>Electronic Invoicing</a:t>
            </a:r>
            <a:endParaRPr lang="en-US" sz="2800" dirty="0"/>
          </a:p>
        </p:txBody>
      </p:sp>
      <p:sp>
        <p:nvSpPr>
          <p:cNvPr id="3" name="Content Placeholder 2"/>
          <p:cNvSpPr>
            <a:spLocks noGrp="1"/>
          </p:cNvSpPr>
          <p:nvPr>
            <p:ph idx="1"/>
          </p:nvPr>
        </p:nvSpPr>
        <p:spPr>
          <a:xfrm>
            <a:off x="337351" y="1157468"/>
            <a:ext cx="9786363" cy="5564007"/>
          </a:xfrm>
        </p:spPr>
        <p:txBody>
          <a:bodyPr/>
          <a:lstStyle/>
          <a:p>
            <a:pPr marL="0" indent="0">
              <a:buNone/>
            </a:pPr>
            <a:r>
              <a:rPr lang="en-US" sz="2400" dirty="0" smtClean="0"/>
              <a:t>Service providers have the option to submit invoices electronically.</a:t>
            </a:r>
            <a:endParaRPr lang="en-US" sz="2400" dirty="0"/>
          </a:p>
          <a:p>
            <a:pPr marL="342900" indent="-342900">
              <a:buFont typeface="Arial" panose="020B0604020202020204" pitchFamily="34" charset="0"/>
              <a:buChar char="•"/>
            </a:pPr>
            <a:r>
              <a:rPr lang="en-US" sz="2400" dirty="0"/>
              <a:t>H</a:t>
            </a:r>
            <a:r>
              <a:rPr lang="en-US" sz="2400" dirty="0" smtClean="0"/>
              <a:t>elpful for service providers that invoice USAC frequently.</a:t>
            </a:r>
          </a:p>
          <a:p>
            <a:pPr marL="342900" indent="-342900">
              <a:buFont typeface="Arial" panose="020B0604020202020204" pitchFamily="34" charset="0"/>
              <a:buChar char="•"/>
            </a:pPr>
            <a:r>
              <a:rPr lang="en-US" sz="2400" dirty="0" smtClean="0"/>
              <a:t>Reduces data entry errors because service providers can maintain and update the information on their own spreadsheets.</a:t>
            </a:r>
          </a:p>
          <a:p>
            <a:pPr marL="342900" indent="-342900">
              <a:buFont typeface="Arial" panose="020B0604020202020204" pitchFamily="34" charset="0"/>
              <a:buChar char="•"/>
            </a:pPr>
            <a:r>
              <a:rPr lang="en-US" sz="2400" dirty="0" smtClean="0"/>
              <a:t>Speeds data entry for service providers by providing a mechanism for bulk data entry.</a:t>
            </a:r>
          </a:p>
          <a:p>
            <a:pPr marL="0" indent="0">
              <a:buNone/>
            </a:pP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15</a:t>
            </a:fld>
            <a:endParaRPr lang="en-US" dirty="0"/>
          </a:p>
        </p:txBody>
      </p:sp>
    </p:spTree>
    <p:extLst>
      <p:ext uri="{BB962C8B-B14F-4D97-AF65-F5344CB8AC3E}">
        <p14:creationId xmlns:p14="http://schemas.microsoft.com/office/powerpoint/2010/main" val="73982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75028"/>
            <a:ext cx="11016449" cy="682440"/>
          </a:xfrm>
        </p:spPr>
        <p:txBody>
          <a:bodyPr/>
          <a:lstStyle/>
          <a:p>
            <a:r>
              <a:rPr lang="en-US" sz="2800" dirty="0" smtClean="0"/>
              <a:t>Electronic Invoicing</a:t>
            </a:r>
            <a:endParaRPr lang="en-US" sz="2800" dirty="0"/>
          </a:p>
        </p:txBody>
      </p:sp>
      <p:sp>
        <p:nvSpPr>
          <p:cNvPr id="3" name="Content Placeholder 2"/>
          <p:cNvSpPr>
            <a:spLocks noGrp="1"/>
          </p:cNvSpPr>
          <p:nvPr>
            <p:ph idx="1"/>
          </p:nvPr>
        </p:nvSpPr>
        <p:spPr>
          <a:xfrm>
            <a:off x="337351" y="1157468"/>
            <a:ext cx="11434102" cy="5564007"/>
          </a:xfrm>
        </p:spPr>
        <p:txBody>
          <a:bodyPr/>
          <a:lstStyle/>
          <a:p>
            <a:pPr marL="0" indent="0">
              <a:buNone/>
            </a:pPr>
            <a:r>
              <a:rPr lang="en-US" sz="2400" dirty="0" smtClean="0"/>
              <a:t>To set up electronic invoicing:</a:t>
            </a:r>
            <a:endParaRPr lang="en-US" sz="2400" dirty="0"/>
          </a:p>
          <a:p>
            <a:pPr marL="342900" indent="-342900">
              <a:buFont typeface="Arial" panose="020B0604020202020204" pitchFamily="34" charset="0"/>
              <a:buChar char="•"/>
            </a:pPr>
            <a:r>
              <a:rPr lang="en-US" sz="2400" dirty="0" smtClean="0"/>
              <a:t>Send a request to USAC by email.</a:t>
            </a:r>
          </a:p>
          <a:p>
            <a:pPr marL="514350" lvl="1" indent="-342900">
              <a:buFont typeface="Arial" panose="020B0604020202020204" pitchFamily="34" charset="0"/>
              <a:buChar char="•"/>
            </a:pPr>
            <a:r>
              <a:rPr lang="en-US" dirty="0" smtClean="0"/>
              <a:t>Include the email address where you want to receive updates.</a:t>
            </a:r>
          </a:p>
          <a:p>
            <a:pPr marL="514350" lvl="1" indent="-342900">
              <a:buFont typeface="Arial" panose="020B0604020202020204" pitchFamily="34" charset="0"/>
              <a:buChar char="•"/>
            </a:pPr>
            <a:r>
              <a:rPr lang="en-US" dirty="0" smtClean="0"/>
              <a:t>Include your SPIN.</a:t>
            </a:r>
          </a:p>
          <a:p>
            <a:pPr marL="342900" indent="-342900">
              <a:buFont typeface="Arial" panose="020B0604020202020204" pitchFamily="34" charset="0"/>
              <a:buChar char="•"/>
            </a:pPr>
            <a:r>
              <a:rPr lang="en-US" sz="2400" dirty="0" smtClean="0"/>
              <a:t>USAC will then send you setup instructions by email.</a:t>
            </a:r>
          </a:p>
          <a:p>
            <a:pPr marL="342900" indent="-342900">
              <a:buFont typeface="Arial" panose="020B0604020202020204" pitchFamily="34" charset="0"/>
              <a:buChar char="•"/>
            </a:pPr>
            <a:r>
              <a:rPr lang="en-US" sz="2400" dirty="0" smtClean="0"/>
              <a:t>Please note that first-time users usually need assistance with their first submission.</a:t>
            </a:r>
          </a:p>
          <a:p>
            <a:pPr marL="514350" lvl="1" indent="-342900">
              <a:buFont typeface="Arial" panose="020B0604020202020204" pitchFamily="34" charset="0"/>
              <a:buChar char="•"/>
            </a:pPr>
            <a:r>
              <a:rPr lang="en-US" dirty="0" smtClean="0"/>
              <a:t>USAC will help users with diagnosing issues in that submission.</a:t>
            </a:r>
          </a:p>
          <a:p>
            <a:pPr marL="514350" lvl="1" indent="-342900">
              <a:buFont typeface="Arial" panose="020B0604020202020204" pitchFamily="34" charset="0"/>
              <a:buChar char="•"/>
            </a:pPr>
            <a:r>
              <a:rPr lang="en-US" dirty="0" smtClean="0"/>
              <a:t>We can provide additional help if needed, but most users do not have issues after the first submission has been corrected.</a:t>
            </a:r>
            <a:endParaRPr lang="en-US" sz="20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16</a:t>
            </a:fld>
            <a:endParaRPr lang="en-US" dirty="0"/>
          </a:p>
        </p:txBody>
      </p:sp>
    </p:spTree>
    <p:extLst>
      <p:ext uri="{BB962C8B-B14F-4D97-AF65-F5344CB8AC3E}">
        <p14:creationId xmlns:p14="http://schemas.microsoft.com/office/powerpoint/2010/main" val="389387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75028"/>
            <a:ext cx="11016449" cy="682440"/>
          </a:xfrm>
        </p:spPr>
        <p:txBody>
          <a:bodyPr/>
          <a:lstStyle/>
          <a:p>
            <a:r>
              <a:rPr lang="en-US" sz="2800" dirty="0" smtClean="0"/>
              <a:t>Electronic Invoicing</a:t>
            </a:r>
            <a:endParaRPr lang="en-US" sz="2800" dirty="0"/>
          </a:p>
        </p:txBody>
      </p:sp>
      <p:sp>
        <p:nvSpPr>
          <p:cNvPr id="3" name="Content Placeholder 2"/>
          <p:cNvSpPr>
            <a:spLocks noGrp="1"/>
          </p:cNvSpPr>
          <p:nvPr>
            <p:ph idx="1"/>
          </p:nvPr>
        </p:nvSpPr>
        <p:spPr>
          <a:xfrm>
            <a:off x="337351" y="1157468"/>
            <a:ext cx="11434102" cy="5564007"/>
          </a:xfrm>
        </p:spPr>
        <p:txBody>
          <a:bodyPr/>
          <a:lstStyle/>
          <a:p>
            <a:pPr marL="0" indent="0">
              <a:buNone/>
            </a:pPr>
            <a:r>
              <a:rPr lang="en-US" sz="2400" dirty="0" smtClean="0"/>
              <a:t>To prepare your electronic files, follow the instructions in the USAC email. At a high level, here are the steps in the process:</a:t>
            </a:r>
            <a:endParaRPr lang="en-US" sz="2400" dirty="0"/>
          </a:p>
          <a:p>
            <a:pPr marL="342900" indent="-342900">
              <a:buFont typeface="Arial" panose="020B0604020202020204" pitchFamily="34" charset="0"/>
              <a:buChar char="•"/>
            </a:pPr>
            <a:r>
              <a:rPr lang="en-US" sz="2400" dirty="0"/>
              <a:t>P</a:t>
            </a:r>
            <a:r>
              <a:rPr lang="en-US" sz="2400" dirty="0" smtClean="0"/>
              <a:t>repare the information for your file. Be sure to check your entries for accuracy and consistency. </a:t>
            </a:r>
          </a:p>
          <a:p>
            <a:pPr marL="342900" indent="-342900">
              <a:buFont typeface="Arial" panose="020B0604020202020204" pitchFamily="34" charset="0"/>
              <a:buChar char="•"/>
            </a:pPr>
            <a:r>
              <a:rPr lang="en-US" sz="2400" dirty="0" smtClean="0"/>
              <a:t>Convert your file to a comma-delimited format (.CSV) if your data is in a different format. You can use PGP (Pretty Good Protection) encryption if you desire.</a:t>
            </a:r>
          </a:p>
          <a:p>
            <a:pPr marL="342900" indent="-342900">
              <a:buFont typeface="Arial" panose="020B0604020202020204" pitchFamily="34" charset="0"/>
              <a:buChar char="•"/>
            </a:pPr>
            <a:r>
              <a:rPr lang="en-US" sz="2400" dirty="0" smtClean="0"/>
              <a:t>Email your file to USAC. We will decrypt it (if needed) and confirm our receipt.</a:t>
            </a:r>
          </a:p>
          <a:p>
            <a:pPr marL="342900" indent="-342900">
              <a:buFont typeface="Arial" panose="020B0604020202020204" pitchFamily="34" charset="0"/>
              <a:buChar char="•"/>
            </a:pPr>
            <a:r>
              <a:rPr lang="en-US" sz="2400" dirty="0" smtClean="0"/>
              <a:t>We will check your file for errors and email you an error file if corrections are necessary so you can correct the file and resubmit it. </a:t>
            </a:r>
          </a:p>
          <a:p>
            <a:pPr marL="342900" indent="-342900">
              <a:buFont typeface="Arial" panose="020B0604020202020204" pitchFamily="34" charset="0"/>
              <a:buChar char="•"/>
            </a:pPr>
            <a:r>
              <a:rPr lang="en-US" sz="2400" dirty="0" smtClean="0"/>
              <a:t>After the file has been validated, we will convert it into the equivalent of a SPI Form and send you an invoice status report (ISR).</a:t>
            </a:r>
            <a:endParaRPr lang="en-US" sz="20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99810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When to File an Invoice</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716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0" y="1477281"/>
            <a:ext cx="7427555" cy="2435152"/>
          </a:xfrm>
        </p:spPr>
        <p:txBody>
          <a:bodyPr/>
          <a:lstStyle/>
          <a:p>
            <a:pPr>
              <a:buFont typeface="Arial" panose="020B0604020202020204" pitchFamily="34" charset="0"/>
              <a:buChar char="•"/>
            </a:pPr>
            <a:r>
              <a:rPr lang="en-US" sz="2800" dirty="0"/>
              <a:t>The invoice deadline is:</a:t>
            </a:r>
          </a:p>
          <a:p>
            <a:pPr lvl="1">
              <a:buFont typeface="Arial" panose="020B0604020202020204" pitchFamily="34" charset="0"/>
              <a:buChar char="•"/>
            </a:pPr>
            <a:r>
              <a:rPr lang="en-US" sz="2800" dirty="0"/>
              <a:t>120 days after the last date to receive service or 120 days after the date of the FCC Form 486 Notification Letter, whichever is </a:t>
            </a:r>
            <a:r>
              <a:rPr lang="en-US" sz="2800" dirty="0" smtClean="0"/>
              <a:t>later.</a:t>
            </a:r>
            <a:endParaRPr lang="en-US" sz="2800" dirty="0"/>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7764905" y="465871"/>
            <a:ext cx="3597298" cy="3592622"/>
          </a:xfrm>
        </p:spPr>
      </p:pic>
      <p:sp>
        <p:nvSpPr>
          <p:cNvPr id="4" name="Slide Number Placeholder 3"/>
          <p:cNvSpPr>
            <a:spLocks noGrp="1"/>
          </p:cNvSpPr>
          <p:nvPr>
            <p:ph type="sldNum" sz="quarter" idx="12"/>
          </p:nvPr>
        </p:nvSpPr>
        <p:spPr/>
        <p:txBody>
          <a:bodyPr/>
          <a:lstStyle/>
          <a:p>
            <a:fld id="{77DFCED7-EB59-654B-ACD8-84CE8F59160C}" type="slidenum">
              <a:rPr lang="en-US" smtClean="0"/>
              <a:pPr/>
              <a:t>19</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
        <p:nvSpPr>
          <p:cNvPr id="7" name="Content Placeholder 2"/>
          <p:cNvSpPr txBox="1">
            <a:spLocks/>
          </p:cNvSpPr>
          <p:nvPr/>
        </p:nvSpPr>
        <p:spPr>
          <a:xfrm>
            <a:off x="337349" y="4058493"/>
            <a:ext cx="10740382" cy="2508118"/>
          </a:xfrm>
          <a:prstGeom prst="rect">
            <a:avLst/>
          </a:prstGeom>
        </p:spPr>
        <p:txBody>
          <a:bodyPr vert="horz" lIns="91440" tIns="45720" rIns="91440" bIns="4572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800" dirty="0" smtClean="0"/>
              <a:t>If the calculated deadline falls on a weekend or federal holiday, the deadline is 11:59 PM ET on the following business day.</a:t>
            </a:r>
          </a:p>
          <a:p>
            <a:pPr lvl="1">
              <a:buFont typeface="Arial" panose="020B0604020202020204" pitchFamily="34" charset="0"/>
              <a:buChar char="•"/>
            </a:pPr>
            <a:r>
              <a:rPr lang="en-US" sz="2800" dirty="0" smtClean="0"/>
              <a:t>For example, the invoice deadline for FY2017 recurring services is Monday, October 29, 2018, since October 28 falls on a Sunday.</a:t>
            </a:r>
            <a:endParaRPr lang="en-US" sz="2800" dirty="0"/>
          </a:p>
        </p:txBody>
      </p:sp>
    </p:spTree>
    <p:extLst>
      <p:ext uri="{BB962C8B-B14F-4D97-AF65-F5344CB8AC3E}">
        <p14:creationId xmlns:p14="http://schemas.microsoft.com/office/powerpoint/2010/main" val="36709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6343" y="2112885"/>
            <a:ext cx="2019037" cy="1419285"/>
          </a:xfrm>
        </p:spPr>
        <p:txBody>
          <a:bodyPr/>
          <a:lstStyle/>
          <a:p>
            <a:r>
              <a:rPr lang="en-US" sz="3200" dirty="0"/>
              <a:t>AGENDA</a:t>
            </a:r>
          </a:p>
        </p:txBody>
      </p:sp>
      <p:sp>
        <p:nvSpPr>
          <p:cNvPr id="7" name="Content Placeholder 6"/>
          <p:cNvSpPr>
            <a:spLocks noGrp="1"/>
          </p:cNvSpPr>
          <p:nvPr>
            <p:ph idx="1"/>
          </p:nvPr>
        </p:nvSpPr>
        <p:spPr>
          <a:xfrm>
            <a:off x="5832629" y="570251"/>
            <a:ext cx="5020322" cy="6273222"/>
          </a:xfrm>
        </p:spPr>
        <p:txBody>
          <a:bodyPr/>
          <a:lstStyle/>
          <a:p>
            <a:pPr>
              <a:buFont typeface="Arial" panose="020B0604020202020204" pitchFamily="34" charset="0"/>
              <a:buChar char="•"/>
            </a:pPr>
            <a:r>
              <a:rPr lang="en-US" sz="2400" dirty="0"/>
              <a:t>Preparing for Invoicing </a:t>
            </a:r>
          </a:p>
          <a:p>
            <a:pPr>
              <a:buFont typeface="Arial" panose="020B0604020202020204" pitchFamily="34" charset="0"/>
              <a:buChar char="•"/>
            </a:pPr>
            <a:r>
              <a:rPr lang="en-US" sz="2400" dirty="0"/>
              <a:t>Invoicing Methods</a:t>
            </a:r>
          </a:p>
          <a:p>
            <a:pPr>
              <a:buFont typeface="Arial" panose="020B0604020202020204" pitchFamily="34" charset="0"/>
              <a:buChar char="•"/>
            </a:pPr>
            <a:r>
              <a:rPr lang="en-US" sz="2400" dirty="0"/>
              <a:t>Before You Begin</a:t>
            </a:r>
          </a:p>
          <a:p>
            <a:pPr>
              <a:buFont typeface="Arial" panose="020B0604020202020204" pitchFamily="34" charset="0"/>
              <a:buChar char="•"/>
            </a:pPr>
            <a:r>
              <a:rPr lang="en-US" sz="2400" dirty="0" smtClean="0"/>
              <a:t>FCC </a:t>
            </a:r>
            <a:r>
              <a:rPr lang="en-US" sz="2400" dirty="0"/>
              <a:t>Form </a:t>
            </a:r>
            <a:r>
              <a:rPr lang="en-US" sz="2400" dirty="0" smtClean="0"/>
              <a:t>498 (Service Providers and Applicants)</a:t>
            </a:r>
          </a:p>
          <a:p>
            <a:pPr>
              <a:buFont typeface="Arial" panose="020B0604020202020204" pitchFamily="34" charset="0"/>
              <a:buChar char="•"/>
            </a:pPr>
            <a:r>
              <a:rPr lang="en-US" sz="2400" dirty="0" smtClean="0"/>
              <a:t>Electronic Invoicing</a:t>
            </a:r>
            <a:endParaRPr lang="en-US" sz="2400" dirty="0"/>
          </a:p>
          <a:p>
            <a:pPr>
              <a:buFont typeface="Arial" panose="020B0604020202020204" pitchFamily="34" charset="0"/>
              <a:buChar char="•"/>
            </a:pPr>
            <a:r>
              <a:rPr lang="en-US" sz="2400" dirty="0"/>
              <a:t>When to File / Deadlines</a:t>
            </a:r>
          </a:p>
          <a:p>
            <a:pPr>
              <a:buFont typeface="Arial" panose="020B0604020202020204" pitchFamily="34" charset="0"/>
              <a:buChar char="•"/>
            </a:pPr>
            <a:r>
              <a:rPr lang="en-US" sz="2400" dirty="0"/>
              <a:t>Invoice Review Process</a:t>
            </a:r>
          </a:p>
          <a:p>
            <a:pPr>
              <a:buFont typeface="Arial" panose="020B0604020202020204" pitchFamily="34" charset="0"/>
              <a:buChar char="•"/>
            </a:pPr>
            <a:r>
              <a:rPr lang="en-US" sz="2400" dirty="0"/>
              <a:t>Case Studies</a:t>
            </a:r>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22018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489980"/>
            <a:ext cx="6620212" cy="5133976"/>
          </a:xfrm>
        </p:spPr>
        <p:txBody>
          <a:bodyPr/>
          <a:lstStyle/>
          <a:p>
            <a:pPr>
              <a:buFont typeface="Arial" panose="020B0604020202020204" pitchFamily="34" charset="0"/>
              <a:buChar char="•"/>
            </a:pPr>
            <a:r>
              <a:rPr lang="en-US" sz="2800" dirty="0"/>
              <a:t>File after services are delivered and paid </a:t>
            </a:r>
          </a:p>
          <a:p>
            <a:pPr lvl="1">
              <a:buFont typeface="Arial" panose="020B0604020202020204" pitchFamily="34" charset="0"/>
              <a:buChar char="•"/>
            </a:pPr>
            <a:r>
              <a:rPr lang="en-US" sz="2400" dirty="0"/>
              <a:t>Applicants – pay in full for services first</a:t>
            </a:r>
          </a:p>
          <a:p>
            <a:pPr lvl="1">
              <a:buFont typeface="Arial" panose="020B0604020202020204" pitchFamily="34" charset="0"/>
              <a:buChar char="•"/>
            </a:pPr>
            <a:r>
              <a:rPr lang="en-US" sz="2400" dirty="0"/>
              <a:t>Service providers – bill applicants for their non-discount share first</a:t>
            </a:r>
          </a:p>
          <a:p>
            <a:pPr>
              <a:buFont typeface="Arial" panose="020B0604020202020204" pitchFamily="34" charset="0"/>
              <a:buChar char="•"/>
            </a:pPr>
            <a:r>
              <a:rPr lang="en-US" sz="2800" dirty="0"/>
              <a:t>You can choose the frequency </a:t>
            </a:r>
          </a:p>
          <a:p>
            <a:pPr>
              <a:buFont typeface="Arial" panose="020B0604020202020204" pitchFamily="34" charset="0"/>
              <a:buChar char="•"/>
            </a:pPr>
            <a:r>
              <a:rPr lang="en-US" sz="2800" dirty="0"/>
              <a:t>File before the invoice deadline</a:t>
            </a:r>
          </a:p>
          <a:p>
            <a:pPr lvl="1">
              <a:buFont typeface="Arial" panose="020B0604020202020204" pitchFamily="34" charset="0"/>
              <a:buChar char="•"/>
            </a:pPr>
            <a:r>
              <a:rPr lang="en-US" sz="2400" dirty="0"/>
              <a:t>Generally, October 28 for recurring services</a:t>
            </a:r>
          </a:p>
          <a:p>
            <a:pPr lvl="1">
              <a:buFont typeface="Arial" panose="020B0604020202020204" pitchFamily="34" charset="0"/>
              <a:buChar char="•"/>
            </a:pPr>
            <a:r>
              <a:rPr lang="en-US" sz="2400" dirty="0"/>
              <a:t>Generally, January 28 for non-recurring services</a:t>
            </a:r>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6608718" y="403313"/>
            <a:ext cx="5583282" cy="5576026"/>
          </a:xfrm>
        </p:spPr>
      </p:pic>
      <p:sp>
        <p:nvSpPr>
          <p:cNvPr id="4" name="Slide Number Placeholder 3"/>
          <p:cNvSpPr>
            <a:spLocks noGrp="1"/>
          </p:cNvSpPr>
          <p:nvPr>
            <p:ph type="sldNum" sz="quarter" idx="12"/>
          </p:nvPr>
        </p:nvSpPr>
        <p:spPr/>
        <p:txBody>
          <a:bodyPr/>
          <a:lstStyle/>
          <a:p>
            <a:fld id="{77DFCED7-EB59-654B-ACD8-84CE8F59160C}" type="slidenum">
              <a:rPr lang="en-US" smtClean="0"/>
              <a:pPr/>
              <a:t>20</a:t>
            </a:fld>
            <a:endParaRPr lang="en-US" dirty="0"/>
          </a:p>
        </p:txBody>
      </p:sp>
      <p:sp>
        <p:nvSpPr>
          <p:cNvPr id="5" name="Rectangle 4"/>
          <p:cNvSpPr/>
          <p:nvPr/>
        </p:nvSpPr>
        <p:spPr>
          <a:xfrm>
            <a:off x="337351" y="652659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12322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a:t>Invoice deadline extension requests</a:t>
            </a:r>
          </a:p>
          <a:p>
            <a:pPr lvl="1">
              <a:buFont typeface="Arial" panose="020B0604020202020204" pitchFamily="34" charset="0"/>
              <a:buChar char="•"/>
            </a:pPr>
            <a:r>
              <a:rPr lang="en-US" dirty="0" smtClean="0"/>
              <a:t>File requests for FY2016 and later funding years in EPC.</a:t>
            </a:r>
          </a:p>
          <a:p>
            <a:pPr lvl="2">
              <a:buFont typeface="Arial" panose="020B0604020202020204" pitchFamily="34" charset="0"/>
              <a:buChar char="•"/>
            </a:pPr>
            <a:r>
              <a:rPr lang="en-US" sz="2400" dirty="0"/>
              <a:t>Service providers locate their SPIN under </a:t>
            </a:r>
            <a:r>
              <a:rPr lang="en-US" sz="2400" b="1" dirty="0"/>
              <a:t>Records</a:t>
            </a:r>
            <a:r>
              <a:rPr lang="en-US" sz="2400" dirty="0"/>
              <a:t> and choose </a:t>
            </a:r>
            <a:r>
              <a:rPr lang="en-US" sz="2400" b="1" dirty="0"/>
              <a:t>Invoice Deadline Date Extension Requests</a:t>
            </a:r>
            <a:r>
              <a:rPr lang="en-US" sz="2400" dirty="0"/>
              <a:t> from the </a:t>
            </a:r>
            <a:r>
              <a:rPr lang="en-US" sz="2400" b="1" dirty="0"/>
              <a:t>Related Actions</a:t>
            </a:r>
            <a:r>
              <a:rPr lang="en-US" sz="2400" dirty="0"/>
              <a:t> menu.</a:t>
            </a:r>
          </a:p>
          <a:p>
            <a:pPr lvl="2">
              <a:buFont typeface="Arial" panose="020B0604020202020204" pitchFamily="34" charset="0"/>
              <a:buChar char="•"/>
            </a:pPr>
            <a:r>
              <a:rPr lang="en-US" sz="2400" dirty="0" smtClean="0"/>
              <a:t>Applicants locate their billed entity record under </a:t>
            </a:r>
            <a:r>
              <a:rPr lang="en-US" sz="2400" b="1" dirty="0" smtClean="0"/>
              <a:t>Records</a:t>
            </a:r>
            <a:r>
              <a:rPr lang="en-US" sz="2400" dirty="0" smtClean="0"/>
              <a:t> and choose </a:t>
            </a:r>
            <a:r>
              <a:rPr lang="en-US" sz="2400" b="1" dirty="0" smtClean="0"/>
              <a:t>Invoice Deadline Date Extension Requests</a:t>
            </a:r>
            <a:r>
              <a:rPr lang="en-US" sz="2400" dirty="0" smtClean="0"/>
              <a:t> from the </a:t>
            </a:r>
            <a:r>
              <a:rPr lang="en-US" sz="2400" b="1" dirty="0" smtClean="0"/>
              <a:t>Related Actions</a:t>
            </a:r>
            <a:r>
              <a:rPr lang="en-US" sz="2400" dirty="0" smtClean="0"/>
              <a:t> menu.</a:t>
            </a:r>
          </a:p>
          <a:p>
            <a:pPr lvl="1">
              <a:buFont typeface="Arial" panose="020B0604020202020204" pitchFamily="34" charset="0"/>
              <a:buChar char="•"/>
            </a:pPr>
            <a:r>
              <a:rPr lang="en-US" dirty="0" smtClean="0"/>
              <a:t>File </a:t>
            </a:r>
            <a:r>
              <a:rPr lang="en-US" dirty="0"/>
              <a:t>requests for FY2015 and previous funding years </a:t>
            </a:r>
            <a:endParaRPr lang="en-US" dirty="0" smtClean="0"/>
          </a:p>
          <a:p>
            <a:pPr lvl="2">
              <a:buFont typeface="Arial" panose="020B0604020202020204" pitchFamily="34" charset="0"/>
              <a:buChar char="•"/>
            </a:pPr>
            <a:r>
              <a:rPr lang="en-US" sz="2400" dirty="0"/>
              <a:t>Service providers log in to the </a:t>
            </a:r>
            <a:r>
              <a:rPr lang="en-US" sz="2400" dirty="0">
                <a:hlinkClick r:id="rId3"/>
              </a:rPr>
              <a:t>E-File System</a:t>
            </a:r>
            <a:r>
              <a:rPr lang="en-US" sz="2400" dirty="0"/>
              <a:t> and choose the 472 BEAR Form</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52429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smtClean="0"/>
              <a:t>Invoice deadline extension requests </a:t>
            </a:r>
            <a:r>
              <a:rPr lang="en-US" sz="2400" b="1" dirty="0"/>
              <a:t>must be filed ON OR BEFORE the invoice deadline </a:t>
            </a:r>
            <a:r>
              <a:rPr lang="en-US" sz="2400" b="1" dirty="0" smtClean="0"/>
              <a:t>date</a:t>
            </a:r>
            <a:r>
              <a:rPr lang="en-US" sz="2400" dirty="0" smtClean="0"/>
              <a:t>.</a:t>
            </a:r>
            <a:endParaRPr lang="en-US" sz="2400" dirty="0"/>
          </a:p>
          <a:p>
            <a:pPr>
              <a:buFont typeface="Arial" panose="020B0604020202020204" pitchFamily="34" charset="0"/>
              <a:buChar char="•"/>
            </a:pPr>
            <a:r>
              <a:rPr lang="en-US" sz="2400" dirty="0"/>
              <a:t>Filers can receive </a:t>
            </a:r>
            <a:r>
              <a:rPr lang="en-US" sz="2400" u="sng" dirty="0"/>
              <a:t>one</a:t>
            </a:r>
            <a:r>
              <a:rPr lang="en-US" sz="2400" dirty="0"/>
              <a:t> 120-day extension of the time to file</a:t>
            </a:r>
            <a:r>
              <a:rPr lang="en-US" sz="2400" dirty="0" smtClean="0"/>
              <a:t>.</a:t>
            </a:r>
          </a:p>
          <a:p>
            <a:pPr>
              <a:buFont typeface="Arial" panose="020B0604020202020204" pitchFamily="34" charset="0"/>
              <a:buChar char="•"/>
            </a:pPr>
            <a:r>
              <a:rPr lang="en-US" sz="2400" dirty="0" smtClean="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dirty="0" smtClean="0"/>
              <a:t>The FCC must grant the waiver request before USAC can process an invoice.</a:t>
            </a:r>
          </a:p>
          <a:p>
            <a:pPr>
              <a:buFont typeface="Arial" panose="020B0604020202020204" pitchFamily="34" charset="0"/>
              <a:buChar char="•"/>
            </a:pPr>
            <a:r>
              <a:rPr lang="en-US" sz="2400" dirty="0" smtClean="0"/>
              <a:t>However, if USAC rejects a timely filed invoice, the applicant can appeal that rejection directly to USAC.</a:t>
            </a: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307806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Invoice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9017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sp>
        <p:nvSpPr>
          <p:cNvPr id="7" name="Shape 355"/>
          <p:cNvSpPr/>
          <p:nvPr/>
        </p:nvSpPr>
        <p:spPr>
          <a:xfrm>
            <a:off x="2570400" y="3342911"/>
            <a:ext cx="3125412" cy="231765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911842" y="2743200"/>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a:t>
            </a:r>
          </a:p>
        </p:txBody>
      </p:sp>
      <p:sp>
        <p:nvSpPr>
          <p:cNvPr id="10" name="Shape 364"/>
          <p:cNvSpPr txBox="1"/>
          <p:nvPr/>
        </p:nvSpPr>
        <p:spPr>
          <a:xfrm>
            <a:off x="7131921" y="275813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a:t>
            </a:r>
          </a:p>
        </p:txBody>
      </p:sp>
      <p:sp>
        <p:nvSpPr>
          <p:cNvPr id="13" name="Shape 356"/>
          <p:cNvSpPr/>
          <p:nvPr/>
        </p:nvSpPr>
        <p:spPr>
          <a:xfrm>
            <a:off x="6788537" y="3342912"/>
            <a:ext cx="3149600" cy="2317658"/>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2579743" y="3575526"/>
            <a:ext cx="3125412" cy="1678644"/>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Automated</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review </a:t>
            </a:r>
            <a:br>
              <a:rPr lang="en-US" sz="2800" b="1" dirty="0">
                <a:solidFill>
                  <a:schemeClr val="tx1">
                    <a:lumMod val="65000"/>
                    <a:lumOff val="35000"/>
                  </a:schemeClr>
                </a:solidFill>
                <a:latin typeface="Source Sans Pro"/>
                <a:ea typeface="Source Sans Pro"/>
                <a:cs typeface="Source Sans Pro"/>
                <a:sym typeface="Source Sans Pro"/>
              </a:rPr>
            </a:br>
            <a:endParaRPr lang="en-US" sz="2800" dirty="0">
              <a:solidFill>
                <a:schemeClr val="tx1">
                  <a:lumMod val="65000"/>
                  <a:lumOff val="35000"/>
                </a:schemeClr>
              </a:solidFill>
              <a:latin typeface="Source Sans Pro"/>
              <a:ea typeface="Source Sans Pro"/>
              <a:cs typeface="Source Sans Pro"/>
              <a:sym typeface="Source Sans Pro"/>
            </a:endParaRPr>
          </a:p>
        </p:txBody>
      </p:sp>
      <p:sp>
        <p:nvSpPr>
          <p:cNvPr id="19" name="Shape 360"/>
          <p:cNvSpPr txBox="1"/>
          <p:nvPr/>
        </p:nvSpPr>
        <p:spPr>
          <a:xfrm>
            <a:off x="7072793" y="3575526"/>
            <a:ext cx="2540100" cy="1593807"/>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Manual review</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(may include service certification)</a:t>
            </a:r>
          </a:p>
        </p:txBody>
      </p:sp>
      <p:sp>
        <p:nvSpPr>
          <p:cNvPr id="22" name="Content Placeholder 9"/>
          <p:cNvSpPr>
            <a:spLocks noGrp="1"/>
          </p:cNvSpPr>
          <p:nvPr>
            <p:ph idx="1"/>
          </p:nvPr>
        </p:nvSpPr>
        <p:spPr>
          <a:xfrm>
            <a:off x="337351" y="1667812"/>
            <a:ext cx="9898602" cy="931008"/>
          </a:xfrm>
        </p:spPr>
        <p:txBody>
          <a:bodyPr/>
          <a:lstStyle/>
          <a:p>
            <a:pPr marL="0" lvl="0" indent="0">
              <a:buNone/>
            </a:pPr>
            <a:r>
              <a:rPr lang="en-US" dirty="0">
                <a:solidFill>
                  <a:prstClr val="black">
                    <a:lumMod val="65000"/>
                    <a:lumOff val="35000"/>
                  </a:prstClr>
                </a:solidFill>
              </a:rPr>
              <a:t>USAC’s invoice review can involve two steps</a:t>
            </a:r>
          </a:p>
        </p:txBody>
      </p:sp>
    </p:spTree>
    <p:extLst>
      <p:ext uri="{BB962C8B-B14F-4D97-AF65-F5344CB8AC3E}">
        <p14:creationId xmlns:p14="http://schemas.microsoft.com/office/powerpoint/2010/main" val="42547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505302" y="1376040"/>
            <a:ext cx="9898602" cy="4112800"/>
          </a:xfrm>
        </p:spPr>
        <p:txBody>
          <a:bodyPr/>
          <a:lstStyle/>
          <a:p>
            <a:pPr marL="457200" indent="-457200">
              <a:buFont typeface="Arial" panose="020B0604020202020204" pitchFamily="34" charset="0"/>
              <a:buChar char="•"/>
            </a:pPr>
            <a:r>
              <a:rPr lang="en-US" sz="2400" dirty="0"/>
              <a:t>All invoices undergo a series of automated reviews.</a:t>
            </a:r>
          </a:p>
          <a:p>
            <a:pPr marL="457200" indent="-457200">
              <a:buFont typeface="Arial" panose="020B0604020202020204" pitchFamily="34" charset="0"/>
              <a:buChar char="•"/>
            </a:pPr>
            <a:r>
              <a:rPr lang="en-US" sz="2400"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sz="2400" dirty="0" smtClean="0"/>
              <a:t>Keep in mind that the </a:t>
            </a:r>
            <a:r>
              <a:rPr lang="en-US" sz="2400" dirty="0"/>
              <a:t>online </a:t>
            </a:r>
            <a:r>
              <a:rPr lang="en-US" sz="2400" dirty="0" smtClean="0"/>
              <a:t>SPI </a:t>
            </a:r>
            <a:r>
              <a:rPr lang="en-US" sz="2400" dirty="0"/>
              <a:t>Form has </a:t>
            </a:r>
            <a:r>
              <a:rPr lang="en-US" sz="2400" dirty="0" smtClean="0"/>
              <a:t>fewer </a:t>
            </a:r>
            <a:r>
              <a:rPr lang="en-US" sz="2400" dirty="0"/>
              <a:t>built-in </a:t>
            </a:r>
            <a:r>
              <a:rPr lang="en-US" sz="2400" dirty="0" smtClean="0"/>
              <a:t>warnings, so accurate data entry is very important. </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25</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856613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Data Entry Errors</a:t>
            </a:r>
            <a:endParaRPr lang="en-US" sz="2800" dirty="0"/>
          </a:p>
        </p:txBody>
      </p:sp>
      <p:sp>
        <p:nvSpPr>
          <p:cNvPr id="3" name="Content Placeholder 2"/>
          <p:cNvSpPr>
            <a:spLocks noGrp="1"/>
          </p:cNvSpPr>
          <p:nvPr>
            <p:ph idx="1"/>
          </p:nvPr>
        </p:nvSpPr>
        <p:spPr>
          <a:xfrm>
            <a:off x="505302" y="1376040"/>
            <a:ext cx="9898602" cy="4980310"/>
          </a:xfrm>
        </p:spPr>
        <p:txBody>
          <a:bodyPr/>
          <a:lstStyle/>
          <a:p>
            <a:pPr marL="457200" indent="-457200">
              <a:buFont typeface="Arial" panose="020B0604020202020204" pitchFamily="34" charset="0"/>
              <a:buChar char="•"/>
            </a:pPr>
            <a:r>
              <a:rPr lang="en-US" sz="2400" dirty="0" smtClean="0"/>
              <a:t>The FCC Form 471 and/or Funding Request Number (FRN) does not exist in our system.</a:t>
            </a:r>
          </a:p>
          <a:p>
            <a:pPr marL="457200" indent="-457200">
              <a:buFont typeface="Arial" panose="020B0604020202020204" pitchFamily="34" charset="0"/>
              <a:buChar char="•"/>
            </a:pPr>
            <a:r>
              <a:rPr lang="en-US" sz="2400" dirty="0" smtClean="0"/>
              <a:t>Your SPIN is not featured on the FRN.</a:t>
            </a:r>
          </a:p>
          <a:p>
            <a:pPr marL="457200" indent="-457200">
              <a:buFont typeface="Arial" panose="020B0604020202020204" pitchFamily="34" charset="0"/>
              <a:buChar char="•"/>
            </a:pPr>
            <a:r>
              <a:rPr lang="en-US" sz="2400" dirty="0" smtClean="0"/>
              <a:t>The FRN you entered is not on the FCC Form 471 number you entered.</a:t>
            </a:r>
          </a:p>
          <a:p>
            <a:pPr marL="457200" indent="-457200">
              <a:buFont typeface="Arial" panose="020B0604020202020204" pitchFamily="34" charset="0"/>
              <a:buChar char="•"/>
            </a:pPr>
            <a:r>
              <a:rPr lang="en-US" sz="2400" dirty="0" smtClean="0"/>
              <a:t>The entire commitment has already been paid.</a:t>
            </a:r>
          </a:p>
          <a:p>
            <a:pPr marL="457200" indent="-457200">
              <a:buFont typeface="Arial" panose="020B0604020202020204" pitchFamily="34" charset="0"/>
              <a:buChar char="•"/>
            </a:pPr>
            <a:r>
              <a:rPr lang="en-US" sz="2400" dirty="0" smtClean="0"/>
              <a:t>The FRN is for the previous funding year.</a:t>
            </a:r>
          </a:p>
          <a:p>
            <a:pPr marL="457200" indent="-457200">
              <a:buFont typeface="Arial" panose="020B0604020202020204" pitchFamily="34" charset="0"/>
              <a:buChar char="•"/>
            </a:pPr>
            <a:r>
              <a:rPr lang="en-US" sz="2400" dirty="0" smtClean="0"/>
              <a:t>The line item is or appears to be a duplicate.</a:t>
            </a:r>
          </a:p>
          <a:p>
            <a:pPr marL="628650" lvl="1" indent="-457200">
              <a:buFont typeface="Arial" panose="020B0604020202020204" pitchFamily="34" charset="0"/>
              <a:buChar char="•"/>
            </a:pPr>
            <a:r>
              <a:rPr lang="en-US" sz="2000" dirty="0" smtClean="0"/>
              <a:t>This may be because the customer billed date is entered as the service start date in every line item rather than the first date that service was delivered for that line item.</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227573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Note on Discount Data Entry</a:t>
            </a:r>
            <a:endParaRPr lang="en-US" sz="2800" dirty="0"/>
          </a:p>
        </p:txBody>
      </p:sp>
      <p:sp>
        <p:nvSpPr>
          <p:cNvPr id="3" name="Content Placeholder 2"/>
          <p:cNvSpPr>
            <a:spLocks noGrp="1"/>
          </p:cNvSpPr>
          <p:nvPr>
            <p:ph idx="1"/>
          </p:nvPr>
        </p:nvSpPr>
        <p:spPr>
          <a:xfrm>
            <a:off x="505302" y="1376040"/>
            <a:ext cx="9898602" cy="4980310"/>
          </a:xfrm>
        </p:spPr>
        <p:txBody>
          <a:bodyPr/>
          <a:lstStyle/>
          <a:p>
            <a:pPr marL="457200" indent="-457200">
              <a:buFont typeface="Arial" panose="020B0604020202020204" pitchFamily="34" charset="0"/>
              <a:buChar char="•"/>
            </a:pPr>
            <a:r>
              <a:rPr lang="en-US" sz="2400" dirty="0" smtClean="0"/>
              <a:t>The system does not pre-populate the discount from the FRN record to the online SPI Form.</a:t>
            </a:r>
          </a:p>
          <a:p>
            <a:pPr marL="457200" indent="-457200">
              <a:buFont typeface="Arial" panose="020B0604020202020204" pitchFamily="34" charset="0"/>
              <a:buChar char="•"/>
            </a:pPr>
            <a:r>
              <a:rPr lang="en-US" sz="2400" dirty="0" smtClean="0"/>
              <a:t>To complete each line item:</a:t>
            </a:r>
          </a:p>
          <a:p>
            <a:pPr marL="628650" lvl="1" indent="-457200">
              <a:buFont typeface="Arial" panose="020B0604020202020204" pitchFamily="34" charset="0"/>
              <a:buChar char="•"/>
            </a:pPr>
            <a:r>
              <a:rPr lang="en-US" sz="2000" dirty="0" smtClean="0"/>
              <a:t>Enter the pre-discount amount.</a:t>
            </a:r>
          </a:p>
          <a:p>
            <a:pPr marL="628650" lvl="1" indent="-457200">
              <a:buFont typeface="Arial" panose="020B0604020202020204" pitchFamily="34" charset="0"/>
              <a:buChar char="•"/>
            </a:pPr>
            <a:r>
              <a:rPr lang="en-US" sz="2000" dirty="0" smtClean="0"/>
              <a:t>Enter the discount percentage manually. This entry must be a number between 20 and 90. If the correct discount is less than 20, enter 20.</a:t>
            </a:r>
          </a:p>
          <a:p>
            <a:pPr marL="628650" lvl="1" indent="-457200">
              <a:buFont typeface="Arial" panose="020B0604020202020204" pitchFamily="34" charset="0"/>
              <a:buChar char="•"/>
            </a:pPr>
            <a:r>
              <a:rPr lang="en-US" sz="2000" dirty="0" smtClean="0"/>
              <a:t>Calculate the post-discount amount manually and enter it.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303763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337351" y="1376040"/>
            <a:ext cx="10311358" cy="4112800"/>
          </a:xfrm>
        </p:spPr>
        <p:txBody>
          <a:bodyPr/>
          <a:lstStyle/>
          <a:p>
            <a:pPr marL="457200" lvl="1" indent="-457200">
              <a:spcBef>
                <a:spcPts val="1000"/>
              </a:spcBef>
              <a:spcAft>
                <a:spcPts val="0"/>
              </a:spcAft>
              <a:buClr>
                <a:srgbClr val="006FF4"/>
              </a:buClr>
              <a:buFont typeface="Arial" panose="020B0604020202020204" pitchFamily="34" charset="0"/>
              <a:buChar char="•"/>
            </a:pPr>
            <a:r>
              <a:rPr lang="en-US" sz="2300" dirty="0"/>
              <a:t>Some invoices also undergo manual review. These reviews verify, among other things, that:</a:t>
            </a:r>
          </a:p>
          <a:p>
            <a:pPr marL="914400" lvl="3" indent="-457200">
              <a:spcBef>
                <a:spcPts val="1000"/>
              </a:spcBef>
              <a:spcAft>
                <a:spcPts val="0"/>
              </a:spcAft>
              <a:buClr>
                <a:srgbClr val="006FF4"/>
              </a:buClr>
              <a:buFont typeface="Arial" panose="020B0604020202020204" pitchFamily="34" charset="0"/>
              <a:buChar char="•"/>
            </a:pPr>
            <a:r>
              <a:rPr lang="en-US" sz="2300" dirty="0"/>
              <a:t>the customer bills are accurately reflected on the E-rate invoice and discounts are properly applied;</a:t>
            </a:r>
          </a:p>
          <a:p>
            <a:pPr marL="914400" lvl="3" indent="-457200">
              <a:spcBef>
                <a:spcPts val="1000"/>
              </a:spcBef>
              <a:spcAft>
                <a:spcPts val="0"/>
              </a:spcAft>
              <a:buClr>
                <a:srgbClr val="006FF4"/>
              </a:buClr>
              <a:buFont typeface="Arial" panose="020B0604020202020204" pitchFamily="34" charset="0"/>
              <a:buChar char="•"/>
            </a:pPr>
            <a:r>
              <a:rPr lang="en-US" sz="2300" dirty="0"/>
              <a:t>the services are eligible and were approved on the FCDL;</a:t>
            </a:r>
          </a:p>
          <a:p>
            <a:pPr marL="914400" lvl="4" indent="-457200">
              <a:spcBef>
                <a:spcPts val="1000"/>
              </a:spcBef>
              <a:spcAft>
                <a:spcPts val="0"/>
              </a:spcAft>
              <a:buClr>
                <a:srgbClr val="006FF4"/>
              </a:buClr>
              <a:buFont typeface="Arial" panose="020B0604020202020204" pitchFamily="34" charset="0"/>
              <a:buChar char="•"/>
            </a:pPr>
            <a:r>
              <a:rPr lang="en-US" sz="2300" dirty="0"/>
              <a:t>It 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sz="2300" dirty="0"/>
              <a:t>USAC reviewers send questions to the </a:t>
            </a:r>
            <a:r>
              <a:rPr lang="en-US" sz="2300" dirty="0" smtClean="0"/>
              <a:t>service </a:t>
            </a:r>
            <a:r>
              <a:rPr lang="en-US" sz="2300" dirty="0"/>
              <a:t>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sz="2300"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sz="2300" dirty="0"/>
              <a:t>If payment is rejected, </a:t>
            </a:r>
            <a:r>
              <a:rPr lang="en-US" sz="2300" dirty="0" smtClean="0"/>
              <a:t>the service provider </a:t>
            </a:r>
            <a:r>
              <a:rPr lang="en-US" sz="2300" dirty="0"/>
              <a:t>can resubmit the invoice once the issue has been corrected.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47701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 Service Certification</a:t>
            </a:r>
          </a:p>
        </p:txBody>
      </p:sp>
      <p:sp>
        <p:nvSpPr>
          <p:cNvPr id="3" name="Content Placeholder 2"/>
          <p:cNvSpPr>
            <a:spLocks noGrp="1"/>
          </p:cNvSpPr>
          <p:nvPr>
            <p:ph idx="1"/>
          </p:nvPr>
        </p:nvSpPr>
        <p:spPr>
          <a:xfrm>
            <a:off x="495971" y="1376040"/>
            <a:ext cx="9898602" cy="4228756"/>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a:t>Some manual reviews require additional documentation, such as:</a:t>
            </a:r>
          </a:p>
          <a:p>
            <a:pPr marL="914400" lvl="3" indent="-457200">
              <a:spcBef>
                <a:spcPts val="1000"/>
              </a:spcBef>
              <a:spcAft>
                <a:spcPts val="0"/>
              </a:spcAft>
              <a:buClr>
                <a:srgbClr val="006FF4"/>
              </a:buClr>
              <a:buFont typeface="Arial" panose="020B0604020202020204" pitchFamily="34" charset="0"/>
              <a:buChar char="•"/>
            </a:pPr>
            <a:r>
              <a:rPr lang="en-US" sz="2400" dirty="0"/>
              <a:t>Proof that the applicant paid their share.</a:t>
            </a:r>
          </a:p>
          <a:p>
            <a:pPr marL="914400" lvl="3" indent="-457200">
              <a:spcBef>
                <a:spcPts val="1000"/>
              </a:spcBef>
              <a:spcAft>
                <a:spcPts val="0"/>
              </a:spcAft>
              <a:buClr>
                <a:srgbClr val="006FF4"/>
              </a:buClr>
              <a:buFont typeface="Arial" panose="020B0604020202020204" pitchFamily="34" charset="0"/>
              <a:buChar char="•"/>
            </a:pPr>
            <a:r>
              <a:rPr lang="en-US" sz="2400" dirty="0"/>
              <a:t>Proof that the invoiced services were delivered and/or installed.</a:t>
            </a:r>
          </a:p>
          <a:p>
            <a:pPr marL="914400" lvl="3" indent="-457200">
              <a:spcBef>
                <a:spcPts val="1000"/>
              </a:spcBef>
              <a:spcAft>
                <a:spcPts val="0"/>
              </a:spcAft>
              <a:buClr>
                <a:srgbClr val="006FF4"/>
              </a:buClr>
              <a:buFont typeface="Arial" panose="020B0604020202020204" pitchFamily="34" charset="0"/>
              <a:buChar char="•"/>
            </a:pPr>
            <a:r>
              <a:rPr lang="en-US" sz="2400" dirty="0"/>
              <a:t>Proof 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dirty="0"/>
              <a:t>USAC reviewers send a Service Certification and instructions to the service provider so that they can </a:t>
            </a:r>
            <a:r>
              <a:rPr lang="en-US" dirty="0" smtClean="0"/>
              <a:t>forward it </a:t>
            </a:r>
            <a:r>
              <a:rPr lang="en-US" dirty="0"/>
              <a:t>to the applicant.</a:t>
            </a:r>
          </a:p>
          <a:p>
            <a:pPr marL="457200" lvl="1" indent="-457200">
              <a:spcBef>
                <a:spcPts val="1000"/>
              </a:spcBef>
              <a:spcAft>
                <a:spcPts val="0"/>
              </a:spcAft>
              <a:buClr>
                <a:srgbClr val="006FF4"/>
              </a:buClr>
              <a:buFont typeface="Arial" panose="020B0604020202020204" pitchFamily="34" charset="0"/>
              <a:buChar char="•"/>
            </a:pPr>
            <a:r>
              <a:rPr lang="en-US"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dirty="0"/>
              <a:t>USAC reviews the information provided and makes a decision.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29603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Preparing for Invoicing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31341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Tips for Invoicing – </a:t>
            </a:r>
            <a:r>
              <a:rPr lang="en-US" sz="2800" dirty="0" smtClean="0"/>
              <a:t>Service Providers</a:t>
            </a:r>
            <a:endParaRPr lang="en-US" sz="2800" dirty="0">
              <a:solidFill>
                <a:schemeClr val="accent2"/>
              </a:solidFill>
            </a:endParaRPr>
          </a:p>
        </p:txBody>
      </p:sp>
      <p:sp>
        <p:nvSpPr>
          <p:cNvPr id="3" name="Content Placeholder 2"/>
          <p:cNvSpPr>
            <a:spLocks noGrp="1"/>
          </p:cNvSpPr>
          <p:nvPr>
            <p:ph idx="1"/>
          </p:nvPr>
        </p:nvSpPr>
        <p:spPr>
          <a:xfrm>
            <a:off x="461639" y="1376039"/>
            <a:ext cx="11350916" cy="5081322"/>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smtClean="0"/>
              <a:t>Confirm the invoice method the applicant has chosen – ideally, before services start.</a:t>
            </a:r>
          </a:p>
          <a:p>
            <a:pPr marL="457200" lvl="1" indent="-457200">
              <a:spcBef>
                <a:spcPts val="1000"/>
              </a:spcBef>
              <a:spcAft>
                <a:spcPts val="0"/>
              </a:spcAft>
              <a:buClr>
                <a:srgbClr val="006FF4"/>
              </a:buClr>
              <a:buFont typeface="Arial" panose="020B0604020202020204" pitchFamily="34" charset="0"/>
              <a:buChar char="•"/>
            </a:pPr>
            <a:r>
              <a:rPr lang="en-US" dirty="0" smtClean="0"/>
              <a:t>Verify that the information on your current FCC Form 498 – especially bank account information – is correct. USAC does not issue paper checks.</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Gather </a:t>
            </a:r>
            <a:r>
              <a:rPr lang="en-US" dirty="0"/>
              <a:t>the documents you will need to complete an invoice correctly: FCDLs, FCC Form 486 Notification Letters, SPIN change approvals, service substitution approvals, customer bills.</a:t>
            </a:r>
          </a:p>
          <a:p>
            <a:pPr marL="457200" lvl="1" indent="-457200">
              <a:spcBef>
                <a:spcPts val="1000"/>
              </a:spcBef>
              <a:spcAft>
                <a:spcPts val="0"/>
              </a:spcAft>
              <a:buClr>
                <a:srgbClr val="006FF4"/>
              </a:buClr>
              <a:buFont typeface="Arial" panose="020B0604020202020204" pitchFamily="34" charset="0"/>
              <a:buChar char="•"/>
            </a:pPr>
            <a:r>
              <a:rPr lang="en-US" dirty="0"/>
              <a:t>Make sure </a:t>
            </a:r>
            <a:r>
              <a:rPr lang="en-US" dirty="0" smtClean="0"/>
              <a:t>that the applicant has </a:t>
            </a:r>
            <a:r>
              <a:rPr lang="en-US" dirty="0"/>
              <a:t>filed – and USAC has approved – an FCC Form 486</a:t>
            </a:r>
            <a:r>
              <a:rPr lang="en-US" dirty="0" smtClean="0"/>
              <a:t>.</a:t>
            </a:r>
          </a:p>
          <a:p>
            <a:pPr marL="457200" lvl="1" indent="-457200">
              <a:spcBef>
                <a:spcPts val="1000"/>
              </a:spcBef>
              <a:spcAft>
                <a:spcPts val="0"/>
              </a:spcAft>
              <a:buClr>
                <a:srgbClr val="006FF4"/>
              </a:buClr>
              <a:buFont typeface="Arial" panose="020B0604020202020204" pitchFamily="34" charset="0"/>
              <a:buChar char="•"/>
            </a:pPr>
            <a:r>
              <a:rPr lang="en-US" dirty="0" smtClean="0"/>
              <a:t>Make sure you have certified an FCC Form 473 (SPAC Form) for the appropriate funding year.</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Forward </a:t>
            </a:r>
            <a:r>
              <a:rPr lang="en-US" dirty="0"/>
              <a:t>service certifications </a:t>
            </a:r>
            <a:r>
              <a:rPr lang="en-US" b="1" dirty="0" smtClean="0"/>
              <a:t>with instructions</a:t>
            </a:r>
            <a:r>
              <a:rPr lang="en-US" dirty="0" smtClean="0"/>
              <a:t> to the applicant promptly.</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Check your entries carefully to be sure that they are consistent and accurate.</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sp>
        <p:nvSpPr>
          <p:cNvPr id="5" name="Rectangle 4"/>
          <p:cNvSpPr/>
          <p:nvPr/>
        </p:nvSpPr>
        <p:spPr>
          <a:xfrm>
            <a:off x="255034"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783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31</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2487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85" y="466757"/>
            <a:ext cx="11016449" cy="682440"/>
          </a:xfrm>
        </p:spPr>
        <p:txBody>
          <a:bodyPr/>
          <a:lstStyle/>
          <a:p>
            <a:r>
              <a:rPr lang="en-US" sz="2800" dirty="0"/>
              <a:t>Case Studies: Service certification error</a:t>
            </a:r>
          </a:p>
        </p:txBody>
      </p:sp>
      <p:sp>
        <p:nvSpPr>
          <p:cNvPr id="3" name="Content Placeholder 2"/>
          <p:cNvSpPr>
            <a:spLocks noGrp="1"/>
          </p:cNvSpPr>
          <p:nvPr>
            <p:ph idx="1"/>
          </p:nvPr>
        </p:nvSpPr>
        <p:spPr>
          <a:xfrm>
            <a:off x="741966" y="1513981"/>
            <a:ext cx="10751068" cy="4112800"/>
          </a:xfrm>
        </p:spPr>
        <p:txBody>
          <a:bodyPr/>
          <a:lstStyle/>
          <a:p>
            <a:pPr marL="457200" indent="-457200">
              <a:buFont typeface="Arial" panose="020B0604020202020204" pitchFamily="34" charset="0"/>
              <a:buChar char="•"/>
            </a:pPr>
            <a:r>
              <a:rPr lang="en-US" sz="2400" dirty="0"/>
              <a:t>During the review of an invoice, the reviewer requests verification from the applicant that services were delivered and installed.</a:t>
            </a:r>
          </a:p>
          <a:p>
            <a:pPr marL="457200" indent="-457200">
              <a:buFont typeface="Arial" panose="020B0604020202020204" pitchFamily="34" charset="0"/>
              <a:buChar char="•"/>
            </a:pPr>
            <a:r>
              <a:rPr lang="en-US" sz="2400" dirty="0"/>
              <a:t>The reviewer sends a service </a:t>
            </a:r>
            <a:r>
              <a:rPr lang="en-US" sz="2400" dirty="0" smtClean="0"/>
              <a:t>certification with instructions </a:t>
            </a:r>
            <a:r>
              <a:rPr lang="en-US" sz="2400" dirty="0"/>
              <a:t>to the service provider to forward to the applicant for confirmation.</a:t>
            </a:r>
          </a:p>
          <a:p>
            <a:pPr marL="457200" indent="-457200">
              <a:buFont typeface="Arial" panose="020B0604020202020204" pitchFamily="34" charset="0"/>
              <a:buChar char="•"/>
            </a:pPr>
            <a:r>
              <a:rPr lang="en-US" sz="2400" dirty="0"/>
              <a:t>The service provider sends only the service </a:t>
            </a:r>
            <a:r>
              <a:rPr lang="en-US" sz="2400" dirty="0" smtClean="0"/>
              <a:t>certification (without instructions) </a:t>
            </a:r>
            <a:r>
              <a:rPr lang="en-US" sz="2400" dirty="0"/>
              <a:t>to the applicant, who completes it and returns it to the service provider. The service provider then sends it to the invoice reviewer</a:t>
            </a:r>
            <a:r>
              <a:rPr lang="en-US" sz="2400" dirty="0" smtClean="0"/>
              <a:t>.</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1521152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Service certification error</a:t>
            </a:r>
          </a:p>
        </p:txBody>
      </p:sp>
      <p:sp>
        <p:nvSpPr>
          <p:cNvPr id="3" name="Content Placeholder 2"/>
          <p:cNvSpPr>
            <a:spLocks noGrp="1"/>
          </p:cNvSpPr>
          <p:nvPr>
            <p:ph idx="1"/>
          </p:nvPr>
        </p:nvSpPr>
        <p:spPr>
          <a:xfrm>
            <a:off x="337350" y="1458410"/>
            <a:ext cx="11016449" cy="4363447"/>
          </a:xfrm>
        </p:spPr>
        <p:txBody>
          <a:bodyPr/>
          <a:lstStyle/>
          <a:p>
            <a:pPr marL="0" indent="0">
              <a:buNone/>
            </a:pPr>
            <a:r>
              <a:rPr lang="en-US" sz="2400" dirty="0" smtClean="0"/>
              <a:t>Answer:</a:t>
            </a:r>
          </a:p>
          <a:p>
            <a:pPr marL="457200" indent="-457200">
              <a:buFont typeface="Arial" panose="020B0604020202020204" pitchFamily="34" charset="0"/>
              <a:buChar char="•"/>
            </a:pPr>
            <a:r>
              <a:rPr lang="en-US" sz="2400" dirty="0"/>
              <a:t>The invoice reviewer attempts to contact the applicant to verify that the response was in fact from the applicant, but the applicant does not respond.</a:t>
            </a:r>
          </a:p>
          <a:p>
            <a:pPr marL="457200" indent="-457200">
              <a:buFont typeface="Arial" panose="020B0604020202020204" pitchFamily="34" charset="0"/>
              <a:buChar char="•"/>
            </a:pPr>
            <a:r>
              <a:rPr lang="en-US" sz="2400" dirty="0"/>
              <a:t>The invoice reviewer then denies the invoice because the applicant did not respond.</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3801997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11" y="393854"/>
            <a:ext cx="4792181" cy="967586"/>
          </a:xfrm>
        </p:spPr>
        <p:txBody>
          <a:bodyPr/>
          <a:lstStyle/>
          <a:p>
            <a:r>
              <a:rPr lang="en-US" dirty="0" smtClean="0"/>
              <a:t>Invoice Examples Submitted To SLD (1 of 4)  </a:t>
            </a:r>
            <a:endParaRPr lang="en-US" dirty="0"/>
          </a:p>
        </p:txBody>
      </p:sp>
      <p:sp>
        <p:nvSpPr>
          <p:cNvPr id="3" name="Content Placeholder 2"/>
          <p:cNvSpPr>
            <a:spLocks noGrp="1"/>
          </p:cNvSpPr>
          <p:nvPr>
            <p:ph idx="1"/>
          </p:nvPr>
        </p:nvSpPr>
        <p:spPr>
          <a:xfrm>
            <a:off x="337351" y="1709057"/>
            <a:ext cx="3874431" cy="4112800"/>
          </a:xfrm>
        </p:spPr>
        <p:txBody>
          <a:bodyPr/>
          <a:lstStyle/>
          <a:p>
            <a:pPr marL="0" indent="0">
              <a:buNone/>
            </a:pPr>
            <a:r>
              <a:rPr lang="en-US" sz="2400" dirty="0" smtClean="0"/>
              <a:t>Is this an acceptable invoice?  Yes or No</a:t>
            </a:r>
          </a:p>
          <a:p>
            <a:pPr marL="0" indent="0">
              <a:buNone/>
            </a:pPr>
            <a:r>
              <a:rPr lang="en-US" sz="2400" dirty="0" smtClean="0"/>
              <a:t>If Yes, explain why the invoice is acceptable.</a:t>
            </a:r>
          </a:p>
          <a:p>
            <a:pPr marL="0" indent="0">
              <a:buNone/>
            </a:pPr>
            <a:r>
              <a:rPr lang="en-US" sz="2400" dirty="0" smtClean="0"/>
              <a:t>If No, explain what makes this invoice unacceptable. </a:t>
            </a:r>
            <a:endParaRPr lang="en-US" sz="2400" dirty="0"/>
          </a:p>
          <a:p>
            <a:pPr marL="0" indent="0">
              <a:buNone/>
            </a:pPr>
            <a:r>
              <a:rPr lang="en-US" dirty="0" smtClean="0"/>
              <a:t>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34</a:t>
            </a:fld>
            <a:endParaRPr lang="en-US" dirty="0"/>
          </a:p>
        </p:txBody>
      </p:sp>
      <p:pic>
        <p:nvPicPr>
          <p:cNvPr id="6" name="Picture 5"/>
          <p:cNvPicPr>
            <a:picLocks noChangeAspect="1"/>
          </p:cNvPicPr>
          <p:nvPr/>
        </p:nvPicPr>
        <p:blipFill>
          <a:blip r:embed="rId2"/>
          <a:stretch>
            <a:fillRect/>
          </a:stretch>
        </p:blipFill>
        <p:spPr>
          <a:xfrm>
            <a:off x="4987293" y="212537"/>
            <a:ext cx="7036306" cy="6508938"/>
          </a:xfrm>
          <a:prstGeom prst="rect">
            <a:avLst/>
          </a:prstGeom>
        </p:spPr>
      </p:pic>
    </p:spTree>
    <p:extLst>
      <p:ext uri="{BB962C8B-B14F-4D97-AF65-F5344CB8AC3E}">
        <p14:creationId xmlns:p14="http://schemas.microsoft.com/office/powerpoint/2010/main" val="395633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2" y="693600"/>
            <a:ext cx="4844248" cy="1015457"/>
          </a:xfrm>
        </p:spPr>
        <p:txBody>
          <a:bodyPr/>
          <a:lstStyle/>
          <a:p>
            <a:r>
              <a:rPr lang="en-US" dirty="0" smtClean="0"/>
              <a:t>Invoice Examples Submitted To SLD (1 of 4)  </a:t>
            </a:r>
            <a:endParaRPr lang="en-US" dirty="0"/>
          </a:p>
        </p:txBody>
      </p:sp>
      <p:sp>
        <p:nvSpPr>
          <p:cNvPr id="3" name="Content Placeholder 2"/>
          <p:cNvSpPr>
            <a:spLocks noGrp="1"/>
          </p:cNvSpPr>
          <p:nvPr>
            <p:ph idx="1"/>
          </p:nvPr>
        </p:nvSpPr>
        <p:spPr>
          <a:xfrm>
            <a:off x="337351" y="1709057"/>
            <a:ext cx="3874431" cy="4112800"/>
          </a:xfrm>
        </p:spPr>
        <p:txBody>
          <a:bodyPr/>
          <a:lstStyle/>
          <a:p>
            <a:pPr marL="0" indent="0">
              <a:buNone/>
            </a:pPr>
            <a:r>
              <a:rPr lang="en-US" sz="2400" dirty="0" smtClean="0"/>
              <a:t>Is this an acceptable invoice? </a:t>
            </a:r>
            <a:r>
              <a:rPr lang="en-US" sz="2400" dirty="0" smtClean="0">
                <a:solidFill>
                  <a:srgbClr val="FF0000"/>
                </a:solidFill>
              </a:rPr>
              <a:t>No</a:t>
            </a:r>
          </a:p>
          <a:p>
            <a:pPr marL="457200" indent="-457200">
              <a:buFont typeface="Arial" panose="020B0604020202020204" pitchFamily="34" charset="0"/>
              <a:buChar char="•"/>
            </a:pPr>
            <a:r>
              <a:rPr lang="en-US" sz="2400" dirty="0" smtClean="0"/>
              <a:t>Eligibility </a:t>
            </a:r>
          </a:p>
          <a:p>
            <a:pPr marL="457200" indent="-457200">
              <a:buFont typeface="Arial" panose="020B0604020202020204" pitchFamily="34" charset="0"/>
              <a:buChar char="•"/>
            </a:pPr>
            <a:r>
              <a:rPr lang="en-US" sz="2400" dirty="0" smtClean="0"/>
              <a:t>Generic Description of Equipment </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4975862" y="212537"/>
            <a:ext cx="7036306" cy="6508938"/>
          </a:xfrm>
          <a:prstGeom prst="rect">
            <a:avLst/>
          </a:prstGeom>
        </p:spPr>
      </p:pic>
      <p:sp>
        <p:nvSpPr>
          <p:cNvPr id="8" name="Rectangle 7"/>
          <p:cNvSpPr/>
          <p:nvPr/>
        </p:nvSpPr>
        <p:spPr>
          <a:xfrm>
            <a:off x="6318597" y="1967344"/>
            <a:ext cx="580043" cy="15932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18597" y="3307679"/>
            <a:ext cx="1463963" cy="15932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98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693600"/>
            <a:ext cx="4742649" cy="1277440"/>
          </a:xfrm>
        </p:spPr>
        <p:txBody>
          <a:bodyPr/>
          <a:lstStyle/>
          <a:p>
            <a:r>
              <a:rPr lang="en-US" dirty="0"/>
              <a:t>Invoice Examples Submitted To SLD </a:t>
            </a:r>
            <a:r>
              <a:rPr lang="en-US" dirty="0" smtClean="0"/>
              <a:t>(2 of 4)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36</a:t>
            </a:fld>
            <a:endParaRPr lang="en-US" dirty="0"/>
          </a:p>
        </p:txBody>
      </p:sp>
      <p:pic>
        <p:nvPicPr>
          <p:cNvPr id="8" name="Content Placeholder 7"/>
          <p:cNvPicPr>
            <a:picLocks noGrp="1" noChangeAspect="1"/>
          </p:cNvPicPr>
          <p:nvPr>
            <p:ph idx="1"/>
          </p:nvPr>
        </p:nvPicPr>
        <p:blipFill>
          <a:blip r:embed="rId3"/>
          <a:stretch>
            <a:fillRect/>
          </a:stretch>
        </p:blipFill>
        <p:spPr>
          <a:xfrm>
            <a:off x="4961128" y="518161"/>
            <a:ext cx="7030720" cy="5838189"/>
          </a:xfrm>
          <a:prstGeom prst="rect">
            <a:avLst/>
          </a:prstGeom>
        </p:spPr>
      </p:pic>
      <p:sp>
        <p:nvSpPr>
          <p:cNvPr id="10" name="TextBox 9"/>
          <p:cNvSpPr txBox="1"/>
          <p:nvPr/>
        </p:nvSpPr>
        <p:spPr>
          <a:xfrm>
            <a:off x="337351" y="2245360"/>
            <a:ext cx="4224489" cy="3046988"/>
          </a:xfrm>
          <a:prstGeom prst="rect">
            <a:avLst/>
          </a:prstGeom>
          <a:noFill/>
        </p:spPr>
        <p:txBody>
          <a:bodyPr wrap="square" rtlCol="0">
            <a:spAutoFit/>
          </a:bodyPr>
          <a:lstStyle/>
          <a:p>
            <a:r>
              <a:rPr lang="en-US" sz="2400" dirty="0" smtClean="0"/>
              <a:t>The service provider was contacted by SLD concerning the entity eligibility.</a:t>
            </a:r>
          </a:p>
          <a:p>
            <a:endParaRPr lang="en-US" sz="2400" dirty="0"/>
          </a:p>
          <a:p>
            <a:r>
              <a:rPr lang="en-US" sz="2400" dirty="0" smtClean="0"/>
              <a:t>This is a copy of the invoice that was resubmitted to SLD.</a:t>
            </a:r>
          </a:p>
          <a:p>
            <a:endParaRPr lang="en-US" sz="2400" dirty="0"/>
          </a:p>
          <a:p>
            <a:r>
              <a:rPr lang="en-US" sz="2400" dirty="0" smtClean="0"/>
              <a:t>Is this invoice now acceptable?  </a:t>
            </a:r>
            <a:endParaRPr lang="en-US" sz="2400" dirty="0"/>
          </a:p>
        </p:txBody>
      </p:sp>
      <p:sp>
        <p:nvSpPr>
          <p:cNvPr id="11" name="Rectangle 10"/>
          <p:cNvSpPr/>
          <p:nvPr/>
        </p:nvSpPr>
        <p:spPr>
          <a:xfrm>
            <a:off x="6266874" y="2004751"/>
            <a:ext cx="580043" cy="15932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13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2" y="693600"/>
            <a:ext cx="4874728" cy="1246960"/>
          </a:xfrm>
        </p:spPr>
        <p:txBody>
          <a:bodyPr/>
          <a:lstStyle/>
          <a:p>
            <a:r>
              <a:rPr lang="en-US" dirty="0" smtClean="0"/>
              <a:t>Invoice Examples Submitted To SLD (3 of 4) </a:t>
            </a:r>
            <a:endParaRPr lang="en-US" dirty="0"/>
          </a:p>
        </p:txBody>
      </p:sp>
      <p:sp>
        <p:nvSpPr>
          <p:cNvPr id="3" name="Content Placeholder 2"/>
          <p:cNvSpPr>
            <a:spLocks noGrp="1"/>
          </p:cNvSpPr>
          <p:nvPr>
            <p:ph idx="1"/>
          </p:nvPr>
        </p:nvSpPr>
        <p:spPr>
          <a:xfrm>
            <a:off x="337351" y="1709057"/>
            <a:ext cx="3874431" cy="4112800"/>
          </a:xfrm>
        </p:spPr>
        <p:txBody>
          <a:bodyPr/>
          <a:lstStyle/>
          <a:p>
            <a:pPr marL="0" indent="0">
              <a:buNone/>
            </a:pPr>
            <a:r>
              <a:rPr lang="en-US" sz="2400" dirty="0" smtClean="0"/>
              <a:t>Is this an acceptable invoice?  Yes or No</a:t>
            </a:r>
          </a:p>
          <a:p>
            <a:pPr marL="0" indent="0">
              <a:buNone/>
            </a:pPr>
            <a:r>
              <a:rPr lang="en-US" sz="2400" dirty="0" smtClean="0"/>
              <a:t>If Yes, explain why the invoice is acceptable.</a:t>
            </a:r>
          </a:p>
          <a:p>
            <a:pPr marL="0" indent="0">
              <a:buNone/>
            </a:pPr>
            <a:r>
              <a:rPr lang="en-US" sz="2400" dirty="0" smtClean="0"/>
              <a:t>If No, explain what makes this invoice unacceptable. </a:t>
            </a:r>
            <a:endParaRPr lang="en-US" sz="2400" dirty="0"/>
          </a:p>
          <a:p>
            <a:pPr marL="0" indent="0">
              <a:buNone/>
            </a:pPr>
            <a:r>
              <a:rPr lang="en-US" sz="2400" dirty="0" smtClean="0"/>
              <a:t> </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37</a:t>
            </a:fld>
            <a:endParaRPr lang="en-US" dirty="0"/>
          </a:p>
        </p:txBody>
      </p:sp>
      <p:pic>
        <p:nvPicPr>
          <p:cNvPr id="7" name="Picture 6"/>
          <p:cNvPicPr>
            <a:picLocks noChangeAspect="1"/>
          </p:cNvPicPr>
          <p:nvPr/>
        </p:nvPicPr>
        <p:blipFill>
          <a:blip r:embed="rId2"/>
          <a:stretch>
            <a:fillRect/>
          </a:stretch>
        </p:blipFill>
        <p:spPr>
          <a:xfrm>
            <a:off x="5407244" y="76528"/>
            <a:ext cx="6191250" cy="6781472"/>
          </a:xfrm>
          <a:prstGeom prst="rect">
            <a:avLst/>
          </a:prstGeom>
        </p:spPr>
      </p:pic>
    </p:spTree>
    <p:extLst>
      <p:ext uri="{BB962C8B-B14F-4D97-AF65-F5344CB8AC3E}">
        <p14:creationId xmlns:p14="http://schemas.microsoft.com/office/powerpoint/2010/main" val="4260184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2" y="693600"/>
            <a:ext cx="4762968" cy="1015457"/>
          </a:xfrm>
        </p:spPr>
        <p:txBody>
          <a:bodyPr/>
          <a:lstStyle/>
          <a:p>
            <a:r>
              <a:rPr lang="en-US" dirty="0" smtClean="0"/>
              <a:t>Invoice Examples Submitted To SLD (3 of 4) </a:t>
            </a:r>
            <a:endParaRPr lang="en-US" dirty="0"/>
          </a:p>
        </p:txBody>
      </p:sp>
      <p:sp>
        <p:nvSpPr>
          <p:cNvPr id="3" name="Content Placeholder 2"/>
          <p:cNvSpPr>
            <a:spLocks noGrp="1"/>
          </p:cNvSpPr>
          <p:nvPr>
            <p:ph idx="1"/>
          </p:nvPr>
        </p:nvSpPr>
        <p:spPr>
          <a:xfrm>
            <a:off x="337351" y="1709057"/>
            <a:ext cx="3874431" cy="4112800"/>
          </a:xfrm>
        </p:spPr>
        <p:txBody>
          <a:bodyPr/>
          <a:lstStyle/>
          <a:p>
            <a:pPr marL="0" indent="0">
              <a:buNone/>
            </a:pPr>
            <a:r>
              <a:rPr lang="en-US" sz="2400" dirty="0" smtClean="0"/>
              <a:t>Is this an acceptable invoice?  </a:t>
            </a:r>
            <a:r>
              <a:rPr lang="en-US" sz="2400" dirty="0" smtClean="0">
                <a:solidFill>
                  <a:srgbClr val="FF0000"/>
                </a:solidFill>
              </a:rPr>
              <a:t>Yes</a:t>
            </a:r>
          </a:p>
          <a:p>
            <a:pPr marL="0" indent="0">
              <a:buNone/>
            </a:pPr>
            <a:endParaRPr lang="en-US" sz="2400" dirty="0">
              <a:solidFill>
                <a:srgbClr val="FF0000"/>
              </a:solidFill>
            </a:endParaRPr>
          </a:p>
          <a:p>
            <a:pPr marL="0" indent="0">
              <a:buNone/>
            </a:pPr>
            <a:r>
              <a:rPr lang="en-US" sz="2400" dirty="0" smtClean="0">
                <a:solidFill>
                  <a:schemeClr val="tx1"/>
                </a:solidFill>
              </a:rPr>
              <a:t>A good example of a service provider bill that have detail </a:t>
            </a:r>
            <a:r>
              <a:rPr lang="en-US" sz="2400" dirty="0" err="1" smtClean="0">
                <a:solidFill>
                  <a:schemeClr val="tx1"/>
                </a:solidFill>
              </a:rPr>
              <a:t>E-rate</a:t>
            </a:r>
            <a:r>
              <a:rPr lang="en-US" sz="2400" dirty="0" smtClean="0">
                <a:solidFill>
                  <a:schemeClr val="tx1"/>
                </a:solidFill>
              </a:rPr>
              <a:t> information.  </a:t>
            </a:r>
            <a:endParaRPr lang="en-US" sz="2400" dirty="0">
              <a:solidFill>
                <a:schemeClr val="tx1"/>
              </a:solidFill>
            </a:endParaRPr>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38</a:t>
            </a:fld>
            <a:endParaRPr lang="en-US" dirty="0"/>
          </a:p>
        </p:txBody>
      </p:sp>
      <p:pic>
        <p:nvPicPr>
          <p:cNvPr id="7" name="Picture 6"/>
          <p:cNvPicPr>
            <a:picLocks noChangeAspect="1"/>
          </p:cNvPicPr>
          <p:nvPr/>
        </p:nvPicPr>
        <p:blipFill>
          <a:blip r:embed="rId3"/>
          <a:stretch>
            <a:fillRect/>
          </a:stretch>
        </p:blipFill>
        <p:spPr>
          <a:xfrm>
            <a:off x="5407244" y="76528"/>
            <a:ext cx="6191250" cy="6781472"/>
          </a:xfrm>
          <a:prstGeom prst="rect">
            <a:avLst/>
          </a:prstGeom>
        </p:spPr>
      </p:pic>
      <p:sp>
        <p:nvSpPr>
          <p:cNvPr id="8" name="Rectangle 7"/>
          <p:cNvSpPr/>
          <p:nvPr/>
        </p:nvSpPr>
        <p:spPr>
          <a:xfrm>
            <a:off x="5608320" y="1176413"/>
            <a:ext cx="701040" cy="34758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89437" y="1824319"/>
            <a:ext cx="940723" cy="329601"/>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70887" y="1824319"/>
            <a:ext cx="915913" cy="258481"/>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5623" y="1837318"/>
            <a:ext cx="927978" cy="245482"/>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271760" y="1824319"/>
            <a:ext cx="833120" cy="258481"/>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70880" y="2688413"/>
            <a:ext cx="918558" cy="15932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48021" y="2688413"/>
            <a:ext cx="1616859" cy="27830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71761" y="2493572"/>
            <a:ext cx="619760" cy="656028"/>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895883" y="2493572"/>
            <a:ext cx="702611" cy="656028"/>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61366" y="3809224"/>
            <a:ext cx="2437128" cy="159327"/>
          </a:xfrm>
          <a:prstGeom prst="rect">
            <a:avLst/>
          </a:prstGeom>
          <a:solidFill>
            <a:srgbClr val="FF0000">
              <a:alpha val="2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44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2" y="693600"/>
            <a:ext cx="4884888" cy="1015456"/>
          </a:xfrm>
        </p:spPr>
        <p:txBody>
          <a:bodyPr/>
          <a:lstStyle/>
          <a:p>
            <a:r>
              <a:rPr lang="en-US" dirty="0" smtClean="0"/>
              <a:t>Invoice Examples Submitted To SLD (4 of 4)</a:t>
            </a:r>
            <a:endParaRPr lang="en-US" dirty="0"/>
          </a:p>
        </p:txBody>
      </p:sp>
      <p:sp>
        <p:nvSpPr>
          <p:cNvPr id="3" name="Content Placeholder 2"/>
          <p:cNvSpPr>
            <a:spLocks noGrp="1"/>
          </p:cNvSpPr>
          <p:nvPr>
            <p:ph idx="1"/>
          </p:nvPr>
        </p:nvSpPr>
        <p:spPr>
          <a:xfrm>
            <a:off x="337351" y="1709057"/>
            <a:ext cx="3874431" cy="4112800"/>
          </a:xfrm>
        </p:spPr>
        <p:txBody>
          <a:bodyPr/>
          <a:lstStyle/>
          <a:p>
            <a:pPr marL="0" indent="0">
              <a:buNone/>
            </a:pPr>
            <a:r>
              <a:rPr lang="en-US" sz="2400" dirty="0" smtClean="0"/>
              <a:t>Is this an acceptable invoice?  Yes or No</a:t>
            </a:r>
          </a:p>
          <a:p>
            <a:pPr marL="0" indent="0">
              <a:buNone/>
            </a:pPr>
            <a:r>
              <a:rPr lang="en-US" sz="2400" dirty="0" smtClean="0"/>
              <a:t>If Yes, explain why the invoice is acceptable.</a:t>
            </a:r>
          </a:p>
          <a:p>
            <a:pPr marL="0" indent="0">
              <a:buNone/>
            </a:pPr>
            <a:r>
              <a:rPr lang="en-US" sz="2400" dirty="0" smtClean="0"/>
              <a:t>If No, explain what makes this invoice unacceptable. </a:t>
            </a:r>
            <a:endParaRPr lang="en-US" sz="2400" dirty="0"/>
          </a:p>
          <a:p>
            <a:pPr marL="0" indent="0">
              <a:buNone/>
            </a:pPr>
            <a:r>
              <a:rPr lang="en-US" sz="2400" dirty="0" smtClean="0"/>
              <a:t> </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39</a:t>
            </a:fld>
            <a:endParaRPr lang="en-US" dirty="0"/>
          </a:p>
        </p:txBody>
      </p:sp>
      <p:pic>
        <p:nvPicPr>
          <p:cNvPr id="8" name="Content Placeholder 5"/>
          <p:cNvPicPr>
            <a:picLocks noChangeAspect="1"/>
          </p:cNvPicPr>
          <p:nvPr/>
        </p:nvPicPr>
        <p:blipFill>
          <a:blip r:embed="rId2"/>
          <a:stretch>
            <a:fillRect/>
          </a:stretch>
        </p:blipFill>
        <p:spPr>
          <a:xfrm>
            <a:off x="5590517" y="105104"/>
            <a:ext cx="6154939" cy="6616372"/>
          </a:xfrm>
          <a:prstGeom prst="rect">
            <a:avLst/>
          </a:prstGeom>
        </p:spPr>
      </p:pic>
    </p:spTree>
    <p:extLst>
      <p:ext uri="{BB962C8B-B14F-4D97-AF65-F5344CB8AC3E}">
        <p14:creationId xmlns:p14="http://schemas.microsoft.com/office/powerpoint/2010/main" val="1762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Preparing for Invoicing</a:t>
            </a:r>
          </a:p>
        </p:txBody>
      </p:sp>
      <p:sp>
        <p:nvSpPr>
          <p:cNvPr id="3" name="Content Placeholder 2"/>
          <p:cNvSpPr>
            <a:spLocks noGrp="1"/>
          </p:cNvSpPr>
          <p:nvPr>
            <p:ph idx="1"/>
          </p:nvPr>
        </p:nvSpPr>
        <p:spPr>
          <a:xfrm>
            <a:off x="337351" y="1376040"/>
            <a:ext cx="9676661" cy="4112800"/>
          </a:xfrm>
        </p:spPr>
        <p:txBody>
          <a:bodyPr/>
          <a:lstStyle/>
          <a:p>
            <a:pPr>
              <a:buFont typeface="Arial" panose="020B0604020202020204" pitchFamily="34" charset="0"/>
              <a:buChar char="•"/>
            </a:pPr>
            <a:r>
              <a:rPr lang="en-US" sz="2400" dirty="0"/>
              <a:t>The applicant and service provider </a:t>
            </a:r>
            <a:r>
              <a:rPr lang="en-US" sz="2400" b="1" dirty="0"/>
              <a:t>receive an FCDL </a:t>
            </a:r>
            <a:r>
              <a:rPr lang="en-US" sz="2400" dirty="0"/>
              <a:t>with a positive commitment.</a:t>
            </a:r>
          </a:p>
          <a:p>
            <a:pPr>
              <a:buFont typeface="Arial" panose="020B0604020202020204" pitchFamily="34" charset="0"/>
              <a:buChar char="•"/>
            </a:pPr>
            <a:r>
              <a:rPr lang="en-US" sz="2400" dirty="0"/>
              <a:t>The applicant </a:t>
            </a:r>
            <a:r>
              <a:rPr lang="en-US" sz="2400" b="1" dirty="0"/>
              <a:t>certifies an FCC Form 486 </a:t>
            </a:r>
            <a:r>
              <a:rPr lang="en-US" sz="2400" dirty="0"/>
              <a:t>and establishes </a:t>
            </a:r>
            <a:r>
              <a:rPr lang="en-US" sz="2400" dirty="0" smtClean="0"/>
              <a:t>the actual </a:t>
            </a:r>
            <a:r>
              <a:rPr lang="en-US" sz="2400" dirty="0"/>
              <a:t>service start date for FRN(s).</a:t>
            </a:r>
          </a:p>
          <a:p>
            <a:pPr>
              <a:buFont typeface="Arial" panose="020B0604020202020204" pitchFamily="34" charset="0"/>
              <a:buChar char="•"/>
            </a:pPr>
            <a:r>
              <a:rPr lang="en-US" sz="2400" dirty="0"/>
              <a:t>USAC reviews and approves the FCC Form 486.</a:t>
            </a:r>
          </a:p>
          <a:p>
            <a:pPr>
              <a:buFont typeface="Arial" panose="020B0604020202020204" pitchFamily="34" charset="0"/>
              <a:buChar char="•"/>
            </a:pPr>
            <a:r>
              <a:rPr lang="en-US" sz="2400" dirty="0"/>
              <a:t>The service provider </a:t>
            </a:r>
            <a:r>
              <a:rPr lang="en-US" sz="2400" b="1" dirty="0"/>
              <a:t>certifies an FCC Form 473 </a:t>
            </a:r>
            <a:r>
              <a:rPr lang="en-US" sz="2400" dirty="0"/>
              <a:t>(SPAC Form) for each SPIN that will be featured on an invoice for that funding year.</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981383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2" y="693600"/>
            <a:ext cx="4895048" cy="1015456"/>
          </a:xfrm>
        </p:spPr>
        <p:txBody>
          <a:bodyPr/>
          <a:lstStyle/>
          <a:p>
            <a:r>
              <a:rPr lang="en-US" dirty="0" smtClean="0"/>
              <a:t>Invoice Examples Submitted To SLD (4 of 4)  </a:t>
            </a:r>
            <a:endParaRPr lang="en-US" dirty="0"/>
          </a:p>
        </p:txBody>
      </p:sp>
      <p:sp>
        <p:nvSpPr>
          <p:cNvPr id="3" name="Content Placeholder 2"/>
          <p:cNvSpPr>
            <a:spLocks noGrp="1"/>
          </p:cNvSpPr>
          <p:nvPr>
            <p:ph idx="1"/>
          </p:nvPr>
        </p:nvSpPr>
        <p:spPr>
          <a:xfrm>
            <a:off x="337351" y="1709057"/>
            <a:ext cx="4308541" cy="4112800"/>
          </a:xfrm>
        </p:spPr>
        <p:txBody>
          <a:bodyPr/>
          <a:lstStyle/>
          <a:p>
            <a:pPr marL="0" indent="0">
              <a:buNone/>
            </a:pPr>
            <a:r>
              <a:rPr lang="en-US" sz="2400" dirty="0" smtClean="0"/>
              <a:t>Is this an acceptable invoice?  </a:t>
            </a:r>
            <a:r>
              <a:rPr lang="en-US" sz="2400" dirty="0" smtClean="0">
                <a:solidFill>
                  <a:srgbClr val="FF0000"/>
                </a:solidFill>
              </a:rPr>
              <a:t>No</a:t>
            </a:r>
          </a:p>
          <a:p>
            <a:pPr marL="457200" indent="-457200">
              <a:buFont typeface="Arial" panose="020B0604020202020204" pitchFamily="34" charset="0"/>
              <a:buChar char="•"/>
            </a:pPr>
            <a:r>
              <a:rPr lang="en-US" sz="2400" dirty="0" smtClean="0"/>
              <a:t>This is a quote, not bill.</a:t>
            </a:r>
          </a:p>
          <a:p>
            <a:pPr marL="457200" indent="-457200">
              <a:buFont typeface="Arial" panose="020B0604020202020204" pitchFamily="34" charset="0"/>
              <a:buChar char="•"/>
            </a:pPr>
            <a:r>
              <a:rPr lang="en-US" sz="2400" dirty="0" smtClean="0"/>
              <a:t>Does not give the actual hours for the BMIC services rendered on eligible products.  </a:t>
            </a:r>
            <a:endParaRPr lang="en-US" sz="2400" dirty="0"/>
          </a:p>
          <a:p>
            <a:pPr marL="0" indent="0">
              <a:buNone/>
            </a:pPr>
            <a:r>
              <a:rPr lang="en-US" sz="2400" dirty="0" smtClean="0"/>
              <a:t> </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40</a:t>
            </a:fld>
            <a:endParaRPr lang="en-US" dirty="0"/>
          </a:p>
        </p:txBody>
      </p:sp>
      <p:pic>
        <p:nvPicPr>
          <p:cNvPr id="8" name="Content Placeholder 5"/>
          <p:cNvPicPr>
            <a:picLocks noChangeAspect="1"/>
          </p:cNvPicPr>
          <p:nvPr/>
        </p:nvPicPr>
        <p:blipFill>
          <a:blip r:embed="rId2"/>
          <a:stretch>
            <a:fillRect/>
          </a:stretch>
        </p:blipFill>
        <p:spPr>
          <a:xfrm>
            <a:off x="5590517" y="105104"/>
            <a:ext cx="6154939" cy="6616372"/>
          </a:xfrm>
          <a:prstGeom prst="rect">
            <a:avLst/>
          </a:prstGeom>
        </p:spPr>
      </p:pic>
    </p:spTree>
    <p:extLst>
      <p:ext uri="{BB962C8B-B14F-4D97-AF65-F5344CB8AC3E}">
        <p14:creationId xmlns:p14="http://schemas.microsoft.com/office/powerpoint/2010/main" val="872067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41</a:t>
            </a:fld>
            <a:endParaRPr lang="en-US" dirty="0"/>
          </a:p>
        </p:txBody>
      </p:sp>
    </p:spTree>
    <p:extLst>
      <p:ext uri="{BB962C8B-B14F-4D97-AF65-F5344CB8AC3E}">
        <p14:creationId xmlns:p14="http://schemas.microsoft.com/office/powerpoint/2010/main" val="3161420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761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Invoicing Methods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3329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6</a:t>
            </a:fld>
            <a:endParaRPr lang="en-US" dirty="0"/>
          </a:p>
        </p:txBody>
      </p:sp>
      <p:sp>
        <p:nvSpPr>
          <p:cNvPr id="7" name="Shape 355"/>
          <p:cNvSpPr/>
          <p:nvPr/>
        </p:nvSpPr>
        <p:spPr>
          <a:xfrm>
            <a:off x="1529178" y="3342911"/>
            <a:ext cx="4049486" cy="2695031"/>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196495" y="265687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 Applicant</a:t>
            </a:r>
          </a:p>
        </p:txBody>
      </p:sp>
      <p:sp>
        <p:nvSpPr>
          <p:cNvPr id="10" name="Shape 364"/>
          <p:cNvSpPr txBox="1"/>
          <p:nvPr/>
        </p:nvSpPr>
        <p:spPr>
          <a:xfrm>
            <a:off x="6734628" y="2656877"/>
            <a:ext cx="3730171"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 Service Provider</a:t>
            </a:r>
          </a:p>
        </p:txBody>
      </p:sp>
      <p:sp>
        <p:nvSpPr>
          <p:cNvPr id="13" name="Shape 356"/>
          <p:cNvSpPr/>
          <p:nvPr/>
        </p:nvSpPr>
        <p:spPr>
          <a:xfrm>
            <a:off x="6618514" y="3327967"/>
            <a:ext cx="3846286" cy="270996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1529178" y="3538367"/>
            <a:ext cx="40494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472 </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Billed Entity Applicant Reimbursement (BEAR)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a:t>
            </a:r>
          </a:p>
        </p:txBody>
      </p:sp>
      <p:sp>
        <p:nvSpPr>
          <p:cNvPr id="19" name="Shape 360"/>
          <p:cNvSpPr txBox="1"/>
          <p:nvPr/>
        </p:nvSpPr>
        <p:spPr>
          <a:xfrm>
            <a:off x="6600123" y="3585023"/>
            <a:ext cx="38462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474</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Service Provider Invoice (SPI)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or</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electronically</a:t>
            </a:r>
          </a:p>
        </p:txBody>
      </p:sp>
      <p:sp>
        <p:nvSpPr>
          <p:cNvPr id="22" name="Content Placeholder 9"/>
          <p:cNvSpPr>
            <a:spLocks noGrp="1"/>
          </p:cNvSpPr>
          <p:nvPr>
            <p:ph idx="1"/>
          </p:nvPr>
        </p:nvSpPr>
        <p:spPr>
          <a:xfrm>
            <a:off x="337351" y="1667812"/>
            <a:ext cx="6262772" cy="670651"/>
          </a:xfrm>
        </p:spPr>
        <p:txBody>
          <a:bodyPr/>
          <a:lstStyle/>
          <a:p>
            <a:pPr marL="0" indent="0">
              <a:buNone/>
            </a:pPr>
            <a:r>
              <a:rPr lang="en-US" dirty="0"/>
              <a:t>There are two methods to invoice USAC:</a:t>
            </a:r>
          </a:p>
        </p:txBody>
      </p:sp>
    </p:spTree>
    <p:extLst>
      <p:ext uri="{BB962C8B-B14F-4D97-AF65-F5344CB8AC3E}">
        <p14:creationId xmlns:p14="http://schemas.microsoft.com/office/powerpoint/2010/main" val="31744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3" name="Content Placeholder 2"/>
          <p:cNvSpPr>
            <a:spLocks noGrp="1"/>
          </p:cNvSpPr>
          <p:nvPr>
            <p:ph idx="1"/>
          </p:nvPr>
        </p:nvSpPr>
        <p:spPr/>
        <p:txBody>
          <a:bodyPr/>
          <a:lstStyle/>
          <a:p>
            <a:pPr marL="0" indent="0">
              <a:buNone/>
            </a:pPr>
            <a:r>
              <a:rPr lang="en-US" sz="2400" dirty="0"/>
              <a:t>Invoice method (BEAR or SPI) is the </a:t>
            </a:r>
            <a:r>
              <a:rPr lang="en-US" sz="2400" b="1" u="sng" dirty="0"/>
              <a:t>applicant’s choice</a:t>
            </a:r>
            <a:r>
              <a:rPr lang="en-US" sz="2400" b="1" dirty="0"/>
              <a:t>.</a:t>
            </a:r>
          </a:p>
          <a:p>
            <a:pPr marL="457200" indent="-457200">
              <a:buFont typeface="Arial" panose="020B0604020202020204" pitchFamily="34" charset="0"/>
              <a:buChar char="•"/>
            </a:pPr>
            <a:r>
              <a:rPr lang="en-US" sz="2400" dirty="0"/>
              <a:t>Service </a:t>
            </a:r>
            <a:r>
              <a:rPr lang="en-US" sz="2400" dirty="0" smtClean="0"/>
              <a:t>providers </a:t>
            </a:r>
            <a:r>
              <a:rPr lang="en-US" sz="2400" dirty="0"/>
              <a:t>and applicants should have this discussion as early as </a:t>
            </a:r>
            <a:r>
              <a:rPr lang="en-US" sz="2400" dirty="0" smtClean="0"/>
              <a:t>possible – ideally, before the applicant certifies the FCC Form 471.</a:t>
            </a:r>
            <a:endParaRPr lang="en-US" sz="2400" dirty="0"/>
          </a:p>
          <a:p>
            <a:pPr marL="457200" indent="-457200">
              <a:buFont typeface="Arial" panose="020B0604020202020204" pitchFamily="34" charset="0"/>
              <a:buChar char="•"/>
            </a:pPr>
            <a:r>
              <a:rPr lang="en-US" sz="2400" dirty="0"/>
              <a:t>Once the invoice method is set for a Funding Request Number (FRN), it cannot be changed.</a:t>
            </a:r>
          </a:p>
          <a:p>
            <a:pPr marL="628650" lvl="1" indent="-457200">
              <a:buFont typeface="Arial" panose="020B0604020202020204" pitchFamily="34" charset="0"/>
              <a:buChar char="•"/>
            </a:pPr>
            <a:r>
              <a:rPr lang="en-US" dirty="0"/>
              <a:t>The invoice method is FRN-specific.</a:t>
            </a: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Rectangle 4"/>
          <p:cNvSpPr/>
          <p:nvPr/>
        </p:nvSpPr>
        <p:spPr>
          <a:xfrm>
            <a:off x="337351"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40851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Before You Begin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823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451" y="1318725"/>
            <a:ext cx="6537508" cy="4767943"/>
          </a:xfrm>
        </p:spPr>
        <p:txBody>
          <a:bodyPr/>
          <a:lstStyle/>
          <a:p>
            <a:pPr marL="342900" indent="-342900">
              <a:buFont typeface="Arial" panose="020B0604020202020204" pitchFamily="34" charset="0"/>
              <a:buChar char="•"/>
            </a:pPr>
            <a:r>
              <a:rPr lang="en-US" sz="2400" dirty="0"/>
              <a:t>Verify that all the prerequisites are in </a:t>
            </a:r>
            <a:r>
              <a:rPr lang="en-US" sz="2400" dirty="0" smtClean="0"/>
              <a:t>place. </a:t>
            </a:r>
            <a:endParaRPr lang="en-US" sz="2400" dirty="0"/>
          </a:p>
          <a:p>
            <a:pPr marL="514350" lvl="1" indent="-342900">
              <a:buFont typeface="Arial" panose="020B0604020202020204" pitchFamily="34" charset="0"/>
              <a:buChar char="•"/>
            </a:pPr>
            <a:r>
              <a:rPr lang="en-US" dirty="0"/>
              <a:t>E.g., FCDL has been issued, FCC Form 486 has been filed, FCC Form 473 has been submitted, </a:t>
            </a:r>
            <a:r>
              <a:rPr lang="en-US" dirty="0" smtClean="0"/>
              <a:t>FCC </a:t>
            </a:r>
            <a:r>
              <a:rPr lang="en-US" dirty="0"/>
              <a:t>Form </a:t>
            </a:r>
            <a:r>
              <a:rPr lang="en-US" dirty="0" smtClean="0"/>
              <a:t>498 was approved, </a:t>
            </a:r>
            <a:r>
              <a:rPr lang="en-US" dirty="0"/>
              <a:t>etc. </a:t>
            </a:r>
          </a:p>
          <a:p>
            <a:pPr marL="342900" indent="-342900">
              <a:buFont typeface="Arial" panose="020B0604020202020204" pitchFamily="34" charset="0"/>
              <a:buChar char="•"/>
            </a:pPr>
            <a:r>
              <a:rPr lang="en-US" sz="2400" dirty="0"/>
              <a:t>Have the </a:t>
            </a:r>
            <a:r>
              <a:rPr lang="en-US" sz="2400" b="1" dirty="0"/>
              <a:t>BEAR/SPI discussion. </a:t>
            </a:r>
            <a:r>
              <a:rPr lang="en-US" sz="2400" dirty="0" smtClean="0"/>
              <a:t>Who </a:t>
            </a:r>
            <a:r>
              <a:rPr lang="en-US" sz="2400" dirty="0"/>
              <a:t>will be filing invoices with </a:t>
            </a:r>
            <a:r>
              <a:rPr lang="en-US" sz="2400" dirty="0" smtClean="0"/>
              <a:t>USAC? </a:t>
            </a:r>
            <a:endParaRPr lang="en-US" sz="2400" b="1" dirty="0"/>
          </a:p>
          <a:p>
            <a:pPr marL="342900" indent="-342900">
              <a:buFont typeface="Arial" panose="020B0604020202020204" pitchFamily="34" charset="0"/>
              <a:buChar char="•"/>
            </a:pPr>
            <a:r>
              <a:rPr lang="en-US" sz="2400" dirty="0"/>
              <a:t>Make sure that you have the most recent commitment information from either the FCDL or the RFCDL, including discount rate, approved cost of service, FCC Form 471 number, FRN, </a:t>
            </a:r>
            <a:r>
              <a:rPr lang="en-US" sz="2400" dirty="0" smtClean="0"/>
              <a:t>service substitution, etc</a:t>
            </a:r>
            <a:r>
              <a:rPr lang="en-US" sz="2400" dirty="0"/>
              <a:t>.</a:t>
            </a:r>
          </a:p>
        </p:txBody>
      </p:sp>
      <p:sp>
        <p:nvSpPr>
          <p:cNvPr id="2" name="Title 1"/>
          <p:cNvSpPr>
            <a:spLocks noGrp="1"/>
          </p:cNvSpPr>
          <p:nvPr>
            <p:ph type="title"/>
          </p:nvPr>
        </p:nvSpPr>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9</a:t>
            </a:fld>
            <a:endParaRPr lang="en-US" dirty="0"/>
          </a:p>
        </p:txBody>
      </p:sp>
      <p:sp>
        <p:nvSpPr>
          <p:cNvPr id="5" name="Rectangle 4"/>
          <p:cNvSpPr/>
          <p:nvPr/>
        </p:nvSpPr>
        <p:spPr>
          <a:xfrm>
            <a:off x="337351" y="6510066"/>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6440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a8774dd0555900df1445c8900f9f7125">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e188446ff1a785d3f816d047f957fc6f"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01050ec-8736-4c7a-a18b-4ae609820d17" ContentTypeId="0x0101004F25059A2FD2E44CA82C12FB36364AB8" PreviousValue="false"/>
</file>

<file path=customXml/itemProps1.xml><?xml version="1.0" encoding="utf-8"?>
<ds:datastoreItem xmlns:ds="http://schemas.openxmlformats.org/officeDocument/2006/customXml" ds:itemID="{853BAF0C-A349-4928-A4F0-F810B32962F6}">
  <ds:schemaRefs>
    <ds:schemaRef ds:uri="http://schemas.microsoft.com/sharepoint/v3"/>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41b754e-9596-4891-8438-3e5799c132b5"/>
    <ds:schemaRef ds:uri="f92b86cd-f024-403d-a7f3-8158e59dc517"/>
    <ds:schemaRef ds:uri="http://www.w3.org/XML/1998/namespace"/>
  </ds:schemaRefs>
</ds:datastoreItem>
</file>

<file path=customXml/itemProps2.xml><?xml version="1.0" encoding="utf-8"?>
<ds:datastoreItem xmlns:ds="http://schemas.openxmlformats.org/officeDocument/2006/customXml" ds:itemID="{91E79048-644E-483B-8F9B-5A15FD17B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4.xml><?xml version="1.0" encoding="utf-8"?>
<ds:datastoreItem xmlns:ds="http://schemas.openxmlformats.org/officeDocument/2006/customXml" ds:itemID="{631696A7-BE03-41D9-A507-5A275470EDB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13074</TotalTime>
  <Words>2416</Words>
  <Application>Microsoft Office PowerPoint</Application>
  <PresentationFormat>Widescreen</PresentationFormat>
  <Paragraphs>295</Paragraphs>
  <Slides>42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LucidaGrande</vt:lpstr>
      <vt:lpstr>Source Sans Pro</vt:lpstr>
      <vt:lpstr>SourceSansPro-Light</vt:lpstr>
      <vt:lpstr>Wingdings</vt:lpstr>
      <vt:lpstr>Office Theme</vt:lpstr>
      <vt:lpstr>Advanced Invoicing</vt:lpstr>
      <vt:lpstr>AGENDA</vt:lpstr>
      <vt:lpstr>PowerPoint Presentation</vt:lpstr>
      <vt:lpstr>Preparing for Invoicing</vt:lpstr>
      <vt:lpstr>PowerPoint Presentation</vt:lpstr>
      <vt:lpstr>Invoicing Methods</vt:lpstr>
      <vt:lpstr>Invoicing Methods</vt:lpstr>
      <vt:lpstr>PowerPoint Presentation</vt:lpstr>
      <vt:lpstr>Before You Begin</vt:lpstr>
      <vt:lpstr>Before You Begin</vt:lpstr>
      <vt:lpstr>PowerPoint Presentation</vt:lpstr>
      <vt:lpstr>FCC Form 498 For Service Providers – How Do I File?</vt:lpstr>
      <vt:lpstr>FCC Form 498 For Service Providers</vt:lpstr>
      <vt:lpstr>PowerPoint Presentation</vt:lpstr>
      <vt:lpstr>Electronic Invoicing</vt:lpstr>
      <vt:lpstr>Electronic Invoicing</vt:lpstr>
      <vt:lpstr>Electronic Invoicing</vt:lpstr>
      <vt:lpstr>PowerPoint Presentation</vt:lpstr>
      <vt:lpstr>When to File</vt:lpstr>
      <vt:lpstr>When to File</vt:lpstr>
      <vt:lpstr>When to File</vt:lpstr>
      <vt:lpstr>When to File</vt:lpstr>
      <vt:lpstr>PowerPoint Presentation</vt:lpstr>
      <vt:lpstr>Invoice Review</vt:lpstr>
      <vt:lpstr>Invoice Review</vt:lpstr>
      <vt:lpstr>Common Data Entry Errors</vt:lpstr>
      <vt:lpstr>Note on Discount Data Entry</vt:lpstr>
      <vt:lpstr>Invoice Review</vt:lpstr>
      <vt:lpstr>Invoice Review: Service Certification</vt:lpstr>
      <vt:lpstr>Tips for Invoicing – Service Providers</vt:lpstr>
      <vt:lpstr>PowerPoint Presentation</vt:lpstr>
      <vt:lpstr>Case Studies: Service certification error</vt:lpstr>
      <vt:lpstr>Case Studies: Service certification error</vt:lpstr>
      <vt:lpstr>Invoice Examples Submitted To SLD (1 of 4)  </vt:lpstr>
      <vt:lpstr>Invoice Examples Submitted To SLD (1 of 4)  </vt:lpstr>
      <vt:lpstr>Invoice Examples Submitted To SLD (2 of 4) </vt:lpstr>
      <vt:lpstr>Invoice Examples Submitted To SLD (3 of 4) </vt:lpstr>
      <vt:lpstr>Invoice Examples Submitted To SLD (3 of 4) </vt:lpstr>
      <vt:lpstr>Invoice Examples Submitted To SLD (4 of 4)</vt:lpstr>
      <vt:lpstr>Invoice Examples Submitted To SLD (4 of 4)  </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273</cp:revision>
  <dcterms:created xsi:type="dcterms:W3CDTF">2016-08-11T17:43:36Z</dcterms:created>
  <dcterms:modified xsi:type="dcterms:W3CDTF">2018-11-28T17:16:46Z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