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</p:sldMasterIdLst>
  <p:notesMasterIdLst>
    <p:notesMasterId r:id="rId43"/>
  </p:notesMasterIdLst>
  <p:handoutMasterIdLst>
    <p:handoutMasterId r:id="rId44"/>
  </p:handoutMasterIdLst>
  <p:sldIdLst>
    <p:sldId id="300" r:id="rId5"/>
    <p:sldId id="352" r:id="rId6"/>
    <p:sldId id="306" r:id="rId7"/>
    <p:sldId id="363" r:id="rId8"/>
    <p:sldId id="367" r:id="rId9"/>
    <p:sldId id="368" r:id="rId10"/>
    <p:sldId id="369" r:id="rId11"/>
    <p:sldId id="381" r:id="rId12"/>
    <p:sldId id="383" r:id="rId13"/>
    <p:sldId id="318" r:id="rId14"/>
    <p:sldId id="295" r:id="rId15"/>
    <p:sldId id="336" r:id="rId16"/>
    <p:sldId id="366" r:id="rId17"/>
    <p:sldId id="365" r:id="rId18"/>
    <p:sldId id="364" r:id="rId19"/>
    <p:sldId id="371" r:id="rId20"/>
    <p:sldId id="372" r:id="rId21"/>
    <p:sldId id="373" r:id="rId22"/>
    <p:sldId id="374" r:id="rId23"/>
    <p:sldId id="377" r:id="rId24"/>
    <p:sldId id="379" r:id="rId25"/>
    <p:sldId id="354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78" r:id="rId34"/>
    <p:sldId id="380" r:id="rId35"/>
    <p:sldId id="375" r:id="rId36"/>
    <p:sldId id="376" r:id="rId37"/>
    <p:sldId id="393" r:id="rId38"/>
    <p:sldId id="311" r:id="rId39"/>
    <p:sldId id="394" r:id="rId40"/>
    <p:sldId id="346" r:id="rId41"/>
    <p:sldId id="347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oran" initials="" lastIdx="17" clrIdx="0"/>
  <p:cmAuthor id="1" name="Ginna Melendez" initials="" lastIdx="10" clrIdx="1"/>
  <p:cmAuthor id="2" name="James Bachtell" initials="JB" lastIdx="15" clrIdx="2">
    <p:extLst/>
  </p:cmAuthor>
  <p:cmAuthor id="3" name="Keesha Bullock" initials="KB" lastIdx="8" clrIdx="3">
    <p:extLst/>
  </p:cmAuthor>
  <p:cmAuthor id="4" name="Kate Dumouchel" initials="KD" lastIdx="15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20F78F-A5BB-49AF-9A89-53C4CCFCB9B4}">
  <a:tblStyle styleId="{AF20F78F-A5BB-49AF-9A89-53C4CCFCB9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F"/>
          </a:solidFill>
        </a:fill>
      </a:tcStyle>
    </a:wholeTbl>
    <a:band1H>
      <a:tcStyle>
        <a:tcBdr/>
        <a:fill>
          <a:solidFill>
            <a:srgbClr val="CACFDF"/>
          </a:solidFill>
        </a:fill>
      </a:tcStyle>
    </a:band1H>
    <a:band1V>
      <a:tcStyle>
        <a:tcBdr/>
        <a:fill>
          <a:solidFill>
            <a:srgbClr val="CACFD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3" autoAdjust="0"/>
    <p:restoredTop sz="88245" autoAdjust="0"/>
  </p:normalViewPr>
  <p:slideViewPr>
    <p:cSldViewPr>
      <p:cViewPr varScale="1">
        <p:scale>
          <a:sx n="99" d="100"/>
          <a:sy n="99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2B4D-E746-4191-9A4D-7584648321E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B8F1-6FB3-41DB-93D5-3F1F11B1A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10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5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9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96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04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34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84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729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598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730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09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39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97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1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535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302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668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094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99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lang="bg-BG" dirty="0">
              <a:effectLst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92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73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14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55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15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42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dirty="0"/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715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209800"/>
            <a:ext cx="3465766" cy="3962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1543109"/>
            <a:ext cx="3466631" cy="480060"/>
          </a:xfrm>
        </p:spPr>
        <p:txBody>
          <a:bodyPr anchor="t" anchorCtr="0">
            <a:no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CATEGORY ONE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9800"/>
            <a:ext cx="3477958" cy="3986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997" y="1543109"/>
            <a:ext cx="3478826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FY2017</a:t>
            </a:r>
          </a:p>
          <a:p>
            <a:pPr algn="ctr"/>
            <a:r>
              <a:rPr lang="en-US" sz="3200" dirty="0" smtClean="0"/>
              <a:t>(current year)</a:t>
            </a:r>
            <a:endParaRPr lang="en-US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9800"/>
            <a:ext cx="3465766" cy="39867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53081" y="1478348"/>
            <a:ext cx="3466631" cy="731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FY2018</a:t>
            </a:r>
            <a:endParaRPr lang="en-US" sz="3200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81635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035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7261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451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7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2445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5052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3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sz="2800"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9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kern="1200" smtClean="0"/>
              <a:pPr/>
              <a:t>‹#›</a:t>
            </a:fld>
            <a:endParaRPr lang="en-US" kern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8" r:id="rId13"/>
    <p:sldLayoutId id="2147483683" r:id="rId14"/>
    <p:sldLayoutId id="2147483684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3" r:id="rId21"/>
    <p:sldLayoutId id="2147483694" r:id="rId22"/>
    <p:sldLayoutId id="2147483667" r:id="rId23"/>
    <p:sldLayoutId id="2147483696" r:id="rId24"/>
    <p:sldLayoutId id="2147483660" r:id="rId25"/>
    <p:sldLayoutId id="214748365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tools/deadlines/Default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beforeyoubegin/non-traditional/eligibility-table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tools.universalservice.org/portal-external/urbanRuralLooku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5354599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57201" y="2706020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Top Ten Tips for Tribal Applicants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2017 E-rate Tribal Training 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37351" y="3873453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305800" y="5952160"/>
            <a:ext cx="324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© 2017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Universal Service Administrative Co.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SansPro-Light"/>
              <a:ea typeface="Source Sans Pro" charset="0"/>
              <a:cs typeface="SourceSansPro-Ligh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843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1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9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E5000"/>
              </a:buClr>
              <a:buSzPct val="25000"/>
            </a:pPr>
            <a:r>
              <a:rPr lang="en-US" dirty="0" smtClean="0">
                <a:sym typeface="Source Sans Pro"/>
              </a:rPr>
              <a:t>VOICE </a:t>
            </a:r>
            <a:r>
              <a:rPr lang="en-US" dirty="0">
                <a:sym typeface="Source Sans Pro"/>
              </a:rPr>
              <a:t>SERVICE DISCOUNT FOR FY2018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(Last </a:t>
            </a:r>
            <a:r>
              <a:rPr lang="en-US" dirty="0">
                <a:sym typeface="Source Sans Pro"/>
              </a:rPr>
              <a:t>year of </a:t>
            </a:r>
            <a:r>
              <a:rPr lang="en-US" dirty="0" smtClean="0">
                <a:sym typeface="Source Sans Pro"/>
              </a:rPr>
              <a:t>phase down)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Source Sans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9220200" cy="445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257"/>
          <p:cNvSpPr/>
          <p:nvPr/>
        </p:nvSpPr>
        <p:spPr>
          <a:xfrm>
            <a:off x="8763000" y="5620299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257"/>
          <p:cNvSpPr/>
          <p:nvPr/>
        </p:nvSpPr>
        <p:spPr>
          <a:xfrm>
            <a:off x="5720770" y="5615606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xfrm>
            <a:off x="337350" y="1719942"/>
            <a:ext cx="7587450" cy="46364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/>
            <a:r>
              <a:rPr lang="en-US" dirty="0">
                <a:sym typeface="Source Sans Pro"/>
              </a:rPr>
              <a:t>Competitive bidding </a:t>
            </a:r>
            <a:r>
              <a:rPr lang="en-US" dirty="0"/>
              <a:t>is a formal process to choose the vendors/service providers who provide your products and services</a:t>
            </a:r>
            <a:endParaRPr lang="en-US" dirty="0">
              <a:sym typeface="Source Sans Pro"/>
            </a:endParaRP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Describe your desired services and requirements using FCC Form 470 (and RFP if applicable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Service providers read your documents and bid on your </a:t>
            </a:r>
            <a:r>
              <a:rPr lang="en-US" dirty="0" smtClean="0"/>
              <a:t>services</a:t>
            </a:r>
            <a:endParaRPr lang="en-US" dirty="0"/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Wait 28 days then compare the offers you </a:t>
            </a:r>
            <a:r>
              <a:rPr lang="en-US" dirty="0" smtClean="0"/>
              <a:t>receive</a:t>
            </a:r>
            <a:endParaRPr lang="en-US" dirty="0"/>
          </a:p>
          <a:p>
            <a:pPr marL="971550" lvl="1" indent="-457200">
              <a:buFont typeface="+mj-lt"/>
              <a:buAutoNum type="arabicPeriod"/>
            </a:pPr>
            <a:r>
              <a:rPr lang="en-US" dirty="0">
                <a:sym typeface="Source Sans Pro"/>
              </a:rPr>
              <a:t>Select the most cost-effective bid using price of the eligible products and services as the primary </a:t>
            </a:r>
            <a:r>
              <a:rPr lang="en-US" dirty="0" smtClean="0">
                <a:sym typeface="Source Sans Pro"/>
              </a:rPr>
              <a:t>factor in a bid evaluation matrix</a:t>
            </a:r>
            <a:endParaRPr lang="en-US" dirty="0">
              <a:sym typeface="Source Sans Pro"/>
            </a:endParaRPr>
          </a:p>
          <a:p>
            <a:pPr marL="971550" marR="0" lvl="0" indent="-457200">
              <a:spcBef>
                <a:spcPts val="800"/>
              </a:spcBef>
            </a:pPr>
            <a:endParaRPr sz="2400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37351" y="693599"/>
            <a:ext cx="8501849" cy="77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COMPETITIVE BIDDING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(Reminders)</a:t>
            </a:r>
            <a:endParaRPr lang="en-US" dirty="0">
              <a:sym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07682"/>
            <a:ext cx="3096512" cy="39437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COMPETITIVE BIDDING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(Bidding during a </a:t>
            </a:r>
            <a:r>
              <a:rPr lang="en-US" dirty="0">
                <a:sym typeface="Source Sans Pro"/>
              </a:rPr>
              <a:t>m</a:t>
            </a:r>
            <a:r>
              <a:rPr lang="en-US" dirty="0" smtClean="0">
                <a:sym typeface="Source Sans Pro"/>
              </a:rPr>
              <a:t>ulti-year contract)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4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Applying for E-rate for the first time but already receiving services in a multi-year contract?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File FCC Form 470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Consider your current contract as a bid along with any other incoming bids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Evaluate all bids fairly and equally using a competitive bidding </a:t>
            </a:r>
            <a:r>
              <a:rPr lang="en-US" dirty="0" smtClean="0">
                <a:sym typeface="Source Sans Pro"/>
              </a:rPr>
              <a:t>matrix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You cannot receive discounts on the pre-existing contract if another bid was more cost-effective</a:t>
            </a: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COMPETITIVE BIDDING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(My tribe’s telco wants to submit a bid)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4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What you </a:t>
            </a:r>
            <a:r>
              <a:rPr lang="en-US" b="1" dirty="0" smtClean="0">
                <a:sym typeface="Source Sans Pro"/>
              </a:rPr>
              <a:t>shouldn’t</a:t>
            </a:r>
            <a:r>
              <a:rPr lang="en-US" dirty="0" smtClean="0">
                <a:sym typeface="Source Sans Pro"/>
              </a:rPr>
              <a:t> do: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Don’t share knowledge of the competitive bidding process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Don’t share staff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Don’t share finances</a:t>
            </a: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Don’t accept the bid if it’s not </a:t>
            </a:r>
            <a:r>
              <a:rPr lang="en-US" b="1" i="1" dirty="0" smtClean="0">
                <a:sym typeface="Source Sans Pro"/>
              </a:rPr>
              <a:t>cost-effective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COMPETITIVE BIDDING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(My tribe’s telco wants to submit a bid)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4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What you </a:t>
            </a:r>
            <a:r>
              <a:rPr lang="en-US" b="1" dirty="0" smtClean="0">
                <a:sym typeface="Source Sans Pro"/>
              </a:rPr>
              <a:t>should</a:t>
            </a:r>
            <a:r>
              <a:rPr lang="en-US" dirty="0" smtClean="0">
                <a:sym typeface="Source Sans Pro"/>
              </a:rPr>
              <a:t> do: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Keep the competitive bidding process open and fair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Track any helpful information your tribe’s company might have access to and make sure the knowledge is shared with all potential bidders via FCC Form 470 or RFP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ource Sans Pro"/>
              </a:rPr>
              <a:t>Document </a:t>
            </a:r>
            <a:r>
              <a:rPr lang="en-US" sz="2400" dirty="0">
                <a:sym typeface="Source Sans Pro"/>
              </a:rPr>
              <a:t>the processes and procedures you put in place to make sure the line between applicant and service provider do not blur</a:t>
            </a:r>
            <a:endParaRPr lang="en-US" sz="2800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COMPETITIVE BIDDING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(Only one vendor serves my region)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0" y="1709056"/>
            <a:ext cx="10406850" cy="464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What you </a:t>
            </a:r>
            <a:r>
              <a:rPr lang="en-US" b="1" dirty="0" smtClean="0">
                <a:sym typeface="Source Sans Pro"/>
              </a:rPr>
              <a:t>can’t</a:t>
            </a:r>
            <a:r>
              <a:rPr lang="en-US" dirty="0" smtClean="0">
                <a:sym typeface="Source Sans Pro"/>
              </a:rPr>
              <a:t> do: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Don’t neglect </a:t>
            </a:r>
            <a:r>
              <a:rPr lang="en-US" dirty="0">
                <a:sym typeface="Source Sans Pro"/>
              </a:rPr>
              <a:t>conducting a competitive bidding </a:t>
            </a:r>
            <a:r>
              <a:rPr lang="en-US" dirty="0" smtClean="0">
                <a:sym typeface="Source Sans Pro"/>
              </a:rPr>
              <a:t>process</a:t>
            </a:r>
            <a:r>
              <a:rPr lang="en-US" dirty="0">
                <a:sym typeface="Source Sans Pro"/>
              </a:rPr>
              <a:t> 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Always </a:t>
            </a:r>
            <a:r>
              <a:rPr lang="en-US" sz="2400" dirty="0">
                <a:sym typeface="Source Sans Pro"/>
              </a:rPr>
              <a:t>follow the competitive bidding rules and the 28-day waiting period unless you have an FCC Form 470 exemption </a:t>
            </a:r>
            <a:endParaRPr lang="en-US" sz="2800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Don’t accept the bid if it’s not </a:t>
            </a:r>
            <a:r>
              <a:rPr lang="en-US" b="1" i="1" dirty="0" smtClean="0">
                <a:sym typeface="Source Sans Pro"/>
              </a:rPr>
              <a:t>cost-effective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What you </a:t>
            </a:r>
            <a:r>
              <a:rPr lang="en-US" b="1" dirty="0" smtClean="0">
                <a:sym typeface="Source Sans Pro"/>
              </a:rPr>
              <a:t>can</a:t>
            </a:r>
            <a:r>
              <a:rPr lang="en-US" dirty="0" smtClean="0">
                <a:sym typeface="Source Sans Pro"/>
              </a:rPr>
              <a:t> do: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Solicit a bid if you don’t receive one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Ask your current service provider to submit a bid</a:t>
            </a:r>
            <a:endParaRPr lang="en-US" dirty="0" smtClean="0">
              <a:sym typeface="Source Sans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Accept a single incoming bid if it’s cost effective</a:t>
            </a:r>
            <a:r>
              <a:rPr lang="en-US" dirty="0">
                <a:sym typeface="Source Sans Pro"/>
              </a:rPr>
              <a:t> </a:t>
            </a:r>
            <a:endParaRPr lang="en-US" dirty="0" smtClean="0">
              <a:sym typeface="Source Sans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ource Sans Pro"/>
              </a:rPr>
              <a:t>Always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Source Sans Pro"/>
              </a:rPr>
              <a:t> </a:t>
            </a:r>
            <a:r>
              <a:rPr lang="en-US" dirty="0">
                <a:sym typeface="Source Sans Pro"/>
              </a:rPr>
              <a:t>d</a:t>
            </a:r>
            <a:r>
              <a:rPr lang="en-US" sz="2400" dirty="0" smtClean="0">
                <a:sym typeface="Source Sans Pro"/>
              </a:rPr>
              <a:t>ocument </a:t>
            </a:r>
            <a:r>
              <a:rPr lang="en-US" sz="2400" dirty="0"/>
              <a:t>your</a:t>
            </a:r>
            <a:r>
              <a:rPr lang="en-US" sz="2400" dirty="0">
                <a:sym typeface="Source Sans Pro"/>
              </a:rPr>
              <a:t> decision with a memo or email for your </a:t>
            </a:r>
            <a:r>
              <a:rPr lang="en-US" sz="2400" dirty="0" smtClean="0">
                <a:sym typeface="Source Sans Pro"/>
              </a:rPr>
              <a:t>records</a:t>
            </a:r>
            <a:endParaRPr lang="en-US" sz="2400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CATEGORY </a:t>
            </a:r>
            <a:r>
              <a:rPr lang="en-US" dirty="0">
                <a:sym typeface="Source Sans Pro"/>
              </a:rPr>
              <a:t>TWO (C2) BUDGETS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37350" y="1709056"/>
            <a:ext cx="10406850" cy="4539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USAC calculates a C2 budget for each individual school or </a:t>
            </a:r>
            <a:r>
              <a:rPr lang="en-US" dirty="0" smtClean="0">
                <a:sym typeface="Source Sans Pro"/>
              </a:rPr>
              <a:t>library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An entity cannot share its budget with other schools or libraries</a:t>
            </a:r>
            <a:endParaRPr lang="en-US" dirty="0">
              <a:sym typeface="Source Sans Pro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school or library can receive discounts on the cost of C2 services up to its C2 budget </a:t>
            </a:r>
            <a:r>
              <a:rPr lang="en-US" dirty="0" smtClean="0"/>
              <a:t>amount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budget </a:t>
            </a:r>
            <a:r>
              <a:rPr lang="en-US" b="1" dirty="0" smtClean="0"/>
              <a:t>lasts 5 years</a:t>
            </a:r>
            <a:endParaRPr lang="en-US" b="1" i="1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Use </a:t>
            </a:r>
            <a:r>
              <a:rPr lang="en-US" dirty="0">
                <a:sym typeface="Source Sans Pro"/>
              </a:rPr>
              <a:t>the entire budget in one funding </a:t>
            </a:r>
            <a:r>
              <a:rPr lang="en-US" dirty="0" smtClean="0">
                <a:sym typeface="Source Sans Pro"/>
              </a:rPr>
              <a:t>year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Allocate </a:t>
            </a:r>
            <a:r>
              <a:rPr lang="en-US" dirty="0"/>
              <a:t>over</a:t>
            </a:r>
            <a:r>
              <a:rPr lang="en-US" dirty="0">
                <a:sym typeface="Source Sans Pro"/>
              </a:rPr>
              <a:t> five different funding  </a:t>
            </a:r>
            <a:r>
              <a:rPr lang="en-US" dirty="0" smtClean="0">
                <a:sym typeface="Source Sans Pro"/>
              </a:rPr>
              <a:t>years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Spend </a:t>
            </a:r>
            <a:r>
              <a:rPr lang="en-US" dirty="0"/>
              <a:t>the budget on one, two, or all three of the C2 service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CATEGORY </a:t>
            </a:r>
            <a:r>
              <a:rPr lang="en-US" dirty="0">
                <a:sym typeface="Source Sans Pro"/>
              </a:rPr>
              <a:t>TWO (C2) BUDGETS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91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C2 b</a:t>
            </a:r>
            <a:r>
              <a:rPr lang="en-US" dirty="0">
                <a:sym typeface="Source Sans Pro"/>
              </a:rPr>
              <a:t>udget is re-calculated every </a:t>
            </a:r>
            <a:r>
              <a:rPr lang="en-US" dirty="0" smtClean="0">
                <a:sym typeface="Source Sans Pro"/>
              </a:rPr>
              <a:t>year</a:t>
            </a:r>
          </a:p>
          <a:p>
            <a:pPr lvl="1"/>
            <a:r>
              <a:rPr lang="en-US" dirty="0">
                <a:sym typeface="Source Sans Pro"/>
              </a:rPr>
              <a:t>More students in a school or ex</a:t>
            </a:r>
            <a:r>
              <a:rPr lang="en-US" dirty="0"/>
              <a:t>pansion of the libr</a:t>
            </a:r>
            <a:r>
              <a:rPr lang="en-US" dirty="0">
                <a:sym typeface="Source Sans Pro"/>
              </a:rPr>
              <a:t>ary results in a bud</a:t>
            </a:r>
            <a:r>
              <a:rPr lang="en-US" dirty="0"/>
              <a:t>get </a:t>
            </a:r>
            <a:r>
              <a:rPr lang="en-US" dirty="0" smtClean="0"/>
              <a:t>increase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Fewer</a:t>
            </a:r>
            <a:r>
              <a:rPr lang="en-US" dirty="0">
                <a:sym typeface="Source Sans Pro"/>
              </a:rPr>
              <a:t> students in a school or downsizing in </a:t>
            </a:r>
            <a:r>
              <a:rPr lang="en-US" dirty="0"/>
              <a:t>a library results in a budget </a:t>
            </a:r>
            <a:r>
              <a:rPr lang="en-US" dirty="0" smtClean="0"/>
              <a:t>decrease</a:t>
            </a:r>
            <a:endParaRPr lang="en-US" dirty="0">
              <a:sym typeface="Source Sans Pro"/>
            </a:endParaRP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If </a:t>
            </a:r>
            <a:r>
              <a:rPr lang="en-US" sz="2400" dirty="0">
                <a:sym typeface="Source Sans Pro"/>
              </a:rPr>
              <a:t>the C2 budget decreases below funding already spent for the five-year period, the school or library does not have to reimburse USAC for the discount on the difference between the budget and the pre-discount </a:t>
            </a:r>
            <a:r>
              <a:rPr lang="en-US" sz="2400" dirty="0" smtClean="0">
                <a:sym typeface="Source Sans Pro"/>
              </a:rPr>
              <a:t>amount</a:t>
            </a:r>
            <a:endParaRPr lang="en-US" sz="2400" dirty="0">
              <a:sym typeface="Source Sans Pro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WHAT’S MY FIVE-YEAR C2 BUDGET?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</a:t>
            </a:r>
            <a:r>
              <a:rPr lang="en-US" dirty="0">
                <a:sym typeface="Source Sans Pro"/>
              </a:rPr>
              <a:t>A</a:t>
            </a:r>
            <a:r>
              <a:rPr lang="en-US" dirty="0" smtClean="0">
                <a:sym typeface="Source Sans Pro"/>
              </a:rPr>
              <a:t>ll </a:t>
            </a:r>
            <a:r>
              <a:rPr lang="en-US" dirty="0">
                <a:sym typeface="Source Sans Pro"/>
              </a:rPr>
              <a:t>fi</a:t>
            </a:r>
            <a:r>
              <a:rPr lang="en-US" dirty="0"/>
              <a:t>gures are for FY2017)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1" y="1709057"/>
            <a:ext cx="9898602" cy="4310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B</a:t>
            </a:r>
            <a:r>
              <a:rPr lang="en-US" dirty="0" smtClean="0">
                <a:sym typeface="Source Sans Pro"/>
              </a:rPr>
              <a:t>udget calculations are based on the total number of students – including </a:t>
            </a:r>
            <a:r>
              <a:rPr lang="en-US" dirty="0">
                <a:sym typeface="Source Sans Pro"/>
              </a:rPr>
              <a:t>peak </a:t>
            </a:r>
            <a:r>
              <a:rPr lang="en-US" dirty="0" smtClean="0">
                <a:sym typeface="Source Sans Pro"/>
              </a:rPr>
              <a:t>part-time (for schools) or the total internal square footage (for libraries)</a:t>
            </a:r>
          </a:p>
          <a:p>
            <a:pPr lv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C2 budget </a:t>
            </a:r>
            <a:r>
              <a:rPr lang="en-US" b="1" dirty="0"/>
              <a:t>multiplier</a:t>
            </a:r>
            <a:r>
              <a:rPr lang="en-US" dirty="0"/>
              <a:t> is adjusted each year for inflation. </a:t>
            </a:r>
            <a:endParaRPr lang="en-US" dirty="0" smtClean="0">
              <a:sym typeface="Source Sans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Schools: </a:t>
            </a:r>
            <a:endParaRPr lang="en-US" dirty="0">
              <a:sym typeface="Source Sans Pro"/>
            </a:endParaRP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# </a:t>
            </a:r>
            <a:r>
              <a:rPr lang="en-US" sz="2400" dirty="0">
                <a:sym typeface="Source Sans Pro"/>
              </a:rPr>
              <a:t>of students x </a:t>
            </a:r>
            <a:r>
              <a:rPr lang="en-US" sz="2400" b="1" dirty="0">
                <a:sym typeface="Source Sans Pro"/>
              </a:rPr>
              <a:t>$153.47 </a:t>
            </a:r>
            <a:r>
              <a:rPr lang="en-US" sz="2400" dirty="0">
                <a:sym typeface="Source Sans Pro"/>
              </a:rPr>
              <a:t>(</a:t>
            </a:r>
            <a:r>
              <a:rPr lang="en-US" sz="2400" dirty="0" smtClean="0">
                <a:sym typeface="Source Sans Pro"/>
              </a:rPr>
              <a:t>multiplier) </a:t>
            </a:r>
            <a:r>
              <a:rPr lang="en-US" sz="2400" dirty="0">
                <a:sym typeface="Source Sans Pro"/>
              </a:rPr>
              <a:t>x Discount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Libraries</a:t>
            </a:r>
            <a:r>
              <a:rPr lang="en-US" dirty="0">
                <a:sym typeface="Source Sans Pro"/>
              </a:rPr>
              <a:t>: 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Square </a:t>
            </a:r>
            <a:r>
              <a:rPr lang="en-US" sz="2400" dirty="0">
                <a:sym typeface="Source Sans Pro"/>
              </a:rPr>
              <a:t>footage x </a:t>
            </a:r>
            <a:r>
              <a:rPr lang="en-US" sz="2400" b="1" dirty="0">
                <a:sym typeface="Source Sans Pro"/>
              </a:rPr>
              <a:t>$2.35 </a:t>
            </a:r>
            <a:r>
              <a:rPr lang="en-US" sz="2400" dirty="0">
                <a:sym typeface="Source Sans Pro"/>
              </a:rPr>
              <a:t>(</a:t>
            </a:r>
            <a:r>
              <a:rPr lang="en-US" sz="2400" dirty="0" smtClean="0">
                <a:sym typeface="Source Sans Pro"/>
              </a:rPr>
              <a:t>multiplier) </a:t>
            </a:r>
            <a:r>
              <a:rPr lang="en-US" sz="2400" dirty="0">
                <a:sym typeface="Source Sans Pro"/>
              </a:rPr>
              <a:t>x </a:t>
            </a:r>
            <a:r>
              <a:rPr lang="en-US" sz="2400" dirty="0" smtClean="0">
                <a:sym typeface="Source Sans Pro"/>
              </a:rPr>
              <a:t>Discount</a:t>
            </a:r>
            <a:endParaRPr lang="en-US" sz="2400" dirty="0">
              <a:sym typeface="Source Sans Pro"/>
            </a:endParaRP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$5.12 for urban libraries</a:t>
            </a:r>
            <a:endParaRPr lang="en-US" sz="2400" dirty="0">
              <a:sym typeface="Source Sans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601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WHAT’S MY FIVE-YEAR C2 BUDGET?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</a:t>
            </a:r>
            <a:r>
              <a:rPr lang="en-US" dirty="0">
                <a:sym typeface="Source Sans Pro"/>
              </a:rPr>
              <a:t>A</a:t>
            </a:r>
            <a:r>
              <a:rPr lang="en-US" dirty="0" smtClean="0">
                <a:sym typeface="Source Sans Pro"/>
              </a:rPr>
              <a:t>ll </a:t>
            </a:r>
            <a:r>
              <a:rPr lang="en-US" dirty="0">
                <a:sym typeface="Source Sans Pro"/>
              </a:rPr>
              <a:t>fi</a:t>
            </a:r>
            <a:r>
              <a:rPr lang="en-US" dirty="0"/>
              <a:t>gures are for FY2017)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301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There is a minimum budget of $9,412.80 for small schools and libraries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If </a:t>
            </a:r>
            <a:r>
              <a:rPr lang="en-US" dirty="0">
                <a:sym typeface="Source Sans Pro"/>
              </a:rPr>
              <a:t>the budget calculation results in a value less than $9,412.80, the school or library’s pre-discount budget is set at </a:t>
            </a:r>
            <a:r>
              <a:rPr lang="en-US" dirty="0" smtClean="0">
                <a:sym typeface="Source Sans Pro"/>
              </a:rPr>
              <a:t>this </a:t>
            </a:r>
            <a:r>
              <a:rPr lang="en-US" dirty="0">
                <a:sym typeface="Source Sans Pro"/>
              </a:rPr>
              <a:t>minimum </a:t>
            </a:r>
            <a:r>
              <a:rPr lang="en-US" dirty="0" smtClean="0">
                <a:sym typeface="Source Sans Pro"/>
              </a:rPr>
              <a:t>pre-discount budget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Remember to subtract previously committed C2 funding since FY2015.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(</a:t>
            </a:r>
            <a:r>
              <a:rPr lang="en-US" dirty="0">
                <a:sym typeface="Source Sans Pro"/>
              </a:rPr>
              <a:t>Pre-discount budget) – (Pre-discount amounts committed in prior funding years) </a:t>
            </a:r>
            <a:r>
              <a:rPr lang="en-US" dirty="0" smtClean="0">
                <a:sym typeface="Source Sans Pro"/>
              </a:rPr>
              <a:t>= </a:t>
            </a:r>
            <a:r>
              <a:rPr lang="en-US" i="1" dirty="0" smtClean="0">
                <a:sym typeface="Source Sans Pro"/>
              </a:rPr>
              <a:t>Remaining </a:t>
            </a:r>
            <a:r>
              <a:rPr lang="en-US" i="1" dirty="0">
                <a:sym typeface="Source Sans Pro"/>
              </a:rPr>
              <a:t>C2 </a:t>
            </a:r>
            <a:r>
              <a:rPr lang="en-US" i="1" dirty="0" smtClean="0">
                <a:sym typeface="Source Sans Pro"/>
              </a:rPr>
              <a:t>Budget</a:t>
            </a:r>
            <a:endParaRPr lang="en-US" i="1"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0" y="2112885"/>
            <a:ext cx="2367380" cy="141928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32628" y="83126"/>
            <a:ext cx="6130772" cy="6622473"/>
          </a:xfrm>
        </p:spPr>
        <p:txBody>
          <a:bodyPr/>
          <a:lstStyle/>
          <a:p>
            <a:r>
              <a:rPr lang="en-US" sz="2400" dirty="0" smtClean="0"/>
              <a:t>Check The Tribal Box</a:t>
            </a:r>
          </a:p>
          <a:p>
            <a:r>
              <a:rPr lang="en-US" sz="2400" dirty="0" smtClean="0"/>
              <a:t>Non-Traditional Education</a:t>
            </a:r>
          </a:p>
          <a:p>
            <a:r>
              <a:rPr lang="en-US" sz="2400" dirty="0" smtClean="0"/>
              <a:t>Tribal Library Participation</a:t>
            </a:r>
          </a:p>
          <a:p>
            <a:r>
              <a:rPr lang="en-US" sz="2400" dirty="0" smtClean="0"/>
              <a:t>Voice Phase Down</a:t>
            </a:r>
          </a:p>
          <a:p>
            <a:r>
              <a:rPr lang="en-US" sz="2400" dirty="0" smtClean="0"/>
              <a:t>Competitive Bidding</a:t>
            </a:r>
          </a:p>
          <a:p>
            <a:r>
              <a:rPr lang="en-US" sz="2400" dirty="0" smtClean="0"/>
              <a:t>Category Two Budgets</a:t>
            </a:r>
          </a:p>
          <a:p>
            <a:r>
              <a:rPr lang="en-US" sz="2400" dirty="0" smtClean="0"/>
              <a:t>Managing Deadlines</a:t>
            </a:r>
          </a:p>
          <a:p>
            <a:r>
              <a:rPr lang="en-US" sz="2400" dirty="0" smtClean="0"/>
              <a:t>Streamlining Your Workload</a:t>
            </a:r>
          </a:p>
          <a:p>
            <a:r>
              <a:rPr lang="en-US" sz="2400" dirty="0" smtClean="0"/>
              <a:t>Tribal State Match</a:t>
            </a:r>
          </a:p>
          <a:p>
            <a:r>
              <a:rPr lang="en-US" sz="2400" dirty="0" smtClean="0"/>
              <a:t>BIE School Guidance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MANAGING DEADLINES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(Fixed deadlines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301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470 </a:t>
            </a:r>
            <a:r>
              <a:rPr lang="en-US" dirty="0" smtClean="0">
                <a:sym typeface="Source Sans Pro"/>
              </a:rPr>
              <a:t>deadline</a:t>
            </a:r>
            <a:endParaRPr lang="en-US" dirty="0">
              <a:sym typeface="Source Sans Pro"/>
            </a:endParaRP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Always file a minimum of </a:t>
            </a:r>
            <a:r>
              <a:rPr lang="en-US" b="1" dirty="0" smtClean="0"/>
              <a:t>28 </a:t>
            </a:r>
            <a:r>
              <a:rPr lang="en-US" b="1" dirty="0"/>
              <a:t>days </a:t>
            </a:r>
            <a:r>
              <a:rPr lang="en-US" dirty="0"/>
              <a:t>before the last day of the FCC Form 471 filing </a:t>
            </a:r>
            <a:r>
              <a:rPr lang="en-US" dirty="0" smtClean="0"/>
              <a:t>window</a:t>
            </a: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en-US" sz="2400" dirty="0" smtClean="0"/>
              <a:t>We recommend filing earlier</a:t>
            </a:r>
            <a:endParaRPr lang="en-US" sz="2400" dirty="0"/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471 </a:t>
            </a:r>
            <a:r>
              <a:rPr lang="en-US" dirty="0" smtClean="0">
                <a:sym typeface="Source Sans Pro"/>
              </a:rPr>
              <a:t>deadline</a:t>
            </a:r>
            <a:endParaRPr lang="en-US" dirty="0">
              <a:sym typeface="Source Sans Pro"/>
            </a:endParaRP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Always file only during </a:t>
            </a:r>
            <a:r>
              <a:rPr lang="en-US" dirty="0">
                <a:sym typeface="Source Sans Pro"/>
              </a:rPr>
              <a:t>the application filing window (exact dates vary each year</a:t>
            </a:r>
            <a:r>
              <a:rPr lang="en-US" dirty="0" smtClean="0">
                <a:sym typeface="Source Sans Pro"/>
              </a:rPr>
              <a:t>)</a:t>
            </a:r>
            <a:endParaRPr lang="en-US" dirty="0">
              <a:sym typeface="Source Sans Pro"/>
            </a:endParaRP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File by 11:59 PM EDT on the last day of the filing </a:t>
            </a:r>
            <a:r>
              <a:rPr lang="en-US" dirty="0" smtClean="0">
                <a:sym typeface="Source Sans Pro"/>
              </a:rPr>
              <a:t>window</a:t>
            </a:r>
            <a:endParaRPr lang="en-US" dirty="0">
              <a:sym typeface="Source Sans Pro"/>
            </a:endParaRP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MANAGING DEADLINES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(Moving deadlines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67168" y="1841688"/>
            <a:ext cx="9898602" cy="455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Use the deadlines </a:t>
            </a:r>
            <a:r>
              <a:rPr lang="en-US" dirty="0" smtClean="0">
                <a:sym typeface="Source Sans Pro"/>
                <a:hlinkClick r:id="rId3"/>
              </a:rPr>
              <a:t>tool</a:t>
            </a:r>
            <a:endParaRPr lang="en-US" dirty="0" smtClean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 486</a:t>
            </a:r>
          </a:p>
          <a:p>
            <a:pPr lvl="1">
              <a:spcAft>
                <a:spcPts val="0"/>
              </a:spcAft>
            </a:pPr>
            <a:r>
              <a:rPr lang="en-US" dirty="0"/>
              <a:t>Deadline is </a:t>
            </a:r>
            <a:r>
              <a:rPr lang="en-US" dirty="0">
                <a:sym typeface="Source Sans Pro"/>
              </a:rPr>
              <a:t>120 days after </a:t>
            </a:r>
            <a:r>
              <a:rPr lang="en-US" dirty="0"/>
              <a:t>service start date</a:t>
            </a:r>
            <a:r>
              <a:rPr lang="en-US" dirty="0">
                <a:sym typeface="Source Sans Pro"/>
              </a:rPr>
              <a:t> or 120 days after the date of the FCDL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whichever is </a:t>
            </a:r>
            <a:r>
              <a:rPr lang="en-US" dirty="0" smtClean="0">
                <a:sym typeface="Source Sans Pro"/>
              </a:rPr>
              <a:t>later</a:t>
            </a:r>
            <a:endParaRPr lang="en-US" dirty="0">
              <a:sym typeface="Source Sans Pro"/>
            </a:endParaRP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FCC Forms 472 and 474 (invoicing)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Deadline is </a:t>
            </a:r>
            <a:r>
              <a:rPr lang="en-US" dirty="0">
                <a:sym typeface="Source Sans Pro"/>
              </a:rPr>
              <a:t>120 days after the last day to receive service or 120 days after the date of the FCC Form 486 Notification Letter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whichever is </a:t>
            </a:r>
            <a:r>
              <a:rPr lang="en-US" dirty="0" smtClean="0">
                <a:sym typeface="Source Sans Pro"/>
              </a:rPr>
              <a:t>later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MANAGING </a:t>
            </a:r>
            <a:r>
              <a:rPr lang="en-US" dirty="0" smtClean="0">
                <a:sym typeface="Source Sans Pro"/>
              </a:rPr>
              <a:t>DEADLINES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(Post-commitment deadlines)</a:t>
            </a:r>
            <a:endParaRPr lang="en-US" dirty="0">
              <a:sym typeface="Source Sans Pro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7679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Invoice Deadline Extensions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You can request and receive one 120-day extension </a:t>
            </a:r>
            <a:r>
              <a:rPr lang="en-US" dirty="0" smtClean="0"/>
              <a:t>of the invoice deadline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The request must be </a:t>
            </a:r>
            <a:r>
              <a:rPr lang="en-US" dirty="0" smtClean="0"/>
              <a:t>submitted on or before the original invoice</a:t>
            </a:r>
            <a:r>
              <a:rPr lang="en-US" dirty="0" smtClean="0">
                <a:sym typeface="Source Sans Pro"/>
              </a:rPr>
              <a:t> deadline.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You do not need to provide a reason</a:t>
            </a:r>
            <a:r>
              <a:rPr lang="en-US" dirty="0" smtClean="0"/>
              <a:t> for your request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/>
              <a:t>Appeal Deadline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/>
              <a:t>60 days from the date of the decision</a:t>
            </a:r>
          </a:p>
          <a:p>
            <a:pPr marL="571500" lvl="1" indent="-3429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dirty="0">
              <a:sym typeface="Source Sans Pro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304800" y="5765801"/>
            <a:ext cx="11582400" cy="5029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76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77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8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3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6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" b="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67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CHECK THE TRIBAL BOX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4631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Check </a:t>
            </a:r>
            <a:r>
              <a:rPr lang="en-US" dirty="0">
                <a:sym typeface="Source Sans Pro"/>
              </a:rPr>
              <a:t>the “Tribal” box located in the entity profile in EPC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Checking the box helps USAC understand who is participating in the program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Provide Tribal outreach and training</a:t>
            </a: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Assess Tribal training efforts through participation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STREAMLINE YOUR WORKLOAD</a:t>
            </a:r>
            <a:endParaRPr lang="en-US" dirty="0"/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0" y="1709056"/>
            <a:ext cx="10254450" cy="5301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Options to file fewer forms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Multi-year contracts mean fewer FCC Forms 470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SPI or discounted billing method mean fewer invoicing forms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Group form filing - file forms twice per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File three forms in October: </a:t>
            </a:r>
            <a:r>
              <a:rPr lang="en-US" dirty="0" smtClean="0">
                <a:sym typeface="Source Sans Pro"/>
              </a:rPr>
              <a:t> 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/>
              <a:t>FCC Form 470 (for upcoming year)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/>
              <a:t>FCC </a:t>
            </a:r>
            <a:r>
              <a:rPr lang="en-US" sz="2400" dirty="0" smtClean="0"/>
              <a:t>Form 486 (for current year if you’ve received your FCDL)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/>
              <a:t>FCC Form 472 BEAR (for previous year) 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File FCC Form 471 during window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STREAMLINE YOUR WORKLOAD</a:t>
            </a:r>
            <a:endParaRPr lang="en-US" dirty="0"/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0" y="1709056"/>
            <a:ext cx="10254450" cy="5301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Form or join a consortium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Only one member of the consortium files </a:t>
            </a:r>
            <a:r>
              <a:rPr lang="en-US" dirty="0" smtClean="0"/>
              <a:t>forms on behalf of all members </a:t>
            </a:r>
            <a:r>
              <a:rPr lang="en-US" dirty="0"/>
              <a:t>(the consortium leader)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Beneficial </a:t>
            </a:r>
            <a:r>
              <a:rPr lang="en-US" dirty="0"/>
              <a:t>for small schools and libraries or those inexperienced with </a:t>
            </a:r>
            <a:r>
              <a:rPr lang="en-US" dirty="0" smtClean="0"/>
              <a:t>E-rate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Apply together on one application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Share </a:t>
            </a:r>
            <a:r>
              <a:rPr lang="en-US" dirty="0"/>
              <a:t>expertise by combining knowledge resources 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Consortia can also include ineligible entities under limited circumstances and subject to cost allocation requirements</a:t>
            </a:r>
            <a:endParaRPr lang="en-US" dirty="0" smtClean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50" y="1295400"/>
            <a:ext cx="5149049" cy="51816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a state provides eligible schools and libraries with funding for special construction charges for high-speed broadband that meets the FCC's long-term connectivity targets, the E-rate Program will increase an applicant's discount rate for these charges up to an additional ten percent to match the state funding on a one-to-one dollar basis.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STATE MATCH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50" y="1470024"/>
            <a:ext cx="4844249" cy="5006975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Tribal schools and libraries, the E-rate Program will also match special construction funding provided by states, Tribal governments, or other federal agencies on a one-to-one basis, up to an additional ten percent for the applicant's discount rate. Total E-rate support with matching funds may not exceed 100 percent.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STATE MATCH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BIE SCHOOL GUIDANCE</a:t>
            </a:r>
            <a:endParaRPr lang="en-US" dirty="0">
              <a:sym typeface="Source Sans Pro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386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Tribally-operated </a:t>
            </a:r>
            <a:r>
              <a:rPr lang="en-US" dirty="0">
                <a:sym typeface="Source Sans Pro"/>
              </a:rPr>
              <a:t>schools can join the </a:t>
            </a:r>
            <a:r>
              <a:rPr lang="en-US" dirty="0" smtClean="0">
                <a:sym typeface="Source Sans Pro"/>
              </a:rPr>
              <a:t>BIE consortium</a:t>
            </a: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Need to submit LOA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Consortium </a:t>
            </a:r>
            <a:r>
              <a:rPr lang="en-US" dirty="0">
                <a:sym typeface="Source Sans Pro"/>
              </a:rPr>
              <a:t>files internet on </a:t>
            </a:r>
            <a:r>
              <a:rPr lang="en-US" dirty="0" smtClean="0">
                <a:sym typeface="Source Sans Pro"/>
              </a:rPr>
              <a:t>your behalf, but you cannot </a:t>
            </a:r>
            <a:r>
              <a:rPr lang="en-US" dirty="0">
                <a:sym typeface="Source Sans Pro"/>
              </a:rPr>
              <a:t>file </a:t>
            </a:r>
            <a:r>
              <a:rPr lang="en-US" dirty="0" smtClean="0">
                <a:sym typeface="Source Sans Pro"/>
              </a:rPr>
              <a:t>for </a:t>
            </a:r>
            <a:r>
              <a:rPr lang="en-US" dirty="0">
                <a:sym typeface="Source Sans Pro"/>
              </a:rPr>
              <a:t>separate internet </a:t>
            </a:r>
            <a:r>
              <a:rPr lang="en-US" dirty="0" smtClean="0">
                <a:sym typeface="Source Sans Pro"/>
              </a:rPr>
              <a:t>on your own</a:t>
            </a:r>
            <a:endParaRPr lang="en-US" dirty="0">
              <a:sym typeface="Source Sans Pro"/>
            </a:endParaRP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BIE-operated schools </a:t>
            </a:r>
            <a:r>
              <a:rPr lang="en-US" dirty="0">
                <a:sym typeface="Source Sans Pro"/>
              </a:rPr>
              <a:t>must invoice </a:t>
            </a:r>
            <a:r>
              <a:rPr lang="en-US" dirty="0" smtClean="0">
                <a:sym typeface="Source Sans Pro"/>
              </a:rPr>
              <a:t>on your own, </a:t>
            </a:r>
            <a:r>
              <a:rPr lang="en-US" dirty="0">
                <a:sym typeface="Source Sans Pro"/>
              </a:rPr>
              <a:t>but under </a:t>
            </a:r>
            <a:r>
              <a:rPr lang="en-US" dirty="0" smtClean="0">
                <a:sym typeface="Source Sans Pro"/>
              </a:rPr>
              <a:t>one shared FCC Form </a:t>
            </a:r>
            <a:r>
              <a:rPr lang="en-US" dirty="0">
                <a:sym typeface="Source Sans Pro"/>
              </a:rPr>
              <a:t>498 ID </a:t>
            </a:r>
            <a:r>
              <a:rPr lang="en-US" dirty="0" smtClean="0">
                <a:sym typeface="Source Sans Pro"/>
              </a:rPr>
              <a:t>(filed by BIE consortium leader)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Tribally </a:t>
            </a:r>
            <a:r>
              <a:rPr lang="en-US" dirty="0">
                <a:sym typeface="Source Sans Pro"/>
              </a:rPr>
              <a:t>controlled schools must still obtain their own </a:t>
            </a:r>
            <a:r>
              <a:rPr lang="en-US" dirty="0" smtClean="0">
                <a:sym typeface="Source Sans Pro"/>
              </a:rPr>
              <a:t>FCC Form </a:t>
            </a:r>
            <a:r>
              <a:rPr lang="en-US" dirty="0">
                <a:sym typeface="Source Sans Pro"/>
              </a:rPr>
              <a:t>498 </a:t>
            </a:r>
            <a:r>
              <a:rPr lang="en-US" dirty="0" smtClean="0">
                <a:sym typeface="Source Sans Pro"/>
              </a:rPr>
              <a:t>ID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BIE’s goal is to get all consortium members to </a:t>
            </a:r>
            <a:r>
              <a:rPr lang="en-US" dirty="0" smtClean="0">
                <a:sym typeface="Source Sans Pro"/>
              </a:rPr>
              <a:t>100 Mbps </a:t>
            </a:r>
            <a:endParaRPr lang="en-US" dirty="0">
              <a:sym typeface="Source Sans Pro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BIE SCHOOL GUIDANCE</a:t>
            </a:r>
            <a:endParaRPr lang="en-US" dirty="0">
              <a:sym typeface="Source Sans Pro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304800" y="1524000"/>
            <a:ext cx="10254450" cy="464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BIE </a:t>
            </a:r>
            <a:r>
              <a:rPr lang="en-US" dirty="0"/>
              <a:t>Operated Schools are fully on a federal </a:t>
            </a:r>
            <a:r>
              <a:rPr lang="en-US" dirty="0" smtClean="0"/>
              <a:t>network – the Education </a:t>
            </a:r>
            <a:r>
              <a:rPr lang="en-US" dirty="0"/>
              <a:t>Native American Network (ENAN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Here are some general guidelines:</a:t>
            </a:r>
          </a:p>
          <a:p>
            <a:pPr lvl="2">
              <a:spcBef>
                <a:spcPts val="800"/>
              </a:spcBef>
              <a:buSzPct val="100000"/>
              <a:buFont typeface="Arial"/>
              <a:buChar char="◇"/>
            </a:pPr>
            <a:r>
              <a:rPr lang="en-US" sz="2400" dirty="0"/>
              <a:t>All users must take security training </a:t>
            </a:r>
            <a:r>
              <a:rPr lang="en-US" sz="2400" dirty="0" smtClean="0"/>
              <a:t>annually</a:t>
            </a:r>
            <a:endParaRPr lang="en-US" sz="2400" dirty="0"/>
          </a:p>
          <a:p>
            <a:pPr lvl="2">
              <a:spcBef>
                <a:spcPts val="800"/>
              </a:spcBef>
              <a:buSzPct val="100000"/>
              <a:buFont typeface="Arial"/>
              <a:buChar char="◇"/>
            </a:pPr>
            <a:r>
              <a:rPr lang="en-US" sz="2400" dirty="0"/>
              <a:t>There can be no non-federal connections to ENAN within the </a:t>
            </a:r>
            <a:r>
              <a:rPr lang="en-US" sz="2400" dirty="0" smtClean="0"/>
              <a:t>school </a:t>
            </a:r>
            <a:endParaRPr lang="en-US" sz="2400" dirty="0" smtClean="0"/>
          </a:p>
          <a:p>
            <a:pPr lvl="3">
              <a:spcBef>
                <a:spcPts val="800"/>
              </a:spcBef>
              <a:buSzPct val="100000"/>
            </a:pPr>
            <a:r>
              <a:rPr lang="en-US" sz="2400" dirty="0" smtClean="0"/>
              <a:t>Any </a:t>
            </a:r>
            <a:r>
              <a:rPr lang="en-US" sz="2400" dirty="0"/>
              <a:t>additional circuits used by the school must be completely and physically separate (air gap</a:t>
            </a:r>
            <a:r>
              <a:rPr lang="en-US" sz="2400" dirty="0" smtClean="0"/>
              <a:t>)</a:t>
            </a:r>
            <a:endParaRPr lang="en-US" sz="2400" dirty="0"/>
          </a:p>
          <a:p>
            <a:pPr lvl="2">
              <a:spcBef>
                <a:spcPts val="800"/>
              </a:spcBef>
              <a:buSzPct val="100000"/>
              <a:buFont typeface="Arial"/>
              <a:buChar char="◇"/>
            </a:pPr>
            <a:r>
              <a:rPr lang="en-US" sz="2400" dirty="0"/>
              <a:t>Only government furnished equipment (GFE) may be attached to the </a:t>
            </a:r>
            <a:r>
              <a:rPr lang="en-US" sz="2400" dirty="0" smtClean="0"/>
              <a:t>network</a:t>
            </a:r>
            <a:endParaRPr lang="en-US" sz="2400" dirty="0"/>
          </a:p>
          <a:p>
            <a:pPr lvl="1"/>
            <a:r>
              <a:rPr lang="en-US" dirty="0"/>
              <a:t>All federal entities must comply with DOI security policies and federal security </a:t>
            </a:r>
            <a:r>
              <a:rPr lang="en-US" dirty="0" smtClean="0"/>
              <a:t>regulations</a:t>
            </a:r>
            <a:endParaRPr lang="en-US" dirty="0">
              <a:effectLst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BIE SCHOOL GUIDANCE</a:t>
            </a:r>
            <a:endParaRPr lang="en-US" dirty="0">
              <a:sym typeface="Source Sans Pro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4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Tribal </a:t>
            </a:r>
            <a:r>
              <a:rPr lang="en-US" dirty="0"/>
              <a:t>Controlled Schools may use </a:t>
            </a:r>
            <a:r>
              <a:rPr lang="en-US" dirty="0" smtClean="0"/>
              <a:t>ENAN to </a:t>
            </a:r>
            <a:r>
              <a:rPr lang="en-US" dirty="0"/>
              <a:t>obtain internet </a:t>
            </a:r>
            <a:r>
              <a:rPr lang="en-US" dirty="0" smtClean="0"/>
              <a:t>access</a:t>
            </a:r>
            <a:endParaRPr lang="en-US" dirty="0"/>
          </a:p>
          <a:p>
            <a:pPr lvl="1"/>
            <a:r>
              <a:rPr lang="en-US" dirty="0"/>
              <a:t>Tribal Controlled Schools will use VPN to access BIE federal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/>
              <a:t>There can be no non-federal connections to ENAN within the </a:t>
            </a:r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additional circuits used by the school must be completely and physically separate (air gap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Tribal schools' internal networks are not subject to regulations specific to federal </a:t>
            </a: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SESSION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6" y="3086100"/>
            <a:ext cx="7770013" cy="553998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586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NON-TRADITIONAL EDUCATION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0" y="1709056"/>
            <a:ext cx="10254449" cy="44631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Examples of non-traditional, Tribal </a:t>
            </a:r>
            <a:r>
              <a:rPr lang="en-US" dirty="0">
                <a:sym typeface="Source Sans Pro"/>
              </a:rPr>
              <a:t>facilities </a:t>
            </a:r>
            <a:r>
              <a:rPr lang="en-US" dirty="0" smtClean="0">
                <a:sym typeface="Source Sans Pro"/>
              </a:rPr>
              <a:t>are: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Pre-K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Head Start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Juvenile justice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Adult education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ym typeface="Source Sans Pro"/>
              </a:rPr>
              <a:t>These entities </a:t>
            </a:r>
            <a:r>
              <a:rPr lang="en-US" dirty="0" smtClean="0">
                <a:sym typeface="Source Sans Pro"/>
              </a:rPr>
              <a:t>are </a:t>
            </a:r>
            <a:r>
              <a:rPr lang="en-US" dirty="0">
                <a:sym typeface="Source Sans Pro"/>
              </a:rPr>
              <a:t>eligible if they </a:t>
            </a:r>
            <a:r>
              <a:rPr lang="en-US" dirty="0" smtClean="0">
                <a:sym typeface="Source Sans Pro"/>
              </a:rPr>
              <a:t>fit the definition </a:t>
            </a:r>
            <a:r>
              <a:rPr lang="en-US" dirty="0">
                <a:sym typeface="Source Sans Pro"/>
              </a:rPr>
              <a:t>of elementary/secondary </a:t>
            </a:r>
            <a:r>
              <a:rPr lang="en-US" dirty="0" smtClean="0">
                <a:sym typeface="Source Sans Pro"/>
              </a:rPr>
              <a:t>education for the state within which they are geographically located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Look </a:t>
            </a:r>
            <a:r>
              <a:rPr lang="en-US" dirty="0">
                <a:sym typeface="Source Sans Pro"/>
              </a:rPr>
              <a:t>up non-traditional facility eligibility on our </a:t>
            </a:r>
            <a:r>
              <a:rPr lang="en-US" dirty="0" smtClean="0">
                <a:sym typeface="Source Sans Pro"/>
                <a:hlinkClick r:id="rId3"/>
              </a:rPr>
              <a:t>website</a:t>
            </a: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TRIBAL LIBRARY PARTICIPATION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(Eligibility)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0254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Tribal libraries are eligible for E-rate if they are: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N</a:t>
            </a:r>
            <a:r>
              <a:rPr lang="en-US" dirty="0" smtClean="0">
                <a:sym typeface="Source Sans Pro"/>
              </a:rPr>
              <a:t>ot-for </a:t>
            </a:r>
            <a:r>
              <a:rPr lang="en-US" dirty="0">
                <a:sym typeface="Source Sans Pro"/>
              </a:rPr>
              <a:t>profit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Financially independent from any school budget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E</a:t>
            </a:r>
            <a:r>
              <a:rPr lang="en-US" dirty="0" smtClean="0">
                <a:sym typeface="Source Sans Pro"/>
              </a:rPr>
              <a:t>ligible </a:t>
            </a:r>
            <a:r>
              <a:rPr lang="en-US" dirty="0">
                <a:sym typeface="Source Sans Pro"/>
              </a:rPr>
              <a:t>for LSTA funding in the state </a:t>
            </a:r>
            <a:r>
              <a:rPr lang="en-US" dirty="0" smtClean="0">
                <a:sym typeface="Source Sans Pro"/>
              </a:rPr>
              <a:t>within </a:t>
            </a:r>
            <a:r>
              <a:rPr lang="en-US" dirty="0">
                <a:sym typeface="Source Sans Pro"/>
              </a:rPr>
              <a:t>which they are geographically </a:t>
            </a:r>
            <a:r>
              <a:rPr lang="en-US" dirty="0" smtClean="0">
                <a:sym typeface="Source Sans Pro"/>
              </a:rPr>
              <a:t>located </a:t>
            </a:r>
            <a:endParaRPr lang="en-US" dirty="0">
              <a:sym typeface="Source Sans Pro"/>
            </a:endParaRP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Find out if your library is eligible for state LSTA funding by contacting the state librarian 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Some state librarians provide an approval letter</a:t>
            </a:r>
          </a:p>
          <a:p>
            <a:pPr marR="0" lvl="2">
              <a:spcBef>
                <a:spcPts val="800"/>
              </a:spcBef>
              <a:buSzPct val="100000"/>
              <a:buFont typeface="Arial"/>
            </a:pPr>
            <a:r>
              <a:rPr lang="en-US" sz="2400" dirty="0" smtClean="0">
                <a:sym typeface="Source Sans Pro"/>
              </a:rPr>
              <a:t>The Tribal Liaison can help coordinate with state librarian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TRIBAL LIBRARY PARTICIPATION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(Calculating Discounts - Poverty)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0254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E-rate program uses the National School Lunch Program (NSLP) to determine poverty </a:t>
            </a:r>
            <a:r>
              <a:rPr lang="en-US" dirty="0" smtClean="0">
                <a:sym typeface="Source Sans Pro"/>
              </a:rPr>
              <a:t>level</a:t>
            </a:r>
          </a:p>
          <a:p>
            <a:pPr marL="457200" lvl="1" indent="-457200">
              <a:spcBef>
                <a:spcPts val="1000"/>
              </a:spcBef>
              <a:spcAft>
                <a:spcPts val="0"/>
              </a:spcAft>
              <a:buClr>
                <a:srgbClr val="006FF4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An independent </a:t>
            </a:r>
            <a:r>
              <a:rPr lang="en-US" sz="2800" dirty="0"/>
              <a:t>library uses the NSLP figure for the </a:t>
            </a:r>
            <a:r>
              <a:rPr lang="en-US" sz="2800" dirty="0" smtClean="0"/>
              <a:t>public school </a:t>
            </a:r>
            <a:r>
              <a:rPr lang="en-US" sz="2800" dirty="0"/>
              <a:t>district in which it is </a:t>
            </a:r>
            <a:r>
              <a:rPr lang="en-US" sz="2800" dirty="0" smtClean="0"/>
              <a:t>located</a:t>
            </a:r>
            <a:endParaRPr lang="en-US" dirty="0" smtClean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the library is not physically located within a district, it </a:t>
            </a:r>
            <a:r>
              <a:rPr lang="en-US" dirty="0" smtClean="0">
                <a:sym typeface="Source Sans Pro"/>
              </a:rPr>
              <a:t>should use </a:t>
            </a:r>
            <a:r>
              <a:rPr lang="en-US" dirty="0">
                <a:sym typeface="Source Sans Pro"/>
              </a:rPr>
              <a:t>the figure for the school district to which it’s geographically </a:t>
            </a:r>
            <a:r>
              <a:rPr lang="en-US" dirty="0" smtClean="0">
                <a:sym typeface="Source Sans Pro"/>
              </a:rPr>
              <a:t>closest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If the library is a system with multiple branches, they should use </a:t>
            </a:r>
            <a:r>
              <a:rPr lang="en-US" dirty="0">
                <a:sym typeface="Source Sans Pro"/>
              </a:rPr>
              <a:t>the figure for </a:t>
            </a:r>
            <a:r>
              <a:rPr lang="en-US" dirty="0" smtClean="0">
                <a:sym typeface="Source Sans Pro"/>
              </a:rPr>
              <a:t>the </a:t>
            </a:r>
            <a:r>
              <a:rPr lang="en-US" dirty="0">
                <a:sym typeface="Source Sans Pro"/>
              </a:rPr>
              <a:t>school district in which the </a:t>
            </a:r>
            <a:r>
              <a:rPr lang="en-US" dirty="0" smtClean="0">
                <a:sym typeface="Source Sans Pro"/>
              </a:rPr>
              <a:t>main </a:t>
            </a:r>
            <a:r>
              <a:rPr lang="en-US" dirty="0">
                <a:sym typeface="Source Sans Pro"/>
              </a:rPr>
              <a:t>branch of the library is located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TRIBAL LIBRARY PARTICIPATION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(Calculating Discounts – Urban/Rural)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0254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Urban or rural status is b</a:t>
            </a:r>
            <a:r>
              <a:rPr lang="en-US" dirty="0">
                <a:sym typeface="Source Sans Pro"/>
              </a:rPr>
              <a:t>ased on 2010 census </a:t>
            </a:r>
            <a:r>
              <a:rPr lang="en-US" dirty="0" smtClean="0">
                <a:sym typeface="Source Sans Pro"/>
              </a:rPr>
              <a:t>data</a:t>
            </a: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Check your status on our </a:t>
            </a:r>
            <a:r>
              <a:rPr lang="en-US" dirty="0">
                <a:sym typeface="Source Sans Pro"/>
                <a:hlinkClick r:id="rId3"/>
              </a:rPr>
              <a:t>website</a:t>
            </a:r>
            <a:endParaRPr lang="en-US" dirty="0"/>
          </a:p>
          <a:p>
            <a:pPr marL="457200" lvl="1" indent="-457200">
              <a:spcBef>
                <a:spcPts val="1000"/>
              </a:spcBef>
              <a:spcAft>
                <a:spcPts val="0"/>
              </a:spcAft>
              <a:buClr>
                <a:srgbClr val="006FF4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Enter your </a:t>
            </a:r>
            <a:r>
              <a:rPr lang="en-US" sz="2800" b="1" dirty="0" smtClean="0"/>
              <a:t>physical </a:t>
            </a:r>
            <a:r>
              <a:rPr lang="en-US" sz="2800" dirty="0" smtClean="0"/>
              <a:t>address in your entity’s EPC profile and urban/rural status will be determined automatically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Ensure that the address is accurate to calculate the correct status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If </a:t>
            </a:r>
            <a:r>
              <a:rPr lang="en-US" dirty="0">
                <a:sym typeface="Source Sans Pro"/>
              </a:rPr>
              <a:t>EPC doesn’t recognize your address, manually enter latitude and longitude </a:t>
            </a:r>
            <a:r>
              <a:rPr lang="en-US" dirty="0" smtClean="0">
                <a:sym typeface="Source Sans Pro"/>
              </a:rPr>
              <a:t>(from </a:t>
            </a:r>
            <a:r>
              <a:rPr lang="en-US" dirty="0">
                <a:sym typeface="Source Sans Pro"/>
              </a:rPr>
              <a:t>Google </a:t>
            </a:r>
            <a:r>
              <a:rPr lang="en-US" dirty="0" smtClean="0">
                <a:sym typeface="Source Sans Pro"/>
              </a:rPr>
              <a:t>Earth or another source)</a:t>
            </a:r>
            <a:endParaRPr lang="en-US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VOICE PHASE DOWN</a:t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What does it mean?</a:t>
            </a:r>
            <a:endParaRPr lang="en-US" dirty="0">
              <a:sym typeface="Source Sans Pro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337350" y="1709057"/>
            <a:ext cx="102544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Eligible voice services are subject to an annual </a:t>
            </a:r>
            <a:r>
              <a:rPr lang="en-US" dirty="0" smtClean="0"/>
              <a:t>20% </a:t>
            </a:r>
            <a:r>
              <a:rPr lang="en-US" b="1" dirty="0" smtClean="0"/>
              <a:t>phase </a:t>
            </a:r>
            <a:r>
              <a:rPr lang="en-US" b="1" dirty="0"/>
              <a:t>down </a:t>
            </a:r>
            <a:r>
              <a:rPr lang="en-US" dirty="0"/>
              <a:t>of E-rate </a:t>
            </a:r>
            <a:r>
              <a:rPr lang="en-US" dirty="0" smtClean="0"/>
              <a:t>support, which </a:t>
            </a:r>
            <a:r>
              <a:rPr lang="en-US" dirty="0"/>
              <a:t>began in FY </a:t>
            </a:r>
            <a:r>
              <a:rPr lang="en-US" dirty="0" smtClean="0"/>
              <a:t>2015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FY2019 dedicated voice services will no longer be eligible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Applicants can </a:t>
            </a:r>
            <a:r>
              <a:rPr lang="en-US" dirty="0"/>
              <a:t>still receive discounts on voice services if they are </a:t>
            </a:r>
            <a:r>
              <a:rPr lang="en-US" dirty="0" smtClean="0"/>
              <a:t>combined with internet – no part </a:t>
            </a:r>
            <a:r>
              <a:rPr lang="en-US" dirty="0"/>
              <a:t>of the </a:t>
            </a:r>
            <a:r>
              <a:rPr lang="en-US" dirty="0" smtClean="0"/>
              <a:t>circuit can be dedicated </a:t>
            </a:r>
            <a:r>
              <a:rPr lang="en-US" dirty="0"/>
              <a:t>to voice</a:t>
            </a:r>
            <a:endParaRPr lang="en-US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“maximum discount” available applies to applicants who  receive the highest E-rate discount level of 90%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Those with less than a 90% discount level phase down earlier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53946" y="2895600"/>
            <a:ext cx="3558222" cy="3276600"/>
          </a:xfrm>
        </p:spPr>
        <p:txBody>
          <a:bodyPr/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maximum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voice discount </a:t>
            </a: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next year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will be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10%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</a:t>
            </a: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ast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year for voice services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FY2016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1431" y="2895600"/>
            <a:ext cx="3477958" cy="3300984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maximum </a:t>
            </a:r>
            <a:r>
              <a:rPr lang="en-US" sz="2800" dirty="0" smtClean="0"/>
              <a:t>voice discount </a:t>
            </a:r>
            <a:r>
              <a:rPr lang="en-US" sz="2800" b="1" dirty="0" smtClean="0"/>
              <a:t>this year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30%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38216" y="2895600"/>
            <a:ext cx="3465766" cy="3300984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smtClean="0"/>
              <a:t>maximum voice </a:t>
            </a:r>
            <a:r>
              <a:rPr lang="en-US" sz="2800" dirty="0"/>
              <a:t>discount </a:t>
            </a:r>
            <a:r>
              <a:rPr lang="en-US" sz="2800" b="1" dirty="0" smtClean="0"/>
              <a:t>last year </a:t>
            </a:r>
            <a:r>
              <a:rPr lang="en-US" sz="2800" dirty="0" smtClean="0"/>
              <a:t>was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50%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Invoices you </a:t>
            </a:r>
            <a:r>
              <a:rPr lang="en-US" sz="2800" dirty="0" smtClean="0"/>
              <a:t>submitted this fall </a:t>
            </a:r>
            <a:r>
              <a:rPr lang="en-US" sz="2800" dirty="0"/>
              <a:t>reflect </a:t>
            </a:r>
            <a:r>
              <a:rPr lang="en-US" sz="2800" dirty="0" smtClean="0"/>
              <a:t>this </a:t>
            </a:r>
            <a:r>
              <a:rPr lang="en-US" sz="2800" dirty="0"/>
              <a:t>discount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Shape 138"/>
          <p:cNvSpPr txBox="1">
            <a:spLocks/>
          </p:cNvSpPr>
          <p:nvPr/>
        </p:nvSpPr>
        <p:spPr>
          <a:xfrm>
            <a:off x="337351" y="693600"/>
            <a:ext cx="11016449" cy="68244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VOICE PHASE DOWN</a:t>
            </a:r>
            <a:br>
              <a:rPr lang="en-US" dirty="0" smtClean="0">
                <a:sym typeface="Source Sans Pro"/>
              </a:rPr>
            </a:br>
            <a:endParaRPr lang="en-US" dirty="0"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182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0B9A2CB15844FBE481E429C9763DE" ma:contentTypeVersion="4" ma:contentTypeDescription="Create a new document." ma:contentTypeScope="" ma:versionID="1de824ed4ecbb4ead783f72f794469c8">
  <xsd:schema xmlns:xsd="http://www.w3.org/2001/XMLSchema" xmlns:xs="http://www.w3.org/2001/XMLSchema" xmlns:p="http://schemas.microsoft.com/office/2006/metadata/properties" xmlns:ns2="c123d5f3-4db4-436f-bc7d-84b65f5a0b9a" xmlns:ns3="ce9d8eaf-8627-42d1-b3ce-a47231cd03d3" targetNamespace="http://schemas.microsoft.com/office/2006/metadata/properties" ma:root="true" ma:fieldsID="2adc003862da3becda5f18841344741c" ns2:_="" ns3:_="">
    <xsd:import namespace="c123d5f3-4db4-436f-bc7d-84b65f5a0b9a"/>
    <xsd:import namespace="ce9d8eaf-8627-42d1-b3ce-a47231cd03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3d5f3-4db4-436f-bc7d-84b65f5a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8eaf-8627-42d1-b3ce-a47231cd0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44921A-917E-4882-9629-F1164C5C8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3d5f3-4db4-436f-bc7d-84b65f5a0b9a"/>
    <ds:schemaRef ds:uri="ce9d8eaf-8627-42d1-b3ce-a47231cd0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F4B2F-E5BE-48AB-8CF1-EAF25CC61697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ce9d8eaf-8627-42d1-b3ce-a47231cd03d3"/>
    <ds:schemaRef ds:uri="http://schemas.microsoft.com/office/infopath/2007/PartnerControls"/>
    <ds:schemaRef ds:uri="http://schemas.openxmlformats.org/package/2006/metadata/core-properties"/>
    <ds:schemaRef ds:uri="c123d5f3-4db4-436f-bc7d-84b65f5a0b9a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75ACF47-FF5A-4CBB-93B5-CBDD6EF9C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2102</Words>
  <Application>Microsoft Office PowerPoint</Application>
  <PresentationFormat>Custom</PresentationFormat>
  <Paragraphs>284</Paragraphs>
  <Slides>38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AGENDA</vt:lpstr>
      <vt:lpstr>CHECK THE TRIBAL BOX</vt:lpstr>
      <vt:lpstr>NON-TRADITIONAL EDUCATION</vt:lpstr>
      <vt:lpstr>TRIBAL LIBRARY PARTICIPATION (Eligibility)</vt:lpstr>
      <vt:lpstr>TRIBAL LIBRARY PARTICIPATION (Calculating Discounts - Poverty)</vt:lpstr>
      <vt:lpstr>TRIBAL LIBRARY PARTICIPATION (Calculating Discounts – Urban/Rural)</vt:lpstr>
      <vt:lpstr>VOICE PHASE DOWN What does it mean?</vt:lpstr>
      <vt:lpstr>FY2016</vt:lpstr>
      <vt:lpstr>VOICE SERVICE DISCOUNT FOR FY2018  (Last year of phase down)</vt:lpstr>
      <vt:lpstr>COMPETITIVE BIDDING (Reminders)</vt:lpstr>
      <vt:lpstr>COMPETITIVE BIDDING (Bidding during a multi-year contract)</vt:lpstr>
      <vt:lpstr>COMPETITIVE BIDDING (My tribe’s telco wants to submit a bid)</vt:lpstr>
      <vt:lpstr>COMPETITIVE BIDDING (My tribe’s telco wants to submit a bid)</vt:lpstr>
      <vt:lpstr>COMPETITIVE BIDDING (Only one vendor serves my region)</vt:lpstr>
      <vt:lpstr>CATEGORY TWO (C2) BUDGETS</vt:lpstr>
      <vt:lpstr>CATEGORY TWO (C2) BUDGETS</vt:lpstr>
      <vt:lpstr>WHAT’S MY FIVE-YEAR C2 BUDGET?  (All figures are for FY2017)</vt:lpstr>
      <vt:lpstr>WHAT’S MY FIVE-YEAR C2 BUDGET?  (All figures are for FY2017)</vt:lpstr>
      <vt:lpstr>MANAGING DEADLINES (Fixed deadlines)</vt:lpstr>
      <vt:lpstr>MANAGING DEADLINES (Moving deadlines)</vt:lpstr>
      <vt:lpstr>MANAGING DEADLINES (Post-commitment deadlines)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STREAMLINE YOUR WORKLOAD</vt:lpstr>
      <vt:lpstr>STREAMLINE YOUR WORKLOAD</vt:lpstr>
      <vt:lpstr>TRIBAL STATE MATCH</vt:lpstr>
      <vt:lpstr>TRIBAL STATE MATCH</vt:lpstr>
      <vt:lpstr>BIE SCHOOL GUIDANCE</vt:lpstr>
      <vt:lpstr>BIE SCHOOL GUIDANCE</vt:lpstr>
      <vt:lpstr>BIE SCHOOL GUIDANCE</vt:lpstr>
      <vt:lpstr>Q&amp;A SESSION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Ginna Melendez</dc:creator>
  <cp:lastModifiedBy>Mackenzie Howard</cp:lastModifiedBy>
  <cp:revision>162</cp:revision>
  <cp:lastPrinted>2017-10-02T17:35:05Z</cp:lastPrinted>
  <dcterms:modified xsi:type="dcterms:W3CDTF">2017-10-27T21:41:44Z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0x010100EAF0B9A2CB15844FBE481E429C9763DE</vt:lpwstr>
  </property>
</Properties>
</file>