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sldIdLst>
    <p:sldId id="270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7" r:id="rId15"/>
    <p:sldId id="285" r:id="rId16"/>
    <p:sldId id="286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D00"/>
    <a:srgbClr val="0062FF"/>
    <a:srgbClr val="358CFF"/>
    <a:srgbClr val="2515A8"/>
    <a:srgbClr val="89BAF4"/>
    <a:srgbClr val="296DFF"/>
    <a:srgbClr val="0064CA"/>
    <a:srgbClr val="0075FF"/>
    <a:srgbClr val="0051FF"/>
    <a:srgbClr val="006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2"/>
    <p:restoredTop sz="94687"/>
  </p:normalViewPr>
  <p:slideViewPr>
    <p:cSldViewPr snapToGrid="0" snapToObjects="1">
      <p:cViewPr varScale="1">
        <p:scale>
          <a:sx n="89" d="100"/>
          <a:sy n="89" d="100"/>
        </p:scale>
        <p:origin x="6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97B4-5E66-D945-9A97-87D2D53F2C1F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965F5-2E24-1C41-B2B4-6DE930467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7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7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4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1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30740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84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0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64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4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doler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9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6"/>
          <a:stretch/>
        </p:blipFill>
        <p:spPr>
          <a:xfrm>
            <a:off x="0" y="70936"/>
            <a:ext cx="12192000" cy="68906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4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35254"/>
            <a:ext cx="11015662" cy="63636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MEET OUR TEAM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36690" y="2271620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50748" y="2271618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64806" y="2271619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84095" y="4130544"/>
            <a:ext cx="3243072" cy="2060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0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09511"/>
            <a:ext cx="3540160" cy="85951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MAP IT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2"/>
          <a:stretch/>
        </p:blipFill>
        <p:spPr>
          <a:xfrm>
            <a:off x="4113883" y="976965"/>
            <a:ext cx="7606131" cy="52198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06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31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81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2176272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8"/>
            <a:ext cx="3466631" cy="128150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2200656"/>
            <a:ext cx="3477958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0644" y="717982"/>
            <a:ext cx="3478826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2200656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422682" y="717982"/>
            <a:ext cx="3466631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73720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37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97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9760"/>
            <a:ext cx="2956560" cy="1838960"/>
          </a:xfrm>
          <a:prstGeom prst="rect">
            <a:avLst/>
          </a:prstGeom>
          <a:solidFill>
            <a:srgbClr val="B5BD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835838"/>
            <a:ext cx="2619209" cy="141968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TEXT FOR TITLE OF IMAGE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30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2700"/>
            <a:ext cx="12192000" cy="6845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2700" y="12700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7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829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25"/>
          <a:stretch/>
        </p:blipFill>
        <p:spPr>
          <a:xfrm>
            <a:off x="3322" y="70934"/>
            <a:ext cx="12285659" cy="74393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766618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246293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2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7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/>
          <a:stretch/>
        </p:blipFill>
        <p:spPr>
          <a:xfrm>
            <a:off x="-96981" y="70932"/>
            <a:ext cx="12346198" cy="7010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352774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832449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4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9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3"/>
          <a:stretch/>
        </p:blipFill>
        <p:spPr>
          <a:xfrm>
            <a:off x="-121921" y="70936"/>
            <a:ext cx="12287131" cy="69549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379035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3858710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18559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2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 </a:t>
            </a:r>
            <a:r>
              <a:rPr lang="en-US" dirty="0" smtClean="0">
                <a:latin typeface="SourceSansPro-Light"/>
                <a:cs typeface="SourceSansPro-Light"/>
              </a:rPr>
              <a:t>Private and Confidential</a:t>
            </a: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46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3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8" r:id="rId8"/>
    <p:sldLayoutId id="2147483650" r:id="rId9"/>
    <p:sldLayoutId id="2147483665" r:id="rId10"/>
    <p:sldLayoutId id="2147483697" r:id="rId11"/>
    <p:sldLayoutId id="2147483667" r:id="rId12"/>
    <p:sldLayoutId id="2147483651" r:id="rId13"/>
    <p:sldLayoutId id="2147483678" r:id="rId14"/>
    <p:sldLayoutId id="2147483666" r:id="rId15"/>
    <p:sldLayoutId id="2147483677" r:id="rId16"/>
    <p:sldLayoutId id="2147483652" r:id="rId17"/>
    <p:sldLayoutId id="2147483688" r:id="rId18"/>
    <p:sldLayoutId id="2147483674" r:id="rId19"/>
    <p:sldLayoutId id="2147483675" r:id="rId20"/>
    <p:sldLayoutId id="2147483676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Service Provider Training I July 25,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Invoicing: Batch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09057"/>
            <a:ext cx="10857871" cy="4112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Don’t enter a date for both recurring and non-recurring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Enter the date services started for the line item (e.g., not the funding year service start date if you are invoicing monthly)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Check to make sure there are still funds left on the FRN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Don’t miss the invoice deadline – if you are getting close, ask for an extension!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Invoicing: Manual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09057"/>
            <a:ext cx="11016449" cy="4112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 smtClean="0"/>
              <a:t>If </a:t>
            </a:r>
            <a:r>
              <a:rPr lang="en-US" sz="3200" i="1" dirty="0"/>
              <a:t>you are selected for manual review: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Make </a:t>
            </a:r>
            <a:r>
              <a:rPr lang="en-US" sz="2800" dirty="0"/>
              <a:t>sure the products/services on customer bill are eligible AND approved on FCC Form 471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If </a:t>
            </a:r>
            <a:r>
              <a:rPr lang="en-US" sz="2800" dirty="0"/>
              <a:t>the services are different </a:t>
            </a:r>
            <a:r>
              <a:rPr lang="en-US" sz="2800" dirty="0" smtClean="0"/>
              <a:t>from those that were </a:t>
            </a:r>
            <a:r>
              <a:rPr lang="en-US" sz="2800" dirty="0"/>
              <a:t>approved, check to see that a service substitution was submitted and approved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Supply </a:t>
            </a:r>
            <a:r>
              <a:rPr lang="en-US" sz="2800" dirty="0"/>
              <a:t>requested documentation (e.g., customer bills) within seven days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Invoicing: Manual Review,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09057"/>
            <a:ext cx="11016449" cy="4112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/>
              <a:t>Service </a:t>
            </a:r>
            <a:r>
              <a:rPr lang="en-US" sz="3200" i="1" dirty="0" smtClean="0"/>
              <a:t>certifications: Sent </a:t>
            </a:r>
            <a:r>
              <a:rPr lang="en-US" sz="3200" i="1" dirty="0"/>
              <a:t>to service provider to be completed and </a:t>
            </a:r>
            <a:r>
              <a:rPr lang="en-US" sz="3200" i="1" dirty="0" smtClean="0"/>
              <a:t>returned </a:t>
            </a:r>
            <a:r>
              <a:rPr lang="en-US" sz="3200" i="1" dirty="0"/>
              <a:t>by applicant</a:t>
            </a:r>
          </a:p>
          <a:p>
            <a:r>
              <a:rPr lang="en-US" sz="2800" dirty="0" smtClean="0"/>
              <a:t>Remind </a:t>
            </a:r>
            <a:r>
              <a:rPr lang="en-US" sz="2800" dirty="0"/>
              <a:t>applicants to read the instructions, to provide complete and correct information, and to return the service certification directly to USAC</a:t>
            </a:r>
          </a:p>
          <a:p>
            <a:r>
              <a:rPr lang="en-US" sz="2800" dirty="0" smtClean="0"/>
              <a:t>Do </a:t>
            </a:r>
            <a:r>
              <a:rPr lang="en-US" sz="2800" dirty="0"/>
              <a:t>not complete this document yourself</a:t>
            </a:r>
          </a:p>
          <a:p>
            <a:r>
              <a:rPr lang="en-US" sz="2800" dirty="0" smtClean="0"/>
              <a:t>If the service </a:t>
            </a:r>
            <a:r>
              <a:rPr lang="en-US" sz="2800" dirty="0"/>
              <a:t>certification </a:t>
            </a:r>
            <a:r>
              <a:rPr lang="en-US" sz="2800" dirty="0" smtClean="0"/>
              <a:t>is returned </a:t>
            </a:r>
            <a:r>
              <a:rPr lang="en-US" sz="2800" dirty="0"/>
              <a:t>but incomplete – missing information, delivery only or delivery installation box left unchecked or </a:t>
            </a:r>
            <a:r>
              <a:rPr lang="en-US" sz="2800" dirty="0" smtClean="0"/>
              <a:t>unsigned/undated – the invoice will be rejected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3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In this session you will learn: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Practical</a:t>
            </a:r>
            <a:r>
              <a:rPr lang="en-US" sz="2800" dirty="0"/>
              <a:t>, useful information so that you can successfully invoice USAC and get </a:t>
            </a:r>
            <a:r>
              <a:rPr lang="en-US" sz="2800" dirty="0" smtClean="0"/>
              <a:t>paid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Invoice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i="1" dirty="0"/>
              <a:t>There are two ways to invoice </a:t>
            </a:r>
            <a:r>
              <a:rPr lang="en-US" sz="3200" i="1" dirty="0" smtClean="0"/>
              <a:t>USAC</a:t>
            </a:r>
            <a:endParaRPr lang="en-US" sz="3200" i="1" dirty="0"/>
          </a:p>
          <a:p>
            <a:r>
              <a:rPr lang="en-US" sz="2800" dirty="0" smtClean="0"/>
              <a:t>Applicant: BEAR form </a:t>
            </a:r>
            <a:r>
              <a:rPr lang="en-US" sz="2800" dirty="0"/>
              <a:t>filed </a:t>
            </a:r>
            <a:r>
              <a:rPr lang="en-US" sz="2800" dirty="0" smtClean="0"/>
              <a:t>online </a:t>
            </a:r>
          </a:p>
          <a:p>
            <a:r>
              <a:rPr lang="en-US" sz="2800" dirty="0" smtClean="0"/>
              <a:t>Service Provider: SPI form </a:t>
            </a:r>
            <a:r>
              <a:rPr lang="en-US" sz="2800" dirty="0"/>
              <a:t>filed </a:t>
            </a:r>
            <a:r>
              <a:rPr lang="en-US" sz="2800" dirty="0" smtClean="0"/>
              <a:t>online.</a:t>
            </a:r>
            <a:r>
              <a:rPr lang="en-US" sz="2800" dirty="0"/>
              <a:t>	</a:t>
            </a:r>
          </a:p>
          <a:p>
            <a:pPr marL="0" indent="0" algn="ctr">
              <a:buNone/>
            </a:pPr>
            <a:r>
              <a:rPr lang="en-US" sz="2800" i="1" dirty="0" smtClean="0"/>
              <a:t>Electronic invoicing: Service provider prepares .csv file </a:t>
            </a:r>
            <a:r>
              <a:rPr lang="en-US" sz="2800" i="1" dirty="0"/>
              <a:t>with appropriate invoice data and emails it to USAC, which then creates a SPI </a:t>
            </a:r>
            <a:r>
              <a:rPr lang="en-US" sz="2800" i="1" dirty="0" smtClean="0"/>
              <a:t>Form.</a:t>
            </a:r>
            <a:endParaRPr lang="en-US" sz="2800" i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Invoice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11418044" cy="41128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applicant and service provider receive an FCDL with a positive commitment.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applicant certifies FCC Form 486 and establishes actual service start date for FRN(s)</a:t>
            </a:r>
          </a:p>
          <a:p>
            <a:r>
              <a:rPr lang="en-US" sz="2800" dirty="0" smtClean="0"/>
              <a:t>USAC </a:t>
            </a:r>
            <a:r>
              <a:rPr lang="en-US" sz="2800" dirty="0"/>
              <a:t>reviews and approves FCC Form 486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service provider certifies an FCC Form 473 (SPAC Form) for each SPIN that will be featured on an invoice for that funding year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Invoice,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10684876" cy="4112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For BEAR Forms: </a:t>
            </a:r>
            <a:r>
              <a:rPr lang="en-US" sz="2800" dirty="0"/>
              <a:t>Applicants must certify FCC Form 498 (applicant version) and USAC must review and approve banking </a:t>
            </a:r>
            <a:r>
              <a:rPr lang="en-US" sz="2800" dirty="0" smtClean="0"/>
              <a:t>information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For SPI Forms: </a:t>
            </a:r>
            <a:r>
              <a:rPr lang="en-US" sz="2800" dirty="0"/>
              <a:t>Service providers must certify FCC Form 498 (service provider version) and USAC must review and approve the information on the form, including banking </a:t>
            </a:r>
            <a:r>
              <a:rPr lang="en-US" sz="2800" dirty="0" smtClean="0"/>
              <a:t>information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USAC Invoice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64" y="1272452"/>
            <a:ext cx="11195622" cy="4112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 smtClean="0"/>
              <a:t>After USAC receives the invoice, we will verify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information on the invoice is correct and consistent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invoiced services have been approved through PIA review on a certified FCC Form 471 for that funding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invoiced services are eligible under the appropriate funding year of the E-rate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discount percentage is correct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total amount approved has not been exceeded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services were actually delivered (or there is a schedule of progress payments in the contract that is being followed)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USAC Invoice Review,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i="1" dirty="0"/>
              <a:t>USAC’s invoice review can involve three </a:t>
            </a:r>
            <a:r>
              <a:rPr lang="en-US" sz="3200" i="1" dirty="0" smtClean="0"/>
              <a:t>steps</a:t>
            </a:r>
            <a:endParaRPr lang="en-US" sz="3200" i="1" dirty="0"/>
          </a:p>
          <a:p>
            <a:r>
              <a:rPr lang="en-US" sz="2800" dirty="0" smtClean="0"/>
              <a:t>Automated </a:t>
            </a:r>
            <a:r>
              <a:rPr lang="en-US" sz="2800" dirty="0"/>
              <a:t>rejection (“batch validation”) </a:t>
            </a:r>
            <a:endParaRPr lang="en-US" sz="2800" dirty="0" smtClean="0"/>
          </a:p>
          <a:p>
            <a:r>
              <a:rPr lang="en-US" sz="2800" dirty="0" smtClean="0"/>
              <a:t>Manual </a:t>
            </a:r>
            <a:r>
              <a:rPr lang="en-US" sz="2800" dirty="0"/>
              <a:t>review and rejection</a:t>
            </a:r>
          </a:p>
          <a:p>
            <a:r>
              <a:rPr lang="en-US" sz="2800" dirty="0" smtClean="0"/>
              <a:t>Service certifications – </a:t>
            </a:r>
            <a:r>
              <a:rPr lang="en-US" sz="2800" dirty="0"/>
              <a:t>follow-ups to manual review where more information is needed before the invoice can be approved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376040"/>
            <a:ext cx="11467471" cy="4112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 smtClean="0"/>
              <a:t>Before </a:t>
            </a:r>
            <a:r>
              <a:rPr lang="en-US" sz="3200" i="1" dirty="0"/>
              <a:t>you submit an invoice, here’s what you can do to ensure a successful invoicing process: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the BEAR/SPI conversation with your customers early in the process</a:t>
            </a:r>
          </a:p>
          <a:p>
            <a:r>
              <a:rPr lang="en-US" sz="2800" dirty="0" smtClean="0"/>
              <a:t>Gather </a:t>
            </a:r>
            <a:r>
              <a:rPr lang="en-US" sz="2800" dirty="0"/>
              <a:t>the documents you will need: FCDLs, FCC Form 486 Notification Letters, SPIN change approvals, service substitution approvals, customer </a:t>
            </a:r>
            <a:r>
              <a:rPr lang="en-US" sz="2800" dirty="0" smtClean="0"/>
              <a:t>bills</a:t>
            </a:r>
            <a:endParaRPr lang="en-US" sz="2800" dirty="0"/>
          </a:p>
          <a:p>
            <a:r>
              <a:rPr lang="en-US" sz="2800" dirty="0" smtClean="0"/>
              <a:t>Make </a:t>
            </a:r>
            <a:r>
              <a:rPr lang="en-US" sz="2800" dirty="0"/>
              <a:t>sure you file the FCC Form </a:t>
            </a:r>
            <a:r>
              <a:rPr lang="en-US" sz="2800" dirty="0" smtClean="0"/>
              <a:t>473</a:t>
            </a:r>
            <a:endParaRPr lang="en-US" sz="2800" dirty="0"/>
          </a:p>
          <a:p>
            <a:r>
              <a:rPr lang="en-US" sz="2800" dirty="0" smtClean="0"/>
              <a:t>Avoid </a:t>
            </a:r>
            <a:r>
              <a:rPr lang="en-US" sz="2800" dirty="0"/>
              <a:t>errors in batch validation, manual review, and service certifications (next three slides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Invoicing: Batch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65" y="1255976"/>
            <a:ext cx="10914575" cy="4112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 smtClean="0"/>
              <a:t>Avoid </a:t>
            </a:r>
            <a:r>
              <a:rPr lang="en-US" sz="3200" i="1" dirty="0"/>
              <a:t>the following errors when performing data entry: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Check </a:t>
            </a:r>
            <a:r>
              <a:rPr lang="en-US" sz="2800" dirty="0"/>
              <a:t>USAC’s online tools to make sure an FCC Form 486 (applicant) and an FCC Form 473 (service provider) have been filed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Use </a:t>
            </a:r>
            <a:r>
              <a:rPr lang="en-US" sz="2800" dirty="0"/>
              <a:t>the FCDL to enter the correct combinations of FCC Form 471 numbers and FRNs, and the approved discount percentage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Don’t </a:t>
            </a:r>
            <a:r>
              <a:rPr lang="en-US" sz="2800" dirty="0"/>
              <a:t>enter an invoice date before July 1 (even if you did earlier installations)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AC_x0020_Owner xmlns="f92b86cd-f024-403d-a7f3-8158e59dc517">
      <UserInfo>
        <DisplayName/>
        <AccountId xsi:nil="true"/>
        <AccountType/>
      </UserInfo>
    </USAC_x0020_Owner>
    <KpiDescription xmlns="http://schemas.microsoft.com/sharepoint/v3" xsi:nil="true"/>
    <o07378bbffa846c09a9b1d9f3abdba1c xmlns="f92b86cd-f024-403d-a7f3-8158e59dc517">
      <Terms xmlns="http://schemas.microsoft.com/office/infopath/2007/PartnerControls"/>
    </o07378bbffa846c09a9b1d9f3abdba1c>
    <Category xmlns="341b754e-9596-4891-8438-3e5799c132b5">
      <Value>Template</Value>
    </Category>
    <TaxCatchAll xmlns="f92b86cd-f024-403d-a7f3-8158e59dc517">
      <Value>43</Value>
    </TaxCatchAll>
    <m6d606354f5a4ddbb8befc4b62d12090 xmlns="f92b86cd-f024-403d-a7f3-8158e59dc5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Look/Feel</TermName>
          <TermId xmlns="http://schemas.microsoft.com/office/infopath/2007/PartnerControls">c8bd387e-0343-4246-a82c-3fe36b64562a</TermId>
        </TermInfo>
      </Terms>
    </m6d606354f5a4ddbb8befc4b62d12090>
    <Title_x0020_Link xmlns="341b754e-9596-4891-8438-3e5799c132b5">
      <Url>https://intranet.usac.org/resources/Documents/USAC%20PPT%20Template%2016-9.pptx</Url>
      <Description>PowerPoint Template 16:9</Description>
    </Title_x0020_Link>
    <lbd3151dab024ff198661debdc0dd3f9 xmlns="341b754e-9596-4891-8438-3e5799c132b5">
      <Terms xmlns="http://schemas.microsoft.com/office/infopath/2007/PartnerControls"/>
    </lbd3151dab024ff198661debdc0dd3f9>
    <IT_x0020_Category xmlns="341b754e-9596-4891-8438-3e5799c132b5" xsi:nil="true"/>
  </documentManagement>
</p:properties>
</file>

<file path=customXml/item2.xml><?xml version="1.0" encoding="utf-8"?>
<?mso-contentType ?>
<SharedContentType xmlns="Microsoft.SharePoint.Taxonomy.ContentTypeSync" SourceId="301050ec-8736-4c7a-a18b-4ae609820d17" ContentTypeId="0x0101004F25059A2FD2E44CA82C12FB36364AB8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SAC Enterprise Document" ma:contentTypeID="0x0101004F25059A2FD2E44CA82C12FB36364AB800D41A34AE52609144B24A31AC9454431E" ma:contentTypeVersion="18" ma:contentTypeDescription="" ma:contentTypeScope="" ma:versionID="03002cba24d47dbe95f22d5d6d2b5a28">
  <xsd:schema xmlns:xsd="http://www.w3.org/2001/XMLSchema" xmlns:xs="http://www.w3.org/2001/XMLSchema" xmlns:p="http://schemas.microsoft.com/office/2006/metadata/properties" xmlns:ns1="http://schemas.microsoft.com/sharepoint/v3" xmlns:ns2="f92b86cd-f024-403d-a7f3-8158e59dc517" xmlns:ns3="341b754e-9596-4891-8438-3e5799c132b5" targetNamespace="http://schemas.microsoft.com/office/2006/metadata/properties" ma:root="true" ma:fieldsID="ae2dfaa4a53b553c1adcf494c2155c96" ns1:_="" ns2:_="" ns3:_="">
    <xsd:import namespace="http://schemas.microsoft.com/sharepoint/v3"/>
    <xsd:import namespace="f92b86cd-f024-403d-a7f3-8158e59dc517"/>
    <xsd:import namespace="341b754e-9596-4891-8438-3e5799c132b5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USAC_x0020_Owner" minOccurs="0"/>
                <xsd:element ref="ns3:Category" minOccurs="0"/>
                <xsd:element ref="ns3:Title_x0020_Link" minOccurs="0"/>
                <xsd:element ref="ns2:o07378bbffa846c09a9b1d9f3abdba1c" minOccurs="0"/>
                <xsd:element ref="ns2:TaxCatchAll" minOccurs="0"/>
                <xsd:element ref="ns2:TaxCatchAllLabel" minOccurs="0"/>
                <xsd:element ref="ns2:m6d606354f5a4ddbb8befc4b62d12090" minOccurs="0"/>
                <xsd:element ref="ns3:lbd3151dab024ff198661debdc0dd3f9" minOccurs="0"/>
                <xsd:element ref="ns3:I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b86cd-f024-403d-a7f3-8158e59dc517" elementFormDefault="qualified">
    <xsd:import namespace="http://schemas.microsoft.com/office/2006/documentManagement/types"/>
    <xsd:import namespace="http://schemas.microsoft.com/office/infopath/2007/PartnerControls"/>
    <xsd:element name="USAC_x0020_Owner" ma:index="3" nillable="true" ma:displayName="USAC Owner" ma:list="UserInfo" ma:SharePointGroup="0" ma:internalName="USAC_x0020_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07378bbffa846c09a9b1d9f3abdba1c" ma:index="9" nillable="true" ma:taxonomy="true" ma:internalName="o07378bbffa846c09a9b1d9f3abdba1c" ma:taxonomyFieldName="Related_x0020_To0" ma:displayName="Related To" ma:default="" ma:fieldId="{807378bb-ffa8-46c0-9a9b-1d9f3abdba1c}" ma:taxonomyMulti="true" ma:sspId="301050ec-8736-4c7a-a18b-4ae609820d17" ma:termSetId="672035f9-cbd2-4afc-8764-f99de24825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a42bac6-dba2-4804-b141-df559627969b}" ma:internalName="TaxCatchAll" ma:showField="CatchAllData" ma:web="f92b86cd-f024-403d-a7f3-8158e59dc5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a42bac6-dba2-4804-b141-df559627969b}" ma:internalName="TaxCatchAllLabel" ma:readOnly="true" ma:showField="CatchAllDataLabel" ma:web="f92b86cd-f024-403d-a7f3-8158e59dc5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6d606354f5a4ddbb8befc4b62d12090" ma:index="14" nillable="true" ma:taxonomy="true" ma:internalName="m6d606354f5a4ddbb8befc4b62d12090" ma:taxonomyFieldName="USAC_x0020_Taxonomy0" ma:displayName="USAC Enterprise Tag" ma:default="" ma:fieldId="{66d60635-4f5a-4ddb-b8be-fc4b62d12090}" ma:sspId="301050ec-8736-4c7a-a18b-4ae609820d17" ma:termSetId="672035f9-cbd2-4afc-8764-f99de24825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b754e-9596-4891-8438-3e5799c132b5" elementFormDefault="qualified">
    <xsd:import namespace="http://schemas.microsoft.com/office/2006/documentManagement/types"/>
    <xsd:import namespace="http://schemas.microsoft.com/office/infopath/2007/PartnerControls"/>
    <xsd:element name="Category" ma:index="6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401k/Roth 401k/Hi-Limit Business Travel"/>
                    <xsd:enumeration value="Contacts"/>
                    <xsd:enumeration value="Dental and Vision Plans"/>
                    <xsd:enumeration value="Emergencies"/>
                    <xsd:enumeration value="Flexible Spending Accounts"/>
                    <xsd:enumeration value="Form"/>
                    <xsd:enumeration value="General"/>
                    <xsd:enumeration value="Helpdesk Policies"/>
                    <xsd:enumeration value="Instructions"/>
                    <xsd:enumeration value="Life Ins/Vol Life Ins/AD&amp;D/Disability"/>
                    <xsd:enumeration value="Medical and Prescription Plans/Other Cigna Programs"/>
                    <xsd:enumeration value="New Hire"/>
                    <xsd:enumeration value="Office Maps"/>
                    <xsd:enumeration value="Product Portfolio"/>
                    <xsd:enumeration value="Remote Access"/>
                    <xsd:enumeration value="Resources"/>
                    <xsd:enumeration value="Voluntary Benefits"/>
                    <xsd:enumeration value="New"/>
                    <xsd:enumeration value="Template"/>
                  </xsd:restriction>
                </xsd:simpleType>
              </xsd:element>
            </xsd:sequence>
          </xsd:extension>
        </xsd:complexContent>
      </xsd:complexType>
    </xsd:element>
    <xsd:element name="Title_x0020_Link" ma:index="8" nillable="true" ma:displayName="Title Link" ma:description="SET BY WORKFLOW. Title linked to document URL" ma:format="Hyperlink" ma:internalName="Title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bd3151dab024ff198661debdc0dd3f9" ma:index="20" nillable="true" ma:taxonomy="true" ma:internalName="lbd3151dab024ff198661debdc0dd3f9" ma:taxonomyFieldName="Keywords" ma:displayName="Keywords" ma:default="" ma:fieldId="{5bd3151d-ab02-4ff1-9866-1debdc0dd3f9}" ma:taxonomyMulti="true" ma:sspId="301050ec-8736-4c7a-a18b-4ae609820d17" ma:termSetId="11777334-8704-4fcb-9367-480ad9880eb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T_x0020_Category" ma:index="21" nillable="true" ma:displayName="IT Category" ma:format="Dropdown" ma:internalName="IT_x0020_Category">
      <xsd:simpleType>
        <xsd:restriction base="dms:Choice">
          <xsd:enumeration value="Footprints"/>
          <xsd:enumeration value="Jabber"/>
          <xsd:enumeration value="Miscellaneous"/>
          <xsd:enumeration value="Okta"/>
          <xsd:enumeration value="Outlook"/>
          <xsd:enumeration value="Remote Access"/>
          <xsd:enumeration value="ServiceCenter"/>
          <xsd:enumeration value="Telephone"/>
          <xsd:enumeration value="WebEx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 ma:index="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3BAF0C-A349-4928-A4F0-F810B32962F6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f92b86cd-f024-403d-a7f3-8158e59dc517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341b754e-9596-4891-8438-3e5799c132b5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31696A7-BE03-41D9-A507-5A275470EDB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2E661AA-9F2B-4284-98EF-DA82CDCE640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C6FC9AD-BB00-4021-A723-CF1548239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92b86cd-f024-403d-a7f3-8158e59dc517"/>
    <ds:schemaRef ds:uri="341b754e-9596-4891-8438-3e5799c13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693</Words>
  <Application>Microsoft Office PowerPoint</Application>
  <PresentationFormat>Widescreen</PresentationFormat>
  <Paragraphs>70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LucidaGrande</vt:lpstr>
      <vt:lpstr>Source Sans Pro</vt:lpstr>
      <vt:lpstr>SourceSansPro-Light</vt:lpstr>
      <vt:lpstr>Wingdings</vt:lpstr>
      <vt:lpstr>Office Theme</vt:lpstr>
      <vt:lpstr>Invoicing</vt:lpstr>
      <vt:lpstr>Welcome</vt:lpstr>
      <vt:lpstr>Methods to Invoice</vt:lpstr>
      <vt:lpstr>Before You Invoice</vt:lpstr>
      <vt:lpstr>Before You Invoice, continued</vt:lpstr>
      <vt:lpstr>USAC Invoice Review</vt:lpstr>
      <vt:lpstr>USAC Invoice Review, continued</vt:lpstr>
      <vt:lpstr>Tips for Invoicing</vt:lpstr>
      <vt:lpstr>Tips for Invoicing: Batch Validation</vt:lpstr>
      <vt:lpstr>Tips for Invoicing: Batch Validation</vt:lpstr>
      <vt:lpstr>Tips for Invoicing: Manual Review</vt:lpstr>
      <vt:lpstr>Tips for Invoicing: Manual Review, continued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16:9</dc:title>
  <dc:creator>laura.carollo@usac.org</dc:creator>
  <cp:lastModifiedBy>Ginna Melendez</cp:lastModifiedBy>
  <cp:revision>86</cp:revision>
  <dcterms:created xsi:type="dcterms:W3CDTF">2016-08-11T17:43:36Z</dcterms:created>
  <dcterms:modified xsi:type="dcterms:W3CDTF">2017-08-07T14:22:04Z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0x0101004F25059A2FD2E44CA82C12FB36364AB800D41A34AE52609144B24A31AC9454431E</vt:lpwstr>
  </property>
  <property fmtid="{D5CDD505-2E9C-101B-9397-08002B2CF9AE}" pid="3" name="WorkflowChangePath">
    <vt:lpwstr>576b3ff4-4379-49bd-ac91-454412f9eafc,2;</vt:lpwstr>
  </property>
  <property fmtid="{D5CDD505-2E9C-101B-9397-08002B2CF9AE}" pid="4" name="Related_x0020_To0">
    <vt:lpwstr/>
  </property>
  <property fmtid="{D5CDD505-2E9C-101B-9397-08002B2CF9AE}" pid="5" name="USAC_x0020_Taxonomy0">
    <vt:lpwstr>43;#Look/Feel|c8bd387e-0343-4246-a82c-3fe36b64562a</vt:lpwstr>
  </property>
  <property fmtid="{D5CDD505-2E9C-101B-9397-08002B2CF9AE}" pid="6" name="Related To0">
    <vt:lpwstr/>
  </property>
  <property fmtid="{D5CDD505-2E9C-101B-9397-08002B2CF9AE}" pid="7" name="USAC Taxonomy0">
    <vt:lpwstr>43</vt:lpwstr>
  </property>
</Properties>
</file>