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70" r:id="rId6"/>
    <p:sldId id="277" r:id="rId7"/>
    <p:sldId id="278" r:id="rId8"/>
    <p:sldId id="305" r:id="rId9"/>
    <p:sldId id="306" r:id="rId10"/>
    <p:sldId id="307" r:id="rId11"/>
    <p:sldId id="308" r:id="rId12"/>
    <p:sldId id="309" r:id="rId13"/>
    <p:sldId id="310" r:id="rId14"/>
    <p:sldId id="311" r:id="rId15"/>
    <p:sldId id="312" r:id="rId16"/>
    <p:sldId id="313"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D00"/>
    <a:srgbClr val="0062FF"/>
    <a:srgbClr val="358CFF"/>
    <a:srgbClr val="2515A8"/>
    <a:srgbClr val="89BAF4"/>
    <a:srgbClr val="296DFF"/>
    <a:srgbClr val="0064CA"/>
    <a:srgbClr val="0075FF"/>
    <a:srgbClr val="0051FF"/>
    <a:srgbClr val="006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2"/>
    <p:restoredTop sz="94687"/>
  </p:normalViewPr>
  <p:slideViewPr>
    <p:cSldViewPr snapToGrid="0" snapToObjects="1">
      <p:cViewPr varScale="1">
        <p:scale>
          <a:sx n="89" d="100"/>
          <a:sy n="89" d="100"/>
        </p:scale>
        <p:origin x="65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397B4-5E66-D945-9A97-87D2D53F2C1F}" type="datetimeFigureOut">
              <a:rPr lang="en-US" smtClean="0"/>
              <a:t>8/7/2017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965F5-2E24-1C41-B2B4-6DE930467697}" type="slidenum">
              <a:rPr lang="en-US" smtClean="0"/>
              <a:t>‹#›</a:t>
            </a:fld>
            <a:endParaRPr lang="en-US" dirty="0"/>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dirty="0"/>
          </a:p>
        </p:txBody>
      </p:sp>
    </p:spTree>
    <p:extLst>
      <p:ext uri="{BB962C8B-B14F-4D97-AF65-F5344CB8AC3E}">
        <p14:creationId xmlns:p14="http://schemas.microsoft.com/office/powerpoint/2010/main" val="2135876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smtClean="0"/>
              <a:t>Lorem ipsum </a:t>
            </a:r>
            <a:r>
              <a:rPr lang="en-US" dirty="0" err="1" smtClean="0"/>
              <a:t>doler</a:t>
            </a:r>
            <a:r>
              <a:rPr lang="en-US" dirty="0" smtClean="0"/>
              <a:t> sit </a:t>
            </a:r>
            <a:r>
              <a:rPr lang="en-US" dirty="0" err="1" smtClean="0"/>
              <a:t>amet</a:t>
            </a:r>
            <a:r>
              <a:rPr lang="en-US" dirty="0" smtClean="0"/>
              <a:t>, </a:t>
            </a:r>
            <a:r>
              <a:rPr lang="en-US" dirty="0" err="1" smtClean="0"/>
              <a:t>consecteur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Vestibulum</a:t>
            </a:r>
            <a:r>
              <a:rPr lang="en-US" dirty="0" smtClean="0"/>
              <a:t> </a:t>
            </a:r>
            <a:r>
              <a:rPr lang="en-US" dirty="0" err="1" smtClean="0"/>
              <a:t>bibendum</a:t>
            </a:r>
            <a:r>
              <a:rPr lang="en-US" dirty="0" smtClean="0"/>
              <a:t> </a:t>
            </a:r>
            <a:r>
              <a:rPr lang="en-US" dirty="0" err="1" smtClean="0"/>
              <a:t>egestas</a:t>
            </a:r>
            <a:r>
              <a:rPr lang="en-US" dirty="0" smtClean="0"/>
              <a:t> </a:t>
            </a:r>
            <a:r>
              <a:rPr lang="en-US" dirty="0" err="1" smtClean="0"/>
              <a:t>iaculis</a:t>
            </a:r>
            <a:r>
              <a:rPr lang="en-US" dirty="0" smtClean="0"/>
              <a:t> </a:t>
            </a:r>
            <a:r>
              <a:rPr lang="en-US" dirty="0" err="1" smtClean="0"/>
              <a:t>est</a:t>
            </a:r>
            <a:r>
              <a:rPr lang="en-US" dirty="0" smtClean="0"/>
              <a:t> </a:t>
            </a:r>
            <a:r>
              <a:rPr lang="en-US" dirty="0" err="1" smtClean="0"/>
              <a:t>faucibus</a:t>
            </a:r>
            <a:r>
              <a:rPr lang="en-US" dirty="0" smtClean="0"/>
              <a:t> </a:t>
            </a:r>
            <a:r>
              <a:rPr lang="en-US" dirty="0" err="1" smtClean="0"/>
              <a:t>eu</a:t>
            </a:r>
            <a:r>
              <a:rPr lang="en-US" dirty="0" smtClean="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smtClean="0"/>
              <a:t>CLICK TO EDIT</a:t>
            </a:r>
            <a:endParaRPr lang="en-US" dirty="0"/>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MEET OUR TEAM</a:t>
            </a:r>
            <a:endParaRPr lang="en-US" dirty="0"/>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5"/>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MAP IT</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smtClean="0"/>
              <a:t>CLICK TO EDIT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smtClean="0"/>
              <a:t>CLICK TO EDIT</a:t>
            </a:r>
            <a:endParaRPr lang="en-US" dirty="0"/>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smtClean="0"/>
              <a:t>CLICK TO EDIT TEXT FOR TITLE OF IMAGE</a:t>
            </a:r>
            <a:endParaRPr lang="en-US" dirty="0"/>
          </a:p>
        </p:txBody>
      </p:sp>
      <p:sp>
        <p:nvSpPr>
          <p:cNvPr id="7" name="Footer Placeholder 6"/>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12700"/>
            <a:ext cx="12179300" cy="6845300"/>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smtClean="0"/>
              <a:t>Questions?</a:t>
            </a:r>
            <a:endParaRPr lang="en-US" dirty="0"/>
          </a:p>
        </p:txBody>
      </p:sp>
    </p:spTree>
    <p:extLst>
      <p:ext uri="{BB962C8B-B14F-4D97-AF65-F5344CB8AC3E}">
        <p14:creationId xmlns:p14="http://schemas.microsoft.com/office/powerpoint/2010/main" val="33027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8522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7957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760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smtClean="0"/>
              <a:t>Agenda</a:t>
            </a:r>
            <a:endParaRPr lang="en-US" dirty="0"/>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smtClean="0">
                <a:solidFill>
                  <a:srgbClr val="0062FF"/>
                </a:solidFill>
              </a:rPr>
              <a:t>© 2017 </a:t>
            </a:r>
            <a:r>
              <a:rPr lang="en-US" dirty="0" smtClean="0">
                <a:solidFill>
                  <a:srgbClr val="0062FF"/>
                </a:solidFill>
              </a:rPr>
              <a:t>Universal Service Administrative Co. </a:t>
            </a:r>
            <a:r>
              <a:rPr lang="en-US" dirty="0" smtClean="0">
                <a:latin typeface="SourceSansPro-Light"/>
                <a:cs typeface="SourceSansPro-Light"/>
              </a:rPr>
              <a:t>Private and Confidential</a:t>
            </a: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83" r:id="rId25"/>
    <p:sldLayoutId id="2147483684" r:id="rId26"/>
    <p:sldLayoutId id="2147483685" r:id="rId27"/>
    <p:sldLayoutId id="2147483686" r:id="rId28"/>
  </p:sldLayoutIdLst>
  <p:hf hdr="0" ft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7924" y="963399"/>
            <a:ext cx="9770076" cy="2387600"/>
          </a:xfrm>
        </p:spPr>
        <p:txBody>
          <a:bodyPr/>
          <a:lstStyle/>
          <a:p>
            <a:r>
              <a:rPr lang="en-US" dirty="0" smtClean="0"/>
              <a:t>Eligible Services and Fiber Options for Service Providers</a:t>
            </a:r>
            <a:endParaRPr lang="en-US" dirty="0"/>
          </a:p>
        </p:txBody>
      </p:sp>
      <p:sp>
        <p:nvSpPr>
          <p:cNvPr id="4" name="Subtitle 3"/>
          <p:cNvSpPr>
            <a:spLocks noGrp="1"/>
          </p:cNvSpPr>
          <p:nvPr>
            <p:ph type="subTitle" idx="1"/>
          </p:nvPr>
        </p:nvSpPr>
        <p:spPr/>
        <p:txBody>
          <a:bodyPr/>
          <a:lstStyle/>
          <a:p>
            <a:r>
              <a:rPr lang="en-US" dirty="0" smtClean="0"/>
              <a:t>Service Provider Training I July 25, 2017</a:t>
            </a:r>
            <a:endParaRPr lang="en-US" dirty="0"/>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and Deadlines</a:t>
            </a:r>
            <a:endParaRPr lang="en-US" dirty="0"/>
          </a:p>
        </p:txBody>
      </p:sp>
      <p:sp>
        <p:nvSpPr>
          <p:cNvPr id="3" name="Content Placeholder 2"/>
          <p:cNvSpPr>
            <a:spLocks noGrp="1"/>
          </p:cNvSpPr>
          <p:nvPr>
            <p:ph idx="1"/>
          </p:nvPr>
        </p:nvSpPr>
        <p:spPr>
          <a:xfrm>
            <a:off x="337351" y="1376040"/>
            <a:ext cx="11187384" cy="4112800"/>
          </a:xfrm>
        </p:spPr>
        <p:txBody>
          <a:bodyPr/>
          <a:lstStyle/>
          <a:p>
            <a:pPr marL="0" indent="0" algn="ctr">
              <a:buNone/>
            </a:pPr>
            <a:r>
              <a:rPr lang="en-US" sz="3200" i="1" dirty="0" smtClean="0"/>
              <a:t>General </a:t>
            </a:r>
            <a:r>
              <a:rPr lang="en-US" sz="3200" i="1" dirty="0"/>
              <a:t>Rule: E-rate support is only available for leased dark fiber (with and without special construction) that is lit, and self-provisioned networks that are constructed and used, in the same funding year (June 30).</a:t>
            </a:r>
          </a:p>
          <a:p>
            <a:pPr marL="342900" indent="-342900">
              <a:buFont typeface="Arial" panose="020B0604020202020204" pitchFamily="34" charset="0"/>
              <a:buChar char="•"/>
            </a:pPr>
            <a:r>
              <a:rPr lang="en-US" sz="2800" dirty="0"/>
              <a:t>Applicants may request a one year extension to light leased dark fiber, or to construct and use a self-provisioned network, if the applicant demonstrates that construction was unavoidably delayed due to weather or other reasons.</a:t>
            </a:r>
          </a:p>
          <a:p>
            <a:pPr marL="342900" indent="-342900">
              <a:buFont typeface="Arial" panose="020B0604020202020204" pitchFamily="34" charset="0"/>
              <a:buChar char="•"/>
            </a:pPr>
            <a:r>
              <a:rPr lang="en-US" sz="2800" dirty="0"/>
              <a:t>Implementation deadline for special construction/leased lit fiber: June 30</a:t>
            </a:r>
          </a:p>
          <a:p>
            <a:pPr marL="0" indent="0">
              <a:buNone/>
            </a:pPr>
            <a:endParaRPr lang="en-US" sz="28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10</a:t>
            </a:fld>
            <a:endParaRPr lang="en-US" dirty="0"/>
          </a:p>
        </p:txBody>
      </p:sp>
    </p:spTree>
    <p:extLst>
      <p:ext uri="{BB962C8B-B14F-4D97-AF65-F5344CB8AC3E}">
        <p14:creationId xmlns:p14="http://schemas.microsoft.com/office/powerpoint/2010/main" val="215245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the FCC Form 470 and RFPs</a:t>
            </a:r>
            <a:br>
              <a:rPr lang="en-US" dirty="0"/>
            </a:br>
            <a:endParaRPr lang="en-US" dirty="0"/>
          </a:p>
        </p:txBody>
      </p:sp>
      <p:sp>
        <p:nvSpPr>
          <p:cNvPr id="3" name="Content Placeholder 2"/>
          <p:cNvSpPr>
            <a:spLocks noGrp="1"/>
          </p:cNvSpPr>
          <p:nvPr>
            <p:ph idx="1"/>
          </p:nvPr>
        </p:nvSpPr>
        <p:spPr>
          <a:xfrm>
            <a:off x="230660" y="1376040"/>
            <a:ext cx="11442356" cy="4112800"/>
          </a:xfrm>
        </p:spPr>
        <p:txBody>
          <a:bodyPr/>
          <a:lstStyle/>
          <a:p>
            <a:pPr marL="0" indent="0" algn="ctr">
              <a:buNone/>
            </a:pPr>
            <a:r>
              <a:rPr lang="en-US" sz="2800" dirty="0" smtClean="0"/>
              <a:t>Be </a:t>
            </a:r>
            <a:r>
              <a:rPr lang="en-US" sz="2800" dirty="0"/>
              <a:t>prepared to provide information that addresses the different cost-effectiveness analyses required for leased dark fiber vs. self-provisioned networks. </a:t>
            </a:r>
          </a:p>
          <a:p>
            <a:pPr marL="342900" indent="-342900">
              <a:buFont typeface="Arial" panose="020B0604020202020204" pitchFamily="34" charset="0"/>
              <a:buChar char="•"/>
            </a:pPr>
            <a:r>
              <a:rPr lang="en-US" dirty="0" smtClean="0"/>
              <a:t>Route </a:t>
            </a:r>
            <a:r>
              <a:rPr lang="en-US" dirty="0"/>
              <a:t>assessment, maps, ROW access and/or easement requirements</a:t>
            </a:r>
            <a:r>
              <a:rPr lang="en-US" dirty="0" smtClean="0"/>
              <a:t>.</a:t>
            </a:r>
          </a:p>
          <a:p>
            <a:pPr marL="342900" lvl="0" indent="-342900">
              <a:buFont typeface="Arial" panose="020B0604020202020204" pitchFamily="34" charset="0"/>
              <a:buChar char="•"/>
            </a:pPr>
            <a:r>
              <a:rPr lang="en-US" dirty="0"/>
              <a:t>Whether fiber will be buried, strung through conduit (existing or newly installed), and/or strung aerially on poles (existing or newly installed), and any associated terms and costs (e.g., pole attachment agreements imposing make-ready costs, trenching and/or boring costs).</a:t>
            </a:r>
          </a:p>
          <a:p>
            <a:pPr marL="342900" lvl="0" indent="-342900">
              <a:buFont typeface="Arial" panose="020B0604020202020204" pitchFamily="34" charset="0"/>
              <a:buChar char="•"/>
            </a:pPr>
            <a:r>
              <a:rPr lang="en-US" dirty="0"/>
              <a:t>Quantity and cost of other plant elements (e.g., handholes, splice enclosures, vaults).</a:t>
            </a:r>
          </a:p>
          <a:p>
            <a:pPr marL="342900" lvl="0" indent="-342900">
              <a:buFont typeface="Arial" panose="020B0604020202020204" pitchFamily="34" charset="0"/>
              <a:buChar char="•"/>
            </a:pPr>
            <a:r>
              <a:rPr lang="en-US" dirty="0"/>
              <a:t>Charges for engineering, environmental assessments, traffic control and permits, surveys, testing, etc.</a:t>
            </a:r>
          </a:p>
          <a:p>
            <a:pPr marL="0" indent="0">
              <a:buNone/>
            </a:pPr>
            <a:endParaRPr lang="en-US" dirty="0"/>
          </a:p>
          <a:p>
            <a:pPr marL="0" inden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Tree>
    <p:extLst>
      <p:ext uri="{BB962C8B-B14F-4D97-AF65-F5344CB8AC3E}">
        <p14:creationId xmlns:p14="http://schemas.microsoft.com/office/powerpoint/2010/main" val="37143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Role During the Application Process and PIA Review</a:t>
            </a:r>
            <a:br>
              <a:rPr lang="en-US" dirty="0"/>
            </a:br>
            <a:endParaRPr lang="en-US" dirty="0"/>
          </a:p>
        </p:txBody>
      </p:sp>
      <p:sp>
        <p:nvSpPr>
          <p:cNvPr id="3" name="Content Placeholder 2"/>
          <p:cNvSpPr>
            <a:spLocks noGrp="1"/>
          </p:cNvSpPr>
          <p:nvPr>
            <p:ph idx="1"/>
          </p:nvPr>
        </p:nvSpPr>
        <p:spPr>
          <a:xfrm>
            <a:off x="337351" y="1536063"/>
            <a:ext cx="11286238" cy="4112800"/>
          </a:xfrm>
        </p:spPr>
        <p:txBody>
          <a:bodyPr/>
          <a:lstStyle/>
          <a:p>
            <a:pPr marL="0" indent="0" algn="ctr">
              <a:buNone/>
            </a:pPr>
            <a:r>
              <a:rPr lang="en-US" sz="3200" i="1" dirty="0" smtClean="0"/>
              <a:t>After </a:t>
            </a:r>
            <a:r>
              <a:rPr lang="en-US" sz="3200" i="1" dirty="0"/>
              <a:t>competitive bidding is closed and a contract has been </a:t>
            </a:r>
            <a:r>
              <a:rPr lang="en-US" sz="3200" i="1" dirty="0" smtClean="0"/>
              <a:t>entered…</a:t>
            </a:r>
            <a:endParaRPr lang="en-US" sz="3200" i="1" dirty="0"/>
          </a:p>
          <a:p>
            <a:pPr marL="0" indent="0">
              <a:buNone/>
            </a:pPr>
            <a:r>
              <a:rPr lang="en-US" sz="2800" dirty="0"/>
              <a:t>During PIA review, service providers </a:t>
            </a:r>
            <a:r>
              <a:rPr lang="en-US" sz="2800" dirty="0" smtClean="0"/>
              <a:t>can:</a:t>
            </a:r>
            <a:endParaRPr lang="en-US" sz="2800" dirty="0"/>
          </a:p>
          <a:p>
            <a:pPr lvl="0">
              <a:buFont typeface="Arial" panose="020B0604020202020204" pitchFamily="34" charset="0"/>
              <a:buChar char="•"/>
            </a:pPr>
            <a:r>
              <a:rPr lang="en-US" sz="2800" dirty="0"/>
              <a:t>Assist applicants in preparing their FCC Form 471/Funding Request</a:t>
            </a:r>
          </a:p>
          <a:p>
            <a:pPr lvl="0">
              <a:buFont typeface="Arial" panose="020B0604020202020204" pitchFamily="34" charset="0"/>
              <a:buChar char="•"/>
            </a:pPr>
            <a:r>
              <a:rPr lang="en-US" sz="2800" dirty="0"/>
              <a:t>Respond to PIA questions</a:t>
            </a:r>
          </a:p>
          <a:p>
            <a:pPr lvl="0">
              <a:buFont typeface="Arial" panose="020B0604020202020204" pitchFamily="34" charset="0"/>
              <a:buChar char="•"/>
            </a:pPr>
            <a:r>
              <a:rPr lang="en-US" sz="2800" dirty="0"/>
              <a:t>Speak directly with PIA reviewers</a:t>
            </a:r>
          </a:p>
          <a:p>
            <a:pPr lvl="0">
              <a:buFont typeface="Arial" panose="020B0604020202020204" pitchFamily="34" charset="0"/>
              <a:buChar char="•"/>
            </a:pPr>
            <a:r>
              <a:rPr lang="en-US" sz="2800" dirty="0"/>
              <a:t>Assist with explaining why your service offering is </a:t>
            </a:r>
            <a:r>
              <a:rPr lang="en-US" sz="2800" dirty="0" smtClean="0"/>
              <a:t>cost-effective</a:t>
            </a:r>
            <a:endParaRPr lang="en-US" sz="2800" dirty="0"/>
          </a:p>
          <a:p>
            <a:pPr marL="0" indent="0">
              <a:buNone/>
            </a:pPr>
            <a:endParaRPr lang="en-US" sz="28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979598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3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pPr marL="0" indent="0">
              <a:buNone/>
            </a:pPr>
            <a:r>
              <a:rPr lang="en-US" sz="3200" dirty="0"/>
              <a:t>In this </a:t>
            </a:r>
            <a:r>
              <a:rPr lang="en-US" sz="3200" dirty="0" smtClean="0"/>
              <a:t>session you </a:t>
            </a:r>
            <a:r>
              <a:rPr lang="en-US" sz="3200" dirty="0"/>
              <a:t>will learn</a:t>
            </a:r>
            <a:r>
              <a:rPr lang="en-US" sz="3200" dirty="0" smtClean="0"/>
              <a:t>:</a:t>
            </a:r>
            <a:endParaRPr lang="en-US" sz="3200" dirty="0"/>
          </a:p>
          <a:p>
            <a:pPr marL="457200" indent="-457200">
              <a:buFont typeface="Arial" panose="020B0604020202020204" pitchFamily="34" charset="0"/>
              <a:buChar char="•"/>
            </a:pPr>
            <a:r>
              <a:rPr lang="en-US" sz="2800" dirty="0" smtClean="0"/>
              <a:t>How </a:t>
            </a:r>
            <a:r>
              <a:rPr lang="en-US" sz="2800" dirty="0"/>
              <a:t>to identify eligible services</a:t>
            </a:r>
          </a:p>
          <a:p>
            <a:pPr marL="457200" indent="-457200">
              <a:buFont typeface="Arial" panose="020B0604020202020204" pitchFamily="34" charset="0"/>
              <a:buChar char="•"/>
            </a:pPr>
            <a:r>
              <a:rPr lang="en-US" sz="2800" dirty="0" smtClean="0"/>
              <a:t>How </a:t>
            </a:r>
            <a:r>
              <a:rPr lang="en-US" sz="2800" dirty="0"/>
              <a:t>to locate the FCC </a:t>
            </a:r>
            <a:r>
              <a:rPr lang="en-US" sz="2800" dirty="0" smtClean="0"/>
              <a:t>Forms </a:t>
            </a:r>
            <a:r>
              <a:rPr lang="en-US" sz="2800" dirty="0"/>
              <a:t>470, RFPs and RFP documents for Fiber</a:t>
            </a:r>
          </a:p>
          <a:p>
            <a:pPr marL="457200" indent="-457200">
              <a:buFont typeface="Arial" panose="020B0604020202020204" pitchFamily="34" charset="0"/>
              <a:buChar char="•"/>
            </a:pPr>
            <a:r>
              <a:rPr lang="en-US" sz="2800" dirty="0" smtClean="0"/>
              <a:t>Understanding </a:t>
            </a:r>
            <a:r>
              <a:rPr lang="en-US" sz="2800" dirty="0"/>
              <a:t>the service provider role in the process</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3833513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Services</a:t>
            </a:r>
            <a:endParaRPr lang="en-US" dirty="0"/>
          </a:p>
        </p:txBody>
      </p:sp>
      <p:sp>
        <p:nvSpPr>
          <p:cNvPr id="3" name="Content Placeholder 2"/>
          <p:cNvSpPr>
            <a:spLocks noGrp="1"/>
          </p:cNvSpPr>
          <p:nvPr>
            <p:ph idx="1"/>
          </p:nvPr>
        </p:nvSpPr>
        <p:spPr/>
        <p:txBody>
          <a:bodyPr/>
          <a:lstStyle/>
          <a:p>
            <a:pPr marL="0" indent="0" algn="ctr">
              <a:buNone/>
            </a:pPr>
            <a:r>
              <a:rPr lang="en-US" sz="3200" i="1" dirty="0"/>
              <a:t>The eligible services list contains a description of the products and services that will be eligible for discounts, along with additional helpful information such as eligibility conditions for each category of service for each specified funding year.</a:t>
            </a:r>
          </a:p>
          <a:p>
            <a:pPr marL="342900" indent="-342900">
              <a:buFont typeface="Arial" panose="020B0604020202020204" pitchFamily="34" charset="0"/>
              <a:buChar char="•"/>
            </a:pPr>
            <a:r>
              <a:rPr lang="en-US" sz="2800" dirty="0"/>
              <a:t>The eligible services list is </a:t>
            </a:r>
            <a:r>
              <a:rPr lang="en-US" sz="2800" b="1" dirty="0"/>
              <a:t>published annually</a:t>
            </a:r>
            <a:r>
              <a:rPr lang="en-US" sz="2800" dirty="0"/>
              <a:t>.</a:t>
            </a:r>
          </a:p>
          <a:p>
            <a:pPr marL="342900" indent="-342900">
              <a:buFont typeface="Arial" panose="020B0604020202020204" pitchFamily="34" charset="0"/>
              <a:buChar char="•"/>
            </a:pPr>
            <a:r>
              <a:rPr lang="en-US" sz="2800" dirty="0"/>
              <a:t>The </a:t>
            </a:r>
            <a:r>
              <a:rPr lang="en-US" sz="2800" b="1" dirty="0"/>
              <a:t>public comment period is open for additions</a:t>
            </a:r>
            <a:r>
              <a:rPr lang="en-US" sz="2800" dirty="0"/>
              <a:t>, revisions and input on the FY2018 eligible services list. </a:t>
            </a:r>
          </a:p>
          <a:p>
            <a:pPr marL="0" indent="0">
              <a:buNone/>
            </a:pPr>
            <a:endParaRPr lang="en-US" i="1" dirty="0"/>
          </a:p>
          <a:p>
            <a:pPr marL="0" indent="0">
              <a:buNone/>
            </a:pP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a:t>
            </a:fld>
            <a:endParaRPr lang="en-US" dirty="0"/>
          </a:p>
        </p:txBody>
      </p:sp>
    </p:spTree>
    <p:extLst>
      <p:ext uri="{BB962C8B-B14F-4D97-AF65-F5344CB8AC3E}">
        <p14:creationId xmlns:p14="http://schemas.microsoft.com/office/powerpoint/2010/main" val="1280256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Leased Lit Fiber</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A fiber-based broadband service where the service provider owns and manages the network, and the E-rate applicant pays a recurring fee to have data transported over the network.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Tree>
    <p:extLst>
      <p:ext uri="{BB962C8B-B14F-4D97-AF65-F5344CB8AC3E}">
        <p14:creationId xmlns:p14="http://schemas.microsoft.com/office/powerpoint/2010/main" val="3226106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Leased Dark Fiber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The E-rate applicant leases a portion of a provider-owned and maintained fiber network and separately pays to have that fiber lit in order to transmit information over that fiber. </a:t>
            </a:r>
          </a:p>
          <a:p>
            <a:pPr marL="0" indent="0">
              <a:buNone/>
            </a:pPr>
            <a:endParaRPr lang="en-US" sz="32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Tree>
    <p:extLst>
      <p:ext uri="{BB962C8B-B14F-4D97-AF65-F5344CB8AC3E}">
        <p14:creationId xmlns:p14="http://schemas.microsoft.com/office/powerpoint/2010/main" val="1496740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Self-Provisioned Network</a:t>
            </a:r>
            <a:endParaRPr lang="en-US" dirty="0"/>
          </a:p>
        </p:txBody>
      </p:sp>
      <p:sp>
        <p:nvSpPr>
          <p:cNvPr id="3" name="Content Placeholder 2"/>
          <p:cNvSpPr>
            <a:spLocks noGrp="1"/>
          </p:cNvSpPr>
          <p:nvPr>
            <p:ph idx="1"/>
          </p:nvPr>
        </p:nvSpPr>
        <p:spPr/>
        <p:txBody>
          <a:bodyPr/>
          <a:lstStyle/>
          <a:p>
            <a:pPr marL="0" indent="0">
              <a:buNone/>
            </a:pPr>
            <a:r>
              <a:rPr lang="en-US" sz="3200" dirty="0" smtClean="0"/>
              <a:t>Complete </a:t>
            </a:r>
            <a:r>
              <a:rPr lang="en-US" sz="3200" dirty="0"/>
              <a:t>applicant ownership of a high-speed broadband network. The applicant hires a vendor to construct the network or a portion of the network, and thereafter owns and maintains that network or portion.</a:t>
            </a:r>
          </a:p>
          <a:p>
            <a:pPr marL="0" indent="0">
              <a:buNone/>
            </a:pPr>
            <a:r>
              <a:rPr lang="en-US" sz="2800" i="1" dirty="0"/>
              <a:t>Note: Although included as a fiber option, applicants may seek support for self-provisioned networks using technologies other than fiber.</a:t>
            </a:r>
          </a:p>
          <a:p>
            <a:pPr marL="0" indent="0">
              <a:buNone/>
            </a:pPr>
            <a:endParaRPr lang="en-US" sz="2800" i="1"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6</a:t>
            </a:fld>
            <a:endParaRPr lang="en-US" dirty="0"/>
          </a:p>
        </p:txBody>
      </p:sp>
    </p:spTree>
    <p:extLst>
      <p:ext uri="{BB962C8B-B14F-4D97-AF65-F5344CB8AC3E}">
        <p14:creationId xmlns:p14="http://schemas.microsoft.com/office/powerpoint/2010/main" val="110590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a:t>
            </a:r>
            <a:endParaRPr lang="en-US" dirty="0"/>
          </a:p>
        </p:txBody>
      </p:sp>
      <p:sp>
        <p:nvSpPr>
          <p:cNvPr id="3" name="Content Placeholder 2"/>
          <p:cNvSpPr>
            <a:spLocks noGrp="1"/>
          </p:cNvSpPr>
          <p:nvPr>
            <p:ph idx="1"/>
          </p:nvPr>
        </p:nvSpPr>
        <p:spPr/>
        <p:txBody>
          <a:bodyPr/>
          <a:lstStyle/>
          <a:p>
            <a:pPr marL="0" indent="0" algn="ctr">
              <a:buNone/>
            </a:pPr>
            <a:r>
              <a:rPr lang="en-US" sz="3200" dirty="0" smtClean="0"/>
              <a:t>The </a:t>
            </a:r>
            <a:r>
              <a:rPr lang="en-US" sz="3200" b="1" dirty="0"/>
              <a:t>upfront, non-recurring costs</a:t>
            </a:r>
            <a:r>
              <a:rPr lang="en-US" sz="3200" dirty="0"/>
              <a:t> associated with the installation of new fiber to or between eligible entities. </a:t>
            </a:r>
            <a:endParaRPr lang="en-US" sz="3200" dirty="0" smtClean="0"/>
          </a:p>
          <a:p>
            <a:pPr marL="342900" indent="-342900">
              <a:buFont typeface="Arial" panose="020B0604020202020204" pitchFamily="34" charset="0"/>
              <a:buChar char="•"/>
            </a:pPr>
            <a:r>
              <a:rPr lang="en-US" sz="3200" dirty="0" smtClean="0"/>
              <a:t>Special </a:t>
            </a:r>
            <a:r>
              <a:rPr lang="en-US" sz="3200" dirty="0"/>
              <a:t>construction charges eligible for Category One support consist of three components:</a:t>
            </a:r>
          </a:p>
          <a:p>
            <a:pPr lvl="1">
              <a:buFont typeface="Arial" panose="020B0604020202020204" pitchFamily="34" charset="0"/>
              <a:buChar char="•"/>
            </a:pPr>
            <a:r>
              <a:rPr lang="en-US" sz="2800" dirty="0"/>
              <a:t>Construction of network facilities</a:t>
            </a:r>
          </a:p>
          <a:p>
            <a:pPr lvl="1">
              <a:buFont typeface="Arial" panose="020B0604020202020204" pitchFamily="34" charset="0"/>
              <a:buChar char="•"/>
            </a:pPr>
            <a:r>
              <a:rPr lang="en-US" sz="2800" dirty="0"/>
              <a:t>Design and engineering</a:t>
            </a:r>
          </a:p>
          <a:p>
            <a:pPr lvl="1">
              <a:buFont typeface="Arial" panose="020B0604020202020204" pitchFamily="34" charset="0"/>
              <a:buChar char="•"/>
            </a:pPr>
            <a:r>
              <a:rPr lang="en-US" sz="2800" dirty="0"/>
              <a:t>Project management</a:t>
            </a:r>
            <a:r>
              <a:rPr lang="en-US" dirty="0"/>
              <a:t>	</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Tree>
    <p:extLst>
      <p:ext uri="{BB962C8B-B14F-4D97-AF65-F5344CB8AC3E}">
        <p14:creationId xmlns:p14="http://schemas.microsoft.com/office/powerpoint/2010/main" val="223979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continued</a:t>
            </a:r>
            <a:endParaRPr lang="en-US" dirty="0"/>
          </a:p>
        </p:txBody>
      </p:sp>
      <p:sp>
        <p:nvSpPr>
          <p:cNvPr id="3" name="Content Placeholder 2"/>
          <p:cNvSpPr>
            <a:spLocks noGrp="1"/>
          </p:cNvSpPr>
          <p:nvPr>
            <p:ph idx="1"/>
          </p:nvPr>
        </p:nvSpPr>
        <p:spPr>
          <a:xfrm>
            <a:off x="337351" y="1709057"/>
            <a:ext cx="10470692" cy="4112800"/>
          </a:xfrm>
        </p:spPr>
        <p:txBody>
          <a:bodyPr/>
          <a:lstStyle/>
          <a:p>
            <a:pPr marL="0" indent="0" algn="ctr">
              <a:buNone/>
            </a:pPr>
            <a:r>
              <a:rPr lang="en-US" sz="3200" dirty="0"/>
              <a:t>Special construction charges eligible for Category One support </a:t>
            </a:r>
            <a:r>
              <a:rPr lang="en-US" sz="3200" dirty="0" smtClean="0"/>
              <a:t>do </a:t>
            </a:r>
            <a:r>
              <a:rPr lang="en-US" sz="3200" dirty="0"/>
              <a:t>not include:</a:t>
            </a:r>
          </a:p>
          <a:p>
            <a:pPr marL="342900" indent="-342900">
              <a:buFont typeface="Arial" panose="020B0604020202020204" pitchFamily="34" charset="0"/>
              <a:buChar char="•"/>
            </a:pPr>
            <a:r>
              <a:rPr lang="en-US" sz="2800" dirty="0"/>
              <a:t>Network Equipment necessary to light fiber, nor the services necessary to maintain the fiber. </a:t>
            </a:r>
          </a:p>
          <a:p>
            <a:pPr marL="342900" indent="-342900">
              <a:buFont typeface="Arial" panose="020B0604020202020204" pitchFamily="34" charset="0"/>
              <a:buChar char="•"/>
            </a:pPr>
            <a:r>
              <a:rPr lang="en-US" sz="2800" dirty="0"/>
              <a:t>Charges for Network Equipment and fiber maintenance and operations are eligible for Category One support as separate services, but not as special construction.</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8</a:t>
            </a:fld>
            <a:endParaRPr lang="en-US" dirty="0"/>
          </a:p>
        </p:txBody>
      </p:sp>
    </p:spTree>
    <p:extLst>
      <p:ext uri="{BB962C8B-B14F-4D97-AF65-F5344CB8AC3E}">
        <p14:creationId xmlns:p14="http://schemas.microsoft.com/office/powerpoint/2010/main" val="1826621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continued</a:t>
            </a:r>
            <a:endParaRPr lang="en-US" dirty="0"/>
          </a:p>
        </p:txBody>
      </p:sp>
      <p:sp>
        <p:nvSpPr>
          <p:cNvPr id="3" name="Content Placeholder 2"/>
          <p:cNvSpPr>
            <a:spLocks noGrp="1"/>
          </p:cNvSpPr>
          <p:nvPr>
            <p:ph idx="1"/>
          </p:nvPr>
        </p:nvSpPr>
        <p:spPr>
          <a:xfrm>
            <a:off x="395416" y="1376040"/>
            <a:ext cx="11178745" cy="4112800"/>
          </a:xfrm>
        </p:spPr>
        <p:txBody>
          <a:bodyPr/>
          <a:lstStyle/>
          <a:p>
            <a:pPr marL="0" indent="0" algn="ctr">
              <a:buNone/>
            </a:pPr>
            <a:r>
              <a:rPr lang="en-US" sz="3200" dirty="0" smtClean="0"/>
              <a:t>Special </a:t>
            </a:r>
            <a:r>
              <a:rPr lang="en-US" sz="3200" dirty="0"/>
              <a:t>construction charges incurred up to six months prior to the beginning of the funding year are eligible for support if:</a:t>
            </a:r>
          </a:p>
          <a:p>
            <a:pPr marL="342900" indent="-342900">
              <a:buFont typeface="Arial" panose="020B0604020202020204" pitchFamily="34" charset="0"/>
              <a:buChar char="•"/>
            </a:pPr>
            <a:r>
              <a:rPr lang="en-US" sz="2800" dirty="0" smtClean="0"/>
              <a:t>Construction </a:t>
            </a:r>
            <a:r>
              <a:rPr lang="en-US" sz="2800" dirty="0"/>
              <a:t>begins after selection of a service provider pursuant to a valid competitive bidding process;</a:t>
            </a:r>
          </a:p>
          <a:p>
            <a:pPr marL="342900" indent="-342900">
              <a:buFont typeface="Arial" panose="020B0604020202020204" pitchFamily="34" charset="0"/>
              <a:buChar char="•"/>
            </a:pPr>
            <a:r>
              <a:rPr lang="en-US" sz="2800" dirty="0" smtClean="0"/>
              <a:t>A </a:t>
            </a:r>
            <a:r>
              <a:rPr lang="en-US" sz="2800" dirty="0"/>
              <a:t>Category One recurring service depends on the installation of the infrastructure; and </a:t>
            </a:r>
          </a:p>
          <a:p>
            <a:pPr marL="342900" indent="-342900">
              <a:buFont typeface="Arial" panose="020B0604020202020204" pitchFamily="34" charset="0"/>
              <a:buChar char="•"/>
            </a:pPr>
            <a:r>
              <a:rPr lang="en-US" sz="2800" dirty="0" smtClean="0"/>
              <a:t>Actual </a:t>
            </a:r>
            <a:r>
              <a:rPr lang="en-US" sz="2800" dirty="0"/>
              <a:t>service start date is after the start of the funding year</a:t>
            </a:r>
            <a:r>
              <a:rPr lang="en-US" sz="2800" dirty="0" smtClean="0"/>
              <a:t>.</a:t>
            </a:r>
          </a:p>
          <a:p>
            <a:pPr marL="342900" indent="-342900">
              <a:buFont typeface="Arial" panose="020B0604020202020204" pitchFamily="34" charset="0"/>
              <a:buChar char="•"/>
            </a:pPr>
            <a:r>
              <a:rPr lang="en-US" sz="2800" dirty="0" smtClean="0"/>
              <a:t>Applicants </a:t>
            </a:r>
            <a:r>
              <a:rPr lang="en-US" sz="2800" dirty="0"/>
              <a:t>that start construction early, before a funding request is approved, assume the risk that the request will be denied.</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spTree>
    <p:extLst>
      <p:ext uri="{BB962C8B-B14F-4D97-AF65-F5344CB8AC3E}">
        <p14:creationId xmlns:p14="http://schemas.microsoft.com/office/powerpoint/2010/main" val="3404011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301050ec-8736-4c7a-a18b-4ae609820d17" ContentTypeId="0x0101004F25059A2FD2E44CA82C12FB36364AB8" PreviousValue="false"/>
</file>

<file path=customXml/item3.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https://intranet.usac.org/resources/Documents/USAC%20PPT%20Template%2016-9.pptx</Url>
      <Description>PowerPoint Template 16:9</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03002cba24d47dbe95f22d5d6d2b5a28">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ae2dfaa4a53b553c1adcf494c2155c96"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Footprints"/>
          <xsd:enumeration value="Jabber"/>
          <xsd:enumeration value="Miscellaneous"/>
          <xsd:enumeration value="Okta"/>
          <xsd:enumeration value="Outlook"/>
          <xsd:enumeration value="Remote Access"/>
          <xsd:enumeration value="ServiceCenter"/>
          <xsd:enumeration value="Telephone"/>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2.xml><?xml version="1.0" encoding="utf-8"?>
<ds:datastoreItem xmlns:ds="http://schemas.openxmlformats.org/officeDocument/2006/customXml" ds:itemID="{631696A7-BE03-41D9-A507-5A275470EDBA}">
  <ds:schemaRefs>
    <ds:schemaRef ds:uri="Microsoft.SharePoint.Taxonomy.ContentTypeSync"/>
  </ds:schemaRefs>
</ds:datastoreItem>
</file>

<file path=customXml/itemProps3.xml><?xml version="1.0" encoding="utf-8"?>
<ds:datastoreItem xmlns:ds="http://schemas.openxmlformats.org/officeDocument/2006/customXml" ds:itemID="{853BAF0C-A349-4928-A4F0-F810B32962F6}">
  <ds:schemaRefs>
    <ds:schemaRef ds:uri="http://schemas.microsoft.com/office/2006/documentManagement/types"/>
    <ds:schemaRef ds:uri="http://schemas.microsoft.com/sharepoint/v3"/>
    <ds:schemaRef ds:uri="http://purl.org/dc/elements/1.1/"/>
    <ds:schemaRef ds:uri="http://purl.org/dc/terms/"/>
    <ds:schemaRef ds:uri="f92b86cd-f024-403d-a7f3-8158e59dc517"/>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341b754e-9596-4891-8438-3e5799c132b5"/>
  </ds:schemaRefs>
</ds:datastoreItem>
</file>

<file path=customXml/itemProps4.xml><?xml version="1.0" encoding="utf-8"?>
<ds:datastoreItem xmlns:ds="http://schemas.openxmlformats.org/officeDocument/2006/customXml" ds:itemID="{2C6FC9AD-BB00-4021-A723-CF1548239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6808</TotalTime>
  <Words>718</Words>
  <Application>Microsoft Office PowerPoint</Application>
  <PresentationFormat>Widescreen</PresentationFormat>
  <Paragraphs>69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LucidaGrande</vt:lpstr>
      <vt:lpstr>Source Sans Pro</vt:lpstr>
      <vt:lpstr>SourceSansPro-Light</vt:lpstr>
      <vt:lpstr>Wingdings</vt:lpstr>
      <vt:lpstr>Office Theme</vt:lpstr>
      <vt:lpstr>Eligible Services and Fiber Options for Service Providers</vt:lpstr>
      <vt:lpstr>Welcome</vt:lpstr>
      <vt:lpstr>Eligible Services</vt:lpstr>
      <vt:lpstr>Leased Lit Fiber</vt:lpstr>
      <vt:lpstr>Leased Dark Fiber </vt:lpstr>
      <vt:lpstr>Self-Provisioned Network</vt:lpstr>
      <vt:lpstr>Special Construction</vt:lpstr>
      <vt:lpstr>Special Construction, continued</vt:lpstr>
      <vt:lpstr>Special Construction, continued</vt:lpstr>
      <vt:lpstr>Extensions and Deadlines</vt:lpstr>
      <vt:lpstr>Responding to the FCC Form 470 and RFPs </vt:lpstr>
      <vt:lpstr>Your Role During the Application Process and PIA Review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Ginna Melendez</cp:lastModifiedBy>
  <cp:revision>107</cp:revision>
  <dcterms:created xsi:type="dcterms:W3CDTF">2016-08-11T17:43:36Z</dcterms:created>
  <dcterms:modified xsi:type="dcterms:W3CDTF">2017-08-07T14:24:28Z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