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68"/>
  </p:notesMasterIdLst>
  <p:handoutMasterIdLst>
    <p:handoutMasterId r:id="rId69"/>
  </p:handoutMasterIdLst>
  <p:sldIdLst>
    <p:sldId id="300" r:id="rId5"/>
    <p:sldId id="352" r:id="rId6"/>
    <p:sldId id="302" r:id="rId7"/>
    <p:sldId id="304" r:id="rId8"/>
    <p:sldId id="305" r:id="rId9"/>
    <p:sldId id="306" r:id="rId10"/>
    <p:sldId id="336" r:id="rId11"/>
    <p:sldId id="307" r:id="rId12"/>
    <p:sldId id="308" r:id="rId13"/>
    <p:sldId id="309" r:id="rId14"/>
    <p:sldId id="311" r:id="rId15"/>
    <p:sldId id="313" r:id="rId16"/>
    <p:sldId id="314" r:id="rId17"/>
    <p:sldId id="348" r:id="rId18"/>
    <p:sldId id="315" r:id="rId19"/>
    <p:sldId id="349" r:id="rId20"/>
    <p:sldId id="317" r:id="rId21"/>
    <p:sldId id="318" r:id="rId22"/>
    <p:sldId id="319" r:id="rId23"/>
    <p:sldId id="321" r:id="rId24"/>
    <p:sldId id="350" r:id="rId25"/>
    <p:sldId id="322" r:id="rId26"/>
    <p:sldId id="351" r:id="rId27"/>
    <p:sldId id="360" r:id="rId28"/>
    <p:sldId id="361" r:id="rId29"/>
    <p:sldId id="362" r:id="rId30"/>
    <p:sldId id="326" r:id="rId31"/>
    <p:sldId id="328" r:id="rId32"/>
    <p:sldId id="329" r:id="rId33"/>
    <p:sldId id="260" r:id="rId34"/>
    <p:sldId id="261" r:id="rId35"/>
    <p:sldId id="262" r:id="rId36"/>
    <p:sldId id="263" r:id="rId37"/>
    <p:sldId id="355" r:id="rId38"/>
    <p:sldId id="295" r:id="rId39"/>
    <p:sldId id="266" r:id="rId40"/>
    <p:sldId id="359" r:id="rId41"/>
    <p:sldId id="267" r:id="rId42"/>
    <p:sldId id="268" r:id="rId43"/>
    <p:sldId id="269" r:id="rId44"/>
    <p:sldId id="270" r:id="rId45"/>
    <p:sldId id="272" r:id="rId46"/>
    <p:sldId id="273" r:id="rId47"/>
    <p:sldId id="274" r:id="rId48"/>
    <p:sldId id="335" r:id="rId49"/>
    <p:sldId id="276" r:id="rId50"/>
    <p:sldId id="358" r:id="rId51"/>
    <p:sldId id="277" r:id="rId52"/>
    <p:sldId id="278" r:id="rId53"/>
    <p:sldId id="280" r:id="rId54"/>
    <p:sldId id="357" r:id="rId55"/>
    <p:sldId id="281" r:id="rId56"/>
    <p:sldId id="283" r:id="rId57"/>
    <p:sldId id="284" r:id="rId58"/>
    <p:sldId id="356" r:id="rId59"/>
    <p:sldId id="286" r:id="rId60"/>
    <p:sldId id="287" r:id="rId61"/>
    <p:sldId id="354" r:id="rId62"/>
    <p:sldId id="290" r:id="rId63"/>
    <p:sldId id="292" r:id="rId64"/>
    <p:sldId id="353" r:id="rId65"/>
    <p:sldId id="346" r:id="rId66"/>
    <p:sldId id="347" r:id="rId67"/>
  </p:sldIdLst>
  <p:sldSz cx="12192000" cy="6858000"/>
  <p:notesSz cx="6858000" cy="9144000"/>
  <p:embeddedFontLst>
    <p:embeddedFont>
      <p:font typeface="Calibri" panose="020F0502020204030204" pitchFamily="3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Noran" initials="" lastIdx="17" clrIdx="0"/>
  <p:cmAuthor id="1" name="Ginna Melendez" initials="" lastIdx="10" clrIdx="1"/>
  <p:cmAuthor id="2" name="James Bachtell" initials="JB" lastIdx="15" clrIdx="2">
    <p:extLst/>
  </p:cmAuthor>
  <p:cmAuthor id="3" name="Keesha Bullock" initials="KB" lastIdx="8" clrIdx="3">
    <p:extLst/>
  </p:cmAuthor>
  <p:cmAuthor id="4" name="Kate Dumouchel" initials="KD" lastIdx="15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F20F78F-A5BB-49AF-9A89-53C4CCFCB9B4}">
  <a:tblStyle styleId="{AF20F78F-A5BB-49AF-9A89-53C4CCFCB9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9EF"/>
          </a:solidFill>
        </a:fill>
      </a:tcStyle>
    </a:wholeTbl>
    <a:band1H>
      <a:tcStyle>
        <a:tcBdr/>
        <a:fill>
          <a:solidFill>
            <a:srgbClr val="CACFDF"/>
          </a:solidFill>
        </a:fill>
      </a:tcStyle>
    </a:band1H>
    <a:band1V>
      <a:tcStyle>
        <a:tcBdr/>
        <a:fill>
          <a:solidFill>
            <a:srgbClr val="CACFD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8" autoAdjust="0"/>
    <p:restoredTop sz="88212" autoAdjust="0"/>
  </p:normalViewPr>
  <p:slideViewPr>
    <p:cSldViewPr>
      <p:cViewPr varScale="1">
        <p:scale>
          <a:sx n="99" d="100"/>
          <a:sy n="99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6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4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1.fntdata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2B4D-E746-4191-9A4D-7584648321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1B8F1-6FB3-41DB-93D5-3F1F11B1A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1103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95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094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66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07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074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64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555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822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15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885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32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69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324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417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417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193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193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193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867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389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003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23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867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432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12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193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193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4278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379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379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6860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3288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12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374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3967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6226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3038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5132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9075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9075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7061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2624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9798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97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2977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7242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9651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1779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1779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922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330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330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1044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2384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23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29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8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19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21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0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dirty="0"/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77153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8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1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8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4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6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3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1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3505200"/>
            <a:ext cx="3465766" cy="2667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57400"/>
            <a:ext cx="3466631" cy="832103"/>
          </a:xfrm>
        </p:spPr>
        <p:txBody>
          <a:bodyPr anchor="t" anchorCtr="0">
            <a:no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CATEGORY ONE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3505200"/>
            <a:ext cx="3477958" cy="26913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391151" y="2467317"/>
            <a:ext cx="3478826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 smtClean="0"/>
              <a:t>CATEGORY</a:t>
            </a:r>
            <a:r>
              <a:rPr lang="en-US" sz="3200" baseline="0" dirty="0" smtClean="0"/>
              <a:t> TWO</a:t>
            </a:r>
            <a:endParaRPr lang="en-US" sz="32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3505200"/>
            <a:ext cx="3465766" cy="26913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367876" y="2477879"/>
            <a:ext cx="3466631" cy="731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 smtClean="0"/>
              <a:t>VOICE SERVICES</a:t>
            </a:r>
            <a:endParaRPr lang="en-US" sz="3200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81635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4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2017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70355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2017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272616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74513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27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24450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505200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8637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sz="2800"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1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3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4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1729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kern="1200" smtClean="0"/>
              <a:pPr/>
              <a:t>‹#›</a:t>
            </a:fld>
            <a:endParaRPr lang="en-US" kern="12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8" r:id="rId13"/>
    <p:sldLayoutId id="2147483683" r:id="rId14"/>
    <p:sldLayoutId id="2147483684" r:id="rId15"/>
    <p:sldLayoutId id="2147483685" r:id="rId16"/>
    <p:sldLayoutId id="2147483688" r:id="rId17"/>
    <p:sldLayoutId id="2147483689" r:id="rId18"/>
    <p:sldLayoutId id="2147483690" r:id="rId19"/>
    <p:sldLayoutId id="2147483691" r:id="rId20"/>
    <p:sldLayoutId id="2147483693" r:id="rId21"/>
    <p:sldLayoutId id="2147483694" r:id="rId22"/>
    <p:sldLayoutId id="2147483667" r:id="rId23"/>
    <p:sldLayoutId id="2147483696" r:id="rId24"/>
    <p:sldLayoutId id="2147483660" r:id="rId25"/>
    <p:sldLayoutId id="2147483652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applicants/beforeyoubegin/eligible-services-lis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applicants/step03/alternative-discounts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ltools.universalservice.org/portal-external/urbanRuralLooku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sac.org/_res/documents/sl/pdf/tools/C2-Budget-Tool-USER-GUIDE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ltools.universalservice.org/portal-external/budgetLookup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applicants/step06/obtain-an-applicant-498-id.asp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tools/deadlines/Default.aspx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applicants/beforeyoubegin/non-traditional/eligibility-table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_res/documents/sl/pdf/samples/samples-checklist-E-Rate-table-contents.pdf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SE-SL-PPT Cover Photo.jpg"/>
          <p:cNvPicPr preferRelativeResize="0"/>
          <p:nvPr/>
        </p:nvPicPr>
        <p:blipFill rotWithShape="1">
          <a:blip r:embed="rId3">
            <a:alphaModFix/>
          </a:blip>
          <a:srcRect t="2829" b="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5354599"/>
            <a:ext cx="2702087" cy="9626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457201" y="2706020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E-rate Program and Filing Process Overview </a:t>
            </a:r>
          </a:p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2017 E-rate Training 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337351" y="3873453"/>
            <a:ext cx="115824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8305800" y="5952160"/>
            <a:ext cx="3244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9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© 2017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Universal Service Administrative Co.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SansPro-Light"/>
              <a:ea typeface="Source Sans Pro" charset="0"/>
              <a:cs typeface="SourceSansPro-Ligh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843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1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290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/>
              <a:t>PRODUCTS &amp; SERVICES ELIGIBLE FOR E-RATE</a:t>
            </a:r>
          </a:p>
        </p:txBody>
      </p:sp>
      <p:graphicFrame>
        <p:nvGraphicFramePr>
          <p:cNvPr id="170" name="Shape 170"/>
          <p:cNvGraphicFramePr/>
          <p:nvPr>
            <p:extLst>
              <p:ext uri="{D42A27DB-BD31-4B8C-83A1-F6EECF244321}">
                <p14:modId xmlns:p14="http://schemas.microsoft.com/office/powerpoint/2010/main" val="3849303274"/>
              </p:ext>
            </p:extLst>
          </p:nvPr>
        </p:nvGraphicFramePr>
        <p:xfrm>
          <a:off x="533400" y="4168541"/>
          <a:ext cx="10896602" cy="2103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5448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8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1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CATEGORY ONE EXAMPLES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CATEGORY TWO EXAMPLES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Leased lit fiber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Access points 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Ethernet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Switches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Multi-Protocol Label Switching (MPLS)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Routers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OC-1, OC-3, OC-12, OC-n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Supporting software used to distribute high-speed broadband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Satellite Service</a:t>
                      </a:r>
                      <a:endParaRPr lang="en-US" sz="15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Installation, activation, and initial configuration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1" name="Shape 171"/>
          <p:cNvSpPr txBox="1"/>
          <p:nvPr/>
        </p:nvSpPr>
        <p:spPr>
          <a:xfrm>
            <a:off x="337760" y="1447800"/>
            <a:ext cx="11582400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indent="-514350">
              <a:spcBef>
                <a:spcPts val="1000"/>
              </a:spcBef>
              <a:buClr>
                <a:srgbClr val="006FF4"/>
              </a:buClr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Every year, the FCC publishes the </a:t>
            </a:r>
            <a:r>
              <a:rPr lang="en-US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  <a:hlinkClick r:id="rId3"/>
              </a:rPr>
              <a:t>Eligible Services List</a:t>
            </a:r>
            <a:r>
              <a:rPr lang="en-US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, which governs the eligibility of products and services in the upcoming funding year</a:t>
            </a:r>
            <a:r>
              <a:rPr lang="en-US" sz="2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.</a:t>
            </a:r>
            <a:endParaRPr lang="en-US" sz="2800" kern="1200" dirty="0">
              <a:solidFill>
                <a:prstClr val="black">
                  <a:lumMod val="65000"/>
                  <a:lumOff val="35000"/>
                </a:prstClr>
              </a:solidFill>
              <a:latin typeface="Source Sans Pro" charset="0"/>
              <a:ea typeface="Source Sans Pro" charset="0"/>
              <a:sym typeface="Source Sans Pro"/>
            </a:endParaRPr>
          </a:p>
          <a:p>
            <a:pPr marL="685800" lvl="1" indent="-228600">
              <a:spcBef>
                <a:spcPts val="500"/>
              </a:spcBef>
              <a:buClr>
                <a:srgbClr val="FE5000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FCC issues a Public Notice attaching a draft eligible services list and seeking comments on it </a:t>
            </a:r>
          </a:p>
          <a:p>
            <a:pPr marL="685800" lvl="1" indent="-228600">
              <a:spcBef>
                <a:spcPts val="500"/>
              </a:spcBef>
              <a:buClr>
                <a:srgbClr val="FE5000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FCC reviews comments received, then issues an order with the final list</a:t>
            </a:r>
          </a:p>
          <a:p>
            <a:pPr marL="685800" lvl="1" indent="-228600">
              <a:spcBef>
                <a:spcPts val="500"/>
              </a:spcBef>
              <a:buClr>
                <a:srgbClr val="FE5000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Some examples of products and services include</a:t>
            </a:r>
            <a:r>
              <a:rPr lang="en-US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:</a:t>
            </a:r>
            <a:endPara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Source Sans Pro" charset="0"/>
              <a:ea typeface="Source Sans Pro" charset="0"/>
              <a:sym typeface="Source Sans Pro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E-RATE PROGRAM BUDGET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Funding is capped at $3.99 billion.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cap is a</a:t>
            </a:r>
            <a:r>
              <a:rPr lang="en-US" dirty="0">
                <a:sym typeface="Source Sans Pro"/>
              </a:rPr>
              <a:t>djusted annually for inflation</a:t>
            </a:r>
            <a:r>
              <a:rPr lang="en-US" dirty="0" smtClean="0">
                <a:sym typeface="Source Sans Pro"/>
              </a:rPr>
              <a:t>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$</a:t>
            </a:r>
            <a:r>
              <a:rPr lang="en-US" dirty="0">
                <a:sym typeface="Source Sans Pro"/>
              </a:rPr>
              <a:t>1 billion funding target for “Category Two” funding.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Once per year, the FCC may direct USAC to roll over unused funds from prior funding years into the next funding year.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YOUR E-RATE DISCOUNT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Discounts range from 20% to 90% </a:t>
            </a:r>
            <a:r>
              <a:rPr lang="en-US" dirty="0"/>
              <a:t>for Category 1 services and from 20 to 85% for Category 2 services. </a:t>
            </a:r>
          </a:p>
          <a:p>
            <a:pPr marL="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Discounts </a:t>
            </a:r>
            <a:r>
              <a:rPr lang="en-US" dirty="0">
                <a:sym typeface="Source Sans Pro"/>
              </a:rPr>
              <a:t>are calculated using three </a:t>
            </a:r>
            <a:r>
              <a:rPr lang="en-US" dirty="0"/>
              <a:t>pieces of </a:t>
            </a:r>
            <a:r>
              <a:rPr lang="en-US" dirty="0" smtClean="0"/>
              <a:t>information</a:t>
            </a:r>
            <a:r>
              <a:rPr lang="en-US" dirty="0" smtClean="0">
                <a:sym typeface="Source Sans Pro"/>
              </a:rPr>
              <a:t>:</a:t>
            </a:r>
          </a:p>
          <a:p>
            <a:pPr marL="74295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Poverty </a:t>
            </a:r>
            <a:r>
              <a:rPr lang="en-US" dirty="0">
                <a:sym typeface="Source Sans Pro"/>
              </a:rPr>
              <a:t>level </a:t>
            </a:r>
            <a:endParaRPr lang="en-US" dirty="0" smtClean="0">
              <a:sym typeface="Source Sans Pro"/>
            </a:endParaRPr>
          </a:p>
          <a:p>
            <a:pPr marL="74295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ym typeface="Source Sans Pro"/>
              </a:rPr>
              <a:t>Urban </a:t>
            </a:r>
            <a:r>
              <a:rPr lang="en-US" dirty="0">
                <a:sym typeface="Source Sans Pro"/>
              </a:rPr>
              <a:t>or </a:t>
            </a:r>
            <a:r>
              <a:rPr lang="en-US">
                <a:sym typeface="Source Sans Pro"/>
              </a:rPr>
              <a:t>rural </a:t>
            </a:r>
            <a:r>
              <a:rPr lang="en-US" smtClean="0">
                <a:sym typeface="Source Sans Pro"/>
              </a:rPr>
              <a:t>status</a:t>
            </a:r>
          </a:p>
          <a:p>
            <a:pPr marL="74295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ym typeface="Source Sans Pro"/>
              </a:rPr>
              <a:t>Service </a:t>
            </a:r>
            <a:r>
              <a:rPr lang="en-US" dirty="0">
                <a:sym typeface="Source Sans Pro"/>
              </a:rPr>
              <a:t>type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DISCOUNTS: YOUR </a:t>
            </a:r>
            <a:r>
              <a:rPr lang="en-US" dirty="0">
                <a:sym typeface="Source Sans Pro"/>
              </a:rPr>
              <a:t>POVERTY LEVEL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E-rate program uses the National School Lunch Program (NSLP) to determine poverty </a:t>
            </a:r>
            <a:r>
              <a:rPr lang="en-US" dirty="0" smtClean="0">
                <a:sym typeface="Source Sans Pro"/>
              </a:rPr>
              <a:t>level.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sym typeface="Source Sans Pro"/>
                <a:hlinkClick r:id="rId3"/>
              </a:rPr>
              <a:t>Alternative </a:t>
            </a:r>
            <a:r>
              <a:rPr lang="en-US" dirty="0">
                <a:sym typeface="Source Sans Pro"/>
                <a:hlinkClick r:id="rId3"/>
              </a:rPr>
              <a:t>Discount Mechanisms</a:t>
            </a:r>
            <a:r>
              <a:rPr lang="en-US" dirty="0">
                <a:sym typeface="Source Sans Pro"/>
              </a:rPr>
              <a:t> can also be used 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Discounts depend on the percentage of students who are eligible for NSLP</a:t>
            </a:r>
            <a:r>
              <a:rPr lang="en-US" dirty="0" smtClean="0">
                <a:sym typeface="Source Sans Pro"/>
              </a:rPr>
              <a:t>.</a:t>
            </a:r>
            <a:endParaRPr lang="en-US" dirty="0">
              <a:sym typeface="Source Sans Pro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DISCOUNTS: YOUR </a:t>
            </a:r>
            <a:r>
              <a:rPr lang="en-US" dirty="0">
                <a:sym typeface="Source Sans Pro"/>
              </a:rPr>
              <a:t>POVERTY LEVEL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Discounts </a:t>
            </a:r>
            <a:r>
              <a:rPr lang="en-US" dirty="0">
                <a:sym typeface="Source Sans Pro"/>
              </a:rPr>
              <a:t>are calculated for the school district or the library system (not for individual schools or library branch).</a:t>
            </a:r>
          </a:p>
          <a:p>
            <a:pPr lvl="1"/>
            <a:r>
              <a:rPr lang="en-US" dirty="0">
                <a:sym typeface="Source Sans Pro"/>
              </a:rPr>
              <a:t>Library system members must use the NSLP calcu</a:t>
            </a:r>
            <a:r>
              <a:rPr lang="en-US" dirty="0"/>
              <a:t>lation from the school </a:t>
            </a:r>
            <a:r>
              <a:rPr lang="en-US" dirty="0">
                <a:sym typeface="Source Sans Pro"/>
              </a:rPr>
              <a:t>district of the main branch</a:t>
            </a:r>
            <a:r>
              <a:rPr lang="en-US" dirty="0"/>
              <a:t>’s location.</a:t>
            </a:r>
          </a:p>
          <a:p>
            <a:pPr lvl="1"/>
            <a:r>
              <a:rPr lang="en-US" dirty="0">
                <a:sym typeface="Source Sans Pro"/>
              </a:rPr>
              <a:t>Schools that are members of school districts use their district</a:t>
            </a:r>
            <a:r>
              <a:rPr lang="en-US" dirty="0"/>
              <a:t>’s</a:t>
            </a:r>
            <a:r>
              <a:rPr lang="en-US" dirty="0">
                <a:sym typeface="Source Sans Pro"/>
              </a:rPr>
              <a:t> average.</a:t>
            </a:r>
          </a:p>
          <a:p>
            <a:pPr lvl="1"/>
            <a:r>
              <a:rPr lang="en-US" dirty="0"/>
              <a:t>An independent school or library: An independent school calculates its NSLP figures based on its own student population, and an individual library uses the NSLP figure for the school district in which it is located.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DISCOUNTS: URBAN </a:t>
            </a:r>
            <a:r>
              <a:rPr lang="en-US" dirty="0">
                <a:sym typeface="Source Sans Pro"/>
              </a:rPr>
              <a:t>OR RURAL STATUS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Urban or rural status is b</a:t>
            </a:r>
            <a:r>
              <a:rPr lang="en-US" dirty="0">
                <a:sym typeface="Source Sans Pro"/>
              </a:rPr>
              <a:t>ased on 2010 census data.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Check your status on our </a:t>
            </a:r>
            <a:r>
              <a:rPr lang="en-US" dirty="0">
                <a:sym typeface="Source Sans Pro"/>
                <a:hlinkClick r:id="rId3"/>
              </a:rPr>
              <a:t>website</a:t>
            </a:r>
            <a:r>
              <a:rPr lang="en-US" dirty="0"/>
              <a:t>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School districts a</a:t>
            </a:r>
            <a:r>
              <a:rPr lang="en-US" dirty="0"/>
              <a:t>re </a:t>
            </a:r>
            <a:r>
              <a:rPr lang="en-US" dirty="0">
                <a:sym typeface="Source Sans Pro"/>
              </a:rPr>
              <a:t> considered rural if more than 50% of </a:t>
            </a:r>
            <a:r>
              <a:rPr lang="en-US" dirty="0"/>
              <a:t>its schools are rural.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Library systems are considered rural if more than 50% of its branches are rural.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52058" y="2286000"/>
            <a:ext cx="3466631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i="0" u="none" strike="noStrike" cap="none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ONE </a:t>
            </a:r>
            <a:endParaRPr lang="en-US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sz="quarter" idx="11"/>
          </p:nvPr>
        </p:nvSpPr>
        <p:spPr>
          <a:xfrm>
            <a:off x="4419600" y="3733800"/>
            <a:ext cx="3477958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r>
              <a:rPr lang="en-US" sz="32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UP TO 85%</a:t>
            </a:r>
          </a:p>
          <a:p>
            <a:pPr marL="0" marR="0" lvl="0" indent="0" algn="ctr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3200" b="1" i="0" u="none" strike="noStrike" cap="none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33" name="Shape 233"/>
          <p:cNvCxnSpPr/>
          <p:nvPr/>
        </p:nvCxnSpPr>
        <p:spPr>
          <a:xfrm flipV="1">
            <a:off x="4620225" y="3505200"/>
            <a:ext cx="2951548" cy="1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Rectangle 4"/>
          <p:cNvSpPr/>
          <p:nvPr/>
        </p:nvSpPr>
        <p:spPr>
          <a:xfrm>
            <a:off x="310117" y="685800"/>
            <a:ext cx="1158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Clr>
                <a:srgbClr val="004AD4"/>
              </a:buClr>
              <a:buSzPct val="25000"/>
            </a:pPr>
            <a:r>
              <a:rPr lang="en-US" sz="3200" b="1" kern="1200" dirty="0">
                <a:solidFill>
                  <a:srgbClr val="004AD4"/>
                </a:solidFill>
                <a:latin typeface="Source Sans Pro"/>
                <a:ea typeface="Source Sans Pro"/>
                <a:sym typeface="Source Sans Pro"/>
              </a:rPr>
              <a:t>DISCOUNTS: CATEGORIES OF SERVICE AND VOICE PHASE DOWN</a:t>
            </a:r>
          </a:p>
        </p:txBody>
      </p:sp>
      <p:sp>
        <p:nvSpPr>
          <p:cNvPr id="21" name="Shape 224"/>
          <p:cNvSpPr txBox="1">
            <a:spLocks/>
          </p:cNvSpPr>
          <p:nvPr/>
        </p:nvSpPr>
        <p:spPr>
          <a:xfrm>
            <a:off x="304800" y="1371600"/>
            <a:ext cx="11582400" cy="619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  <a:sym typeface="Source Sans Pro"/>
              </a:rPr>
              <a:t>Your discount also depends on what type of service you are purchasing:</a:t>
            </a:r>
            <a:endParaRPr lang="en-US" sz="2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Shape 225"/>
          <p:cNvSpPr txBox="1">
            <a:spLocks noGrp="1"/>
          </p:cNvSpPr>
          <p:nvPr>
            <p:ph type="body" sz="quarter" idx="11"/>
          </p:nvPr>
        </p:nvSpPr>
        <p:spPr>
          <a:xfrm>
            <a:off x="8409241" y="3886200"/>
            <a:ext cx="3477958" cy="1426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sz="32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Up </a:t>
            </a:r>
            <a:r>
              <a:rPr lang="en-US" sz="3200" b="1" dirty="0">
                <a:latin typeface="Source Sans Pro"/>
                <a:ea typeface="Source Sans Pro"/>
                <a:cs typeface="Source Sans Pro"/>
                <a:sym typeface="Source Sans Pro"/>
              </a:rPr>
              <a:t>to 10% for FY2018</a:t>
            </a:r>
          </a:p>
          <a:p>
            <a:pPr marL="0" marR="0" lvl="0" indent="0" algn="ctr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3200" b="1" i="0" u="none" strike="noStrike" cap="none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5" name="Shape 233"/>
          <p:cNvCxnSpPr/>
          <p:nvPr/>
        </p:nvCxnSpPr>
        <p:spPr>
          <a:xfrm flipV="1">
            <a:off x="8610600" y="3505199"/>
            <a:ext cx="2951548" cy="1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hape 233"/>
          <p:cNvCxnSpPr/>
          <p:nvPr/>
        </p:nvCxnSpPr>
        <p:spPr>
          <a:xfrm flipV="1">
            <a:off x="609600" y="3505198"/>
            <a:ext cx="2951548" cy="1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25"/>
          <p:cNvSpPr txBox="1">
            <a:spLocks noGrp="1"/>
          </p:cNvSpPr>
          <p:nvPr>
            <p:ph type="body" sz="quarter" idx="11"/>
          </p:nvPr>
        </p:nvSpPr>
        <p:spPr>
          <a:xfrm>
            <a:off x="304799" y="3657600"/>
            <a:ext cx="3477958" cy="1426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r>
              <a:rPr lang="en-US" sz="32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UP TO 90%</a:t>
            </a:r>
          </a:p>
          <a:p>
            <a:pPr marL="0" marR="0" lvl="0" indent="0" algn="ctr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3200" b="1" i="0" u="none" strike="noStrike" cap="none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0117" y="6400800"/>
            <a:ext cx="2356883" cy="2889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sz="800" dirty="0" smtClean="0">
                <a:solidFill>
                  <a:srgbClr val="0062FF"/>
                </a:solidFill>
              </a:rPr>
              <a:t>© 2017 </a:t>
            </a:r>
            <a:r>
              <a:rPr lang="en-US" sz="800" dirty="0" smtClean="0">
                <a:solidFill>
                  <a:srgbClr val="0062FF"/>
                </a:solidFill>
              </a:rPr>
              <a:t>Universal Service Administrative Co.</a:t>
            </a:r>
            <a:endParaRPr lang="en-US" sz="800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E5000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LOOK UP YOUR DISCOUNT</a:t>
            </a:r>
          </a:p>
        </p:txBody>
      </p:sp>
      <p:graphicFrame>
        <p:nvGraphicFramePr>
          <p:cNvPr id="246" name="Shape 246"/>
          <p:cNvGraphicFramePr/>
          <p:nvPr>
            <p:extLst>
              <p:ext uri="{D42A27DB-BD31-4B8C-83A1-F6EECF244321}">
                <p14:modId xmlns:p14="http://schemas.microsoft.com/office/powerpoint/2010/main" val="1430886063"/>
              </p:ext>
            </p:extLst>
          </p:nvPr>
        </p:nvGraphicFramePr>
        <p:xfrm>
          <a:off x="304800" y="2057400"/>
          <a:ext cx="11582375" cy="3962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16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6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6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6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16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1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100" b="0" i="1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Category One Discount Levels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Category Two Discount Levels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2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714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INCOME</a:t>
                      </a:r>
                      <a: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b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200" b="0" i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% of students eligible for NSLP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714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URBAN</a:t>
                      </a:r>
                      <a: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/>
                      </a:r>
                      <a:b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b="0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DISCOUNT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714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RURAL</a:t>
                      </a:r>
                      <a: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/>
                      </a:r>
                      <a:b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b="0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DISCOUNT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714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URBAN</a:t>
                      </a:r>
                      <a: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/>
                      </a:r>
                      <a:b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b="0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DISCOUNT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714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RURAL</a:t>
                      </a:r>
                      <a: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/>
                      </a:r>
                      <a:b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b="0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DISCOUNT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Less than 1%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25%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25%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1% to 19%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20% to 34%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35% to 49%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50% to 74%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75% to 100%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85%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85%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47" name="Shape 247"/>
          <p:cNvSpPr/>
          <p:nvPr/>
        </p:nvSpPr>
        <p:spPr>
          <a:xfrm>
            <a:off x="5758869" y="5477223"/>
            <a:ext cx="674260" cy="660500"/>
          </a:xfrm>
          <a:prstGeom prst="ellipse">
            <a:avLst/>
          </a:prstGeom>
          <a:noFill/>
          <a:ln w="38100" cap="flat" cmpd="sng">
            <a:solidFill>
              <a:srgbClr val="004AD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10363200" y="5477223"/>
            <a:ext cx="674260" cy="660500"/>
          </a:xfrm>
          <a:prstGeom prst="ellipse">
            <a:avLst/>
          </a:prstGeom>
          <a:noFill/>
          <a:ln w="38100" cap="flat" cmpd="sng">
            <a:solidFill>
              <a:srgbClr val="429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FE5000"/>
              </a:buClr>
              <a:buSzPct val="25000"/>
            </a:pPr>
            <a:r>
              <a:rPr lang="en-US" dirty="0" smtClean="0">
                <a:sym typeface="Source Sans Pro"/>
              </a:rPr>
              <a:t>VOICE </a:t>
            </a:r>
            <a:r>
              <a:rPr lang="en-US" dirty="0">
                <a:sym typeface="Source Sans Pro"/>
              </a:rPr>
              <a:t>SERVICE DISCOUNT FOR FY2018 </a:t>
            </a:r>
            <a:r>
              <a:rPr lang="en-US" dirty="0" smtClean="0">
                <a:sym typeface="Source Sans Pro"/>
              </a:rPr>
              <a:t/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(last </a:t>
            </a:r>
            <a:r>
              <a:rPr lang="en-US" dirty="0">
                <a:sym typeface="Source Sans Pro"/>
              </a:rPr>
              <a:t>year of </a:t>
            </a:r>
            <a:r>
              <a:rPr lang="en-US" dirty="0" smtClean="0">
                <a:sym typeface="Source Sans Pro"/>
              </a:rPr>
              <a:t>voice phase down)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sym typeface="Source Sans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350" y="1709057"/>
            <a:ext cx="11092649" cy="957943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For FY </a:t>
            </a:r>
            <a:r>
              <a:rPr lang="en-US" dirty="0"/>
              <a:t>2018 </a:t>
            </a:r>
            <a:r>
              <a:rPr lang="mr-IN" dirty="0"/>
              <a:t>–</a:t>
            </a:r>
            <a:r>
              <a:rPr lang="en-US" dirty="0"/>
              <a:t> only applicants at a 90% discount level will be eligible for support </a:t>
            </a:r>
            <a:r>
              <a:rPr lang="en-US" dirty="0" smtClean="0"/>
              <a:t>at </a:t>
            </a:r>
            <a:r>
              <a:rPr lang="en-US" dirty="0"/>
              <a:t>10</a:t>
            </a:r>
            <a:r>
              <a:rPr lang="en-US" dirty="0" smtClean="0"/>
              <a:t>%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7848600" cy="369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257"/>
          <p:cNvSpPr/>
          <p:nvPr/>
        </p:nvSpPr>
        <p:spPr>
          <a:xfrm>
            <a:off x="8153400" y="5695960"/>
            <a:ext cx="674260" cy="660500"/>
          </a:xfrm>
          <a:prstGeom prst="ellipse">
            <a:avLst/>
          </a:prstGeom>
          <a:noFill/>
          <a:ln w="38100" cap="flat" cmpd="sng">
            <a:solidFill>
              <a:srgbClr val="429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257"/>
          <p:cNvSpPr/>
          <p:nvPr/>
        </p:nvSpPr>
        <p:spPr>
          <a:xfrm>
            <a:off x="5568370" y="5695960"/>
            <a:ext cx="674260" cy="660500"/>
          </a:xfrm>
          <a:prstGeom prst="ellipse">
            <a:avLst/>
          </a:prstGeom>
          <a:noFill/>
          <a:ln w="38100" cap="flat" cmpd="sng">
            <a:solidFill>
              <a:srgbClr val="429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CONSORTIUM DISCOUNTS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539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 consortium’s discount is the simple average of its members’ discount </a:t>
            </a:r>
            <a:r>
              <a:rPr lang="en-US" dirty="0" smtClean="0"/>
              <a:t>levels.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Members </a:t>
            </a:r>
            <a:r>
              <a:rPr lang="en-US" dirty="0"/>
              <a:t>still use district-wide discount rates for their individual </a:t>
            </a:r>
            <a:r>
              <a:rPr lang="en-US" dirty="0" smtClean="0"/>
              <a:t>calculation.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Only </a:t>
            </a:r>
            <a:r>
              <a:rPr lang="en-US" dirty="0"/>
              <a:t>consortia can get a discount that doesn’t appear on the discount </a:t>
            </a:r>
            <a:r>
              <a:rPr lang="en-US" dirty="0" smtClean="0"/>
              <a:t>matrix.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discount calculation for each consortium FCC Form 471 is based on the discounts of the members who share the services on that form.</a:t>
            </a:r>
          </a:p>
          <a:p>
            <a:pPr lvl="2"/>
            <a:r>
              <a:rPr lang="en-US" dirty="0"/>
              <a:t>In other words, consortia do not always have the same discount across all of their program forms.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1400" y="2112885"/>
            <a:ext cx="1833980" cy="141928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32628" y="83126"/>
            <a:ext cx="6130772" cy="6622473"/>
          </a:xfrm>
        </p:spPr>
        <p:txBody>
          <a:bodyPr/>
          <a:lstStyle/>
          <a:p>
            <a:r>
              <a:rPr lang="en-US" sz="2400" dirty="0" smtClean="0"/>
              <a:t>The Basics</a:t>
            </a:r>
          </a:p>
          <a:p>
            <a:r>
              <a:rPr lang="en-US" sz="2400" dirty="0" smtClean="0"/>
              <a:t>Discounts</a:t>
            </a:r>
          </a:p>
          <a:p>
            <a:r>
              <a:rPr lang="en-US" sz="2400" dirty="0" smtClean="0"/>
              <a:t>Category 2 Budgets</a:t>
            </a:r>
          </a:p>
          <a:p>
            <a:r>
              <a:rPr lang="en-US" sz="2400" dirty="0" smtClean="0"/>
              <a:t>How to Apply</a:t>
            </a:r>
          </a:p>
          <a:p>
            <a:r>
              <a:rPr lang="en-US" sz="2400" dirty="0" smtClean="0"/>
              <a:t>Request Services (FCC Form 470)</a:t>
            </a:r>
          </a:p>
          <a:p>
            <a:r>
              <a:rPr lang="en-US" sz="2400" dirty="0" smtClean="0"/>
              <a:t>Competitive Bidding &amp; Selecting a Vendor</a:t>
            </a:r>
          </a:p>
          <a:p>
            <a:r>
              <a:rPr lang="en-US" sz="2400" dirty="0" smtClean="0"/>
              <a:t>Request  Funding (FCC Form 471)</a:t>
            </a:r>
          </a:p>
          <a:p>
            <a:r>
              <a:rPr lang="en-US" sz="2400" dirty="0" smtClean="0"/>
              <a:t>Application Review &amp; Funding Commitments</a:t>
            </a:r>
          </a:p>
          <a:p>
            <a:r>
              <a:rPr lang="en-US" sz="2400" dirty="0" smtClean="0"/>
              <a:t>Start Services (FCC Form 486)</a:t>
            </a:r>
          </a:p>
          <a:p>
            <a:r>
              <a:rPr lang="en-US" sz="2400" dirty="0" smtClean="0"/>
              <a:t>Invoicing (FCC Forms 472 &amp; 474)</a:t>
            </a:r>
          </a:p>
          <a:p>
            <a:r>
              <a:rPr lang="en-US" sz="2400" dirty="0" smtClean="0"/>
              <a:t>Deadlines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FIVE-YEAR CATEGORY TWO (C2) BUDGETS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539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USAC calculates a C2 budget for each individual school or library </a:t>
            </a:r>
            <a:r>
              <a:rPr lang="en-US" dirty="0" smtClean="0">
                <a:sym typeface="Source Sans Pro"/>
              </a:rPr>
              <a:t>branch.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budget for one entity</a:t>
            </a:r>
            <a:r>
              <a:rPr lang="en-US" dirty="0">
                <a:sym typeface="Source Sans Pro"/>
              </a:rPr>
              <a:t> cannot be shared with other </a:t>
            </a:r>
            <a:r>
              <a:rPr lang="en-US" dirty="0" smtClean="0">
                <a:sym typeface="Source Sans Pro"/>
              </a:rPr>
              <a:t>entities in a consortium, district, or system.</a:t>
            </a:r>
            <a:endParaRPr lang="en-US" dirty="0">
              <a:sym typeface="Source Sans Pro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school or library can receive discounts on the cost of C2 services up to its C2 budget amount. It </a:t>
            </a:r>
            <a:r>
              <a:rPr lang="en-US" dirty="0" smtClean="0"/>
              <a:t>can: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Spend </a:t>
            </a:r>
            <a:r>
              <a:rPr lang="en-US" dirty="0"/>
              <a:t>the budget over a five-year </a:t>
            </a:r>
            <a:r>
              <a:rPr lang="en-US" dirty="0" smtClean="0"/>
              <a:t>period,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Use </a:t>
            </a:r>
            <a:r>
              <a:rPr lang="en-US" dirty="0">
                <a:sym typeface="Source Sans Pro"/>
              </a:rPr>
              <a:t>the entire budget in one funding </a:t>
            </a:r>
            <a:r>
              <a:rPr lang="en-US" dirty="0" smtClean="0">
                <a:sym typeface="Source Sans Pro"/>
              </a:rPr>
              <a:t>year,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Allocate </a:t>
            </a:r>
            <a:r>
              <a:rPr lang="en-US" dirty="0"/>
              <a:t>over</a:t>
            </a:r>
            <a:r>
              <a:rPr lang="en-US" dirty="0">
                <a:sym typeface="Source Sans Pro"/>
              </a:rPr>
              <a:t> five different funding  </a:t>
            </a:r>
            <a:r>
              <a:rPr lang="en-US" dirty="0" smtClean="0">
                <a:sym typeface="Source Sans Pro"/>
              </a:rPr>
              <a:t>years,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Spend </a:t>
            </a:r>
            <a:r>
              <a:rPr lang="en-US" dirty="0"/>
              <a:t>the budget on one, two, or all three of the C2 service types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FIVE-YEAR CATEGORY TWO (C2) BUDGETS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6917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C2 b</a:t>
            </a:r>
            <a:r>
              <a:rPr lang="en-US" dirty="0">
                <a:sym typeface="Source Sans Pro"/>
              </a:rPr>
              <a:t>udget is re-calculated every year. </a:t>
            </a:r>
            <a:endParaRPr lang="en-US" dirty="0" smtClean="0">
              <a:sym typeface="Source Sans Pro"/>
            </a:endParaRPr>
          </a:p>
          <a:p>
            <a:pPr lvl="1"/>
            <a:r>
              <a:rPr lang="en-US" dirty="0">
                <a:sym typeface="Source Sans Pro"/>
              </a:rPr>
              <a:t>More students in a school or ex</a:t>
            </a:r>
            <a:r>
              <a:rPr lang="en-US" dirty="0"/>
              <a:t>pansion of the libr</a:t>
            </a:r>
            <a:r>
              <a:rPr lang="en-US" dirty="0">
                <a:sym typeface="Source Sans Pro"/>
              </a:rPr>
              <a:t>ary results in a bud</a:t>
            </a:r>
            <a:r>
              <a:rPr lang="en-US" dirty="0"/>
              <a:t>get increase.</a:t>
            </a:r>
          </a:p>
          <a:p>
            <a:pPr lvl="1"/>
            <a:r>
              <a:rPr lang="en-US" dirty="0"/>
              <a:t>Fewer</a:t>
            </a:r>
            <a:r>
              <a:rPr lang="en-US" dirty="0">
                <a:sym typeface="Source Sans Pro"/>
              </a:rPr>
              <a:t> students in a school or downsizing in </a:t>
            </a:r>
            <a:r>
              <a:rPr lang="en-US" dirty="0"/>
              <a:t>a library results in a budget decrease.</a:t>
            </a:r>
          </a:p>
          <a:p>
            <a:pPr marR="0" lvl="2"/>
            <a:r>
              <a:rPr lang="en-US" sz="2400" dirty="0">
                <a:sym typeface="Source Sans Pro"/>
              </a:rPr>
              <a:t>If the C2 budget decreases below funding already spent for the five-year period, the school or library does not have to reimburse USAC for the discount on the difference between the budget and the pre-discount amount.</a:t>
            </a:r>
          </a:p>
          <a:p>
            <a:pPr marR="0" lvl="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C2 budget multiplier is adjusted each year for inflation. 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WHAT’S MY FIVE-YEAR C2 BUDGET? </a:t>
            </a:r>
            <a:r>
              <a:rPr lang="en-US" dirty="0" smtClean="0">
                <a:sym typeface="Source Sans Pro"/>
              </a:rPr>
              <a:t/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</a:t>
            </a:r>
            <a:r>
              <a:rPr lang="en-US" dirty="0">
                <a:sym typeface="Source Sans Pro"/>
              </a:rPr>
              <a:t>A</a:t>
            </a:r>
            <a:r>
              <a:rPr lang="en-US" dirty="0" smtClean="0">
                <a:sym typeface="Source Sans Pro"/>
              </a:rPr>
              <a:t>ll </a:t>
            </a:r>
            <a:r>
              <a:rPr lang="en-US" dirty="0">
                <a:sym typeface="Source Sans Pro"/>
              </a:rPr>
              <a:t>fi</a:t>
            </a:r>
            <a:r>
              <a:rPr lang="en-US" dirty="0"/>
              <a:t>gures are for FY2017)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idx="1"/>
          </p:nvPr>
        </p:nvSpPr>
        <p:spPr>
          <a:xfrm>
            <a:off x="337351" y="1709057"/>
            <a:ext cx="9898602" cy="43107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Pre-discount budget calculations are based on the number of students (for schools) or the square footage (for libraries).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Schools: </a:t>
            </a:r>
          </a:p>
          <a:p>
            <a:pPr lvl="2"/>
            <a:r>
              <a:rPr lang="en-US" sz="2400" dirty="0">
                <a:sym typeface="Source Sans Pro"/>
              </a:rPr>
              <a:t>Total students (including peak part-time) x $153.47 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Libraries</a:t>
            </a:r>
            <a:r>
              <a:rPr lang="en-US" dirty="0">
                <a:sym typeface="Source Sans Pro"/>
              </a:rPr>
              <a:t>: </a:t>
            </a:r>
            <a:endParaRPr lang="en-US" dirty="0" smtClean="0">
              <a:sym typeface="Source Sans Pro"/>
            </a:endParaRPr>
          </a:p>
          <a:p>
            <a:pPr lvl="2"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ym typeface="Source Sans Pro"/>
              </a:rPr>
              <a:t>Total internal square footage x $2.35</a:t>
            </a:r>
          </a:p>
          <a:p>
            <a:pPr lvl="2"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ym typeface="Source Sans Pro"/>
              </a:rPr>
              <a:t>For urban libraries with Institute of Museum and Library Services (IMLS) locale code of 11, 12, 21</a:t>
            </a:r>
            <a:r>
              <a:rPr lang="en-US" sz="2400" dirty="0"/>
              <a:t>, the calculation is </a:t>
            </a:r>
            <a:r>
              <a:rPr lang="en-US" sz="2400" dirty="0">
                <a:sym typeface="Source Sans Pro"/>
              </a:rPr>
              <a:t>total internal square footage x $</a:t>
            </a:r>
            <a:r>
              <a:rPr lang="en-US" sz="2400" dirty="0" smtClean="0">
                <a:sym typeface="Source Sans Pro"/>
              </a:rPr>
              <a:t>5.12</a:t>
            </a:r>
            <a:endParaRPr lang="en-US" sz="2400" dirty="0">
              <a:sym typeface="Source Sans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2386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WHAT’S MY FIVE-YEAR C2 BUDGET? </a:t>
            </a:r>
            <a:r>
              <a:rPr lang="en-US" dirty="0" smtClean="0">
                <a:sym typeface="Source Sans Pro"/>
              </a:rPr>
              <a:t/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</a:t>
            </a:r>
            <a:r>
              <a:rPr lang="en-US" dirty="0">
                <a:sym typeface="Source Sans Pro"/>
              </a:rPr>
              <a:t>A</a:t>
            </a:r>
            <a:r>
              <a:rPr lang="en-US" dirty="0" smtClean="0">
                <a:sym typeface="Source Sans Pro"/>
              </a:rPr>
              <a:t>ll </a:t>
            </a:r>
            <a:r>
              <a:rPr lang="en-US" dirty="0">
                <a:sym typeface="Source Sans Pro"/>
              </a:rPr>
              <a:t>fi</a:t>
            </a:r>
            <a:r>
              <a:rPr lang="en-US" dirty="0"/>
              <a:t>gures are for FY2017)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5301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Minimum budget of $9,412.80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If </a:t>
            </a:r>
            <a:r>
              <a:rPr lang="en-US" dirty="0">
                <a:sym typeface="Source Sans Pro"/>
              </a:rPr>
              <a:t>the budget calculation results in a value less than $9,412.80, the school or library’s pre-discount budget is set at the minimum </a:t>
            </a:r>
            <a:r>
              <a:rPr lang="en-US" dirty="0" smtClean="0">
                <a:sym typeface="Source Sans Pro"/>
              </a:rPr>
              <a:t>budget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Remaining C2 Budget = (Pre-discount budget) – (Pre-discount amounts committed in prior funding years)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C2 BUDGET </a:t>
            </a:r>
            <a:r>
              <a:rPr lang="en-US" dirty="0" smtClean="0">
                <a:sym typeface="Source Sans Pro"/>
              </a:rPr>
              <a:t>EXAMPLES</a:t>
            </a:r>
            <a:endParaRPr lang="en-US" dirty="0">
              <a:sym typeface="Source Sans Pro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04800" y="1295400"/>
            <a:ext cx="792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 #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– School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(using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FY2017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numbers)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508000" y="2057400"/>
            <a:ext cx="5290355" cy="3428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Formula: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 students x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$153.47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FY2017 five-year pre-discount C2 budget</a:t>
            </a: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of students: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1,000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FY2017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multiplier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$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153.47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876223" y="2057400"/>
            <a:ext cx="5943600" cy="419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Calculation:</a:t>
            </a:r>
          </a:p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FY2017 C2 pre-discount budget : 1,000 students x $153.47 = $153,470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The school then subtracts any pre-discount C2 funding requests from FY2016 and FY2015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.</a:t>
            </a: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If the school requested support for $90,000 in C2 services in FY2016 and $10,000 in FY2015 ($100,000 pre-discount), theFY2017 remaining balance would be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$53,470.</a:t>
            </a: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</p:txBody>
      </p:sp>
      <p:cxnSp>
        <p:nvCxnSpPr>
          <p:cNvPr id="12" name="Shape 308"/>
          <p:cNvCxnSpPr/>
          <p:nvPr/>
        </p:nvCxnSpPr>
        <p:spPr>
          <a:xfrm>
            <a:off x="5798355" y="2057400"/>
            <a:ext cx="0" cy="3962400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C2 BUDGET </a:t>
            </a:r>
            <a:r>
              <a:rPr lang="en-US" dirty="0" smtClean="0">
                <a:sym typeface="Source Sans Pro"/>
              </a:rPr>
              <a:t>EXAMPLES</a:t>
            </a:r>
            <a:endParaRPr lang="en-US" dirty="0">
              <a:sym typeface="Source Sans Pro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04800" y="1295400"/>
            <a:ext cx="792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2 - Library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(using FY2017 numbers)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08000" y="2057400"/>
            <a:ext cx="5290355" cy="3428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Formula: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ft2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$2.35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FY2017 five-year C2 pre-discount budget</a:t>
            </a: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square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footage: 5,000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FY2017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Multiplier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$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2.35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876223" y="2057400"/>
            <a:ext cx="5943600" cy="419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Calculation:</a:t>
            </a:r>
          </a:p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FY2017 calculation: 5,000 square feet x $2.35 = $11,750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pre-discount</a:t>
            </a: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The library then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subtracts any pre-discount C2 funding requests from FY2016 and FY2015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.</a:t>
            </a: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If the library requested $0 in FY2016 and $5,000 in FY2015 ($5,000 pre-discount), the FY2017 remaining balance would be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$6,750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.</a:t>
            </a: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</p:txBody>
      </p:sp>
      <p:cxnSp>
        <p:nvCxnSpPr>
          <p:cNvPr id="12" name="Shape 308"/>
          <p:cNvCxnSpPr/>
          <p:nvPr/>
        </p:nvCxnSpPr>
        <p:spPr>
          <a:xfrm>
            <a:off x="5798355" y="2057400"/>
            <a:ext cx="0" cy="3962400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C2 BUDGET </a:t>
            </a:r>
            <a:r>
              <a:rPr lang="en-US" dirty="0" smtClean="0">
                <a:sym typeface="Source Sans Pro"/>
              </a:rPr>
              <a:t>EXAMPLES</a:t>
            </a:r>
            <a:endParaRPr lang="en-US" dirty="0">
              <a:sym typeface="Source Sans Pro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04800" y="1295400"/>
            <a:ext cx="83820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 #3 –Small School (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using FY2017 numbers)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07999" y="2057400"/>
            <a:ext cx="5290355" cy="396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Formula: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 students x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$153.47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FY2017 five-year C2 pre-discount budget</a:t>
            </a: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of students: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45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FY2017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multiplier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:$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153.47</a:t>
            </a: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Budget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floor in FY2017: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9412.80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876222" y="2057400"/>
            <a:ext cx="6010978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Calculation:</a:t>
            </a:r>
          </a:p>
          <a:p>
            <a:pPr>
              <a:buSzPct val="25000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C2 budget calculation: 45 students x $153.47 = $6,906.15 </a:t>
            </a:r>
          </a:p>
          <a:p>
            <a:pPr>
              <a:buSzPct val="25000"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$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6,906.15 &lt; $9,412.80, so the school’s budget is automatically raised to the budget minimum of $9,412.80 </a:t>
            </a:r>
          </a:p>
          <a:p>
            <a:pPr>
              <a:buSzPct val="25000"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Actual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C2 pre-discount budget amount: $6906.15 →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$9412.80</a:t>
            </a:r>
          </a:p>
          <a:p>
            <a:pPr>
              <a:buSzPct val="25000"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school then subtracts any pre-discount C2 funding requests from FY2016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FY2015. If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the library requested $0 in FY2016 and $9,200 in FY2015  (pre-discount), the remaining balance would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be $212.80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in FY2017.</a:t>
            </a:r>
          </a:p>
          <a:p>
            <a:pPr>
              <a:buSzPct val="25000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</p:txBody>
      </p:sp>
      <p:cxnSp>
        <p:nvCxnSpPr>
          <p:cNvPr id="12" name="Shape 308"/>
          <p:cNvCxnSpPr/>
          <p:nvPr/>
        </p:nvCxnSpPr>
        <p:spPr>
          <a:xfrm>
            <a:off x="5798355" y="2057400"/>
            <a:ext cx="0" cy="3962400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OTHER CATEGORY 2 BUDGET INFORMATION</a:t>
            </a:r>
            <a:endParaRPr lang="en-US" dirty="0">
              <a:sym typeface="Source Sans Pro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idx="1"/>
          </p:nvPr>
        </p:nvSpPr>
        <p:spPr>
          <a:xfrm>
            <a:off x="304800" y="1600200"/>
            <a:ext cx="1109265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NIFs </a:t>
            </a:r>
            <a:r>
              <a:rPr lang="en-US" dirty="0">
                <a:sym typeface="Source Sans Pro"/>
              </a:rPr>
              <a:t>are school buildings with no classrooms or</a:t>
            </a:r>
            <a:r>
              <a:rPr lang="en-US" dirty="0"/>
              <a:t> l</a:t>
            </a:r>
            <a:r>
              <a:rPr lang="en-US" dirty="0">
                <a:sym typeface="Source Sans Pro"/>
              </a:rPr>
              <a:t>ibrar</a:t>
            </a:r>
            <a:r>
              <a:rPr lang="en-US" dirty="0"/>
              <a:t>y buildings not</a:t>
            </a:r>
            <a:r>
              <a:rPr lang="en-US" dirty="0">
                <a:sym typeface="Source Sans Pro"/>
              </a:rPr>
              <a:t> open to the public</a:t>
            </a:r>
            <a:r>
              <a:rPr lang="en-US" dirty="0"/>
              <a:t> (</a:t>
            </a:r>
            <a:r>
              <a:rPr lang="en-US" dirty="0">
                <a:sym typeface="Source Sans Pro"/>
              </a:rPr>
              <a:t>e.g., administrative buildings).  NIF</a:t>
            </a:r>
            <a:r>
              <a:rPr lang="en-US" dirty="0"/>
              <a:t>s do not have C2 </a:t>
            </a:r>
            <a:r>
              <a:rPr lang="en-US" dirty="0" smtClean="0"/>
              <a:t>budgets.</a:t>
            </a:r>
          </a:p>
          <a:p>
            <a:pPr lvl="1"/>
            <a:r>
              <a:rPr lang="en-US" dirty="0"/>
              <a:t>If the NIF is essential for the transport of the services to a school or library, the entities benefiting from the services must allocate the costs  from their budgets.</a:t>
            </a:r>
          </a:p>
          <a:p>
            <a:pPr lvl="1"/>
            <a:r>
              <a:rPr lang="en-US" dirty="0"/>
              <a:t>If the NIF receives services for itself, those costs must be allocated out of the funding </a:t>
            </a:r>
            <a:r>
              <a:rPr lang="en-US" dirty="0" smtClean="0"/>
              <a:t>request.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Read </a:t>
            </a:r>
            <a:r>
              <a:rPr lang="en-US" dirty="0"/>
              <a:t>the </a:t>
            </a:r>
            <a:r>
              <a:rPr lang="en-US" dirty="0">
                <a:hlinkClick r:id="rId3"/>
              </a:rPr>
              <a:t>C2 Budget Tool User Guide</a:t>
            </a:r>
            <a:r>
              <a:rPr lang="en-US" dirty="0"/>
              <a:t> and check the </a:t>
            </a:r>
            <a:r>
              <a:rPr lang="en-US" dirty="0">
                <a:hlinkClick r:id="rId4"/>
              </a:rPr>
              <a:t>Category Two Budget Tool</a:t>
            </a:r>
            <a:r>
              <a:rPr lang="en-US" dirty="0"/>
              <a:t> and using your entity number on the USAC Tools </a:t>
            </a:r>
            <a:r>
              <a:rPr lang="en-US" dirty="0" smtClean="0"/>
              <a:t>website.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Applicants </a:t>
            </a:r>
            <a:r>
              <a:rPr lang="en-US" dirty="0"/>
              <a:t>can return unused committed funds from prior funding years using the FCC Form 500.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E-RATE PRODUCTIVITY CENTER (EPC)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7679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EPC </a:t>
            </a:r>
            <a:r>
              <a:rPr lang="en-US" dirty="0">
                <a:sym typeface="Source Sans Pro"/>
              </a:rPr>
              <a:t>is the E-rate account management and application portal for applicants, service providers and consultants.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In </a:t>
            </a:r>
            <a:r>
              <a:rPr lang="en-US" dirty="0">
                <a:sym typeface="Source Sans Pro"/>
              </a:rPr>
              <a:t>EPC you can:</a:t>
            </a:r>
          </a:p>
          <a:p>
            <a:pPr marR="0" lvl="1">
              <a:buSzPct val="100000"/>
            </a:pPr>
            <a:r>
              <a:rPr lang="en-US" dirty="0">
                <a:sym typeface="Source Sans Pro"/>
              </a:rPr>
              <a:t>File most program forms</a:t>
            </a:r>
          </a:p>
          <a:p>
            <a:pPr marR="0" lvl="1">
              <a:buSzPct val="100000"/>
            </a:pPr>
            <a:r>
              <a:rPr lang="en-US" dirty="0">
                <a:sym typeface="Source Sans Pro"/>
              </a:rPr>
              <a:t>Maintain a list of your related entities (e.g. individual schools for districts, library branches for library systems, and consortium members for consortia)</a:t>
            </a:r>
          </a:p>
          <a:p>
            <a:pPr marR="0" lvl="1">
              <a:buSzPct val="100000"/>
            </a:pPr>
            <a:r>
              <a:rPr lang="en-US" dirty="0">
                <a:sym typeface="Source Sans Pro"/>
              </a:rPr>
              <a:t>Update your entity information (e.g. contact information and entity information such as student counts and square footage)</a:t>
            </a:r>
          </a:p>
          <a:p>
            <a:pPr marR="0" lvl="1">
              <a:buSzPct val="100000"/>
            </a:pPr>
            <a:r>
              <a:rPr lang="en-US" dirty="0"/>
              <a:t>Add</a:t>
            </a:r>
            <a:r>
              <a:rPr lang="en-US" dirty="0">
                <a:sym typeface="Source Sans Pro"/>
              </a:rPr>
              <a:t> additional users on your organization’s account and assign them rights (permissions) to file forms.</a:t>
            </a:r>
            <a:endParaRPr lang="en-US" dirty="0"/>
          </a:p>
          <a:p>
            <a:pPr marL="228600" lvl="1">
              <a:spcBef>
                <a:spcPts val="1000"/>
              </a:spcBef>
              <a:spcAft>
                <a:spcPts val="0"/>
              </a:spcAft>
            </a:pPr>
            <a:endParaRPr lang="en-US" dirty="0"/>
          </a:p>
          <a:p>
            <a:pPr marL="228600" marR="0" lvl="1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dirty="0">
              <a:sym typeface="Source Sans Pro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HOW TO APPLY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350" y="1709057"/>
            <a:ext cx="10279899" cy="13389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Call our Client Service Bureau at call (888) 203-8100 to set up an account in EPC and make sure your school or library has a Billed Entity Number (an ID number assigned by E-rate).</a:t>
            </a:r>
          </a:p>
          <a:p>
            <a:endParaRPr lang="en-US" dirty="0"/>
          </a:p>
        </p:txBody>
      </p:sp>
      <p:sp>
        <p:nvSpPr>
          <p:cNvPr id="355" name="Shape 355"/>
          <p:cNvSpPr/>
          <p:nvPr/>
        </p:nvSpPr>
        <p:spPr>
          <a:xfrm>
            <a:off x="304800" y="3557130"/>
            <a:ext cx="2540000" cy="23864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3318932" y="3574376"/>
            <a:ext cx="2540000" cy="23692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6359290" y="3574376"/>
            <a:ext cx="2540000" cy="23692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9390217" y="3601918"/>
            <a:ext cx="2540000" cy="23416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304800" y="3575526"/>
            <a:ext cx="25401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services</a:t>
            </a: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470),</a:t>
            </a:r>
          </a:p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a competitive bid process, and select a vendor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3318932" y="3651725"/>
            <a:ext cx="25401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funding</a:t>
            </a: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471)</a:t>
            </a:r>
          </a:p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undergo application review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6306742" y="3651725"/>
            <a:ext cx="25401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Confirm the start of services and status of CIPA compliance </a:t>
            </a: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486)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9347200" y="3642527"/>
            <a:ext cx="2540100" cy="2215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</a:t>
            </a:r>
            <a:r>
              <a:rPr lang="en-US" sz="2400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reimbursements </a:t>
            </a: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</a:t>
            </a:r>
            <a:r>
              <a:rPr lang="en-US" sz="2400" b="1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472) </a:t>
            </a:r>
            <a:endParaRPr lang="en-US" sz="2400" dirty="0" smtClean="0">
              <a:solidFill>
                <a:srgbClr val="0054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 receive discounts</a:t>
            </a:r>
            <a:endParaRPr lang="en-US" sz="2400" dirty="0">
              <a:solidFill>
                <a:srgbClr val="0054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</a:t>
            </a:r>
            <a:r>
              <a:rPr lang="en-US" sz="2400" b="1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474)</a:t>
            </a:r>
            <a:endParaRPr lang="en-US" sz="2400" dirty="0">
              <a:solidFill>
                <a:srgbClr val="0054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304800" y="2934809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3318932" y="2908233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6333066" y="2908233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9356531" y="2943175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 IS THE SCHOOLS AND LIBRARIES (E-RATE) PROGRAM?</a:t>
            </a:r>
          </a:p>
        </p:txBody>
      </p:sp>
      <p:sp>
        <p:nvSpPr>
          <p:cNvPr id="80" name="Shape 80"/>
          <p:cNvSpPr/>
          <p:nvPr/>
        </p:nvSpPr>
        <p:spPr>
          <a:xfrm>
            <a:off x="304798" y="2362200"/>
            <a:ext cx="5696755" cy="31241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6153955" y="2362200"/>
            <a:ext cx="5733245" cy="31241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457200" y="3124200"/>
            <a:ext cx="529035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Helps ensure that schools and libraries can obtain high-speed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Internet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 and telecommunications at an affordable rate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400800" y="3124200"/>
            <a:ext cx="529035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Keeps students and library patrons connected to broadband by providing a discount on eligible services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ABOUT FCC FORM </a:t>
            </a:r>
            <a:r>
              <a:rPr lang="en-US" dirty="0" smtClean="0">
                <a:sym typeface="Source Sans Pro"/>
              </a:rPr>
              <a:t>470 (REQUEST SERVICES)</a:t>
            </a:r>
            <a:endParaRPr lang="en-US" dirty="0">
              <a:sym typeface="Source Sans Pro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FCC Form 470 opens</a:t>
            </a:r>
            <a:r>
              <a:rPr lang="en-US" dirty="0">
                <a:sym typeface="Source Sans Pro"/>
              </a:rPr>
              <a:t> the competitive bidding process </a:t>
            </a:r>
            <a:r>
              <a:rPr lang="en-US" dirty="0"/>
              <a:t>and n</a:t>
            </a:r>
            <a:r>
              <a:rPr lang="en-US" dirty="0">
                <a:sym typeface="Source Sans Pro"/>
              </a:rPr>
              <a:t>otifies potential bidders of the types and quantities of services that you need: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Posted to the USAC website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ym typeface="Source Sans Pro"/>
              </a:rPr>
              <a:t>Potential vendors review forms and submit bids to </a:t>
            </a:r>
            <a:r>
              <a:rPr lang="en-US" dirty="0" smtClean="0">
                <a:sym typeface="Source Sans Pro"/>
              </a:rPr>
              <a:t>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Only an authorized representative of the applicant can prepare, sign, or submit the FCC Form 470</a:t>
            </a:r>
            <a:endParaRPr lang="en-US"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REQUESTS FOR PROPOSALS (RFPs)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Requests for Proposals (RFPs) may be created to describe specific needs and circumstances in more detail.</a:t>
            </a:r>
          </a:p>
          <a:p>
            <a:pPr lvl="1"/>
            <a:r>
              <a:rPr lang="en-US" dirty="0">
                <a:sym typeface="Source Sans Pro"/>
              </a:rPr>
              <a:t>We use “RFP” and </a:t>
            </a:r>
            <a:r>
              <a:rPr lang="en-US" dirty="0"/>
              <a:t>“RFP document” </a:t>
            </a:r>
            <a:r>
              <a:rPr lang="en-US" dirty="0">
                <a:sym typeface="Source Sans Pro"/>
              </a:rPr>
              <a:t>generically to refer to any supplemental document that helps to describe the requested services or provides more</a:t>
            </a:r>
            <a:r>
              <a:rPr lang="en-US" dirty="0"/>
              <a:t> information that is not in the FCC Form 470.</a:t>
            </a:r>
          </a:p>
          <a:p>
            <a:pPr lvl="1"/>
            <a:r>
              <a:rPr lang="en-US" dirty="0"/>
              <a:t>For most types of funding requests, you are not required to issue an RFP unless your state or local procurement rules or regulations require it.</a:t>
            </a:r>
          </a:p>
          <a:p>
            <a:pPr lvl="1"/>
            <a:r>
              <a:rPr lang="en-US" dirty="0">
                <a:sym typeface="Source Sans Pro"/>
              </a:rPr>
              <a:t>If you issue an RFP and/or a</a:t>
            </a:r>
            <a:r>
              <a:rPr lang="en-US" dirty="0"/>
              <a:t>n </a:t>
            </a:r>
            <a:r>
              <a:rPr lang="en-US" dirty="0">
                <a:sym typeface="Source Sans Pro"/>
              </a:rPr>
              <a:t>RFP document, </a:t>
            </a:r>
            <a:r>
              <a:rPr lang="en-US" dirty="0"/>
              <a:t>all of these </a:t>
            </a:r>
            <a:r>
              <a:rPr lang="en-US" dirty="0">
                <a:sym typeface="Source Sans Pro"/>
              </a:rPr>
              <a:t> documents must be attached to the FCC Form 470 you submit in EPC.</a:t>
            </a:r>
          </a:p>
          <a:p>
            <a:pPr marR="0" lvl="0" indent="45720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FCC FORM 470 RESPONSE LETTER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After posting FCC Form 470, USAC will issue a letter called the Receipt Notification Letter (RNL). 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The </a:t>
            </a:r>
            <a:r>
              <a:rPr lang="en-US" dirty="0">
                <a:sym typeface="Source Sans Pro"/>
              </a:rPr>
              <a:t>RNL summarizes the information provided in the FCC Form 470.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The </a:t>
            </a:r>
            <a:r>
              <a:rPr lang="en-US" dirty="0">
                <a:sym typeface="Source Sans Pro"/>
              </a:rPr>
              <a:t>RNL </a:t>
            </a:r>
            <a:r>
              <a:rPr lang="en-US" dirty="0"/>
              <a:t>is </a:t>
            </a:r>
            <a:r>
              <a:rPr lang="en-US" dirty="0">
                <a:sym typeface="Source Sans Pro"/>
              </a:rPr>
              <a:t>posted to your E-rate Productivity Center (EPC) account “News</a:t>
            </a:r>
            <a:r>
              <a:rPr lang="en-US" dirty="0"/>
              <a:t>” f</a:t>
            </a:r>
            <a:r>
              <a:rPr lang="en-US" dirty="0">
                <a:sym typeface="Source Sans Pro"/>
              </a:rPr>
              <a:t>eed.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Carefully review the letter.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If you notice mistakes on your form you can submit corrections.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Navigate to the form in EPC, and choose “Related Actions” to submit allowable corrections.</a:t>
            </a:r>
          </a:p>
          <a:p>
            <a:pPr marL="4572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FCC FORM 470 EXEMPTIONS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58347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 Not everyone is required to file an FCC Form </a:t>
            </a:r>
            <a:r>
              <a:rPr lang="en-US" dirty="0" smtClean="0">
                <a:sym typeface="Source Sans Pro"/>
              </a:rPr>
              <a:t>470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Multi-year </a:t>
            </a:r>
            <a:r>
              <a:rPr lang="en-US" dirty="0">
                <a:sym typeface="Source Sans Pro"/>
              </a:rPr>
              <a:t>contracts 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>
                <a:sym typeface="Source Sans Pro"/>
              </a:rPr>
              <a:t>You do not need to file a new FCC Form 470 if the contract is still in effect and the costs/services are still within the terms of the establishing FCC Form 470.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>
                <a:sym typeface="Source Sans Pro"/>
              </a:rPr>
              <a:t>NOTE: You do still need to file a new FCC Form 471 requesting E-rate support each funding </a:t>
            </a:r>
            <a:r>
              <a:rPr lang="en-US" sz="2400" dirty="0" smtClean="0">
                <a:sym typeface="Source Sans Pro"/>
              </a:rPr>
              <a:t>year.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FCC FORM 470 EXEMPTIONS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58347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 Not everyone is required to file an FCC Form </a:t>
            </a:r>
            <a:r>
              <a:rPr lang="en-US" dirty="0" smtClean="0">
                <a:sym typeface="Source Sans Pro"/>
              </a:rPr>
              <a:t>470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Low-cost</a:t>
            </a:r>
            <a:r>
              <a:rPr lang="en-US" dirty="0"/>
              <a:t>, h</a:t>
            </a:r>
            <a:r>
              <a:rPr lang="en-US" dirty="0">
                <a:sym typeface="Source Sans Pro"/>
              </a:rPr>
              <a:t>igh-speed Internet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>
                <a:sym typeface="Source Sans Pro"/>
              </a:rPr>
              <a:t>You do not need to file an FCC Form 470 for Internet access if your service meets ALL of the following </a:t>
            </a:r>
            <a:r>
              <a:rPr lang="en-US" sz="2400" dirty="0" smtClean="0">
                <a:sym typeface="Source Sans Pro"/>
              </a:rPr>
              <a:t>conditions</a:t>
            </a:r>
          </a:p>
          <a:p>
            <a:pPr lvl="3">
              <a:buSzPct val="100000"/>
            </a:pPr>
            <a:r>
              <a:rPr lang="en-US" dirty="0">
                <a:sym typeface="Source Sans Pro"/>
              </a:rPr>
              <a:t>It is commercially available, business class Internet access.</a:t>
            </a:r>
          </a:p>
          <a:p>
            <a:pPr marR="0" lvl="3">
              <a:buSzPct val="100000"/>
            </a:pPr>
            <a:r>
              <a:rPr lang="en-US" dirty="0">
                <a:sym typeface="Source Sans Pro"/>
              </a:rPr>
              <a:t>It offers minimum speeds of 100 Mbps download / 10 Mbps </a:t>
            </a:r>
            <a:r>
              <a:rPr lang="en-US" dirty="0" smtClean="0">
                <a:sym typeface="Source Sans Pro"/>
              </a:rPr>
              <a:t>upload.</a:t>
            </a:r>
          </a:p>
          <a:p>
            <a:pPr marR="0" lvl="3">
              <a:buSzPct val="100000"/>
            </a:pPr>
            <a:r>
              <a:rPr lang="en-US" sz="2400" dirty="0" smtClean="0">
                <a:sym typeface="Source Sans Pro"/>
              </a:rPr>
              <a:t>The </a:t>
            </a:r>
            <a:r>
              <a:rPr lang="en-US" sz="2400" dirty="0">
                <a:sym typeface="Source Sans Pro"/>
              </a:rPr>
              <a:t>pre-discount price — including any one-time charges — is $3,600 or less annually per entity (school or library).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idx="1"/>
          </p:nvPr>
        </p:nvSpPr>
        <p:spPr>
          <a:xfrm>
            <a:off x="337350" y="1719942"/>
            <a:ext cx="7587450" cy="452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/>
            <a:r>
              <a:rPr lang="en-US" dirty="0">
                <a:sym typeface="Source Sans Pro"/>
              </a:rPr>
              <a:t>Competitive bidding </a:t>
            </a:r>
            <a:r>
              <a:rPr lang="en-US" dirty="0"/>
              <a:t>is a formal process to choose the vendors/service providers who provide your products and services</a:t>
            </a:r>
            <a:endParaRPr lang="en-US" dirty="0">
              <a:sym typeface="Source Sans Pro"/>
            </a:endParaRPr>
          </a:p>
          <a:p>
            <a:pPr marL="857250" lvl="1" indent="-342900"/>
            <a:r>
              <a:rPr lang="en-US" dirty="0"/>
              <a:t>Describe your desired services and requirements using FCC Form 470 (and RFP if applicable).</a:t>
            </a:r>
          </a:p>
          <a:p>
            <a:pPr marL="857250" lvl="1" indent="-342900"/>
            <a:r>
              <a:rPr lang="en-US" dirty="0"/>
              <a:t>Service providers read your documents and bid on your services.</a:t>
            </a:r>
          </a:p>
          <a:p>
            <a:pPr marL="857250" lvl="1" indent="-342900"/>
            <a:r>
              <a:rPr lang="en-US" dirty="0"/>
              <a:t>Wait 28 days then compare the offers you receive.</a:t>
            </a:r>
          </a:p>
          <a:p>
            <a:pPr marL="857250" lvl="1" indent="-342900"/>
            <a:r>
              <a:rPr lang="en-US" dirty="0">
                <a:sym typeface="Source Sans Pro"/>
              </a:rPr>
              <a:t>Select the most cost-effective bid using price of the eligible products and services as the primary factor</a:t>
            </a:r>
          </a:p>
          <a:p>
            <a:pPr marL="971550" marR="0" lvl="0" indent="-457200">
              <a:spcBef>
                <a:spcPts val="800"/>
              </a:spcBef>
            </a:pPr>
            <a:endParaRPr sz="2400"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 IS COMPETITIVE BIDDING?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07682"/>
            <a:ext cx="3096512" cy="39437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COMPETITIVE BIDDING REQUIREMENTS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 your </a:t>
            </a:r>
            <a:r>
              <a:rPr lang="en-US" dirty="0">
                <a:sym typeface="Source Sans Pro"/>
              </a:rPr>
              <a:t>FCC Form 470 and RFP, you must describe the desired products and services yo</a:t>
            </a:r>
            <a:r>
              <a:rPr lang="en-US" dirty="0"/>
              <a:t>u need </a:t>
            </a:r>
            <a:r>
              <a:rPr lang="en-US" dirty="0">
                <a:sym typeface="Source Sans Pro"/>
              </a:rPr>
              <a:t>with sufficient specificity for servi</a:t>
            </a:r>
            <a:r>
              <a:rPr lang="en-US" dirty="0"/>
              <a:t>ce providers to be able to submit responsive bids.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All potential bidders must have access to your FCC Form 470</a:t>
            </a:r>
            <a:r>
              <a:rPr lang="en-US" dirty="0"/>
              <a:t>, </a:t>
            </a:r>
            <a:r>
              <a:rPr lang="en-US" dirty="0">
                <a:sym typeface="Source Sans Pro"/>
              </a:rPr>
              <a:t>RFP, a</a:t>
            </a:r>
            <a:r>
              <a:rPr lang="en-US" dirty="0"/>
              <a:t>nd RFP documents.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Be prepared to accept bids and answer questions.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You must select the most cost-effective bid</a:t>
            </a:r>
            <a:r>
              <a:rPr lang="en-US" dirty="0" smtClean="0">
                <a:sym typeface="Source Sans Pro"/>
              </a:rPr>
              <a:t>.</a:t>
            </a:r>
            <a:endParaRPr lang="en-US" dirty="0">
              <a:sym typeface="Source Sans Pro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COMPETITIVE BIDDING REQUIREMENTS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The </a:t>
            </a:r>
            <a:r>
              <a:rPr lang="en-US" dirty="0">
                <a:sym typeface="Source Sans Pro"/>
              </a:rPr>
              <a:t>competitive bidding process must be open and fair.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"Open" </a:t>
            </a:r>
            <a:r>
              <a:rPr lang="en-US" dirty="0"/>
              <a:t>means that</a:t>
            </a:r>
            <a:r>
              <a:rPr lang="en-US" dirty="0">
                <a:sym typeface="Source Sans Pro"/>
              </a:rPr>
              <a:t> information shared with one bidder must be shared with all.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"Fair" </a:t>
            </a:r>
            <a:r>
              <a:rPr lang="en-US" dirty="0"/>
              <a:t>means that</a:t>
            </a:r>
            <a:r>
              <a:rPr lang="en-US" dirty="0">
                <a:sym typeface="Source Sans Pro"/>
              </a:rPr>
              <a:t> bidders must be evaluated fairly and equally.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28-Day Waiting Period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FCC Form 470 and any RFPs (if applicable) must be posted on the USAC website for a minimum of 28 days. 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The end of the 28</a:t>
            </a:r>
            <a:r>
              <a:rPr lang="en-US" dirty="0"/>
              <a:t>-</a:t>
            </a:r>
            <a:r>
              <a:rPr lang="en-US" dirty="0">
                <a:sym typeface="Source Sans Pro"/>
              </a:rPr>
              <a:t>day</a:t>
            </a:r>
            <a:r>
              <a:rPr lang="en-US" dirty="0"/>
              <a:t> period</a:t>
            </a:r>
            <a:r>
              <a:rPr lang="en-US" dirty="0">
                <a:sym typeface="Source Sans Pro"/>
              </a:rPr>
              <a:t> is when you are allowed to review bids and select vendors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your allowable contract date (ACD).</a:t>
            </a:r>
          </a:p>
          <a:p>
            <a:pPr marL="457200" marR="0" lvl="0" indent="-457200" algn="l" rtl="0">
              <a:lnSpc>
                <a:spcPct val="1778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  <a:p>
            <a:pPr marL="457200" marR="0" lvl="0" indent="-457200" algn="l" rtl="0">
              <a:lnSpc>
                <a:spcPct val="1778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  <a:p>
            <a: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  <a:p>
            <a: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304800" y="2733310"/>
            <a:ext cx="2590800" cy="23720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302000" y="2733310"/>
            <a:ext cx="2590800" cy="23720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6299200" y="2733310"/>
            <a:ext cx="2590800" cy="23720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296400" y="2733310"/>
            <a:ext cx="2590800" cy="23720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/>
              <a:t>ONLY AFTER THE 28-DAY WAITING PERIOD, YOU CAN…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04800" y="3127740"/>
            <a:ext cx="2590800" cy="13438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33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Evaluate the bids you received</a:t>
            </a:r>
          </a:p>
          <a:p>
            <a:pPr marL="228593" marR="0" lvl="1" indent="-228593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</a:t>
            </a:r>
            <a:r>
              <a:rPr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bid evaluation matrix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04800" y="2133600"/>
            <a:ext cx="25908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302000" y="2133600"/>
            <a:ext cx="25908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299200" y="2133600"/>
            <a:ext cx="25908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9296400" y="2133600"/>
            <a:ext cx="25908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281680" y="3127740"/>
            <a:ext cx="2590800" cy="1097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33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Choose your service provider(s) </a:t>
            </a:r>
          </a:p>
          <a:p>
            <a:pPr marL="228594" marR="0" lvl="1" indent="-228594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Notify the winner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299200" y="3127740"/>
            <a:ext cx="2590800" cy="2000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33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Sign a contract or legally binding agreement </a:t>
            </a:r>
          </a:p>
          <a:p>
            <a:pPr marL="228594" marR="0" lvl="1" indent="-228594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Upload the contract into EPC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133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9276079" y="3127740"/>
            <a:ext cx="2590800" cy="748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133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 the next form (FCC Form 471)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2895600" y="4155712"/>
            <a:ext cx="406399" cy="0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3" name="Shape 153"/>
          <p:cNvCxnSpPr/>
          <p:nvPr/>
        </p:nvCxnSpPr>
        <p:spPr>
          <a:xfrm rot="10800000" flipH="1">
            <a:off x="8890000" y="4143340"/>
            <a:ext cx="406399" cy="12372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4" name="Shape 154"/>
          <p:cNvCxnSpPr/>
          <p:nvPr/>
        </p:nvCxnSpPr>
        <p:spPr>
          <a:xfrm>
            <a:off x="5892800" y="4155712"/>
            <a:ext cx="406399" cy="0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MORE ON EVALUATING BIDS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To evaluate incoming bids, create a Bid evaluation matrix.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Develop evaluation criteria</a:t>
            </a:r>
            <a:r>
              <a:rPr lang="en-US" dirty="0"/>
              <a:t> or </a:t>
            </a:r>
            <a:r>
              <a:rPr lang="en-US" dirty="0">
                <a:sym typeface="Source Sans Pro"/>
              </a:rPr>
              <a:t>factors to assess the bids.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Assign each evaluation criterion</a:t>
            </a:r>
            <a:r>
              <a:rPr lang="en-US" dirty="0"/>
              <a:t> or </a:t>
            </a:r>
            <a:r>
              <a:rPr lang="en-US" dirty="0">
                <a:sym typeface="Source Sans Pro"/>
              </a:rPr>
              <a:t>factor a point value or percentage.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The </a:t>
            </a:r>
            <a:r>
              <a:rPr lang="en-US" dirty="0">
                <a:sym typeface="Source Sans Pro"/>
              </a:rPr>
              <a:t>Price of the eligible products and services must be the most heavily weighted factor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the “primary factor”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in your evaluation.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vendor who </a:t>
            </a:r>
            <a:r>
              <a:rPr lang="en-US" dirty="0"/>
              <a:t>receives </a:t>
            </a:r>
            <a:r>
              <a:rPr lang="en-US" dirty="0">
                <a:sym typeface="Source Sans Pro"/>
              </a:rPr>
              <a:t>the most overall points or the highest percentage is the winner.</a:t>
            </a:r>
          </a:p>
          <a:p>
            <a: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MAKES THE RULES?</a:t>
            </a:r>
            <a:endParaRPr lang="en-US" dirty="0"/>
          </a:p>
        </p:txBody>
      </p:sp>
      <p:sp>
        <p:nvSpPr>
          <p:cNvPr id="100" name="Shape 100"/>
          <p:cNvSpPr txBox="1">
            <a:spLocks noGrp="1"/>
          </p:cNvSpPr>
          <p:nvPr>
            <p:ph idx="4294967295"/>
          </p:nvPr>
        </p:nvSpPr>
        <p:spPr>
          <a:xfrm>
            <a:off x="228599" y="1371600"/>
            <a:ext cx="8686801" cy="5022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Congress wrote the Telecommunications Act of </a:t>
            </a:r>
            <a:r>
              <a:rPr lang="en-US" dirty="0" smtClean="0"/>
              <a:t>1996.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Part </a:t>
            </a:r>
            <a:r>
              <a:rPr lang="en-US" dirty="0"/>
              <a:t>of this act directed the FCC to establish and oversee the E-rate program</a:t>
            </a:r>
            <a:r>
              <a:rPr lang="en-US" dirty="0" smtClean="0"/>
              <a:t>.</a:t>
            </a:r>
            <a:endParaRPr lang="en-US" sz="2400" b="0" i="0" u="none" strike="noStrike" cap="none" dirty="0" smtClean="0">
              <a:solidFill>
                <a:schemeClr val="dk1"/>
              </a:solidFill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Source Sans Pro"/>
                <a:cs typeface="Source Sans Pro"/>
              </a:rPr>
              <a:t>The FCC sets rules and policies for the program through “Orders”. </a:t>
            </a:r>
            <a:endParaRPr lang="en-US" dirty="0">
              <a:latin typeface="Source Sans Pro"/>
              <a:ea typeface="Source Sans Pro"/>
              <a:cs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Source Sans Pro"/>
                <a:ea typeface="Source Sans Pro"/>
                <a:cs typeface="Source Sans Pro"/>
              </a:rPr>
              <a:t>These orders determine how USAC administers the </a:t>
            </a:r>
            <a:r>
              <a:rPr lang="en-US" dirty="0" smtClean="0">
                <a:latin typeface="Source Sans Pro" panose="020B0503030403020204" pitchFamily="34" charset="0"/>
                <a:ea typeface="Source Sans Pro"/>
                <a:cs typeface="Source Sans Pro"/>
              </a:rPr>
              <a:t>day-to-day operations of the E-rate program. </a:t>
            </a:r>
            <a:endParaRPr lang="en-US" dirty="0">
              <a:latin typeface="Source Sans Pro" panose="020B0503030403020204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Source Sans Pro"/>
                <a:cs typeface="Source Sans Pro"/>
              </a:rPr>
              <a:t>USAC develops procedures, such as </a:t>
            </a:r>
            <a:r>
              <a:rPr lang="en-US" dirty="0"/>
              <a:t>how to process </a:t>
            </a:r>
            <a:r>
              <a:rPr lang="en-US" dirty="0" smtClean="0"/>
              <a:t>applications.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USAC’s </a:t>
            </a:r>
            <a:r>
              <a:rPr lang="en-US" dirty="0"/>
              <a:t>procedures are reviewed and approved annually by the FCC.</a:t>
            </a:r>
          </a:p>
          <a:p>
            <a:pPr marL="4572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10600" y="1648047"/>
            <a:ext cx="3386386" cy="3533553"/>
            <a:chOff x="406400" y="2032000"/>
            <a:chExt cx="3911599" cy="3911599"/>
          </a:xfrm>
        </p:grpSpPr>
        <p:sp>
          <p:nvSpPr>
            <p:cNvPr id="103" name="Shape 103"/>
            <p:cNvSpPr/>
            <p:nvPr/>
          </p:nvSpPr>
          <p:spPr>
            <a:xfrm>
              <a:off x="406400" y="2032000"/>
              <a:ext cx="3911599" cy="3911599"/>
            </a:xfrm>
            <a:prstGeom prst="ellipse">
              <a:avLst/>
            </a:prstGeom>
            <a:solidFill>
              <a:srgbClr val="004AD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476651" y="2692400"/>
              <a:ext cx="2590800" cy="2590800"/>
            </a:xfrm>
            <a:prstGeom prst="ellipse">
              <a:avLst/>
            </a:prstGeom>
            <a:solidFill>
              <a:srgbClr val="006FF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2133600" y="3120623"/>
              <a:ext cx="1734354" cy="1734354"/>
            </a:xfrm>
            <a:prstGeom prst="ellipse">
              <a:avLst/>
            </a:prstGeom>
            <a:solidFill>
              <a:srgbClr val="4292F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406400" y="3860801"/>
              <a:ext cx="1155084" cy="5029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CONGRESS</a:t>
              </a:r>
            </a:p>
          </p:txBody>
        </p:sp>
        <p:sp>
          <p:nvSpPr>
            <p:cNvPr id="107" name="Shape 107"/>
            <p:cNvSpPr txBox="1"/>
            <p:nvPr/>
          </p:nvSpPr>
          <p:spPr>
            <a:xfrm>
              <a:off x="1561484" y="3860801"/>
              <a:ext cx="745235" cy="5029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FCC</a:t>
              </a: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2641600" y="3860801"/>
              <a:ext cx="745235" cy="5029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USAC</a:t>
              </a:r>
            </a:p>
          </p:txBody>
        </p:sp>
      </p:grp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/>
              <a:t>S</a:t>
            </a:r>
            <a:r>
              <a:rPr lang="en-US" dirty="0">
                <a:sym typeface="Source Sans Pro"/>
              </a:rPr>
              <a:t>AMPLE: BID EVALUATION MATRIX</a:t>
            </a:r>
          </a:p>
        </p:txBody>
      </p:sp>
      <p:graphicFrame>
        <p:nvGraphicFramePr>
          <p:cNvPr id="169" name="Shape 169"/>
          <p:cNvGraphicFramePr/>
          <p:nvPr>
            <p:extLst>
              <p:ext uri="{D42A27DB-BD31-4B8C-83A1-F6EECF244321}">
                <p14:modId xmlns:p14="http://schemas.microsoft.com/office/powerpoint/2010/main" val="3022791843"/>
              </p:ext>
            </p:extLst>
          </p:nvPr>
        </p:nvGraphicFramePr>
        <p:xfrm>
          <a:off x="316496" y="2514600"/>
          <a:ext cx="11582400" cy="3048025"/>
        </p:xfrm>
        <a:graphic>
          <a:graphicData uri="http://schemas.openxmlformats.org/drawingml/2006/table">
            <a:tbl>
              <a:tblPr firstRow="1" bandRow="1">
                <a:noFill/>
                <a:tableStyleId>{AF20F78F-A5BB-49AF-9A89-53C4CCFCB9B4}</a:tableStyleId>
              </a:tblPr>
              <a:tblGrid>
                <a:gridCol w="389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1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19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Factor</a:t>
                      </a:r>
                    </a:p>
                  </a:txBody>
                  <a:tcPr marL="79800" marR="79800" marT="39900" marB="399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Points Available</a:t>
                      </a:r>
                    </a:p>
                  </a:txBody>
                  <a:tcPr marL="79800" marR="79800" marT="39900" marB="399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Vendor 1</a:t>
                      </a:r>
                    </a:p>
                  </a:txBody>
                  <a:tcPr marL="79800" marR="79800" marT="39900" marB="399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Vendor 2</a:t>
                      </a:r>
                    </a:p>
                  </a:txBody>
                  <a:tcPr marL="79800" marR="79800" marT="39900" marB="399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Vendor 3</a:t>
                      </a:r>
                    </a:p>
                  </a:txBody>
                  <a:tcPr marL="79800" marR="79800" marT="39900" marB="399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Price of the ELIGIBLE products and services</a:t>
                      </a: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i="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</a:t>
                      </a:r>
                    </a:p>
                  </a:txBody>
                  <a:tcPr marL="0" marR="0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</a:p>
                  </a:txBody>
                  <a:tcPr marL="79800" marR="79800" marT="39900" marB="3990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</a:t>
                      </a:r>
                    </a:p>
                  </a:txBody>
                  <a:tcPr marL="79800" marR="79800" marT="39900" marB="3990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</a:t>
                      </a:r>
                    </a:p>
                  </a:txBody>
                  <a:tcPr marL="79800" marR="79800" marT="39900" marB="3990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Prior experience w/vendor</a:t>
                      </a:r>
                    </a:p>
                  </a:txBody>
                  <a:tcPr marL="0" marR="0" marT="0" marB="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i="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Prices for ineligible services, products and fees</a:t>
                      </a:r>
                    </a:p>
                  </a:txBody>
                  <a:tcPr marL="0" marR="0" marT="0" marB="0" anchor="ctr"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i="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L="79800" marR="79800" marT="39900" marB="39900" anchor="ctr"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</a:p>
                  </a:txBody>
                  <a:tcPr marL="79800" marR="79800" marT="39900" marB="39900" anchor="ctr">
                    <a:solidFill>
                      <a:srgbClr val="BDB1A6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</a:p>
                  </a:txBody>
                  <a:tcPr marL="79800" marR="79800" marT="39900" marB="39900" anchor="ctr">
                    <a:solidFill>
                      <a:srgbClr val="BDB1A6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Flexible Invoicing: FCC Forms 472 or 474</a:t>
                      </a:r>
                    </a:p>
                  </a:txBody>
                  <a:tcPr marL="0" marR="0" marT="0" marB="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i="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Local or in-state vendor</a:t>
                      </a:r>
                    </a:p>
                  </a:txBody>
                  <a:tcPr marL="0" marR="0" marT="0" marB="0" anchor="ctr">
                    <a:solidFill>
                      <a:srgbClr val="C3D3D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i="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</a:p>
                  </a:txBody>
                  <a:tcPr marL="79800" marR="79800" marT="39900" marB="39900" anchor="ctr">
                    <a:solidFill>
                      <a:srgbClr val="C3D3DF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b="1" i="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55</a:t>
                      </a:r>
                    </a:p>
                  </a:txBody>
                  <a:tcPr marL="79800" marR="79800" marT="39900" marB="399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7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65</a:t>
                      </a:r>
                    </a:p>
                  </a:txBody>
                  <a:tcPr marL="79800" marR="79800" marT="39900" marB="399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E5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90</a:t>
                      </a:r>
                    </a:p>
                  </a:txBody>
                  <a:tcPr marL="79800" marR="79800" marT="39900" marB="399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1" name="Shape 171"/>
          <p:cNvSpPr/>
          <p:nvPr/>
        </p:nvSpPr>
        <p:spPr>
          <a:xfrm>
            <a:off x="10668000" y="5029200"/>
            <a:ext cx="771600" cy="609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10" name="Shape 130"/>
          <p:cNvSpPr txBox="1">
            <a:spLocks/>
          </p:cNvSpPr>
          <p:nvPr/>
        </p:nvSpPr>
        <p:spPr>
          <a:xfrm>
            <a:off x="337351" y="1447800"/>
            <a:ext cx="9898602" cy="437405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Evaluate </a:t>
            </a:r>
            <a:r>
              <a:rPr lang="en-US" dirty="0">
                <a:sym typeface="Source Sans Pro"/>
              </a:rPr>
              <a:t>your bids using a matrix, filled in with your chosen factors and point values.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 smtClean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Vendor </a:t>
            </a:r>
            <a:r>
              <a:rPr lang="en-US" dirty="0">
                <a:sym typeface="Source Sans Pro"/>
              </a:rPr>
              <a:t>#3 wins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ym typeface="Source Sans Pro"/>
            </a:endParaRPr>
          </a:p>
          <a:p>
            <a:pPr marL="457200" indent="-457200">
              <a:lnSpc>
                <a:spcPct val="1778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dirty="0" smtClean="0">
              <a:sym typeface="Source Sans Pro"/>
            </a:endParaRPr>
          </a:p>
          <a:p>
            <a:pPr marL="457200" indent="-457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dirty="0" smtClean="0">
              <a:sym typeface="Source Sans Pro"/>
            </a:endParaRPr>
          </a:p>
          <a:p>
            <a:pPr marL="457200" indent="-457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ZERO BIDS </a:t>
            </a:r>
            <a:r>
              <a:rPr lang="en-US" dirty="0"/>
              <a:t>OR</a:t>
            </a:r>
            <a:r>
              <a:rPr lang="en-US" dirty="0">
                <a:sym typeface="Source Sans Pro"/>
              </a:rPr>
              <a:t> ONE BID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If you receive only one bid, and it is cost-effective</a:t>
            </a:r>
            <a:r>
              <a:rPr lang="en-US" dirty="0"/>
              <a:t>, y</a:t>
            </a:r>
            <a:r>
              <a:rPr lang="en-US" dirty="0">
                <a:sym typeface="Source Sans Pro"/>
              </a:rPr>
              <a:t>ou may accept it.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ym typeface="Source Sans Pro"/>
              </a:rPr>
              <a:t>Document </a:t>
            </a:r>
            <a:r>
              <a:rPr lang="en-US" dirty="0"/>
              <a:t>your</a:t>
            </a:r>
            <a:r>
              <a:rPr lang="en-US" dirty="0">
                <a:sym typeface="Source Sans Pro"/>
              </a:rPr>
              <a:t> decision with a memo or email for your records.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If you did not receive any bids, you can solicit bids.</a:t>
            </a:r>
          </a:p>
          <a:p>
            <a:pPr lvl="1"/>
            <a:r>
              <a:rPr lang="en-US" dirty="0">
                <a:sym typeface="Source Sans Pro"/>
              </a:rPr>
              <a:t>Reach out to vendors in the area.</a:t>
            </a:r>
          </a:p>
          <a:p>
            <a:pPr lvl="1"/>
            <a:r>
              <a:rPr lang="en-US" dirty="0">
                <a:sym typeface="Source Sans Pro"/>
              </a:rPr>
              <a:t>Ask your current service provider to submit a bid or to </a:t>
            </a:r>
            <a:r>
              <a:rPr lang="en-US" dirty="0"/>
              <a:t>send you an email that they are willing to continue to provide service at your current level and cost.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ABOUT FCC FORM 471 (REQUEST FUNDING )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idx="1"/>
          </p:nvPr>
        </p:nvSpPr>
        <p:spPr>
          <a:xfrm>
            <a:off x="337350" y="1371600"/>
            <a:ext cx="10940249" cy="44502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Your application for funding</a:t>
            </a:r>
            <a:r>
              <a:rPr lang="en-US" dirty="0"/>
              <a:t> </a:t>
            </a:r>
            <a:r>
              <a:rPr lang="en-US" dirty="0">
                <a:sym typeface="Source Sans Pro"/>
              </a:rPr>
              <a:t>identifies:</a:t>
            </a:r>
          </a:p>
          <a:p>
            <a:pPr lvl="1"/>
            <a:r>
              <a:rPr lang="en-US" dirty="0">
                <a:sym typeface="Source Sans Pro"/>
              </a:rPr>
              <a:t>The services you chose</a:t>
            </a:r>
          </a:p>
          <a:p>
            <a:pPr lvl="1"/>
            <a:r>
              <a:rPr lang="en-US" dirty="0">
                <a:sym typeface="Source Sans Pro"/>
              </a:rPr>
              <a:t>The service provider(s) you selected and their Service Provider Identification Number (SPIN)</a:t>
            </a:r>
          </a:p>
          <a:p>
            <a:pPr lvl="1"/>
            <a:r>
              <a:rPr lang="en-US" dirty="0">
                <a:sym typeface="Source Sans Pro"/>
              </a:rPr>
              <a:t>The eligible schools/libraries that will receive the services</a:t>
            </a:r>
          </a:p>
          <a:p>
            <a:pPr lvl="1"/>
            <a:r>
              <a:rPr lang="en-US" dirty="0">
                <a:sym typeface="Source Sans Pro"/>
              </a:rPr>
              <a:t>The cost of your chosen services</a:t>
            </a:r>
          </a:p>
          <a:p>
            <a:pPr lvl="1"/>
            <a:r>
              <a:rPr lang="en-US" dirty="0">
                <a:sym typeface="Source Sans Pro"/>
              </a:rPr>
              <a:t>Your discount level to calculate your funding request</a:t>
            </a:r>
          </a:p>
          <a:p>
            <a:pPr lvl="1"/>
            <a:r>
              <a:rPr lang="en-US" dirty="0">
                <a:sym typeface="Source Sans Pro"/>
              </a:rPr>
              <a:t>Your current connectivity speed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USAC recommends communicating with your service provider: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If you need help completing technical details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To notify them of your desired invoicing method</a:t>
            </a:r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FCC FORM 471 RESPONSE LETTER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After posting the FCC Form 471, USAC will issue a letter called the Receipt Acknowledgment Letter (RAL). 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ym typeface="Source Sans Pro"/>
              </a:rPr>
              <a:t>RAL summarizes the information provided in the FCC Form 471.</a:t>
            </a:r>
          </a:p>
          <a:p>
            <a:pPr lvl="1">
              <a:spcAft>
                <a:spcPts val="0"/>
              </a:spcAft>
            </a:pPr>
            <a:r>
              <a:rPr lang="en-US" dirty="0">
                <a:sym typeface="Source Sans Pro"/>
              </a:rPr>
              <a:t>RAL will post to your EPC account "News</a:t>
            </a:r>
            <a:r>
              <a:rPr lang="en-US" dirty="0"/>
              <a:t>”</a:t>
            </a:r>
            <a:r>
              <a:rPr lang="en-US" dirty="0">
                <a:sym typeface="Source Sans Pro"/>
              </a:rPr>
              <a:t> </a:t>
            </a:r>
            <a:r>
              <a:rPr lang="en-US" dirty="0"/>
              <a:t>f</a:t>
            </a:r>
            <a:r>
              <a:rPr lang="en-US" dirty="0">
                <a:sym typeface="Source Sans Pro"/>
              </a:rPr>
              <a:t>eed.</a:t>
            </a:r>
          </a:p>
          <a:p>
            <a:pPr marR="0" lvl="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Carefully review the letter.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If you notice mistakes on your form you can make corrections.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Navigate to the form in EPC, choose “Related Actions,” then “Submit Modification Request (RAL)” to submit allowable corrections.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609600" y="4049530"/>
            <a:ext cx="2057400" cy="69970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1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/>
              <a:t>STRUCTURE OF AN FCC FORM 471 FUNDING REQUEST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58227" y="2061089"/>
            <a:ext cx="3276600" cy="764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 one per category of service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58088" y="1600200"/>
            <a:ext cx="31242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FCC Form 471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3810000" y="1600200"/>
            <a:ext cx="31242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Funding Request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498382" y="1600199"/>
            <a:ext cx="407371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FRN Line Item</a:t>
            </a:r>
          </a:p>
        </p:txBody>
      </p:sp>
      <p:cxnSp>
        <p:nvCxnSpPr>
          <p:cNvPr id="211" name="Shape 211"/>
          <p:cNvCxnSpPr/>
          <p:nvPr/>
        </p:nvCxnSpPr>
        <p:spPr>
          <a:xfrm rot="10800000" flipH="1">
            <a:off x="2667000" y="4228239"/>
            <a:ext cx="1117599" cy="233571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12" name="Shape 212"/>
          <p:cNvSpPr/>
          <p:nvPr/>
        </p:nvSpPr>
        <p:spPr>
          <a:xfrm>
            <a:off x="609600" y="5243830"/>
            <a:ext cx="2057400" cy="7018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238500" y="2061090"/>
            <a:ext cx="4914900" cy="1528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one per service type, service provider, FCC Form 470, contract/service agreement</a:t>
            </a: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summary information</a:t>
            </a: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request is identified by an ID number called a Funding Request Number (FRN)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7922510" y="2061090"/>
            <a:ext cx="3659890" cy="11798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one or more per FRN</a:t>
            </a: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details about the individual services or products listed on the funding request</a:t>
            </a:r>
          </a:p>
        </p:txBody>
      </p:sp>
      <p:sp>
        <p:nvSpPr>
          <p:cNvPr id="215" name="Shape 215"/>
          <p:cNvSpPr/>
          <p:nvPr/>
        </p:nvSpPr>
        <p:spPr>
          <a:xfrm>
            <a:off x="3930232" y="4005358"/>
            <a:ext cx="3410887" cy="44576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Internet Access</a:t>
            </a:r>
          </a:p>
        </p:txBody>
      </p:sp>
      <p:sp>
        <p:nvSpPr>
          <p:cNvPr id="216" name="Shape 216"/>
          <p:cNvSpPr/>
          <p:nvPr/>
        </p:nvSpPr>
        <p:spPr>
          <a:xfrm>
            <a:off x="3930232" y="4526353"/>
            <a:ext cx="3410887" cy="44576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Transmission Service</a:t>
            </a:r>
          </a:p>
        </p:txBody>
      </p:sp>
      <p:sp>
        <p:nvSpPr>
          <p:cNvPr id="217" name="Shape 217"/>
          <p:cNvSpPr/>
          <p:nvPr/>
        </p:nvSpPr>
        <p:spPr>
          <a:xfrm>
            <a:off x="3930232" y="5105401"/>
            <a:ext cx="3410887" cy="5274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Connections: Contract </a:t>
            </a:r>
          </a:p>
        </p:txBody>
      </p:sp>
      <p:sp>
        <p:nvSpPr>
          <p:cNvPr id="218" name="Shape 218"/>
          <p:cNvSpPr/>
          <p:nvPr/>
        </p:nvSpPr>
        <p:spPr>
          <a:xfrm>
            <a:off x="3930225" y="5697898"/>
            <a:ext cx="3411000" cy="550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Connections: Contract </a:t>
            </a:r>
          </a:p>
        </p:txBody>
      </p:sp>
      <p:cxnSp>
        <p:nvCxnSpPr>
          <p:cNvPr id="219" name="Shape 219"/>
          <p:cNvCxnSpPr/>
          <p:nvPr/>
        </p:nvCxnSpPr>
        <p:spPr>
          <a:xfrm>
            <a:off x="2667000" y="4461810"/>
            <a:ext cx="1143000" cy="287423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0" name="Shape 220"/>
          <p:cNvCxnSpPr/>
          <p:nvPr/>
        </p:nvCxnSpPr>
        <p:spPr>
          <a:xfrm rot="10800000" flipH="1">
            <a:off x="2667000" y="5397421"/>
            <a:ext cx="1117599" cy="205810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1" name="Shape 221"/>
          <p:cNvCxnSpPr/>
          <p:nvPr/>
        </p:nvCxnSpPr>
        <p:spPr>
          <a:xfrm>
            <a:off x="2667000" y="5642685"/>
            <a:ext cx="1143000" cy="255699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2" name="Shape 222"/>
          <p:cNvCxnSpPr/>
          <p:nvPr/>
        </p:nvCxnSpPr>
        <p:spPr>
          <a:xfrm rot="10800000" flipH="1">
            <a:off x="7352985" y="3872076"/>
            <a:ext cx="952813" cy="344800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3" name="Shape 223"/>
          <p:cNvCxnSpPr/>
          <p:nvPr/>
        </p:nvCxnSpPr>
        <p:spPr>
          <a:xfrm>
            <a:off x="7341121" y="4732166"/>
            <a:ext cx="964679" cy="6204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4" name="Shape 224"/>
          <p:cNvCxnSpPr/>
          <p:nvPr/>
        </p:nvCxnSpPr>
        <p:spPr>
          <a:xfrm rot="10800000" flipH="1">
            <a:off x="7334353" y="5397421"/>
            <a:ext cx="971446" cy="27754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5" name="Shape 225"/>
          <p:cNvCxnSpPr/>
          <p:nvPr/>
        </p:nvCxnSpPr>
        <p:spPr>
          <a:xfrm>
            <a:off x="7352674" y="5865066"/>
            <a:ext cx="953126" cy="6118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6" name="Shape 226"/>
          <p:cNvCxnSpPr/>
          <p:nvPr/>
        </p:nvCxnSpPr>
        <p:spPr>
          <a:xfrm>
            <a:off x="7334353" y="4213083"/>
            <a:ext cx="971446" cy="3793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7" name="Shape 227"/>
          <p:cNvCxnSpPr/>
          <p:nvPr/>
        </p:nvCxnSpPr>
        <p:spPr>
          <a:xfrm>
            <a:off x="7334353" y="5883292"/>
            <a:ext cx="971446" cy="313151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8" name="Shape 228"/>
          <p:cNvSpPr/>
          <p:nvPr/>
        </p:nvSpPr>
        <p:spPr>
          <a:xfrm>
            <a:off x="8477353" y="3709471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29" name="Shape 229"/>
          <p:cNvSpPr/>
          <p:nvPr/>
        </p:nvSpPr>
        <p:spPr>
          <a:xfrm>
            <a:off x="8477353" y="6053858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2</a:t>
            </a:r>
          </a:p>
        </p:txBody>
      </p:sp>
      <p:sp>
        <p:nvSpPr>
          <p:cNvPr id="230" name="Shape 230"/>
          <p:cNvSpPr/>
          <p:nvPr/>
        </p:nvSpPr>
        <p:spPr>
          <a:xfrm>
            <a:off x="8477353" y="4595642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31" name="Shape 231"/>
          <p:cNvSpPr/>
          <p:nvPr/>
        </p:nvSpPr>
        <p:spPr>
          <a:xfrm>
            <a:off x="8477353" y="5243830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32" name="Shape 232"/>
          <p:cNvSpPr/>
          <p:nvPr/>
        </p:nvSpPr>
        <p:spPr>
          <a:xfrm>
            <a:off x="8477353" y="5717594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33" name="Shape 233"/>
          <p:cNvSpPr/>
          <p:nvPr/>
        </p:nvSpPr>
        <p:spPr>
          <a:xfrm>
            <a:off x="8477353" y="4049530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2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ALLOCATION: GENERAL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37350" y="1447800"/>
            <a:ext cx="11016449" cy="43740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E-rate</a:t>
            </a:r>
            <a:r>
              <a:rPr lang="en-US" dirty="0"/>
              <a:t> funds may only be used to pay for services and products used by eligible entities for an eligible purpose (i.e., a primarily educational purpose).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a product or service has both eligible and ineligible functions, the cost of the ineligible functions must be allocated out of a funding request.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cost-allocation requires a clear delineation of costs.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cost-allocation must be based on a reasonable, tangible basis that reaches a realistic result.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Cost-allocations must be supported by documentation.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APPLICATION </a:t>
            </a:r>
            <a:r>
              <a:rPr lang="en-US" dirty="0" smtClean="0">
                <a:sym typeface="Source Sans Pro"/>
              </a:rPr>
              <a:t>REVIEW: PROGRAM </a:t>
            </a:r>
            <a:r>
              <a:rPr lang="en-US" dirty="0">
                <a:sym typeface="Source Sans Pro"/>
              </a:rPr>
              <a:t>INTEGRITY ASSURANCE (PIA</a:t>
            </a:r>
            <a:r>
              <a:rPr lang="en-US" dirty="0" smtClean="0">
                <a:sym typeface="Source Sans Pro"/>
              </a:rPr>
              <a:t>)</a:t>
            </a:r>
            <a:endParaRPr lang="en-US" dirty="0">
              <a:sym typeface="Source Sans Pro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After submitting FCC Form 471, your application goes </a:t>
            </a:r>
            <a:r>
              <a:rPr lang="en-US" dirty="0"/>
              <a:t>into </a:t>
            </a:r>
            <a:r>
              <a:rPr lang="en-US" dirty="0">
                <a:sym typeface="Source Sans Pro"/>
              </a:rPr>
              <a:t>review.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Program Integrity Assurance (PIA) is the group at USAC that reviews your application and makes decisions on funding.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APPLICATION </a:t>
            </a:r>
            <a:r>
              <a:rPr lang="en-US" dirty="0" smtClean="0">
                <a:sym typeface="Source Sans Pro"/>
              </a:rPr>
              <a:t>REVIEW: PROGRAM </a:t>
            </a:r>
            <a:r>
              <a:rPr lang="en-US" dirty="0">
                <a:sym typeface="Source Sans Pro"/>
              </a:rPr>
              <a:t>INTEGRITY ASSURANCE (PIA</a:t>
            </a:r>
            <a:r>
              <a:rPr lang="en-US" dirty="0" smtClean="0">
                <a:sym typeface="Source Sans Pro"/>
              </a:rPr>
              <a:t>)</a:t>
            </a:r>
            <a:endParaRPr lang="en-US" dirty="0">
              <a:sym typeface="Source Sans Pro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Your </a:t>
            </a:r>
            <a:r>
              <a:rPr lang="en-US" dirty="0">
                <a:sym typeface="Source Sans Pro"/>
              </a:rPr>
              <a:t>PIA reviewer may contact you to: 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Verify</a:t>
            </a:r>
            <a:r>
              <a:rPr lang="en-US" dirty="0"/>
              <a:t> </a:t>
            </a:r>
            <a:r>
              <a:rPr lang="en-US" dirty="0">
                <a:sym typeface="Source Sans Pro"/>
              </a:rPr>
              <a:t>eligibility of one or more of your schools </a:t>
            </a:r>
            <a:r>
              <a:rPr lang="en-US" dirty="0"/>
              <a:t>or</a:t>
            </a:r>
            <a:r>
              <a:rPr lang="en-US" dirty="0">
                <a:sym typeface="Source Sans Pro"/>
              </a:rPr>
              <a:t> libraries (usually only if they have not appeared on a</a:t>
            </a:r>
            <a:r>
              <a:rPr lang="en-US" dirty="0"/>
              <a:t>n application before).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Verify</a:t>
            </a:r>
            <a:r>
              <a:rPr lang="en-US" dirty="0"/>
              <a:t> </a:t>
            </a:r>
            <a:r>
              <a:rPr lang="en-US" dirty="0">
                <a:sym typeface="Source Sans Pro"/>
              </a:rPr>
              <a:t>eligibility of the requested services. 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/>
              <a:t>Ask</a:t>
            </a:r>
            <a:r>
              <a:rPr lang="en-US" dirty="0">
                <a:sym typeface="Source Sans Pro"/>
              </a:rPr>
              <a:t> for additional documentation to verify your compliance with program rules.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Some applications undergo additional review.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In “selective review,” the PIA reviewer may request more detailed responses</a:t>
            </a:r>
            <a:r>
              <a:rPr lang="en-US" dirty="0"/>
              <a:t> to specific questions.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idx="1"/>
          </p:nvPr>
        </p:nvSpPr>
        <p:spPr>
          <a:xfrm>
            <a:off x="337350" y="1447800"/>
            <a:ext cx="8258010" cy="43740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ym typeface="Source Sans Pro"/>
              </a:rPr>
              <a:t>You have 15 days to respond to PIA questions.</a:t>
            </a:r>
          </a:p>
          <a:p>
            <a:pPr lvl="1"/>
            <a:r>
              <a:rPr lang="en-US" dirty="0">
                <a:sym typeface="Source Sans Pro"/>
              </a:rPr>
              <a:t>You can ask for an automatic seven-day extension if you need it.</a:t>
            </a:r>
          </a:p>
          <a:p>
            <a:r>
              <a:rPr lang="en-US" dirty="0">
                <a:sym typeface="Source Sans Pro"/>
              </a:rPr>
              <a:t>If you need help understanding the PIA inquiry, ask your reviewer for help.</a:t>
            </a:r>
          </a:p>
          <a:p>
            <a:r>
              <a:rPr lang="en-US" dirty="0">
                <a:sym typeface="Source Sans Pro"/>
              </a:rPr>
              <a:t>To answer inquiries, ask for extensions, or find your reviewer’s contact </a:t>
            </a:r>
            <a:r>
              <a:rPr lang="en-US" dirty="0" smtClean="0">
                <a:sym typeface="Source Sans Pro"/>
              </a:rPr>
              <a:t>info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ym typeface="Source Sans Pro"/>
              </a:rPr>
              <a:t>Navigate </a:t>
            </a:r>
            <a:r>
              <a:rPr lang="en-US" dirty="0">
                <a:sym typeface="Source Sans Pro"/>
              </a:rPr>
              <a:t>to the FCC Form 471 in </a:t>
            </a:r>
            <a:r>
              <a:rPr lang="en-US" dirty="0" smtClean="0">
                <a:sym typeface="Source Sans Pro"/>
              </a:rPr>
              <a:t>EPC.</a:t>
            </a:r>
          </a:p>
          <a:p>
            <a:pPr lvl="1"/>
            <a:r>
              <a:rPr lang="en-US" dirty="0" smtClean="0">
                <a:sym typeface="Source Sans Pro"/>
              </a:rPr>
              <a:t>Choose </a:t>
            </a:r>
            <a:r>
              <a:rPr lang="en-US" dirty="0">
                <a:sym typeface="Source Sans Pro"/>
              </a:rPr>
              <a:t>”Related Actions</a:t>
            </a:r>
            <a:r>
              <a:rPr lang="en-US" dirty="0" smtClean="0">
                <a:sym typeface="Source Sans Pro"/>
              </a:rPr>
              <a:t>.”</a:t>
            </a:r>
          </a:p>
          <a:p>
            <a:pPr lvl="1"/>
            <a:r>
              <a:rPr lang="en-US" dirty="0" smtClean="0">
                <a:sym typeface="Source Sans Pro"/>
              </a:rPr>
              <a:t>Choose </a:t>
            </a:r>
            <a:r>
              <a:rPr lang="en-US" dirty="0">
                <a:sym typeface="Source Sans Pro"/>
              </a:rPr>
              <a:t>“Respond to Inquiries.”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37351" y="693599"/>
            <a:ext cx="9187649" cy="776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QUESTIONS FROM YOUR PIA REVIEWER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828800"/>
            <a:ext cx="3032181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FUNDING DECISION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idx="1"/>
          </p:nvPr>
        </p:nvSpPr>
        <p:spPr>
          <a:xfrm>
            <a:off x="337350" y="1371600"/>
            <a:ext cx="10711650" cy="44502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When PIA</a:t>
            </a:r>
            <a:r>
              <a:rPr lang="en-US" dirty="0"/>
              <a:t>’s </a:t>
            </a:r>
            <a:r>
              <a:rPr lang="en-US" dirty="0">
                <a:sym typeface="Source Sans Pro"/>
              </a:rPr>
              <a:t>review is complete, you and your service provider receive a notification with decisions about your funding.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notification is called the Funding Commitment Decision Letter (FCDL).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Your FCDL will show: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Approved funding amounts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Modified or denied funding amounts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Next steps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FCDLs are delivered via EPC and you will </a:t>
            </a:r>
            <a:r>
              <a:rPr lang="en-US" dirty="0"/>
              <a:t>also receive</a:t>
            </a:r>
            <a:r>
              <a:rPr lang="en-US" dirty="0">
                <a:sym typeface="Source Sans Pro"/>
              </a:rPr>
              <a:t> an email</a:t>
            </a:r>
            <a:r>
              <a:rPr lang="en-US" dirty="0"/>
              <a:t>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Go to the Notifications section of EPC and generate the letter</a:t>
            </a:r>
            <a:r>
              <a:rPr lang="en-US" dirty="0"/>
              <a:t>.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5951744" y="5541162"/>
            <a:ext cx="5214899" cy="305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4AD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5998198" y="5523550"/>
            <a:ext cx="3116400" cy="3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500" b="1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FY2017 begins July 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117" name="Shape 117"/>
          <p:cNvSpPr/>
          <p:nvPr/>
        </p:nvSpPr>
        <p:spPr>
          <a:xfrm>
            <a:off x="905150" y="5181200"/>
            <a:ext cx="5046600" cy="305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9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582946" y="5163589"/>
            <a:ext cx="4368900" cy="3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500" b="1" dirty="0">
                <a:solidFill>
                  <a:srgbClr val="4292F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FY2016 ends June 30</a:t>
            </a:r>
          </a:p>
        </p:txBody>
      </p:sp>
      <p:cxnSp>
        <p:nvCxnSpPr>
          <p:cNvPr id="120" name="Shape 120"/>
          <p:cNvCxnSpPr/>
          <p:nvPr/>
        </p:nvCxnSpPr>
        <p:spPr>
          <a:xfrm>
            <a:off x="905159" y="4888423"/>
            <a:ext cx="0" cy="1084899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Shape 121"/>
          <p:cNvCxnSpPr/>
          <p:nvPr/>
        </p:nvCxnSpPr>
        <p:spPr>
          <a:xfrm>
            <a:off x="11166760" y="4888423"/>
            <a:ext cx="0" cy="1084899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Shape 122"/>
          <p:cNvCxnSpPr/>
          <p:nvPr/>
        </p:nvCxnSpPr>
        <p:spPr>
          <a:xfrm flipH="1">
            <a:off x="5951743" y="4905410"/>
            <a:ext cx="0" cy="1084899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Shape 123"/>
          <p:cNvSpPr txBox="1"/>
          <p:nvPr/>
        </p:nvSpPr>
        <p:spPr>
          <a:xfrm>
            <a:off x="307570" y="4558378"/>
            <a:ext cx="180312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JANUARY </a:t>
            </a:r>
            <a:r>
              <a:rPr lang="en-US" sz="1800" b="1" dirty="0" smtClean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2018</a:t>
            </a:r>
            <a:endParaRPr lang="en-US" sz="1800" b="1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5575346" y="4536078"/>
            <a:ext cx="76636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JULY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0444395" y="4471153"/>
            <a:ext cx="151836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DECEMBER</a:t>
            </a:r>
          </a:p>
        </p:txBody>
      </p:sp>
      <p:sp>
        <p:nvSpPr>
          <p:cNvPr id="126" name="Shape 126"/>
          <p:cNvSpPr/>
          <p:nvPr/>
        </p:nvSpPr>
        <p:spPr>
          <a:xfrm>
            <a:off x="905158" y="1447800"/>
            <a:ext cx="10261500" cy="289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3371042" y="1600200"/>
            <a:ext cx="529035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Funding Year (FY)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1212042" y="2209800"/>
            <a:ext cx="9608357" cy="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2362200" y="2250054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6FF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E-rate funding commitments are made by funding year.</a:t>
            </a:r>
          </a:p>
          <a:p>
            <a:pPr marL="342900" indent="-342900">
              <a:buClr>
                <a:srgbClr val="006FF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USAC refers to the funding year as the year in which most services will begin.</a:t>
            </a:r>
          </a:p>
          <a:p>
            <a:pPr marL="342900" indent="-342900">
              <a:buClr>
                <a:srgbClr val="006FF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Funding years run from July 1 to June 30 (e.g., FY2017 = Jul1, 2017 to June 30, 2018).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ABOUT FCC FORM </a:t>
            </a:r>
            <a:r>
              <a:rPr lang="en-US" dirty="0" smtClean="0">
                <a:sym typeface="Source Sans Pro"/>
              </a:rPr>
              <a:t>486 (START SERVICES)</a:t>
            </a:r>
            <a:endParaRPr lang="en-US" dirty="0">
              <a:sym typeface="Source Sans Pro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idx="1"/>
          </p:nvPr>
        </p:nvSpPr>
        <p:spPr>
          <a:xfrm>
            <a:off x="337350" y="1709057"/>
            <a:ext cx="11016449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Notifies USAC that your eligible services have started or been delivered.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File FCC Form 486 after you’ve received your FCDL or your services have started, whichever </a:t>
            </a:r>
            <a:r>
              <a:rPr lang="en-US" dirty="0"/>
              <a:t>is later.</a:t>
            </a:r>
            <a:endParaRPr lang="en-US" dirty="0">
              <a:sym typeface="Source Sans Pro"/>
            </a:endParaRPr>
          </a:p>
          <a:p>
            <a:pPr lvl="1">
              <a:spcBef>
                <a:spcPts val="800"/>
              </a:spcBef>
            </a:pPr>
            <a:r>
              <a:rPr lang="en-US" dirty="0">
                <a:sym typeface="Source Sans Pro"/>
              </a:rPr>
              <a:t>Many applicants start service on July 1, the first day of the funding year.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Confirms </a:t>
            </a:r>
            <a:r>
              <a:rPr lang="en-US" dirty="0"/>
              <a:t>your status under</a:t>
            </a:r>
            <a:r>
              <a:rPr lang="en-US" dirty="0">
                <a:sym typeface="Source Sans Pro"/>
              </a:rPr>
              <a:t> the Children’s Internet Protection Act </a:t>
            </a:r>
            <a:endParaRPr lang="en-US" dirty="0" smtClean="0">
              <a:sym typeface="Source Sans Pro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ABOUT FCC FORM </a:t>
            </a:r>
            <a:r>
              <a:rPr lang="en-US" dirty="0" smtClean="0">
                <a:sym typeface="Source Sans Pro"/>
              </a:rPr>
              <a:t>486 (START SERVICES)</a:t>
            </a:r>
            <a:endParaRPr lang="en-US" dirty="0">
              <a:sym typeface="Source Sans Pro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idx="1"/>
          </p:nvPr>
        </p:nvSpPr>
        <p:spPr>
          <a:xfrm>
            <a:off x="337350" y="1709057"/>
            <a:ext cx="11016449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After submitting FCC Form 486, you and your service provider will receive two notifications.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first notification will confirm the form was certified.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second notification will be your FCC Form 486 Notification Letter telling you that your form has been reviewed and approved.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3212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CHILDREN’S INTERNET PROTECTION ACT (CIPA) COMPLIANCE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CIPA is a law with specific requirements for entities that receive</a:t>
            </a:r>
            <a:r>
              <a:rPr lang="en-US" dirty="0"/>
              <a:t> E-rate discounts on </a:t>
            </a:r>
            <a:r>
              <a:rPr lang="en-US" dirty="0">
                <a:sym typeface="Source Sans Pro"/>
              </a:rPr>
              <a:t>Internet </a:t>
            </a:r>
            <a:r>
              <a:rPr lang="en-US" dirty="0"/>
              <a:t>access.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CIPA compliance includes:</a:t>
            </a:r>
          </a:p>
          <a:p>
            <a:pPr lvl="1"/>
            <a:r>
              <a:rPr lang="en-US" dirty="0">
                <a:sym typeface="Source Sans Pro"/>
              </a:rPr>
              <a:t>Internet safety policy</a:t>
            </a:r>
          </a:p>
          <a:p>
            <a:pPr lvl="1"/>
            <a:r>
              <a:rPr lang="en-US" dirty="0">
                <a:sym typeface="Source Sans Pro"/>
              </a:rPr>
              <a:t>Technology protection measure/filter</a:t>
            </a:r>
          </a:p>
          <a:p>
            <a:pPr lvl="1"/>
            <a:r>
              <a:rPr lang="en-US" dirty="0">
                <a:sym typeface="Source Sans Pro"/>
              </a:rPr>
              <a:t>Holding one hearing</a:t>
            </a:r>
            <a:r>
              <a:rPr lang="en-US" dirty="0"/>
              <a:t> or </a:t>
            </a:r>
            <a:r>
              <a:rPr lang="en-US" dirty="0">
                <a:sym typeface="Source Sans Pro"/>
              </a:rPr>
              <a:t>meeting (with reasonable public notice) on the Internet safe</a:t>
            </a:r>
            <a:r>
              <a:rPr lang="en-US" dirty="0"/>
              <a:t>ty policy</a:t>
            </a:r>
          </a:p>
          <a:p>
            <a:pPr lvl="1"/>
            <a:r>
              <a:rPr lang="en-US" dirty="0">
                <a:sym typeface="Source Sans Pro"/>
              </a:rPr>
              <a:t>(For schools only) education for students on Internet safety with focus on social networking, chat rooms, and cyberbullying.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ABOUT INVOICING (FCC FORMS 472/474)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INVOICING (FCC FORMS 472 AND 474)</a:t>
            </a:r>
          </a:p>
        </p:txBody>
      </p:sp>
      <p:sp>
        <p:nvSpPr>
          <p:cNvPr id="299" name="Shape 299"/>
          <p:cNvSpPr/>
          <p:nvPr/>
        </p:nvSpPr>
        <p:spPr>
          <a:xfrm>
            <a:off x="328887" y="2966568"/>
            <a:ext cx="5689600" cy="32818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297360" y="3139348"/>
            <a:ext cx="56896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 Method</a:t>
            </a:r>
          </a:p>
        </p:txBody>
      </p:sp>
      <p:sp>
        <p:nvSpPr>
          <p:cNvPr id="301" name="Shape 301"/>
          <p:cNvSpPr/>
          <p:nvPr/>
        </p:nvSpPr>
        <p:spPr>
          <a:xfrm>
            <a:off x="6197600" y="2966568"/>
            <a:ext cx="5689600" cy="32818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6195384" y="3109909"/>
            <a:ext cx="56896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SPI Method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-73137" y="3810000"/>
            <a:ext cx="6170887" cy="198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1" indent="-228600"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100000"/>
              <a:buFont typeface="Arial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FCC Form 472, Billed Entity Applicant Reimbursement (BEAR) Form </a:t>
            </a:r>
          </a:p>
          <a:p>
            <a:pPr marL="685800" marR="0" lvl="1" indent="-228600"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100000"/>
              <a:buFont typeface="Arial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Applicant files this form after paying for the services in full to request reimbursement from USAC for the discount amount.</a:t>
            </a:r>
          </a:p>
          <a:p>
            <a:pPr marL="685800" marR="0" lvl="1" indent="-228600"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</a:pPr>
            <a:endParaRPr sz="2000" kern="1200" dirty="0">
              <a:solidFill>
                <a:schemeClr val="tx1">
                  <a:lumMod val="65000"/>
                  <a:lumOff val="35000"/>
                </a:schemeClr>
              </a:solidFill>
              <a:latin typeface="Source Sans Pro" charset="0"/>
              <a:ea typeface="Source Sans Pro" charset="0"/>
              <a:cs typeface="Source Sans Pro" charset="0"/>
              <a:sym typeface="Source Sans Pro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5794777" y="3810000"/>
            <a:ext cx="6092423" cy="1601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lvl="1" indent="-228600"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100000"/>
              <a:buFont typeface="Arial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FCC Form 474, Service Provider Invoice (SPI) Form</a:t>
            </a:r>
          </a:p>
          <a:p>
            <a:pPr marL="685800" lvl="1" indent="-228600"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100000"/>
              <a:buFont typeface="Arial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Service provider files this form after billing the applicant for the non-discount share to request reimbursement from USAC for the discount amount.</a:t>
            </a:r>
          </a:p>
        </p:txBody>
      </p:sp>
      <p:cxnSp>
        <p:nvCxnSpPr>
          <p:cNvPr id="305" name="Shape 305"/>
          <p:cNvCxnSpPr/>
          <p:nvPr/>
        </p:nvCxnSpPr>
        <p:spPr>
          <a:xfrm>
            <a:off x="504422" y="3657600"/>
            <a:ext cx="5290355" cy="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Shape 306"/>
          <p:cNvCxnSpPr/>
          <p:nvPr/>
        </p:nvCxnSpPr>
        <p:spPr>
          <a:xfrm>
            <a:off x="6397221" y="3657600"/>
            <a:ext cx="5290355" cy="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" name="Shape 307"/>
          <p:cNvSpPr txBox="1"/>
          <p:nvPr/>
        </p:nvSpPr>
        <p:spPr>
          <a:xfrm>
            <a:off x="508000" y="1858674"/>
            <a:ext cx="11179500" cy="960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You or your service provider invoices USAC to receive funding. </a:t>
            </a:r>
          </a:p>
          <a:p>
            <a:pPr marL="514350" marR="0" lvl="0" indent="-514350"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  <a:sym typeface="Source Sans Pro"/>
              </a:rPr>
              <a:t>Applicants can choose their method of invoicing.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INVOICING REQUIREMENTS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920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If you choose to invoice via </a:t>
            </a:r>
            <a:r>
              <a:rPr lang="en-US" dirty="0"/>
              <a:t>the </a:t>
            </a:r>
            <a:r>
              <a:rPr lang="en-US" dirty="0">
                <a:sym typeface="Source Sans Pro"/>
              </a:rPr>
              <a:t>BEAR </a:t>
            </a:r>
            <a:r>
              <a:rPr lang="en-US" dirty="0"/>
              <a:t>Form</a:t>
            </a:r>
            <a:r>
              <a:rPr lang="en-US" dirty="0">
                <a:sym typeface="Source Sans Pro"/>
              </a:rPr>
              <a:t>, USAC will send the </a:t>
            </a:r>
            <a:r>
              <a:rPr lang="en-US" dirty="0"/>
              <a:t>payment </a:t>
            </a:r>
            <a:r>
              <a:rPr lang="en-US" dirty="0">
                <a:sym typeface="Source Sans Pro"/>
              </a:rPr>
              <a:t>via electronic transfer directly to your organization’s bank account.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First, you must provide your banking information on FCC Form 498 to obtain an </a:t>
            </a:r>
            <a:r>
              <a:rPr lang="en-US" dirty="0">
                <a:sym typeface="Source Sans Pro"/>
                <a:hlinkClick r:id="rId3"/>
              </a:rPr>
              <a:t>Applicant 498 ID</a:t>
            </a:r>
            <a:r>
              <a:rPr lang="en-US" dirty="0"/>
              <a:t>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This form is a</a:t>
            </a:r>
            <a:r>
              <a:rPr lang="en-US" dirty="0">
                <a:sym typeface="Source Sans Pro"/>
              </a:rPr>
              <a:t>vailable in the school or library’s EPC profile under “Related Actions” if y</a:t>
            </a:r>
            <a:r>
              <a:rPr lang="en-US" dirty="0"/>
              <a:t>our account administrator assigned you rights to access this form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INVOICING REQUIREMENTS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920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Before </a:t>
            </a:r>
            <a:r>
              <a:rPr lang="en-US" dirty="0">
                <a:sym typeface="Source Sans Pro"/>
              </a:rPr>
              <a:t>invoicing USAC for your funding, you must have: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Received an FCDL with a positive commitment.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Received an FCC Form 486 Notification Letter.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Received and pai</a:t>
            </a:r>
            <a:r>
              <a:rPr lang="en-US" dirty="0"/>
              <a:t>d for </a:t>
            </a:r>
            <a:r>
              <a:rPr lang="en-US" dirty="0">
                <a:sym typeface="Source Sans Pro"/>
              </a:rPr>
              <a:t>your products or services. 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Your service provider must have completed FCC Form 473, the Service Provider Annual Certification (SPAC) Form, for t</a:t>
            </a:r>
            <a:r>
              <a:rPr lang="en-US" dirty="0"/>
              <a:t>hat funding year.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PRE-COMMITMENT DEADLINES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Use the </a:t>
            </a:r>
            <a:r>
              <a:rPr lang="en-US" dirty="0">
                <a:hlinkClick r:id="rId3"/>
              </a:rPr>
              <a:t>Deadlines Tool </a:t>
            </a:r>
            <a:r>
              <a:rPr lang="en-US" dirty="0">
                <a:sym typeface="Source Sans Pro"/>
              </a:rPr>
              <a:t>on our website to help determine your deadline.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 470 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Post to the USAC website no later than 28 days before the last day of the FCC Form 471 filing window.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 471 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File only during the application filing window (exact dates vary each year).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File by 11:59 PM EDT on the last day of the filing window.</a:t>
            </a:r>
          </a:p>
          <a:p>
            <a:pPr marL="4572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304800" y="5765801"/>
            <a:ext cx="11582400" cy="502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POST-COMMITMENT DEADLINES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7679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 486</a:t>
            </a:r>
          </a:p>
          <a:p>
            <a:pPr lvl="1">
              <a:spcAft>
                <a:spcPts val="0"/>
              </a:spcAft>
            </a:pPr>
            <a:r>
              <a:rPr lang="en-US" dirty="0"/>
              <a:t>Deadline is </a:t>
            </a:r>
            <a:r>
              <a:rPr lang="en-US" dirty="0">
                <a:sym typeface="Source Sans Pro"/>
              </a:rPr>
              <a:t>120 days after </a:t>
            </a:r>
            <a:r>
              <a:rPr lang="en-US" dirty="0"/>
              <a:t>service start date</a:t>
            </a:r>
            <a:r>
              <a:rPr lang="en-US" dirty="0">
                <a:sym typeface="Source Sans Pro"/>
              </a:rPr>
              <a:t> or 120 days after the date of the FCDL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whichever is later.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Forms 472 and 474 (invoicing)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Deadline is </a:t>
            </a:r>
            <a:r>
              <a:rPr lang="en-US" dirty="0">
                <a:sym typeface="Source Sans Pro"/>
              </a:rPr>
              <a:t>120 days after the last day to receive service or 120 days after the date of the FCC Form 486 Notification Letter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whichever is later.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For most applicants these dates are October 28 (for recurring services) and January 28 (for non-recurring services) following the close of the funding year</a:t>
            </a:r>
            <a:r>
              <a:rPr lang="en-US" dirty="0" smtClean="0">
                <a:sym typeface="Source Sans Pro"/>
              </a:rPr>
              <a:t>.</a:t>
            </a:r>
            <a:endParaRPr dirty="0">
              <a:sym typeface="Source Sans Pro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304800" y="5765801"/>
            <a:ext cx="11582400" cy="502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POST-COMMITMENT DEADLINES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7679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Invoice Deadline Extensions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You can request and receive one 120-day extension </a:t>
            </a:r>
            <a:r>
              <a:rPr lang="en-US" dirty="0" smtClean="0"/>
              <a:t>of the invoice deadline.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The request must be </a:t>
            </a:r>
            <a:r>
              <a:rPr lang="en-US" dirty="0" smtClean="0"/>
              <a:t>submitted on or before the original invoice</a:t>
            </a:r>
            <a:r>
              <a:rPr lang="en-US" dirty="0" smtClean="0">
                <a:sym typeface="Source Sans Pro"/>
              </a:rPr>
              <a:t> deadline.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You do not need to provide a reason</a:t>
            </a:r>
            <a:r>
              <a:rPr lang="en-US" dirty="0" smtClean="0"/>
              <a:t> for your request.</a:t>
            </a:r>
          </a:p>
          <a:p>
            <a:pPr marL="571500" lvl="1" indent="-3429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dirty="0">
              <a:sym typeface="Source Sans Pro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304800" y="5765801"/>
            <a:ext cx="11582400" cy="502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ABOUT FCC FORM </a:t>
            </a:r>
            <a:r>
              <a:rPr lang="en-US" dirty="0" smtClean="0">
                <a:sym typeface="Source Sans Pro"/>
              </a:rPr>
              <a:t>500 (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FUNDING ADJUSTMENTS </a:t>
            </a:r>
            <a:r>
              <a:rPr lang="en-US" dirty="0" smtClean="0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-US" dirty="0">
              <a:sym typeface="Source Sans Pro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idx="1"/>
          </p:nvPr>
        </p:nvSpPr>
        <p:spPr>
          <a:xfrm>
            <a:off x="337350" y="1524000"/>
            <a:ext cx="1048305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Requests</a:t>
            </a:r>
            <a:r>
              <a:rPr lang="en-US" dirty="0">
                <a:sym typeface="Source Sans Pro"/>
              </a:rPr>
              <a:t> specific changes </a:t>
            </a:r>
            <a:r>
              <a:rPr lang="en-US" dirty="0"/>
              <a:t>to </a:t>
            </a:r>
            <a:r>
              <a:rPr lang="en-US" dirty="0">
                <a:sym typeface="Source Sans Pro"/>
              </a:rPr>
              <a:t>your funding commitments after USAC issues</a:t>
            </a:r>
            <a:r>
              <a:rPr lang="en-US" dirty="0"/>
              <a:t> your FCDL,</a:t>
            </a:r>
            <a:r>
              <a:rPr lang="en-US" dirty="0">
                <a:sym typeface="Source Sans Pro"/>
              </a:rPr>
              <a:t> such as: </a:t>
            </a:r>
          </a:p>
          <a:p>
            <a:pPr lvl="1"/>
            <a:r>
              <a:rPr lang="en-US" dirty="0">
                <a:sym typeface="Source Sans Pro"/>
              </a:rPr>
              <a:t>The contract expiration date listed on FCC Form 471.</a:t>
            </a:r>
          </a:p>
          <a:p>
            <a:pPr lvl="1"/>
            <a:r>
              <a:rPr lang="en-US" dirty="0"/>
              <a:t>The service start date listed on FCC Form 486.</a:t>
            </a:r>
            <a:endParaRPr lang="en-US" dirty="0">
              <a:sym typeface="Source Sans Pro"/>
            </a:endParaRPr>
          </a:p>
          <a:p>
            <a:pPr lvl="1"/>
            <a:r>
              <a:rPr lang="en-US" dirty="0">
                <a:sym typeface="Source Sans Pro"/>
              </a:rPr>
              <a:t>The </a:t>
            </a:r>
            <a:r>
              <a:rPr lang="en-US" dirty="0"/>
              <a:t>cancellation</a:t>
            </a:r>
            <a:r>
              <a:rPr lang="en-US" dirty="0">
                <a:sym typeface="Source Sans Pro"/>
              </a:rPr>
              <a:t> or reduction of a Funding Request Number (FRN).</a:t>
            </a:r>
          </a:p>
          <a:p>
            <a:pPr lvl="1"/>
            <a:r>
              <a:rPr lang="en-US" dirty="0">
                <a:sym typeface="Source Sans Pro"/>
              </a:rPr>
              <a:t>The request </a:t>
            </a:r>
            <a:r>
              <a:rPr lang="en-US" dirty="0"/>
              <a:t>to extend the deadline for delivery of non-recurring services.</a:t>
            </a:r>
          </a:p>
          <a:p>
            <a:pPr marL="457200" marR="0" lvl="0" indent="-457200" algn="l" rtl="0"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Form 500 for Category 2 (C2) funding </a:t>
            </a:r>
            <a:r>
              <a:rPr lang="en-US" dirty="0"/>
              <a:t>reduction</a:t>
            </a:r>
            <a:r>
              <a:rPr lang="en-US" dirty="0">
                <a:sym typeface="Source Sans Pro"/>
              </a:rPr>
              <a:t>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If you do not use all of your C2 funding commitment, submit FCC Form 500 to release unused funding back to your five-year C2 budget.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USAC will assume you are using your commitment unless you file this form.</a:t>
            </a:r>
            <a:r>
              <a:rPr lang="en-US" dirty="0">
                <a:sym typeface="Source Sans Pro"/>
              </a:rPr>
              <a:t> 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WHO CAN GET DISCOUNTS?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Elementary and secondary schools and school </a:t>
            </a:r>
            <a:r>
              <a:rPr lang="en-US" dirty="0" smtClean="0">
                <a:sym typeface="Source Sans Pro"/>
              </a:rPr>
              <a:t>districts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Public, private, charter, parochial, and Tribal, are types of school</a:t>
            </a:r>
            <a:r>
              <a:rPr lang="en-US" dirty="0"/>
              <a:t>s and school </a:t>
            </a:r>
            <a:r>
              <a:rPr lang="en-US" dirty="0" smtClean="0"/>
              <a:t>districts.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Non-traditional </a:t>
            </a:r>
            <a:r>
              <a:rPr lang="en-US" dirty="0">
                <a:sym typeface="Source Sans Pro"/>
              </a:rPr>
              <a:t>facilities (Pre-K, Head Start, juvenile justice, and adult education) are eligible if they fit their state’s definition of elementary/secondary </a:t>
            </a:r>
            <a:r>
              <a:rPr lang="en-US" dirty="0" smtClean="0">
                <a:sym typeface="Source Sans Pro"/>
              </a:rPr>
              <a:t>education.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Look </a:t>
            </a:r>
            <a:r>
              <a:rPr lang="en-US" dirty="0">
                <a:sym typeface="Source Sans Pro"/>
              </a:rPr>
              <a:t>up non-traditional facility eligibility on our </a:t>
            </a:r>
            <a:r>
              <a:rPr lang="en-US" dirty="0">
                <a:sym typeface="Source Sans Pro"/>
                <a:hlinkClick r:id="rId3"/>
              </a:rPr>
              <a:t>website</a:t>
            </a:r>
            <a:r>
              <a:rPr lang="en-US" dirty="0"/>
              <a:t>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RETENTION</a:t>
            </a:r>
            <a:endParaRPr lang="en-US" dirty="0"/>
          </a:p>
        </p:txBody>
      </p:sp>
      <p:sp>
        <p:nvSpPr>
          <p:cNvPr id="367" name="Shape 36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6155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You must keep all documentation for 10 years from the last date of service.</a:t>
            </a:r>
          </a:p>
          <a:p>
            <a:pPr lvl="1"/>
            <a:r>
              <a:rPr lang="en-US" dirty="0">
                <a:sym typeface="Source Sans Pro"/>
              </a:rPr>
              <a:t>For multi-year contracts this means 10 years from the contract expiration date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Keep all records such as:</a:t>
            </a:r>
          </a:p>
          <a:p>
            <a:pPr lvl="1"/>
            <a:r>
              <a:rPr lang="en-US" dirty="0">
                <a:sym typeface="Source Sans Pro"/>
              </a:rPr>
              <a:t>Competitive bidding </a:t>
            </a:r>
            <a:r>
              <a:rPr lang="en-US" dirty="0"/>
              <a:t>documentation</a:t>
            </a:r>
          </a:p>
          <a:p>
            <a:pPr lvl="1"/>
            <a:r>
              <a:rPr lang="en-US" dirty="0">
                <a:sym typeface="Source Sans Pro"/>
              </a:rPr>
              <a:t>Contracts</a:t>
            </a:r>
            <a:endParaRPr lang="en-US" dirty="0"/>
          </a:p>
          <a:p>
            <a:pPr lvl="1"/>
            <a:r>
              <a:rPr lang="en-US" dirty="0">
                <a:sym typeface="Source Sans Pro"/>
              </a:rPr>
              <a:t>Forms</a:t>
            </a:r>
            <a:endParaRPr lang="en-US" dirty="0"/>
          </a:p>
          <a:p>
            <a:pPr lvl="1"/>
            <a:r>
              <a:rPr lang="en-US" dirty="0">
                <a:sym typeface="Source Sans Pro"/>
              </a:rPr>
              <a:t>Proof of payment and delivery</a:t>
            </a:r>
          </a:p>
          <a:p>
            <a:pPr lvl="1"/>
            <a:r>
              <a:rPr lang="en-US" dirty="0">
                <a:sym typeface="Source Sans Pro"/>
              </a:rPr>
              <a:t>All other matters relating to the </a:t>
            </a:r>
            <a:r>
              <a:rPr lang="en-US" dirty="0" smtClean="0">
                <a:sym typeface="Source Sans Pro"/>
              </a:rPr>
              <a:t>program</a:t>
            </a:r>
            <a:endParaRPr lang="en-US" dirty="0"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RETENTION</a:t>
            </a:r>
            <a:endParaRPr lang="en-US" dirty="0"/>
          </a:p>
        </p:txBody>
      </p:sp>
      <p:sp>
        <p:nvSpPr>
          <p:cNvPr id="367" name="Shape 367"/>
          <p:cNvSpPr txBox="1">
            <a:spLocks noGrp="1"/>
          </p:cNvSpPr>
          <p:nvPr>
            <p:ph idx="1"/>
          </p:nvPr>
        </p:nvSpPr>
        <p:spPr>
          <a:xfrm>
            <a:off x="337350" y="1709057"/>
            <a:ext cx="10559250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For </a:t>
            </a:r>
            <a:r>
              <a:rPr lang="en-US" dirty="0">
                <a:sym typeface="Source Sans Pro"/>
              </a:rPr>
              <a:t>an exhaustive list of E-rate documentation, refer</a:t>
            </a:r>
            <a:r>
              <a:rPr lang="en-US" dirty="0"/>
              <a:t> to</a:t>
            </a:r>
            <a:r>
              <a:rPr lang="en-US" dirty="0">
                <a:sym typeface="Source Sans Pro"/>
              </a:rPr>
              <a:t> the </a:t>
            </a:r>
            <a:r>
              <a:rPr lang="en-US" dirty="0">
                <a:sym typeface="Source Sans Pro"/>
                <a:hlinkClick r:id="rId3"/>
              </a:rPr>
              <a:t>E-rate Program Binder</a:t>
            </a:r>
            <a:r>
              <a:rPr lang="en-US" dirty="0"/>
              <a:t>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Documents can be retained in hard or soft copy.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Label and organize documents so that you can easily locate them.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 SESSION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186" y="3086100"/>
            <a:ext cx="7770013" cy="553998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THANK YOU!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6586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WHO CAN GET DISCOUNTS?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Libraries and library systems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Public, private, academic, research, Tribal are ty</a:t>
            </a:r>
            <a:r>
              <a:rPr lang="en-US" dirty="0"/>
              <a:t>pes of libraries and library systems.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Bookmobiles and kiosks are eligible if</a:t>
            </a:r>
            <a:r>
              <a:rPr lang="en-US" dirty="0"/>
              <a:t> they are considered library branches in their state</a:t>
            </a:r>
            <a:r>
              <a:rPr lang="en-US" dirty="0" smtClean="0"/>
              <a:t>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Consortia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Eligible entities can form consortia by banding together to aggregate demand and negotiate lower prices.</a:t>
            </a:r>
            <a:endParaRPr lang="en-US" dirty="0">
              <a:sym typeface="Source Sans Pro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CONSORTIUM BENEFITS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Beneficial </a:t>
            </a:r>
            <a:r>
              <a:rPr lang="en-US" dirty="0">
                <a:sym typeface="Source Sans Pro"/>
              </a:rPr>
              <a:t>for small schools and libraries or those inexperienced with </a:t>
            </a:r>
            <a:r>
              <a:rPr lang="en-US" dirty="0" smtClean="0">
                <a:sym typeface="Source Sans Pro"/>
              </a:rPr>
              <a:t>E-rate.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Only </a:t>
            </a:r>
            <a:r>
              <a:rPr lang="en-US" dirty="0">
                <a:sym typeface="Source Sans Pro"/>
              </a:rPr>
              <a:t>one member of the consortium files forms (the consortium </a:t>
            </a:r>
            <a:r>
              <a:rPr lang="en-US" dirty="0" smtClean="0">
                <a:sym typeface="Source Sans Pro"/>
              </a:rPr>
              <a:t>leader)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Apply together on one application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Share </a:t>
            </a:r>
            <a:r>
              <a:rPr lang="en-US" dirty="0">
                <a:sym typeface="Source Sans Pro"/>
              </a:rPr>
              <a:t>expertise by combining knowledge resources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 Consortium applications are more streamlined than previous years.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 Consortia can also include ineligible entities under limited circumstances and subject to cost allocation requirements.</a:t>
            </a:r>
          </a:p>
          <a:p>
            <a:pPr marL="5143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 PRODUCTS AND SERVICES ARE ELIGIBLE?</a:t>
            </a:r>
          </a:p>
        </p:txBody>
      </p:sp>
      <p:sp>
        <p:nvSpPr>
          <p:cNvPr id="154" name="Shape 154"/>
          <p:cNvSpPr/>
          <p:nvPr/>
        </p:nvSpPr>
        <p:spPr>
          <a:xfrm>
            <a:off x="304800" y="1981201"/>
            <a:ext cx="5689600" cy="285688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197600" y="1981200"/>
            <a:ext cx="5689600" cy="285688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08000" y="2262119"/>
            <a:ext cx="529035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One (C1)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08000" y="2821481"/>
            <a:ext cx="5290355" cy="13644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Transmission Services and Internet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</a:t>
            </a:r>
            <a:endParaRPr lang="en-US" sz="2400" strike="sngStrike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508000" y="4463623"/>
            <a:ext cx="5290355" cy="7489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endParaRPr lang="en-US" sz="1800" strike="sngStrike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397223" y="2262119"/>
            <a:ext cx="529035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Two (C2)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397223" y="2821480"/>
            <a:ext cx="5290355" cy="1445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Internal Connections, Managed Internal Broadband Services, and Basic Maintenance of Internal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Connections</a:t>
            </a:r>
          </a:p>
          <a:p>
            <a:pPr algn="ctr"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6397223" y="4463623"/>
            <a:ext cx="5290355" cy="7489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endParaRPr lang="en-US" sz="1800" strike="sngStrike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0B9A2CB15844FBE481E429C9763DE" ma:contentTypeVersion="4" ma:contentTypeDescription="Create a new document." ma:contentTypeScope="" ma:versionID="1de824ed4ecbb4ead783f72f794469c8">
  <xsd:schema xmlns:xsd="http://www.w3.org/2001/XMLSchema" xmlns:xs="http://www.w3.org/2001/XMLSchema" xmlns:p="http://schemas.microsoft.com/office/2006/metadata/properties" xmlns:ns2="c123d5f3-4db4-436f-bc7d-84b65f5a0b9a" xmlns:ns3="ce9d8eaf-8627-42d1-b3ce-a47231cd03d3" targetNamespace="http://schemas.microsoft.com/office/2006/metadata/properties" ma:root="true" ma:fieldsID="2adc003862da3becda5f18841344741c" ns2:_="" ns3:_="">
    <xsd:import namespace="c123d5f3-4db4-436f-bc7d-84b65f5a0b9a"/>
    <xsd:import namespace="ce9d8eaf-8627-42d1-b3ce-a47231cd03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3d5f3-4db4-436f-bc7d-84b65f5a0b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8eaf-8627-42d1-b3ce-a47231cd0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44921A-917E-4882-9629-F1164C5C8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23d5f3-4db4-436f-bc7d-84b65f5a0b9a"/>
    <ds:schemaRef ds:uri="ce9d8eaf-8627-42d1-b3ce-a47231cd0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5ACF47-FF5A-4CBB-93B5-CBDD6EF9C5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2F4B2F-E5BE-48AB-8CF1-EAF25CC61697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ce9d8eaf-8627-42d1-b3ce-a47231cd03d3"/>
    <ds:schemaRef ds:uri="http://schemas.microsoft.com/office/infopath/2007/PartnerControls"/>
    <ds:schemaRef ds:uri="http://schemas.openxmlformats.org/package/2006/metadata/core-properties"/>
    <ds:schemaRef ds:uri="c123d5f3-4db4-436f-bc7d-84b65f5a0b9a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4936</Words>
  <Application>Microsoft Office PowerPoint</Application>
  <PresentationFormat>Custom</PresentationFormat>
  <Paragraphs>690</Paragraphs>
  <Slides>63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SourceSansPro-Light</vt:lpstr>
      <vt:lpstr>Source Sans Pro</vt:lpstr>
      <vt:lpstr>Source Sans Pro Light</vt:lpstr>
      <vt:lpstr>LucidaGrande</vt:lpstr>
      <vt:lpstr>Wingdings</vt:lpstr>
      <vt:lpstr>Office Theme</vt:lpstr>
      <vt:lpstr>PowerPoint Presentation</vt:lpstr>
      <vt:lpstr>AGENDA</vt:lpstr>
      <vt:lpstr>WHAT IS THE SCHOOLS AND LIBRARIES (E-RATE) PROGRAM?</vt:lpstr>
      <vt:lpstr>WHO MAKES THE RULES?</vt:lpstr>
      <vt:lpstr>TIMELINE</vt:lpstr>
      <vt:lpstr>WHO CAN GET DISCOUNTS?</vt:lpstr>
      <vt:lpstr>WHO CAN GET DISCOUNTS?</vt:lpstr>
      <vt:lpstr>CONSORTIUM BENEFITS</vt:lpstr>
      <vt:lpstr>WHAT PRODUCTS AND SERVICES ARE ELIGIBLE?</vt:lpstr>
      <vt:lpstr>PRODUCTS &amp; SERVICES ELIGIBLE FOR E-RATE</vt:lpstr>
      <vt:lpstr>E-RATE PROGRAM BUDGET</vt:lpstr>
      <vt:lpstr>YOUR E-RATE DISCOUNT</vt:lpstr>
      <vt:lpstr>DISCOUNTS: YOUR POVERTY LEVEL</vt:lpstr>
      <vt:lpstr>DISCOUNTS: YOUR POVERTY LEVEL</vt:lpstr>
      <vt:lpstr>DISCOUNTS: URBAN OR RURAL STATUS</vt:lpstr>
      <vt:lpstr>CATEGORY ONE </vt:lpstr>
      <vt:lpstr>LOOK UP YOUR DISCOUNT</vt:lpstr>
      <vt:lpstr>VOICE SERVICE DISCOUNT FOR FY2018  (last year of voice phase down)</vt:lpstr>
      <vt:lpstr>CONSORTIUM DISCOUNTS</vt:lpstr>
      <vt:lpstr>FIVE-YEAR CATEGORY TWO (C2) BUDGETS</vt:lpstr>
      <vt:lpstr>FIVE-YEAR CATEGORY TWO (C2) BUDGETS</vt:lpstr>
      <vt:lpstr>WHAT’S MY FIVE-YEAR C2 BUDGET?  (All figures are for FY2017)</vt:lpstr>
      <vt:lpstr>WHAT’S MY FIVE-YEAR C2 BUDGET?  (All figures are for FY2017)</vt:lpstr>
      <vt:lpstr>C2 BUDGET EXAMPLES</vt:lpstr>
      <vt:lpstr>C2 BUDGET EXAMPLES</vt:lpstr>
      <vt:lpstr>C2 BUDGET EXAMPLES</vt:lpstr>
      <vt:lpstr>OTHER CATEGORY 2 BUDGET INFORMATION</vt:lpstr>
      <vt:lpstr>E-RATE PRODUCTIVITY CENTER (EPC)</vt:lpstr>
      <vt:lpstr>HOW TO APPLY</vt:lpstr>
      <vt:lpstr>ABOUT FCC FORM 470 (REQUEST SERVICES)</vt:lpstr>
      <vt:lpstr>REQUESTS FOR PROPOSALS (RFPs)</vt:lpstr>
      <vt:lpstr>FCC FORM 470 RESPONSE LETTER</vt:lpstr>
      <vt:lpstr>FCC FORM 470 EXEMPTIONS</vt:lpstr>
      <vt:lpstr>FCC FORM 470 EXEMPTIONS</vt:lpstr>
      <vt:lpstr>WHAT IS COMPETITIVE BIDDING?</vt:lpstr>
      <vt:lpstr>COMPETITIVE BIDDING REQUIREMENTS</vt:lpstr>
      <vt:lpstr>COMPETITIVE BIDDING REQUIREMENTS</vt:lpstr>
      <vt:lpstr>ONLY AFTER THE 28-DAY WAITING PERIOD, YOU CAN…</vt:lpstr>
      <vt:lpstr>MORE ON EVALUATING BIDS</vt:lpstr>
      <vt:lpstr>SAMPLE: BID EVALUATION MATRIX</vt:lpstr>
      <vt:lpstr>ZERO BIDS OR ONE BID</vt:lpstr>
      <vt:lpstr>ABOUT FCC FORM 471 (REQUEST FUNDING )</vt:lpstr>
      <vt:lpstr>FCC FORM 471 RESPONSE LETTER</vt:lpstr>
      <vt:lpstr>STRUCTURE OF AN FCC FORM 471 FUNDING REQUEST</vt:lpstr>
      <vt:lpstr>COST ALLOCATION: GENERAL INFORMATION</vt:lpstr>
      <vt:lpstr>APPLICATION REVIEW: PROGRAM INTEGRITY ASSURANCE (PIA)</vt:lpstr>
      <vt:lpstr>APPLICATION REVIEW: PROGRAM INTEGRITY ASSURANCE (PIA)</vt:lpstr>
      <vt:lpstr>QUESTIONS FROM YOUR PIA REVIEWER</vt:lpstr>
      <vt:lpstr>FUNDING DECISION</vt:lpstr>
      <vt:lpstr>ABOUT FCC FORM 486 (START SERVICES)</vt:lpstr>
      <vt:lpstr>ABOUT FCC FORM 486 (START SERVICES)</vt:lpstr>
      <vt:lpstr>CHILDREN’S INTERNET PROTECTION ACT (CIPA) COMPLIANCE</vt:lpstr>
      <vt:lpstr>ABOUT INVOICING (FCC FORMS 472/474)</vt:lpstr>
      <vt:lpstr>INVOICING REQUIREMENTS</vt:lpstr>
      <vt:lpstr>INVOICING REQUIREMENTS</vt:lpstr>
      <vt:lpstr>PRE-COMMITMENT DEADLINES</vt:lpstr>
      <vt:lpstr>POST-COMMITMENT DEADLINES</vt:lpstr>
      <vt:lpstr>POST-COMMITMENT DEADLINES</vt:lpstr>
      <vt:lpstr>ABOUT FCC FORM 500 (FUNDING ADJUSTMENTS )</vt:lpstr>
      <vt:lpstr>DOCUMENT RETENTION</vt:lpstr>
      <vt:lpstr>DOCUMENT RETENTION</vt:lpstr>
      <vt:lpstr>Q&amp;A SESSION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Ginna Melendez</dc:creator>
  <cp:lastModifiedBy>Mackenzie Howard</cp:lastModifiedBy>
  <cp:revision>108</cp:revision>
  <cp:lastPrinted>2017-10-02T17:35:05Z</cp:lastPrinted>
  <dcterms:modified xsi:type="dcterms:W3CDTF">2017-10-13T18:14:29Z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0x010100EAF0B9A2CB15844FBE481E429C9763DE</vt:lpwstr>
  </property>
</Properties>
</file>