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36"/>
  </p:notesMasterIdLst>
  <p:handoutMasterIdLst>
    <p:handoutMasterId r:id="rId37"/>
  </p:handoutMasterIdLst>
  <p:sldIdLst>
    <p:sldId id="300" r:id="rId5"/>
    <p:sldId id="352" r:id="rId6"/>
    <p:sldId id="302" r:id="rId7"/>
    <p:sldId id="304" r:id="rId8"/>
    <p:sldId id="305" r:id="rId9"/>
    <p:sldId id="306" r:id="rId10"/>
    <p:sldId id="336" r:id="rId11"/>
    <p:sldId id="307" r:id="rId12"/>
    <p:sldId id="308" r:id="rId13"/>
    <p:sldId id="309" r:id="rId14"/>
    <p:sldId id="311" r:id="rId15"/>
    <p:sldId id="313" r:id="rId16"/>
    <p:sldId id="314" r:id="rId17"/>
    <p:sldId id="348" r:id="rId18"/>
    <p:sldId id="315" r:id="rId19"/>
    <p:sldId id="349" r:id="rId20"/>
    <p:sldId id="317" r:id="rId21"/>
    <p:sldId id="318" r:id="rId22"/>
    <p:sldId id="319" r:id="rId23"/>
    <p:sldId id="321" r:id="rId24"/>
    <p:sldId id="350" r:id="rId25"/>
    <p:sldId id="322" r:id="rId26"/>
    <p:sldId id="351" r:id="rId27"/>
    <p:sldId id="360" r:id="rId28"/>
    <p:sldId id="361" r:id="rId29"/>
    <p:sldId id="362" r:id="rId30"/>
    <p:sldId id="326" r:id="rId31"/>
    <p:sldId id="328" r:id="rId32"/>
    <p:sldId id="329" r:id="rId33"/>
    <p:sldId id="346" r:id="rId34"/>
    <p:sldId id="347" r:id="rId35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Noran" initials="" lastIdx="17" clrIdx="0"/>
  <p:cmAuthor id="1" name="Ginna Melendez" initials="" lastIdx="10" clrIdx="1"/>
  <p:cmAuthor id="2" name="James Bachtell" initials="JB" lastIdx="15" clrIdx="2">
    <p:extLst/>
  </p:cmAuthor>
  <p:cmAuthor id="3" name="Keesha Bullock" initials="KB" lastIdx="8" clrIdx="3">
    <p:extLst/>
  </p:cmAuthor>
  <p:cmAuthor id="4" name="Kate Dumouchel" initials="KD" lastIdx="15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20F78F-A5BB-49AF-9A89-53C4CCFCB9B4}">
  <a:tblStyle styleId="{AF20F78F-A5BB-49AF-9A89-53C4CCFCB9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9EF"/>
          </a:solidFill>
        </a:fill>
      </a:tcStyle>
    </a:wholeTbl>
    <a:band1H>
      <a:tcStyle>
        <a:tcBdr/>
        <a:fill>
          <a:solidFill>
            <a:srgbClr val="CACFDF"/>
          </a:solidFill>
        </a:fill>
      </a:tcStyle>
    </a:band1H>
    <a:band1V>
      <a:tcStyle>
        <a:tcBdr/>
        <a:fill>
          <a:solidFill>
            <a:srgbClr val="CACFD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08" autoAdjust="0"/>
    <p:restoredTop sz="88212" autoAdjust="0"/>
  </p:normalViewPr>
  <p:slideViewPr>
    <p:cSldViewPr>
      <p:cViewPr varScale="1">
        <p:scale>
          <a:sx n="99" d="100"/>
          <a:sy n="99" d="100"/>
        </p:scale>
        <p:origin x="13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6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A2B4D-E746-4191-9A4D-7584648321E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1B8F1-6FB3-41DB-93D5-3F1F11B1A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1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1103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95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0946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-Your discount is calculated automatically as part of the 471 application since the information is gathered in your EPC profile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-It’s also calculated automatically in the EPC profile once the address is entered and 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U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 numbers are entered if you’re in a school</a:t>
            </a:r>
          </a:p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lphaUcPeriod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Associated School District is listed if you’re a library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866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acceptable alternative methods: Survey, CEP, matching siblings, existing sources, provision 1,2,3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 of unacceptable methods: Feeder, Title 1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0748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074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your address isn’t recognized in EPC, enter the latitude / longitude of your entity into your EPC profile manually.</a:t>
            </a:r>
          </a:p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the urban/rural status will appear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15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9642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4555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17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822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 the 10 percent discount level –</a:t>
            </a:r>
            <a:r>
              <a:rPr lang="en-US" sz="1600" b="0" i="0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note this is the last year for voice services</a:t>
            </a:r>
            <a:endParaRPr sz="16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18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6153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885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 a reminder: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C2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 are internal connections, managed internal broadband services, and basic maintenance of internal connections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-Recalculate budget annually and take changes in population into account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-There is no budget for Category One services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20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32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96902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-As a reminder: </a:t>
            </a:r>
            <a:r>
              <a:rPr lang="en-US"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C2 </a:t>
            </a: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 are internal connections, managed internal broadband services, and basic maintenance of internal connections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-Recalculate budget annually and take changes in population into account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-There is no budget for Category One services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21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7324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417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Shape 2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23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1417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1939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193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1939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8671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303890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Request reimbursements if using FCC Form 472 or receive discounts on bill if service provider files FCC Form 474.</a:t>
            </a:r>
            <a:endParaRPr dirty="0"/>
          </a:p>
        </p:txBody>
      </p:sp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003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71450" marR="0" lvl="0" indent="-1714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4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086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6374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&amp; L = Not for profit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= Must fit state definition; L = Must be eligible for LSTA funding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= No endowment over 50 mill; L = Budget separate from school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297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&amp; L = Not for profit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= Must fit state definition; L = Must be eligible for LSTA funding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AutoNum type="arabicPeriod"/>
            </a:pPr>
            <a:r>
              <a:rPr lang="en-US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= No endowment over 50 mill; L = Budget separate from school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7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297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Also consortia may be formed just to seek bids.  For instance, consortium members may join together to seek bids and then each file their own FCC Form 471s.</a:t>
            </a:r>
          </a:p>
          <a:p>
            <a:pPr marL="228600" marR="0" lvl="0" indent="-228600" algn="l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981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1:  No budget (limit) on funding request; Funding requested each year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CAT 2:  Budget (limit) on funding request; Budget covers a five-year period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6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193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3421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0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dirty="0"/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77153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8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1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8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4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6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Lorem ipsum </a:t>
            </a:r>
            <a:r>
              <a:rPr lang="en-US" dirty="0" err="1" smtClean="0"/>
              <a:t>doler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3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1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3505200"/>
            <a:ext cx="3465766" cy="2667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57400"/>
            <a:ext cx="3466631" cy="832103"/>
          </a:xfrm>
        </p:spPr>
        <p:txBody>
          <a:bodyPr anchor="t" anchorCtr="0">
            <a:no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CATEGORY ONE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3505200"/>
            <a:ext cx="3477958" cy="26913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391151" y="2467317"/>
            <a:ext cx="3478826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 smtClean="0"/>
              <a:t>CATEGORY</a:t>
            </a:r>
            <a:r>
              <a:rPr lang="en-US" sz="3200" baseline="0" dirty="0" smtClean="0"/>
              <a:t> TWO</a:t>
            </a:r>
            <a:endParaRPr lang="en-US" sz="32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3505200"/>
            <a:ext cx="3465766" cy="26913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 smtClean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367876" y="2477879"/>
            <a:ext cx="3466631" cy="731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 smtClean="0"/>
              <a:t>VOICE SERVICES</a:t>
            </a:r>
            <a:endParaRPr lang="en-US" sz="3200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81635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4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2017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70355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prstClr val="white"/>
                </a:solidFill>
              </a:rPr>
              <a:t>© 2017 </a:t>
            </a:r>
            <a:r>
              <a:rPr lang="en-US" dirty="0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272616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74513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27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24450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505200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 smtClean="0">
                <a:solidFill>
                  <a:prstClr val="white"/>
                </a:solidFill>
              </a:rPr>
              <a:t>© 2017 </a:t>
            </a:r>
            <a:r>
              <a:rPr lang="en-US" sz="800" dirty="0" smtClean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8637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sz="2800"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1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3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Body Level One</a:t>
            </a:r>
          </a:p>
          <a:p>
            <a:pPr lvl="1"/>
            <a:r>
              <a:rPr lang="en-US" dirty="0" smtClean="0"/>
              <a:t>Body Level Two </a:t>
            </a:r>
          </a:p>
          <a:p>
            <a:pPr lvl="2"/>
            <a:r>
              <a:rPr lang="en-US" dirty="0" smtClean="0"/>
              <a:t>Body Level Three</a:t>
            </a:r>
          </a:p>
          <a:p>
            <a:pPr lvl="3"/>
            <a:r>
              <a:rPr lang="en-US" dirty="0" smtClean="0"/>
              <a:t>Body Level Four</a:t>
            </a:r>
          </a:p>
          <a:p>
            <a:pPr lvl="4"/>
            <a:r>
              <a:rPr lang="en-US" dirty="0" smtClean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4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smtClean="0">
                <a:solidFill>
                  <a:prstClr val="white"/>
                </a:solidFill>
              </a:rPr>
              <a:t>© 2017 </a:t>
            </a:r>
            <a:r>
              <a:rPr lang="en-US" smtClean="0">
                <a:solidFill>
                  <a:prstClr val="white"/>
                </a:solidFill>
              </a:rPr>
              <a:t>Universal Service Administrative Co.</a:t>
            </a:r>
            <a:endParaRPr lang="en-US" dirty="0" smtClean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1729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kern="1200" smtClean="0"/>
              <a:pPr/>
              <a:t>‹#›</a:t>
            </a:fld>
            <a:endParaRPr lang="en-US" kern="12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8" r:id="rId13"/>
    <p:sldLayoutId id="2147483683" r:id="rId14"/>
    <p:sldLayoutId id="2147483684" r:id="rId15"/>
    <p:sldLayoutId id="2147483685" r:id="rId16"/>
    <p:sldLayoutId id="2147483688" r:id="rId17"/>
    <p:sldLayoutId id="2147483689" r:id="rId18"/>
    <p:sldLayoutId id="2147483690" r:id="rId19"/>
    <p:sldLayoutId id="2147483691" r:id="rId20"/>
    <p:sldLayoutId id="2147483693" r:id="rId21"/>
    <p:sldLayoutId id="2147483694" r:id="rId22"/>
    <p:sldLayoutId id="2147483667" r:id="rId23"/>
    <p:sldLayoutId id="2147483696" r:id="rId24"/>
    <p:sldLayoutId id="2147483660" r:id="rId25"/>
    <p:sldLayoutId id="2147483652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applicants/beforeyoubegin/eligible-services-list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applicants/step03/alternative-discounts.asp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ltools.universalservice.org/portal-external/urbanRuralLookup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usac.org/_res/documents/sl/pdf/tools/C2-Budget-Tool-USER-GUIDE.pdf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sltools.universalservice.org/portal-external/budgetLookup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ac.org/sl/applicants/beforeyoubegin/non-traditional/eligibility-table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SE-SL-PPT Cover Photo.jpg"/>
          <p:cNvPicPr preferRelativeResize="0"/>
          <p:nvPr/>
        </p:nvPicPr>
        <p:blipFill rotWithShape="1">
          <a:blip r:embed="rId3">
            <a:alphaModFix/>
          </a:blip>
          <a:srcRect t="2829" b="283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5354599"/>
            <a:ext cx="2702087" cy="9626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457201" y="2706020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1" dirty="0" smtClean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E-rate Program Overview </a:t>
            </a:r>
          </a:p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3200" dirty="0" smtClean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2017 E-rate Training 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337351" y="3873453"/>
            <a:ext cx="115824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8305800" y="5952160"/>
            <a:ext cx="3244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9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© 2017 </a:t>
            </a: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Universal Service Administrative Co.</a:t>
            </a: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SansPro-Light"/>
              <a:ea typeface="Source Sans Pro" charset="0"/>
              <a:cs typeface="SourceSansPro-Ligh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>
                <a:solidFill>
                  <a:srgbClr val="0062FF"/>
                </a:solidFill>
              </a:rPr>
              <a:t>© 2017 </a:t>
            </a:r>
            <a:r>
              <a:rPr lang="en-US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843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1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2906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/>
              <a:t>PRODUCTS &amp; SERVICES ELIGIBLE FOR E-RATE</a:t>
            </a:r>
          </a:p>
        </p:txBody>
      </p:sp>
      <p:graphicFrame>
        <p:nvGraphicFramePr>
          <p:cNvPr id="170" name="Shape 170"/>
          <p:cNvGraphicFramePr/>
          <p:nvPr>
            <p:extLst>
              <p:ext uri="{D42A27DB-BD31-4B8C-83A1-F6EECF244321}">
                <p14:modId xmlns:p14="http://schemas.microsoft.com/office/powerpoint/2010/main" val="3849303274"/>
              </p:ext>
            </p:extLst>
          </p:nvPr>
        </p:nvGraphicFramePr>
        <p:xfrm>
          <a:off x="533400" y="4168541"/>
          <a:ext cx="10896602" cy="2103000"/>
        </p:xfrm>
        <a:graphic>
          <a:graphicData uri="http://schemas.openxmlformats.org/drawingml/2006/table">
            <a:tbl>
              <a:tblPr bandRow="1">
                <a:noFill/>
              </a:tblPr>
              <a:tblGrid>
                <a:gridCol w="54483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483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1" i="0" u="none" strike="noStrike" cap="non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CATEGORY ONE EXAMPLES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CATEGORY TWO EXAMPLES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Leased lit fiber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Access points 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Source Sans Pro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Ethernet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Switches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Multi-Protocol Label Switching (MPLS)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Routers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OC-1, OC-3, OC-12, OC-n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Supporting software used to distribute high-speed broadband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Satellite Service</a:t>
                      </a:r>
                      <a:endParaRPr lang="en-US" sz="1500" b="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121925" marR="121925" marT="60950" marB="6095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B1A6">
                        <a:alpha val="1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n-US" sz="1500" b="0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Installation, activation, and initial configuration</a:t>
                      </a:r>
                    </a:p>
                  </a:txBody>
                  <a:tcPr marL="121925" marR="121925" marT="60950" marB="6095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71" name="Shape 171"/>
          <p:cNvSpPr txBox="1"/>
          <p:nvPr/>
        </p:nvSpPr>
        <p:spPr>
          <a:xfrm>
            <a:off x="337760" y="1447800"/>
            <a:ext cx="11582400" cy="289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4350" indent="-514350">
              <a:spcBef>
                <a:spcPts val="1000"/>
              </a:spcBef>
              <a:buClr>
                <a:srgbClr val="006FF4"/>
              </a:buClr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Every year, the FCC publishes the </a:t>
            </a:r>
            <a:r>
              <a:rPr lang="en-US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  <a:hlinkClick r:id="rId3"/>
              </a:rPr>
              <a:t>Eligible Services List</a:t>
            </a:r>
            <a:r>
              <a:rPr lang="en-US" sz="28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, which governs the eligibility of products and services in the upcoming funding year</a:t>
            </a:r>
            <a:r>
              <a:rPr lang="en-US" sz="28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.</a:t>
            </a:r>
            <a:endParaRPr lang="en-US" sz="2800" kern="1200" dirty="0">
              <a:solidFill>
                <a:prstClr val="black">
                  <a:lumMod val="65000"/>
                  <a:lumOff val="35000"/>
                </a:prstClr>
              </a:solidFill>
              <a:latin typeface="Source Sans Pro" charset="0"/>
              <a:ea typeface="Source Sans Pro" charset="0"/>
              <a:sym typeface="Source Sans Pro"/>
            </a:endParaRPr>
          </a:p>
          <a:p>
            <a:pPr marL="685800" lvl="1" indent="-228600">
              <a:spcBef>
                <a:spcPts val="500"/>
              </a:spcBef>
              <a:buClr>
                <a:srgbClr val="FE5000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FCC issues a Public Notice attaching a draft eligible services list and seeking comments on it </a:t>
            </a:r>
          </a:p>
          <a:p>
            <a:pPr marL="685800" lvl="1" indent="-228600">
              <a:spcBef>
                <a:spcPts val="500"/>
              </a:spcBef>
              <a:buClr>
                <a:srgbClr val="FE5000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FCC reviews comments received, then issues an order with the final list</a:t>
            </a:r>
          </a:p>
          <a:p>
            <a:pPr marL="685800" lvl="1" indent="-228600">
              <a:spcBef>
                <a:spcPts val="500"/>
              </a:spcBef>
              <a:buClr>
                <a:srgbClr val="FE5000"/>
              </a:buClr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Some examples of products and services include</a:t>
            </a:r>
            <a:r>
              <a:rPr lang="en-US" sz="2400" kern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Source Sans Pro" charset="0"/>
                <a:ea typeface="Source Sans Pro" charset="0"/>
                <a:sym typeface="Source Sans Pro"/>
              </a:rPr>
              <a:t>:</a:t>
            </a:r>
            <a:endParaRPr lang="en-US" sz="2400" kern="1200" dirty="0">
              <a:solidFill>
                <a:prstClr val="black">
                  <a:lumMod val="65000"/>
                  <a:lumOff val="35000"/>
                </a:prstClr>
              </a:solidFill>
              <a:latin typeface="Source Sans Pro" charset="0"/>
              <a:ea typeface="Source Sans Pro" charset="0"/>
              <a:sym typeface="Source Sans Pro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E-RATE PROGRAM BUDGET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Funding is capped at $3.99 billion.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cap is a</a:t>
            </a:r>
            <a:r>
              <a:rPr lang="en-US" dirty="0">
                <a:sym typeface="Source Sans Pro"/>
              </a:rPr>
              <a:t>djusted annually for inflation</a:t>
            </a:r>
            <a:r>
              <a:rPr lang="en-US" dirty="0" smtClean="0">
                <a:sym typeface="Source Sans Pro"/>
              </a:rPr>
              <a:t>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$</a:t>
            </a:r>
            <a:r>
              <a:rPr lang="en-US" dirty="0">
                <a:sym typeface="Source Sans Pro"/>
              </a:rPr>
              <a:t>1 billion funding target for “Category Two” funding.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Once per year, the FCC may direct USAC to roll over unused funds from prior funding years into the next funding year.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7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YOUR E-RATE DISCOUNT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Discounts range from 20% to 90% </a:t>
            </a:r>
            <a:r>
              <a:rPr lang="en-US" dirty="0"/>
              <a:t>for Category 1 services and from 20 to 85% for Category 2 services. </a:t>
            </a:r>
          </a:p>
          <a:p>
            <a:pPr marL="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Discounts </a:t>
            </a:r>
            <a:r>
              <a:rPr lang="en-US" dirty="0">
                <a:sym typeface="Source Sans Pro"/>
              </a:rPr>
              <a:t>are calculated using three </a:t>
            </a:r>
            <a:r>
              <a:rPr lang="en-US" dirty="0"/>
              <a:t>pieces of </a:t>
            </a:r>
            <a:r>
              <a:rPr lang="en-US" dirty="0" smtClean="0"/>
              <a:t>information</a:t>
            </a:r>
            <a:r>
              <a:rPr lang="en-US" dirty="0" smtClean="0">
                <a:sym typeface="Source Sans Pro"/>
              </a:rPr>
              <a:t>:</a:t>
            </a:r>
          </a:p>
          <a:p>
            <a:pPr marL="74295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Poverty </a:t>
            </a:r>
            <a:r>
              <a:rPr lang="en-US" dirty="0">
                <a:sym typeface="Source Sans Pro"/>
              </a:rPr>
              <a:t>level </a:t>
            </a:r>
            <a:endParaRPr lang="en-US" dirty="0" smtClean="0">
              <a:sym typeface="Source Sans Pro"/>
            </a:endParaRPr>
          </a:p>
          <a:p>
            <a:pPr marL="74295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ym typeface="Source Sans Pro"/>
              </a:rPr>
              <a:t>Urban </a:t>
            </a:r>
            <a:r>
              <a:rPr lang="en-US" dirty="0">
                <a:sym typeface="Source Sans Pro"/>
              </a:rPr>
              <a:t>or </a:t>
            </a:r>
            <a:r>
              <a:rPr lang="en-US">
                <a:sym typeface="Source Sans Pro"/>
              </a:rPr>
              <a:t>rural </a:t>
            </a:r>
            <a:r>
              <a:rPr lang="en-US" smtClean="0">
                <a:sym typeface="Source Sans Pro"/>
              </a:rPr>
              <a:t>status</a:t>
            </a:r>
          </a:p>
          <a:p>
            <a:pPr marL="742950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ym typeface="Source Sans Pro"/>
              </a:rPr>
              <a:t>Service </a:t>
            </a:r>
            <a:r>
              <a:rPr lang="en-US" dirty="0">
                <a:sym typeface="Source Sans Pro"/>
              </a:rPr>
              <a:t>type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DISCOUNTS: YOUR </a:t>
            </a:r>
            <a:r>
              <a:rPr lang="en-US" dirty="0">
                <a:sym typeface="Source Sans Pro"/>
              </a:rPr>
              <a:t>POVERTY LEVEL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E-rate program uses the National School Lunch Program (NSLP) to determine poverty </a:t>
            </a:r>
            <a:r>
              <a:rPr lang="en-US" dirty="0" smtClean="0">
                <a:sym typeface="Source Sans Pro"/>
              </a:rPr>
              <a:t>level.</a:t>
            </a:r>
          </a:p>
          <a:p>
            <a:pPr lvl="1">
              <a:spcAft>
                <a:spcPts val="0"/>
              </a:spcAft>
            </a:pPr>
            <a:r>
              <a:rPr lang="en-US" dirty="0" smtClean="0">
                <a:sym typeface="Source Sans Pro"/>
                <a:hlinkClick r:id="rId3"/>
              </a:rPr>
              <a:t>Alternative </a:t>
            </a:r>
            <a:r>
              <a:rPr lang="en-US" dirty="0">
                <a:sym typeface="Source Sans Pro"/>
                <a:hlinkClick r:id="rId3"/>
              </a:rPr>
              <a:t>Discount Mechanisms</a:t>
            </a:r>
            <a:r>
              <a:rPr lang="en-US" dirty="0">
                <a:sym typeface="Source Sans Pro"/>
              </a:rPr>
              <a:t> can also be used </a:t>
            </a:r>
          </a:p>
          <a:p>
            <a:pPr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Discounts depend on the percentage of students who are eligible for NSLP</a:t>
            </a:r>
            <a:r>
              <a:rPr lang="en-US" dirty="0" smtClean="0">
                <a:sym typeface="Source Sans Pro"/>
              </a:rPr>
              <a:t>.</a:t>
            </a:r>
            <a:endParaRPr lang="en-US" dirty="0">
              <a:sym typeface="Source Sans Pro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12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DISCOUNTS: YOUR </a:t>
            </a:r>
            <a:r>
              <a:rPr lang="en-US" dirty="0">
                <a:sym typeface="Source Sans Pro"/>
              </a:rPr>
              <a:t>POVERTY LEVEL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Discounts </a:t>
            </a:r>
            <a:r>
              <a:rPr lang="en-US" dirty="0">
                <a:sym typeface="Source Sans Pro"/>
              </a:rPr>
              <a:t>are calculated for the school district or the library system (not for individual schools or library branch).</a:t>
            </a:r>
          </a:p>
          <a:p>
            <a:pPr lvl="1"/>
            <a:r>
              <a:rPr lang="en-US" dirty="0">
                <a:sym typeface="Source Sans Pro"/>
              </a:rPr>
              <a:t>Library system members must use the NSLP calcu</a:t>
            </a:r>
            <a:r>
              <a:rPr lang="en-US" dirty="0"/>
              <a:t>lation from the school </a:t>
            </a:r>
            <a:r>
              <a:rPr lang="en-US" dirty="0">
                <a:sym typeface="Source Sans Pro"/>
              </a:rPr>
              <a:t>district of the main branch</a:t>
            </a:r>
            <a:r>
              <a:rPr lang="en-US" dirty="0"/>
              <a:t>’s location.</a:t>
            </a:r>
          </a:p>
          <a:p>
            <a:pPr lvl="1"/>
            <a:r>
              <a:rPr lang="en-US" dirty="0">
                <a:sym typeface="Source Sans Pro"/>
              </a:rPr>
              <a:t>Schools that are members of school districts use their district</a:t>
            </a:r>
            <a:r>
              <a:rPr lang="en-US" dirty="0"/>
              <a:t>’s</a:t>
            </a:r>
            <a:r>
              <a:rPr lang="en-US" dirty="0">
                <a:sym typeface="Source Sans Pro"/>
              </a:rPr>
              <a:t> average.</a:t>
            </a:r>
          </a:p>
          <a:p>
            <a:pPr lvl="1"/>
            <a:r>
              <a:rPr lang="en-US" dirty="0"/>
              <a:t>An independent school or library: An independent school calculates its NSLP figures based on its own student population, and an individual library uses the NSLP figure for the school district in which it is located.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DISCOUNTS: URBAN </a:t>
            </a:r>
            <a:r>
              <a:rPr lang="en-US" dirty="0">
                <a:sym typeface="Source Sans Pro"/>
              </a:rPr>
              <a:t>OR RURAL STATUS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Urban or rural status is b</a:t>
            </a:r>
            <a:r>
              <a:rPr lang="en-US" dirty="0">
                <a:sym typeface="Source Sans Pro"/>
              </a:rPr>
              <a:t>ased on 2010 census data.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Check your status on our </a:t>
            </a:r>
            <a:r>
              <a:rPr lang="en-US" dirty="0">
                <a:sym typeface="Source Sans Pro"/>
                <a:hlinkClick r:id="rId3"/>
              </a:rPr>
              <a:t>website</a:t>
            </a:r>
            <a:r>
              <a:rPr lang="en-US" dirty="0"/>
              <a:t>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School districts a</a:t>
            </a:r>
            <a:r>
              <a:rPr lang="en-US" dirty="0"/>
              <a:t>re </a:t>
            </a:r>
            <a:r>
              <a:rPr lang="en-US" dirty="0">
                <a:sym typeface="Source Sans Pro"/>
              </a:rPr>
              <a:t> considered rural if more than 50% of </a:t>
            </a:r>
            <a:r>
              <a:rPr lang="en-US" dirty="0"/>
              <a:t>its schools are rural.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Library systems are considered rural if more than 50% of its branches are rural.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0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52058" y="2286000"/>
            <a:ext cx="3466631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i="0" u="none" strike="noStrike" cap="none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ONE </a:t>
            </a:r>
            <a:endParaRPr lang="en-US" i="0" u="none" strike="noStrike" cap="none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5" name="Shape 225"/>
          <p:cNvSpPr txBox="1">
            <a:spLocks noGrp="1"/>
          </p:cNvSpPr>
          <p:nvPr>
            <p:ph type="body" sz="quarter" idx="11"/>
          </p:nvPr>
        </p:nvSpPr>
        <p:spPr>
          <a:xfrm>
            <a:off x="4419600" y="3733800"/>
            <a:ext cx="3477958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r>
              <a:rPr lang="en-US" sz="32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UP TO 85%</a:t>
            </a:r>
          </a:p>
          <a:p>
            <a:pPr marL="0" marR="0" lvl="0" indent="0" algn="ctr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3200" b="1" i="0" u="none" strike="noStrike" cap="none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33" name="Shape 233"/>
          <p:cNvCxnSpPr/>
          <p:nvPr/>
        </p:nvCxnSpPr>
        <p:spPr>
          <a:xfrm flipV="1">
            <a:off x="4620225" y="3505200"/>
            <a:ext cx="2951548" cy="1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Rectangle 4"/>
          <p:cNvSpPr/>
          <p:nvPr/>
        </p:nvSpPr>
        <p:spPr>
          <a:xfrm>
            <a:off x="310117" y="685800"/>
            <a:ext cx="115823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  <a:buClr>
                <a:srgbClr val="004AD4"/>
              </a:buClr>
              <a:buSzPct val="25000"/>
            </a:pPr>
            <a:r>
              <a:rPr lang="en-US" sz="3200" b="1" kern="1200" dirty="0">
                <a:solidFill>
                  <a:srgbClr val="004AD4"/>
                </a:solidFill>
                <a:latin typeface="Source Sans Pro"/>
                <a:ea typeface="Source Sans Pro"/>
                <a:sym typeface="Source Sans Pro"/>
              </a:rPr>
              <a:t>DISCOUNTS: CATEGORIES OF SERVICE AND VOICE PHASE DOWN</a:t>
            </a:r>
          </a:p>
        </p:txBody>
      </p:sp>
      <p:sp>
        <p:nvSpPr>
          <p:cNvPr id="21" name="Shape 224"/>
          <p:cNvSpPr txBox="1">
            <a:spLocks/>
          </p:cNvSpPr>
          <p:nvPr/>
        </p:nvSpPr>
        <p:spPr>
          <a:xfrm>
            <a:off x="304800" y="1371600"/>
            <a:ext cx="11582400" cy="6190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2400" dirty="0" smtClean="0">
                <a:latin typeface="Source Sans Pro"/>
                <a:ea typeface="Source Sans Pro"/>
                <a:cs typeface="Source Sans Pro"/>
                <a:sym typeface="Source Sans Pro"/>
              </a:rPr>
              <a:t>Your discount also depends on what type of service you are purchasing:</a:t>
            </a:r>
            <a:endParaRPr lang="en-US" sz="2400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" name="Shape 225"/>
          <p:cNvSpPr txBox="1">
            <a:spLocks noGrp="1"/>
          </p:cNvSpPr>
          <p:nvPr>
            <p:ph type="body" sz="quarter" idx="11"/>
          </p:nvPr>
        </p:nvSpPr>
        <p:spPr>
          <a:xfrm>
            <a:off x="8409241" y="3886200"/>
            <a:ext cx="3477958" cy="1426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sz="32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Up </a:t>
            </a:r>
            <a:r>
              <a:rPr lang="en-US" sz="3200" b="1" dirty="0">
                <a:latin typeface="Source Sans Pro"/>
                <a:ea typeface="Source Sans Pro"/>
                <a:cs typeface="Source Sans Pro"/>
                <a:sym typeface="Source Sans Pro"/>
              </a:rPr>
              <a:t>to 10% for FY2018</a:t>
            </a:r>
          </a:p>
          <a:p>
            <a:pPr marL="0" marR="0" lvl="0" indent="0" algn="ctr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3200" b="1" i="0" u="none" strike="noStrike" cap="none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25" name="Shape 233"/>
          <p:cNvCxnSpPr/>
          <p:nvPr/>
        </p:nvCxnSpPr>
        <p:spPr>
          <a:xfrm flipV="1">
            <a:off x="8610600" y="3505199"/>
            <a:ext cx="2951548" cy="1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Shape 233"/>
          <p:cNvCxnSpPr/>
          <p:nvPr/>
        </p:nvCxnSpPr>
        <p:spPr>
          <a:xfrm flipV="1">
            <a:off x="609600" y="3505198"/>
            <a:ext cx="2951548" cy="1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25"/>
          <p:cNvSpPr txBox="1">
            <a:spLocks noGrp="1"/>
          </p:cNvSpPr>
          <p:nvPr>
            <p:ph type="body" sz="quarter" idx="11"/>
          </p:nvPr>
        </p:nvSpPr>
        <p:spPr>
          <a:xfrm>
            <a:off x="304799" y="3657600"/>
            <a:ext cx="3477958" cy="14267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r>
              <a:rPr lang="en-US" sz="3200" b="1" dirty="0" smtClean="0">
                <a:latin typeface="Source Sans Pro"/>
                <a:ea typeface="Source Sans Pro"/>
                <a:cs typeface="Source Sans Pro"/>
                <a:sym typeface="Source Sans Pro"/>
              </a:rPr>
              <a:t>UP TO 90%</a:t>
            </a:r>
          </a:p>
          <a:p>
            <a:pPr marL="0" marR="0" lvl="0" indent="0" algn="ctr" rtl="0">
              <a:spcBef>
                <a:spcPts val="0"/>
              </a:spcBef>
              <a:buClr>
                <a:srgbClr val="004AD4"/>
              </a:buClr>
              <a:buSzPct val="25000"/>
              <a:buFont typeface="Arial"/>
              <a:buNone/>
            </a:pPr>
            <a:endParaRPr lang="en-US" sz="3200" b="1" i="0" u="none" strike="noStrike" cap="none" dirty="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10117" y="6400800"/>
            <a:ext cx="2356883" cy="2889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sz="800" dirty="0" smtClean="0">
                <a:solidFill>
                  <a:srgbClr val="0062FF"/>
                </a:solidFill>
              </a:rPr>
              <a:t>© 2017 </a:t>
            </a:r>
            <a:r>
              <a:rPr lang="en-US" sz="800" dirty="0" smtClean="0">
                <a:solidFill>
                  <a:srgbClr val="0062FF"/>
                </a:solidFill>
              </a:rPr>
              <a:t>Universal Service Administrative Co.</a:t>
            </a:r>
            <a:endParaRPr lang="en-US" sz="800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7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E5000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LOOK UP YOUR DISCOUNT</a:t>
            </a:r>
          </a:p>
        </p:txBody>
      </p:sp>
      <p:graphicFrame>
        <p:nvGraphicFramePr>
          <p:cNvPr id="246" name="Shape 246"/>
          <p:cNvGraphicFramePr/>
          <p:nvPr>
            <p:extLst>
              <p:ext uri="{D42A27DB-BD31-4B8C-83A1-F6EECF244321}">
                <p14:modId xmlns:p14="http://schemas.microsoft.com/office/powerpoint/2010/main" val="1430886063"/>
              </p:ext>
            </p:extLst>
          </p:nvPr>
        </p:nvGraphicFramePr>
        <p:xfrm>
          <a:off x="304800" y="2057400"/>
          <a:ext cx="11582375" cy="39623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164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16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64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164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164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01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100" b="0" i="1" dirty="0">
                        <a:solidFill>
                          <a:schemeClr val="lt1"/>
                        </a:solidFill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Category One Discount Levels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000" b="1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Category Two Discount Levels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2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64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714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INCOME</a:t>
                      </a:r>
                      <a: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b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200" b="0" i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% of students eligible for NSLP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714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URBAN</a:t>
                      </a:r>
                      <a: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/>
                      </a:r>
                      <a:b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b="0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DISCOUNT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714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RURAL</a:t>
                      </a:r>
                      <a: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/>
                      </a:r>
                      <a:b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b="0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DISCOUNT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A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714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URBAN</a:t>
                      </a:r>
                      <a: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/>
                      </a:r>
                      <a:b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b="0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DISCOUNT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85714"/>
                        </a:lnSpc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RURAL</a:t>
                      </a:r>
                      <a: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/>
                      </a:r>
                      <a:br>
                        <a:rPr lang="en-US" sz="140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</a:br>
                      <a:r>
                        <a:rPr lang="en-US" sz="1400" b="0" i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DISCOUNT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92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Less than 1%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25%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25%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1% to 19%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40%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20% to 34%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35% to 49%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60%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50% to 74%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44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75% to 100%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90% 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85%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1" i="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85%</a:t>
                      </a:r>
                    </a:p>
                  </a:txBody>
                  <a:tcPr marL="0" marR="0" marT="0" marB="0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47" name="Shape 247"/>
          <p:cNvSpPr/>
          <p:nvPr/>
        </p:nvSpPr>
        <p:spPr>
          <a:xfrm>
            <a:off x="5758869" y="5477223"/>
            <a:ext cx="674260" cy="660500"/>
          </a:xfrm>
          <a:prstGeom prst="ellipse">
            <a:avLst/>
          </a:prstGeom>
          <a:noFill/>
          <a:ln w="38100" cap="flat" cmpd="sng">
            <a:solidFill>
              <a:srgbClr val="004AD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10363200" y="5477223"/>
            <a:ext cx="674260" cy="660500"/>
          </a:xfrm>
          <a:prstGeom prst="ellipse">
            <a:avLst/>
          </a:prstGeom>
          <a:noFill/>
          <a:ln w="38100" cap="flat" cmpd="sng">
            <a:solidFill>
              <a:srgbClr val="429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7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FE5000"/>
              </a:buClr>
              <a:buSzPct val="25000"/>
            </a:pPr>
            <a:r>
              <a:rPr lang="en-US" dirty="0" smtClean="0">
                <a:sym typeface="Source Sans Pro"/>
              </a:rPr>
              <a:t>VOICE </a:t>
            </a:r>
            <a:r>
              <a:rPr lang="en-US" dirty="0">
                <a:sym typeface="Source Sans Pro"/>
              </a:rPr>
              <a:t>SERVICE DISCOUNT FOR FY2018 </a:t>
            </a:r>
            <a:r>
              <a:rPr lang="en-US" dirty="0" smtClean="0">
                <a:sym typeface="Source Sans Pro"/>
              </a:rPr>
              <a:t/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(last </a:t>
            </a:r>
            <a:r>
              <a:rPr lang="en-US" dirty="0">
                <a:sym typeface="Source Sans Pro"/>
              </a:rPr>
              <a:t>year of </a:t>
            </a:r>
            <a:r>
              <a:rPr lang="en-US" dirty="0" smtClean="0">
                <a:sym typeface="Source Sans Pro"/>
              </a:rPr>
              <a:t>voice phase down)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sym typeface="Source Sans Pro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350" y="1709057"/>
            <a:ext cx="11092649" cy="957943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For FY </a:t>
            </a:r>
            <a:r>
              <a:rPr lang="en-US" dirty="0"/>
              <a:t>2018 </a:t>
            </a:r>
            <a:r>
              <a:rPr lang="mr-IN" dirty="0"/>
              <a:t>–</a:t>
            </a:r>
            <a:r>
              <a:rPr lang="en-US" dirty="0"/>
              <a:t> only applicants at a 90% discount level will be eligible for support </a:t>
            </a:r>
            <a:r>
              <a:rPr lang="en-US" dirty="0" smtClean="0"/>
              <a:t>at </a:t>
            </a:r>
            <a:r>
              <a:rPr lang="en-US" dirty="0"/>
              <a:t>10</a:t>
            </a:r>
            <a:r>
              <a:rPr lang="en-US" dirty="0" smtClean="0"/>
              <a:t>%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14600"/>
            <a:ext cx="7848600" cy="369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hape 257"/>
          <p:cNvSpPr/>
          <p:nvPr/>
        </p:nvSpPr>
        <p:spPr>
          <a:xfrm>
            <a:off x="8153400" y="5695960"/>
            <a:ext cx="674260" cy="660500"/>
          </a:xfrm>
          <a:prstGeom prst="ellipse">
            <a:avLst/>
          </a:prstGeom>
          <a:noFill/>
          <a:ln w="38100" cap="flat" cmpd="sng">
            <a:solidFill>
              <a:srgbClr val="429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257"/>
          <p:cNvSpPr/>
          <p:nvPr/>
        </p:nvSpPr>
        <p:spPr>
          <a:xfrm>
            <a:off x="5568370" y="5695960"/>
            <a:ext cx="674260" cy="660500"/>
          </a:xfrm>
          <a:prstGeom prst="ellipse">
            <a:avLst/>
          </a:prstGeom>
          <a:noFill/>
          <a:ln w="38100" cap="flat" cmpd="sng">
            <a:solidFill>
              <a:srgbClr val="429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2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CONSORTIUM DISCOUNTS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539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A consortium’s discount is the simple average of its members’ discount </a:t>
            </a:r>
            <a:r>
              <a:rPr lang="en-US" dirty="0" smtClean="0"/>
              <a:t>levels.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Members </a:t>
            </a:r>
            <a:r>
              <a:rPr lang="en-US" dirty="0"/>
              <a:t>still use district-wide discount rates for their individual </a:t>
            </a:r>
            <a:r>
              <a:rPr lang="en-US" dirty="0" smtClean="0"/>
              <a:t>calculation.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Only </a:t>
            </a:r>
            <a:r>
              <a:rPr lang="en-US" dirty="0"/>
              <a:t>consortia can get a discount that doesn’t appear on the discount </a:t>
            </a:r>
            <a:r>
              <a:rPr lang="en-US" dirty="0" smtClean="0"/>
              <a:t>matrix.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discount calculation for each consortium FCC Form 471 is based on the discounts of the members who share the services on that form.</a:t>
            </a:r>
          </a:p>
          <a:p>
            <a:pPr lvl="2"/>
            <a:r>
              <a:rPr lang="en-US" dirty="0"/>
              <a:t>In other words, consortia do not always have the same discount across all of their program forms.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97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1400" y="2112885"/>
            <a:ext cx="1833980" cy="1419285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32628" y="83126"/>
            <a:ext cx="6130772" cy="6622473"/>
          </a:xfrm>
        </p:spPr>
        <p:txBody>
          <a:bodyPr/>
          <a:lstStyle/>
          <a:p>
            <a:r>
              <a:rPr lang="en-US" sz="2400" dirty="0" smtClean="0"/>
              <a:t>The Basics</a:t>
            </a:r>
          </a:p>
          <a:p>
            <a:r>
              <a:rPr lang="en-US" sz="2400" dirty="0" smtClean="0"/>
              <a:t>Discounts</a:t>
            </a:r>
          </a:p>
          <a:p>
            <a:r>
              <a:rPr lang="en-US" sz="2400" dirty="0" smtClean="0"/>
              <a:t>Category 2 Budgets</a:t>
            </a:r>
          </a:p>
          <a:p>
            <a:r>
              <a:rPr lang="en-US" sz="2400" dirty="0" smtClean="0"/>
              <a:t>How to Apply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FIVE-YEAR CATEGORY TWO (C2) BUDGETS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539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USAC calculates a C2 budget for each individual school or library </a:t>
            </a:r>
            <a:r>
              <a:rPr lang="en-US" dirty="0" smtClean="0">
                <a:sym typeface="Source Sans Pro"/>
              </a:rPr>
              <a:t>branch.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budget for one entity</a:t>
            </a:r>
            <a:r>
              <a:rPr lang="en-US" dirty="0">
                <a:sym typeface="Source Sans Pro"/>
              </a:rPr>
              <a:t> cannot be shared with other </a:t>
            </a:r>
            <a:r>
              <a:rPr lang="en-US" dirty="0" smtClean="0">
                <a:sym typeface="Source Sans Pro"/>
              </a:rPr>
              <a:t>entities in a consortium, district, or system.</a:t>
            </a:r>
            <a:endParaRPr lang="en-US" dirty="0">
              <a:sym typeface="Source Sans Pro"/>
            </a:endParaRPr>
          </a:p>
          <a:p>
            <a:pPr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school or library can receive discounts on the cost of C2 services up to its C2 budget amount. It </a:t>
            </a:r>
            <a:r>
              <a:rPr lang="en-US" dirty="0" smtClean="0"/>
              <a:t>can: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Spend </a:t>
            </a:r>
            <a:r>
              <a:rPr lang="en-US" dirty="0"/>
              <a:t>the budget over a five-year </a:t>
            </a:r>
            <a:r>
              <a:rPr lang="en-US" dirty="0" smtClean="0"/>
              <a:t>period,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Use </a:t>
            </a:r>
            <a:r>
              <a:rPr lang="en-US" dirty="0">
                <a:sym typeface="Source Sans Pro"/>
              </a:rPr>
              <a:t>the entire budget in one funding </a:t>
            </a:r>
            <a:r>
              <a:rPr lang="en-US" dirty="0" smtClean="0">
                <a:sym typeface="Source Sans Pro"/>
              </a:rPr>
              <a:t>year,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Allocate </a:t>
            </a:r>
            <a:r>
              <a:rPr lang="en-US" dirty="0"/>
              <a:t>over</a:t>
            </a:r>
            <a:r>
              <a:rPr lang="en-US" dirty="0">
                <a:sym typeface="Source Sans Pro"/>
              </a:rPr>
              <a:t> five different funding  </a:t>
            </a:r>
            <a:r>
              <a:rPr lang="en-US" dirty="0" smtClean="0">
                <a:sym typeface="Source Sans Pro"/>
              </a:rPr>
              <a:t>years,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Spend </a:t>
            </a:r>
            <a:r>
              <a:rPr lang="en-US" dirty="0"/>
              <a:t>the budget on one, two, or all three of the C2 service types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41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FIVE-YEAR CATEGORY TWO (C2) BUDGETS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6917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C2 b</a:t>
            </a:r>
            <a:r>
              <a:rPr lang="en-US" dirty="0">
                <a:sym typeface="Source Sans Pro"/>
              </a:rPr>
              <a:t>udget is re-calculated every year. </a:t>
            </a:r>
            <a:endParaRPr lang="en-US" dirty="0" smtClean="0">
              <a:sym typeface="Source Sans Pro"/>
            </a:endParaRPr>
          </a:p>
          <a:p>
            <a:pPr lvl="1"/>
            <a:r>
              <a:rPr lang="en-US" dirty="0">
                <a:sym typeface="Source Sans Pro"/>
              </a:rPr>
              <a:t>More students in a school or ex</a:t>
            </a:r>
            <a:r>
              <a:rPr lang="en-US" dirty="0"/>
              <a:t>pansion of the libr</a:t>
            </a:r>
            <a:r>
              <a:rPr lang="en-US" dirty="0">
                <a:sym typeface="Source Sans Pro"/>
              </a:rPr>
              <a:t>ary results in a bud</a:t>
            </a:r>
            <a:r>
              <a:rPr lang="en-US" dirty="0"/>
              <a:t>get increase.</a:t>
            </a:r>
          </a:p>
          <a:p>
            <a:pPr lvl="1"/>
            <a:r>
              <a:rPr lang="en-US" dirty="0"/>
              <a:t>Fewer</a:t>
            </a:r>
            <a:r>
              <a:rPr lang="en-US" dirty="0">
                <a:sym typeface="Source Sans Pro"/>
              </a:rPr>
              <a:t> students in a school or downsizing in </a:t>
            </a:r>
            <a:r>
              <a:rPr lang="en-US" dirty="0"/>
              <a:t>a library results in a budget decrease.</a:t>
            </a:r>
          </a:p>
          <a:p>
            <a:pPr marR="0" lvl="2"/>
            <a:r>
              <a:rPr lang="en-US" sz="2400" dirty="0">
                <a:sym typeface="Source Sans Pro"/>
              </a:rPr>
              <a:t>If the C2 budget decreases below funding already spent for the five-year period, the school or library does not have to reimburse USAC for the discount on the difference between the budget and the pre-discount amount.</a:t>
            </a:r>
          </a:p>
          <a:p>
            <a:pPr marR="0" lvl="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C2 budget multiplier is adjusted each year for inflation. </a:t>
            </a: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9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WHAT’S MY FIVE-YEAR C2 BUDGET? </a:t>
            </a:r>
            <a:r>
              <a:rPr lang="en-US" dirty="0" smtClean="0">
                <a:sym typeface="Source Sans Pro"/>
              </a:rPr>
              <a:t/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</a:t>
            </a:r>
            <a:r>
              <a:rPr lang="en-US" dirty="0">
                <a:sym typeface="Source Sans Pro"/>
              </a:rPr>
              <a:t>A</a:t>
            </a:r>
            <a:r>
              <a:rPr lang="en-US" dirty="0" smtClean="0">
                <a:sym typeface="Source Sans Pro"/>
              </a:rPr>
              <a:t>ll </a:t>
            </a:r>
            <a:r>
              <a:rPr lang="en-US" dirty="0">
                <a:sym typeface="Source Sans Pro"/>
              </a:rPr>
              <a:t>fi</a:t>
            </a:r>
            <a:r>
              <a:rPr lang="en-US" dirty="0"/>
              <a:t>gures are for FY2017)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idx="1"/>
          </p:nvPr>
        </p:nvSpPr>
        <p:spPr>
          <a:xfrm>
            <a:off x="337351" y="1709057"/>
            <a:ext cx="9898602" cy="43107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Pre-discount budget calculations are based on the number of students (for schools) or the square footage (for libraries).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Schools: </a:t>
            </a:r>
          </a:p>
          <a:p>
            <a:pPr lvl="2"/>
            <a:r>
              <a:rPr lang="en-US" sz="2400" dirty="0">
                <a:sym typeface="Source Sans Pro"/>
              </a:rPr>
              <a:t>Total students (including peak part-time) x $153.47 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Libraries</a:t>
            </a:r>
            <a:r>
              <a:rPr lang="en-US" dirty="0">
                <a:sym typeface="Source Sans Pro"/>
              </a:rPr>
              <a:t>: </a:t>
            </a:r>
            <a:endParaRPr lang="en-US" dirty="0" smtClean="0">
              <a:sym typeface="Source Sans Pro"/>
            </a:endParaRPr>
          </a:p>
          <a:p>
            <a:pPr lvl="2"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ym typeface="Source Sans Pro"/>
              </a:rPr>
              <a:t>Total internal square footage x $2.35</a:t>
            </a:r>
          </a:p>
          <a:p>
            <a:pPr lvl="2"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ym typeface="Source Sans Pro"/>
              </a:rPr>
              <a:t>For urban libraries with Institute of Museum and Library Services (IMLS) locale code of 11, 12, 21</a:t>
            </a:r>
            <a:r>
              <a:rPr lang="en-US" sz="2400" dirty="0"/>
              <a:t>, the calculation is </a:t>
            </a:r>
            <a:r>
              <a:rPr lang="en-US" sz="2400" dirty="0">
                <a:sym typeface="Source Sans Pro"/>
              </a:rPr>
              <a:t>total internal square footage x $</a:t>
            </a:r>
            <a:r>
              <a:rPr lang="en-US" sz="2400" dirty="0" smtClean="0">
                <a:sym typeface="Source Sans Pro"/>
              </a:rPr>
              <a:t>5.12</a:t>
            </a:r>
            <a:endParaRPr lang="en-US" sz="2400" dirty="0">
              <a:sym typeface="Source Sans Pro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2386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337351" y="693600"/>
            <a:ext cx="11245049" cy="68244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WHAT’S MY FIVE-YEAR C2 BUDGET? </a:t>
            </a:r>
            <a:r>
              <a:rPr lang="en-US" dirty="0" smtClean="0">
                <a:sym typeface="Source Sans Pro"/>
              </a:rPr>
              <a:t/>
            </a:r>
            <a:br>
              <a:rPr lang="en-US" dirty="0" smtClean="0">
                <a:sym typeface="Source Sans Pro"/>
              </a:rPr>
            </a:br>
            <a:r>
              <a:rPr lang="en-US" dirty="0" smtClean="0">
                <a:sym typeface="Source Sans Pro"/>
              </a:rPr>
              <a:t>(</a:t>
            </a:r>
            <a:r>
              <a:rPr lang="en-US" dirty="0">
                <a:sym typeface="Source Sans Pro"/>
              </a:rPr>
              <a:t>A</a:t>
            </a:r>
            <a:r>
              <a:rPr lang="en-US" dirty="0" smtClean="0">
                <a:sym typeface="Source Sans Pro"/>
              </a:rPr>
              <a:t>ll </a:t>
            </a:r>
            <a:r>
              <a:rPr lang="en-US" dirty="0">
                <a:sym typeface="Source Sans Pro"/>
              </a:rPr>
              <a:t>fi</a:t>
            </a:r>
            <a:r>
              <a:rPr lang="en-US" dirty="0"/>
              <a:t>gures are for FY2017)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53013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Minimum budget of $9,412.80 </a:t>
            </a:r>
          </a:p>
          <a:p>
            <a:pPr lvl="1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If </a:t>
            </a:r>
            <a:r>
              <a:rPr lang="en-US" dirty="0">
                <a:sym typeface="Source Sans Pro"/>
              </a:rPr>
              <a:t>the budget calculation results in a value less than $9,412.80, the school or library’s pre-discount budget is set at the minimum </a:t>
            </a:r>
            <a:r>
              <a:rPr lang="en-US" dirty="0" smtClean="0">
                <a:sym typeface="Source Sans Pro"/>
              </a:rPr>
              <a:t>budget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Remaining C2 Budget = (Pre-discount budget) – (Pre-discount amounts committed in prior funding years)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C2 BUDGET </a:t>
            </a:r>
            <a:r>
              <a:rPr lang="en-US" dirty="0" smtClean="0">
                <a:sym typeface="Source Sans Pro"/>
              </a:rPr>
              <a:t>EXAMPLES</a:t>
            </a:r>
            <a:endParaRPr lang="en-US" dirty="0">
              <a:sym typeface="Source Sans Pro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04800" y="1295400"/>
            <a:ext cx="792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 #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 – School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(using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FY2017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numbers)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508000" y="2057400"/>
            <a:ext cx="5290355" cy="3428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Formula: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 students x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$153.47 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FY2017 five-year pre-discount C2 budget</a:t>
            </a: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of students: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1,000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FY2017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multiplier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$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153.47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876223" y="2057400"/>
            <a:ext cx="5943600" cy="419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Calculation:</a:t>
            </a:r>
          </a:p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FY2017 C2 pre-discount budget : 1,000 students x $153.47 = $153,470 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The school then subtracts any pre-discount C2 funding requests from FY2016 and FY2015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.</a:t>
            </a: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If the school requested support for $90,000 in C2 services in FY2016 and $10,000 in FY2015 ($100,000 pre-discount), theFY2017 remaining balance would be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$53,470.</a:t>
            </a: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</p:txBody>
      </p:sp>
      <p:cxnSp>
        <p:nvCxnSpPr>
          <p:cNvPr id="12" name="Shape 308"/>
          <p:cNvCxnSpPr/>
          <p:nvPr/>
        </p:nvCxnSpPr>
        <p:spPr>
          <a:xfrm>
            <a:off x="5798355" y="2057400"/>
            <a:ext cx="0" cy="3962400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3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C2 BUDGET </a:t>
            </a:r>
            <a:r>
              <a:rPr lang="en-US" dirty="0" smtClean="0">
                <a:sym typeface="Source Sans Pro"/>
              </a:rPr>
              <a:t>EXAMPLES</a:t>
            </a:r>
            <a:endParaRPr lang="en-US" dirty="0">
              <a:sym typeface="Source Sans Pro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04800" y="1295400"/>
            <a:ext cx="79248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2 - Library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(using FY2017 numbers)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08000" y="2057400"/>
            <a:ext cx="5290355" cy="3428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Formula: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ft2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$2.35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FY2017 five-year C2 pre-discount budget</a:t>
            </a: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square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footage: 5,000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FY2017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Multiplier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$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2.35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876223" y="2057400"/>
            <a:ext cx="5943600" cy="419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Calculation:</a:t>
            </a:r>
          </a:p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FY2017 calculation: 5,000 square feet x $2.35 = $11,750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pre-discount</a:t>
            </a: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The library then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subtracts any pre-discount C2 funding requests from FY2016 and FY2015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.</a:t>
            </a: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If the library requested $0 in FY2016 and $5,000 in FY2015 ($5,000 pre-discount), the FY2017 remaining balance would be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$6,750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.</a:t>
            </a:r>
          </a:p>
          <a:p>
            <a:pPr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</p:txBody>
      </p:sp>
      <p:cxnSp>
        <p:nvCxnSpPr>
          <p:cNvPr id="12" name="Shape 308"/>
          <p:cNvCxnSpPr/>
          <p:nvPr/>
        </p:nvCxnSpPr>
        <p:spPr>
          <a:xfrm>
            <a:off x="5798355" y="2057400"/>
            <a:ext cx="0" cy="3962400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8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4AD4"/>
              </a:buClr>
              <a:buSzPct val="25000"/>
            </a:pPr>
            <a:r>
              <a:rPr lang="en-US" dirty="0">
                <a:sym typeface="Source Sans Pro"/>
              </a:rPr>
              <a:t>C2 BUDGET </a:t>
            </a:r>
            <a:r>
              <a:rPr lang="en-US" dirty="0" smtClean="0">
                <a:sym typeface="Source Sans Pro"/>
              </a:rPr>
              <a:t>EXAMPLES</a:t>
            </a:r>
            <a:endParaRPr lang="en-US" dirty="0">
              <a:sym typeface="Source Sans Pro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304800" y="1295400"/>
            <a:ext cx="8382000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 #3 –Small School (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using FY2017 numbers)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07999" y="2057400"/>
            <a:ext cx="5290355" cy="3962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Formula: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# students x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$153.47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FY2017 five-year C2 pre-discount budget</a:t>
            </a: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Total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number of students: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45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FY2017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multiplier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:$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153.47</a:t>
            </a:r>
          </a:p>
          <a:p>
            <a:pPr>
              <a:buSzPct val="25000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Budget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floor in FY2017: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$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9412.80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876222" y="2057400"/>
            <a:ext cx="6010978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Calculation:</a:t>
            </a:r>
          </a:p>
          <a:p>
            <a:pPr>
              <a:buSzPct val="25000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C2 budget calculation: 45 students x $153.47 = $6,906.15 </a:t>
            </a:r>
          </a:p>
          <a:p>
            <a:pPr>
              <a:buSzPct val="25000"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$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6,906.15 &lt; $9,412.80, so the school’s budget is automatically raised to the budget minimum of $9,412.80 </a:t>
            </a:r>
          </a:p>
          <a:p>
            <a:pPr>
              <a:buSzPct val="25000"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Actual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C2 pre-discount budget amount: $6906.15 →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$9412.80</a:t>
            </a:r>
          </a:p>
          <a:p>
            <a:pPr>
              <a:buSzPct val="25000"/>
            </a:pPr>
            <a:endParaRPr lang="en-US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  <a:p>
            <a:pPr>
              <a:buSzPct val="25000"/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The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school then subtracts any pre-discount C2 funding requests from FY2016 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FY2015. If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the library requested $0 in FY2016 and $9,200 in FY2015  (pre-discount), the remaining balance would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be $212.80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in FY2017.</a:t>
            </a:r>
          </a:p>
          <a:p>
            <a:pPr>
              <a:buSzPct val="25000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</p:txBody>
      </p:sp>
      <p:cxnSp>
        <p:nvCxnSpPr>
          <p:cNvPr id="12" name="Shape 308"/>
          <p:cNvCxnSpPr/>
          <p:nvPr/>
        </p:nvCxnSpPr>
        <p:spPr>
          <a:xfrm>
            <a:off x="5798355" y="2057400"/>
            <a:ext cx="0" cy="3962400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0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 smtClean="0">
                <a:sym typeface="Source Sans Pro"/>
              </a:rPr>
              <a:t>OTHER CATEGORY 2 BUDGET INFORMATION</a:t>
            </a:r>
            <a:endParaRPr lang="en-US" dirty="0">
              <a:sym typeface="Source Sans Pro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idx="1"/>
          </p:nvPr>
        </p:nvSpPr>
        <p:spPr>
          <a:xfrm>
            <a:off x="304800" y="1600200"/>
            <a:ext cx="11092650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NIFs </a:t>
            </a:r>
            <a:r>
              <a:rPr lang="en-US" dirty="0">
                <a:sym typeface="Source Sans Pro"/>
              </a:rPr>
              <a:t>are school buildings with no classrooms or</a:t>
            </a:r>
            <a:r>
              <a:rPr lang="en-US" dirty="0"/>
              <a:t> l</a:t>
            </a:r>
            <a:r>
              <a:rPr lang="en-US" dirty="0">
                <a:sym typeface="Source Sans Pro"/>
              </a:rPr>
              <a:t>ibrar</a:t>
            </a:r>
            <a:r>
              <a:rPr lang="en-US" dirty="0"/>
              <a:t>y buildings not</a:t>
            </a:r>
            <a:r>
              <a:rPr lang="en-US" dirty="0">
                <a:sym typeface="Source Sans Pro"/>
              </a:rPr>
              <a:t> open to the public</a:t>
            </a:r>
            <a:r>
              <a:rPr lang="en-US" dirty="0"/>
              <a:t> (</a:t>
            </a:r>
            <a:r>
              <a:rPr lang="en-US" dirty="0">
                <a:sym typeface="Source Sans Pro"/>
              </a:rPr>
              <a:t>e.g., administrative buildings).  NIF</a:t>
            </a:r>
            <a:r>
              <a:rPr lang="en-US" dirty="0"/>
              <a:t>s do not have C2 </a:t>
            </a:r>
            <a:r>
              <a:rPr lang="en-US" dirty="0" smtClean="0"/>
              <a:t>budgets.</a:t>
            </a:r>
          </a:p>
          <a:p>
            <a:pPr lvl="1"/>
            <a:r>
              <a:rPr lang="en-US" dirty="0"/>
              <a:t>If the NIF is essential for the transport of the services to a school or library, the entities benefiting from the services must allocate the costs  from their budgets.</a:t>
            </a:r>
          </a:p>
          <a:p>
            <a:pPr lvl="1"/>
            <a:r>
              <a:rPr lang="en-US" dirty="0"/>
              <a:t>If the NIF receives services for itself, those costs must be allocated out of the funding </a:t>
            </a:r>
            <a:r>
              <a:rPr lang="en-US" dirty="0" smtClean="0"/>
              <a:t>request.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Read </a:t>
            </a:r>
            <a:r>
              <a:rPr lang="en-US" dirty="0"/>
              <a:t>the </a:t>
            </a:r>
            <a:r>
              <a:rPr lang="en-US" dirty="0">
                <a:hlinkClick r:id="rId3"/>
              </a:rPr>
              <a:t>C2 Budget Tool User Guide</a:t>
            </a:r>
            <a:r>
              <a:rPr lang="en-US" dirty="0"/>
              <a:t> and check the </a:t>
            </a:r>
            <a:r>
              <a:rPr lang="en-US" dirty="0">
                <a:hlinkClick r:id="rId4"/>
              </a:rPr>
              <a:t>Category Two Budget Tool</a:t>
            </a:r>
            <a:r>
              <a:rPr lang="en-US" dirty="0"/>
              <a:t> and using your entity number on the USAC Tools </a:t>
            </a:r>
            <a:r>
              <a:rPr lang="en-US" dirty="0" smtClean="0"/>
              <a:t>website.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Applicants </a:t>
            </a:r>
            <a:r>
              <a:rPr lang="en-US" dirty="0"/>
              <a:t>can return unused committed funds from prior funding years using the FCC Form 500.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42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E-RATE PRODUCTIVITY CENTER (EPC)</a:t>
            </a:r>
          </a:p>
        </p:txBody>
      </p:sp>
      <p:sp>
        <p:nvSpPr>
          <p:cNvPr id="346" name="Shape 346"/>
          <p:cNvSpPr txBox="1">
            <a:spLocks noGrp="1"/>
          </p:cNvSpPr>
          <p:nvPr>
            <p:ph idx="1"/>
          </p:nvPr>
        </p:nvSpPr>
        <p:spPr>
          <a:xfrm>
            <a:off x="337351" y="1709056"/>
            <a:ext cx="9898602" cy="47679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EPC </a:t>
            </a:r>
            <a:r>
              <a:rPr lang="en-US" dirty="0">
                <a:sym typeface="Source Sans Pro"/>
              </a:rPr>
              <a:t>is the E-rate account management and application portal for applicants, service providers and consultants.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In </a:t>
            </a:r>
            <a:r>
              <a:rPr lang="en-US" dirty="0">
                <a:sym typeface="Source Sans Pro"/>
              </a:rPr>
              <a:t>EPC you can:</a:t>
            </a:r>
          </a:p>
          <a:p>
            <a:pPr marR="0" lvl="1">
              <a:buSzPct val="100000"/>
            </a:pPr>
            <a:r>
              <a:rPr lang="en-US" dirty="0">
                <a:sym typeface="Source Sans Pro"/>
              </a:rPr>
              <a:t>File most program forms</a:t>
            </a:r>
          </a:p>
          <a:p>
            <a:pPr marR="0" lvl="1">
              <a:buSzPct val="100000"/>
            </a:pPr>
            <a:r>
              <a:rPr lang="en-US" dirty="0">
                <a:sym typeface="Source Sans Pro"/>
              </a:rPr>
              <a:t>Maintain a list of your related entities (e.g. individual schools for districts, library branches for library systems, and consortium members for consortia)</a:t>
            </a:r>
          </a:p>
          <a:p>
            <a:pPr marR="0" lvl="1">
              <a:buSzPct val="100000"/>
            </a:pPr>
            <a:r>
              <a:rPr lang="en-US" dirty="0">
                <a:sym typeface="Source Sans Pro"/>
              </a:rPr>
              <a:t>Update your entity information (e.g. contact information and entity information such as student counts and square footage)</a:t>
            </a:r>
          </a:p>
          <a:p>
            <a:pPr marR="0" lvl="1">
              <a:buSzPct val="100000"/>
            </a:pPr>
            <a:r>
              <a:rPr lang="en-US" dirty="0"/>
              <a:t>Add</a:t>
            </a:r>
            <a:r>
              <a:rPr lang="en-US" dirty="0">
                <a:sym typeface="Source Sans Pro"/>
              </a:rPr>
              <a:t> additional users on your organization’s account and assign them rights (permissions) to file forms.</a:t>
            </a:r>
            <a:endParaRPr lang="en-US" dirty="0"/>
          </a:p>
          <a:p>
            <a:pPr marL="228600" lvl="1">
              <a:spcBef>
                <a:spcPts val="1000"/>
              </a:spcBef>
              <a:spcAft>
                <a:spcPts val="0"/>
              </a:spcAft>
            </a:pPr>
            <a:endParaRPr lang="en-US" dirty="0"/>
          </a:p>
          <a:p>
            <a:pPr marL="228600" marR="0" lvl="1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lang="en-US" dirty="0">
              <a:sym typeface="Source Sans Pro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HOW TO APPLY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7350" y="1709057"/>
            <a:ext cx="10279899" cy="13389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Call our Client Service Bureau at call (888) 203-8100 to set up an account in EPC and make sure your school or library has a Billed Entity Number (an ID number assigned by E-rate).</a:t>
            </a:r>
          </a:p>
          <a:p>
            <a:endParaRPr lang="en-US" dirty="0"/>
          </a:p>
        </p:txBody>
      </p:sp>
      <p:sp>
        <p:nvSpPr>
          <p:cNvPr id="355" name="Shape 355"/>
          <p:cNvSpPr/>
          <p:nvPr/>
        </p:nvSpPr>
        <p:spPr>
          <a:xfrm>
            <a:off x="304800" y="3557130"/>
            <a:ext cx="2540000" cy="238646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3318932" y="3574376"/>
            <a:ext cx="2540000" cy="23692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>
            <a:off x="6359290" y="3574376"/>
            <a:ext cx="2540000" cy="236922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9390217" y="3601918"/>
            <a:ext cx="2540000" cy="23416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3D7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304800" y="3575526"/>
            <a:ext cx="25401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services</a:t>
            </a: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470),</a:t>
            </a:r>
          </a:p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a competitive bid process, and select a vendor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3318932" y="3651725"/>
            <a:ext cx="25401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funding</a:t>
            </a: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471)</a:t>
            </a:r>
          </a:p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and undergo application review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6306742" y="3651725"/>
            <a:ext cx="25401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Confirm the start of services and status of CIPA compliance </a:t>
            </a: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486)</a:t>
            </a:r>
          </a:p>
        </p:txBody>
      </p:sp>
      <p:sp>
        <p:nvSpPr>
          <p:cNvPr id="362" name="Shape 362"/>
          <p:cNvSpPr txBox="1"/>
          <p:nvPr/>
        </p:nvSpPr>
        <p:spPr>
          <a:xfrm>
            <a:off x="9347200" y="3642527"/>
            <a:ext cx="2540100" cy="2215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Request </a:t>
            </a:r>
            <a:r>
              <a:rPr lang="en-US" sz="2400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reimbursements </a:t>
            </a: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</a:t>
            </a:r>
            <a:r>
              <a:rPr lang="en-US" sz="2400" b="1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472) </a:t>
            </a:r>
            <a:endParaRPr lang="en-US" sz="2400" dirty="0" smtClean="0">
              <a:solidFill>
                <a:srgbClr val="0054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SzPct val="25000"/>
            </a:pPr>
            <a:r>
              <a:rPr lang="en-US" sz="2400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n-US" sz="2400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OR receive discounts</a:t>
            </a:r>
            <a:endParaRPr lang="en-US" sz="2400" dirty="0">
              <a:solidFill>
                <a:srgbClr val="0054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algn="ctr">
              <a:buSzPct val="25000"/>
            </a:pPr>
            <a:r>
              <a:rPr lang="en-US" sz="2400" b="1" dirty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(FCC Form </a:t>
            </a:r>
            <a:r>
              <a:rPr lang="en-US" sz="2400" b="1" dirty="0" smtClean="0">
                <a:solidFill>
                  <a:srgbClr val="00549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474)</a:t>
            </a:r>
            <a:endParaRPr lang="en-US" sz="2400" dirty="0">
              <a:solidFill>
                <a:srgbClr val="00549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63" name="Shape 363"/>
          <p:cNvSpPr txBox="1"/>
          <p:nvPr/>
        </p:nvSpPr>
        <p:spPr>
          <a:xfrm>
            <a:off x="304800" y="2934809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3318932" y="2908233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</a:t>
            </a:r>
          </a:p>
        </p:txBody>
      </p:sp>
      <p:sp>
        <p:nvSpPr>
          <p:cNvPr id="365" name="Shape 365"/>
          <p:cNvSpPr txBox="1"/>
          <p:nvPr/>
        </p:nvSpPr>
        <p:spPr>
          <a:xfrm>
            <a:off x="6333066" y="2908233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</a:t>
            </a:r>
          </a:p>
        </p:txBody>
      </p:sp>
      <p:sp>
        <p:nvSpPr>
          <p:cNvPr id="366" name="Shape 366"/>
          <p:cNvSpPr txBox="1"/>
          <p:nvPr/>
        </p:nvSpPr>
        <p:spPr>
          <a:xfrm>
            <a:off x="9356531" y="2943175"/>
            <a:ext cx="2540000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32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</a:t>
            </a: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7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 IS THE SCHOOLS AND LIBRARIES (E-RATE) PROGRAM?</a:t>
            </a:r>
          </a:p>
        </p:txBody>
      </p:sp>
      <p:sp>
        <p:nvSpPr>
          <p:cNvPr id="80" name="Shape 80"/>
          <p:cNvSpPr/>
          <p:nvPr/>
        </p:nvSpPr>
        <p:spPr>
          <a:xfrm>
            <a:off x="304798" y="2362200"/>
            <a:ext cx="5696755" cy="31241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/>
          <p:nvPr/>
        </p:nvSpPr>
        <p:spPr>
          <a:xfrm>
            <a:off x="6153955" y="2362200"/>
            <a:ext cx="5733245" cy="31241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 txBox="1"/>
          <p:nvPr/>
        </p:nvSpPr>
        <p:spPr>
          <a:xfrm>
            <a:off x="457200" y="3124200"/>
            <a:ext cx="529035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Helps ensure that schools and libraries can obtain high-speed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Internet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 and telecommunications at an affordable rate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6400800" y="3124200"/>
            <a:ext cx="5290355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Keeps students and library patrons connected to broadband by providing a discount on eligible services</a:t>
            </a:r>
          </a:p>
        </p:txBody>
      </p:sp>
      <p:sp>
        <p:nvSpPr>
          <p:cNvPr id="9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 SESSION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186" y="3086100"/>
            <a:ext cx="7770013" cy="553998"/>
          </a:xfrm>
        </p:spPr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THANK YOU!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smtClean="0"/>
              <a:t>© 2017 </a:t>
            </a:r>
            <a:r>
              <a:rPr lang="en-US" smtClean="0"/>
              <a:t>Universal Service Administrative Co.</a:t>
            </a:r>
            <a:endParaRPr lang="en-US" dirty="0" smtClean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65861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MAKES THE RULES?</a:t>
            </a:r>
            <a:endParaRPr lang="en-US" dirty="0"/>
          </a:p>
        </p:txBody>
      </p:sp>
      <p:sp>
        <p:nvSpPr>
          <p:cNvPr id="100" name="Shape 100"/>
          <p:cNvSpPr txBox="1">
            <a:spLocks noGrp="1"/>
          </p:cNvSpPr>
          <p:nvPr>
            <p:ph idx="4294967295"/>
          </p:nvPr>
        </p:nvSpPr>
        <p:spPr>
          <a:xfrm>
            <a:off x="228599" y="1371600"/>
            <a:ext cx="8686801" cy="50228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Congress wrote the Telecommunications Act of </a:t>
            </a:r>
            <a:r>
              <a:rPr lang="en-US" dirty="0" smtClean="0"/>
              <a:t>1996.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Part </a:t>
            </a:r>
            <a:r>
              <a:rPr lang="en-US" dirty="0"/>
              <a:t>of this act directed the FCC to establish and oversee the E-rate program</a:t>
            </a:r>
            <a:r>
              <a:rPr lang="en-US" dirty="0" smtClean="0"/>
              <a:t>.</a:t>
            </a:r>
            <a:endParaRPr lang="en-US" sz="2400" b="0" i="0" u="none" strike="noStrike" cap="none" dirty="0" smtClean="0">
              <a:solidFill>
                <a:schemeClr val="dk1"/>
              </a:solidFill>
              <a:ea typeface="Source Sans Pro"/>
              <a:cs typeface="Source Sans Pro"/>
              <a:sym typeface="Source Sans Pro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ea typeface="Source Sans Pro"/>
                <a:cs typeface="Source Sans Pro"/>
              </a:rPr>
              <a:t>The FCC sets rules and policies for the program through “Orders”. </a:t>
            </a:r>
            <a:endParaRPr lang="en-US" dirty="0">
              <a:latin typeface="Source Sans Pro"/>
              <a:ea typeface="Source Sans Pro"/>
              <a:cs typeface="Source Sans Pro"/>
            </a:endParaRP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Source Sans Pro"/>
                <a:ea typeface="Source Sans Pro"/>
                <a:cs typeface="Source Sans Pro"/>
              </a:rPr>
              <a:t>These orders determine how USAC administers the </a:t>
            </a:r>
            <a:r>
              <a:rPr lang="en-US" dirty="0" smtClean="0">
                <a:latin typeface="Source Sans Pro" panose="020B0503030403020204" pitchFamily="34" charset="0"/>
                <a:ea typeface="Source Sans Pro"/>
                <a:cs typeface="Source Sans Pro"/>
              </a:rPr>
              <a:t>day-to-day operations of the E-rate program. </a:t>
            </a:r>
            <a:endParaRPr lang="en-US" dirty="0">
              <a:latin typeface="Source Sans Pro" panose="020B0503030403020204" pitchFamily="34" charset="0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ea typeface="Source Sans Pro"/>
                <a:cs typeface="Source Sans Pro"/>
              </a:rPr>
              <a:t>USAC develops procedures, such as </a:t>
            </a:r>
            <a:r>
              <a:rPr lang="en-US" dirty="0"/>
              <a:t>how to process </a:t>
            </a:r>
            <a:r>
              <a:rPr lang="en-US" dirty="0" smtClean="0"/>
              <a:t>applications.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USAC’s </a:t>
            </a:r>
            <a:r>
              <a:rPr lang="en-US" dirty="0"/>
              <a:t>procedures are reviewed and approved annually by the FCC.</a:t>
            </a:r>
          </a:p>
          <a:p>
            <a:pPr marL="457200" marR="0" lvl="1" indent="-2286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10600" y="1648047"/>
            <a:ext cx="3386386" cy="3533553"/>
            <a:chOff x="406400" y="2032000"/>
            <a:chExt cx="3911599" cy="3911599"/>
          </a:xfrm>
        </p:grpSpPr>
        <p:sp>
          <p:nvSpPr>
            <p:cNvPr id="103" name="Shape 103"/>
            <p:cNvSpPr/>
            <p:nvPr/>
          </p:nvSpPr>
          <p:spPr>
            <a:xfrm>
              <a:off x="406400" y="2032000"/>
              <a:ext cx="3911599" cy="3911599"/>
            </a:xfrm>
            <a:prstGeom prst="ellipse">
              <a:avLst/>
            </a:prstGeom>
            <a:solidFill>
              <a:srgbClr val="004AD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1476651" y="2692400"/>
              <a:ext cx="2590800" cy="2590800"/>
            </a:xfrm>
            <a:prstGeom prst="ellipse">
              <a:avLst/>
            </a:prstGeom>
            <a:solidFill>
              <a:srgbClr val="006FF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2133600" y="3120623"/>
              <a:ext cx="1734354" cy="1734354"/>
            </a:xfrm>
            <a:prstGeom prst="ellipse">
              <a:avLst/>
            </a:prstGeom>
            <a:solidFill>
              <a:srgbClr val="4292F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Shape 106"/>
            <p:cNvSpPr txBox="1"/>
            <p:nvPr/>
          </p:nvSpPr>
          <p:spPr>
            <a:xfrm>
              <a:off x="406400" y="3860801"/>
              <a:ext cx="1155084" cy="5029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CONGRESS</a:t>
              </a:r>
            </a:p>
          </p:txBody>
        </p:sp>
        <p:sp>
          <p:nvSpPr>
            <p:cNvPr id="107" name="Shape 107"/>
            <p:cNvSpPr txBox="1"/>
            <p:nvPr/>
          </p:nvSpPr>
          <p:spPr>
            <a:xfrm>
              <a:off x="1561484" y="3860801"/>
              <a:ext cx="745235" cy="5029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FCC</a:t>
              </a:r>
            </a:p>
          </p:txBody>
        </p:sp>
        <p:sp>
          <p:nvSpPr>
            <p:cNvPr id="108" name="Shape 108"/>
            <p:cNvSpPr txBox="1"/>
            <p:nvPr/>
          </p:nvSpPr>
          <p:spPr>
            <a:xfrm>
              <a:off x="2641600" y="3860801"/>
              <a:ext cx="745235" cy="50292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en-US" sz="1200" b="1" dirty="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USAC</a:t>
              </a:r>
            </a:p>
          </p:txBody>
        </p:sp>
      </p:grp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2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5951744" y="5541162"/>
            <a:ext cx="5214899" cy="305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04AD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5998198" y="5523550"/>
            <a:ext cx="3116400" cy="3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500" b="1" dirty="0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FY2018 </a:t>
            </a:r>
            <a:r>
              <a:rPr lang="en-US" sz="1500" b="1" dirty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begins July 1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117" name="Shape 117"/>
          <p:cNvSpPr/>
          <p:nvPr/>
        </p:nvSpPr>
        <p:spPr>
          <a:xfrm>
            <a:off x="905150" y="5181200"/>
            <a:ext cx="5046600" cy="3057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4292F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1582946" y="5163589"/>
            <a:ext cx="4368900" cy="32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r>
              <a:rPr lang="en-US" sz="1500" b="1" dirty="0" smtClean="0">
                <a:solidFill>
                  <a:srgbClr val="4292F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FY2017 </a:t>
            </a:r>
            <a:r>
              <a:rPr lang="en-US" sz="1500" b="1" dirty="0">
                <a:solidFill>
                  <a:srgbClr val="4292F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ends June 30</a:t>
            </a:r>
          </a:p>
        </p:txBody>
      </p:sp>
      <p:cxnSp>
        <p:nvCxnSpPr>
          <p:cNvPr id="120" name="Shape 120"/>
          <p:cNvCxnSpPr/>
          <p:nvPr/>
        </p:nvCxnSpPr>
        <p:spPr>
          <a:xfrm>
            <a:off x="905159" y="4888423"/>
            <a:ext cx="0" cy="1084899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Shape 121"/>
          <p:cNvCxnSpPr/>
          <p:nvPr/>
        </p:nvCxnSpPr>
        <p:spPr>
          <a:xfrm>
            <a:off x="11166760" y="4888423"/>
            <a:ext cx="0" cy="1084899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Shape 122"/>
          <p:cNvCxnSpPr/>
          <p:nvPr/>
        </p:nvCxnSpPr>
        <p:spPr>
          <a:xfrm flipH="1">
            <a:off x="5951743" y="4905410"/>
            <a:ext cx="0" cy="1084899"/>
          </a:xfrm>
          <a:prstGeom prst="straightConnector1">
            <a:avLst/>
          </a:prstGeom>
          <a:noFill/>
          <a:ln w="9525" cap="flat" cmpd="sng">
            <a:solidFill>
              <a:srgbClr val="BDB1A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Shape 123"/>
          <p:cNvSpPr txBox="1"/>
          <p:nvPr/>
        </p:nvSpPr>
        <p:spPr>
          <a:xfrm>
            <a:off x="307570" y="4558378"/>
            <a:ext cx="180312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JANUARY </a:t>
            </a:r>
            <a:r>
              <a:rPr lang="en-US" sz="1800" b="1" dirty="0" smtClean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2018</a:t>
            </a:r>
            <a:endParaRPr lang="en-US" sz="1800" b="1" dirty="0">
              <a:solidFill>
                <a:srgbClr val="7F7F7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5575346" y="4536078"/>
            <a:ext cx="766363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JULY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0444395" y="4471153"/>
            <a:ext cx="1518364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1800" b="1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DECEMBER</a:t>
            </a:r>
          </a:p>
        </p:txBody>
      </p:sp>
      <p:sp>
        <p:nvSpPr>
          <p:cNvPr id="126" name="Shape 126"/>
          <p:cNvSpPr/>
          <p:nvPr/>
        </p:nvSpPr>
        <p:spPr>
          <a:xfrm>
            <a:off x="905158" y="1447800"/>
            <a:ext cx="10261500" cy="2895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3371042" y="1600200"/>
            <a:ext cx="529035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Funding Year (FY)</a:t>
            </a:r>
          </a:p>
        </p:txBody>
      </p:sp>
      <p:cxnSp>
        <p:nvCxnSpPr>
          <p:cNvPr id="129" name="Shape 129"/>
          <p:cNvCxnSpPr/>
          <p:nvPr/>
        </p:nvCxnSpPr>
        <p:spPr>
          <a:xfrm>
            <a:off x="1212042" y="2209800"/>
            <a:ext cx="9608357" cy="0"/>
          </a:xfrm>
          <a:prstGeom prst="straightConnector1">
            <a:avLst/>
          </a:prstGeom>
          <a:noFill/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/>
          <p:cNvSpPr/>
          <p:nvPr/>
        </p:nvSpPr>
        <p:spPr>
          <a:xfrm>
            <a:off x="2362200" y="2250054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6FF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E-rate funding commitments are made by funding year.</a:t>
            </a:r>
          </a:p>
          <a:p>
            <a:pPr marL="342900" indent="-342900">
              <a:buClr>
                <a:srgbClr val="006FF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USAC refers to the funding year as the year in which most services will begin.</a:t>
            </a:r>
          </a:p>
          <a:p>
            <a:pPr marL="342900" indent="-342900">
              <a:buClr>
                <a:srgbClr val="006FF4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Funding years run from July 1 to June </a:t>
            </a: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30 </a:t>
            </a:r>
            <a:b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(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e.g., FY2017 </a:t>
            </a:r>
            <a:r>
              <a:rPr lang="en-US" sz="240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= July 1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2017 to June 30, 2018).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37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WHO CAN GET DISCOUNTS?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Elementary and secondary schools and school </a:t>
            </a:r>
            <a:r>
              <a:rPr lang="en-US" dirty="0" smtClean="0">
                <a:sym typeface="Source Sans Pro"/>
              </a:rPr>
              <a:t>districts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Public, private, charter, parochial, and Tribal, are types of school</a:t>
            </a:r>
            <a:r>
              <a:rPr lang="en-US" dirty="0"/>
              <a:t>s and school </a:t>
            </a:r>
            <a:r>
              <a:rPr lang="en-US" dirty="0" smtClean="0"/>
              <a:t>districts.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Non-traditional </a:t>
            </a:r>
            <a:r>
              <a:rPr lang="en-US" dirty="0">
                <a:sym typeface="Source Sans Pro"/>
              </a:rPr>
              <a:t>facilities (Pre-K, Head Start, juvenile justice, and adult education) are eligible if they fit their state’s definition of elementary/secondary </a:t>
            </a:r>
            <a:r>
              <a:rPr lang="en-US" dirty="0" smtClean="0">
                <a:sym typeface="Source Sans Pro"/>
              </a:rPr>
              <a:t>education.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Look </a:t>
            </a:r>
            <a:r>
              <a:rPr lang="en-US" dirty="0">
                <a:sym typeface="Source Sans Pro"/>
              </a:rPr>
              <a:t>up non-traditional facility eligibility on our </a:t>
            </a:r>
            <a:r>
              <a:rPr lang="en-US" dirty="0">
                <a:sym typeface="Source Sans Pro"/>
                <a:hlinkClick r:id="rId3"/>
              </a:rPr>
              <a:t>website</a:t>
            </a:r>
            <a:r>
              <a:rPr lang="en-US" dirty="0"/>
              <a:t>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4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WHO CAN GET DISCOUNTS?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Libraries and library systems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Public, private, academic, research, Tribal are ty</a:t>
            </a:r>
            <a:r>
              <a:rPr lang="en-US" dirty="0"/>
              <a:t>pes of libraries and library systems.</a:t>
            </a:r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Bookmobiles and kiosks are eligible if</a:t>
            </a:r>
            <a:r>
              <a:rPr lang="en-US" dirty="0"/>
              <a:t> they are considered library branches in their state</a:t>
            </a:r>
            <a:r>
              <a:rPr lang="en-US" dirty="0" smtClean="0"/>
              <a:t>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Consortia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Eligible entities can form consortia by banding together to aggregate demand and negotiate lower prices.</a:t>
            </a:r>
            <a:endParaRPr lang="en-US" dirty="0">
              <a:sym typeface="Source Sans Pro"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1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CONSORTIUM BENEFITS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Beneficial </a:t>
            </a:r>
            <a:r>
              <a:rPr lang="en-US" dirty="0">
                <a:sym typeface="Source Sans Pro"/>
              </a:rPr>
              <a:t>for small schools and libraries or those inexperienced with </a:t>
            </a:r>
            <a:r>
              <a:rPr lang="en-US" dirty="0" smtClean="0">
                <a:sym typeface="Source Sans Pro"/>
              </a:rPr>
              <a:t>E-rate.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Only </a:t>
            </a:r>
            <a:r>
              <a:rPr lang="en-US" dirty="0">
                <a:sym typeface="Source Sans Pro"/>
              </a:rPr>
              <a:t>one member of the consortium files forms (the consortium </a:t>
            </a:r>
            <a:r>
              <a:rPr lang="en-US" dirty="0" smtClean="0">
                <a:sym typeface="Source Sans Pro"/>
              </a:rPr>
              <a:t>leader)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Apply together on one application 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ym typeface="Source Sans Pro"/>
              </a:rPr>
              <a:t>Share </a:t>
            </a:r>
            <a:r>
              <a:rPr lang="en-US" dirty="0">
                <a:sym typeface="Source Sans Pro"/>
              </a:rPr>
              <a:t>expertise by combining knowledge resources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 Consortium applications are more streamlined than previous years.</a:t>
            </a:r>
          </a:p>
          <a:p>
            <a:pPr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 Consortia can also include ineligible entities under limited circumstances and subject to cost allocation requirements.</a:t>
            </a:r>
          </a:p>
          <a:p>
            <a:pPr marL="514350" lvl="1" indent="-2857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15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WHAT PRODUCTS AND SERVICES ARE ELIGIBLE?</a:t>
            </a:r>
          </a:p>
        </p:txBody>
      </p:sp>
      <p:sp>
        <p:nvSpPr>
          <p:cNvPr id="154" name="Shape 154"/>
          <p:cNvSpPr/>
          <p:nvPr/>
        </p:nvSpPr>
        <p:spPr>
          <a:xfrm>
            <a:off x="304800" y="1981201"/>
            <a:ext cx="5689600" cy="285688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cs typeface="Calibri"/>
              <a:sym typeface="Calibri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6197600" y="1981200"/>
            <a:ext cx="5689600" cy="285688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3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508000" y="2262119"/>
            <a:ext cx="529035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One (C1)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08000" y="2821481"/>
            <a:ext cx="5290355" cy="13644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Transmission Services and Internet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Access</a:t>
            </a:r>
            <a:endParaRPr lang="en-US" sz="2400" strike="sngStrike" dirty="0">
              <a:solidFill>
                <a:schemeClr val="tx1">
                  <a:lumMod val="65000"/>
                  <a:lumOff val="35000"/>
                </a:schemeClr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Shape 158"/>
          <p:cNvSpPr txBox="1"/>
          <p:nvPr/>
        </p:nvSpPr>
        <p:spPr>
          <a:xfrm>
            <a:off x="508000" y="4463623"/>
            <a:ext cx="5290355" cy="7489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endParaRPr lang="en-US" sz="1800" strike="sngStrike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6397223" y="2262119"/>
            <a:ext cx="5290355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Two (C2)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6397223" y="2821480"/>
            <a:ext cx="5290355" cy="14457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Internal Connections, Managed Internal Broadband Services, and Basic Maintenance of Internal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Source Sans Pro" pitchFamily="34" charset="0"/>
                <a:sym typeface="Source Sans Pro"/>
              </a:rPr>
              <a:t>Connections</a:t>
            </a:r>
          </a:p>
          <a:p>
            <a:pPr algn="ctr">
              <a:buSzPct val="25000"/>
            </a:pP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Source Sans Pro" pitchFamily="34" charset="0"/>
              <a:ea typeface="Source Sans Pro" pitchFamily="34" charset="0"/>
              <a:sym typeface="Source Sans Pro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6397223" y="4463623"/>
            <a:ext cx="5290355" cy="7489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800"/>
              </a:spcBef>
              <a:buClr>
                <a:srgbClr val="000000"/>
              </a:buClr>
              <a:buSzPct val="100000"/>
            </a:pPr>
            <a:endParaRPr lang="en-US" sz="1800" strike="sngStrike" dirty="0">
              <a:solidFill>
                <a:srgbClr val="FF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 smtClean="0">
                <a:solidFill>
                  <a:srgbClr val="0062FF"/>
                </a:solidFill>
              </a:rPr>
              <a:t>© 2017 </a:t>
            </a:r>
            <a:r>
              <a:rPr lang="en-US" dirty="0" smtClean="0">
                <a:solidFill>
                  <a:srgbClr val="0062FF"/>
                </a:solidFill>
              </a:rPr>
              <a:t>Universal Service Administrative Co.</a:t>
            </a:r>
            <a:endParaRPr lang="en-US" dirty="0" smtClean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0B9A2CB15844FBE481E429C9763DE" ma:contentTypeVersion="4" ma:contentTypeDescription="Create a new document." ma:contentTypeScope="" ma:versionID="1de824ed4ecbb4ead783f72f794469c8">
  <xsd:schema xmlns:xsd="http://www.w3.org/2001/XMLSchema" xmlns:xs="http://www.w3.org/2001/XMLSchema" xmlns:p="http://schemas.microsoft.com/office/2006/metadata/properties" xmlns:ns2="c123d5f3-4db4-436f-bc7d-84b65f5a0b9a" xmlns:ns3="ce9d8eaf-8627-42d1-b3ce-a47231cd03d3" targetNamespace="http://schemas.microsoft.com/office/2006/metadata/properties" ma:root="true" ma:fieldsID="2adc003862da3becda5f18841344741c" ns2:_="" ns3:_="">
    <xsd:import namespace="c123d5f3-4db4-436f-bc7d-84b65f5a0b9a"/>
    <xsd:import namespace="ce9d8eaf-8627-42d1-b3ce-a47231cd03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3d5f3-4db4-436f-bc7d-84b65f5a0b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8eaf-8627-42d1-b3ce-a47231cd0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44921A-917E-4882-9629-F1164C5C8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23d5f3-4db4-436f-bc7d-84b65f5a0b9a"/>
    <ds:schemaRef ds:uri="ce9d8eaf-8627-42d1-b3ce-a47231cd0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2F4B2F-E5BE-48AB-8CF1-EAF25CC61697}">
  <ds:schemaRefs>
    <ds:schemaRef ds:uri="http://purl.org/dc/elements/1.1/"/>
    <ds:schemaRef ds:uri="http://purl.org/dc/terms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c123d5f3-4db4-436f-bc7d-84b65f5a0b9a"/>
    <ds:schemaRef ds:uri="http://schemas.openxmlformats.org/package/2006/metadata/core-properties"/>
    <ds:schemaRef ds:uri="http://schemas.microsoft.com/office/infopath/2007/PartnerControls"/>
    <ds:schemaRef ds:uri="ce9d8eaf-8627-42d1-b3ce-a47231cd03d3"/>
  </ds:schemaRefs>
</ds:datastoreItem>
</file>

<file path=customXml/itemProps3.xml><?xml version="1.0" encoding="utf-8"?>
<ds:datastoreItem xmlns:ds="http://schemas.openxmlformats.org/officeDocument/2006/customXml" ds:itemID="{475ACF47-FF5A-4CBB-93B5-CBDD6EF9C5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2575</Words>
  <Application>Microsoft Office PowerPoint</Application>
  <PresentationFormat>Widescreen</PresentationFormat>
  <Paragraphs>361</Paragraphs>
  <Slides>31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Source Sans Pro</vt:lpstr>
      <vt:lpstr>Arial</vt:lpstr>
      <vt:lpstr>Source Sans Pro Light</vt:lpstr>
      <vt:lpstr>LucidaGrande</vt:lpstr>
      <vt:lpstr>SourceSansPro-Light</vt:lpstr>
      <vt:lpstr>Calibri</vt:lpstr>
      <vt:lpstr>Wingdings</vt:lpstr>
      <vt:lpstr>Office Theme</vt:lpstr>
      <vt:lpstr>PowerPoint Presentation</vt:lpstr>
      <vt:lpstr>AGENDA</vt:lpstr>
      <vt:lpstr>WHAT IS THE SCHOOLS AND LIBRARIES (E-RATE) PROGRAM?</vt:lpstr>
      <vt:lpstr>WHO MAKES THE RULES?</vt:lpstr>
      <vt:lpstr>TIMELINE</vt:lpstr>
      <vt:lpstr>WHO CAN GET DISCOUNTS?</vt:lpstr>
      <vt:lpstr>WHO CAN GET DISCOUNTS?</vt:lpstr>
      <vt:lpstr>CONSORTIUM BENEFITS</vt:lpstr>
      <vt:lpstr>WHAT PRODUCTS AND SERVICES ARE ELIGIBLE?</vt:lpstr>
      <vt:lpstr>PRODUCTS &amp; SERVICES ELIGIBLE FOR E-RATE</vt:lpstr>
      <vt:lpstr>E-RATE PROGRAM BUDGET</vt:lpstr>
      <vt:lpstr>YOUR E-RATE DISCOUNT</vt:lpstr>
      <vt:lpstr>DISCOUNTS: YOUR POVERTY LEVEL</vt:lpstr>
      <vt:lpstr>DISCOUNTS: YOUR POVERTY LEVEL</vt:lpstr>
      <vt:lpstr>DISCOUNTS: URBAN OR RURAL STATUS</vt:lpstr>
      <vt:lpstr>CATEGORY ONE </vt:lpstr>
      <vt:lpstr>LOOK UP YOUR DISCOUNT</vt:lpstr>
      <vt:lpstr>VOICE SERVICE DISCOUNT FOR FY2018  (last year of voice phase down)</vt:lpstr>
      <vt:lpstr>CONSORTIUM DISCOUNTS</vt:lpstr>
      <vt:lpstr>FIVE-YEAR CATEGORY TWO (C2) BUDGETS</vt:lpstr>
      <vt:lpstr>FIVE-YEAR CATEGORY TWO (C2) BUDGETS</vt:lpstr>
      <vt:lpstr>WHAT’S MY FIVE-YEAR C2 BUDGET?  (All figures are for FY2017)</vt:lpstr>
      <vt:lpstr>WHAT’S MY FIVE-YEAR C2 BUDGET?  (All figures are for FY2017)</vt:lpstr>
      <vt:lpstr>C2 BUDGET EXAMPLES</vt:lpstr>
      <vt:lpstr>C2 BUDGET EXAMPLES</vt:lpstr>
      <vt:lpstr>C2 BUDGET EXAMPLES</vt:lpstr>
      <vt:lpstr>OTHER CATEGORY 2 BUDGET INFORMATION</vt:lpstr>
      <vt:lpstr>E-RATE PRODUCTIVITY CENTER (EPC)</vt:lpstr>
      <vt:lpstr>HOW TO APPLY</vt:lpstr>
      <vt:lpstr>Q&amp;A SESSION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E-rate Program Overview (MN, OR)</dc:title>
  <dc:creator>Ginna Melendez</dc:creator>
  <cp:lastModifiedBy>Kelley Williams</cp:lastModifiedBy>
  <cp:revision>111</cp:revision>
  <cp:lastPrinted>2017-10-02T17:35:05Z</cp:lastPrinted>
  <dcterms:modified xsi:type="dcterms:W3CDTF">2017-10-30T20:03:41Z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0x010100EAF0B9A2CB15844FBE481E429C9763DE</vt:lpwstr>
  </property>
</Properties>
</file>