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4"/>
  </p:sldMasterIdLst>
  <p:notesMasterIdLst>
    <p:notesMasterId r:id="rId42"/>
  </p:notesMasterIdLst>
  <p:handoutMasterIdLst>
    <p:handoutMasterId r:id="rId43"/>
  </p:handoutMasterIdLst>
  <p:sldIdLst>
    <p:sldId id="300" r:id="rId5"/>
    <p:sldId id="352" r:id="rId6"/>
    <p:sldId id="329" r:id="rId7"/>
    <p:sldId id="260" r:id="rId8"/>
    <p:sldId id="261" r:id="rId9"/>
    <p:sldId id="262" r:id="rId10"/>
    <p:sldId id="263" r:id="rId11"/>
    <p:sldId id="355" r:id="rId12"/>
    <p:sldId id="295" r:id="rId13"/>
    <p:sldId id="266" r:id="rId14"/>
    <p:sldId id="359" r:id="rId15"/>
    <p:sldId id="267" r:id="rId16"/>
    <p:sldId id="268" r:id="rId17"/>
    <p:sldId id="269" r:id="rId18"/>
    <p:sldId id="270" r:id="rId19"/>
    <p:sldId id="272" r:id="rId20"/>
    <p:sldId id="273" r:id="rId21"/>
    <p:sldId id="274" r:id="rId22"/>
    <p:sldId id="335" r:id="rId23"/>
    <p:sldId id="276" r:id="rId24"/>
    <p:sldId id="358" r:id="rId25"/>
    <p:sldId id="277" r:id="rId26"/>
    <p:sldId id="278" r:id="rId27"/>
    <p:sldId id="280" r:id="rId28"/>
    <p:sldId id="357" r:id="rId29"/>
    <p:sldId id="281" r:id="rId30"/>
    <p:sldId id="283" r:id="rId31"/>
    <p:sldId id="284" r:id="rId32"/>
    <p:sldId id="356" r:id="rId33"/>
    <p:sldId id="286" r:id="rId34"/>
    <p:sldId id="287" r:id="rId35"/>
    <p:sldId id="354" r:id="rId36"/>
    <p:sldId id="290" r:id="rId37"/>
    <p:sldId id="292" r:id="rId38"/>
    <p:sldId id="353" r:id="rId39"/>
    <p:sldId id="346" r:id="rId40"/>
    <p:sldId id="347" r:id="rId41"/>
  </p:sldIdLst>
  <p:sldSz cx="12192000" cy="6858000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Noran" initials="" lastIdx="17" clrIdx="0"/>
  <p:cmAuthor id="1" name="Ginna Melendez" initials="" lastIdx="10" clrIdx="1"/>
  <p:cmAuthor id="2" name="James Bachtell" initials="JB" lastIdx="15" clrIdx="2">
    <p:extLst/>
  </p:cmAuthor>
  <p:cmAuthor id="3" name="Keesha Bullock" initials="KB" lastIdx="8" clrIdx="3">
    <p:extLst/>
  </p:cmAuthor>
  <p:cmAuthor id="4" name="Kate Dumouchel" initials="KD" lastIdx="15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F20F78F-A5BB-49AF-9A89-53C4CCFCB9B4}">
  <a:tblStyle styleId="{AF20F78F-A5BB-49AF-9A89-53C4CCFCB9B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E9EF"/>
          </a:solidFill>
        </a:fill>
      </a:tcStyle>
    </a:wholeTbl>
    <a:band1H>
      <a:tcStyle>
        <a:tcBdr/>
        <a:fill>
          <a:solidFill>
            <a:srgbClr val="CACFDF"/>
          </a:solidFill>
        </a:fill>
      </a:tcStyle>
    </a:band1H>
    <a:band1V>
      <a:tcStyle>
        <a:tcBdr/>
        <a:fill>
          <a:solidFill>
            <a:srgbClr val="CACFDF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08" autoAdjust="0"/>
    <p:restoredTop sz="88212" autoAdjust="0"/>
  </p:normalViewPr>
  <p:slideViewPr>
    <p:cSldViewPr>
      <p:cViewPr varScale="1">
        <p:scale>
          <a:sx n="99" d="100"/>
          <a:sy n="99" d="100"/>
        </p:scale>
        <p:origin x="135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56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A2B4D-E746-4191-9A4D-7584648321E8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1B8F1-6FB3-41DB-93D5-3F1F11B1A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10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-1268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-12669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1265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-1263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-1262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-1260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-1259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-1257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-1268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-12669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1265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-1263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-1262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-1260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-1259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-1257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-12684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-12669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12654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-12638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-12624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-12608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-12593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-12577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-1268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-12669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1265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-1263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-1262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-1260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-1259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-1257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611039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4955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0379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7686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3328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2124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3967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6622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3303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45132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39075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3907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90032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17061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62624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Shape 27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99798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Shape 27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99798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Shape 28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37242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Shape 29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59651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01779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01779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9922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0133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32313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01330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01044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22384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2238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9432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212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5193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5193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1427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0379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" b="3737"/>
          <a:stretch/>
        </p:blipFill>
        <p:spPr>
          <a:xfrm>
            <a:off x="0" y="70934"/>
            <a:ext cx="12192000" cy="690289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sz="800" dirty="0" smtClean="0">
                <a:solidFill>
                  <a:prstClr val="white"/>
                </a:solidFill>
              </a:rPr>
              <a:t>© 2017 </a:t>
            </a:r>
            <a:r>
              <a:rPr lang="en-US" sz="800" dirty="0" smtClean="0">
                <a:solidFill>
                  <a:prstClr val="white"/>
                </a:solidFill>
              </a:rPr>
              <a:t>Universal Service Administrative Co.                         </a:t>
            </a:r>
            <a:fld id="{77DFCED7-EB59-654B-ACD8-84CE8F59160C}" type="slidenum">
              <a:rPr lang="en-US" smtClean="0"/>
              <a:pPr marL="12700" algn="l">
                <a:lnSpc>
                  <a:spcPts val="969"/>
                </a:lnSpc>
              </a:pPr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524000" y="963399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524000" y="3443074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70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 userDrawn="1"/>
        </p:nvSpPr>
        <p:spPr>
          <a:xfrm>
            <a:off x="6350" y="6362"/>
            <a:ext cx="12179300" cy="6845300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287"/>
                </a:moveTo>
                <a:lnTo>
                  <a:pt x="12178982" y="6845287"/>
                </a:lnTo>
                <a:lnTo>
                  <a:pt x="12178982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ject 5"/>
          <p:cNvSpPr txBox="1">
            <a:spLocks noGrp="1"/>
          </p:cNvSpPr>
          <p:nvPr>
            <p:ph type="title"/>
          </p:nvPr>
        </p:nvSpPr>
        <p:spPr>
          <a:xfrm>
            <a:off x="307186" y="3086100"/>
            <a:ext cx="7770013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dirty="0"/>
            </a:lvl1pPr>
          </a:lstStyle>
          <a:p>
            <a:pPr marL="12700">
              <a:lnSpc>
                <a:spcPct val="100000"/>
              </a:lnSpc>
            </a:pPr>
            <a:r>
              <a:rPr sz="4200" b="0" spc="-25" dirty="0">
                <a:solidFill>
                  <a:srgbClr val="FFFFFF"/>
                </a:solidFill>
                <a:latin typeface="Source Sans Pro"/>
                <a:cs typeface="Source Sans Pro"/>
              </a:rPr>
              <a:t>“Type quote</a:t>
            </a:r>
            <a:r>
              <a:rPr sz="4200" b="0" spc="-5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4200" b="0" spc="-70" dirty="0">
                <a:solidFill>
                  <a:srgbClr val="FFFFFF"/>
                </a:solidFill>
                <a:latin typeface="Source Sans Pro"/>
                <a:cs typeface="Source Sans Pro"/>
              </a:rPr>
              <a:t>here.”</a:t>
            </a:r>
            <a:endParaRPr sz="4200" dirty="0">
              <a:latin typeface="Source Sans Pro"/>
              <a:cs typeface="Source Sans Pro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9" r="27517" b="8520"/>
          <a:stretch/>
        </p:blipFill>
        <p:spPr>
          <a:xfrm>
            <a:off x="4416972" y="0"/>
            <a:ext cx="7768678" cy="6858000"/>
          </a:xfrm>
          <a:prstGeom prst="rect">
            <a:avLst/>
          </a:prstGeom>
        </p:spPr>
      </p:pic>
      <p:sp>
        <p:nvSpPr>
          <p:cNvPr id="5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337351" y="6356350"/>
            <a:ext cx="78160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smtClean="0">
                <a:solidFill>
                  <a:prstClr val="white"/>
                </a:solidFill>
              </a:rPr>
              <a:t>© 2017 </a:t>
            </a:r>
            <a:r>
              <a:rPr lang="en-US" smtClean="0">
                <a:solidFill>
                  <a:prstClr val="white"/>
                </a:solidFill>
              </a:rPr>
              <a:t>Universal Service Administrative Co.</a:t>
            </a:r>
            <a:endParaRPr lang="en-US" dirty="0" smtClean="0">
              <a:solidFill>
                <a:prstClr val="white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771536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02426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rgbClr val="004AD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2782101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004AD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583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4404" b="46479"/>
          <a:stretch/>
        </p:blipFill>
        <p:spPr>
          <a:xfrm>
            <a:off x="3140762" y="2057270"/>
            <a:ext cx="9067004" cy="479271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02426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rgbClr val="004AD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782101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FE5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513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Bullets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719943"/>
            <a:ext cx="5220070" cy="4101914"/>
          </a:xfrm>
        </p:spPr>
        <p:txBody>
          <a:bodyPr anchor="t" anchorCtr="0">
            <a:noAutofit/>
          </a:bodyPr>
          <a:lstStyle>
            <a:lvl1pPr>
              <a:buFont typeface="Arial" panose="020B0604020202020204" pitchFamily="34" charset="0"/>
              <a:buChar char="•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6001305" cy="776425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5566716" y="99060"/>
            <a:ext cx="6107112" cy="60991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287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llets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719943"/>
            <a:ext cx="5220070" cy="4101914"/>
          </a:xfrm>
        </p:spPr>
        <p:txBody>
          <a:bodyPr anchor="t" anchorCtr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6001305" cy="776425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5566716" y="99060"/>
            <a:ext cx="6107112" cy="60991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440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llets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674811"/>
            <a:ext cx="5220070" cy="4147046"/>
          </a:xfrm>
        </p:spPr>
        <p:txBody>
          <a:bodyPr anchor="t" anchorCtr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6001305" cy="776425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557838" y="693738"/>
            <a:ext cx="6281737" cy="545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564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aragraph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654174"/>
            <a:ext cx="2862262" cy="4518026"/>
          </a:xfrm>
        </p:spPr>
        <p:txBody>
          <a:bodyPr>
            <a:normAutofit/>
          </a:bodyPr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en-US" dirty="0" smtClean="0"/>
              <a:t>Lorem ipsum </a:t>
            </a:r>
            <a:r>
              <a:rPr lang="en-US" dirty="0" err="1" smtClean="0"/>
              <a:t>doler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.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2863049" cy="7764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1"/>
          </p:nvPr>
        </p:nvSpPr>
        <p:spPr>
          <a:xfrm>
            <a:off x="3384550" y="693738"/>
            <a:ext cx="8431213" cy="54784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771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676400"/>
            <a:ext cx="9948862" cy="4702175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en-US" dirty="0" smtClean="0"/>
              <a:t>If you need to write more than a few bullets worth of information, consider using an image or simple phrase as provocation and speaking to the content you want to write.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9949649" cy="776426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836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aragraph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710418"/>
            <a:ext cx="4145978" cy="4886325"/>
          </a:xfrm>
        </p:spPr>
        <p:txBody>
          <a:bodyPr>
            <a:noAutofit/>
          </a:bodyPr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en-US" dirty="0" smtClean="0"/>
              <a:t>If you need to write more than a few bullets worth of information, consider using an image or simple phrase as provocation and speaking to the content you want to write.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9949649" cy="776426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2" r="21298" b="3427"/>
          <a:stretch/>
        </p:blipFill>
        <p:spPr>
          <a:xfrm>
            <a:off x="4484117" y="94592"/>
            <a:ext cx="7707884" cy="676340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111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Multiple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453946" y="3505200"/>
            <a:ext cx="3465766" cy="2667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057400"/>
            <a:ext cx="3466631" cy="832103"/>
          </a:xfrm>
        </p:spPr>
        <p:txBody>
          <a:bodyPr anchor="t" anchorCtr="0">
            <a:noAutofit/>
          </a:bodyPr>
          <a:lstStyle>
            <a:lvl1pPr>
              <a:defRPr sz="3200" baseline="0"/>
            </a:lvl1pPr>
          </a:lstStyle>
          <a:p>
            <a:r>
              <a:rPr lang="en-US" dirty="0" smtClean="0"/>
              <a:t>CATEGORY ONE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411431" y="3505200"/>
            <a:ext cx="3477958" cy="2691384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391151" y="2467317"/>
            <a:ext cx="3478826" cy="838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ctr"/>
            <a:r>
              <a:rPr lang="en-US" sz="3200" dirty="0" smtClean="0"/>
              <a:t>CATEGORY</a:t>
            </a:r>
            <a:r>
              <a:rPr lang="en-US" sz="3200" baseline="0" dirty="0" smtClean="0"/>
              <a:t> TWO</a:t>
            </a:r>
            <a:endParaRPr lang="en-US" sz="320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38216" y="3505200"/>
            <a:ext cx="3465766" cy="2691384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If you need to write more than a few bullets worth of information, consider using an image or simple phrase as provocation and speaking to the content you want to write. </a:t>
            </a:r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8367876" y="2477879"/>
            <a:ext cx="3466631" cy="7314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ctr"/>
            <a:r>
              <a:rPr lang="en-US" sz="3200" dirty="0" smtClean="0"/>
              <a:t>VOICE SERVICES</a:t>
            </a:r>
            <a:endParaRPr lang="en-US" sz="3200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110892" y="2209800"/>
            <a:ext cx="0" cy="413537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8181635" y="2209800"/>
            <a:ext cx="0" cy="413537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38"/>
          <a:stretch/>
        </p:blipFill>
        <p:spPr>
          <a:xfrm>
            <a:off x="0" y="72596"/>
            <a:ext cx="12261275" cy="742548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e-DE" sz="800" dirty="0" smtClean="0">
                <a:solidFill>
                  <a:prstClr val="white"/>
                </a:solidFill>
              </a:rPr>
              <a:t>© 2017 </a:t>
            </a:r>
            <a:r>
              <a:rPr lang="en-US" sz="800" dirty="0" smtClean="0">
                <a:solidFill>
                  <a:prstClr val="white"/>
                </a:solidFill>
              </a:rPr>
              <a:t>Universal Service Administrative Co.                       </a:t>
            </a:r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284526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2764201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54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71438"/>
            <a:ext cx="12192000" cy="6786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89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8781" y="221653"/>
            <a:ext cx="12123219" cy="66363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object 4"/>
          <p:cNvSpPr/>
          <p:nvPr userDrawn="1"/>
        </p:nvSpPr>
        <p:spPr>
          <a:xfrm>
            <a:off x="1" y="81481"/>
            <a:ext cx="12192000" cy="6776519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300"/>
                </a:moveTo>
                <a:lnTo>
                  <a:pt x="12178995" y="6845300"/>
                </a:lnTo>
                <a:lnTo>
                  <a:pt x="12178995" y="0"/>
                </a:lnTo>
                <a:lnTo>
                  <a:pt x="0" y="0"/>
                </a:lnTo>
                <a:lnTo>
                  <a:pt x="0" y="68453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80000"/>
            </a:schemeClr>
          </a:solidFill>
        </p:spPr>
        <p:txBody>
          <a:bodyPr wrap="square" lIns="0" tIns="0" rIns="0" bIns="0" rtlCol="0"/>
          <a:lstStyle/>
          <a:p>
            <a:endParaRPr sz="180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17003" y="2235200"/>
            <a:ext cx="9144000" cy="796388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337351" y="6356350"/>
            <a:ext cx="78160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prstClr val="white"/>
                </a:solidFill>
              </a:rPr>
              <a:t>© 2017 </a:t>
            </a:r>
            <a:r>
              <a:rPr lang="en-US" dirty="0" smtClean="0">
                <a:solidFill>
                  <a:prstClr val="white"/>
                </a:solidFill>
              </a:rPr>
              <a:t>Universal Service Administrative Co.</a:t>
            </a:r>
            <a:endParaRPr lang="en-US" dirty="0" smtClean="0">
              <a:solidFill>
                <a:prstClr val="white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470355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 userDrawn="1"/>
        </p:nvSpPr>
        <p:spPr>
          <a:xfrm>
            <a:off x="6350" y="6362"/>
            <a:ext cx="12179300" cy="6845300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287"/>
                </a:moveTo>
                <a:lnTo>
                  <a:pt x="12178982" y="6845287"/>
                </a:lnTo>
                <a:lnTo>
                  <a:pt x="12178982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8"/>
          <p:cNvSpPr/>
          <p:nvPr userDrawn="1"/>
        </p:nvSpPr>
        <p:spPr>
          <a:xfrm>
            <a:off x="4500110" y="2861584"/>
            <a:ext cx="3191779" cy="1134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337351" y="6356350"/>
            <a:ext cx="78160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prstClr val="white"/>
                </a:solidFill>
              </a:rPr>
              <a:t>© 2017 </a:t>
            </a:r>
            <a:r>
              <a:rPr lang="en-US" dirty="0" smtClean="0">
                <a:solidFill>
                  <a:prstClr val="white"/>
                </a:solidFill>
              </a:rPr>
              <a:t>Universal Service Administrative Co.</a:t>
            </a:r>
            <a:endParaRPr lang="en-US" dirty="0" smtClean="0">
              <a:solidFill>
                <a:prstClr val="white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2726161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and Photo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4AD4"/>
              </a:buClr>
              <a:buFont typeface="Arial"/>
              <a:buNone/>
              <a:defRPr sz="2200" b="1" i="0" u="none" strike="noStrike" cap="none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90551" marR="0" lvl="1" indent="-156605" algn="l" rtl="0">
              <a:spcBef>
                <a:spcPts val="747"/>
              </a:spcBef>
              <a:buClr>
                <a:schemeClr val="dk1"/>
              </a:buClr>
              <a:buSzPct val="100891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304800" y="1956816"/>
            <a:ext cx="7823199" cy="3754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28575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 panose="020B0503030403020204" pitchFamily="34" charset="0"/>
                <a:ea typeface="Source Sans Pro Light" pitchFamily="34" charset="0"/>
                <a:cs typeface="Source Sans Pro" panose="020B0503030403020204" pitchFamily="34" charset="0"/>
                <a:sym typeface="Source Sans Pro"/>
              </a:defRPr>
            </a:lvl1pPr>
            <a:lvl2pPr marL="323850" marR="0" lvl="1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Source Sans Pro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04800" y="1216151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4AD4"/>
              </a:buClr>
              <a:buFont typeface="Source Sans Pro"/>
              <a:buNone/>
              <a:defRPr sz="2000" b="0" i="0" u="none" strike="noStrike" cap="none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7" name="Shape 37"/>
          <p:cNvSpPr/>
          <p:nvPr/>
        </p:nvSpPr>
        <p:spPr>
          <a:xfrm>
            <a:off x="-3968" y="-2977"/>
            <a:ext cx="12199939" cy="85725"/>
          </a:xfrm>
          <a:prstGeom prst="rect">
            <a:avLst/>
          </a:prstGeom>
          <a:solidFill>
            <a:srgbClr val="004AD4"/>
          </a:solidFill>
          <a:ln>
            <a:noFill/>
          </a:ln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54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1698046" y="6488683"/>
            <a:ext cx="189154" cy="2068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43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843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9" name="Shape 39"/>
          <p:cNvCxnSpPr/>
          <p:nvPr/>
        </p:nvCxnSpPr>
        <p:spPr>
          <a:xfrm>
            <a:off x="304800" y="1066800"/>
            <a:ext cx="11582400" cy="0"/>
          </a:xfrm>
          <a:prstGeom prst="straightConnector1">
            <a:avLst/>
          </a:prstGeom>
          <a:noFill/>
          <a:ln w="1587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34"/>
          <p:cNvSpPr txBox="1">
            <a:spLocks noGrp="1"/>
          </p:cNvSpPr>
          <p:nvPr>
            <p:ph type="body" idx="13"/>
          </p:nvPr>
        </p:nvSpPr>
        <p:spPr>
          <a:xfrm>
            <a:off x="8382000" y="1981200"/>
            <a:ext cx="3813971" cy="3754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28575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 panose="020B0503030403020204" pitchFamily="34" charset="0"/>
                <a:ea typeface="Source Sans Pro Light" pitchFamily="34" charset="0"/>
                <a:cs typeface="Source Sans Pro" panose="020B0503030403020204" pitchFamily="34" charset="0"/>
                <a:sym typeface="Source Sans Pro"/>
              </a:defRPr>
            </a:lvl1pPr>
            <a:lvl2pPr marL="457200" marR="0" lvl="1" indent="-13335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Source Sans Pro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37351" y="6477000"/>
            <a:ext cx="7816049" cy="244475"/>
          </a:xfrm>
          <a:prstGeom prst="rect">
            <a:avLst/>
          </a:prstGeom>
        </p:spPr>
        <p:txBody>
          <a:bodyPr/>
          <a:lstStyle>
            <a:lvl1pPr>
              <a:defRPr sz="800" b="0">
                <a:latin typeface="Source Sans Pro" panose="020B0503030403020204" pitchFamily="34" charset="0"/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974513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698046" y="6488683"/>
            <a:ext cx="189154" cy="2068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843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algn="r">
                <a:buSzPct val="25000"/>
              </a:pPr>
              <a:t>‹#›</a:t>
            </a:fld>
            <a:endParaRPr lang="en-US" sz="843" dirty="0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37351" y="6477000"/>
            <a:ext cx="7816049" cy="244475"/>
          </a:xfrm>
          <a:prstGeom prst="rect">
            <a:avLst/>
          </a:prstGeom>
        </p:spPr>
        <p:txBody>
          <a:bodyPr/>
          <a:lstStyle>
            <a:lvl1pPr>
              <a:defRPr sz="800" b="0">
                <a:latin typeface="Source Sans Pro" panose="020B0503030403020204" pitchFamily="34" charset="0"/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577277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and Photo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4AD4"/>
              </a:buClr>
              <a:buFont typeface="Arial"/>
              <a:buNone/>
              <a:defRPr sz="2200" b="1" i="0" u="none" strike="noStrike" cap="none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90551" marR="0" lvl="1" indent="-156605" algn="l" rtl="0">
              <a:spcBef>
                <a:spcPts val="747"/>
              </a:spcBef>
              <a:buClr>
                <a:schemeClr val="dk1"/>
              </a:buClr>
              <a:buSzPct val="100891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304800" y="1956816"/>
            <a:ext cx="7823199" cy="3754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28575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 panose="020B0503030403020204" pitchFamily="34" charset="0"/>
                <a:ea typeface="Source Sans Pro Light" pitchFamily="34" charset="0"/>
                <a:cs typeface="Source Sans Pro" panose="020B0503030403020204" pitchFamily="34" charset="0"/>
                <a:sym typeface="Source Sans Pro"/>
              </a:defRPr>
            </a:lvl1pPr>
            <a:lvl2pPr marL="323850" marR="0" lvl="1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Source Sans Pro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04800" y="1216151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4AD4"/>
              </a:buClr>
              <a:buFont typeface="Source Sans Pro"/>
              <a:buNone/>
              <a:defRPr sz="2000" b="0" i="0" u="none" strike="noStrike" cap="none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7" name="Shape 37"/>
          <p:cNvSpPr/>
          <p:nvPr/>
        </p:nvSpPr>
        <p:spPr>
          <a:xfrm>
            <a:off x="-3968" y="-2977"/>
            <a:ext cx="12199939" cy="85725"/>
          </a:xfrm>
          <a:prstGeom prst="rect">
            <a:avLst/>
          </a:prstGeom>
          <a:solidFill>
            <a:srgbClr val="004AD4"/>
          </a:solidFill>
          <a:ln>
            <a:noFill/>
          </a:ln>
        </p:spPr>
        <p:txBody>
          <a:bodyPr lIns="26775" tIns="26775" rIns="26775" bIns="26775" anchor="ctr" anchorCtr="0">
            <a:noAutofit/>
          </a:bodyPr>
          <a:lstStyle/>
          <a:p>
            <a:pPr algn="ctr"/>
            <a:endParaRPr sz="154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1698046" y="6488683"/>
            <a:ext cx="189154" cy="2068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843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algn="r">
                <a:buSzPct val="25000"/>
              </a:pPr>
              <a:t>‹#›</a:t>
            </a:fld>
            <a:endParaRPr lang="en-US" sz="843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9" name="Shape 39"/>
          <p:cNvCxnSpPr/>
          <p:nvPr/>
        </p:nvCxnSpPr>
        <p:spPr>
          <a:xfrm>
            <a:off x="304800" y="1066800"/>
            <a:ext cx="11582400" cy="0"/>
          </a:xfrm>
          <a:prstGeom prst="straightConnector1">
            <a:avLst/>
          </a:prstGeom>
          <a:noFill/>
          <a:ln w="1587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34"/>
          <p:cNvSpPr txBox="1">
            <a:spLocks noGrp="1"/>
          </p:cNvSpPr>
          <p:nvPr>
            <p:ph type="body" idx="13"/>
          </p:nvPr>
        </p:nvSpPr>
        <p:spPr>
          <a:xfrm>
            <a:off x="8382000" y="1981200"/>
            <a:ext cx="3813971" cy="3754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28575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 panose="020B0503030403020204" pitchFamily="34" charset="0"/>
                <a:ea typeface="Source Sans Pro Light" pitchFamily="34" charset="0"/>
                <a:cs typeface="Source Sans Pro" panose="020B0503030403020204" pitchFamily="34" charset="0"/>
                <a:sym typeface="Source Sans Pro"/>
              </a:defRPr>
            </a:lvl1pPr>
            <a:lvl2pPr marL="457200" marR="0" lvl="1" indent="-13335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Source Sans Pro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37351" y="6477000"/>
            <a:ext cx="7816049" cy="244475"/>
          </a:xfrm>
          <a:prstGeom prst="rect">
            <a:avLst/>
          </a:prstGeom>
        </p:spPr>
        <p:txBody>
          <a:bodyPr/>
          <a:lstStyle>
            <a:lvl1pPr>
              <a:defRPr sz="800" b="0">
                <a:latin typeface="Source Sans Pro" panose="020B0503030403020204" pitchFamily="34" charset="0"/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6244500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Slide and Photo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4AD4"/>
              </a:buClr>
              <a:buFont typeface="Arial"/>
              <a:buNone/>
              <a:defRPr sz="2200" b="1" i="0" u="none" strike="noStrike" cap="none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90551" marR="0" lvl="1" indent="-156605" algn="l" rtl="0">
              <a:spcBef>
                <a:spcPts val="747"/>
              </a:spcBef>
              <a:buClr>
                <a:schemeClr val="dk1"/>
              </a:buClr>
              <a:buSzPct val="100891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304800" y="1956816"/>
            <a:ext cx="7823199" cy="3754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tabLst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-13335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04800" y="1216151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4AD4"/>
              </a:buClr>
              <a:buFont typeface="Source Sans Pro"/>
              <a:buNone/>
              <a:defRPr sz="2000" b="0" i="0" u="none" strike="noStrike" cap="none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7" name="Shape 37"/>
          <p:cNvSpPr/>
          <p:nvPr/>
        </p:nvSpPr>
        <p:spPr>
          <a:xfrm>
            <a:off x="-3968" y="-2977"/>
            <a:ext cx="12199939" cy="85725"/>
          </a:xfrm>
          <a:prstGeom prst="rect">
            <a:avLst/>
          </a:prstGeom>
          <a:solidFill>
            <a:srgbClr val="004AD4"/>
          </a:solidFill>
          <a:ln>
            <a:noFill/>
          </a:ln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54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1698046" y="6488683"/>
            <a:ext cx="189154" cy="2068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43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843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9" name="Shape 39"/>
          <p:cNvCxnSpPr/>
          <p:nvPr/>
        </p:nvCxnSpPr>
        <p:spPr>
          <a:xfrm>
            <a:off x="304800" y="1066800"/>
            <a:ext cx="11582400" cy="0"/>
          </a:xfrm>
          <a:prstGeom prst="straightConnector1">
            <a:avLst/>
          </a:prstGeom>
          <a:noFill/>
          <a:ln w="1587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Shape 34"/>
          <p:cNvSpPr txBox="1">
            <a:spLocks noGrp="1"/>
          </p:cNvSpPr>
          <p:nvPr>
            <p:ph type="body" idx="13"/>
          </p:nvPr>
        </p:nvSpPr>
        <p:spPr>
          <a:xfrm>
            <a:off x="8382000" y="1981200"/>
            <a:ext cx="3505200" cy="3754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tabLst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-13335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37351" y="6477000"/>
            <a:ext cx="7816049" cy="244475"/>
          </a:xfrm>
          <a:prstGeom prst="rect">
            <a:avLst/>
          </a:prstGeom>
        </p:spPr>
        <p:txBody>
          <a:bodyPr/>
          <a:lstStyle>
            <a:lvl1pPr>
              <a:defRPr sz="800" b="0">
                <a:latin typeface="Source Sans Pro" panose="020B0503030403020204" pitchFamily="34" charset="0"/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6"/>
          <a:stretch/>
        </p:blipFill>
        <p:spPr>
          <a:xfrm>
            <a:off x="-52094" y="70938"/>
            <a:ext cx="1235493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e-DE" sz="800" dirty="0" smtClean="0">
                <a:solidFill>
                  <a:prstClr val="white"/>
                </a:solidFill>
              </a:rPr>
              <a:t>© 2017 </a:t>
            </a:r>
            <a:r>
              <a:rPr lang="en-US" sz="800" dirty="0" smtClean="0">
                <a:solidFill>
                  <a:prstClr val="white"/>
                </a:solidFill>
              </a:rPr>
              <a:t>Universal Service Administrative Co.                     </a:t>
            </a:r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1575863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40555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54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08637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81888" y="2112885"/>
            <a:ext cx="1633492" cy="1419285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32629" y="83127"/>
            <a:ext cx="5020322" cy="6273222"/>
          </a:xfrm>
        </p:spPr>
        <p:txBody>
          <a:bodyPr anchor="ctr" anchorCtr="0">
            <a:noAutofit/>
          </a:bodyPr>
          <a:lstStyle>
            <a:lvl1pPr>
              <a:defRPr sz="2800" baseline="0"/>
            </a:lvl1pPr>
            <a:lvl2pPr>
              <a:defRPr baseline="0"/>
            </a:lvl2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670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709057"/>
            <a:ext cx="9898602" cy="41128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217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439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Bullets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719943"/>
            <a:ext cx="4194308" cy="4263998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2" r="51038" b="4871"/>
          <a:stretch/>
        </p:blipFill>
        <p:spPr>
          <a:xfrm>
            <a:off x="5296647" y="76200"/>
            <a:ext cx="6895353" cy="6781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148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 userDrawn="1"/>
        </p:nvSpPr>
        <p:spPr>
          <a:xfrm>
            <a:off x="6350" y="6362"/>
            <a:ext cx="12179300" cy="6845300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287"/>
                </a:moveTo>
                <a:lnTo>
                  <a:pt x="12178982" y="6845287"/>
                </a:lnTo>
                <a:lnTo>
                  <a:pt x="12178982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ject 5"/>
          <p:cNvSpPr txBox="1">
            <a:spLocks noGrp="1"/>
          </p:cNvSpPr>
          <p:nvPr>
            <p:ph type="title"/>
          </p:nvPr>
        </p:nvSpPr>
        <p:spPr>
          <a:xfrm>
            <a:off x="307186" y="3086100"/>
            <a:ext cx="7770013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marL="12700">
              <a:lnSpc>
                <a:spcPct val="100000"/>
              </a:lnSpc>
            </a:pPr>
            <a:r>
              <a:rPr sz="4200" b="0" spc="-25" dirty="0">
                <a:solidFill>
                  <a:srgbClr val="FFFFFF"/>
                </a:solidFill>
                <a:latin typeface="Source Sans Pro"/>
                <a:cs typeface="Source Sans Pro"/>
              </a:rPr>
              <a:t>“Type quote</a:t>
            </a:r>
            <a:r>
              <a:rPr sz="4200" b="0" spc="-5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4200" b="0" spc="-70" dirty="0">
                <a:solidFill>
                  <a:srgbClr val="FFFFFF"/>
                </a:solidFill>
                <a:latin typeface="Source Sans Pro"/>
                <a:cs typeface="Source Sans Pro"/>
              </a:rPr>
              <a:t>here.”</a:t>
            </a:r>
            <a:endParaRPr sz="4200" dirty="0">
              <a:latin typeface="Source Sans Pro"/>
              <a:cs typeface="Source Sans Pro"/>
            </a:endParaRPr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337351" y="6356350"/>
            <a:ext cx="78160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smtClean="0">
                <a:solidFill>
                  <a:prstClr val="white"/>
                </a:solidFill>
              </a:rPr>
              <a:t>© 2017 </a:t>
            </a:r>
            <a:r>
              <a:rPr lang="en-US" smtClean="0">
                <a:solidFill>
                  <a:prstClr val="white"/>
                </a:solidFill>
              </a:rPr>
              <a:t>Universal Service Administrative Co.</a:t>
            </a:r>
            <a:endParaRPr lang="en-US" dirty="0" smtClean="0">
              <a:solidFill>
                <a:prstClr val="white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17294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7351" y="693600"/>
            <a:ext cx="11016449" cy="6824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351" y="1709057"/>
            <a:ext cx="10515600" cy="411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896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0C0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77DFCED7-EB59-654B-ACD8-84CE8F59160C}" type="slidenum">
              <a:rPr lang="en-US" kern="1200" smtClean="0"/>
              <a:pPr/>
              <a:t>‹#›</a:t>
            </a:fld>
            <a:endParaRPr lang="en-US" kern="1200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7351" y="6356350"/>
            <a:ext cx="78160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58CFF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7" name="bk object 16"/>
          <p:cNvSpPr/>
          <p:nvPr userDrawn="1"/>
        </p:nvSpPr>
        <p:spPr>
          <a:xfrm>
            <a:off x="-207264" y="-85344"/>
            <a:ext cx="12508992" cy="161544"/>
          </a:xfrm>
          <a:custGeom>
            <a:avLst/>
            <a:gdLst/>
            <a:ahLst/>
            <a:cxnLst/>
            <a:rect l="l" t="t" r="r" b="b"/>
            <a:pathLst>
              <a:path w="12185650" h="69850">
                <a:moveTo>
                  <a:pt x="0" y="69850"/>
                </a:moveTo>
                <a:lnTo>
                  <a:pt x="12185345" y="69850"/>
                </a:lnTo>
                <a:lnTo>
                  <a:pt x="12185345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05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98" r:id="rId13"/>
    <p:sldLayoutId id="2147483683" r:id="rId14"/>
    <p:sldLayoutId id="2147483684" r:id="rId15"/>
    <p:sldLayoutId id="2147483685" r:id="rId16"/>
    <p:sldLayoutId id="2147483688" r:id="rId17"/>
    <p:sldLayoutId id="2147483689" r:id="rId18"/>
    <p:sldLayoutId id="2147483690" r:id="rId19"/>
    <p:sldLayoutId id="2147483691" r:id="rId20"/>
    <p:sldLayoutId id="2147483693" r:id="rId21"/>
    <p:sldLayoutId id="2147483694" r:id="rId22"/>
    <p:sldLayoutId id="2147483667" r:id="rId23"/>
    <p:sldLayoutId id="2147483696" r:id="rId24"/>
    <p:sldLayoutId id="2147483660" r:id="rId25"/>
    <p:sldLayoutId id="2147483652" r:id="rId2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>
          <a:solidFill>
            <a:srgbClr val="004AD4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514350" indent="-51435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Clr>
          <a:srgbClr val="006FF4"/>
        </a:buClr>
        <a:buFont typeface="+mj-lt"/>
        <a:buAutoNum type="arabicPeriod"/>
        <a:defRPr sz="28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Font typeface="Arial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SzPct val="85000"/>
        <a:buFont typeface="LucidaGrande" charset="0"/>
        <a:buChar char="◇"/>
        <a:defRPr sz="20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Font typeface="Wingdings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Font typeface="LucidaGrande" charset="0"/>
        <a:buChar char="-"/>
        <a:defRPr sz="18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ac.org/sl/applicants/step06/obtain-an-applicant-498-id.aspx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ac.org/sl/tools/deadlines/Default.aspx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ac.org/_res/documents/sl/pdf/samples/samples-checklist-E-Rate-table-contents.pdf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Shape 55" descr="SE-SL-PPT Cover Photo.jpg"/>
          <p:cNvPicPr preferRelativeResize="0"/>
          <p:nvPr/>
        </p:nvPicPr>
        <p:blipFill rotWithShape="1">
          <a:blip r:embed="rId3">
            <a:alphaModFix/>
          </a:blip>
          <a:srcRect t="2829" b="283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1" y="5354599"/>
            <a:ext cx="2702087" cy="96268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457201" y="2706020"/>
            <a:ext cx="11582400" cy="6720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rgbClr val="FFFFFF"/>
              </a:buClr>
              <a:buSzPct val="25000"/>
              <a:buFont typeface="Arial"/>
              <a:buNone/>
            </a:pPr>
            <a:r>
              <a:rPr lang="en-US" sz="4000" b="1" dirty="0" smtClean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  <a:sym typeface="Source Sans Pro"/>
              </a:rPr>
              <a:t>E-rate Filing Process Overview </a:t>
            </a:r>
          </a:p>
          <a:p>
            <a:pPr algn="ctr">
              <a:buClr>
                <a:srgbClr val="FFFFFF"/>
              </a:buClr>
              <a:buSzPct val="25000"/>
              <a:buFont typeface="Arial"/>
              <a:buNone/>
            </a:pPr>
            <a:r>
              <a:rPr lang="en-US" sz="3200" dirty="0" smtClean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  <a:sym typeface="Source Sans Pro"/>
              </a:rPr>
              <a:t>2017 E-rate Training </a:t>
            </a:r>
            <a:endParaRPr lang="en-US" sz="3200" dirty="0">
              <a:solidFill>
                <a:srgbClr val="FF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ource Sans Pro"/>
              <a:sym typeface="Source Sans Pro"/>
            </a:endParaRPr>
          </a:p>
        </p:txBody>
      </p:sp>
      <p:sp>
        <p:nvSpPr>
          <p:cNvPr id="58" name="Shape 58"/>
          <p:cNvSpPr txBox="1"/>
          <p:nvPr/>
        </p:nvSpPr>
        <p:spPr>
          <a:xfrm>
            <a:off x="337351" y="3873453"/>
            <a:ext cx="11582400" cy="482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rgbClr val="FFFFFF"/>
              </a:buClr>
              <a:buSzPct val="25000"/>
              <a:buFont typeface="Arial"/>
              <a:buNone/>
            </a:pPr>
            <a:endParaRPr lang="en-US" sz="18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-3968" y="-2977"/>
            <a:ext cx="12199939" cy="85725"/>
          </a:xfrm>
          <a:prstGeom prst="rect">
            <a:avLst/>
          </a:prstGeom>
          <a:solidFill>
            <a:srgbClr val="004AD4"/>
          </a:solidFill>
          <a:ln>
            <a:noFill/>
          </a:ln>
        </p:spPr>
        <p:txBody>
          <a:bodyPr lIns="26775" tIns="26775" rIns="26775" bIns="26775" anchor="ctr" anchorCtr="0">
            <a:noAutofit/>
          </a:bodyPr>
          <a:lstStyle/>
          <a:p>
            <a:pPr algn="ctr"/>
            <a:endParaRPr sz="154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Footer Placeholder 2"/>
          <p:cNvSpPr txBox="1">
            <a:spLocks/>
          </p:cNvSpPr>
          <p:nvPr/>
        </p:nvSpPr>
        <p:spPr>
          <a:xfrm>
            <a:off x="8305800" y="5952160"/>
            <a:ext cx="32440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96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t>© 2017 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t>Universal Service Administrative Co.</a:t>
            </a: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SansPro-Light"/>
              <a:ea typeface="Source Sans Pro" charset="0"/>
              <a:cs typeface="SourceSansPro-Ligh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843" smtClean="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algn="r">
                <a:buSzPct val="25000"/>
              </a:pPr>
              <a:t>1</a:t>
            </a:fld>
            <a:endParaRPr lang="en-US" sz="843" dirty="0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12906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COMPETITIVE BIDDING REQUIREMENTS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In your </a:t>
            </a:r>
            <a:r>
              <a:rPr lang="en-US" dirty="0">
                <a:sym typeface="Source Sans Pro"/>
              </a:rPr>
              <a:t>FCC Form 470 and RFP, you must describe the desired products and services yo</a:t>
            </a:r>
            <a:r>
              <a:rPr lang="en-US" dirty="0"/>
              <a:t>u need </a:t>
            </a:r>
            <a:r>
              <a:rPr lang="en-US" dirty="0">
                <a:sym typeface="Source Sans Pro"/>
              </a:rPr>
              <a:t>with sufficient specificity for servi</a:t>
            </a:r>
            <a:r>
              <a:rPr lang="en-US" dirty="0"/>
              <a:t>ce providers to be able to submit responsive bids.</a:t>
            </a:r>
          </a:p>
          <a:p>
            <a:pPr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All potential bidders must have access to your FCC Form 470</a:t>
            </a:r>
            <a:r>
              <a:rPr lang="en-US" dirty="0"/>
              <a:t>, </a:t>
            </a:r>
            <a:r>
              <a:rPr lang="en-US" dirty="0">
                <a:sym typeface="Source Sans Pro"/>
              </a:rPr>
              <a:t>RFP, a</a:t>
            </a:r>
            <a:r>
              <a:rPr lang="en-US" dirty="0"/>
              <a:t>nd RFP documents.</a:t>
            </a:r>
          </a:p>
          <a:p>
            <a:pPr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Be prepared to accept bids and answer questions.</a:t>
            </a:r>
          </a:p>
          <a:p>
            <a:pPr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You must select the most cost-effective bid</a:t>
            </a:r>
            <a:r>
              <a:rPr lang="en-US" dirty="0" smtClean="0">
                <a:sym typeface="Source Sans Pro"/>
              </a:rPr>
              <a:t>.</a:t>
            </a:r>
            <a:endParaRPr lang="en-US" dirty="0">
              <a:sym typeface="Source Sans Pro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2017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COMPETITIVE BIDDING REQUIREMENTS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The </a:t>
            </a:r>
            <a:r>
              <a:rPr lang="en-US" dirty="0">
                <a:sym typeface="Source Sans Pro"/>
              </a:rPr>
              <a:t>competitive bidding process must be open and fair.</a:t>
            </a:r>
          </a:p>
          <a:p>
            <a:pPr lvl="1">
              <a:spcBef>
                <a:spcPts val="1400"/>
              </a:spcBef>
              <a:spcAft>
                <a:spcPts val="0"/>
              </a:spcAft>
            </a:pPr>
            <a:r>
              <a:rPr lang="en-US" dirty="0">
                <a:sym typeface="Source Sans Pro"/>
              </a:rPr>
              <a:t>"Open" </a:t>
            </a:r>
            <a:r>
              <a:rPr lang="en-US" dirty="0"/>
              <a:t>means that</a:t>
            </a:r>
            <a:r>
              <a:rPr lang="en-US" dirty="0">
                <a:sym typeface="Source Sans Pro"/>
              </a:rPr>
              <a:t> information shared with one bidder must be shared with all.</a:t>
            </a:r>
          </a:p>
          <a:p>
            <a:pPr lvl="1">
              <a:spcBef>
                <a:spcPts val="1400"/>
              </a:spcBef>
              <a:spcAft>
                <a:spcPts val="0"/>
              </a:spcAft>
            </a:pPr>
            <a:r>
              <a:rPr lang="en-US" dirty="0">
                <a:sym typeface="Source Sans Pro"/>
              </a:rPr>
              <a:t>"Fair" </a:t>
            </a:r>
            <a:r>
              <a:rPr lang="en-US" dirty="0"/>
              <a:t>means that</a:t>
            </a:r>
            <a:r>
              <a:rPr lang="en-US" dirty="0">
                <a:sym typeface="Source Sans Pro"/>
              </a:rPr>
              <a:t> bidders must be evaluated fairly and equally.</a:t>
            </a:r>
          </a:p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28-Day Waiting Period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>
                <a:sym typeface="Source Sans Pro"/>
              </a:rPr>
              <a:t>FCC Form 470 and any RFPs (if applicable) must be posted on the USAC website for a minimum of 28 days. 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>
                <a:sym typeface="Source Sans Pro"/>
              </a:rPr>
              <a:t>The end of the 28</a:t>
            </a:r>
            <a:r>
              <a:rPr lang="en-US" dirty="0"/>
              <a:t>-</a:t>
            </a:r>
            <a:r>
              <a:rPr lang="en-US" dirty="0">
                <a:sym typeface="Source Sans Pro"/>
              </a:rPr>
              <a:t>day</a:t>
            </a:r>
            <a:r>
              <a:rPr lang="en-US" dirty="0"/>
              <a:t> period</a:t>
            </a:r>
            <a:r>
              <a:rPr lang="en-US" dirty="0">
                <a:sym typeface="Source Sans Pro"/>
              </a:rPr>
              <a:t> is when you are allowed to review bids and select vendors </a:t>
            </a:r>
            <a:r>
              <a:rPr lang="en-US" dirty="0"/>
              <a:t>—</a:t>
            </a:r>
            <a:r>
              <a:rPr lang="en-US" dirty="0">
                <a:sym typeface="Source Sans Pro"/>
              </a:rPr>
              <a:t> your allowable contract date (ACD).</a:t>
            </a:r>
          </a:p>
          <a:p>
            <a:pPr marL="457200" marR="0" lvl="0" indent="-457200" algn="l" rtl="0">
              <a:lnSpc>
                <a:spcPct val="1778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dirty="0">
              <a:sym typeface="Source Sans Pro"/>
            </a:endParaRPr>
          </a:p>
          <a:p>
            <a:pPr marL="457200" marR="0" lvl="0" indent="-457200" algn="l" rtl="0">
              <a:lnSpc>
                <a:spcPct val="1778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dirty="0">
              <a:sym typeface="Source Sans Pro"/>
            </a:endParaRPr>
          </a:p>
          <a:p>
            <a:pPr marL="457200" marR="0" lvl="0" indent="-457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dirty="0">
              <a:sym typeface="Source Sans Pro"/>
            </a:endParaRPr>
          </a:p>
          <a:p>
            <a:pPr marL="457200" marR="0" lvl="0" indent="-457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dirty="0">
              <a:sym typeface="Source Sans Pro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2017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03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/>
        </p:nvSpPr>
        <p:spPr>
          <a:xfrm>
            <a:off x="304800" y="2733310"/>
            <a:ext cx="2590800" cy="237208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3302000" y="2733310"/>
            <a:ext cx="2590800" cy="237208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6299200" y="2733310"/>
            <a:ext cx="2590800" cy="237208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9296400" y="2733310"/>
            <a:ext cx="2590800" cy="237208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/>
              <a:t>ONLY AFTER THE 28-DAY WAITING PERIOD, YOU CAN…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304800" y="3127740"/>
            <a:ext cx="2590800" cy="13438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133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Evaluate the bids you received</a:t>
            </a:r>
          </a:p>
          <a:p>
            <a:pPr marL="228593" marR="0" lvl="1" indent="-228593" algn="l" rtl="0"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</a:t>
            </a:r>
            <a:r>
              <a:rPr lang="en-US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</a:t>
            </a:r>
            <a:r>
              <a:rPr lang="en-US"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 bid evaluation matrix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304800" y="2133600"/>
            <a:ext cx="2590800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 i="0" u="none" strike="noStrike" cap="none">
                <a:solidFill>
                  <a:srgbClr val="FE5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1.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3302000" y="2133600"/>
            <a:ext cx="2590800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 i="0" u="none" strike="noStrike" cap="none">
                <a:solidFill>
                  <a:srgbClr val="FE5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2.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6299200" y="2133600"/>
            <a:ext cx="2590800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 i="0" u="none" strike="noStrike" cap="none">
                <a:solidFill>
                  <a:srgbClr val="FE5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3.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9296400" y="2133600"/>
            <a:ext cx="2590800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 i="0" u="none" strike="noStrike" cap="none">
                <a:solidFill>
                  <a:srgbClr val="FE5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4.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3281680" y="3127740"/>
            <a:ext cx="2590800" cy="1097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133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Choose your service provider(s) </a:t>
            </a:r>
          </a:p>
          <a:p>
            <a:pPr marL="228594" marR="0" lvl="1" indent="-228594" algn="l" rtl="0"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Notify the winner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6299200" y="3127740"/>
            <a:ext cx="2590800" cy="20002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133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Sign a contract or legally binding agreement </a:t>
            </a:r>
          </a:p>
          <a:p>
            <a:pPr marL="228594" marR="0" lvl="1" indent="-228594" algn="l" rtl="0"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Upload the contract into EPC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133" b="1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1" name="Shape 151"/>
          <p:cNvSpPr txBox="1"/>
          <p:nvPr/>
        </p:nvSpPr>
        <p:spPr>
          <a:xfrm>
            <a:off x="9276079" y="3127740"/>
            <a:ext cx="2590800" cy="7487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133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File the next form (FCC Form 471)</a:t>
            </a:r>
          </a:p>
        </p:txBody>
      </p:sp>
      <p:cxnSp>
        <p:nvCxnSpPr>
          <p:cNvPr id="152" name="Shape 152"/>
          <p:cNvCxnSpPr/>
          <p:nvPr/>
        </p:nvCxnSpPr>
        <p:spPr>
          <a:xfrm>
            <a:off x="2895600" y="4155712"/>
            <a:ext cx="406399" cy="0"/>
          </a:xfrm>
          <a:prstGeom prst="straightConnector1">
            <a:avLst/>
          </a:prstGeom>
          <a:noFill/>
          <a:ln w="9525" cap="flat" cmpd="sng">
            <a:solidFill>
              <a:srgbClr val="00529E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53" name="Shape 153"/>
          <p:cNvCxnSpPr/>
          <p:nvPr/>
        </p:nvCxnSpPr>
        <p:spPr>
          <a:xfrm rot="10800000" flipH="1">
            <a:off x="8890000" y="4143340"/>
            <a:ext cx="406399" cy="12372"/>
          </a:xfrm>
          <a:prstGeom prst="straightConnector1">
            <a:avLst/>
          </a:prstGeom>
          <a:noFill/>
          <a:ln w="9525" cap="flat" cmpd="sng">
            <a:solidFill>
              <a:srgbClr val="00529E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54" name="Shape 154"/>
          <p:cNvCxnSpPr/>
          <p:nvPr/>
        </p:nvCxnSpPr>
        <p:spPr>
          <a:xfrm>
            <a:off x="5892800" y="4155712"/>
            <a:ext cx="406399" cy="0"/>
          </a:xfrm>
          <a:prstGeom prst="straightConnector1">
            <a:avLst/>
          </a:prstGeom>
          <a:noFill/>
          <a:ln w="9525" cap="flat" cmpd="sng">
            <a:solidFill>
              <a:srgbClr val="00529E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MORE ON EVALUATING BIDS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To evaluate incoming bids, create a Bid evaluation matrix.</a:t>
            </a:r>
          </a:p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Develop evaluation criteria</a:t>
            </a:r>
            <a:r>
              <a:rPr lang="en-US" dirty="0"/>
              <a:t> or </a:t>
            </a:r>
            <a:r>
              <a:rPr lang="en-US" dirty="0">
                <a:sym typeface="Source Sans Pro"/>
              </a:rPr>
              <a:t>factors to assess the bids.</a:t>
            </a:r>
          </a:p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Assign each evaluation criterion</a:t>
            </a:r>
            <a:r>
              <a:rPr lang="en-US" dirty="0"/>
              <a:t> or </a:t>
            </a:r>
            <a:r>
              <a:rPr lang="en-US" dirty="0">
                <a:sym typeface="Source Sans Pro"/>
              </a:rPr>
              <a:t>factor a point value or percentage.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/>
              <a:t>The </a:t>
            </a:r>
            <a:r>
              <a:rPr lang="en-US" dirty="0">
                <a:sym typeface="Source Sans Pro"/>
              </a:rPr>
              <a:t>Price of the eligible products and services must be the most heavily weighted factor </a:t>
            </a:r>
            <a:r>
              <a:rPr lang="en-US" dirty="0"/>
              <a:t>—</a:t>
            </a:r>
            <a:r>
              <a:rPr lang="en-US" dirty="0">
                <a:sym typeface="Source Sans Pro"/>
              </a:rPr>
              <a:t> the “primary factor” </a:t>
            </a:r>
            <a:r>
              <a:rPr lang="en-US" dirty="0"/>
              <a:t>—</a:t>
            </a:r>
            <a:r>
              <a:rPr lang="en-US" dirty="0">
                <a:sym typeface="Source Sans Pro"/>
              </a:rPr>
              <a:t> in your evaluation.</a:t>
            </a:r>
          </a:p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The vendor who </a:t>
            </a:r>
            <a:r>
              <a:rPr lang="en-US" dirty="0"/>
              <a:t>receives </a:t>
            </a:r>
            <a:r>
              <a:rPr lang="en-US" dirty="0">
                <a:sym typeface="Source Sans Pro"/>
              </a:rPr>
              <a:t>the most overall points or the highest percentage is the winner.</a:t>
            </a:r>
          </a:p>
          <a:p>
            <a:pPr marL="457200" marR="0" lvl="0" indent="-457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dirty="0">
              <a:sym typeface="Source Sans Pro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2017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/>
              <a:t>S</a:t>
            </a:r>
            <a:r>
              <a:rPr lang="en-US" dirty="0">
                <a:sym typeface="Source Sans Pro"/>
              </a:rPr>
              <a:t>AMPLE: BID EVALUATION MATRIX</a:t>
            </a:r>
          </a:p>
        </p:txBody>
      </p:sp>
      <p:graphicFrame>
        <p:nvGraphicFramePr>
          <p:cNvPr id="169" name="Shape 169"/>
          <p:cNvGraphicFramePr/>
          <p:nvPr>
            <p:extLst>
              <p:ext uri="{D42A27DB-BD31-4B8C-83A1-F6EECF244321}">
                <p14:modId xmlns:p14="http://schemas.microsoft.com/office/powerpoint/2010/main" val="3022791843"/>
              </p:ext>
            </p:extLst>
          </p:nvPr>
        </p:nvGraphicFramePr>
        <p:xfrm>
          <a:off x="316496" y="2514600"/>
          <a:ext cx="11582400" cy="3048025"/>
        </p:xfrm>
        <a:graphic>
          <a:graphicData uri="http://schemas.openxmlformats.org/drawingml/2006/table">
            <a:tbl>
              <a:tblPr firstRow="1" bandRow="1">
                <a:noFill/>
                <a:tableStyleId>{AF20F78F-A5BB-49AF-9A89-53C4CCFCB9B4}</a:tableStyleId>
              </a:tblPr>
              <a:tblGrid>
                <a:gridCol w="38959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8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319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237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319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57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Factor</a:t>
                      </a:r>
                    </a:p>
                  </a:txBody>
                  <a:tcPr marL="79800" marR="79800" marT="39900" marB="399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Points Available</a:t>
                      </a:r>
                    </a:p>
                  </a:txBody>
                  <a:tcPr marL="79800" marR="79800" marT="39900" marB="399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Vendor 1</a:t>
                      </a:r>
                    </a:p>
                  </a:txBody>
                  <a:tcPr marL="79800" marR="79800" marT="39900" marB="399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Vendor 2</a:t>
                      </a:r>
                    </a:p>
                  </a:txBody>
                  <a:tcPr marL="79800" marR="79800" marT="39900" marB="399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Vendor 3</a:t>
                      </a:r>
                    </a:p>
                  </a:txBody>
                  <a:tcPr marL="79800" marR="79800" marT="39900" marB="399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0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Price of the ELIGIBLE products and services</a:t>
                      </a:r>
                    </a:p>
                  </a:txBody>
                  <a:tcPr marL="0" marR="0" marT="0" marB="0" anchor="ctr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DB1A6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700" i="0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50</a:t>
                      </a:r>
                    </a:p>
                  </a:txBody>
                  <a:tcPr marL="0" marR="0" marT="0" marB="0" anchor="ctr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549F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700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</a:t>
                      </a:r>
                    </a:p>
                  </a:txBody>
                  <a:tcPr marL="79800" marR="79800" marT="39900" marB="39900" anchor="ctr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DB1A6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700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50</a:t>
                      </a:r>
                    </a:p>
                  </a:txBody>
                  <a:tcPr marL="79800" marR="79800" marT="39900" marB="39900" anchor="ctr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DB1A6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700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40</a:t>
                      </a:r>
                    </a:p>
                  </a:txBody>
                  <a:tcPr marL="79800" marR="79800" marT="39900" marB="39900" anchor="ctr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DB1A6">
                        <a:alpha val="29803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1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strike="noStrike" cap="none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Prior experience w/vendor</a:t>
                      </a:r>
                    </a:p>
                  </a:txBody>
                  <a:tcPr marL="0" marR="0" marT="0" marB="0" anchor="ctr">
                    <a:solidFill>
                      <a:srgbClr val="C3D3DF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700" i="0" u="none" strike="noStrike" cap="none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</a:t>
                      </a:r>
                    </a:p>
                  </a:txBody>
                  <a:tcPr marL="0" marR="0" marT="0" marB="0" anchor="ctr">
                    <a:solidFill>
                      <a:srgbClr val="00549F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700" u="none" strike="noStrike" cap="none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</a:t>
                      </a:r>
                    </a:p>
                  </a:txBody>
                  <a:tcPr marL="79800" marR="79800" marT="39900" marB="39900" anchor="ctr">
                    <a:solidFill>
                      <a:srgbClr val="C3D3DF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700" u="none" strike="noStrike" cap="none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</a:p>
                  </a:txBody>
                  <a:tcPr marL="79800" marR="79800" marT="39900" marB="39900" anchor="ctr">
                    <a:solidFill>
                      <a:srgbClr val="C3D3DF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700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</a:t>
                      </a:r>
                    </a:p>
                  </a:txBody>
                  <a:tcPr marL="79800" marR="79800" marT="39900" marB="39900" anchor="ctr">
                    <a:solidFill>
                      <a:srgbClr val="C3D3DF">
                        <a:alpha val="49803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0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strike="noStrike" cap="none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Prices for ineligible services, products and fees</a:t>
                      </a:r>
                    </a:p>
                  </a:txBody>
                  <a:tcPr marL="0" marR="0" marT="0" marB="0" anchor="ctr">
                    <a:solidFill>
                      <a:srgbClr val="BDB1A6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700" i="0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15</a:t>
                      </a:r>
                    </a:p>
                  </a:txBody>
                  <a:tcPr marL="0" marR="0" marT="0" marB="0" anchor="ctr">
                    <a:solidFill>
                      <a:srgbClr val="00549F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700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</a:t>
                      </a:r>
                    </a:p>
                  </a:txBody>
                  <a:tcPr marL="79800" marR="79800" marT="39900" marB="39900" anchor="ctr">
                    <a:solidFill>
                      <a:srgbClr val="BDB1A6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700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</a:t>
                      </a:r>
                    </a:p>
                  </a:txBody>
                  <a:tcPr marL="79800" marR="79800" marT="39900" marB="39900" anchor="ctr">
                    <a:solidFill>
                      <a:srgbClr val="BDB1A6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700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15</a:t>
                      </a:r>
                    </a:p>
                  </a:txBody>
                  <a:tcPr marL="79800" marR="79800" marT="39900" marB="39900" anchor="ctr">
                    <a:solidFill>
                      <a:srgbClr val="BDB1A6">
                        <a:alpha val="29803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0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Flexible Invoicing: FCC Forms 472 or 474</a:t>
                      </a:r>
                    </a:p>
                  </a:txBody>
                  <a:tcPr marL="0" marR="0" marT="0" marB="0" anchor="ctr">
                    <a:solidFill>
                      <a:srgbClr val="C3D3DF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700" i="0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</a:t>
                      </a:r>
                    </a:p>
                  </a:txBody>
                  <a:tcPr marL="0" marR="0" marT="0" marB="0" anchor="ctr">
                    <a:solidFill>
                      <a:srgbClr val="00549F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700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</a:p>
                  </a:txBody>
                  <a:tcPr marL="79800" marR="79800" marT="39900" marB="39900" anchor="ctr">
                    <a:solidFill>
                      <a:srgbClr val="C3D3DF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700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</a:t>
                      </a:r>
                    </a:p>
                  </a:txBody>
                  <a:tcPr marL="79800" marR="79800" marT="39900" marB="39900" anchor="ctr">
                    <a:solidFill>
                      <a:srgbClr val="C3D3DF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700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</a:t>
                      </a:r>
                    </a:p>
                  </a:txBody>
                  <a:tcPr marL="79800" marR="79800" marT="39900" marB="39900" anchor="ctr">
                    <a:solidFill>
                      <a:srgbClr val="C3D3DF">
                        <a:alpha val="49803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1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strike="noStrike" cap="none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Local or in-state vendor</a:t>
                      </a:r>
                    </a:p>
                  </a:txBody>
                  <a:tcPr marL="0" marR="0" marT="0" marB="0" anchor="ctr">
                    <a:solidFill>
                      <a:srgbClr val="C3D3DF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700" i="0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rgbClr val="00549F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700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</a:t>
                      </a:r>
                    </a:p>
                  </a:txBody>
                  <a:tcPr marL="79800" marR="79800" marT="39900" marB="39900" anchor="ctr">
                    <a:solidFill>
                      <a:srgbClr val="C3D3DF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700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</a:p>
                  </a:txBody>
                  <a:tcPr marL="79800" marR="79800" marT="39900" marB="39900" anchor="ctr">
                    <a:solidFill>
                      <a:srgbClr val="C3D3DF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700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</a:t>
                      </a:r>
                    </a:p>
                  </a:txBody>
                  <a:tcPr marL="79800" marR="79800" marT="39900" marB="39900" anchor="ctr">
                    <a:solidFill>
                      <a:srgbClr val="C3D3DF">
                        <a:alpha val="89803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6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b="1" u="none" strike="noStrike" cap="none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TOTAL</a:t>
                      </a:r>
                    </a:p>
                  </a:txBody>
                  <a:tcPr marL="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700" b="1" i="0" u="none" strike="noStrike" cap="none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rgbClr val="00549F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700" b="1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55</a:t>
                      </a:r>
                    </a:p>
                  </a:txBody>
                  <a:tcPr marL="79800" marR="79800" marT="39900" marB="399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700" b="1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65</a:t>
                      </a:r>
                    </a:p>
                  </a:txBody>
                  <a:tcPr marL="79800" marR="79800" marT="39900" marB="399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 b="1" u="none" strike="noStrike" cap="none" dirty="0">
                          <a:solidFill>
                            <a:srgbClr val="FE5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90</a:t>
                      </a:r>
                    </a:p>
                  </a:txBody>
                  <a:tcPr marL="79800" marR="79800" marT="39900" marB="39900" anchor="ctr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1" name="Shape 171"/>
          <p:cNvSpPr/>
          <p:nvPr/>
        </p:nvSpPr>
        <p:spPr>
          <a:xfrm>
            <a:off x="10668000" y="5029200"/>
            <a:ext cx="771600" cy="6096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2017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10" name="Shape 130"/>
          <p:cNvSpPr txBox="1">
            <a:spLocks/>
          </p:cNvSpPr>
          <p:nvPr/>
        </p:nvSpPr>
        <p:spPr>
          <a:xfrm>
            <a:off x="337351" y="1447800"/>
            <a:ext cx="9898602" cy="4374057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Font typeface="+mj-lt"/>
              <a:buAutoNum type="arabicPeriod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Arial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LucidaGrande" charset="0"/>
              <a:buChar char="◇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Wingdings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LucidaGrande" charset="0"/>
              <a:buChar char="-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Evaluate </a:t>
            </a:r>
            <a:r>
              <a:rPr lang="en-US" dirty="0">
                <a:sym typeface="Source Sans Pro"/>
              </a:rPr>
              <a:t>your bids using a matrix, filled in with your chosen factors and point values.</a:t>
            </a:r>
          </a:p>
          <a:p>
            <a:pPr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ym typeface="Source Sans Pro"/>
            </a:endParaRPr>
          </a:p>
          <a:p>
            <a:pPr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 smtClean="0">
              <a:sym typeface="Source Sans Pro"/>
            </a:endParaRPr>
          </a:p>
          <a:p>
            <a:pPr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ym typeface="Source Sans Pro"/>
            </a:endParaRPr>
          </a:p>
          <a:p>
            <a:pPr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 smtClean="0">
              <a:sym typeface="Source Sans Pro"/>
            </a:endParaRPr>
          </a:p>
          <a:p>
            <a:pPr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ym typeface="Source Sans Pro"/>
            </a:endParaRPr>
          </a:p>
          <a:p>
            <a:pPr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100" dirty="0" smtClean="0">
              <a:sym typeface="Source Sans Pro"/>
            </a:endParaRPr>
          </a:p>
          <a:p>
            <a:pPr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Vendor </a:t>
            </a:r>
            <a:r>
              <a:rPr lang="en-US" dirty="0">
                <a:sym typeface="Source Sans Pro"/>
              </a:rPr>
              <a:t>#3 wins</a:t>
            </a:r>
          </a:p>
          <a:p>
            <a:pPr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 smtClean="0">
              <a:sym typeface="Source Sans Pro"/>
            </a:endParaRPr>
          </a:p>
          <a:p>
            <a:pPr marL="457200" indent="-457200">
              <a:lnSpc>
                <a:spcPct val="1778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US" dirty="0" smtClean="0">
              <a:sym typeface="Source Sans Pro"/>
            </a:endParaRPr>
          </a:p>
          <a:p>
            <a:pPr marL="457200" indent="-4572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US" dirty="0" smtClean="0">
              <a:sym typeface="Source Sans Pro"/>
            </a:endParaRPr>
          </a:p>
          <a:p>
            <a:pPr marL="457200" indent="-4572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US" dirty="0">
              <a:sym typeface="Source Sans Pro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ZERO BIDS </a:t>
            </a:r>
            <a:r>
              <a:rPr lang="en-US" dirty="0"/>
              <a:t>OR</a:t>
            </a:r>
            <a:r>
              <a:rPr lang="en-US" dirty="0">
                <a:sym typeface="Source Sans Pro"/>
              </a:rPr>
              <a:t> ONE BID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If you receive only one bid, and it is cost-effective</a:t>
            </a:r>
            <a:r>
              <a:rPr lang="en-US" dirty="0"/>
              <a:t>, y</a:t>
            </a:r>
            <a:r>
              <a:rPr lang="en-US" dirty="0">
                <a:sym typeface="Source Sans Pro"/>
              </a:rPr>
              <a:t>ou may accept it.</a:t>
            </a:r>
          </a:p>
          <a:p>
            <a:pPr lvl="1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sym typeface="Source Sans Pro"/>
              </a:rPr>
              <a:t>Document </a:t>
            </a:r>
            <a:r>
              <a:rPr lang="en-US" dirty="0"/>
              <a:t>your</a:t>
            </a:r>
            <a:r>
              <a:rPr lang="en-US" dirty="0">
                <a:sym typeface="Source Sans Pro"/>
              </a:rPr>
              <a:t> decision with a memo or email for your records.</a:t>
            </a:r>
          </a:p>
          <a:p>
            <a:pPr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If you did not receive any bids, you can solicit bids.</a:t>
            </a:r>
          </a:p>
          <a:p>
            <a:pPr lvl="1"/>
            <a:r>
              <a:rPr lang="en-US" dirty="0">
                <a:sym typeface="Source Sans Pro"/>
              </a:rPr>
              <a:t>Reach out to vendors in the area.</a:t>
            </a:r>
          </a:p>
          <a:p>
            <a:pPr lvl="1"/>
            <a:r>
              <a:rPr lang="en-US" dirty="0">
                <a:sym typeface="Source Sans Pro"/>
              </a:rPr>
              <a:t>Ask your current service provider to submit a bid or to </a:t>
            </a:r>
            <a:r>
              <a:rPr lang="en-US" dirty="0"/>
              <a:t>send you an email that they are willing to continue to provide service at your current level and cost.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2017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4AD4"/>
              </a:buClr>
              <a:buSzPct val="25000"/>
            </a:pPr>
            <a:r>
              <a:rPr lang="en-US" dirty="0">
                <a:sym typeface="Source Sans Pro"/>
              </a:rPr>
              <a:t>ABOUT FCC FORM 471 (REQUEST FUNDING )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idx="1"/>
          </p:nvPr>
        </p:nvSpPr>
        <p:spPr>
          <a:xfrm>
            <a:off x="337350" y="1371600"/>
            <a:ext cx="10940249" cy="44502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Your application for funding</a:t>
            </a:r>
            <a:r>
              <a:rPr lang="en-US" dirty="0"/>
              <a:t> </a:t>
            </a:r>
            <a:r>
              <a:rPr lang="en-US" dirty="0">
                <a:sym typeface="Source Sans Pro"/>
              </a:rPr>
              <a:t>identifies:</a:t>
            </a:r>
          </a:p>
          <a:p>
            <a:pPr lvl="1"/>
            <a:r>
              <a:rPr lang="en-US" dirty="0">
                <a:sym typeface="Source Sans Pro"/>
              </a:rPr>
              <a:t>The services you chose</a:t>
            </a:r>
          </a:p>
          <a:p>
            <a:pPr lvl="1"/>
            <a:r>
              <a:rPr lang="en-US" dirty="0">
                <a:sym typeface="Source Sans Pro"/>
              </a:rPr>
              <a:t>The service provider(s) you selected and their Service Provider Identification Number (SPIN)</a:t>
            </a:r>
          </a:p>
          <a:p>
            <a:pPr lvl="1"/>
            <a:r>
              <a:rPr lang="en-US" dirty="0">
                <a:sym typeface="Source Sans Pro"/>
              </a:rPr>
              <a:t>The eligible schools/libraries that will receive the services</a:t>
            </a:r>
          </a:p>
          <a:p>
            <a:pPr lvl="1"/>
            <a:r>
              <a:rPr lang="en-US" dirty="0">
                <a:sym typeface="Source Sans Pro"/>
              </a:rPr>
              <a:t>The cost of your chosen services</a:t>
            </a:r>
          </a:p>
          <a:p>
            <a:pPr lvl="1"/>
            <a:r>
              <a:rPr lang="en-US" dirty="0">
                <a:sym typeface="Source Sans Pro"/>
              </a:rPr>
              <a:t>Your discount level to calculate your funding request</a:t>
            </a:r>
          </a:p>
          <a:p>
            <a:pPr lvl="1"/>
            <a:r>
              <a:rPr lang="en-US" dirty="0">
                <a:sym typeface="Source Sans Pro"/>
              </a:rPr>
              <a:t>Your current connectivity speed</a:t>
            </a:r>
          </a:p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USAC recommends communicating with your service provider: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>
                <a:sym typeface="Source Sans Pro"/>
              </a:rPr>
              <a:t>If you need help completing technical details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>
                <a:sym typeface="Source Sans Pro"/>
              </a:rPr>
              <a:t>To notify them of your desired invoicing method</a:t>
            </a:r>
          </a:p>
          <a:p>
            <a:pPr marL="457200" marR="0" lvl="0" indent="-4572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dirty="0">
              <a:sym typeface="Source Sans Pro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2017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FCC FORM 471 RESPONSE LETTER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After posting the FCC Form 471, USAC will issue a letter called the Receipt Acknowledgment Letter (RAL). </a:t>
            </a:r>
          </a:p>
          <a:p>
            <a:pPr lvl="1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sym typeface="Source Sans Pro"/>
              </a:rPr>
              <a:t>RAL summarizes the information provided in the FCC Form 471.</a:t>
            </a:r>
          </a:p>
          <a:p>
            <a:pPr lvl="1">
              <a:spcAft>
                <a:spcPts val="0"/>
              </a:spcAft>
            </a:pPr>
            <a:r>
              <a:rPr lang="en-US" dirty="0">
                <a:sym typeface="Source Sans Pro"/>
              </a:rPr>
              <a:t>RAL will post to your EPC account "News</a:t>
            </a:r>
            <a:r>
              <a:rPr lang="en-US" dirty="0"/>
              <a:t>”</a:t>
            </a:r>
            <a:r>
              <a:rPr lang="en-US" dirty="0">
                <a:sym typeface="Source Sans Pro"/>
              </a:rPr>
              <a:t> </a:t>
            </a:r>
            <a:r>
              <a:rPr lang="en-US" dirty="0"/>
              <a:t>f</a:t>
            </a:r>
            <a:r>
              <a:rPr lang="en-US" dirty="0">
                <a:sym typeface="Source Sans Pro"/>
              </a:rPr>
              <a:t>eed.</a:t>
            </a:r>
          </a:p>
          <a:p>
            <a:pPr marR="0" lvl="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Carefully review the letter.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>
                <a:sym typeface="Source Sans Pro"/>
              </a:rPr>
              <a:t>If you notice mistakes on your form you can make corrections.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>
                <a:sym typeface="Source Sans Pro"/>
              </a:rPr>
              <a:t>Navigate to the form in EPC, choose “Related Actions,” then “Submit Modification Request (RAL)” to submit allowable corrections.</a:t>
            </a: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5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5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2017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/>
        </p:nvSpPr>
        <p:spPr>
          <a:xfrm>
            <a:off x="609600" y="4049530"/>
            <a:ext cx="2057400" cy="69970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228594" marR="0" lvl="1" indent="-228594" algn="l" rtl="0">
              <a:spcBef>
                <a:spcPts val="0"/>
              </a:spcBef>
              <a:buClr>
                <a:srgbClr val="006FF4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Category 1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/>
              <a:t>STRUCTURE OF AN FCC FORM 471 FUNDING REQUEST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158227" y="2061089"/>
            <a:ext cx="3276600" cy="7643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FF4"/>
              </a:buClr>
              <a:buSzPct val="100000"/>
              <a:buFont typeface="Arial"/>
              <a:buChar char="•"/>
            </a:pP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File one per category of service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58088" y="1600200"/>
            <a:ext cx="3124200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 dirty="0">
                <a:solidFill>
                  <a:srgbClr val="FE5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FCC Form 471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3810000" y="1600200"/>
            <a:ext cx="3124200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 dirty="0">
                <a:solidFill>
                  <a:srgbClr val="FE5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Funding Request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7498382" y="1600199"/>
            <a:ext cx="4073712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 dirty="0">
                <a:solidFill>
                  <a:srgbClr val="FE5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FRN Line Item</a:t>
            </a:r>
          </a:p>
        </p:txBody>
      </p:sp>
      <p:cxnSp>
        <p:nvCxnSpPr>
          <p:cNvPr id="211" name="Shape 211"/>
          <p:cNvCxnSpPr/>
          <p:nvPr/>
        </p:nvCxnSpPr>
        <p:spPr>
          <a:xfrm rot="10800000" flipH="1">
            <a:off x="2667000" y="4228239"/>
            <a:ext cx="1117599" cy="233571"/>
          </a:xfrm>
          <a:prstGeom prst="straightConnector1">
            <a:avLst/>
          </a:prstGeom>
          <a:noFill/>
          <a:ln w="9525" cap="flat" cmpd="sng">
            <a:solidFill>
              <a:srgbClr val="00529E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212" name="Shape 212"/>
          <p:cNvSpPr/>
          <p:nvPr/>
        </p:nvSpPr>
        <p:spPr>
          <a:xfrm>
            <a:off x="609600" y="5243830"/>
            <a:ext cx="2057400" cy="7018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228594" marR="0" lvl="1" indent="-228594" algn="l" rtl="0">
              <a:spcBef>
                <a:spcPts val="0"/>
              </a:spcBef>
              <a:buClr>
                <a:srgbClr val="006FF4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Category 2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3238500" y="2061090"/>
            <a:ext cx="4914900" cy="15286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FF4"/>
              </a:buClr>
              <a:buSzPct val="100000"/>
              <a:buFont typeface="Arial"/>
              <a:buChar char="•"/>
            </a:pP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Add one per service type, service provider, FCC Form 470, contract/service agreement</a:t>
            </a:r>
          </a:p>
          <a:p>
            <a:pPr marL="285750" marR="0" lvl="0" indent="-285750" algn="l" rtl="0">
              <a:spcBef>
                <a:spcPts val="800"/>
              </a:spcBef>
              <a:spcAft>
                <a:spcPts val="0"/>
              </a:spcAft>
              <a:buClr>
                <a:srgbClr val="006FF4"/>
              </a:buClr>
              <a:buSzPct val="100000"/>
              <a:buFont typeface="Arial"/>
              <a:buChar char="•"/>
            </a:pP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Provides summary information</a:t>
            </a:r>
          </a:p>
          <a:p>
            <a:pPr marL="285750" marR="0" lvl="0" indent="-285750" algn="l" rtl="0">
              <a:spcBef>
                <a:spcPts val="800"/>
              </a:spcBef>
              <a:spcAft>
                <a:spcPts val="0"/>
              </a:spcAft>
              <a:buClr>
                <a:srgbClr val="006FF4"/>
              </a:buClr>
              <a:buSzPct val="100000"/>
              <a:buFont typeface="Arial"/>
              <a:buChar char="•"/>
            </a:pP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Each request is identified by an ID number called a Funding Request Number (FRN)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7922510" y="2061090"/>
            <a:ext cx="3659890" cy="11798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FF4"/>
              </a:buClr>
              <a:buSzPct val="100000"/>
              <a:buFont typeface="Arial"/>
              <a:buChar char="•"/>
            </a:pP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Add one or more per FRN</a:t>
            </a:r>
          </a:p>
          <a:p>
            <a:pPr marL="285750" marR="0" lvl="0" indent="-285750" algn="l" rtl="0">
              <a:spcBef>
                <a:spcPts val="800"/>
              </a:spcBef>
              <a:spcAft>
                <a:spcPts val="0"/>
              </a:spcAft>
              <a:buClr>
                <a:srgbClr val="006FF4"/>
              </a:buClr>
              <a:buSzPct val="100000"/>
              <a:buFont typeface="Arial"/>
              <a:buChar char="•"/>
            </a:pP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Provides details about the individual services or products listed on the funding request</a:t>
            </a:r>
          </a:p>
        </p:txBody>
      </p:sp>
      <p:sp>
        <p:nvSpPr>
          <p:cNvPr id="215" name="Shape 215"/>
          <p:cNvSpPr/>
          <p:nvPr/>
        </p:nvSpPr>
        <p:spPr>
          <a:xfrm>
            <a:off x="3930232" y="4005358"/>
            <a:ext cx="3410887" cy="44576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228594" marR="0" lvl="1" indent="-228594" algn="l" rtl="0">
              <a:spcBef>
                <a:spcPts val="0"/>
              </a:spcBef>
              <a:buClr>
                <a:srgbClr val="006FF4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Internet Access</a:t>
            </a:r>
          </a:p>
        </p:txBody>
      </p:sp>
      <p:sp>
        <p:nvSpPr>
          <p:cNvPr id="216" name="Shape 216"/>
          <p:cNvSpPr/>
          <p:nvPr/>
        </p:nvSpPr>
        <p:spPr>
          <a:xfrm>
            <a:off x="3930232" y="4526353"/>
            <a:ext cx="3410887" cy="44576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228594" marR="0" lvl="1" indent="-228594" algn="l" rtl="0">
              <a:spcBef>
                <a:spcPts val="0"/>
              </a:spcBef>
              <a:buClr>
                <a:srgbClr val="006FF4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Digital Transmission Service</a:t>
            </a:r>
          </a:p>
        </p:txBody>
      </p:sp>
      <p:sp>
        <p:nvSpPr>
          <p:cNvPr id="217" name="Shape 217"/>
          <p:cNvSpPr/>
          <p:nvPr/>
        </p:nvSpPr>
        <p:spPr>
          <a:xfrm>
            <a:off x="3930232" y="5105401"/>
            <a:ext cx="3410887" cy="52748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228594" marR="0" lvl="1" indent="-228594" algn="l" rtl="0">
              <a:spcBef>
                <a:spcPts val="0"/>
              </a:spcBef>
              <a:buClr>
                <a:srgbClr val="006FF4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Internal Connections: Contract </a:t>
            </a:r>
          </a:p>
        </p:txBody>
      </p:sp>
      <p:sp>
        <p:nvSpPr>
          <p:cNvPr id="218" name="Shape 218"/>
          <p:cNvSpPr/>
          <p:nvPr/>
        </p:nvSpPr>
        <p:spPr>
          <a:xfrm>
            <a:off x="3930225" y="5697898"/>
            <a:ext cx="3411000" cy="55050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228594" marR="0" lvl="1" indent="-228594" algn="l" rtl="0">
              <a:spcBef>
                <a:spcPts val="0"/>
              </a:spcBef>
              <a:buClr>
                <a:srgbClr val="006FF4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Internal Connections: Contract </a:t>
            </a:r>
          </a:p>
        </p:txBody>
      </p:sp>
      <p:cxnSp>
        <p:nvCxnSpPr>
          <p:cNvPr id="219" name="Shape 219"/>
          <p:cNvCxnSpPr/>
          <p:nvPr/>
        </p:nvCxnSpPr>
        <p:spPr>
          <a:xfrm>
            <a:off x="2667000" y="4461810"/>
            <a:ext cx="1143000" cy="287423"/>
          </a:xfrm>
          <a:prstGeom prst="straightConnector1">
            <a:avLst/>
          </a:prstGeom>
          <a:noFill/>
          <a:ln w="9525" cap="flat" cmpd="sng">
            <a:solidFill>
              <a:srgbClr val="00529E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20" name="Shape 220"/>
          <p:cNvCxnSpPr/>
          <p:nvPr/>
        </p:nvCxnSpPr>
        <p:spPr>
          <a:xfrm rot="10800000" flipH="1">
            <a:off x="2667000" y="5397421"/>
            <a:ext cx="1117599" cy="205810"/>
          </a:xfrm>
          <a:prstGeom prst="straightConnector1">
            <a:avLst/>
          </a:prstGeom>
          <a:noFill/>
          <a:ln w="9525" cap="flat" cmpd="sng">
            <a:solidFill>
              <a:srgbClr val="00529E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21" name="Shape 221"/>
          <p:cNvCxnSpPr/>
          <p:nvPr/>
        </p:nvCxnSpPr>
        <p:spPr>
          <a:xfrm>
            <a:off x="2667000" y="5642685"/>
            <a:ext cx="1143000" cy="255699"/>
          </a:xfrm>
          <a:prstGeom prst="straightConnector1">
            <a:avLst/>
          </a:prstGeom>
          <a:noFill/>
          <a:ln w="9525" cap="flat" cmpd="sng">
            <a:solidFill>
              <a:srgbClr val="00529E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22" name="Shape 222"/>
          <p:cNvCxnSpPr/>
          <p:nvPr/>
        </p:nvCxnSpPr>
        <p:spPr>
          <a:xfrm rot="10800000" flipH="1">
            <a:off x="7352985" y="3872076"/>
            <a:ext cx="952813" cy="344800"/>
          </a:xfrm>
          <a:prstGeom prst="straightConnector1">
            <a:avLst/>
          </a:prstGeom>
          <a:noFill/>
          <a:ln w="9525" cap="flat" cmpd="sng">
            <a:solidFill>
              <a:srgbClr val="00529E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23" name="Shape 223"/>
          <p:cNvCxnSpPr/>
          <p:nvPr/>
        </p:nvCxnSpPr>
        <p:spPr>
          <a:xfrm>
            <a:off x="7341121" y="4732166"/>
            <a:ext cx="964679" cy="6204"/>
          </a:xfrm>
          <a:prstGeom prst="straightConnector1">
            <a:avLst/>
          </a:prstGeom>
          <a:noFill/>
          <a:ln w="9525" cap="flat" cmpd="sng">
            <a:solidFill>
              <a:srgbClr val="00529E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24" name="Shape 224"/>
          <p:cNvCxnSpPr/>
          <p:nvPr/>
        </p:nvCxnSpPr>
        <p:spPr>
          <a:xfrm rot="10800000" flipH="1">
            <a:off x="7334353" y="5397421"/>
            <a:ext cx="971446" cy="27754"/>
          </a:xfrm>
          <a:prstGeom prst="straightConnector1">
            <a:avLst/>
          </a:prstGeom>
          <a:noFill/>
          <a:ln w="9525" cap="flat" cmpd="sng">
            <a:solidFill>
              <a:srgbClr val="00529E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25" name="Shape 225"/>
          <p:cNvCxnSpPr/>
          <p:nvPr/>
        </p:nvCxnSpPr>
        <p:spPr>
          <a:xfrm>
            <a:off x="7352674" y="5865066"/>
            <a:ext cx="953126" cy="6118"/>
          </a:xfrm>
          <a:prstGeom prst="straightConnector1">
            <a:avLst/>
          </a:prstGeom>
          <a:noFill/>
          <a:ln w="9525" cap="flat" cmpd="sng">
            <a:solidFill>
              <a:srgbClr val="00529E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26" name="Shape 226"/>
          <p:cNvCxnSpPr/>
          <p:nvPr/>
        </p:nvCxnSpPr>
        <p:spPr>
          <a:xfrm>
            <a:off x="7334353" y="4213083"/>
            <a:ext cx="971446" cy="3793"/>
          </a:xfrm>
          <a:prstGeom prst="straightConnector1">
            <a:avLst/>
          </a:prstGeom>
          <a:noFill/>
          <a:ln w="9525" cap="flat" cmpd="sng">
            <a:solidFill>
              <a:srgbClr val="00529E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27" name="Shape 227"/>
          <p:cNvCxnSpPr/>
          <p:nvPr/>
        </p:nvCxnSpPr>
        <p:spPr>
          <a:xfrm>
            <a:off x="7334353" y="5883292"/>
            <a:ext cx="971446" cy="313151"/>
          </a:xfrm>
          <a:prstGeom prst="straightConnector1">
            <a:avLst/>
          </a:prstGeom>
          <a:noFill/>
          <a:ln w="9525" cap="flat" cmpd="sng">
            <a:solidFill>
              <a:srgbClr val="00529E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228" name="Shape 228"/>
          <p:cNvSpPr/>
          <p:nvPr/>
        </p:nvSpPr>
        <p:spPr>
          <a:xfrm>
            <a:off x="8477353" y="3709471"/>
            <a:ext cx="2133078" cy="30718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228594" marR="0" lvl="1" indent="-228594" algn="l" rtl="0">
              <a:spcBef>
                <a:spcPts val="0"/>
              </a:spcBef>
              <a:buClr>
                <a:srgbClr val="006FF4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Line Item 1</a:t>
            </a:r>
          </a:p>
        </p:txBody>
      </p:sp>
      <p:sp>
        <p:nvSpPr>
          <p:cNvPr id="229" name="Shape 229"/>
          <p:cNvSpPr/>
          <p:nvPr/>
        </p:nvSpPr>
        <p:spPr>
          <a:xfrm>
            <a:off x="8477353" y="6053858"/>
            <a:ext cx="2133078" cy="30718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228594" marR="0" lvl="1" indent="-228594" algn="l" rtl="0">
              <a:spcBef>
                <a:spcPts val="0"/>
              </a:spcBef>
              <a:buClr>
                <a:srgbClr val="006FF4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Line Item 2</a:t>
            </a:r>
          </a:p>
        </p:txBody>
      </p:sp>
      <p:sp>
        <p:nvSpPr>
          <p:cNvPr id="230" name="Shape 230"/>
          <p:cNvSpPr/>
          <p:nvPr/>
        </p:nvSpPr>
        <p:spPr>
          <a:xfrm>
            <a:off x="8477353" y="4595642"/>
            <a:ext cx="2133078" cy="30718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228594" marR="0" lvl="1" indent="-228594" algn="l" rtl="0">
              <a:spcBef>
                <a:spcPts val="0"/>
              </a:spcBef>
              <a:buClr>
                <a:srgbClr val="006FF4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Line Item 1</a:t>
            </a:r>
          </a:p>
        </p:txBody>
      </p:sp>
      <p:sp>
        <p:nvSpPr>
          <p:cNvPr id="231" name="Shape 231"/>
          <p:cNvSpPr/>
          <p:nvPr/>
        </p:nvSpPr>
        <p:spPr>
          <a:xfrm>
            <a:off x="8477353" y="5243830"/>
            <a:ext cx="2133078" cy="30718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228594" marR="0" lvl="1" indent="-228594" algn="l" rtl="0">
              <a:spcBef>
                <a:spcPts val="0"/>
              </a:spcBef>
              <a:buClr>
                <a:srgbClr val="006FF4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Line Item 1</a:t>
            </a:r>
          </a:p>
        </p:txBody>
      </p:sp>
      <p:sp>
        <p:nvSpPr>
          <p:cNvPr id="232" name="Shape 232"/>
          <p:cNvSpPr/>
          <p:nvPr/>
        </p:nvSpPr>
        <p:spPr>
          <a:xfrm>
            <a:off x="8477353" y="5717594"/>
            <a:ext cx="2133078" cy="30718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228594" marR="0" lvl="1" indent="-228594" algn="l" rtl="0">
              <a:spcBef>
                <a:spcPts val="0"/>
              </a:spcBef>
              <a:buClr>
                <a:srgbClr val="006FF4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Line Item 1</a:t>
            </a:r>
          </a:p>
        </p:txBody>
      </p:sp>
      <p:sp>
        <p:nvSpPr>
          <p:cNvPr id="233" name="Shape 233"/>
          <p:cNvSpPr/>
          <p:nvPr/>
        </p:nvSpPr>
        <p:spPr>
          <a:xfrm>
            <a:off x="8477353" y="4049530"/>
            <a:ext cx="2133078" cy="30718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228594" marR="0" lvl="1" indent="-228594" algn="l" rtl="0">
              <a:spcBef>
                <a:spcPts val="0"/>
              </a:spcBef>
              <a:buClr>
                <a:srgbClr val="006FF4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Line Item 2</a:t>
            </a:r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2017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ALLOCATION: GENERAL </a:t>
            </a:r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337350" y="1447800"/>
            <a:ext cx="11016449" cy="437405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E-rate</a:t>
            </a:r>
            <a:r>
              <a:rPr lang="en-US" dirty="0"/>
              <a:t> funds may only be used to pay for services and products used by eligible entities for an eligible purpose (i.e., a primarily educational purpose).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a product or service has both eligible and ineligible functions, the cost of the ineligible functions must be allocated out of a funding request.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cost-allocation requires a clear delineation of costs.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cost-allocation must be based on a reasonable, tangible basis that reaches a realistic result.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Cost-allocations must be supported by documentation.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2017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73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81400" y="2112885"/>
            <a:ext cx="1833980" cy="1419285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832628" y="83126"/>
            <a:ext cx="6130772" cy="6622473"/>
          </a:xfrm>
        </p:spPr>
        <p:txBody>
          <a:bodyPr/>
          <a:lstStyle/>
          <a:p>
            <a:r>
              <a:rPr lang="en-US" sz="2400" dirty="0" smtClean="0"/>
              <a:t>How to Apply</a:t>
            </a:r>
          </a:p>
          <a:p>
            <a:r>
              <a:rPr lang="en-US" sz="2400" dirty="0" smtClean="0"/>
              <a:t>Request Services (FCC Form 470)</a:t>
            </a:r>
          </a:p>
          <a:p>
            <a:r>
              <a:rPr lang="en-US" sz="2400" dirty="0" smtClean="0"/>
              <a:t>Competitive Bidding &amp; Selecting a Vendor</a:t>
            </a:r>
          </a:p>
          <a:p>
            <a:r>
              <a:rPr lang="en-US" sz="2400" dirty="0" smtClean="0"/>
              <a:t>Request  Funding (FCC Form 471)</a:t>
            </a:r>
          </a:p>
          <a:p>
            <a:r>
              <a:rPr lang="en-US" sz="2400" dirty="0" smtClean="0"/>
              <a:t>Application Review &amp; Funding Commitments</a:t>
            </a:r>
          </a:p>
          <a:p>
            <a:r>
              <a:rPr lang="en-US" sz="2400" dirty="0" smtClean="0"/>
              <a:t>Start Services (FCC Form 486)</a:t>
            </a:r>
          </a:p>
          <a:p>
            <a:r>
              <a:rPr lang="en-US" sz="2400" dirty="0" smtClean="0"/>
              <a:t>Invoicing (FCC Forms 472 &amp; 474)</a:t>
            </a:r>
          </a:p>
          <a:p>
            <a:r>
              <a:rPr lang="en-US" sz="2400" dirty="0" smtClean="0"/>
              <a:t>Deadlines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55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337351" y="693600"/>
            <a:ext cx="11245049" cy="6824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4AD4"/>
              </a:buClr>
              <a:buSzPct val="25000"/>
            </a:pPr>
            <a:r>
              <a:rPr lang="en-US" dirty="0">
                <a:sym typeface="Source Sans Pro"/>
              </a:rPr>
              <a:t>APPLICATION </a:t>
            </a:r>
            <a:r>
              <a:rPr lang="en-US" dirty="0" smtClean="0">
                <a:sym typeface="Source Sans Pro"/>
              </a:rPr>
              <a:t>REVIEW: PROGRAM </a:t>
            </a:r>
            <a:r>
              <a:rPr lang="en-US" dirty="0">
                <a:sym typeface="Source Sans Pro"/>
              </a:rPr>
              <a:t>INTEGRITY ASSURANCE (PIA</a:t>
            </a:r>
            <a:r>
              <a:rPr lang="en-US" dirty="0" smtClean="0">
                <a:sym typeface="Source Sans Pro"/>
              </a:rPr>
              <a:t>)</a:t>
            </a:r>
            <a:endParaRPr lang="en-US" dirty="0">
              <a:sym typeface="Source Sans Pro"/>
            </a:endParaRPr>
          </a:p>
        </p:txBody>
      </p:sp>
      <p:sp>
        <p:nvSpPr>
          <p:cNvPr id="245" name="Shape 24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After submitting FCC Form 471, your application goes </a:t>
            </a:r>
            <a:r>
              <a:rPr lang="en-US" dirty="0"/>
              <a:t>into </a:t>
            </a:r>
            <a:r>
              <a:rPr lang="en-US" dirty="0">
                <a:sym typeface="Source Sans Pro"/>
              </a:rPr>
              <a:t>review.</a:t>
            </a:r>
          </a:p>
          <a:p>
            <a:pPr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Program Integrity Assurance (PIA) is the group at USAC that reviews your application and makes decisions on funding.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5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337351" y="693600"/>
            <a:ext cx="11245049" cy="6824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4AD4"/>
              </a:buClr>
              <a:buSzPct val="25000"/>
            </a:pPr>
            <a:r>
              <a:rPr lang="en-US" dirty="0">
                <a:sym typeface="Source Sans Pro"/>
              </a:rPr>
              <a:t>APPLICATION </a:t>
            </a:r>
            <a:r>
              <a:rPr lang="en-US" dirty="0" smtClean="0">
                <a:sym typeface="Source Sans Pro"/>
              </a:rPr>
              <a:t>REVIEW: PROGRAM </a:t>
            </a:r>
            <a:r>
              <a:rPr lang="en-US" dirty="0">
                <a:sym typeface="Source Sans Pro"/>
              </a:rPr>
              <a:t>INTEGRITY ASSURANCE (PIA</a:t>
            </a:r>
            <a:r>
              <a:rPr lang="en-US" dirty="0" smtClean="0">
                <a:sym typeface="Source Sans Pro"/>
              </a:rPr>
              <a:t>)</a:t>
            </a:r>
            <a:endParaRPr lang="en-US" dirty="0">
              <a:sym typeface="Source Sans Pro"/>
            </a:endParaRPr>
          </a:p>
        </p:txBody>
      </p:sp>
      <p:sp>
        <p:nvSpPr>
          <p:cNvPr id="245" name="Shape 24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Your </a:t>
            </a:r>
            <a:r>
              <a:rPr lang="en-US" dirty="0">
                <a:sym typeface="Source Sans Pro"/>
              </a:rPr>
              <a:t>PIA reviewer may contact you to: </a:t>
            </a:r>
          </a:p>
          <a:p>
            <a:pPr lvl="1">
              <a:spcBef>
                <a:spcPts val="1400"/>
              </a:spcBef>
              <a:spcAft>
                <a:spcPts val="0"/>
              </a:spcAft>
            </a:pPr>
            <a:r>
              <a:rPr lang="en-US" dirty="0">
                <a:sym typeface="Source Sans Pro"/>
              </a:rPr>
              <a:t>Verify</a:t>
            </a:r>
            <a:r>
              <a:rPr lang="en-US" dirty="0"/>
              <a:t> </a:t>
            </a:r>
            <a:r>
              <a:rPr lang="en-US" dirty="0">
                <a:sym typeface="Source Sans Pro"/>
              </a:rPr>
              <a:t>eligibility of one or more of your schools </a:t>
            </a:r>
            <a:r>
              <a:rPr lang="en-US" dirty="0"/>
              <a:t>or</a:t>
            </a:r>
            <a:r>
              <a:rPr lang="en-US" dirty="0">
                <a:sym typeface="Source Sans Pro"/>
              </a:rPr>
              <a:t> libraries (usually only if they have not appeared on a</a:t>
            </a:r>
            <a:r>
              <a:rPr lang="en-US" dirty="0"/>
              <a:t>n application before).</a:t>
            </a:r>
          </a:p>
          <a:p>
            <a:pPr lvl="1">
              <a:spcBef>
                <a:spcPts val="1400"/>
              </a:spcBef>
              <a:spcAft>
                <a:spcPts val="0"/>
              </a:spcAft>
            </a:pPr>
            <a:r>
              <a:rPr lang="en-US" dirty="0">
                <a:sym typeface="Source Sans Pro"/>
              </a:rPr>
              <a:t>Verify</a:t>
            </a:r>
            <a:r>
              <a:rPr lang="en-US" dirty="0"/>
              <a:t> </a:t>
            </a:r>
            <a:r>
              <a:rPr lang="en-US" dirty="0">
                <a:sym typeface="Source Sans Pro"/>
              </a:rPr>
              <a:t>eligibility of the requested services. </a:t>
            </a:r>
          </a:p>
          <a:p>
            <a:pPr lvl="1">
              <a:spcBef>
                <a:spcPts val="1400"/>
              </a:spcBef>
              <a:spcAft>
                <a:spcPts val="0"/>
              </a:spcAft>
            </a:pPr>
            <a:r>
              <a:rPr lang="en-US" dirty="0"/>
              <a:t>Ask</a:t>
            </a:r>
            <a:r>
              <a:rPr lang="en-US" dirty="0">
                <a:sym typeface="Source Sans Pro"/>
              </a:rPr>
              <a:t> for additional documentation to verify your compliance with program rules.</a:t>
            </a:r>
          </a:p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Some applications undergo additional review.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>
                <a:sym typeface="Source Sans Pro"/>
              </a:rPr>
              <a:t>In “selective review,” the PIA reviewer may request more detailed responses</a:t>
            </a:r>
            <a:r>
              <a:rPr lang="en-US" dirty="0"/>
              <a:t> to specific questions.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5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60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idx="1"/>
          </p:nvPr>
        </p:nvSpPr>
        <p:spPr>
          <a:xfrm>
            <a:off x="337350" y="1447800"/>
            <a:ext cx="8258010" cy="43740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sym typeface="Source Sans Pro"/>
              </a:rPr>
              <a:t>You have 15 days to respond to PIA questions.</a:t>
            </a:r>
          </a:p>
          <a:p>
            <a:pPr lvl="1"/>
            <a:r>
              <a:rPr lang="en-US" dirty="0">
                <a:sym typeface="Source Sans Pro"/>
              </a:rPr>
              <a:t>You can ask for an automatic seven-day extension if you need it.</a:t>
            </a:r>
          </a:p>
          <a:p>
            <a:r>
              <a:rPr lang="en-US" dirty="0">
                <a:sym typeface="Source Sans Pro"/>
              </a:rPr>
              <a:t>If you need help understanding the PIA inquiry, ask your reviewer for help.</a:t>
            </a:r>
          </a:p>
          <a:p>
            <a:r>
              <a:rPr lang="en-US" dirty="0">
                <a:sym typeface="Source Sans Pro"/>
              </a:rPr>
              <a:t>To answer inquiries, ask for extensions, or find your reviewer’s contact </a:t>
            </a:r>
            <a:r>
              <a:rPr lang="en-US" dirty="0" smtClean="0">
                <a:sym typeface="Source Sans Pro"/>
              </a:rPr>
              <a:t>info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sym typeface="Source Sans Pro"/>
              </a:rPr>
              <a:t>Navigate </a:t>
            </a:r>
            <a:r>
              <a:rPr lang="en-US" dirty="0">
                <a:sym typeface="Source Sans Pro"/>
              </a:rPr>
              <a:t>to the FCC Form 471 in </a:t>
            </a:r>
            <a:r>
              <a:rPr lang="en-US" dirty="0" smtClean="0">
                <a:sym typeface="Source Sans Pro"/>
              </a:rPr>
              <a:t>EPC.</a:t>
            </a:r>
          </a:p>
          <a:p>
            <a:pPr lvl="1"/>
            <a:r>
              <a:rPr lang="en-US" dirty="0" smtClean="0">
                <a:sym typeface="Source Sans Pro"/>
              </a:rPr>
              <a:t>Choose </a:t>
            </a:r>
            <a:r>
              <a:rPr lang="en-US" dirty="0">
                <a:sym typeface="Source Sans Pro"/>
              </a:rPr>
              <a:t>”Related Actions</a:t>
            </a:r>
            <a:r>
              <a:rPr lang="en-US" dirty="0" smtClean="0">
                <a:sym typeface="Source Sans Pro"/>
              </a:rPr>
              <a:t>.”</a:t>
            </a:r>
          </a:p>
          <a:p>
            <a:pPr lvl="1"/>
            <a:r>
              <a:rPr lang="en-US" dirty="0" smtClean="0">
                <a:sym typeface="Source Sans Pro"/>
              </a:rPr>
              <a:t>Choose </a:t>
            </a:r>
            <a:r>
              <a:rPr lang="en-US" dirty="0">
                <a:sym typeface="Source Sans Pro"/>
              </a:rPr>
              <a:t>“Respond to Inquiries.”</a:t>
            </a:r>
          </a:p>
        </p:txBody>
      </p:sp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337351" y="693599"/>
            <a:ext cx="9187649" cy="7764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QUESTIONS FROM YOUR PIA REVIEWER</a:t>
            </a:r>
          </a:p>
        </p:txBody>
      </p:sp>
      <p:pic>
        <p:nvPicPr>
          <p:cNvPr id="255" name="Shape 25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1828800"/>
            <a:ext cx="3032181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FUNDING DECISION</a:t>
            </a:r>
          </a:p>
        </p:txBody>
      </p:sp>
      <p:sp>
        <p:nvSpPr>
          <p:cNvPr id="260" name="Shape 260"/>
          <p:cNvSpPr txBox="1">
            <a:spLocks noGrp="1"/>
          </p:cNvSpPr>
          <p:nvPr>
            <p:ph idx="1"/>
          </p:nvPr>
        </p:nvSpPr>
        <p:spPr>
          <a:xfrm>
            <a:off x="337350" y="1371600"/>
            <a:ext cx="10711650" cy="44502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When PIA</a:t>
            </a:r>
            <a:r>
              <a:rPr lang="en-US" dirty="0"/>
              <a:t>’s </a:t>
            </a:r>
            <a:r>
              <a:rPr lang="en-US" dirty="0">
                <a:sym typeface="Source Sans Pro"/>
              </a:rPr>
              <a:t>review is complete, you and your service provider receive a notification with decisions about your funding.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The notification is called the Funding Commitment Decision Letter (FCDL).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Your FCDL will show: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>
                <a:sym typeface="Source Sans Pro"/>
              </a:rPr>
              <a:t>Approved funding amounts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>
                <a:sym typeface="Source Sans Pro"/>
              </a:rPr>
              <a:t>Modified or denied funding amounts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>
                <a:sym typeface="Source Sans Pro"/>
              </a:rPr>
              <a:t>Next steps</a:t>
            </a:r>
          </a:p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FCDLs are delivered via EPC and you will </a:t>
            </a:r>
            <a:r>
              <a:rPr lang="en-US" dirty="0"/>
              <a:t>also receive</a:t>
            </a:r>
            <a:r>
              <a:rPr lang="en-US" dirty="0">
                <a:sym typeface="Source Sans Pro"/>
              </a:rPr>
              <a:t> an email</a:t>
            </a:r>
            <a:r>
              <a:rPr lang="en-US" dirty="0"/>
              <a:t>.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>
                <a:sym typeface="Source Sans Pro"/>
              </a:rPr>
              <a:t>Go to the Notifications section of EPC and generate the letter</a:t>
            </a:r>
            <a:r>
              <a:rPr lang="en-US" dirty="0"/>
              <a:t>.</a:t>
            </a: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5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ABOUT FCC FORM </a:t>
            </a:r>
            <a:r>
              <a:rPr lang="en-US" dirty="0" smtClean="0">
                <a:sym typeface="Source Sans Pro"/>
              </a:rPr>
              <a:t>486 (START SERVICES)</a:t>
            </a:r>
            <a:endParaRPr lang="en-US" dirty="0">
              <a:sym typeface="Source Sans Pro"/>
            </a:endParaRPr>
          </a:p>
        </p:txBody>
      </p:sp>
      <p:sp>
        <p:nvSpPr>
          <p:cNvPr id="275" name="Shape 275"/>
          <p:cNvSpPr txBox="1">
            <a:spLocks noGrp="1"/>
          </p:cNvSpPr>
          <p:nvPr>
            <p:ph idx="1"/>
          </p:nvPr>
        </p:nvSpPr>
        <p:spPr>
          <a:xfrm>
            <a:off x="337350" y="1709057"/>
            <a:ext cx="11016449" cy="4112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Notifies USAC that your eligible services have started or been delivered.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File FCC Form 486 after you’ve received your FCDL or your services have started, whichever </a:t>
            </a:r>
            <a:r>
              <a:rPr lang="en-US" dirty="0"/>
              <a:t>is later.</a:t>
            </a:r>
            <a:endParaRPr lang="en-US" dirty="0">
              <a:sym typeface="Source Sans Pro"/>
            </a:endParaRPr>
          </a:p>
          <a:p>
            <a:pPr lvl="1">
              <a:spcBef>
                <a:spcPts val="800"/>
              </a:spcBef>
            </a:pPr>
            <a:r>
              <a:rPr lang="en-US" dirty="0">
                <a:sym typeface="Source Sans Pro"/>
              </a:rPr>
              <a:t>Many applicants start service on July 1, the first day of the funding year.</a:t>
            </a:r>
          </a:p>
          <a:p>
            <a:pPr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Confirms </a:t>
            </a:r>
            <a:r>
              <a:rPr lang="en-US" dirty="0"/>
              <a:t>your status under</a:t>
            </a:r>
            <a:r>
              <a:rPr lang="en-US" dirty="0">
                <a:sym typeface="Source Sans Pro"/>
              </a:rPr>
              <a:t> the Children’s Internet Protection Act </a:t>
            </a:r>
            <a:endParaRPr lang="en-US" dirty="0" smtClean="0">
              <a:sym typeface="Source Sans Pro"/>
            </a:endParaRPr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5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ABOUT FCC FORM </a:t>
            </a:r>
            <a:r>
              <a:rPr lang="en-US" dirty="0" smtClean="0">
                <a:sym typeface="Source Sans Pro"/>
              </a:rPr>
              <a:t>486 (START SERVICES)</a:t>
            </a:r>
            <a:endParaRPr lang="en-US" dirty="0">
              <a:sym typeface="Source Sans Pro"/>
            </a:endParaRPr>
          </a:p>
        </p:txBody>
      </p:sp>
      <p:sp>
        <p:nvSpPr>
          <p:cNvPr id="275" name="Shape 275"/>
          <p:cNvSpPr txBox="1">
            <a:spLocks noGrp="1"/>
          </p:cNvSpPr>
          <p:nvPr>
            <p:ph idx="1"/>
          </p:nvPr>
        </p:nvSpPr>
        <p:spPr>
          <a:xfrm>
            <a:off x="337350" y="1709057"/>
            <a:ext cx="11016449" cy="4112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After submitting FCC Form 486, you and your service provider will receive two notifications.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The first notification will confirm the form was certified.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The second notification will be your FCC Form 486 Notification Letter telling you that your form has been reviewed and approved.</a:t>
            </a:r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5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26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337351" y="693600"/>
            <a:ext cx="11321249" cy="6824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CHILDREN’S INTERNET PROTECTION ACT (CIPA) COMPLIANCE</a:t>
            </a:r>
          </a:p>
        </p:txBody>
      </p:sp>
      <p:sp>
        <p:nvSpPr>
          <p:cNvPr id="283" name="Shape 28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CIPA is a law with specific requirements for entities that receive</a:t>
            </a:r>
            <a:r>
              <a:rPr lang="en-US" dirty="0"/>
              <a:t> E-rate discounts on </a:t>
            </a:r>
            <a:r>
              <a:rPr lang="en-US" dirty="0">
                <a:sym typeface="Source Sans Pro"/>
              </a:rPr>
              <a:t>Internet </a:t>
            </a:r>
            <a:r>
              <a:rPr lang="en-US" dirty="0"/>
              <a:t>access.</a:t>
            </a:r>
          </a:p>
          <a:p>
            <a:pPr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CIPA compliance includes:</a:t>
            </a:r>
          </a:p>
          <a:p>
            <a:pPr lvl="1"/>
            <a:r>
              <a:rPr lang="en-US" dirty="0">
                <a:sym typeface="Source Sans Pro"/>
              </a:rPr>
              <a:t>Internet safety policy</a:t>
            </a:r>
          </a:p>
          <a:p>
            <a:pPr lvl="1"/>
            <a:r>
              <a:rPr lang="en-US" dirty="0">
                <a:sym typeface="Source Sans Pro"/>
              </a:rPr>
              <a:t>Technology protection measure/filter</a:t>
            </a:r>
          </a:p>
          <a:p>
            <a:pPr lvl="1"/>
            <a:r>
              <a:rPr lang="en-US" dirty="0">
                <a:sym typeface="Source Sans Pro"/>
              </a:rPr>
              <a:t>Holding one hearing</a:t>
            </a:r>
            <a:r>
              <a:rPr lang="en-US" dirty="0"/>
              <a:t> or </a:t>
            </a:r>
            <a:r>
              <a:rPr lang="en-US" dirty="0">
                <a:sym typeface="Source Sans Pro"/>
              </a:rPr>
              <a:t>meeting (with reasonable public notice) on the Internet safe</a:t>
            </a:r>
            <a:r>
              <a:rPr lang="en-US" dirty="0"/>
              <a:t>ty policy</a:t>
            </a:r>
          </a:p>
          <a:p>
            <a:pPr lvl="1"/>
            <a:r>
              <a:rPr lang="en-US" dirty="0">
                <a:sym typeface="Source Sans Pro"/>
              </a:rPr>
              <a:t>(For schools only) education for students on Internet safety with focus on social networking, chat rooms, and cyberbullying.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ABOUT INVOICING (FCC FORMS 472/474)</a:t>
            </a:r>
          </a:p>
        </p:txBody>
      </p:sp>
      <p:sp>
        <p:nvSpPr>
          <p:cNvPr id="297" name="Shape 29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Arial"/>
              <a:buNone/>
            </a:pPr>
            <a:r>
              <a:rPr lang="en-US" sz="2200" b="1" i="0" u="none" strike="noStrike" cap="none" dirty="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INVOICING (FCC FORMS 472 AND 474)</a:t>
            </a:r>
          </a:p>
        </p:txBody>
      </p:sp>
      <p:sp>
        <p:nvSpPr>
          <p:cNvPr id="299" name="Shape 299"/>
          <p:cNvSpPr/>
          <p:nvPr/>
        </p:nvSpPr>
        <p:spPr>
          <a:xfrm>
            <a:off x="328887" y="2966568"/>
            <a:ext cx="5689600" cy="32818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20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0" name="Shape 300"/>
          <p:cNvSpPr txBox="1"/>
          <p:nvPr/>
        </p:nvSpPr>
        <p:spPr>
          <a:xfrm>
            <a:off x="297360" y="3139348"/>
            <a:ext cx="5689600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BEAR Method</a:t>
            </a:r>
          </a:p>
        </p:txBody>
      </p:sp>
      <p:sp>
        <p:nvSpPr>
          <p:cNvPr id="301" name="Shape 301"/>
          <p:cNvSpPr/>
          <p:nvPr/>
        </p:nvSpPr>
        <p:spPr>
          <a:xfrm>
            <a:off x="6197600" y="2966568"/>
            <a:ext cx="5689600" cy="32818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20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2" name="Shape 302"/>
          <p:cNvSpPr txBox="1"/>
          <p:nvPr/>
        </p:nvSpPr>
        <p:spPr>
          <a:xfrm>
            <a:off x="6195384" y="3109909"/>
            <a:ext cx="5689600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SPI Method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-73137" y="3810000"/>
            <a:ext cx="6170887" cy="19836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85800" marR="0" lvl="1" indent="-228600"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100000"/>
              <a:buFont typeface="Arial" charset="0"/>
              <a:buChar char="•"/>
            </a:pPr>
            <a:r>
              <a: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  <a:sym typeface="Source Sans Pro"/>
              </a:rPr>
              <a:t>FCC Form 472, Billed Entity Applicant Reimbursement (BEAR) Form </a:t>
            </a:r>
          </a:p>
          <a:p>
            <a:pPr marL="685800" marR="0" lvl="1" indent="-228600"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100000"/>
              <a:buFont typeface="Arial" charset="0"/>
              <a:buChar char="•"/>
            </a:pPr>
            <a:r>
              <a: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  <a:sym typeface="Source Sans Pro"/>
              </a:rPr>
              <a:t>Applicant files this form after paying for the services in full to request reimbursement from USAC for the discount amount.</a:t>
            </a:r>
          </a:p>
          <a:p>
            <a:pPr marL="685800" marR="0" lvl="1" indent="-228600"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Arial" charset="0"/>
              <a:buChar char="•"/>
            </a:pPr>
            <a:endParaRPr sz="2000" kern="1200" dirty="0">
              <a:solidFill>
                <a:schemeClr val="tx1">
                  <a:lumMod val="65000"/>
                  <a:lumOff val="35000"/>
                </a:schemeClr>
              </a:solidFill>
              <a:latin typeface="Source Sans Pro" charset="0"/>
              <a:ea typeface="Source Sans Pro" charset="0"/>
              <a:cs typeface="Source Sans Pro" charset="0"/>
              <a:sym typeface="Source Sans Pro"/>
            </a:endParaRPr>
          </a:p>
        </p:txBody>
      </p:sp>
      <p:sp>
        <p:nvSpPr>
          <p:cNvPr id="304" name="Shape 304"/>
          <p:cNvSpPr txBox="1"/>
          <p:nvPr/>
        </p:nvSpPr>
        <p:spPr>
          <a:xfrm>
            <a:off x="5794777" y="3810000"/>
            <a:ext cx="6092423" cy="16016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85800" lvl="1" indent="-228600"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100000"/>
              <a:buFont typeface="Arial" charset="0"/>
              <a:buChar char="•"/>
            </a:pPr>
            <a:r>
              <a: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  <a:sym typeface="Source Sans Pro"/>
              </a:rPr>
              <a:t>FCC Form 474, Service Provider Invoice (SPI) Form</a:t>
            </a:r>
          </a:p>
          <a:p>
            <a:pPr marL="685800" lvl="1" indent="-228600"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100000"/>
              <a:buFont typeface="Arial" charset="0"/>
              <a:buChar char="•"/>
            </a:pPr>
            <a:r>
              <a: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  <a:sym typeface="Source Sans Pro"/>
              </a:rPr>
              <a:t>Service provider files this form after billing the applicant for the non-discount share to request reimbursement from USAC for the discount amount.</a:t>
            </a:r>
          </a:p>
        </p:txBody>
      </p:sp>
      <p:cxnSp>
        <p:nvCxnSpPr>
          <p:cNvPr id="305" name="Shape 305"/>
          <p:cNvCxnSpPr/>
          <p:nvPr/>
        </p:nvCxnSpPr>
        <p:spPr>
          <a:xfrm>
            <a:off x="504422" y="3657600"/>
            <a:ext cx="5290355" cy="0"/>
          </a:xfrm>
          <a:prstGeom prst="straightConnector1">
            <a:avLst/>
          </a:pr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6" name="Shape 306"/>
          <p:cNvCxnSpPr/>
          <p:nvPr/>
        </p:nvCxnSpPr>
        <p:spPr>
          <a:xfrm>
            <a:off x="6397221" y="3657600"/>
            <a:ext cx="5290355" cy="0"/>
          </a:xfrm>
          <a:prstGeom prst="straightConnector1">
            <a:avLst/>
          </a:pr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7" name="Shape 307"/>
          <p:cNvSpPr txBox="1"/>
          <p:nvPr/>
        </p:nvSpPr>
        <p:spPr>
          <a:xfrm>
            <a:off x="508000" y="1858674"/>
            <a:ext cx="11179500" cy="960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  <a:sym typeface="Source Sans Pro"/>
              </a:rPr>
              <a:t>You or your service provider invoices USAC to receive funding. </a:t>
            </a:r>
          </a:p>
          <a:p>
            <a:pPr marL="514350" marR="0" lvl="0" indent="-514350"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  <a:sym typeface="Source Sans Pro"/>
              </a:rPr>
              <a:t>Applicants can choose their method of invoicing.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INVOICING REQUIREMENTS</a:t>
            </a:r>
          </a:p>
        </p:txBody>
      </p:sp>
      <p:sp>
        <p:nvSpPr>
          <p:cNvPr id="312" name="Shape 312"/>
          <p:cNvSpPr txBox="1">
            <a:spLocks noGrp="1"/>
          </p:cNvSpPr>
          <p:nvPr>
            <p:ph idx="1"/>
          </p:nvPr>
        </p:nvSpPr>
        <p:spPr>
          <a:xfrm>
            <a:off x="337351" y="1709056"/>
            <a:ext cx="9898602" cy="49203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If you choose to invoice via </a:t>
            </a:r>
            <a:r>
              <a:rPr lang="en-US" dirty="0"/>
              <a:t>the </a:t>
            </a:r>
            <a:r>
              <a:rPr lang="en-US" dirty="0">
                <a:sym typeface="Source Sans Pro"/>
              </a:rPr>
              <a:t>BEAR </a:t>
            </a:r>
            <a:r>
              <a:rPr lang="en-US" dirty="0"/>
              <a:t>Form</a:t>
            </a:r>
            <a:r>
              <a:rPr lang="en-US" dirty="0">
                <a:sym typeface="Source Sans Pro"/>
              </a:rPr>
              <a:t>, USAC will send the </a:t>
            </a:r>
            <a:r>
              <a:rPr lang="en-US" dirty="0"/>
              <a:t>payment </a:t>
            </a:r>
            <a:r>
              <a:rPr lang="en-US" dirty="0">
                <a:sym typeface="Source Sans Pro"/>
              </a:rPr>
              <a:t>via electronic transfer directly to your organization’s bank account.</a:t>
            </a:r>
          </a:p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First, you must provide your banking information on FCC Form 498 to obtain an </a:t>
            </a:r>
            <a:r>
              <a:rPr lang="en-US" dirty="0">
                <a:sym typeface="Source Sans Pro"/>
                <a:hlinkClick r:id="rId3"/>
              </a:rPr>
              <a:t>Applicant 498 ID</a:t>
            </a:r>
            <a:r>
              <a:rPr lang="en-US" dirty="0"/>
              <a:t>.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/>
              <a:t>This form is a</a:t>
            </a:r>
            <a:r>
              <a:rPr lang="en-US" dirty="0">
                <a:sym typeface="Source Sans Pro"/>
              </a:rPr>
              <a:t>vailable in the school or library’s EPC profile under “Related Actions” if y</a:t>
            </a:r>
            <a:r>
              <a:rPr lang="en-US" dirty="0"/>
              <a:t>our account administrator assigned you rights to access this form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INVOICING REQUIREMENTS</a:t>
            </a:r>
          </a:p>
        </p:txBody>
      </p:sp>
      <p:sp>
        <p:nvSpPr>
          <p:cNvPr id="312" name="Shape 312"/>
          <p:cNvSpPr txBox="1">
            <a:spLocks noGrp="1"/>
          </p:cNvSpPr>
          <p:nvPr>
            <p:ph idx="1"/>
          </p:nvPr>
        </p:nvSpPr>
        <p:spPr>
          <a:xfrm>
            <a:off x="337351" y="1709056"/>
            <a:ext cx="9898602" cy="49203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Before </a:t>
            </a:r>
            <a:r>
              <a:rPr lang="en-US" dirty="0">
                <a:sym typeface="Source Sans Pro"/>
              </a:rPr>
              <a:t>invoicing USAC for your funding, you must have: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>
                <a:sym typeface="Source Sans Pro"/>
              </a:rPr>
              <a:t>Received an FCDL with a positive commitment.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>
                <a:sym typeface="Source Sans Pro"/>
              </a:rPr>
              <a:t>Received an FCC Form 486 Notification Letter.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>
                <a:sym typeface="Source Sans Pro"/>
              </a:rPr>
              <a:t>Received and pai</a:t>
            </a:r>
            <a:r>
              <a:rPr lang="en-US" dirty="0"/>
              <a:t>d for </a:t>
            </a:r>
            <a:r>
              <a:rPr lang="en-US" dirty="0">
                <a:sym typeface="Source Sans Pro"/>
              </a:rPr>
              <a:t>your products or services. </a:t>
            </a:r>
          </a:p>
          <a:p>
            <a:pPr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Your service provider must have completed FCC Form 473, the Service Provider Annual Certification (SPAC) Form, for t</a:t>
            </a:r>
            <a:r>
              <a:rPr lang="en-US" dirty="0"/>
              <a:t>hat funding year.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26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HOW TO APPLY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7350" y="1709057"/>
            <a:ext cx="10279899" cy="133894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Call our Client Service Bureau at call (888) 203-8100 to set up an account in EPC and make sure your school or library has a Billed Entity Number (an ID number assigned by E-rate).</a:t>
            </a:r>
          </a:p>
          <a:p>
            <a:endParaRPr lang="en-US" dirty="0"/>
          </a:p>
        </p:txBody>
      </p:sp>
      <p:sp>
        <p:nvSpPr>
          <p:cNvPr id="355" name="Shape 355"/>
          <p:cNvSpPr/>
          <p:nvPr/>
        </p:nvSpPr>
        <p:spPr>
          <a:xfrm>
            <a:off x="304800" y="3557130"/>
            <a:ext cx="2540000" cy="238646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3D7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Shape 356"/>
          <p:cNvSpPr/>
          <p:nvPr/>
        </p:nvSpPr>
        <p:spPr>
          <a:xfrm>
            <a:off x="3318932" y="3574376"/>
            <a:ext cx="2540000" cy="236922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3D7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Shape 357"/>
          <p:cNvSpPr/>
          <p:nvPr/>
        </p:nvSpPr>
        <p:spPr>
          <a:xfrm>
            <a:off x="6359290" y="3574376"/>
            <a:ext cx="2540000" cy="236922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3D7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Shape 358"/>
          <p:cNvSpPr/>
          <p:nvPr/>
        </p:nvSpPr>
        <p:spPr>
          <a:xfrm>
            <a:off x="9390217" y="3601918"/>
            <a:ext cx="2540000" cy="234168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3D7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Shape 359"/>
          <p:cNvSpPr txBox="1"/>
          <p:nvPr/>
        </p:nvSpPr>
        <p:spPr>
          <a:xfrm>
            <a:off x="304800" y="3575526"/>
            <a:ext cx="2540100" cy="101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2400" dirty="0">
                <a:solidFill>
                  <a:srgbClr val="00549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Request services</a:t>
            </a:r>
          </a:p>
          <a:p>
            <a:pPr algn="ctr">
              <a:buSzPct val="25000"/>
            </a:pPr>
            <a:r>
              <a:rPr lang="en-US" sz="2400" b="1" dirty="0">
                <a:solidFill>
                  <a:srgbClr val="00549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(FCC Form 470),</a:t>
            </a:r>
          </a:p>
          <a:p>
            <a:pPr algn="ctr">
              <a:buSzPct val="25000"/>
            </a:pPr>
            <a:r>
              <a:rPr lang="en-US" sz="2400" dirty="0">
                <a:solidFill>
                  <a:srgbClr val="00549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run a competitive bid process, and select a vendor</a:t>
            </a:r>
          </a:p>
        </p:txBody>
      </p:sp>
      <p:sp>
        <p:nvSpPr>
          <p:cNvPr id="360" name="Shape 360"/>
          <p:cNvSpPr txBox="1"/>
          <p:nvPr/>
        </p:nvSpPr>
        <p:spPr>
          <a:xfrm>
            <a:off x="3318932" y="3651725"/>
            <a:ext cx="2540100" cy="101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2400" dirty="0">
                <a:solidFill>
                  <a:srgbClr val="00549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Request funding</a:t>
            </a:r>
          </a:p>
          <a:p>
            <a:pPr algn="ctr">
              <a:buSzPct val="25000"/>
            </a:pPr>
            <a:r>
              <a:rPr lang="en-US" sz="2400" b="1" dirty="0">
                <a:solidFill>
                  <a:srgbClr val="00549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(FCC Form 471)</a:t>
            </a:r>
          </a:p>
          <a:p>
            <a:pPr algn="ctr">
              <a:buSzPct val="25000"/>
            </a:pPr>
            <a:r>
              <a:rPr lang="en-US" sz="2400" dirty="0">
                <a:solidFill>
                  <a:srgbClr val="00549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 undergo application review</a:t>
            </a:r>
          </a:p>
        </p:txBody>
      </p:sp>
      <p:sp>
        <p:nvSpPr>
          <p:cNvPr id="361" name="Shape 361"/>
          <p:cNvSpPr txBox="1"/>
          <p:nvPr/>
        </p:nvSpPr>
        <p:spPr>
          <a:xfrm>
            <a:off x="6306742" y="3651725"/>
            <a:ext cx="2540100" cy="101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2400" dirty="0">
                <a:solidFill>
                  <a:srgbClr val="00549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Confirm the start of services and status of CIPA compliance </a:t>
            </a:r>
          </a:p>
          <a:p>
            <a:pPr algn="ctr">
              <a:buSzPct val="25000"/>
            </a:pPr>
            <a:r>
              <a:rPr lang="en-US" sz="2400" b="1" dirty="0">
                <a:solidFill>
                  <a:srgbClr val="00549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(FCC Form 486)</a:t>
            </a:r>
          </a:p>
        </p:txBody>
      </p:sp>
      <p:sp>
        <p:nvSpPr>
          <p:cNvPr id="362" name="Shape 362"/>
          <p:cNvSpPr txBox="1"/>
          <p:nvPr/>
        </p:nvSpPr>
        <p:spPr>
          <a:xfrm>
            <a:off x="9347200" y="3642527"/>
            <a:ext cx="2540100" cy="2215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2400" dirty="0">
                <a:solidFill>
                  <a:srgbClr val="00549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Request </a:t>
            </a:r>
            <a:r>
              <a:rPr lang="en-US" sz="2400" dirty="0" smtClean="0">
                <a:solidFill>
                  <a:srgbClr val="00549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reimbursements </a:t>
            </a:r>
            <a:r>
              <a:rPr lang="en-US" sz="2400" b="1" dirty="0">
                <a:solidFill>
                  <a:srgbClr val="00549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(FCC Form </a:t>
            </a:r>
            <a:r>
              <a:rPr lang="en-US" sz="2400" b="1" dirty="0" smtClean="0">
                <a:solidFill>
                  <a:srgbClr val="00549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472) </a:t>
            </a:r>
            <a:endParaRPr lang="en-US" sz="2400" dirty="0" smtClean="0">
              <a:solidFill>
                <a:srgbClr val="00549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>
              <a:buSzPct val="25000"/>
            </a:pPr>
            <a:r>
              <a:rPr lang="en-US" sz="2400" dirty="0">
                <a:solidFill>
                  <a:srgbClr val="00549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400" dirty="0" smtClean="0">
                <a:solidFill>
                  <a:srgbClr val="00549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 receive discounts</a:t>
            </a:r>
            <a:endParaRPr lang="en-US" sz="2400" dirty="0">
              <a:solidFill>
                <a:srgbClr val="00549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>
              <a:buSzPct val="25000"/>
            </a:pPr>
            <a:r>
              <a:rPr lang="en-US" sz="2400" b="1" dirty="0">
                <a:solidFill>
                  <a:srgbClr val="00549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(FCC Form </a:t>
            </a:r>
            <a:r>
              <a:rPr lang="en-US" sz="2400" b="1" dirty="0" smtClean="0">
                <a:solidFill>
                  <a:srgbClr val="00549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474)</a:t>
            </a:r>
            <a:endParaRPr lang="en-US" sz="2400" dirty="0">
              <a:solidFill>
                <a:srgbClr val="00549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3" name="Shape 363"/>
          <p:cNvSpPr txBox="1"/>
          <p:nvPr/>
        </p:nvSpPr>
        <p:spPr>
          <a:xfrm>
            <a:off x="304800" y="2934809"/>
            <a:ext cx="2540000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3200" b="1">
                <a:solidFill>
                  <a:srgbClr val="FE5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1.</a:t>
            </a:r>
          </a:p>
        </p:txBody>
      </p:sp>
      <p:sp>
        <p:nvSpPr>
          <p:cNvPr id="364" name="Shape 364"/>
          <p:cNvSpPr txBox="1"/>
          <p:nvPr/>
        </p:nvSpPr>
        <p:spPr>
          <a:xfrm>
            <a:off x="3318932" y="2908233"/>
            <a:ext cx="2540000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3200" b="1">
                <a:solidFill>
                  <a:srgbClr val="FE5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2.</a:t>
            </a:r>
          </a:p>
        </p:txBody>
      </p:sp>
      <p:sp>
        <p:nvSpPr>
          <p:cNvPr id="365" name="Shape 365"/>
          <p:cNvSpPr txBox="1"/>
          <p:nvPr/>
        </p:nvSpPr>
        <p:spPr>
          <a:xfrm>
            <a:off x="6333066" y="2908233"/>
            <a:ext cx="2540000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3200" b="1" dirty="0">
                <a:solidFill>
                  <a:srgbClr val="FE5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3.</a:t>
            </a:r>
          </a:p>
        </p:txBody>
      </p:sp>
      <p:sp>
        <p:nvSpPr>
          <p:cNvPr id="366" name="Shape 366"/>
          <p:cNvSpPr txBox="1"/>
          <p:nvPr/>
        </p:nvSpPr>
        <p:spPr>
          <a:xfrm>
            <a:off x="9356531" y="2943175"/>
            <a:ext cx="2540000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3200" b="1" dirty="0">
                <a:solidFill>
                  <a:srgbClr val="FE5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4.</a:t>
            </a:r>
          </a:p>
        </p:txBody>
      </p:sp>
      <p:sp>
        <p:nvSpPr>
          <p:cNvPr id="1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47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PRE-COMMITMENT DEADLINES</a:t>
            </a:r>
          </a:p>
        </p:txBody>
      </p:sp>
      <p:sp>
        <p:nvSpPr>
          <p:cNvPr id="325" name="Shape 32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Use the </a:t>
            </a:r>
            <a:r>
              <a:rPr lang="en-US" dirty="0">
                <a:hlinkClick r:id="rId3"/>
              </a:rPr>
              <a:t>Deadlines Tool </a:t>
            </a:r>
            <a:r>
              <a:rPr lang="en-US" dirty="0">
                <a:sym typeface="Source Sans Pro"/>
              </a:rPr>
              <a:t>on our website to help determine your deadline.</a:t>
            </a:r>
          </a:p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FCC Form 470 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/>
              <a:t>Post to the USAC website no later than 28 days before the last day of the FCC Form 471 filing window.</a:t>
            </a:r>
          </a:p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FCC Form 471 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>
                <a:sym typeface="Source Sans Pro"/>
              </a:rPr>
              <a:t>File only during the application filing window (exact dates vary each year).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>
                <a:sym typeface="Source Sans Pro"/>
              </a:rPr>
              <a:t>File by 11:59 PM EDT on the last day of the filing window.</a:t>
            </a:r>
          </a:p>
          <a:p>
            <a:pPr marL="4572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5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5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5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8" name="Shape 328"/>
          <p:cNvSpPr txBox="1"/>
          <p:nvPr/>
        </p:nvSpPr>
        <p:spPr>
          <a:xfrm>
            <a:off x="304800" y="5765801"/>
            <a:ext cx="11582400" cy="5029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5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POST-COMMITMENT DEADLINES</a:t>
            </a:r>
          </a:p>
        </p:txBody>
      </p:sp>
      <p:sp>
        <p:nvSpPr>
          <p:cNvPr id="333" name="Shape 333"/>
          <p:cNvSpPr txBox="1">
            <a:spLocks noGrp="1"/>
          </p:cNvSpPr>
          <p:nvPr>
            <p:ph idx="1"/>
          </p:nvPr>
        </p:nvSpPr>
        <p:spPr>
          <a:xfrm>
            <a:off x="337351" y="1709056"/>
            <a:ext cx="9898602" cy="47679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FCC Form 486</a:t>
            </a:r>
          </a:p>
          <a:p>
            <a:pPr lvl="1">
              <a:spcAft>
                <a:spcPts val="0"/>
              </a:spcAft>
            </a:pPr>
            <a:r>
              <a:rPr lang="en-US" dirty="0"/>
              <a:t>Deadline is </a:t>
            </a:r>
            <a:r>
              <a:rPr lang="en-US" dirty="0">
                <a:sym typeface="Source Sans Pro"/>
              </a:rPr>
              <a:t>120 days after </a:t>
            </a:r>
            <a:r>
              <a:rPr lang="en-US" dirty="0"/>
              <a:t>service start date</a:t>
            </a:r>
            <a:r>
              <a:rPr lang="en-US" dirty="0">
                <a:sym typeface="Source Sans Pro"/>
              </a:rPr>
              <a:t> or 120 days after the date of the FCDL </a:t>
            </a:r>
            <a:r>
              <a:rPr lang="en-US" dirty="0"/>
              <a:t>—</a:t>
            </a:r>
            <a:r>
              <a:rPr lang="en-US" dirty="0">
                <a:sym typeface="Source Sans Pro"/>
              </a:rPr>
              <a:t> whichever is later.</a:t>
            </a:r>
          </a:p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FCC Forms 472 and 474 (invoicing)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/>
              <a:t>Deadline is </a:t>
            </a:r>
            <a:r>
              <a:rPr lang="en-US" dirty="0">
                <a:sym typeface="Source Sans Pro"/>
              </a:rPr>
              <a:t>120 days after the last day to receive service or 120 days after the date of the FCC Form 486 Notification Letter </a:t>
            </a:r>
            <a:r>
              <a:rPr lang="en-US" dirty="0"/>
              <a:t>—</a:t>
            </a:r>
            <a:r>
              <a:rPr lang="en-US" dirty="0">
                <a:sym typeface="Source Sans Pro"/>
              </a:rPr>
              <a:t> whichever is later.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>
                <a:sym typeface="Source Sans Pro"/>
              </a:rPr>
              <a:t>For most applicants these dates are October 28 (for recurring services) and January 28 (for non-recurring services) following the close of the funding year</a:t>
            </a:r>
            <a:r>
              <a:rPr lang="en-US" dirty="0" smtClean="0">
                <a:sym typeface="Source Sans Pro"/>
              </a:rPr>
              <a:t>.</a:t>
            </a:r>
            <a:endParaRPr dirty="0">
              <a:sym typeface="Source Sans Pro"/>
            </a:endParaRPr>
          </a:p>
        </p:txBody>
      </p:sp>
      <p:sp>
        <p:nvSpPr>
          <p:cNvPr id="336" name="Shape 336"/>
          <p:cNvSpPr txBox="1"/>
          <p:nvPr/>
        </p:nvSpPr>
        <p:spPr>
          <a:xfrm>
            <a:off x="304800" y="5765801"/>
            <a:ext cx="11582400" cy="5029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5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POST-COMMITMENT DEADLINES</a:t>
            </a:r>
          </a:p>
        </p:txBody>
      </p:sp>
      <p:sp>
        <p:nvSpPr>
          <p:cNvPr id="333" name="Shape 333"/>
          <p:cNvSpPr txBox="1">
            <a:spLocks noGrp="1"/>
          </p:cNvSpPr>
          <p:nvPr>
            <p:ph idx="1"/>
          </p:nvPr>
        </p:nvSpPr>
        <p:spPr>
          <a:xfrm>
            <a:off x="337351" y="1709056"/>
            <a:ext cx="9898602" cy="47679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Invoice Deadline Extensions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 smtClean="0">
                <a:sym typeface="Source Sans Pro"/>
              </a:rPr>
              <a:t>You can request and receive one 120-day extension </a:t>
            </a:r>
            <a:r>
              <a:rPr lang="en-US" dirty="0" smtClean="0"/>
              <a:t>of the invoice deadline.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 smtClean="0">
                <a:sym typeface="Source Sans Pro"/>
              </a:rPr>
              <a:t>The request must be </a:t>
            </a:r>
            <a:r>
              <a:rPr lang="en-US" dirty="0" smtClean="0"/>
              <a:t>submitted on or before the original invoice</a:t>
            </a:r>
            <a:r>
              <a:rPr lang="en-US" dirty="0" smtClean="0">
                <a:sym typeface="Source Sans Pro"/>
              </a:rPr>
              <a:t> deadline.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 smtClean="0">
                <a:sym typeface="Source Sans Pro"/>
              </a:rPr>
              <a:t>You do not need to provide a reason</a:t>
            </a:r>
            <a:r>
              <a:rPr lang="en-US" dirty="0" smtClean="0"/>
              <a:t> for your request.</a:t>
            </a:r>
          </a:p>
          <a:p>
            <a:pPr marL="571500" lvl="1" indent="-3429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dirty="0">
              <a:sym typeface="Source Sans Pro"/>
            </a:endParaRPr>
          </a:p>
        </p:txBody>
      </p:sp>
      <p:sp>
        <p:nvSpPr>
          <p:cNvPr id="336" name="Shape 336"/>
          <p:cNvSpPr txBox="1"/>
          <p:nvPr/>
        </p:nvSpPr>
        <p:spPr>
          <a:xfrm>
            <a:off x="304800" y="5765801"/>
            <a:ext cx="11582400" cy="5029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5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86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4AD4"/>
              </a:buClr>
              <a:buSzPct val="25000"/>
            </a:pPr>
            <a:r>
              <a:rPr lang="en-US" dirty="0">
                <a:sym typeface="Source Sans Pro"/>
              </a:rPr>
              <a:t>ABOUT FCC FORM </a:t>
            </a:r>
            <a:r>
              <a:rPr lang="en-US" dirty="0" smtClean="0">
                <a:sym typeface="Source Sans Pro"/>
              </a:rPr>
              <a:t>500 (</a:t>
            </a:r>
            <a:r>
              <a:rPr lang="en-US" dirty="0">
                <a:latin typeface="Source Sans Pro"/>
                <a:ea typeface="Source Sans Pro"/>
                <a:cs typeface="Source Sans Pro"/>
                <a:sym typeface="Source Sans Pro"/>
              </a:rPr>
              <a:t>FUNDING ADJUSTMENTS </a:t>
            </a:r>
            <a:r>
              <a:rPr lang="en-US" dirty="0" smtClean="0"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lang="en-US" dirty="0">
              <a:sym typeface="Source Sans Pro"/>
            </a:endParaRPr>
          </a:p>
        </p:txBody>
      </p:sp>
      <p:sp>
        <p:nvSpPr>
          <p:cNvPr id="354" name="Shape 354"/>
          <p:cNvSpPr txBox="1">
            <a:spLocks noGrp="1"/>
          </p:cNvSpPr>
          <p:nvPr>
            <p:ph idx="1"/>
          </p:nvPr>
        </p:nvSpPr>
        <p:spPr>
          <a:xfrm>
            <a:off x="337350" y="1524000"/>
            <a:ext cx="10483050" cy="472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Requests</a:t>
            </a:r>
            <a:r>
              <a:rPr lang="en-US" dirty="0">
                <a:sym typeface="Source Sans Pro"/>
              </a:rPr>
              <a:t> specific changes </a:t>
            </a:r>
            <a:r>
              <a:rPr lang="en-US" dirty="0"/>
              <a:t>to </a:t>
            </a:r>
            <a:r>
              <a:rPr lang="en-US" dirty="0">
                <a:sym typeface="Source Sans Pro"/>
              </a:rPr>
              <a:t>your funding commitments after USAC issues</a:t>
            </a:r>
            <a:r>
              <a:rPr lang="en-US" dirty="0"/>
              <a:t> your FCDL,</a:t>
            </a:r>
            <a:r>
              <a:rPr lang="en-US" dirty="0">
                <a:sym typeface="Source Sans Pro"/>
              </a:rPr>
              <a:t> such as: </a:t>
            </a:r>
          </a:p>
          <a:p>
            <a:pPr lvl="1"/>
            <a:r>
              <a:rPr lang="en-US" dirty="0">
                <a:sym typeface="Source Sans Pro"/>
              </a:rPr>
              <a:t>The contract expiration date listed on FCC Form 471.</a:t>
            </a:r>
          </a:p>
          <a:p>
            <a:pPr lvl="1"/>
            <a:r>
              <a:rPr lang="en-US" dirty="0"/>
              <a:t>The service start date listed on FCC Form 486.</a:t>
            </a:r>
            <a:endParaRPr lang="en-US" dirty="0">
              <a:sym typeface="Source Sans Pro"/>
            </a:endParaRPr>
          </a:p>
          <a:p>
            <a:pPr lvl="1"/>
            <a:r>
              <a:rPr lang="en-US" dirty="0">
                <a:sym typeface="Source Sans Pro"/>
              </a:rPr>
              <a:t>The </a:t>
            </a:r>
            <a:r>
              <a:rPr lang="en-US" dirty="0"/>
              <a:t>cancellation</a:t>
            </a:r>
            <a:r>
              <a:rPr lang="en-US" dirty="0">
                <a:sym typeface="Source Sans Pro"/>
              </a:rPr>
              <a:t> or reduction of a Funding Request Number (FRN).</a:t>
            </a:r>
          </a:p>
          <a:p>
            <a:pPr lvl="1"/>
            <a:r>
              <a:rPr lang="en-US" dirty="0">
                <a:sym typeface="Source Sans Pro"/>
              </a:rPr>
              <a:t>The request </a:t>
            </a:r>
            <a:r>
              <a:rPr lang="en-US" dirty="0"/>
              <a:t>to extend the deadline for delivery of non-recurring services.</a:t>
            </a:r>
          </a:p>
          <a:p>
            <a:pPr marL="457200" marR="0" lvl="0" indent="-457200" algn="l" rtl="0">
              <a:spcBef>
                <a:spcPts val="8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Form 500 for Category 2 (C2) funding </a:t>
            </a:r>
            <a:r>
              <a:rPr lang="en-US" dirty="0"/>
              <a:t>reduction</a:t>
            </a:r>
            <a:r>
              <a:rPr lang="en-US" dirty="0">
                <a:sym typeface="Source Sans Pro"/>
              </a:rPr>
              <a:t>s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>
                <a:sym typeface="Source Sans Pro"/>
              </a:rPr>
              <a:t>If you do not use all of your C2 funding commitment, submit FCC Form 500 to release unused funding back to your five-year C2 budget.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/>
              <a:t>USAC will assume you are using your commitment unless you file this form.</a:t>
            </a:r>
            <a:r>
              <a:rPr lang="en-US" dirty="0">
                <a:sym typeface="Source Sans Pro"/>
              </a:rPr>
              <a:t> </a:t>
            </a: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dirty="0">
              <a:sym typeface="Source Sans Pro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dirty="0">
              <a:sym typeface="Source Sans Pro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RETENTION</a:t>
            </a:r>
            <a:endParaRPr lang="en-US" dirty="0"/>
          </a:p>
        </p:txBody>
      </p:sp>
      <p:sp>
        <p:nvSpPr>
          <p:cNvPr id="367" name="Shape 367"/>
          <p:cNvSpPr txBox="1">
            <a:spLocks noGrp="1"/>
          </p:cNvSpPr>
          <p:nvPr>
            <p:ph idx="1"/>
          </p:nvPr>
        </p:nvSpPr>
        <p:spPr>
          <a:xfrm>
            <a:off x="337351" y="1709056"/>
            <a:ext cx="9898602" cy="46155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You must keep all documentation for 10 years from the last date of service.</a:t>
            </a:r>
          </a:p>
          <a:p>
            <a:pPr lvl="1"/>
            <a:r>
              <a:rPr lang="en-US" dirty="0">
                <a:sym typeface="Source Sans Pro"/>
              </a:rPr>
              <a:t>For multi-year contracts this means 10 years from the contract expiration date</a:t>
            </a:r>
          </a:p>
          <a:p>
            <a:pPr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Keep all records such as:</a:t>
            </a:r>
          </a:p>
          <a:p>
            <a:pPr lvl="1"/>
            <a:r>
              <a:rPr lang="en-US" dirty="0">
                <a:sym typeface="Source Sans Pro"/>
              </a:rPr>
              <a:t>Competitive bidding </a:t>
            </a:r>
            <a:r>
              <a:rPr lang="en-US" dirty="0"/>
              <a:t>documentation</a:t>
            </a:r>
          </a:p>
          <a:p>
            <a:pPr lvl="1"/>
            <a:r>
              <a:rPr lang="en-US" dirty="0">
                <a:sym typeface="Source Sans Pro"/>
              </a:rPr>
              <a:t>Contracts</a:t>
            </a:r>
            <a:endParaRPr lang="en-US" dirty="0"/>
          </a:p>
          <a:p>
            <a:pPr lvl="1"/>
            <a:r>
              <a:rPr lang="en-US" dirty="0">
                <a:sym typeface="Source Sans Pro"/>
              </a:rPr>
              <a:t>Forms</a:t>
            </a:r>
            <a:endParaRPr lang="en-US" dirty="0"/>
          </a:p>
          <a:p>
            <a:pPr lvl="1"/>
            <a:r>
              <a:rPr lang="en-US" dirty="0">
                <a:sym typeface="Source Sans Pro"/>
              </a:rPr>
              <a:t>Proof of payment and delivery</a:t>
            </a:r>
          </a:p>
          <a:p>
            <a:pPr lvl="1"/>
            <a:r>
              <a:rPr lang="en-US" dirty="0">
                <a:sym typeface="Source Sans Pro"/>
              </a:rPr>
              <a:t>All other matters relating to the </a:t>
            </a:r>
            <a:r>
              <a:rPr lang="en-US" dirty="0" smtClean="0">
                <a:sym typeface="Source Sans Pro"/>
              </a:rPr>
              <a:t>program</a:t>
            </a:r>
            <a:endParaRPr lang="en-US" dirty="0">
              <a:sym typeface="Source Sans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RETENTION</a:t>
            </a:r>
            <a:endParaRPr lang="en-US" dirty="0"/>
          </a:p>
        </p:txBody>
      </p:sp>
      <p:sp>
        <p:nvSpPr>
          <p:cNvPr id="367" name="Shape 367"/>
          <p:cNvSpPr txBox="1">
            <a:spLocks noGrp="1"/>
          </p:cNvSpPr>
          <p:nvPr>
            <p:ph idx="1"/>
          </p:nvPr>
        </p:nvSpPr>
        <p:spPr>
          <a:xfrm>
            <a:off x="337350" y="1709057"/>
            <a:ext cx="10559250" cy="4112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For </a:t>
            </a:r>
            <a:r>
              <a:rPr lang="en-US" dirty="0">
                <a:sym typeface="Source Sans Pro"/>
              </a:rPr>
              <a:t>an exhaustive list of E-rate documentation, refer</a:t>
            </a:r>
            <a:r>
              <a:rPr lang="en-US" dirty="0"/>
              <a:t> to</a:t>
            </a:r>
            <a:r>
              <a:rPr lang="en-US" dirty="0">
                <a:sym typeface="Source Sans Pro"/>
              </a:rPr>
              <a:t> the </a:t>
            </a:r>
            <a:r>
              <a:rPr lang="en-US" dirty="0">
                <a:sym typeface="Source Sans Pro"/>
                <a:hlinkClick r:id="rId3"/>
              </a:rPr>
              <a:t>E-rate Program Binder</a:t>
            </a:r>
            <a:r>
              <a:rPr lang="en-US" dirty="0"/>
              <a:t>.</a:t>
            </a:r>
          </a:p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Documents can be retained in hard or soft copy.</a:t>
            </a:r>
          </a:p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Label and organize documents so that you can easily locate them.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89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Q&amp;A SESSION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/>
              <a:t>© 2017 </a:t>
            </a:r>
            <a:r>
              <a:rPr lang="en-US" smtClean="0"/>
              <a:t>Universal Service Administrative Co.</a:t>
            </a:r>
            <a:endParaRPr lang="en-US" dirty="0" smtClean="0"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3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7186" y="3086100"/>
            <a:ext cx="7770013" cy="553998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THANK YOU!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/>
              <a:t>© 2017 </a:t>
            </a:r>
            <a:r>
              <a:rPr lang="en-US" smtClean="0"/>
              <a:t>Universal Service Administrative Co.</a:t>
            </a:r>
            <a:endParaRPr lang="en-US" dirty="0" smtClean="0"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65861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ABOUT FCC FORM </a:t>
            </a:r>
            <a:r>
              <a:rPr lang="en-US" dirty="0" smtClean="0">
                <a:sym typeface="Source Sans Pro"/>
              </a:rPr>
              <a:t>470 (REQUEST SERVICES)</a:t>
            </a:r>
            <a:endParaRPr lang="en-US" dirty="0">
              <a:sym typeface="Source Sans Pro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The FCC Form 470 opens</a:t>
            </a:r>
            <a:r>
              <a:rPr lang="en-US" dirty="0">
                <a:sym typeface="Source Sans Pro"/>
              </a:rPr>
              <a:t> the competitive bidding process </a:t>
            </a:r>
            <a:r>
              <a:rPr lang="en-US" dirty="0"/>
              <a:t>and n</a:t>
            </a:r>
            <a:r>
              <a:rPr lang="en-US" dirty="0">
                <a:sym typeface="Source Sans Pro"/>
              </a:rPr>
              <a:t>otifies potential bidders of the types and quantities of services that you need:</a:t>
            </a:r>
          </a:p>
          <a:p>
            <a:pPr marL="685800" lvl="1"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Posted to the USAC website</a:t>
            </a:r>
          </a:p>
          <a:p>
            <a:pPr marL="685800" lvl="1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sym typeface="Source Sans Pro"/>
              </a:rPr>
              <a:t>Potential vendors review forms and submit bids to </a:t>
            </a:r>
            <a:r>
              <a:rPr lang="en-US" dirty="0" smtClean="0">
                <a:sym typeface="Source Sans Pro"/>
              </a:rPr>
              <a:t>you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Only an authorized representative of the applicant can prepare, sign, or submit the FCC Form 470</a:t>
            </a:r>
            <a:endParaRPr lang="en-US" dirty="0"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5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5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REQUESTS FOR PROPOSALS (RFPs)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Requests for Proposals (RFPs) may be created to describe specific needs and circumstances in more detail.</a:t>
            </a:r>
          </a:p>
          <a:p>
            <a:pPr lvl="1"/>
            <a:r>
              <a:rPr lang="en-US" dirty="0">
                <a:sym typeface="Source Sans Pro"/>
              </a:rPr>
              <a:t>We use “RFP” and </a:t>
            </a:r>
            <a:r>
              <a:rPr lang="en-US" dirty="0"/>
              <a:t>“RFP document” </a:t>
            </a:r>
            <a:r>
              <a:rPr lang="en-US" dirty="0">
                <a:sym typeface="Source Sans Pro"/>
              </a:rPr>
              <a:t>generically to refer to any supplemental document that helps to describe the requested services or provides more</a:t>
            </a:r>
            <a:r>
              <a:rPr lang="en-US" dirty="0"/>
              <a:t> information that is not in the FCC Form 470.</a:t>
            </a:r>
          </a:p>
          <a:p>
            <a:pPr lvl="1"/>
            <a:r>
              <a:rPr lang="en-US" dirty="0"/>
              <a:t>For most types of funding requests, you are not required to issue an RFP unless your state or local procurement rules or regulations require it.</a:t>
            </a:r>
          </a:p>
          <a:p>
            <a:pPr lvl="1"/>
            <a:r>
              <a:rPr lang="en-US" dirty="0">
                <a:sym typeface="Source Sans Pro"/>
              </a:rPr>
              <a:t>If you issue an RFP and/or a</a:t>
            </a:r>
            <a:r>
              <a:rPr lang="en-US" dirty="0"/>
              <a:t>n </a:t>
            </a:r>
            <a:r>
              <a:rPr lang="en-US" dirty="0">
                <a:sym typeface="Source Sans Pro"/>
              </a:rPr>
              <a:t>RFP document, </a:t>
            </a:r>
            <a:r>
              <a:rPr lang="en-US" dirty="0"/>
              <a:t>all of these </a:t>
            </a:r>
            <a:r>
              <a:rPr lang="en-US" dirty="0">
                <a:sym typeface="Source Sans Pro"/>
              </a:rPr>
              <a:t> documents must be attached to the FCC Form 470 you submit in EPC.</a:t>
            </a:r>
          </a:p>
          <a:p>
            <a:pPr marR="0" lvl="0" indent="45720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5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5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FCC FORM 470 RESPONSE LETTER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After posting FCC Form 470, USAC will issue a letter called the Receipt Notification Letter (RNL). </a:t>
            </a:r>
          </a:p>
          <a:p>
            <a:pPr lvl="1"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The </a:t>
            </a:r>
            <a:r>
              <a:rPr lang="en-US" dirty="0">
                <a:sym typeface="Source Sans Pro"/>
              </a:rPr>
              <a:t>RNL summarizes the information provided in the FCC Form 470.</a:t>
            </a:r>
          </a:p>
          <a:p>
            <a:pPr lvl="1"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The </a:t>
            </a:r>
            <a:r>
              <a:rPr lang="en-US" dirty="0">
                <a:sym typeface="Source Sans Pro"/>
              </a:rPr>
              <a:t>RNL </a:t>
            </a:r>
            <a:r>
              <a:rPr lang="en-US" dirty="0"/>
              <a:t>is </a:t>
            </a:r>
            <a:r>
              <a:rPr lang="en-US" dirty="0">
                <a:sym typeface="Source Sans Pro"/>
              </a:rPr>
              <a:t>posted to your E-rate Productivity Center (EPC) account “News</a:t>
            </a:r>
            <a:r>
              <a:rPr lang="en-US" dirty="0"/>
              <a:t>” f</a:t>
            </a:r>
            <a:r>
              <a:rPr lang="en-US" dirty="0">
                <a:sym typeface="Source Sans Pro"/>
              </a:rPr>
              <a:t>eed.</a:t>
            </a:r>
          </a:p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Carefully review the letter.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>
                <a:sym typeface="Source Sans Pro"/>
              </a:rPr>
              <a:t>If you notice mistakes on your form you can submit corrections.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>
                <a:sym typeface="Source Sans Pro"/>
              </a:rPr>
              <a:t>Navigate to the form in EPC, and choose “Related Actions” to submit allowable corrections.</a:t>
            </a:r>
          </a:p>
          <a:p>
            <a:pPr marL="4572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5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FCC FORM 470 EXEMPTIONS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idx="1"/>
          </p:nvPr>
        </p:nvSpPr>
        <p:spPr>
          <a:xfrm>
            <a:off x="337351" y="1709056"/>
            <a:ext cx="9898602" cy="58347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 Not everyone is required to file an FCC Form </a:t>
            </a:r>
            <a:r>
              <a:rPr lang="en-US" dirty="0" smtClean="0">
                <a:sym typeface="Source Sans Pro"/>
              </a:rPr>
              <a:t>470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Multi-year </a:t>
            </a:r>
            <a:r>
              <a:rPr lang="en-US" dirty="0">
                <a:sym typeface="Source Sans Pro"/>
              </a:rPr>
              <a:t>contracts </a:t>
            </a:r>
          </a:p>
          <a:p>
            <a:pPr marR="0" lvl="2">
              <a:spcBef>
                <a:spcPts val="800"/>
              </a:spcBef>
              <a:buSzPct val="100000"/>
              <a:buFont typeface="Arial"/>
            </a:pPr>
            <a:r>
              <a:rPr lang="en-US" sz="2400" dirty="0">
                <a:sym typeface="Source Sans Pro"/>
              </a:rPr>
              <a:t>You do not need to file a new FCC Form 470 if the contract is still in effect and the costs/services are still within the terms of the establishing FCC Form 470.</a:t>
            </a:r>
          </a:p>
          <a:p>
            <a:pPr marR="0" lvl="2">
              <a:spcBef>
                <a:spcPts val="800"/>
              </a:spcBef>
              <a:buSzPct val="100000"/>
              <a:buFont typeface="Arial"/>
            </a:pPr>
            <a:r>
              <a:rPr lang="en-US" sz="2400" dirty="0">
                <a:sym typeface="Source Sans Pro"/>
              </a:rPr>
              <a:t>NOTE: You do still need to file a new FCC Form 471 requesting E-rate support each funding </a:t>
            </a:r>
            <a:r>
              <a:rPr lang="en-US" sz="2400" dirty="0" smtClean="0">
                <a:sym typeface="Source Sans Pro"/>
              </a:rPr>
              <a:t>year.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FCC FORM 470 EXEMPTIONS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idx="1"/>
          </p:nvPr>
        </p:nvSpPr>
        <p:spPr>
          <a:xfrm>
            <a:off x="337351" y="1709056"/>
            <a:ext cx="9898602" cy="58347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 Not everyone is required to file an FCC Form </a:t>
            </a:r>
            <a:r>
              <a:rPr lang="en-US" dirty="0" smtClean="0">
                <a:sym typeface="Source Sans Pro"/>
              </a:rPr>
              <a:t>470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Low-cost</a:t>
            </a:r>
            <a:r>
              <a:rPr lang="en-US" dirty="0"/>
              <a:t>, h</a:t>
            </a:r>
            <a:r>
              <a:rPr lang="en-US" dirty="0">
                <a:sym typeface="Source Sans Pro"/>
              </a:rPr>
              <a:t>igh-speed Internet</a:t>
            </a:r>
          </a:p>
          <a:p>
            <a:pPr marR="0" lvl="2">
              <a:spcBef>
                <a:spcPts val="800"/>
              </a:spcBef>
              <a:buSzPct val="100000"/>
              <a:buFont typeface="Arial"/>
            </a:pPr>
            <a:r>
              <a:rPr lang="en-US" sz="2400" dirty="0">
                <a:sym typeface="Source Sans Pro"/>
              </a:rPr>
              <a:t>You do not need to file an FCC Form 470 for Internet access if your service meets ALL of the following </a:t>
            </a:r>
            <a:r>
              <a:rPr lang="en-US" sz="2400" dirty="0" smtClean="0">
                <a:sym typeface="Source Sans Pro"/>
              </a:rPr>
              <a:t>conditions</a:t>
            </a:r>
          </a:p>
          <a:p>
            <a:pPr lvl="3">
              <a:buSzPct val="100000"/>
            </a:pPr>
            <a:r>
              <a:rPr lang="en-US" dirty="0">
                <a:sym typeface="Source Sans Pro"/>
              </a:rPr>
              <a:t>It is commercially available, business class Internet access.</a:t>
            </a:r>
          </a:p>
          <a:p>
            <a:pPr marR="0" lvl="3">
              <a:buSzPct val="100000"/>
            </a:pPr>
            <a:r>
              <a:rPr lang="en-US" dirty="0">
                <a:sym typeface="Source Sans Pro"/>
              </a:rPr>
              <a:t>It offers minimum speeds of 100 Mbps download / 10 Mbps </a:t>
            </a:r>
            <a:r>
              <a:rPr lang="en-US" dirty="0" smtClean="0">
                <a:sym typeface="Source Sans Pro"/>
              </a:rPr>
              <a:t>upload.</a:t>
            </a:r>
          </a:p>
          <a:p>
            <a:pPr marR="0" lvl="3">
              <a:buSzPct val="100000"/>
            </a:pPr>
            <a:r>
              <a:rPr lang="en-US" sz="2400" dirty="0" smtClean="0">
                <a:sym typeface="Source Sans Pro"/>
              </a:rPr>
              <a:t>The </a:t>
            </a:r>
            <a:r>
              <a:rPr lang="en-US" sz="2400" dirty="0">
                <a:sym typeface="Source Sans Pro"/>
              </a:rPr>
              <a:t>pre-discount price — including any one-time charges — is $3,600 or less annually per entity (school or library).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02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idx="1"/>
          </p:nvPr>
        </p:nvSpPr>
        <p:spPr>
          <a:xfrm>
            <a:off x="337350" y="1719942"/>
            <a:ext cx="7587450" cy="45284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/>
            <a:r>
              <a:rPr lang="en-US" dirty="0">
                <a:sym typeface="Source Sans Pro"/>
              </a:rPr>
              <a:t>Competitive bidding </a:t>
            </a:r>
            <a:r>
              <a:rPr lang="en-US" dirty="0"/>
              <a:t>is a formal process to choose the vendors/service providers who provide your products and services</a:t>
            </a:r>
            <a:endParaRPr lang="en-US" dirty="0">
              <a:sym typeface="Source Sans Pro"/>
            </a:endParaRPr>
          </a:p>
          <a:p>
            <a:pPr marL="857250" lvl="1" indent="-342900"/>
            <a:r>
              <a:rPr lang="en-US" dirty="0"/>
              <a:t>Describe your desired services and requirements using FCC Form 470 (and RFP if applicable).</a:t>
            </a:r>
          </a:p>
          <a:p>
            <a:pPr marL="857250" lvl="1" indent="-342900"/>
            <a:r>
              <a:rPr lang="en-US" dirty="0"/>
              <a:t>Service providers read your documents and bid on your services.</a:t>
            </a:r>
          </a:p>
          <a:p>
            <a:pPr marL="857250" lvl="1" indent="-342900"/>
            <a:r>
              <a:rPr lang="en-US" dirty="0"/>
              <a:t>Wait 28 days then compare the offers you receive.</a:t>
            </a:r>
          </a:p>
          <a:p>
            <a:pPr marL="857250" lvl="1" indent="-342900"/>
            <a:r>
              <a:rPr lang="en-US" dirty="0">
                <a:sym typeface="Source Sans Pro"/>
              </a:rPr>
              <a:t>Select the most cost-effective bid using price of the eligible products and services as the primary factor</a:t>
            </a:r>
          </a:p>
          <a:p>
            <a:pPr marL="971550" marR="0" lvl="0" indent="-457200">
              <a:spcBef>
                <a:spcPts val="800"/>
              </a:spcBef>
            </a:pPr>
            <a:endParaRPr sz="2400" dirty="0"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dirty="0">
              <a:sym typeface="Source Sans Pro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dirty="0">
              <a:sym typeface="Source Sans Pro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WHAT IS COMPETITIVE BIDDING?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07682"/>
            <a:ext cx="3096512" cy="394378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84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F0B9A2CB15844FBE481E429C9763DE" ma:contentTypeVersion="4" ma:contentTypeDescription="Create a new document." ma:contentTypeScope="" ma:versionID="1de824ed4ecbb4ead783f72f794469c8">
  <xsd:schema xmlns:xsd="http://www.w3.org/2001/XMLSchema" xmlns:xs="http://www.w3.org/2001/XMLSchema" xmlns:p="http://schemas.microsoft.com/office/2006/metadata/properties" xmlns:ns2="c123d5f3-4db4-436f-bc7d-84b65f5a0b9a" xmlns:ns3="ce9d8eaf-8627-42d1-b3ce-a47231cd03d3" targetNamespace="http://schemas.microsoft.com/office/2006/metadata/properties" ma:root="true" ma:fieldsID="2adc003862da3becda5f18841344741c" ns2:_="" ns3:_="">
    <xsd:import namespace="c123d5f3-4db4-436f-bc7d-84b65f5a0b9a"/>
    <xsd:import namespace="ce9d8eaf-8627-42d1-b3ce-a47231cd03d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3d5f3-4db4-436f-bc7d-84b65f5a0b9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9d8eaf-8627-42d1-b3ce-a47231cd03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5ACF47-FF5A-4CBB-93B5-CBDD6EF9C5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2F4B2F-E5BE-48AB-8CF1-EAF25CC61697}">
  <ds:schemaRefs>
    <ds:schemaRef ds:uri="ce9d8eaf-8627-42d1-b3ce-a47231cd03d3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c123d5f3-4db4-436f-bc7d-84b65f5a0b9a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D44921A-917E-4882-9629-F1164C5C84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23d5f3-4db4-436f-bc7d-84b65f5a0b9a"/>
    <ds:schemaRef ds:uri="ce9d8eaf-8627-42d1-b3ce-a47231cd03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1170</TotalTime>
  <Words>2878</Words>
  <Application>Microsoft Office PowerPoint</Application>
  <PresentationFormat>Widescreen</PresentationFormat>
  <Paragraphs>387</Paragraphs>
  <Slides>37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Calibri</vt:lpstr>
      <vt:lpstr>LucidaGrande</vt:lpstr>
      <vt:lpstr>Wingdings</vt:lpstr>
      <vt:lpstr>Arial</vt:lpstr>
      <vt:lpstr>Source Sans Pro Light</vt:lpstr>
      <vt:lpstr>SourceSansPro-Light</vt:lpstr>
      <vt:lpstr>Source Sans Pro</vt:lpstr>
      <vt:lpstr>Office Theme</vt:lpstr>
      <vt:lpstr>PowerPoint Presentation</vt:lpstr>
      <vt:lpstr>AGENDA</vt:lpstr>
      <vt:lpstr>HOW TO APPLY</vt:lpstr>
      <vt:lpstr>ABOUT FCC FORM 470 (REQUEST SERVICES)</vt:lpstr>
      <vt:lpstr>REQUESTS FOR PROPOSALS (RFPs)</vt:lpstr>
      <vt:lpstr>FCC FORM 470 RESPONSE LETTER</vt:lpstr>
      <vt:lpstr>FCC FORM 470 EXEMPTIONS</vt:lpstr>
      <vt:lpstr>FCC FORM 470 EXEMPTIONS</vt:lpstr>
      <vt:lpstr>WHAT IS COMPETITIVE BIDDING?</vt:lpstr>
      <vt:lpstr>COMPETITIVE BIDDING REQUIREMENTS</vt:lpstr>
      <vt:lpstr>COMPETITIVE BIDDING REQUIREMENTS</vt:lpstr>
      <vt:lpstr>ONLY AFTER THE 28-DAY WAITING PERIOD, YOU CAN…</vt:lpstr>
      <vt:lpstr>MORE ON EVALUATING BIDS</vt:lpstr>
      <vt:lpstr>SAMPLE: BID EVALUATION MATRIX</vt:lpstr>
      <vt:lpstr>ZERO BIDS OR ONE BID</vt:lpstr>
      <vt:lpstr>ABOUT FCC FORM 471 (REQUEST FUNDING )</vt:lpstr>
      <vt:lpstr>FCC FORM 471 RESPONSE LETTER</vt:lpstr>
      <vt:lpstr>STRUCTURE OF AN FCC FORM 471 FUNDING REQUEST</vt:lpstr>
      <vt:lpstr>COST ALLOCATION: GENERAL INFORMATION</vt:lpstr>
      <vt:lpstr>APPLICATION REVIEW: PROGRAM INTEGRITY ASSURANCE (PIA)</vt:lpstr>
      <vt:lpstr>APPLICATION REVIEW: PROGRAM INTEGRITY ASSURANCE (PIA)</vt:lpstr>
      <vt:lpstr>QUESTIONS FROM YOUR PIA REVIEWER</vt:lpstr>
      <vt:lpstr>FUNDING DECISION</vt:lpstr>
      <vt:lpstr>ABOUT FCC FORM 486 (START SERVICES)</vt:lpstr>
      <vt:lpstr>ABOUT FCC FORM 486 (START SERVICES)</vt:lpstr>
      <vt:lpstr>CHILDREN’S INTERNET PROTECTION ACT (CIPA) COMPLIANCE</vt:lpstr>
      <vt:lpstr>ABOUT INVOICING (FCC FORMS 472/474)</vt:lpstr>
      <vt:lpstr>INVOICING REQUIREMENTS</vt:lpstr>
      <vt:lpstr>INVOICING REQUIREMENTS</vt:lpstr>
      <vt:lpstr>PRE-COMMITMENT DEADLINES</vt:lpstr>
      <vt:lpstr>POST-COMMITMENT DEADLINES</vt:lpstr>
      <vt:lpstr>POST-COMMITMENT DEADLINES</vt:lpstr>
      <vt:lpstr>ABOUT FCC FORM 500 (FUNDING ADJUSTMENTS )</vt:lpstr>
      <vt:lpstr>DOCUMENT RETENTION</vt:lpstr>
      <vt:lpstr>DOCUMENT RETENTION</vt:lpstr>
      <vt:lpstr>Q&amp;A SESSION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Filing Overview (MN, OR)</dc:title>
  <dc:creator>Ginna Melendez</dc:creator>
  <cp:lastModifiedBy>Kelley Williams</cp:lastModifiedBy>
  <cp:revision>112</cp:revision>
  <cp:lastPrinted>2017-10-02T17:35:05Z</cp:lastPrinted>
  <dcterms:modified xsi:type="dcterms:W3CDTF">2017-10-30T20:02:40Z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0x010100EAF0B9A2CB15844FBE481E429C9763DE</vt:lpwstr>
  </property>
</Properties>
</file>