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65" r:id="rId5"/>
    <p:sldId id="299" r:id="rId6"/>
    <p:sldId id="300" r:id="rId7"/>
    <p:sldId id="301" r:id="rId8"/>
    <p:sldId id="267" r:id="rId9"/>
    <p:sldId id="316" r:id="rId10"/>
    <p:sldId id="302" r:id="rId11"/>
    <p:sldId id="303" r:id="rId12"/>
    <p:sldId id="304" r:id="rId13"/>
    <p:sldId id="310" r:id="rId14"/>
    <p:sldId id="317" r:id="rId15"/>
    <p:sldId id="305" r:id="rId16"/>
    <p:sldId id="306" r:id="rId17"/>
    <p:sldId id="307" r:id="rId18"/>
    <p:sldId id="308" r:id="rId19"/>
    <p:sldId id="318" r:id="rId20"/>
    <p:sldId id="309" r:id="rId21"/>
    <p:sldId id="315" r:id="rId22"/>
    <p:sldId id="311" r:id="rId23"/>
    <p:sldId id="314" r:id="rId24"/>
    <p:sldId id="312" r:id="rId25"/>
    <p:sldId id="295" r:id="rId26"/>
    <p:sldId id="296" r:id="rId27"/>
    <p:sldId id="294" r:id="rId28"/>
    <p:sldId id="321" r:id="rId29"/>
    <p:sldId id="323" r:id="rId30"/>
    <p:sldId id="324" r:id="rId31"/>
  </p:sldIdLst>
  <p:sldSz cx="9144000" cy="5143500" type="screen16x9"/>
  <p:notesSz cx="6950075" cy="9236075"/>
  <p:defaultTextStyle>
    <a:defPPr>
      <a:defRPr lang="en-US"/>
    </a:defPPr>
    <a:lvl1pPr marL="0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3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1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a Voth" initials="CV" lastIdx="16" clrIdx="0">
    <p:extLst/>
  </p:cmAuthor>
  <p:cmAuthor id="2" name="Owner1" initials="" lastIdx="2" clrIdx="1"/>
  <p:cmAuthor id="3" name="Leslie Frelow" initials="LF" lastIdx="7" clrIdx="2">
    <p:extLst/>
  </p:cmAuthor>
  <p:cmAuthor id="4" name="John Noran" initials="JN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5"/>
    <p:restoredTop sz="96540" autoAdjust="0"/>
  </p:normalViewPr>
  <p:slideViewPr>
    <p:cSldViewPr>
      <p:cViewPr varScale="1">
        <p:scale>
          <a:sx n="63" d="100"/>
          <a:sy n="63" d="100"/>
        </p:scale>
        <p:origin x="-58" y="-6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92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60234E4-656A-4218-82C8-4AEDC4441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483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AF74EDD-844A-4C5B-B5C0-602C6D0F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70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3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1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74EDD-844A-4C5B-B5C0-602C6D0F2576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2000250"/>
            <a:ext cx="7772400" cy="62865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2300" baseline="0">
                <a:latin typeface="Source Sans Pro" pitchFamily="34" charset="0"/>
                <a:ea typeface="Source Sans Pro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314700"/>
            <a:ext cx="7772400" cy="628650"/>
          </a:xfrm>
          <a:prstGeom prst="rect">
            <a:avLst/>
          </a:prstGeom>
        </p:spPr>
        <p:txBody>
          <a:bodyPr lIns="91426" tIns="45713" rIns="91426" bIns="45713"/>
          <a:lstStyle>
            <a:lvl1pPr marL="0" marR="0" indent="0" algn="ctr" defTabSz="6856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None/>
              <a:tabLst/>
              <a:defRPr sz="1600">
                <a:latin typeface="Source Sans Pro" pitchFamily="34" charset="0"/>
                <a:ea typeface="Source Sans Pro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024721" y="2628900"/>
            <a:ext cx="7738281" cy="685800"/>
          </a:xfrm>
          <a:prstGeom prst="rect">
            <a:avLst/>
          </a:prstGeom>
        </p:spPr>
        <p:txBody>
          <a:bodyPr lIns="91426" tIns="45713" rIns="91426" bIns="45713"/>
          <a:lstStyle>
            <a:lvl1pPr algn="ctr">
              <a:defRPr lang="en-US" sz="2300" b="1" kern="1200" baseline="0" dirty="0">
                <a:solidFill>
                  <a:schemeClr val="tx1"/>
                </a:solidFill>
                <a:latin typeface="Source Sans Pro" pitchFamily="34" charset="0"/>
                <a:ea typeface="Source Sans Pro" pitchFamily="34" charset="0"/>
                <a:cs typeface="+mn-cs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1" name="Shape 4"/>
          <p:cNvSpPr/>
          <p:nvPr userDrawn="1"/>
        </p:nvSpPr>
        <p:spPr>
          <a:xfrm>
            <a:off x="632462" y="6496012"/>
            <a:ext cx="1392207" cy="1810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4981" hangingPunct="0"/>
            <a:r>
              <a:rPr sz="800" kern="0" dirty="0"/>
              <a:t>USAC — Private &amp; Confidential</a:t>
            </a:r>
          </a:p>
        </p:txBody>
      </p:sp>
      <p:sp>
        <p:nvSpPr>
          <p:cNvPr id="12" name="Shape 5"/>
          <p:cNvSpPr>
            <a:spLocks noGrp="1"/>
          </p:cNvSpPr>
          <p:nvPr>
            <p:ph type="sldNum" sz="quarter" idx="4"/>
          </p:nvPr>
        </p:nvSpPr>
        <p:spPr>
          <a:xfrm>
            <a:off x="11698047" y="6488691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093" tIns="38093" rIns="38093" bIns="38093">
            <a:spAutoFit/>
          </a:bodyPr>
          <a:lstStyle>
            <a:lvl1pPr algn="r">
              <a:defRPr sz="8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4981" hangingPunct="0"/>
            <a:fld id="{86CB4B4D-7CA3-9044-876B-883B54F8677D}" type="slidenum">
              <a:rPr lang="en-US" kern="0" smtClean="0"/>
              <a:pPr defTabSz="344981" hangingPunct="0"/>
              <a:t>‹#›</a:t>
            </a:fld>
            <a:endParaRPr lang="en-US" kern="0" dirty="0"/>
          </a:p>
        </p:txBody>
      </p:sp>
      <p:sp>
        <p:nvSpPr>
          <p:cNvPr id="13" name="Shape 4"/>
          <p:cNvSpPr/>
          <p:nvPr userDrawn="1"/>
        </p:nvSpPr>
        <p:spPr>
          <a:xfrm>
            <a:off x="784862" y="6648411"/>
            <a:ext cx="1392207" cy="1810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4981" hangingPunct="0"/>
            <a:r>
              <a:rPr sz="800" kern="0" dirty="0"/>
              <a:t>USAC — Private &amp; Confidential</a:t>
            </a:r>
          </a:p>
        </p:txBody>
      </p:sp>
      <p:sp>
        <p:nvSpPr>
          <p:cNvPr id="14" name="Shape 5"/>
          <p:cNvSpPr txBox="1">
            <a:spLocks/>
          </p:cNvSpPr>
          <p:nvPr userDrawn="1"/>
        </p:nvSpPr>
        <p:spPr>
          <a:xfrm>
            <a:off x="11850460" y="6641091"/>
            <a:ext cx="189140" cy="206837"/>
          </a:xfrm>
          <a:prstGeom prst="rect">
            <a:avLst/>
          </a:prstGeom>
          <a:ln w="3175">
            <a:miter lim="400000"/>
          </a:ln>
        </p:spPr>
        <p:txBody>
          <a:bodyPr wrap="none" lIns="38093" tIns="38093" rIns="38093" bIns="38093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44" kern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4981" hangingPunct="0"/>
            <a:fld id="{86CB4B4D-7CA3-9044-876B-883B54F8677D}" type="slidenum">
              <a:rPr lang="en-US" kern="0" smtClean="0"/>
              <a:pPr defTabSz="344981" hangingPunct="0"/>
              <a:t>‹#›</a:t>
            </a:fld>
            <a:endParaRPr lang="en-US" kern="0" dirty="0"/>
          </a:p>
        </p:txBody>
      </p:sp>
      <p:sp>
        <p:nvSpPr>
          <p:cNvPr id="15" name="Shape 4"/>
          <p:cNvSpPr/>
          <p:nvPr userDrawn="1"/>
        </p:nvSpPr>
        <p:spPr>
          <a:xfrm>
            <a:off x="937261" y="6800812"/>
            <a:ext cx="1392207" cy="1810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4981" hangingPunct="0"/>
            <a:r>
              <a:rPr sz="800" kern="0" dirty="0"/>
              <a:t>USAC — Private &amp; Confidential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3400" y="2628900"/>
            <a:ext cx="84582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99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rgbClr val="429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3"/>
          <p:cNvSpPr/>
          <p:nvPr userDrawn="1"/>
        </p:nvSpPr>
        <p:spPr>
          <a:xfrm>
            <a:off x="-2977" y="-2230"/>
            <a:ext cx="9149955" cy="64295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0092" tIns="20092" rIns="20092" bIns="20092" anchor="ctr"/>
          <a:lstStyle/>
          <a:p>
            <a:pPr algn="ctr" defTabSz="258764" hangingPunct="0">
              <a:defRPr sz="2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8" name="Shape 4"/>
          <p:cNvSpPr/>
          <p:nvPr userDrawn="1"/>
        </p:nvSpPr>
        <p:spPr>
          <a:xfrm>
            <a:off x="228600" y="4873451"/>
            <a:ext cx="1010394" cy="1329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2" tIns="20092" rIns="20092" bIns="20092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r>
              <a:rPr sz="600" kern="0" dirty="0">
                <a:solidFill>
                  <a:srgbClr val="FFFFFF"/>
                </a:solidFill>
              </a:rPr>
              <a:t>USAC — Private &amp; Confidential</a:t>
            </a:r>
          </a:p>
        </p:txBody>
      </p:sp>
      <p:sp>
        <p:nvSpPr>
          <p:cNvPr id="19" name="Shape 5"/>
          <p:cNvSpPr>
            <a:spLocks noGrp="1"/>
          </p:cNvSpPr>
          <p:nvPr>
            <p:ph type="sldNum" sz="quarter" idx="4"/>
          </p:nvPr>
        </p:nvSpPr>
        <p:spPr>
          <a:xfrm>
            <a:off x="8773534" y="4866514"/>
            <a:ext cx="141866" cy="155138"/>
          </a:xfrm>
          <a:prstGeom prst="rect">
            <a:avLst/>
          </a:prstGeom>
          <a:ln w="3175">
            <a:miter lim="400000"/>
          </a:ln>
        </p:spPr>
        <p:txBody>
          <a:bodyPr wrap="none" lIns="28574" tIns="28574" rIns="28574" bIns="28574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defTabSz="258764" hangingPunct="0"/>
              <a:t>‹#›</a:t>
            </a:fld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136055"/>
            <a:ext cx="8686800" cy="504065"/>
          </a:xfrm>
          <a:prstGeom prst="rect">
            <a:avLst/>
          </a:prstGeom>
        </p:spPr>
        <p:txBody>
          <a:bodyPr lIns="68576" tIns="34289" rIns="68576" bIns="34289" anchor="ctr" anchorCtr="0"/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521435"/>
            <a:ext cx="8686800" cy="266700"/>
          </a:xfrm>
          <a:prstGeom prst="rect">
            <a:avLst/>
          </a:prstGeom>
        </p:spPr>
        <p:txBody>
          <a:bodyPr lIns="68576" tIns="34289" rIns="68576" bIns="34289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sz="14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pic>
        <p:nvPicPr>
          <p:cNvPr id="22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28604" y="273832"/>
            <a:ext cx="1797965" cy="640571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699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ick Quiz!">
    <p:bg>
      <p:bgPr>
        <a:solidFill>
          <a:srgbClr val="FE5000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136052"/>
            <a:ext cx="8686800" cy="50406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521435"/>
            <a:ext cx="8686800" cy="26670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sz="14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sp>
        <p:nvSpPr>
          <p:cNvPr id="16" name="Shape 3"/>
          <p:cNvSpPr/>
          <p:nvPr userDrawn="1"/>
        </p:nvSpPr>
        <p:spPr>
          <a:xfrm>
            <a:off x="-2977" y="-2233"/>
            <a:ext cx="9149955" cy="64295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0092" tIns="20092" rIns="20092" bIns="20092" anchor="ctr"/>
          <a:lstStyle/>
          <a:p>
            <a:pPr algn="ctr" defTabSz="258782" hangingPunct="0">
              <a:defRPr sz="2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Shape 4"/>
          <p:cNvSpPr/>
          <p:nvPr userDrawn="1"/>
        </p:nvSpPr>
        <p:spPr>
          <a:xfrm>
            <a:off x="228600" y="4873451"/>
            <a:ext cx="1010394" cy="1329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2" tIns="20092" rIns="20092" bIns="20092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82" hangingPunct="0"/>
            <a:r>
              <a:rPr sz="600" kern="0" dirty="0">
                <a:solidFill>
                  <a:schemeClr val="bg1"/>
                </a:solidFill>
              </a:rPr>
              <a:t>USAC — Private &amp; Confidential</a:t>
            </a:r>
          </a:p>
        </p:txBody>
      </p:sp>
      <p:sp>
        <p:nvSpPr>
          <p:cNvPr id="18" name="Shape 5"/>
          <p:cNvSpPr>
            <a:spLocks noGrp="1"/>
          </p:cNvSpPr>
          <p:nvPr>
            <p:ph type="sldNum" sz="quarter" idx="4"/>
          </p:nvPr>
        </p:nvSpPr>
        <p:spPr>
          <a:xfrm>
            <a:off x="8773534" y="4866514"/>
            <a:ext cx="141866" cy="155138"/>
          </a:xfrm>
          <a:prstGeom prst="rect">
            <a:avLst/>
          </a:prstGeom>
          <a:ln w="3175">
            <a:miter lim="400000"/>
          </a:ln>
        </p:spPr>
        <p:txBody>
          <a:bodyPr wrap="none" lIns="28575" tIns="28575" rIns="28575" bIns="28575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82" hangingPunct="0"/>
            <a:fld id="{86CB4B4D-7CA3-9044-876B-883B54F8677D}" type="slidenum">
              <a:rPr lang="en-US" kern="0" smtClean="0"/>
              <a:pPr defTabSz="258782" hangingPunct="0"/>
              <a:t>‹#›</a:t>
            </a:fld>
            <a:endParaRPr lang="en-US" kern="0" dirty="0"/>
          </a:p>
        </p:txBody>
      </p:sp>
      <p:pic>
        <p:nvPicPr>
          <p:cNvPr id="19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28601" y="273829"/>
            <a:ext cx="1797965" cy="640571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91179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bg>
      <p:bgPr>
        <a:solidFill>
          <a:srgbClr val="429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"/>
          <p:cNvSpPr/>
          <p:nvPr userDrawn="1"/>
        </p:nvSpPr>
        <p:spPr>
          <a:xfrm>
            <a:off x="-2977" y="-2233"/>
            <a:ext cx="9149955" cy="64295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0092" tIns="20092" rIns="20092" bIns="20092" anchor="ctr"/>
          <a:lstStyle/>
          <a:p>
            <a:pPr algn="ctr" defTabSz="258782" hangingPunct="0">
              <a:defRPr sz="2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Shape 4"/>
          <p:cNvSpPr/>
          <p:nvPr userDrawn="1"/>
        </p:nvSpPr>
        <p:spPr>
          <a:xfrm>
            <a:off x="228600" y="4873451"/>
            <a:ext cx="1010394" cy="1329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2" tIns="20092" rIns="20092" bIns="20092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82" hangingPunct="0"/>
            <a:r>
              <a:rPr sz="600" kern="0" dirty="0">
                <a:solidFill>
                  <a:schemeClr val="bg1"/>
                </a:solidFill>
              </a:rPr>
              <a:t>USAC — Private &amp; Confidential</a:t>
            </a:r>
          </a:p>
        </p:txBody>
      </p:sp>
      <p:sp>
        <p:nvSpPr>
          <p:cNvPr id="16" name="Shape 5"/>
          <p:cNvSpPr>
            <a:spLocks noGrp="1"/>
          </p:cNvSpPr>
          <p:nvPr>
            <p:ph type="sldNum" sz="quarter" idx="4"/>
          </p:nvPr>
        </p:nvSpPr>
        <p:spPr>
          <a:xfrm>
            <a:off x="8773534" y="4866514"/>
            <a:ext cx="141866" cy="155138"/>
          </a:xfrm>
          <a:prstGeom prst="rect">
            <a:avLst/>
          </a:prstGeom>
          <a:ln w="3175">
            <a:miter lim="400000"/>
          </a:ln>
        </p:spPr>
        <p:txBody>
          <a:bodyPr wrap="none" lIns="28575" tIns="28575" rIns="28575" bIns="28575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82" hangingPunct="0"/>
            <a:fld id="{86CB4B4D-7CA3-9044-876B-883B54F8677D}" type="slidenum">
              <a:rPr lang="en-US" kern="0" smtClean="0"/>
              <a:pPr defTabSz="258782" hangingPunct="0"/>
              <a:t>‹#›</a:t>
            </a:fld>
            <a:endParaRPr lang="en-US" kern="0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136052"/>
            <a:ext cx="8686800" cy="50406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521435"/>
            <a:ext cx="8686800" cy="26670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sz="14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pic>
        <p:nvPicPr>
          <p:cNvPr id="19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28601" y="273829"/>
            <a:ext cx="1797965" cy="640571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458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" y="685800"/>
            <a:ext cx="84582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2038" y="1428750"/>
            <a:ext cx="8229600" cy="325755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spcBef>
                <a:spcPts val="0"/>
              </a:spcBef>
              <a:spcAft>
                <a:spcPts val="900"/>
              </a:spcAft>
              <a:defRPr sz="1300">
                <a:latin typeface="Source Sans Pro Light" pitchFamily="34" charset="0"/>
                <a:ea typeface="Source Sans Pro Light" pitchFamily="34" charset="0"/>
              </a:defRPr>
            </a:lvl1pPr>
            <a:lvl2pPr>
              <a:spcBef>
                <a:spcPts val="0"/>
              </a:spcBef>
              <a:spcAft>
                <a:spcPts val="900"/>
              </a:spcAft>
              <a:defRPr sz="1300">
                <a:latin typeface="Source Sans Pro Light" pitchFamily="34" charset="0"/>
                <a:ea typeface="Source Sans Pro Light" pitchFamily="34" charset="0"/>
              </a:defRPr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8340" y="209550"/>
            <a:ext cx="6172200" cy="40005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006FF4"/>
                </a:solidFill>
                <a:latin typeface="Source Sans Pro" pitchFamily="34" charset="0"/>
                <a:ea typeface="Source Sans Pro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8913" y="819150"/>
            <a:ext cx="8229600" cy="457200"/>
          </a:xfrm>
          <a:prstGeom prst="rect">
            <a:avLst/>
          </a:prstGeom>
        </p:spPr>
        <p:txBody>
          <a:bodyPr lIns="91426" tIns="45713" rIns="91426" bIns="45713"/>
          <a:lstStyle>
            <a:lvl1pPr algn="l">
              <a:defRPr sz="1700" b="0" i="0" u="none">
                <a:solidFill>
                  <a:srgbClr val="006FF4"/>
                </a:solidFill>
                <a:latin typeface="Source Sans Pro" pitchFamily="34" charset="0"/>
                <a:ea typeface="Source Sans Pro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2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1152" y="133350"/>
            <a:ext cx="6172200" cy="40005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l">
              <a:spcBef>
                <a:spcPts val="0"/>
              </a:spcBef>
              <a:buNone/>
              <a:defRPr sz="2200" b="1">
                <a:solidFill>
                  <a:srgbClr val="006FF4"/>
                </a:solidFill>
                <a:latin typeface="Source Sans Pro" pitchFamily="34" charset="0"/>
                <a:ea typeface="Source Sans Pro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685800"/>
            <a:ext cx="84582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0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 userDrawn="1"/>
        </p:nvSpPr>
        <p:spPr>
          <a:xfrm>
            <a:off x="-2977" y="-2230"/>
            <a:ext cx="9149955" cy="64295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0092" tIns="20092" rIns="20092" bIns="20092" anchor="ctr"/>
          <a:lstStyle/>
          <a:p>
            <a:pPr algn="ctr" defTabSz="258764" hangingPunct="0">
              <a:defRPr sz="2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" name="Shape 5"/>
          <p:cNvSpPr>
            <a:spLocks noGrp="1"/>
          </p:cNvSpPr>
          <p:nvPr>
            <p:ph type="sldNum" sz="quarter" idx="4"/>
          </p:nvPr>
        </p:nvSpPr>
        <p:spPr>
          <a:xfrm>
            <a:off x="8773534" y="4866514"/>
            <a:ext cx="141866" cy="155138"/>
          </a:xfrm>
          <a:prstGeom prst="rect">
            <a:avLst/>
          </a:prstGeom>
          <a:ln w="3175">
            <a:miter lim="400000"/>
          </a:ln>
        </p:spPr>
        <p:txBody>
          <a:bodyPr wrap="none" lIns="28574" tIns="28574" rIns="28574" bIns="28574">
            <a:spAutoFit/>
          </a:bodyPr>
          <a:lstStyle>
            <a:lvl1pPr algn="r">
              <a:defRPr sz="6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fld id="{86CB4B4D-7CA3-9044-876B-883B54F8677D}" type="slidenum">
              <a:rPr lang="en-US" kern="0" smtClean="0"/>
              <a:pPr defTabSz="258764" hangingPunct="0"/>
              <a:t>‹#›</a:t>
            </a:fld>
            <a:endParaRPr lang="en-US" kern="0" dirty="0"/>
          </a:p>
        </p:txBody>
      </p:sp>
      <p:sp>
        <p:nvSpPr>
          <p:cNvPr id="4" name="Shape 4"/>
          <p:cNvSpPr/>
          <p:nvPr userDrawn="1"/>
        </p:nvSpPr>
        <p:spPr>
          <a:xfrm>
            <a:off x="228600" y="4873451"/>
            <a:ext cx="1010394" cy="1329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2" tIns="20092" rIns="20092" bIns="20092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r>
              <a:rPr sz="600" kern="0"/>
              <a:t>USAC — 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93206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Slide">
    <p:bg>
      <p:bgPr>
        <a:solidFill>
          <a:srgbClr val="006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28604" y="273832"/>
            <a:ext cx="1797965" cy="640571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3"/>
          <p:cNvSpPr/>
          <p:nvPr userDrawn="1"/>
        </p:nvSpPr>
        <p:spPr>
          <a:xfrm>
            <a:off x="-2977" y="-2230"/>
            <a:ext cx="9149955" cy="64295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0092" tIns="20092" rIns="20092" bIns="20092" anchor="ctr"/>
          <a:lstStyle/>
          <a:p>
            <a:pPr algn="ctr" defTabSz="258764" hangingPunct="0">
              <a:defRPr sz="2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3" name="Shape 4"/>
          <p:cNvSpPr/>
          <p:nvPr userDrawn="1"/>
        </p:nvSpPr>
        <p:spPr>
          <a:xfrm>
            <a:off x="228600" y="4873451"/>
            <a:ext cx="1010394" cy="1329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2" tIns="20092" rIns="20092" bIns="20092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r>
              <a:rPr sz="600" kern="0" dirty="0">
                <a:solidFill>
                  <a:srgbClr val="FFFFFF"/>
                </a:solidFill>
              </a:rPr>
              <a:t>USAC — Private &amp; Confidential</a:t>
            </a:r>
          </a:p>
        </p:txBody>
      </p:sp>
      <p:sp>
        <p:nvSpPr>
          <p:cNvPr id="14" name="Shape 5"/>
          <p:cNvSpPr>
            <a:spLocks noGrp="1"/>
          </p:cNvSpPr>
          <p:nvPr>
            <p:ph type="sldNum" sz="quarter" idx="4"/>
          </p:nvPr>
        </p:nvSpPr>
        <p:spPr>
          <a:xfrm>
            <a:off x="8773534" y="4866514"/>
            <a:ext cx="141866" cy="155138"/>
          </a:xfrm>
          <a:prstGeom prst="rect">
            <a:avLst/>
          </a:prstGeom>
          <a:ln w="3175">
            <a:miter lim="400000"/>
          </a:ln>
        </p:spPr>
        <p:txBody>
          <a:bodyPr wrap="none" lIns="28574" tIns="28574" rIns="28574" bIns="28574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defTabSz="258764" hangingPunct="0"/>
              <a:t>‹#›</a:t>
            </a:fld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136055"/>
            <a:ext cx="8686800" cy="504065"/>
          </a:xfrm>
          <a:prstGeom prst="rect">
            <a:avLst/>
          </a:prstGeom>
        </p:spPr>
        <p:txBody>
          <a:bodyPr lIns="68576" tIns="34289" rIns="68576" bIns="34289" anchor="ctr" anchorCtr="0"/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521435"/>
            <a:ext cx="8686800" cy="266700"/>
          </a:xfrm>
          <a:prstGeom prst="rect">
            <a:avLst/>
          </a:prstGeom>
        </p:spPr>
        <p:txBody>
          <a:bodyPr lIns="68576" tIns="34289" rIns="68576" bIns="34289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sz="14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9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28600" y="800100"/>
            <a:ext cx="86868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28600" y="1467612"/>
            <a:ext cx="8686800" cy="2815590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-137150">
              <a:spcBef>
                <a:spcPts val="0"/>
              </a:spcBef>
              <a:spcAft>
                <a:spcPts val="600"/>
              </a:spcAft>
              <a:defRPr sz="11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342875" indent="-171438">
              <a:spcBef>
                <a:spcPts val="0"/>
              </a:spcBef>
              <a:spcAft>
                <a:spcPts val="600"/>
              </a:spcAft>
              <a:defRPr sz="1100" b="0" i="0">
                <a:latin typeface="Source Sans Pro Light" charset="0"/>
                <a:ea typeface="Source Sans Pro Light" charset="0"/>
                <a:cs typeface="Source Sans Pro Light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28604"/>
            <a:ext cx="8686800" cy="476251"/>
          </a:xfrm>
          <a:prstGeom prst="rect">
            <a:avLst/>
          </a:prstGeom>
        </p:spPr>
        <p:txBody>
          <a:bodyPr lIns="68576" tIns="34289" rIns="68576" bIns="34289" anchor="ctr"/>
          <a:lstStyle>
            <a:lvl1pPr marL="0" indent="0" algn="l">
              <a:spcBef>
                <a:spcPts val="0"/>
              </a:spcBef>
              <a:buNone/>
              <a:defRPr sz="1700" b="1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457200"/>
          </a:xfrm>
          <a:prstGeom prst="rect">
            <a:avLst/>
          </a:prstGeom>
        </p:spPr>
        <p:txBody>
          <a:bodyPr lIns="68576" tIns="34289" rIns="68576" bIns="34289" anchor="ctr"/>
          <a:lstStyle>
            <a:lvl1pPr algn="l">
              <a:defRPr sz="1500" b="0" i="0" u="none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hape 3"/>
          <p:cNvSpPr/>
          <p:nvPr userDrawn="1"/>
        </p:nvSpPr>
        <p:spPr>
          <a:xfrm>
            <a:off x="-2977" y="-2230"/>
            <a:ext cx="9149955" cy="64295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0092" tIns="20092" rIns="20092" bIns="20092" anchor="ctr"/>
          <a:lstStyle/>
          <a:p>
            <a:pPr algn="ctr" defTabSz="258764" hangingPunct="0">
              <a:defRPr sz="2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8" name="Shape 4"/>
          <p:cNvSpPr/>
          <p:nvPr userDrawn="1"/>
        </p:nvSpPr>
        <p:spPr>
          <a:xfrm>
            <a:off x="228600" y="4873451"/>
            <a:ext cx="1010394" cy="1329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2" tIns="20092" rIns="20092" bIns="20092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r>
              <a:rPr sz="600" kern="0"/>
              <a:t>USAC — Private &amp; Confidential</a:t>
            </a:r>
          </a:p>
        </p:txBody>
      </p:sp>
      <p:sp>
        <p:nvSpPr>
          <p:cNvPr id="19" name="Shape 5"/>
          <p:cNvSpPr>
            <a:spLocks noGrp="1"/>
          </p:cNvSpPr>
          <p:nvPr>
            <p:ph type="sldNum" sz="quarter" idx="4"/>
          </p:nvPr>
        </p:nvSpPr>
        <p:spPr>
          <a:xfrm>
            <a:off x="8773534" y="4866514"/>
            <a:ext cx="141866" cy="155138"/>
          </a:xfrm>
          <a:prstGeom prst="rect">
            <a:avLst/>
          </a:prstGeom>
          <a:ln w="3175">
            <a:miter lim="400000"/>
          </a:ln>
        </p:spPr>
        <p:txBody>
          <a:bodyPr wrap="none" lIns="28574" tIns="28574" rIns="28574" bIns="28574">
            <a:spAutoFit/>
          </a:bodyPr>
          <a:lstStyle>
            <a:lvl1pPr algn="r">
              <a:defRPr sz="6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fld id="{86CB4B4D-7CA3-9044-876B-883B54F8677D}" type="slidenum">
              <a:rPr lang="en-US" kern="0" smtClean="0"/>
              <a:pPr defTabSz="258764" hangingPunct="0"/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134042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28604"/>
            <a:ext cx="8686800" cy="476251"/>
          </a:xfrm>
          <a:prstGeom prst="rect">
            <a:avLst/>
          </a:prstGeom>
        </p:spPr>
        <p:txBody>
          <a:bodyPr lIns="68576" tIns="34289" rIns="68576" bIns="34289" anchor="ctr"/>
          <a:lstStyle>
            <a:lvl1pPr marL="0" indent="0" algn="l">
              <a:spcBef>
                <a:spcPts val="0"/>
              </a:spcBef>
              <a:buNone/>
              <a:defRPr sz="1700" b="1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28600" y="1467612"/>
            <a:ext cx="5867400" cy="2815590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-137150">
              <a:spcBef>
                <a:spcPts val="0"/>
              </a:spcBef>
              <a:spcAft>
                <a:spcPts val="1200"/>
              </a:spcAft>
              <a:defRPr sz="11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342875" indent="-171438">
              <a:spcBef>
                <a:spcPts val="0"/>
              </a:spcBef>
              <a:spcAft>
                <a:spcPts val="1200"/>
              </a:spcAft>
              <a:defRPr sz="1100" b="0" i="0">
                <a:latin typeface="Source Sans Pro Light" charset="0"/>
                <a:ea typeface="Source Sans Pro Light" charset="0"/>
                <a:cs typeface="Source Sans Pro Light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912114"/>
            <a:ext cx="8686800" cy="457200"/>
          </a:xfrm>
          <a:prstGeom prst="rect">
            <a:avLst/>
          </a:prstGeom>
        </p:spPr>
        <p:txBody>
          <a:bodyPr lIns="68576" tIns="34289" rIns="68576" bIns="34289" anchor="ctr"/>
          <a:lstStyle>
            <a:lvl1pPr algn="l">
              <a:defRPr sz="1500" b="0" i="0" u="none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48400" y="1467612"/>
            <a:ext cx="2895600" cy="2815590"/>
          </a:xfrm>
          <a:prstGeom prst="rect">
            <a:avLst/>
          </a:prstGeom>
        </p:spPr>
        <p:txBody>
          <a:bodyPr lIns="68576" tIns="34289" rIns="68576" bIns="34289"/>
          <a:lstStyle>
            <a:lvl1pPr>
              <a:defRPr sz="11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Shape 4"/>
          <p:cNvSpPr/>
          <p:nvPr userDrawn="1"/>
        </p:nvSpPr>
        <p:spPr>
          <a:xfrm>
            <a:off x="228600" y="4873451"/>
            <a:ext cx="1010394" cy="1329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2" tIns="20092" rIns="20092" bIns="20092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r>
              <a:rPr sz="600" kern="0"/>
              <a:t>USAC — Private &amp; Confidential</a:t>
            </a:r>
          </a:p>
        </p:txBody>
      </p:sp>
      <p:sp>
        <p:nvSpPr>
          <p:cNvPr id="19" name="Shape 3"/>
          <p:cNvSpPr/>
          <p:nvPr userDrawn="1"/>
        </p:nvSpPr>
        <p:spPr>
          <a:xfrm>
            <a:off x="-2977" y="-2230"/>
            <a:ext cx="9149955" cy="64295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0092" tIns="20092" rIns="20092" bIns="20092" anchor="ctr"/>
          <a:lstStyle/>
          <a:p>
            <a:pPr algn="ctr" defTabSz="258764" hangingPunct="0">
              <a:defRPr sz="2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Shape 5"/>
          <p:cNvSpPr>
            <a:spLocks noGrp="1"/>
          </p:cNvSpPr>
          <p:nvPr>
            <p:ph type="sldNum" sz="quarter" idx="4"/>
          </p:nvPr>
        </p:nvSpPr>
        <p:spPr>
          <a:xfrm>
            <a:off x="8773534" y="4866514"/>
            <a:ext cx="141866" cy="155138"/>
          </a:xfrm>
          <a:prstGeom prst="rect">
            <a:avLst/>
          </a:prstGeom>
          <a:ln w="3175">
            <a:miter lim="400000"/>
          </a:ln>
        </p:spPr>
        <p:txBody>
          <a:bodyPr wrap="none" lIns="28574" tIns="28574" rIns="28574" bIns="28574">
            <a:spAutoFit/>
          </a:bodyPr>
          <a:lstStyle>
            <a:lvl1pPr algn="r">
              <a:defRPr sz="6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fld id="{86CB4B4D-7CA3-9044-876B-883B54F8677D}" type="slidenum">
              <a:rPr lang="en-US" kern="0" smtClean="0"/>
              <a:pPr defTabSz="258764" hangingPunct="0"/>
              <a:t>‹#›</a:t>
            </a:fld>
            <a:endParaRPr lang="en-US" kern="0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28600" y="800100"/>
            <a:ext cx="86868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5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6200" y="57150"/>
            <a:ext cx="20574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91431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hape 3"/>
          <p:cNvSpPr/>
          <p:nvPr userDrawn="1"/>
        </p:nvSpPr>
        <p:spPr>
          <a:xfrm>
            <a:off x="-2977" y="-2230"/>
            <a:ext cx="9149955" cy="64295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0092" tIns="20092" rIns="20092" bIns="20092" anchor="ctr"/>
          <a:lstStyle/>
          <a:p>
            <a:pPr algn="ctr" defTabSz="258764" hangingPunct="0">
              <a:defRPr sz="2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hape 4"/>
          <p:cNvSpPr/>
          <p:nvPr userDrawn="1"/>
        </p:nvSpPr>
        <p:spPr>
          <a:xfrm>
            <a:off x="228600" y="4873451"/>
            <a:ext cx="1010394" cy="1329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2" tIns="20092" rIns="20092" bIns="20092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r>
              <a:rPr sz="600" kern="0"/>
              <a:t>USAC — Private &amp; Confidential</a:t>
            </a:r>
          </a:p>
        </p:txBody>
      </p:sp>
      <p:sp>
        <p:nvSpPr>
          <p:cNvPr id="7" name="Shape 5"/>
          <p:cNvSpPr>
            <a:spLocks noGrp="1"/>
          </p:cNvSpPr>
          <p:nvPr>
            <p:ph type="sldNum" sz="quarter" idx="4"/>
          </p:nvPr>
        </p:nvSpPr>
        <p:spPr>
          <a:xfrm>
            <a:off x="8773534" y="4866514"/>
            <a:ext cx="141866" cy="155138"/>
          </a:xfrm>
          <a:prstGeom prst="rect">
            <a:avLst/>
          </a:prstGeom>
          <a:ln w="3175">
            <a:miter lim="400000"/>
          </a:ln>
        </p:spPr>
        <p:txBody>
          <a:bodyPr wrap="none" lIns="28574" tIns="28574" rIns="28574" bIns="28574">
            <a:spAutoFit/>
          </a:bodyPr>
          <a:lstStyle>
            <a:lvl1pPr algn="r">
              <a:defRPr sz="6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fld id="{86CB4B4D-7CA3-9044-876B-883B54F8677D}" type="slidenum">
              <a:rPr lang="en-US" kern="0" smtClean="0"/>
              <a:pPr defTabSz="258764" hangingPunct="0"/>
              <a:t>‹#›</a:t>
            </a:fld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5" y="274323"/>
            <a:ext cx="1786875" cy="6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9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Quiz">
    <p:bg>
      <p:bgPr>
        <a:solidFill>
          <a:srgbClr val="FE5000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136055"/>
            <a:ext cx="8686800" cy="504065"/>
          </a:xfrm>
          <a:prstGeom prst="rect">
            <a:avLst/>
          </a:prstGeom>
        </p:spPr>
        <p:txBody>
          <a:bodyPr lIns="68576" tIns="34289" rIns="68576" bIns="34289" anchor="ctr" anchorCtr="0"/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521435"/>
            <a:ext cx="8686800" cy="266700"/>
          </a:xfrm>
          <a:prstGeom prst="rect">
            <a:avLst/>
          </a:prstGeom>
        </p:spPr>
        <p:txBody>
          <a:bodyPr lIns="68576" tIns="34289" rIns="68576" bIns="34289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sz="14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sp>
        <p:nvSpPr>
          <p:cNvPr id="16" name="Shape 3"/>
          <p:cNvSpPr/>
          <p:nvPr userDrawn="1"/>
        </p:nvSpPr>
        <p:spPr>
          <a:xfrm>
            <a:off x="-2977" y="-2230"/>
            <a:ext cx="9149955" cy="64295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0092" tIns="20092" rIns="20092" bIns="20092" anchor="ctr"/>
          <a:lstStyle/>
          <a:p>
            <a:pPr algn="ctr" defTabSz="258764" hangingPunct="0">
              <a:defRPr sz="2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Shape 4"/>
          <p:cNvSpPr/>
          <p:nvPr userDrawn="1"/>
        </p:nvSpPr>
        <p:spPr>
          <a:xfrm>
            <a:off x="228600" y="4873451"/>
            <a:ext cx="1010394" cy="1329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2" tIns="20092" rIns="20092" bIns="20092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r>
              <a:rPr sz="600" kern="0" dirty="0">
                <a:solidFill>
                  <a:srgbClr val="FFFFFF"/>
                </a:solidFill>
              </a:rPr>
              <a:t>USAC — Private &amp; Confidential</a:t>
            </a:r>
          </a:p>
        </p:txBody>
      </p:sp>
      <p:sp>
        <p:nvSpPr>
          <p:cNvPr id="18" name="Shape 5"/>
          <p:cNvSpPr>
            <a:spLocks noGrp="1"/>
          </p:cNvSpPr>
          <p:nvPr>
            <p:ph type="sldNum" sz="quarter" idx="4"/>
          </p:nvPr>
        </p:nvSpPr>
        <p:spPr>
          <a:xfrm>
            <a:off x="8773534" y="4866514"/>
            <a:ext cx="141866" cy="155138"/>
          </a:xfrm>
          <a:prstGeom prst="rect">
            <a:avLst/>
          </a:prstGeom>
          <a:ln w="3175">
            <a:miter lim="400000"/>
          </a:ln>
        </p:spPr>
        <p:txBody>
          <a:bodyPr wrap="none" lIns="28574" tIns="28574" rIns="28574" bIns="28574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258764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defTabSz="258764" hangingPunct="0"/>
              <a:t>‹#›</a:t>
            </a:fld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19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28604" y="273832"/>
            <a:ext cx="1797965" cy="640571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899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/>
          <p:nvPr userDrawn="1"/>
        </p:nvSpPr>
        <p:spPr>
          <a:xfrm>
            <a:off x="632462" y="6496012"/>
            <a:ext cx="1392207" cy="1810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4981" hangingPunct="0"/>
            <a:r>
              <a:rPr sz="800" kern="0"/>
              <a:t>USAC — Private &amp; Confidential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-3967" y="1"/>
            <a:ext cx="9147969" cy="82748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4981" hangingPunct="0">
              <a:defRPr sz="2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Shape 5"/>
          <p:cNvSpPr>
            <a:spLocks noGrp="1"/>
          </p:cNvSpPr>
          <p:nvPr>
            <p:ph type="sldNum" sz="quarter" idx="4"/>
          </p:nvPr>
        </p:nvSpPr>
        <p:spPr>
          <a:xfrm>
            <a:off x="11698047" y="6488691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093" tIns="38093" rIns="38093" bIns="38093">
            <a:spAutoFit/>
          </a:bodyPr>
          <a:lstStyle>
            <a:lvl1pPr algn="r">
              <a:defRPr sz="8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4981" hangingPunct="0"/>
            <a:fld id="{86CB4B4D-7CA3-9044-876B-883B54F8677D}" type="slidenum">
              <a:rPr lang="en-US" kern="0" smtClean="0"/>
              <a:pPr defTabSz="344981" hangingPunct="0"/>
              <a:t>‹#›</a:t>
            </a:fld>
            <a:endParaRPr lang="en-US" kern="0" dirty="0"/>
          </a:p>
        </p:txBody>
      </p:sp>
      <p:sp>
        <p:nvSpPr>
          <p:cNvPr id="11" name="Shape 4"/>
          <p:cNvSpPr/>
          <p:nvPr userDrawn="1"/>
        </p:nvSpPr>
        <p:spPr>
          <a:xfrm>
            <a:off x="784862" y="6648411"/>
            <a:ext cx="1392207" cy="1810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4981" hangingPunct="0"/>
            <a:r>
              <a:rPr sz="800" kern="0" dirty="0"/>
              <a:t>USAC — Private &amp; Confidential</a:t>
            </a:r>
          </a:p>
        </p:txBody>
      </p:sp>
      <p:sp>
        <p:nvSpPr>
          <p:cNvPr id="12" name="Shape 5"/>
          <p:cNvSpPr txBox="1">
            <a:spLocks/>
          </p:cNvSpPr>
          <p:nvPr userDrawn="1"/>
        </p:nvSpPr>
        <p:spPr>
          <a:xfrm>
            <a:off x="11850460" y="6641091"/>
            <a:ext cx="189140" cy="206837"/>
          </a:xfrm>
          <a:prstGeom prst="rect">
            <a:avLst/>
          </a:prstGeom>
          <a:ln w="3175">
            <a:miter lim="400000"/>
          </a:ln>
        </p:spPr>
        <p:txBody>
          <a:bodyPr wrap="none" lIns="38093" tIns="38093" rIns="38093" bIns="38093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44" kern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4981" hangingPunct="0"/>
            <a:fld id="{86CB4B4D-7CA3-9044-876B-883B54F8677D}" type="slidenum">
              <a:rPr lang="en-US" kern="0" smtClean="0"/>
              <a:pPr defTabSz="344981" hangingPunct="0"/>
              <a:t>‹#›</a:t>
            </a:fld>
            <a:endParaRPr lang="en-US" kern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0197" y="4810351"/>
            <a:ext cx="1540806" cy="221599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pPr defTabSz="344981" hangingPunct="0"/>
            <a:r>
              <a:rPr lang="en-US" sz="800" kern="0" dirty="0" smtClean="0">
                <a:solidFill>
                  <a:srgbClr val="006FF4"/>
                </a:solidFill>
                <a:latin typeface="Source Sans Pro" charset="0"/>
                <a:ea typeface="Source Sans Pro" charset="0"/>
                <a:cs typeface="Source Sans Pro" charset="0"/>
              </a:rPr>
              <a:t>USAC — Private &amp; Confidential</a:t>
            </a:r>
            <a:endParaRPr lang="en-US" sz="800" kern="0" dirty="0">
              <a:solidFill>
                <a:srgbClr val="006FF4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467726" y="4810350"/>
            <a:ext cx="295274" cy="221599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pPr algn="r" defTabSz="344981" hangingPunct="0"/>
            <a:fld id="{E26AFD4A-6B1B-2D43-9489-91DB107CEFED}" type="slidenum">
              <a:rPr lang="en-US" sz="800" kern="0" smtClean="0">
                <a:solidFill>
                  <a:srgbClr val="006FF4"/>
                </a:solidFill>
                <a:latin typeface="Source Sans Pro" charset="0"/>
                <a:ea typeface="Source Sans Pro" charset="0"/>
                <a:cs typeface="Source Sans Pro" charset="0"/>
              </a:rPr>
              <a:pPr algn="r" defTabSz="344981" hangingPunct="0"/>
              <a:t>‹#›</a:t>
            </a:fld>
            <a:endParaRPr lang="en-US" sz="800" kern="0" dirty="0">
              <a:solidFill>
                <a:srgbClr val="006FF4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8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68568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32" indent="-257132" algn="l" defTabSz="6856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15" indent="-214278" algn="l" defTabSz="6856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84" r:id="rId8"/>
    <p:sldLayoutId id="2147483685" r:id="rId9"/>
  </p:sldLayoutIdLst>
  <p:txStyles>
    <p:titleStyle>
      <a:lvl1pPr algn="ctr" defTabSz="9142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6" algn="l" defTabSz="914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7" indent="-228570" algn="l" defTabSz="914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0" algn="l" defTabSz="914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universalservice.org/portal" TargetMode="External"/><Relationship Id="rId2" Type="http://schemas.openxmlformats.org/officeDocument/2006/relationships/hyperlink" Target="http://www.usac.org/sl/tools/forms/default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lforms.universalservice.org/EMailResponse/EMail_Intro.asp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sac.org/_res/documents/sl/pdf/handouts/SL-Glossary-of-Term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ac.org/sl/about/outreach/online-learning.aspx" TargetMode="External"/><Relationship Id="rId5" Type="http://schemas.openxmlformats.org/officeDocument/2006/relationships/hyperlink" Target="http://www.usac.org/sl/tools/apply-to-erate/default.aspx" TargetMode="External"/><Relationship Id="rId4" Type="http://schemas.openxmlformats.org/officeDocument/2006/relationships/hyperlink" Target="http://www.usac.org/sl/about/faqs/default.asp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ilealongwitherate.org/logging-into-your-epc-accoun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57358" y="6488686"/>
            <a:ext cx="129842" cy="203900"/>
          </a:xfrm>
        </p:spPr>
        <p:txBody>
          <a:bodyPr/>
          <a:lstStyle/>
          <a:p>
            <a:pPr defTabSz="344981" hangingPunct="0"/>
            <a:fld id="{86CB4B4D-7CA3-9044-876B-883B54F8677D}" type="slidenum">
              <a:rPr lang="en-US" kern="0" smtClean="0"/>
              <a:pPr defTabSz="344981" hangingPunct="0"/>
              <a:t>1</a:t>
            </a:fld>
            <a:endParaRPr lang="en-US" kern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77E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8" b="7138"/>
          <a:stretch/>
        </p:blipFill>
        <p:spPr>
          <a:xfrm>
            <a:off x="0" y="66674"/>
            <a:ext cx="9144000" cy="5076825"/>
          </a:xfrm>
          <a:prstGeom prst="rect">
            <a:avLst/>
          </a:prstGeom>
        </p:spPr>
      </p:pic>
      <p:pic>
        <p:nvPicPr>
          <p:cNvPr id="1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0" y="4095750"/>
            <a:ext cx="2227381" cy="793560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Text Placeholder 6"/>
          <p:cNvSpPr txBox="1">
            <a:spLocks/>
          </p:cNvSpPr>
          <p:nvPr/>
        </p:nvSpPr>
        <p:spPr>
          <a:xfrm>
            <a:off x="76200" y="2571750"/>
            <a:ext cx="9067800" cy="457200"/>
          </a:xfrm>
          <a:prstGeom prst="rect">
            <a:avLst/>
          </a:prstGeom>
        </p:spPr>
        <p:txBody>
          <a:bodyPr lIns="91426" tIns="45713" rIns="91426" bIns="45713"/>
          <a:lstStyle>
            <a:lvl1pPr marL="457177" indent="-457177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EPC FUNDAMENTALS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1066800" y="3016728"/>
            <a:ext cx="7010400" cy="355600"/>
          </a:xfrm>
          <a:prstGeom prst="rect">
            <a:avLst/>
          </a:prstGeom>
        </p:spPr>
        <p:txBody>
          <a:bodyPr lIns="91426" tIns="45713" rIns="91426" bIns="45713"/>
          <a:lstStyle>
            <a:lvl1pPr marL="457177" indent="-457177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E-RATE PROGRAM TRIBAL APPLICANT TRAINING</a:t>
            </a:r>
          </a:p>
          <a:p>
            <a:pPr marL="0" indent="0" algn="ctr">
              <a:buNone/>
            </a:pPr>
            <a:r>
              <a:rPr lang="en-US" sz="15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5214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85900" y="2171700"/>
            <a:ext cx="6172200" cy="2171700"/>
          </a:xfrm>
        </p:spPr>
        <p:txBody>
          <a:bodyPr/>
          <a:lstStyle/>
          <a:p>
            <a:r>
              <a:rPr lang="en-US" dirty="0" smtClean="0"/>
              <a:t>At this point, the Reports tab is limited to landing pages and RAL modification requests, but other reports can be added later.</a:t>
            </a:r>
          </a:p>
          <a:p>
            <a:r>
              <a:rPr lang="en-US" dirty="0" smtClean="0"/>
              <a:t>Actions include things you can do, such as submitting a customer service request or exporting FCC Form 470 or 471 data.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1657350"/>
            <a:ext cx="6172200" cy="457200"/>
          </a:xfrm>
        </p:spPr>
        <p:txBody>
          <a:bodyPr/>
          <a:lstStyle/>
          <a:p>
            <a:r>
              <a:rPr lang="en-US" dirty="0" smtClean="0"/>
              <a:t>MENU BAR (CONTINUED)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t="6168" r="57643" b="89820"/>
          <a:stretch/>
        </p:blipFill>
        <p:spPr bwMode="auto">
          <a:xfrm>
            <a:off x="1428750" y="971550"/>
            <a:ext cx="6172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3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85900" y="2286000"/>
            <a:ext cx="6172200" cy="2171700"/>
          </a:xfrm>
        </p:spPr>
        <p:txBody>
          <a:bodyPr/>
          <a:lstStyle/>
          <a:p>
            <a:r>
              <a:rPr lang="en-US" dirty="0" smtClean="0"/>
              <a:t>Quick links to actions you can take</a:t>
            </a:r>
          </a:p>
          <a:p>
            <a:pPr lvl="1"/>
            <a:r>
              <a:rPr lang="en-US" dirty="0" smtClean="0"/>
              <a:t>File a program form (FCC Forms 470, 471, 486)</a:t>
            </a:r>
          </a:p>
          <a:p>
            <a:pPr lvl="1"/>
            <a:r>
              <a:rPr lang="en-US" dirty="0" smtClean="0"/>
              <a:t>Manage users (edit, create, change permissions)</a:t>
            </a:r>
          </a:p>
          <a:p>
            <a:pPr lvl="1"/>
            <a:r>
              <a:rPr lang="en-US" dirty="0" smtClean="0"/>
              <a:t>Manage organizations (edit information)</a:t>
            </a:r>
          </a:p>
          <a:p>
            <a:pPr lvl="1"/>
            <a:r>
              <a:rPr lang="en-US" dirty="0" smtClean="0"/>
              <a:t>Contact us (open a customer service case)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1714500"/>
            <a:ext cx="6172200" cy="457200"/>
          </a:xfrm>
        </p:spPr>
        <p:txBody>
          <a:bodyPr/>
          <a:lstStyle/>
          <a:p>
            <a:r>
              <a:rPr lang="en-US" dirty="0" smtClean="0"/>
              <a:t>QUICK LINKS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0" t="17305" r="15785" b="77785"/>
          <a:stretch/>
        </p:blipFill>
        <p:spPr bwMode="auto">
          <a:xfrm>
            <a:off x="1371607" y="957262"/>
            <a:ext cx="6356543" cy="5286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FCC Forms 470, 471, 486 can be filed from:</a:t>
            </a:r>
          </a:p>
          <a:p>
            <a:pPr lvl="1"/>
            <a:r>
              <a:rPr lang="en-US" dirty="0"/>
              <a:t>The links below the menu bar – OR –</a:t>
            </a:r>
          </a:p>
          <a:p>
            <a:pPr lvl="1">
              <a:spcAft>
                <a:spcPts val="450"/>
              </a:spcAft>
            </a:pPr>
            <a:r>
              <a:rPr lang="en-US" dirty="0"/>
              <a:t>The parent organization’s main page (click “Related Actions” and then the appropriate form, or click “FCC Forms” and then the appropriate button at the top of the page)</a:t>
            </a:r>
          </a:p>
          <a:p>
            <a:r>
              <a:rPr lang="en-US" dirty="0" smtClean="0"/>
              <a:t>FCC Form 498 can be filed from the parent organization’s main page by clicking “Related Actions.”</a:t>
            </a:r>
          </a:p>
          <a:p>
            <a:pPr lvl="1"/>
            <a:r>
              <a:rPr lang="en-US" dirty="0"/>
              <a:t>Only the school or library official or general financial contact will be able to see the FCC Form 498 link.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FILING PROGRAM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FCC Form 472 (BEAR) must be filed in the legacy </a:t>
            </a:r>
            <a:r>
              <a:rPr lang="en-US" dirty="0" smtClean="0"/>
              <a:t>system (from the </a:t>
            </a:r>
            <a:r>
              <a:rPr lang="en-US" dirty="0" smtClean="0">
                <a:hlinkClick r:id="rId2"/>
              </a:rPr>
              <a:t>Forms</a:t>
            </a:r>
            <a:r>
              <a:rPr lang="en-US" dirty="0" smtClean="0"/>
              <a:t> page on the USAC website).</a:t>
            </a:r>
          </a:p>
          <a:p>
            <a:r>
              <a:rPr lang="en-US" dirty="0"/>
              <a:t>FCC Form 500 must be filed on </a:t>
            </a:r>
            <a:r>
              <a:rPr lang="en-US" dirty="0" smtClean="0"/>
              <a:t>paper for now.</a:t>
            </a:r>
          </a:p>
          <a:p>
            <a:pPr marL="0" indent="0">
              <a:buNone/>
            </a:pPr>
            <a:r>
              <a:rPr lang="en-US" dirty="0" smtClean="0"/>
              <a:t>Other program forms:</a:t>
            </a:r>
            <a:endParaRPr lang="en-US" dirty="0"/>
          </a:p>
          <a:p>
            <a:r>
              <a:rPr lang="en-US" dirty="0" smtClean="0"/>
              <a:t>FCC Form 474 (SPI), a service provider form, must be filed in the legacy system.</a:t>
            </a:r>
          </a:p>
          <a:p>
            <a:r>
              <a:rPr lang="en-US" dirty="0" smtClean="0"/>
              <a:t>FCC Form 473 (SPAC), a service provider form, must be filed in the </a:t>
            </a:r>
            <a:r>
              <a:rPr lang="en-US" dirty="0" smtClean="0">
                <a:hlinkClick r:id="rId3"/>
              </a:rPr>
              <a:t>E-File System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FILING PROGRAM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85900" y="2686050"/>
            <a:ext cx="6172200" cy="1028700"/>
          </a:xfrm>
        </p:spPr>
        <p:txBody>
          <a:bodyPr/>
          <a:lstStyle/>
          <a:p>
            <a:r>
              <a:rPr lang="en-US" dirty="0" smtClean="0"/>
              <a:t>From this section, you can search for, generate, and view notifications such as a Funding Commitment Decision Letter or FCC Form 486 Notification Letter.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2228850"/>
            <a:ext cx="6172200" cy="457200"/>
          </a:xfrm>
        </p:spPr>
        <p:txBody>
          <a:bodyPr/>
          <a:lstStyle/>
          <a:p>
            <a:r>
              <a:rPr lang="en-US" dirty="0" smtClean="0"/>
              <a:t>NOTIFICATIONS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t="33234" r="21286" b="46407"/>
          <a:stretch/>
        </p:blipFill>
        <p:spPr bwMode="auto">
          <a:xfrm>
            <a:off x="1257302" y="800100"/>
            <a:ext cx="6641503" cy="1257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85900" y="3200400"/>
            <a:ext cx="6172200" cy="1028700"/>
          </a:xfrm>
        </p:spPr>
        <p:txBody>
          <a:bodyPr/>
          <a:lstStyle/>
          <a:p>
            <a:r>
              <a:rPr lang="en-US" dirty="0" smtClean="0"/>
              <a:t>From this section, you can access and edit profile information for each of your entities (individual schools, library branches, non-instructional facilities, annexes).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2686050"/>
            <a:ext cx="6172200" cy="457200"/>
          </a:xfrm>
        </p:spPr>
        <p:txBody>
          <a:bodyPr/>
          <a:lstStyle/>
          <a:p>
            <a:r>
              <a:rPr lang="en-US" dirty="0" smtClean="0"/>
              <a:t>MY ENTITIES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8" t="31796" r="19000" b="41018"/>
          <a:stretch/>
        </p:blipFill>
        <p:spPr bwMode="auto">
          <a:xfrm>
            <a:off x="1314452" y="817247"/>
            <a:ext cx="6506565" cy="158305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85900" y="2743200"/>
            <a:ext cx="6172200" cy="1771650"/>
          </a:xfrm>
        </p:spPr>
        <p:txBody>
          <a:bodyPr/>
          <a:lstStyle/>
          <a:p>
            <a:r>
              <a:rPr lang="en-US" dirty="0" smtClean="0"/>
              <a:t>From this section, you can access tasks that need to be completed, such as certifying a form.</a:t>
            </a:r>
          </a:p>
          <a:p>
            <a:r>
              <a:rPr lang="en-US" dirty="0"/>
              <a:t>I</a:t>
            </a:r>
            <a:r>
              <a:rPr lang="en-US" dirty="0" smtClean="0"/>
              <a:t>f you start but do not certify a form, the system will create a task for you to return to and finish your work from where you left off.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2228850"/>
            <a:ext cx="6172200" cy="457200"/>
          </a:xfrm>
        </p:spPr>
        <p:txBody>
          <a:bodyPr/>
          <a:lstStyle/>
          <a:p>
            <a:r>
              <a:rPr lang="en-US" dirty="0" smtClean="0"/>
              <a:t>MY TASKS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30240" r="17286" b="50838"/>
          <a:stretch/>
        </p:blipFill>
        <p:spPr bwMode="auto">
          <a:xfrm>
            <a:off x="1371601" y="857250"/>
            <a:ext cx="6243818" cy="1028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2286000"/>
            <a:ext cx="6500813" cy="2343150"/>
          </a:xfrm>
        </p:spPr>
        <p:txBody>
          <a:bodyPr/>
          <a:lstStyle/>
          <a:p>
            <a:r>
              <a:rPr lang="en-US" dirty="0" smtClean="0"/>
              <a:t>EPC users can file customer service cases, which are requests sent to the Client Service Bureau (our call center).</a:t>
            </a:r>
          </a:p>
          <a:p>
            <a:pPr lvl="1"/>
            <a:r>
              <a:rPr lang="en-US" dirty="0" smtClean="0"/>
              <a:t>To create a case, go to the Actions tab in the Menu Bar and choose “Contact Us.”</a:t>
            </a:r>
          </a:p>
          <a:p>
            <a:pPr lvl="1"/>
            <a:r>
              <a:rPr lang="en-US" dirty="0" smtClean="0"/>
              <a:t>You can ask a question, provide information, or make certain requests.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1828800"/>
            <a:ext cx="6172200" cy="457200"/>
          </a:xfrm>
        </p:spPr>
        <p:txBody>
          <a:bodyPr/>
          <a:lstStyle/>
          <a:p>
            <a:r>
              <a:rPr lang="en-US" dirty="0" smtClean="0"/>
              <a:t>CUSTOMER SERVICE CASES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t="50000" r="19785" b="36587"/>
          <a:stretch/>
        </p:blipFill>
        <p:spPr bwMode="auto">
          <a:xfrm>
            <a:off x="1257307" y="857250"/>
            <a:ext cx="6615113" cy="800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2286000"/>
            <a:ext cx="6500813" cy="2343150"/>
          </a:xfrm>
        </p:spPr>
        <p:txBody>
          <a:bodyPr/>
          <a:lstStyle/>
          <a:p>
            <a:r>
              <a:rPr lang="en-US" dirty="0" smtClean="0"/>
              <a:t>From this section, you can view a customer service case that you have already submitted, track USAC actions on the case, attach documentation, and/or ask follow-up questions.</a:t>
            </a:r>
          </a:p>
          <a:p>
            <a:r>
              <a:rPr lang="en-US" dirty="0" smtClean="0"/>
              <a:t>More interactivity is possible than with the </a:t>
            </a:r>
            <a:r>
              <a:rPr lang="en-US" dirty="0" smtClean="0">
                <a:hlinkClick r:id="rId2"/>
              </a:rPr>
              <a:t>Submit a Question</a:t>
            </a:r>
            <a:r>
              <a:rPr lang="en-US" dirty="0" smtClean="0"/>
              <a:t> function.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1828800"/>
            <a:ext cx="6172200" cy="457200"/>
          </a:xfrm>
        </p:spPr>
        <p:txBody>
          <a:bodyPr/>
          <a:lstStyle/>
          <a:p>
            <a:r>
              <a:rPr lang="en-US" dirty="0" smtClean="0"/>
              <a:t>CUSTOMER SERVICE CASES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t="50000" r="19785" b="36587"/>
          <a:stretch/>
        </p:blipFill>
        <p:spPr bwMode="auto">
          <a:xfrm>
            <a:off x="1257307" y="857250"/>
            <a:ext cx="6615113" cy="800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85900" y="2743200"/>
            <a:ext cx="6172200" cy="1771650"/>
          </a:xfrm>
        </p:spPr>
        <p:txBody>
          <a:bodyPr/>
          <a:lstStyle/>
          <a:p>
            <a:r>
              <a:rPr lang="en-US" dirty="0" smtClean="0"/>
              <a:t>From this section, you can search for and view program forms started and/or certified by your organization.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2228850"/>
            <a:ext cx="6172200" cy="457200"/>
          </a:xfrm>
        </p:spPr>
        <p:txBody>
          <a:bodyPr/>
          <a:lstStyle/>
          <a:p>
            <a:r>
              <a:rPr lang="en-US" dirty="0" smtClean="0"/>
              <a:t>FCC FORMS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63054" r="21786" b="18473"/>
          <a:stretch/>
        </p:blipFill>
        <p:spPr bwMode="auto">
          <a:xfrm>
            <a:off x="1314453" y="857250"/>
            <a:ext cx="6307433" cy="1085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EPC?</a:t>
            </a:r>
          </a:p>
          <a:p>
            <a:r>
              <a:rPr lang="en-US" dirty="0" smtClean="0"/>
              <a:t>What do I need to begin using EPC?</a:t>
            </a:r>
          </a:p>
          <a:p>
            <a:r>
              <a:rPr lang="en-US" dirty="0" smtClean="0"/>
              <a:t>How do I log in for the first time?</a:t>
            </a:r>
          </a:p>
          <a:p>
            <a:r>
              <a:rPr lang="en-US" dirty="0" smtClean="0"/>
              <a:t>How do I navigate to and complete the actions I want to take?</a:t>
            </a:r>
          </a:p>
          <a:p>
            <a:r>
              <a:rPr lang="en-US" dirty="0" smtClean="0"/>
              <a:t>Where can I go for help?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OVERVIEW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044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1352550"/>
            <a:ext cx="6172200" cy="3257550"/>
          </a:xfrm>
        </p:spPr>
        <p:txBody>
          <a:bodyPr/>
          <a:lstStyle/>
          <a:p>
            <a:r>
              <a:rPr lang="en-US" dirty="0" smtClean="0"/>
              <a:t>USAC issues a Receipt Notification Letter (RNL) in the News feed immediately after an FCC Form 470 is certified.</a:t>
            </a:r>
          </a:p>
          <a:p>
            <a:r>
              <a:rPr lang="en-US" dirty="0" smtClean="0"/>
              <a:t>Applicants can submit modifications to the form, including adding an RFP document.</a:t>
            </a:r>
          </a:p>
          <a:p>
            <a:r>
              <a:rPr lang="en-US" dirty="0" smtClean="0"/>
              <a:t>Navigate to the specific form and select the application.</a:t>
            </a:r>
          </a:p>
          <a:p>
            <a:r>
              <a:rPr lang="en-US" dirty="0" smtClean="0"/>
              <a:t>Under “Related Actions,” choose the specific modification you want to make.</a:t>
            </a:r>
          </a:p>
          <a:p>
            <a:r>
              <a:rPr lang="en-US" dirty="0" smtClean="0"/>
              <a:t>Complete and submit the information requested.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ADDITIONAL ACTIONS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19150"/>
            <a:ext cx="6172200" cy="457200"/>
          </a:xfrm>
        </p:spPr>
        <p:txBody>
          <a:bodyPr/>
          <a:lstStyle/>
          <a:p>
            <a:r>
              <a:rPr lang="en-US" dirty="0" smtClean="0"/>
              <a:t>HOW TO SUBMIT RNL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352550"/>
            <a:ext cx="6172200" cy="3257550"/>
          </a:xfrm>
        </p:spPr>
        <p:txBody>
          <a:bodyPr/>
          <a:lstStyle/>
          <a:p>
            <a:r>
              <a:rPr lang="en-US" dirty="0" smtClean="0"/>
              <a:t>USAC issues a Receipt Acknowledgment Letter (RAL) in the News feed immediately after an FCC Form 471 is certified.</a:t>
            </a:r>
          </a:p>
          <a:p>
            <a:r>
              <a:rPr lang="en-US" dirty="0" smtClean="0"/>
              <a:t>Applicants can submit modifications (Submit Modifications).</a:t>
            </a:r>
          </a:p>
          <a:p>
            <a:pPr lvl="1"/>
            <a:r>
              <a:rPr lang="en-US" dirty="0" smtClean="0"/>
              <a:t>Navigate to the specific form and select it.</a:t>
            </a:r>
          </a:p>
          <a:p>
            <a:pPr lvl="1"/>
            <a:r>
              <a:rPr lang="en-US" dirty="0" smtClean="0"/>
              <a:t>Under “Related Actions,” choose “Submit Modification Request (RAL).” </a:t>
            </a:r>
            <a:r>
              <a:rPr lang="en-US" dirty="0"/>
              <a:t>You can submit one or multiple modifications by navigating to the appropriate section(s) of the request.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ADDITIONAL ACTIONS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19150"/>
            <a:ext cx="6172200" cy="457200"/>
          </a:xfrm>
        </p:spPr>
        <p:txBody>
          <a:bodyPr/>
          <a:lstStyle/>
          <a:p>
            <a:r>
              <a:rPr lang="en-US" dirty="0" smtClean="0"/>
              <a:t>HOW TO SUBMIT RAL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During USAC’s review of an FCC Form 471, USAC may have questions for the applicant.</a:t>
            </a:r>
          </a:p>
          <a:p>
            <a:r>
              <a:rPr lang="en-US" dirty="0" smtClean="0"/>
              <a:t>USAC notifies the applicant of the questions through email to the contact person and an item in the News feed.</a:t>
            </a:r>
          </a:p>
          <a:p>
            <a:r>
              <a:rPr lang="en-US" dirty="0" smtClean="0"/>
              <a:t>The person who will answer the questions goes to Records and enters the application number </a:t>
            </a:r>
            <a:r>
              <a:rPr lang="en-US" smtClean="0"/>
              <a:t>to access </a:t>
            </a:r>
            <a:r>
              <a:rPr lang="en-US" dirty="0" smtClean="0"/>
              <a:t>the questions.</a:t>
            </a:r>
          </a:p>
          <a:p>
            <a:r>
              <a:rPr lang="en-US" dirty="0" smtClean="0"/>
              <a:t>All questions must be answered before the response can be submitted.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ADDITIONAL ACTIONS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RESPOND TO PIA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Applicants can appeal a USAC decision.</a:t>
            </a:r>
          </a:p>
          <a:p>
            <a:pPr lvl="1"/>
            <a:r>
              <a:rPr lang="en-US" dirty="0" smtClean="0"/>
              <a:t>Click “Appeal” in the list of options just under the menu bar on the landing page.  -OR-</a:t>
            </a:r>
          </a:p>
          <a:p>
            <a:pPr lvl="1"/>
            <a:r>
              <a:rPr lang="en-US" dirty="0" smtClean="0"/>
              <a:t>Under the organization’s profile page, click “Related Actions” from the left-hand menu and “Create Appeal” from the list of options.</a:t>
            </a:r>
          </a:p>
          <a:p>
            <a:pPr lvl="1"/>
            <a:r>
              <a:rPr lang="en-US" dirty="0" smtClean="0"/>
              <a:t>Identify the FRN(s) and provide the information requested.</a:t>
            </a:r>
          </a:p>
          <a:p>
            <a:pPr lvl="1"/>
            <a:r>
              <a:rPr lang="en-US" dirty="0" smtClean="0"/>
              <a:t>Receipt confirmation sent (COMING SOON)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ADDITIONAL ACTIONS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95350"/>
            <a:ext cx="6229350" cy="457200"/>
          </a:xfrm>
        </p:spPr>
        <p:txBody>
          <a:bodyPr/>
          <a:lstStyle/>
          <a:p>
            <a:r>
              <a:rPr lang="en-US" dirty="0" smtClean="0"/>
              <a:t>HOW TO SUBMIT APPEALS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Call the Client Service Bureau at (888) 203-8100 for help with the following:</a:t>
            </a:r>
          </a:p>
          <a:p>
            <a:pPr lvl="1"/>
            <a:r>
              <a:rPr lang="en-US" dirty="0" smtClean="0"/>
              <a:t>Verifying accounts and account administrators</a:t>
            </a:r>
          </a:p>
          <a:p>
            <a:pPr lvl="1"/>
            <a:r>
              <a:rPr lang="en-US" dirty="0" smtClean="0"/>
              <a:t>Updating profile information</a:t>
            </a:r>
          </a:p>
          <a:p>
            <a:pPr lvl="1"/>
            <a:r>
              <a:rPr lang="en-US" dirty="0" smtClean="0"/>
              <a:t>Creating new users and updating existing users </a:t>
            </a:r>
          </a:p>
          <a:p>
            <a:pPr lvl="1"/>
            <a:r>
              <a:rPr lang="en-US" dirty="0" smtClean="0"/>
              <a:t>Linking organizations</a:t>
            </a:r>
          </a:p>
          <a:p>
            <a:pPr lvl="1"/>
            <a:r>
              <a:rPr lang="en-US" dirty="0"/>
              <a:t>General </a:t>
            </a:r>
            <a:r>
              <a:rPr lang="en-US" dirty="0" smtClean="0"/>
              <a:t>questions about the portal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GETTING ASSISTANCE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Visit the USAC website for the following:</a:t>
            </a:r>
          </a:p>
          <a:p>
            <a:pPr lvl="1"/>
            <a:r>
              <a:rPr lang="en-US" dirty="0" smtClean="0">
                <a:hlinkClick r:id="rId3"/>
              </a:rPr>
              <a:t>Glossary of terms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Frequently asked questions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Applicant user guides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Video tutorials</a:t>
            </a:r>
            <a:endParaRPr lang="en-US" dirty="0" smtClean="0"/>
          </a:p>
          <a:p>
            <a:pPr lvl="1"/>
            <a:r>
              <a:rPr lang="en-US" dirty="0" smtClean="0"/>
              <a:t>Copy of the portal terms and conditions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GETTING ASSISTANCE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28600" y="133350"/>
            <a:ext cx="6343650" cy="457200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>
                <a:solidFill>
                  <a:srgbClr val="006FF4"/>
                </a:solidFill>
              </a:rPr>
              <a:t>APPLY FOR E-RATE PAGE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12755" r="20714" b="20659"/>
          <a:stretch/>
        </p:blipFill>
        <p:spPr bwMode="auto">
          <a:xfrm>
            <a:off x="1685925" y="857251"/>
            <a:ext cx="5715000" cy="386092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257925" y="2886075"/>
            <a:ext cx="628650" cy="400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786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2521435"/>
            <a:ext cx="8686800" cy="266700"/>
          </a:xfrm>
        </p:spPr>
        <p:txBody>
          <a:bodyPr/>
          <a:lstStyle/>
          <a:p>
            <a:r>
              <a:rPr lang="en-US" dirty="0" smtClean="0"/>
              <a:t>EPC FUNDAMENTALS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2136056"/>
            <a:ext cx="8686800" cy="50406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66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EPC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28600" y="3714750"/>
            <a:ext cx="8686800" cy="53339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 defTabSz="914377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Source Sans Pro Light" charset="0"/>
                <a:ea typeface="Source Sans Pro Light" charset="0"/>
                <a:cs typeface="Source Sans Pro Light" charset="0"/>
              </a:rPr>
              <a:t>usac.org</a:t>
            </a:r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/</a:t>
            </a:r>
            <a:r>
              <a:rPr lang="en-US" sz="1400" dirty="0" err="1">
                <a:latin typeface="Source Sans Pro Light" charset="0"/>
                <a:ea typeface="Source Sans Pro Light" charset="0"/>
                <a:cs typeface="Source Sans Pro Light" charset="0"/>
              </a:rPr>
              <a:t>sl</a:t>
            </a:r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  •  </a:t>
            </a:r>
            <a:r>
              <a:rPr lang="en-US" sz="1400" dirty="0" err="1">
                <a:latin typeface="Source Sans Pro Light" charset="0"/>
                <a:ea typeface="Source Sans Pro Light" charset="0"/>
                <a:cs typeface="Source Sans Pro Light" charset="0"/>
              </a:rPr>
              <a:t>TribalTraining@usac.org</a:t>
            </a:r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  •  (888) 203-8100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NEXT PRESENTATION: </a:t>
            </a:r>
            <a:r>
              <a:rPr lang="en-US" smtClean="0"/>
              <a:t>EPC HANDS-ON </a:t>
            </a:r>
            <a:r>
              <a:rPr lang="en-US" dirty="0" smtClean="0"/>
              <a:t>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3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1352550"/>
            <a:ext cx="6172200" cy="3429000"/>
          </a:xfrm>
        </p:spPr>
        <p:txBody>
          <a:bodyPr/>
          <a:lstStyle/>
          <a:p>
            <a:r>
              <a:rPr lang="en-US" dirty="0" smtClean="0"/>
              <a:t>EPC is the E-rate Productivity Center – the main point of contact for applicants with the E-rate Program</a:t>
            </a:r>
          </a:p>
          <a:p>
            <a:pPr lvl="1"/>
            <a:r>
              <a:rPr lang="en-US" dirty="0"/>
              <a:t>Complete and certify program forms including FCC Forms 498, 470, 471 and 486 </a:t>
            </a:r>
          </a:p>
          <a:p>
            <a:pPr lvl="1"/>
            <a:r>
              <a:rPr lang="en-US" dirty="0"/>
              <a:t>Obtain the status of applications and requests</a:t>
            </a:r>
          </a:p>
          <a:p>
            <a:pPr lvl="1"/>
            <a:r>
              <a:rPr lang="en-US" dirty="0"/>
              <a:t>Submit appeals and post-commitment change requests (e.g., SPIN changes and service substitutions COMING SOON)</a:t>
            </a:r>
          </a:p>
          <a:p>
            <a:pPr lvl="1"/>
            <a:r>
              <a:rPr lang="en-US" dirty="0"/>
              <a:t>Receive timely reminders and notifications</a:t>
            </a:r>
          </a:p>
          <a:p>
            <a:pPr lvl="1"/>
            <a:r>
              <a:rPr lang="en-US" dirty="0"/>
              <a:t>Respond to PIA questions</a:t>
            </a:r>
          </a:p>
          <a:p>
            <a:pPr lvl="1"/>
            <a:r>
              <a:rPr lang="en-US" dirty="0"/>
              <a:t>Ask USAC questions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EPC?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Organization account</a:t>
            </a:r>
          </a:p>
          <a:p>
            <a:pPr lvl="1"/>
            <a:r>
              <a:rPr lang="en-US" dirty="0"/>
              <a:t>Independent school</a:t>
            </a:r>
          </a:p>
          <a:p>
            <a:pPr lvl="1"/>
            <a:r>
              <a:rPr lang="en-US" dirty="0"/>
              <a:t>Independent library</a:t>
            </a:r>
          </a:p>
          <a:p>
            <a:pPr lvl="1"/>
            <a:r>
              <a:rPr lang="en-US" dirty="0"/>
              <a:t>School district</a:t>
            </a:r>
          </a:p>
          <a:p>
            <a:pPr lvl="1"/>
            <a:r>
              <a:rPr lang="en-US" dirty="0"/>
              <a:t>Library system</a:t>
            </a:r>
          </a:p>
          <a:p>
            <a:pPr lvl="1"/>
            <a:r>
              <a:rPr lang="en-US" dirty="0"/>
              <a:t>Consortium</a:t>
            </a:r>
          </a:p>
          <a:p>
            <a:pPr marL="342839" lvl="1" indent="0">
              <a:buNone/>
            </a:pPr>
            <a:r>
              <a:rPr lang="en-US" dirty="0"/>
              <a:t>NOTE: There are also accounts for service providers and for consultants.</a:t>
            </a:r>
          </a:p>
          <a:p>
            <a:pPr marL="299986"/>
            <a:r>
              <a:rPr lang="en-US" dirty="0"/>
              <a:t>Account administrator</a:t>
            </a:r>
          </a:p>
          <a:p>
            <a:pPr marL="42856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TO BEGIN USING EPC?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Organization account</a:t>
            </a:r>
          </a:p>
          <a:p>
            <a:pPr lvl="1">
              <a:spcAft>
                <a:spcPts val="450"/>
              </a:spcAft>
            </a:pPr>
            <a:r>
              <a:rPr lang="en-US" dirty="0"/>
              <a:t>Your organization account contains information about your organization and any related organizations.</a:t>
            </a:r>
          </a:p>
          <a:p>
            <a:pPr lvl="1">
              <a:spcAft>
                <a:spcPts val="450"/>
              </a:spcAft>
            </a:pPr>
            <a:r>
              <a:rPr lang="en-US" dirty="0"/>
              <a:t>The information for each organization is located in its profile.</a:t>
            </a:r>
          </a:p>
          <a:p>
            <a:pPr lvl="2"/>
            <a:r>
              <a:rPr lang="en-US" sz="1300" dirty="0">
                <a:latin typeface="Source Sans Pro Light" pitchFamily="34" charset="0"/>
                <a:ea typeface="Source Sans Pro Light" pitchFamily="34" charset="0"/>
              </a:rPr>
              <a:t>Profiles for individual schools are managed through the school district profile.</a:t>
            </a:r>
          </a:p>
          <a:p>
            <a:pPr lvl="2"/>
            <a:r>
              <a:rPr lang="en-US" sz="1300" dirty="0">
                <a:latin typeface="Source Sans Pro Light" pitchFamily="34" charset="0"/>
                <a:ea typeface="Source Sans Pro Light" pitchFamily="34" charset="0"/>
              </a:rPr>
              <a:t>Profiles for library branches are managed through the library system profile.</a:t>
            </a:r>
          </a:p>
          <a:p>
            <a:pPr lvl="2">
              <a:spcAft>
                <a:spcPts val="900"/>
              </a:spcAft>
            </a:pPr>
            <a:r>
              <a:rPr lang="en-US" sz="1300" dirty="0">
                <a:latin typeface="Source Sans Pro Light" pitchFamily="34" charset="0"/>
                <a:ea typeface="Source Sans Pro Light" pitchFamily="34" charset="0"/>
              </a:rPr>
              <a:t>Consortium members manage their own profiles, and the members are listed in the consortium profile.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TO BEGIN USING EPC?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Account administrator</a:t>
            </a:r>
          </a:p>
          <a:p>
            <a:pPr lvl="1">
              <a:spcAft>
                <a:spcPts val="450"/>
              </a:spcAft>
            </a:pPr>
            <a:r>
              <a:rPr lang="en-US" dirty="0"/>
              <a:t>The account administrator can:</a:t>
            </a:r>
          </a:p>
          <a:p>
            <a:pPr lvl="2"/>
            <a:r>
              <a:rPr lang="en-US" sz="1300" dirty="0">
                <a:latin typeface="Source Sans Pro Light" pitchFamily="34" charset="0"/>
                <a:ea typeface="Source Sans Pro Light" pitchFamily="34" charset="0"/>
              </a:rPr>
              <a:t>Create other users on the organization account.</a:t>
            </a:r>
          </a:p>
          <a:p>
            <a:pPr lvl="2"/>
            <a:r>
              <a:rPr lang="en-US" sz="1300" dirty="0">
                <a:latin typeface="Source Sans Pro Light" pitchFamily="34" charset="0"/>
                <a:ea typeface="Source Sans Pro Light" pitchFamily="34" charset="0"/>
              </a:rPr>
              <a:t>Assign user rights (permissions) to those users.</a:t>
            </a:r>
          </a:p>
          <a:p>
            <a:pPr lvl="3"/>
            <a:r>
              <a:rPr lang="en-US" sz="1300" dirty="0">
                <a:latin typeface="Source Sans Pro Light" pitchFamily="34" charset="0"/>
                <a:ea typeface="Source Sans Pro Light" pitchFamily="34" charset="0"/>
              </a:rPr>
              <a:t>Full rights – view, complete, and certify program forms, update profile information.</a:t>
            </a:r>
          </a:p>
          <a:p>
            <a:pPr lvl="3"/>
            <a:r>
              <a:rPr lang="en-US" sz="1300" dirty="0">
                <a:latin typeface="Source Sans Pro Light" pitchFamily="34" charset="0"/>
                <a:ea typeface="Source Sans Pro Light" pitchFamily="34" charset="0"/>
              </a:rPr>
              <a:t>Partial rights – view and complete program forms, update profile information.</a:t>
            </a:r>
          </a:p>
          <a:p>
            <a:pPr lvl="3"/>
            <a:r>
              <a:rPr lang="en-US" sz="1300" dirty="0">
                <a:latin typeface="Source Sans Pro Light" pitchFamily="34" charset="0"/>
                <a:ea typeface="Source Sans Pro Light" pitchFamily="34" charset="0"/>
              </a:rPr>
              <a:t> View-only rights – view program forms and profile information.</a:t>
            </a:r>
          </a:p>
          <a:p>
            <a:pPr lvl="2"/>
            <a:r>
              <a:rPr lang="en-US" sz="1300" dirty="0">
                <a:latin typeface="Source Sans Pro Light" pitchFamily="34" charset="0"/>
                <a:ea typeface="Source Sans Pro Light" pitchFamily="34" charset="0"/>
              </a:rPr>
              <a:t>Update his or her own rights.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TO BEGIN USING EPC?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First, USAC sets up accounts for the following (if they do not already exist):</a:t>
            </a:r>
          </a:p>
          <a:p>
            <a:pPr lvl="1">
              <a:spcAft>
                <a:spcPts val="450"/>
              </a:spcAft>
            </a:pPr>
            <a:r>
              <a:rPr lang="en-US" dirty="0"/>
              <a:t>The organization.</a:t>
            </a:r>
          </a:p>
          <a:p>
            <a:pPr lvl="1">
              <a:spcAft>
                <a:spcPts val="450"/>
              </a:spcAft>
            </a:pPr>
            <a:r>
              <a:rPr lang="en-US" dirty="0"/>
              <a:t>The individual schools or library branches that belong to the organization, if any.</a:t>
            </a:r>
          </a:p>
          <a:p>
            <a:pPr lvl="1">
              <a:spcAft>
                <a:spcPts val="450"/>
              </a:spcAft>
            </a:pPr>
            <a:r>
              <a:rPr lang="en-US" dirty="0"/>
              <a:t>The account administrator.</a:t>
            </a:r>
          </a:p>
          <a:p>
            <a:r>
              <a:rPr lang="en-US" dirty="0"/>
              <a:t>The account administrator must go to </a:t>
            </a:r>
            <a:r>
              <a:rPr lang="en-US" b="1" dirty="0"/>
              <a:t>portal.usac.org</a:t>
            </a:r>
            <a:r>
              <a:rPr lang="en-US" dirty="0"/>
              <a:t>, create a password, log in to EPC, and accept the terms and conditions of EPC use before he or she can take any actions.</a:t>
            </a:r>
          </a:p>
          <a:p>
            <a:r>
              <a:rPr lang="en-US" dirty="0"/>
              <a:t>Account users created by the account administrator must go through the same process (create, log in, accept).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</a:t>
            </a:r>
            <a:r>
              <a:rPr lang="en-US" dirty="0" smtClean="0">
                <a:hlinkClick r:id="rId2"/>
              </a:rPr>
              <a:t>LOG IN FOR THE FIRST TIME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5" t="5569" r="31857" b="12275"/>
          <a:stretch/>
        </p:blipFill>
        <p:spPr bwMode="auto">
          <a:xfrm>
            <a:off x="2457450" y="139079"/>
            <a:ext cx="3943350" cy="46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3250" y="101338"/>
            <a:ext cx="1143000" cy="369332"/>
          </a:xfrm>
          <a:prstGeom prst="rect">
            <a:avLst/>
          </a:prstGeom>
          <a:solidFill>
            <a:srgbClr val="FF0000"/>
          </a:solidFill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Menu Bar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1750" y="1025353"/>
            <a:ext cx="1485900" cy="369332"/>
          </a:xfrm>
          <a:prstGeom prst="rect">
            <a:avLst/>
          </a:prstGeom>
          <a:solidFill>
            <a:srgbClr val="FF0000"/>
          </a:solidFill>
        </p:spPr>
        <p:txBody>
          <a:bodyPr wrap="square" lIns="91426" tIns="45713" rIns="91426" bIns="45713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Notifications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50" y="1711153"/>
            <a:ext cx="1371600" cy="369332"/>
          </a:xfrm>
          <a:prstGeom prst="rect">
            <a:avLst/>
          </a:prstGeom>
          <a:solidFill>
            <a:srgbClr val="FF0000"/>
          </a:solidFill>
        </p:spPr>
        <p:txBody>
          <a:bodyPr wrap="square" lIns="91426" tIns="45713" rIns="91426" bIns="45713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My Entities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1750" y="2511253"/>
            <a:ext cx="1143000" cy="369332"/>
          </a:xfrm>
          <a:prstGeom prst="rect">
            <a:avLst/>
          </a:prstGeom>
          <a:solidFill>
            <a:srgbClr val="FF0000"/>
          </a:solidFill>
        </p:spPr>
        <p:txBody>
          <a:bodyPr wrap="square" lIns="91426" tIns="45713" rIns="91426" bIns="45713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My Tasks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1750" y="3768553"/>
            <a:ext cx="2546484" cy="369332"/>
          </a:xfrm>
          <a:prstGeom prst="rect">
            <a:avLst/>
          </a:prstGeom>
          <a:solidFill>
            <a:srgbClr val="FF0000"/>
          </a:solidFill>
        </p:spPr>
        <p:txBody>
          <a:bodyPr wrap="square" lIns="91426" tIns="45713" rIns="91426" bIns="45713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Customer Service Cases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750" y="4225758"/>
            <a:ext cx="1143000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426" tIns="45713" rIns="91426" bIns="45713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FCC Forms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7466" y="609933"/>
            <a:ext cx="1844741" cy="369332"/>
          </a:xfrm>
          <a:prstGeom prst="rect">
            <a:avLst/>
          </a:prstGeom>
          <a:solidFill>
            <a:srgbClr val="FF0000"/>
          </a:solidFill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Quick Links</a:t>
            </a:r>
          </a:p>
        </p:txBody>
      </p:sp>
    </p:spTree>
    <p:extLst>
      <p:ext uri="{BB962C8B-B14F-4D97-AF65-F5344CB8AC3E}">
        <p14:creationId xmlns:p14="http://schemas.microsoft.com/office/powerpoint/2010/main" val="36287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85900" y="2114550"/>
            <a:ext cx="6172200" cy="2514600"/>
          </a:xfrm>
        </p:spPr>
        <p:txBody>
          <a:bodyPr/>
          <a:lstStyle/>
          <a:p>
            <a:r>
              <a:rPr lang="en-US" dirty="0" smtClean="0"/>
              <a:t>The News tab contains your “letters,” other notifications from USAC (e.g. FCDL), and information on program activities – for example, if someone certifies a form.</a:t>
            </a:r>
          </a:p>
          <a:p>
            <a:r>
              <a:rPr lang="en-US" dirty="0" smtClean="0"/>
              <a:t>The Tasks tab includes actions for someone in your organization to do, such as respond to PIA requests.</a:t>
            </a:r>
          </a:p>
          <a:p>
            <a:r>
              <a:rPr lang="en-US" dirty="0" smtClean="0"/>
              <a:t>The Records tab features lists of related groups, such as applicants, service providers, and program forms.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MY LANDING PAGE - NAVIGATION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1657350"/>
            <a:ext cx="6172200" cy="457200"/>
          </a:xfrm>
        </p:spPr>
        <p:txBody>
          <a:bodyPr/>
          <a:lstStyle/>
          <a:p>
            <a:r>
              <a:rPr lang="en-US" dirty="0" smtClean="0"/>
              <a:t>MENU BAR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t="6168" r="57643" b="89820"/>
          <a:stretch/>
        </p:blipFill>
        <p:spPr bwMode="auto">
          <a:xfrm>
            <a:off x="1428750" y="971550"/>
            <a:ext cx="6172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raft 2-E-rate Fundamentals - Tribal Training">
  <a:themeElements>
    <a:clrScheme name="USAC Old Brand Colors">
      <a:dk1>
        <a:srgbClr val="000000"/>
      </a:dk1>
      <a:lt1>
        <a:srgbClr val="FFFFFF"/>
      </a:lt1>
      <a:dk2>
        <a:srgbClr val="44697D"/>
      </a:dk2>
      <a:lt2>
        <a:srgbClr val="C3D3DF"/>
      </a:lt2>
      <a:accent1>
        <a:srgbClr val="00549F"/>
      </a:accent1>
      <a:accent2>
        <a:srgbClr val="FDC82F"/>
      </a:accent2>
      <a:accent3>
        <a:srgbClr val="C60C30"/>
      </a:accent3>
      <a:accent4>
        <a:srgbClr val="D06079"/>
      </a:accent4>
      <a:accent5>
        <a:srgbClr val="B3749A"/>
      </a:accent5>
      <a:accent6>
        <a:srgbClr val="1E9D8B"/>
      </a:accent6>
      <a:hlink>
        <a:srgbClr val="0000FF"/>
      </a:hlink>
      <a:folHlink>
        <a:srgbClr val="9A9B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5155</TotalTime>
  <Words>1471</Words>
  <Application>Microsoft Office PowerPoint</Application>
  <PresentationFormat>On-screen Show (16:9)</PresentationFormat>
  <Paragraphs>166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2_Draft 2-E-rate Fundamentals - Tribal Training</vt:lpstr>
      <vt:lpstr>PowerPoint Presentation</vt:lpstr>
      <vt:lpstr>OVERVIEW</vt:lpstr>
      <vt:lpstr>WHAT IS EPC?</vt:lpstr>
      <vt:lpstr>WHAT DO I NEED TO BEGIN USING EPC?</vt:lpstr>
      <vt:lpstr>WHAT DO I NEED TO BEGIN USING EPC?</vt:lpstr>
      <vt:lpstr>WHAT DO I NEED TO BEGIN USING EPC?</vt:lpstr>
      <vt:lpstr>HOW DO I LOG IN FOR THE FIRST TIME?</vt:lpstr>
      <vt:lpstr>PowerPoint Presentation</vt:lpstr>
      <vt:lpstr>MENU BAR</vt:lpstr>
      <vt:lpstr>MENU BAR (CONTINUED)</vt:lpstr>
      <vt:lpstr>QUICK LINKS</vt:lpstr>
      <vt:lpstr>NOTES ON FILING PROGRAM FORMS</vt:lpstr>
      <vt:lpstr>NOTES ON FILING PROGRAM FORMS</vt:lpstr>
      <vt:lpstr>NOTIFICATIONS</vt:lpstr>
      <vt:lpstr>MY ENTITIES</vt:lpstr>
      <vt:lpstr>MY TASKS</vt:lpstr>
      <vt:lpstr>CUSTOMER SERVICE CASES</vt:lpstr>
      <vt:lpstr>CUSTOMER SERVICE CASES</vt:lpstr>
      <vt:lpstr>FCC FORMS</vt:lpstr>
      <vt:lpstr>HOW TO SUBMIT RNL MODIFICATIONS</vt:lpstr>
      <vt:lpstr>HOW TO SUBMIT RAL MODIFICATIONS</vt:lpstr>
      <vt:lpstr>HOW TO RESPOND TO PIA QUESTIONS</vt:lpstr>
      <vt:lpstr>HOW TO SUBMIT APPEALS</vt:lpstr>
      <vt:lpstr>WHERE TO GO FOR HELP</vt:lpstr>
      <vt:lpstr>WHERE TO GO FOR HELP</vt:lpstr>
      <vt:lpstr>PowerPoint Presentation</vt:lpstr>
      <vt:lpstr>PowerPoint Presentation</vt:lpstr>
      <vt:lpstr>PowerPoint Presentation</vt:lpstr>
      <vt:lpstr>PowerPoint Presentation</vt:lpstr>
    </vt:vector>
  </TitlesOfParts>
  <Company>USAC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Abby Hills</dc:creator>
  <cp:lastModifiedBy>Hayley Taylor</cp:lastModifiedBy>
  <cp:revision>113</cp:revision>
  <cp:lastPrinted>2016-09-23T15:50:40Z</cp:lastPrinted>
  <dcterms:created xsi:type="dcterms:W3CDTF">2015-08-13T11:49:36Z</dcterms:created>
  <dcterms:modified xsi:type="dcterms:W3CDTF">2016-10-31T12:56:51Z</dcterms:modified>
</cp:coreProperties>
</file>