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47"/>
  </p:notesMasterIdLst>
  <p:sldIdLst>
    <p:sldId id="287" r:id="rId6"/>
    <p:sldId id="385" r:id="rId7"/>
    <p:sldId id="384" r:id="rId8"/>
    <p:sldId id="383" r:id="rId9"/>
    <p:sldId id="366" r:id="rId10"/>
    <p:sldId id="327" r:id="rId11"/>
    <p:sldId id="367" r:id="rId12"/>
    <p:sldId id="329" r:id="rId13"/>
    <p:sldId id="371" r:id="rId14"/>
    <p:sldId id="372" r:id="rId15"/>
    <p:sldId id="346" r:id="rId16"/>
    <p:sldId id="356" r:id="rId17"/>
    <p:sldId id="338" r:id="rId18"/>
    <p:sldId id="348" r:id="rId19"/>
    <p:sldId id="340" r:id="rId20"/>
    <p:sldId id="341" r:id="rId21"/>
    <p:sldId id="342" r:id="rId22"/>
    <p:sldId id="343" r:id="rId23"/>
    <p:sldId id="357" r:id="rId24"/>
    <p:sldId id="345" r:id="rId25"/>
    <p:sldId id="352" r:id="rId26"/>
    <p:sldId id="373" r:id="rId27"/>
    <p:sldId id="374" r:id="rId28"/>
    <p:sldId id="376" r:id="rId29"/>
    <p:sldId id="377" r:id="rId30"/>
    <p:sldId id="358" r:id="rId31"/>
    <p:sldId id="350" r:id="rId32"/>
    <p:sldId id="267" r:id="rId33"/>
    <p:sldId id="268" r:id="rId34"/>
    <p:sldId id="324" r:id="rId35"/>
    <p:sldId id="326" r:id="rId36"/>
    <p:sldId id="378" r:id="rId37"/>
    <p:sldId id="379" r:id="rId38"/>
    <p:sldId id="294" r:id="rId39"/>
    <p:sldId id="289" r:id="rId40"/>
    <p:sldId id="360" r:id="rId41"/>
    <p:sldId id="295" r:id="rId42"/>
    <p:sldId id="382" r:id="rId43"/>
    <p:sldId id="290" r:id="rId44"/>
    <p:sldId id="381" r:id="rId45"/>
    <p:sldId id="386" r:id="rId46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Goffredi" initials="KG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DCB"/>
    <a:srgbClr val="004AD4"/>
    <a:srgbClr val="FE5000"/>
    <a:srgbClr val="4292F4"/>
    <a:srgbClr val="006FF4"/>
    <a:srgbClr val="BDB1A6"/>
    <a:srgbClr val="C3D3DF"/>
    <a:srgbClr val="00549F"/>
    <a:srgbClr val="44697D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2" autoAdjust="0"/>
    <p:restoredTop sz="82938"/>
  </p:normalViewPr>
  <p:slideViewPr>
    <p:cSldViewPr>
      <p:cViewPr>
        <p:scale>
          <a:sx n="79" d="100"/>
          <a:sy n="79" d="100"/>
        </p:scale>
        <p:origin x="-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9T12:44:41.444" idx="13">
    <p:pos x="1738" y="2633"/>
    <p:text>It looks like this is in the wrong place...should we move it somewhere other than "invoicing"?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3B77-2B04-42AE-8866-F908D56C84C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73BB-2C0D-4744-AD61-B9379BE3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  <a:ea typeface="+mn-ea"/>
                <a:cs typeface="+mn-cs"/>
              </a:rPr>
              <a:t>First, we’ll cover competitive bidding (FCC Form 470) and applying for discounts (FCC Form 471).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  <a:ea typeface="+mn-ea"/>
                <a:cs typeface="+mn-cs"/>
              </a:rPr>
              <a:t>First, we’ll cover competitive bidding (FCC Form 470) and applying for discounts (FCC Form 471).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we’ll cover funding commitments, starting services (FCC Form 486), invoicing (FCC Form 472 or 474), and other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3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CIPA requires schools and libraries to certify that they are enforcing Internet safety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Required if you’re receiving discounts on data transmission and Internet access, internal connections, managed internal broadband services and/or basic maintenance</a:t>
            </a:r>
            <a:endParaRPr lang="en-US" alt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Internet safety policy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Technology protection measure (filter)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Reasonable public notice of and hearing/meeting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(For schools) education for students on Internet safety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Focus on social networking, chat rooms, and cyberbullying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900" b="1" dirty="0"/>
              <a:t>Refresher: </a:t>
            </a:r>
            <a:r>
              <a:rPr lang="en-US" sz="1900" dirty="0"/>
              <a:t>Category Two budgets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Internal connections, internal broadband service, basic maintenance of internal connections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Funding limit for a five-year period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900" dirty="0"/>
              <a:t>Once you receive a funding commitment, USAC assumes you will invoice for the full amount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900" dirty="0"/>
              <a:t>If you change your mind (and want to spend the money during a different year instead), submit FCC Form 500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Returns the funding commitment back to USAC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Allows you to use it during a different year instead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4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051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465252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78232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216152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1200" y="1956816"/>
            <a:ext cx="3860800" cy="3754120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2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600" y="76200"/>
            <a:ext cx="2743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7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65760"/>
            <a:ext cx="2382500" cy="8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3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Quiz!">
    <p:bg>
      <p:bgPr>
        <a:solidFill>
          <a:srgbClr val="FE5000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rgbClr val="FFFFFF"/>
                </a:solidFill>
              </a:rPr>
              <a:t>USAC — Private &amp; Confidential</a:t>
            </a:r>
          </a:p>
        </p:txBody>
      </p:sp>
      <p:sp>
        <p:nvSpPr>
          <p:cNvPr id="21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defTabSz="345043" hangingPunct="0"/>
              <a:t>‹#›</a:t>
            </a:fld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22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000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429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rgbClr val="FFFFFF"/>
                </a:solidFill>
              </a:rPr>
              <a:t>USAC — Private &amp; Confidential</a:t>
            </a:r>
          </a:p>
        </p:txBody>
      </p:sp>
      <p:sp>
        <p:nvSpPr>
          <p:cNvPr id="16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defTabSz="345043" hangingPunct="0"/>
              <a:t>‹#›</a:t>
            </a:fld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2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bg>
      <p:bgPr>
        <a:solidFill>
          <a:srgbClr val="006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4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69187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78232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216152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1200" y="1956816"/>
            <a:ext cx="3860800" cy="3754120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3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600" y="76200"/>
            <a:ext cx="2743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7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65760"/>
            <a:ext cx="2382500" cy="8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Quiz">
    <p:bg>
      <p:bgPr>
        <a:solidFill>
          <a:srgbClr val="FE5000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6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8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412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rgbClr val="429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pic>
        <p:nvPicPr>
          <p:cNvPr id="22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01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7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854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bg>
      <p:bgPr>
        <a:solidFill>
          <a:srgbClr val="006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rgbClr val="FFFFFF"/>
                </a:solidFill>
              </a:rPr>
              <a:t>USAC — Private &amp; Confidential</a:t>
            </a:r>
          </a:p>
        </p:txBody>
      </p:sp>
      <p:sp>
        <p:nvSpPr>
          <p:cNvPr id="14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defTabSz="345043" hangingPunct="0"/>
              <a:t>‹#›</a:t>
            </a:fld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3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62" r:id="rId4"/>
    <p:sldLayoutId id="2147483663" r:id="rId5"/>
    <p:sldLayoutId id="2147483676" r:id="rId6"/>
    <p:sldLayoutId id="2147483677" r:id="rId7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c.org/sl/tools/deadlines/Default.aspx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c.org/sl/tools/deadlines/Default.aspx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56DC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11"/>
                    </a14:imgEffect>
                    <a14:imgEffect>
                      <a14:saturation sat="1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9"/>
            <a:ext cx="12191999" cy="6834481"/>
          </a:xfrm>
          <a:prstGeom prst="rect">
            <a:avLst/>
          </a:prstGeom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0" y="5257800"/>
            <a:ext cx="3602784" cy="1283581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304800" y="1219200"/>
            <a:ext cx="11582400" cy="672086"/>
          </a:xfrm>
          <a:prstGeom prst="rect">
            <a:avLst/>
          </a:prstGeom>
        </p:spPr>
        <p:txBody>
          <a:bodyPr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PROGRAM APPLICATION PROCESS, PART 2</a:t>
            </a:r>
            <a:endParaRPr lang="en-US" sz="25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04800" y="1733043"/>
            <a:ext cx="11582400" cy="355600"/>
          </a:xfrm>
          <a:prstGeom prst="rect">
            <a:avLst/>
          </a:prstGeom>
        </p:spPr>
        <p:txBody>
          <a:bodyPr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PROGRAM TRIBAL APPLICANT TRAINING</a:t>
            </a:r>
          </a:p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2016</a:t>
            </a:r>
            <a:endParaRPr lang="en-US" sz="18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Shape 3"/>
          <p:cNvSpPr/>
          <p:nvPr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031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You’ll receive a letter with a decision about your funding</a:t>
            </a:r>
          </a:p>
          <a:p>
            <a:pPr lvl="1"/>
            <a:r>
              <a:rPr lang="en-US" altLang="en-US" dirty="0"/>
              <a:t>FCDL = </a:t>
            </a:r>
            <a:r>
              <a:rPr lang="en-US" altLang="en-US" i="1" dirty="0"/>
              <a:t>Funding Commitment Decision Letter</a:t>
            </a:r>
          </a:p>
          <a:p>
            <a:pPr lvl="1"/>
            <a:r>
              <a:rPr lang="en-US" altLang="en-US" dirty="0"/>
              <a:t>Delivered via the E-rate Productivity Center (EPC)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Your service provider receives a copy too</a:t>
            </a:r>
          </a:p>
          <a:p>
            <a:r>
              <a:rPr lang="en-US" altLang="en-US" dirty="0"/>
              <a:t>The letter will show:</a:t>
            </a:r>
          </a:p>
          <a:p>
            <a:pPr lvl="1"/>
            <a:r>
              <a:rPr lang="en-US" altLang="en-US" dirty="0"/>
              <a:t>Approved funding amount</a:t>
            </a:r>
          </a:p>
          <a:p>
            <a:pPr lvl="1"/>
            <a:r>
              <a:rPr lang="en-US" altLang="en-US" dirty="0"/>
              <a:t>Denied funding amount</a:t>
            </a:r>
          </a:p>
          <a:p>
            <a:pPr lvl="1"/>
            <a:r>
              <a:rPr lang="en-US" alt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APPLICATION REVIEW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DECISION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6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APPLICATION 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2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START SERVICES (FCC FORM 486)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2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1905000"/>
            <a:ext cx="8839193" cy="42808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AFTER RECEIVING YOUR FUNDING COMMITMENT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 rot="5400000">
            <a:off x="6026582" y="2279218"/>
            <a:ext cx="1434236" cy="990600"/>
          </a:xfrm>
          <a:prstGeom prst="homePlate">
            <a:avLst>
              <a:gd name="adj" fmla="val 32428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8400" y="2200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HERE</a:t>
            </a:r>
            <a:endParaRPr lang="en-US" sz="1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582400" cy="4491736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Start your E-rate-supported services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Many applicants start service on July 1, the first day of the funding year</a:t>
            </a:r>
          </a:p>
          <a:p>
            <a:r>
              <a:rPr lang="en-US" altLang="en-US" dirty="0"/>
              <a:t>Use FCC Form 486 to notify the E-rate Program that your services started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0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altLang="en-US" dirty="0"/>
              <a:t>FCC Form 486 is the “receipt of service confirmation and CIPA and technology plan certification form”</a:t>
            </a:r>
          </a:p>
          <a:p>
            <a:r>
              <a:rPr lang="en-US" altLang="en-US" dirty="0"/>
              <a:t>Notifies USAC that your eligible services have started or been delivered </a:t>
            </a:r>
          </a:p>
          <a:p>
            <a:pPr lvl="1">
              <a:spcAft>
                <a:spcPts val="1400"/>
              </a:spcAft>
            </a:pPr>
            <a:r>
              <a:rPr lang="en-US" altLang="en-US" dirty="0" smtClean="0"/>
              <a:t>After approval invoices </a:t>
            </a:r>
            <a:r>
              <a:rPr lang="en-US" altLang="en-US" dirty="0"/>
              <a:t>can </a:t>
            </a:r>
            <a:r>
              <a:rPr lang="en-US" altLang="en-US" dirty="0" smtClean="0"/>
              <a:t>now be </a:t>
            </a:r>
            <a:r>
              <a:rPr lang="en-US" altLang="en-US" dirty="0"/>
              <a:t>processed and paid</a:t>
            </a:r>
          </a:p>
          <a:p>
            <a:r>
              <a:rPr lang="en-US" altLang="en-US" dirty="0" smtClean="0"/>
              <a:t>Confirms </a:t>
            </a:r>
            <a:r>
              <a:rPr lang="en-US" altLang="en-US" dirty="0"/>
              <a:t>that you’re compliant with the Children’s Internet Protection Act (CIPA)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A law with specific requirements on Internet safety policies</a:t>
            </a:r>
          </a:p>
          <a:p>
            <a:r>
              <a:rPr lang="en-US" dirty="0" smtClean="0"/>
              <a:t>The form deadline is </a:t>
            </a:r>
            <a:r>
              <a:rPr lang="en-US" b="1" dirty="0" smtClean="0"/>
              <a:t>120 days</a:t>
            </a:r>
            <a:r>
              <a:rPr lang="en-US" dirty="0" smtClean="0"/>
              <a:t> </a:t>
            </a:r>
            <a:r>
              <a:rPr lang="en-US" dirty="0"/>
              <a:t>after the service start date or 120 days after receiving your </a:t>
            </a:r>
            <a:r>
              <a:rPr lang="en-US" dirty="0" smtClean="0"/>
              <a:t>FCDL (whichever </a:t>
            </a:r>
            <a:r>
              <a:rPr lang="en-US" dirty="0"/>
              <a:t>is later</a:t>
            </a:r>
            <a:r>
              <a:rPr lang="en-US" dirty="0" smtClean="0"/>
              <a:t>)</a:t>
            </a:r>
          </a:p>
          <a:p>
            <a:r>
              <a:rPr lang="en-US" altLang="en-US" dirty="0"/>
              <a:t>Use the </a:t>
            </a:r>
            <a:r>
              <a:rPr lang="en-US" altLang="en-US" dirty="0">
                <a:hlinkClick r:id="rId2"/>
              </a:rPr>
              <a:t>deadlines tool </a:t>
            </a:r>
            <a:r>
              <a:rPr lang="en-US" altLang="en-US" dirty="0"/>
              <a:t>on our website to determine your deadline</a:t>
            </a:r>
          </a:p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ABOUT FCC FORM 486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9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dirty="0"/>
              <a:t>CIPA requires schools and libraries to certify that they are enforcing Internet safety </a:t>
            </a:r>
          </a:p>
          <a:p>
            <a:pPr>
              <a:spcAft>
                <a:spcPts val="1400"/>
              </a:spcAft>
            </a:pPr>
            <a:r>
              <a:rPr lang="en-US" dirty="0"/>
              <a:t>Internet safety policy</a:t>
            </a:r>
          </a:p>
          <a:p>
            <a:pPr>
              <a:spcAft>
                <a:spcPts val="1400"/>
              </a:spcAft>
            </a:pPr>
            <a:r>
              <a:rPr lang="en-US" dirty="0"/>
              <a:t>Technology protection measure (filter)</a:t>
            </a:r>
          </a:p>
          <a:p>
            <a:pPr>
              <a:spcAft>
                <a:spcPts val="1400"/>
              </a:spcAft>
            </a:pPr>
            <a:r>
              <a:rPr lang="en-US" dirty="0"/>
              <a:t>Reasonable public notice of and hearing/meeting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(For schools) </a:t>
            </a:r>
            <a:r>
              <a:rPr lang="en-US" dirty="0"/>
              <a:t>education for students on Internet safety</a:t>
            </a:r>
          </a:p>
          <a:p>
            <a:pPr lvl="1"/>
            <a:r>
              <a:rPr lang="en-US" dirty="0"/>
              <a:t>Focus on social networking, chat rooms, and cyberbullying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CHILDREN’S INTERNET PROTECTION ACT (CIPA)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altLang="en-US" dirty="0"/>
              <a:t>Pick your invoicing method first</a:t>
            </a:r>
          </a:p>
          <a:p>
            <a:r>
              <a:rPr lang="en-US" altLang="en-US" dirty="0"/>
              <a:t>After submitting FCC Form 486, you’ll receive </a:t>
            </a:r>
            <a:r>
              <a:rPr lang="en-US" altLang="en-US" dirty="0" smtClean="0"/>
              <a:t>two confirmations</a:t>
            </a:r>
            <a:endParaRPr lang="en-US" altLang="en-US" dirty="0"/>
          </a:p>
          <a:p>
            <a:pPr lvl="1">
              <a:spcAft>
                <a:spcPts val="1400"/>
              </a:spcAft>
            </a:pPr>
            <a:r>
              <a:rPr lang="en-US" altLang="en-US" dirty="0"/>
              <a:t>Your service provider gets a copy too</a:t>
            </a:r>
          </a:p>
          <a:p>
            <a:r>
              <a:rPr lang="en-US" altLang="en-US" dirty="0" smtClean="0"/>
              <a:t>Can </a:t>
            </a:r>
            <a:r>
              <a:rPr lang="en-US" altLang="en-US" dirty="0"/>
              <a:t>submit FCC Form 486 early if your services start in July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OTHER NOTES</a:t>
            </a:r>
            <a:r>
              <a:rPr lang="is-IS" alt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1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5486401" cy="375412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Application Review and funding commitments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Start Services</a:t>
            </a:r>
          </a:p>
          <a:p>
            <a:pPr lvl="1"/>
            <a:r>
              <a:rPr lang="en-US" dirty="0"/>
              <a:t>FCC Form 486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Invoicing</a:t>
            </a:r>
          </a:p>
          <a:p>
            <a:pPr lvl="1"/>
            <a:r>
              <a:rPr lang="en-US" dirty="0"/>
              <a:t>FCC Forms 472 and </a:t>
            </a:r>
            <a:r>
              <a:rPr lang="en-US" dirty="0" smtClean="0"/>
              <a:t>474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Adjust Funding</a:t>
            </a:r>
          </a:p>
          <a:p>
            <a:pPr lvl="1"/>
            <a:r>
              <a:rPr lang="en-US" dirty="0"/>
              <a:t>FCC Form 500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Document Retention</a:t>
            </a:r>
          </a:p>
          <a:p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START SERVICES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8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INVOICING (FCC FORMS 472 AND 474)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Invoicing is how you actually receive </a:t>
            </a:r>
            <a:r>
              <a:rPr lang="en-US" dirty="0" smtClean="0"/>
              <a:t>your committed funds</a:t>
            </a:r>
            <a:endParaRPr lang="en-US" dirty="0"/>
          </a:p>
          <a:p>
            <a:pPr>
              <a:spcAft>
                <a:spcPts val="1400"/>
              </a:spcAft>
            </a:pPr>
            <a:r>
              <a:rPr lang="en-US" dirty="0"/>
              <a:t>Two options available:</a:t>
            </a:r>
          </a:p>
          <a:p>
            <a:pPr lvl="1"/>
            <a:r>
              <a:rPr lang="en-US" dirty="0"/>
              <a:t>E-rate sends the funding directly to your bank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Your service provider applies the discount to your bill</a:t>
            </a:r>
          </a:p>
          <a:p>
            <a:r>
              <a:rPr lang="en-US" dirty="0"/>
              <a:t>The form deadline is </a:t>
            </a:r>
            <a:r>
              <a:rPr lang="en-US" b="1" dirty="0" smtClean="0"/>
              <a:t>120 days </a:t>
            </a:r>
            <a:r>
              <a:rPr lang="en-US" dirty="0" smtClean="0"/>
              <a:t>after </a:t>
            </a:r>
            <a:r>
              <a:rPr lang="en-US" dirty="0"/>
              <a:t>the last day of service or the FCC Form 486 confirmation letter’s issue date (whichever is later)</a:t>
            </a:r>
            <a:endParaRPr lang="en-US" altLang="en-US" dirty="0"/>
          </a:p>
          <a:p>
            <a:pPr lvl="1"/>
            <a:r>
              <a:rPr lang="en-US" altLang="en-US" dirty="0"/>
              <a:t>A one-time 120-day invoicing </a:t>
            </a:r>
            <a:r>
              <a:rPr lang="en-US" altLang="en-US" dirty="0" smtClean="0"/>
              <a:t>extension </a:t>
            </a:r>
            <a:r>
              <a:rPr lang="en-US" altLang="en-US" dirty="0"/>
              <a:t>is available if you request it </a:t>
            </a:r>
            <a:r>
              <a:rPr lang="en-US" altLang="en-US" dirty="0" smtClean="0"/>
              <a:t>by </a:t>
            </a:r>
            <a:r>
              <a:rPr lang="en-US" altLang="en-US" dirty="0"/>
              <a:t>the invoice </a:t>
            </a:r>
            <a:r>
              <a:rPr lang="en-US" altLang="en-US" dirty="0" smtClean="0"/>
              <a:t>deadline</a:t>
            </a:r>
          </a:p>
          <a:p>
            <a:r>
              <a:rPr lang="en-US" altLang="en-US" dirty="0" smtClean="0"/>
              <a:t>Use the </a:t>
            </a:r>
            <a:r>
              <a:rPr lang="en-US" altLang="en-US" dirty="0" smtClean="0">
                <a:hlinkClick r:id="rId2"/>
              </a:rPr>
              <a:t>deadlines tool </a:t>
            </a:r>
            <a:r>
              <a:rPr lang="en-US" altLang="en-US" dirty="0" smtClean="0"/>
              <a:t>on our website to determine your deadline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ABOUT INVOICING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1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Before invoicing USAC for your funding, you must have:</a:t>
            </a:r>
          </a:p>
          <a:p>
            <a:pPr lvl="1"/>
            <a:r>
              <a:rPr lang="en-US" dirty="0"/>
              <a:t>A funding commitment decision letter (FCDL) for the services being invoiced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Filed an FCC Form 486 and received a confirmation letter</a:t>
            </a:r>
          </a:p>
          <a:p>
            <a:r>
              <a:rPr lang="en-US" dirty="0"/>
              <a:t>Your service provider must have: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Completed FCC Form 473, the service provider annual certification, which is due </a:t>
            </a:r>
            <a:r>
              <a:rPr lang="en-US" dirty="0" smtClean="0"/>
              <a:t>each funding </a:t>
            </a:r>
            <a:r>
              <a:rPr lang="en-US" dirty="0"/>
              <a:t>year</a:t>
            </a:r>
          </a:p>
          <a:p>
            <a:r>
              <a:rPr lang="en-US" dirty="0"/>
              <a:t>The services must have been delivered and paid for</a:t>
            </a:r>
          </a:p>
          <a:p>
            <a:pPr lvl="1"/>
            <a:r>
              <a:rPr lang="en-US" dirty="0"/>
              <a:t>Exception for progress payments specified in a contract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INVOICING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0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TWO OPTIONS FOR INVOICING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012041"/>
            <a:ext cx="5689600" cy="3429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0665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ource Sans Pro" charset="0"/>
                <a:ea typeface="Source Sans Pro" charset="0"/>
                <a:cs typeface="Source Sans Pro" charset="0"/>
              </a:rPr>
              <a:t>BEAR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7600" y="2012041"/>
            <a:ext cx="5689600" cy="3429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600" y="210665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ource Sans Pro" charset="0"/>
                <a:ea typeface="Source Sans Pro" charset="0"/>
                <a:cs typeface="Source Sans Pro" charset="0"/>
              </a:rPr>
              <a:t>SPI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2939296"/>
            <a:ext cx="52903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Billed entity applicant reimbursement (BEAR)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Paid directly to your bank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FCC Form 472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File after the services have been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paid in 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full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2939296"/>
            <a:ext cx="529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Service provider invoice (SPI) 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Discount on your bill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FCC Form 474</a:t>
            </a:r>
          </a:p>
          <a:p>
            <a:pPr marL="182880"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Filed by service provider after the applicant has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been billed 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for the non-discount portion of eligible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523036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Applicants can choose their method of invoicing.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8000" y="2747665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2747665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If you choose BEAR invoicing, USAC will send the funding via electronic transfer 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Direct to your organization’s bank account</a:t>
            </a:r>
          </a:p>
          <a:p>
            <a:r>
              <a:rPr lang="en-US" dirty="0"/>
              <a:t>Share your banking information on FCC Form 498</a:t>
            </a:r>
          </a:p>
          <a:p>
            <a:pPr lvl="1"/>
            <a:r>
              <a:rPr lang="en-US" dirty="0"/>
              <a:t>Your “Form 498 ID” allows USAC to send money to you</a:t>
            </a:r>
          </a:p>
          <a:p>
            <a:pPr lvl="1"/>
            <a:r>
              <a:rPr lang="en-US" dirty="0"/>
              <a:t>Available in the E-rate Productivity Center (EPC)</a:t>
            </a:r>
          </a:p>
          <a:p>
            <a:pPr lvl="1"/>
            <a:r>
              <a:rPr lang="en-US" dirty="0"/>
              <a:t>Takes USAC ~1 week to process the form and verify your banking information</a:t>
            </a:r>
          </a:p>
          <a:p>
            <a:pPr lvl="1"/>
            <a:r>
              <a:rPr lang="en-US" dirty="0"/>
              <a:t>Federal Communications Commission registration number (FCCRN) required to do business with the FCC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 PAYMENT TO YOUR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38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4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FUNDING ADJUSTMENTS (FCC FORM 500)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dirty="0"/>
              <a:t>FCC Form 500 is the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“funding commitment adjustment request form”</a:t>
            </a:r>
          </a:p>
          <a:p>
            <a:r>
              <a:rPr lang="en-US" dirty="0"/>
              <a:t>Use FCC Form 500 to:</a:t>
            </a:r>
          </a:p>
          <a:p>
            <a:pPr lvl="1"/>
            <a:r>
              <a:rPr lang="en-US" dirty="0"/>
              <a:t>Adjust funding commitments and modify dates</a:t>
            </a:r>
          </a:p>
          <a:p>
            <a:pPr lvl="1"/>
            <a:r>
              <a:rPr lang="en-US" dirty="0"/>
              <a:t>Adjust the Service Start Date you reported on FCC Form 486</a:t>
            </a:r>
          </a:p>
          <a:p>
            <a:pPr lvl="1"/>
            <a:r>
              <a:rPr lang="en-US" dirty="0"/>
              <a:t>Adjust the contract expiration date listed on FCC Form 471</a:t>
            </a:r>
          </a:p>
          <a:p>
            <a:pPr lvl="1"/>
            <a:r>
              <a:rPr lang="en-US" dirty="0"/>
              <a:t>Cancel or reduce a Funding Request Number (FRN)</a:t>
            </a:r>
          </a:p>
          <a:p>
            <a:pPr lvl="1"/>
            <a:r>
              <a:rPr lang="en-US" dirty="0"/>
              <a:t>Request a service delivery extension request</a:t>
            </a:r>
          </a:p>
          <a:p>
            <a:pPr lvl="1"/>
            <a:r>
              <a:rPr lang="en-US" dirty="0"/>
              <a:t>Notify USAC of an equipment transfer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FUNDING ADJUSTMENTS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ABOUT FCC FORM 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0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3"/>
          <a:stretch/>
        </p:blipFill>
        <p:spPr>
          <a:xfrm>
            <a:off x="395357" y="3200400"/>
            <a:ext cx="11401286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dirty="0"/>
              <a:t>File FCC Form 500 only after receiving a Funding Commitment Decision Letter (FCDL)</a:t>
            </a:r>
          </a:p>
          <a:p>
            <a:r>
              <a:rPr lang="en-US" dirty="0"/>
              <a:t>Changes that result from filing an FCC Form 500 will affect other parts of the application process</a:t>
            </a:r>
          </a:p>
          <a:p>
            <a:pPr lvl="1"/>
            <a:r>
              <a:rPr lang="en-US" dirty="0"/>
              <a:t>FCC Form 500 must be filed before those changes can occur</a:t>
            </a:r>
          </a:p>
          <a:p>
            <a:pPr lvl="1"/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Example: </a:t>
            </a:r>
            <a:r>
              <a:rPr lang="en-US" dirty="0"/>
              <a:t>You want to extend a contract. In order to do that, the contract expiration date must be changed in USAC's records. Otherwise, it cannot pay invoices for services delivered and installed after the original contract expiration date.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FUNDING ADJUSTMENTS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WHEN TO FILE FCC FORM 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3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Refresher: </a:t>
            </a:r>
            <a:r>
              <a:rPr lang="en-US" dirty="0"/>
              <a:t>Category Two budgets</a:t>
            </a:r>
          </a:p>
          <a:p>
            <a:pPr lvl="1"/>
            <a:r>
              <a:rPr lang="en-US" dirty="0"/>
              <a:t>Internal connections, internal broadband service, basic maintenance of internal connections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Funding limit for a five-year period </a:t>
            </a:r>
          </a:p>
          <a:p>
            <a:pPr>
              <a:spcAft>
                <a:spcPts val="1400"/>
              </a:spcAft>
            </a:pPr>
            <a:r>
              <a:rPr lang="en-US" dirty="0"/>
              <a:t>Once you receive a funding commitment, USAC assumes you will invoice for the full amount</a:t>
            </a:r>
          </a:p>
          <a:p>
            <a:r>
              <a:rPr lang="en-US" dirty="0"/>
              <a:t>If you change your mind (and want to spend the money during a different year instead), submit FCC Form 500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FUNDING ADJUSTMENTS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FCC FORM 500 AND CATEGORY TWO 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37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FUNDING ADJUSTMENTS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43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FUNDING ADJUSTMENTS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18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0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582400" cy="44917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Keep all documentation for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10 years </a:t>
            </a:r>
            <a:r>
              <a:rPr lang="en-US" dirty="0"/>
              <a:t>from the last date of service</a:t>
            </a:r>
          </a:p>
          <a:p>
            <a:pPr lvl="1">
              <a:spcAft>
                <a:spcPts val="1400"/>
              </a:spcAft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If multi-year: </a:t>
            </a:r>
            <a:r>
              <a:rPr lang="en-US" dirty="0"/>
              <a:t>10 years after contract expires</a:t>
            </a:r>
          </a:p>
          <a:p>
            <a:r>
              <a:rPr lang="en-US" dirty="0"/>
              <a:t>Keep all receipt and delivery records for:</a:t>
            </a:r>
          </a:p>
          <a:p>
            <a:pPr lvl="1"/>
            <a:r>
              <a:rPr lang="en-US" dirty="0"/>
              <a:t>Pre-bidding</a:t>
            </a:r>
          </a:p>
          <a:p>
            <a:pPr lvl="1"/>
            <a:r>
              <a:rPr lang="en-US" dirty="0"/>
              <a:t>Competitive bidding</a:t>
            </a:r>
          </a:p>
          <a:p>
            <a:pPr lvl="1"/>
            <a:r>
              <a:rPr lang="en-US" dirty="0"/>
              <a:t>Contracts</a:t>
            </a:r>
          </a:p>
          <a:p>
            <a:pPr lvl="1"/>
            <a:r>
              <a:rPr lang="en-US" dirty="0"/>
              <a:t>The numbers cited on your application</a:t>
            </a:r>
          </a:p>
          <a:p>
            <a:pPr lvl="1"/>
            <a:r>
              <a:rPr lang="en-US" dirty="0"/>
              <a:t>Invoices</a:t>
            </a:r>
          </a:p>
          <a:p>
            <a:pPr lvl="1"/>
            <a:r>
              <a:rPr lang="en-US" dirty="0"/>
              <a:t>All other program matters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0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RESOURCES &amp;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93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Tribal Training is designed to promote awareness and participation in </a:t>
            </a:r>
            <a:r>
              <a:rPr lang="en-US" dirty="0" smtClean="0"/>
              <a:t>the E-rate </a:t>
            </a:r>
            <a:r>
              <a:rPr lang="en-US" dirty="0"/>
              <a:t>Program</a:t>
            </a:r>
          </a:p>
          <a:p>
            <a:pPr lvl="1">
              <a:spcAft>
                <a:spcPts val="1400"/>
              </a:spcAft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Goal: </a:t>
            </a:r>
            <a:r>
              <a:rPr lang="en-US" dirty="0"/>
              <a:t>reduce the digital divide and promote high-speed broadband connectivity to Tribal schools and libraries</a:t>
            </a:r>
          </a:p>
          <a:p>
            <a:r>
              <a:rPr lang="en-US" dirty="0"/>
              <a:t>The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Tribal Liaison </a:t>
            </a:r>
            <a:r>
              <a:rPr lang="en-US" dirty="0"/>
              <a:t>is dedicated to helping applicants from schools and libraries on Tribal lands</a:t>
            </a:r>
          </a:p>
          <a:p>
            <a:pPr lvl="1">
              <a:spcAft>
                <a:spcPts val="1400"/>
              </a:spcAft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Contact me for assistance! </a:t>
            </a:r>
            <a:r>
              <a:rPr lang="en-US" u="sng" dirty="0" err="1">
                <a:solidFill>
                  <a:srgbClr val="004AD4"/>
                </a:solidFill>
              </a:rPr>
              <a:t>TribalTraining@usac.org</a:t>
            </a:r>
            <a:endParaRPr lang="en-US" u="sng" dirty="0">
              <a:solidFill>
                <a:srgbClr val="004AD4"/>
              </a:solidFill>
            </a:endParaRPr>
          </a:p>
          <a:p>
            <a:pPr>
              <a:spcAft>
                <a:spcPts val="1400"/>
              </a:spcAft>
            </a:pPr>
            <a:r>
              <a:rPr lang="en-US" dirty="0"/>
              <a:t>Monthly conference call</a:t>
            </a:r>
          </a:p>
          <a:p>
            <a:r>
              <a:rPr lang="en-US" dirty="0"/>
              <a:t>Live training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RESOURCES &amp; HELP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TRIBAL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5105400" cy="37541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FCC Form 470 video series</a:t>
            </a:r>
          </a:p>
          <a:p>
            <a:r>
              <a:rPr lang="en-US" dirty="0"/>
              <a:t>FCC Form 471 video series</a:t>
            </a:r>
          </a:p>
          <a:p>
            <a:r>
              <a:rPr lang="en-US" dirty="0"/>
              <a:t>Navigating EPC</a:t>
            </a:r>
          </a:p>
          <a:p>
            <a:pPr marL="182880"/>
            <a:r>
              <a:rPr lang="en-US" dirty="0"/>
              <a:t>Visit </a:t>
            </a:r>
            <a:r>
              <a:rPr lang="en-US" b="1" dirty="0" err="1">
                <a:latin typeface="Source Sans Pro Semibold" charset="0"/>
                <a:ea typeface="Source Sans Pro Semibold" charset="0"/>
                <a:cs typeface="Source Sans Pro Semibold" charset="0"/>
              </a:rPr>
              <a:t>usac.org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/</a:t>
            </a:r>
            <a:r>
              <a:rPr lang="en-US" b="1" dirty="0" err="1">
                <a:latin typeface="Source Sans Pro Semibold" charset="0"/>
                <a:ea typeface="Source Sans Pro Semibold" charset="0"/>
                <a:cs typeface="Source Sans Pro Semibold" charset="0"/>
              </a:rPr>
              <a:t>sl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, </a:t>
            </a:r>
            <a:r>
              <a:rPr lang="en-US" dirty="0"/>
              <a:t>select “Trainings and Outreach,” then “Online Learning Library”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RESOURCES &amp; HELP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VIDEO TUTORIALS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8"/>
          <a:stretch/>
        </p:blipFill>
        <p:spPr bwMode="auto">
          <a:xfrm>
            <a:off x="5632282" y="1463040"/>
            <a:ext cx="6254919" cy="463296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3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7" y="1397000"/>
            <a:ext cx="9960864" cy="4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5029200" cy="3754120"/>
          </a:xfrm>
          <a:prstGeom prst="rect">
            <a:avLst/>
          </a:prstGeom>
        </p:spPr>
        <p:txBody>
          <a:bodyPr/>
          <a:lstStyle/>
          <a:p>
            <a:pPr marL="182880"/>
            <a:r>
              <a:rPr lang="en-US" b="1" i="1" dirty="0">
                <a:latin typeface="Source Sans Pro Semibold" charset="0"/>
                <a:ea typeface="Source Sans Pro Semibold" charset="0"/>
                <a:cs typeface="Source Sans Pro Semibold" charset="0"/>
              </a:rPr>
              <a:t>“File Along with Me” </a:t>
            </a:r>
            <a:r>
              <a:rPr lang="en-US" dirty="0"/>
              <a:t>is a blog that covers the E-rate Program application process step-by-step</a:t>
            </a:r>
          </a:p>
          <a:p>
            <a:r>
              <a:rPr lang="en-US" dirty="0"/>
              <a:t>Follow along and complete the step in each post</a:t>
            </a:r>
          </a:p>
          <a:p>
            <a:r>
              <a:rPr lang="en-US" dirty="0"/>
              <a:t>Sign up for alerts of new posts</a:t>
            </a:r>
          </a:p>
          <a:p>
            <a:r>
              <a:rPr lang="en-US" b="1" dirty="0" err="1">
                <a:latin typeface="Source Sans Pro Semibold" charset="0"/>
                <a:ea typeface="Source Sans Pro Semibold" charset="0"/>
                <a:cs typeface="Source Sans Pro Semibold" charset="0"/>
              </a:rPr>
              <a:t>filealongwitherate.org</a:t>
            </a:r>
            <a:endParaRPr lang="en-US" b="1" dirty="0"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RESOURCES &amp; HELP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FILE ALONG WITH ME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1445219"/>
            <a:ext cx="6290991" cy="4794236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9956800" y="4140199"/>
            <a:ext cx="2127464" cy="1930399"/>
          </a:xfrm>
          <a:prstGeom prst="ellipse">
            <a:avLst/>
          </a:prstGeom>
          <a:noFill/>
          <a:ln w="57150">
            <a:solidFill>
              <a:srgbClr val="FE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3362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NEXT PRESENTATION: </a:t>
            </a:r>
            <a:r>
              <a:rPr lang="en-US" dirty="0"/>
              <a:t>EPC FUNDAMENTALS</a:t>
            </a:r>
          </a:p>
        </p:txBody>
      </p:sp>
    </p:spTree>
    <p:extLst>
      <p:ext uri="{BB962C8B-B14F-4D97-AF65-F5344CB8AC3E}">
        <p14:creationId xmlns:p14="http://schemas.microsoft.com/office/powerpoint/2010/main" val="140687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1404048"/>
            <a:ext cx="9960864" cy="4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APPLICATION REVIEW AND FUNDING 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1905000"/>
            <a:ext cx="8839193" cy="42808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AFTER YOU SUBMIT FCC FORM 471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 rot="16200000">
            <a:off x="4693082" y="4921682"/>
            <a:ext cx="1358036" cy="990600"/>
          </a:xfrm>
          <a:prstGeom prst="homePlate">
            <a:avLst>
              <a:gd name="adj" fmla="val 32428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5029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HERE</a:t>
            </a:r>
            <a:endParaRPr lang="en-US" sz="1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altLang="en-US" dirty="0"/>
              <a:t>After filing FCC Form 471, an application reviewer may contact you with questions about your form</a:t>
            </a:r>
          </a:p>
          <a:p>
            <a:r>
              <a:rPr lang="en-US" altLang="en-US" dirty="0"/>
              <a:t>Program Integrity Assurance (PIA) is the group at USAC that: </a:t>
            </a:r>
          </a:p>
          <a:p>
            <a:pPr lvl="1"/>
            <a:r>
              <a:rPr lang="en-US" dirty="0"/>
              <a:t>Reviews your application</a:t>
            </a:r>
          </a:p>
          <a:p>
            <a:pPr lvl="1"/>
            <a:r>
              <a:rPr lang="en-US" dirty="0"/>
              <a:t>Checks your form for completeness and accuracy</a:t>
            </a:r>
            <a:endParaRPr lang="en-US" altLang="en-US" dirty="0"/>
          </a:p>
          <a:p>
            <a:pPr lvl="1"/>
            <a:r>
              <a:rPr lang="en-US" altLang="en-US" dirty="0"/>
              <a:t>Verifies eligibility of the schools and libraries you listed, their discount levels, and the services requested</a:t>
            </a:r>
          </a:p>
          <a:p>
            <a:pPr lvl="1"/>
            <a:r>
              <a:rPr lang="en-US" dirty="0"/>
              <a:t>Makes funding decisions</a:t>
            </a:r>
          </a:p>
          <a:p>
            <a:pPr lvl="1"/>
            <a:r>
              <a:rPr lang="en-US" altLang="en-US" dirty="0"/>
              <a:t>Helps you make allowable corrections to your 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APPLICATION REVIEW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PROGRAM INTEGRITY ASSURANCE (PIA)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0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altLang="en-US" dirty="0"/>
              <a:t>PIA reviewers may contact you for:</a:t>
            </a:r>
          </a:p>
          <a:p>
            <a:pPr lvl="1">
              <a:spcAft>
                <a:spcPts val="400"/>
              </a:spcAft>
            </a:pPr>
            <a:r>
              <a:rPr lang="en-US" altLang="en-US" dirty="0"/>
              <a:t>Questions about your application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Proof that you are following program rules</a:t>
            </a:r>
          </a:p>
          <a:p>
            <a:pPr>
              <a:spcAft>
                <a:spcPts val="400"/>
              </a:spcAft>
            </a:pPr>
            <a:r>
              <a:rPr lang="en-US" dirty="0"/>
              <a:t>You have 15 days to respond to PIA questions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You can ask for more time if you need it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Your PIA reviewer can help you respond to their question</a:t>
            </a:r>
          </a:p>
          <a:p>
            <a:pPr>
              <a:spcAft>
                <a:spcPts val="400"/>
              </a:spcAft>
            </a:pPr>
            <a:r>
              <a:rPr lang="en-US" dirty="0"/>
              <a:t>Some applications undergo additional review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In “selective review,” the PIA reviewer may request more detailed responses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APPLICATION REVIEW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QUESTIONS FROM YOUR PIA REVIEWER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8872"/>
      </p:ext>
    </p:extLst>
  </p:cSld>
  <p:clrMapOvr>
    <a:masterClrMapping/>
  </p:clrMapOvr>
</p:sld>
</file>

<file path=ppt/theme/theme1.xml><?xml version="1.0" encoding="utf-8"?>
<a:theme xmlns:a="http://schemas.openxmlformats.org/drawingml/2006/main" name="Draft 2-E-rate Fundamentals - Tribal Training">
  <a:themeElements>
    <a:clrScheme name="USAC Old Brand Colors">
      <a:dk1>
        <a:srgbClr val="000000"/>
      </a:dk1>
      <a:lt1>
        <a:srgbClr val="FFFFFF"/>
      </a:lt1>
      <a:dk2>
        <a:srgbClr val="44697D"/>
      </a:dk2>
      <a:lt2>
        <a:srgbClr val="C3D3DF"/>
      </a:lt2>
      <a:accent1>
        <a:srgbClr val="00549F"/>
      </a:accent1>
      <a:accent2>
        <a:srgbClr val="FDC82F"/>
      </a:accent2>
      <a:accent3>
        <a:srgbClr val="C60C30"/>
      </a:accent3>
      <a:accent4>
        <a:srgbClr val="D06079"/>
      </a:accent4>
      <a:accent5>
        <a:srgbClr val="B3749A"/>
      </a:accent5>
      <a:accent6>
        <a:srgbClr val="1E9D8B"/>
      </a:accent6>
      <a:hlink>
        <a:srgbClr val="0000FF"/>
      </a:hlink>
      <a:folHlink>
        <a:srgbClr val="9A9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raft 2-E-rate Fundamentals - Tribal Training">
  <a:themeElements>
    <a:clrScheme name="USAC Old Brand Colors">
      <a:dk1>
        <a:srgbClr val="000000"/>
      </a:dk1>
      <a:lt1>
        <a:srgbClr val="FFFFFF"/>
      </a:lt1>
      <a:dk2>
        <a:srgbClr val="44697D"/>
      </a:dk2>
      <a:lt2>
        <a:srgbClr val="C3D3DF"/>
      </a:lt2>
      <a:accent1>
        <a:srgbClr val="00549F"/>
      </a:accent1>
      <a:accent2>
        <a:srgbClr val="FDC82F"/>
      </a:accent2>
      <a:accent3>
        <a:srgbClr val="C60C30"/>
      </a:accent3>
      <a:accent4>
        <a:srgbClr val="D06079"/>
      </a:accent4>
      <a:accent5>
        <a:srgbClr val="B3749A"/>
      </a:accent5>
      <a:accent6>
        <a:srgbClr val="1E9D8B"/>
      </a:accent6>
      <a:hlink>
        <a:srgbClr val="0000FF"/>
      </a:hlink>
      <a:folHlink>
        <a:srgbClr val="9A9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E739ED10E004AAD98FCD80A283ED9" ma:contentTypeVersion="3" ma:contentTypeDescription="Create a new document." ma:contentTypeScope="" ma:versionID="1939dc6a3e69bbadf0bc1a62913c3b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eb1771cfb84738c3a449398bb2eaf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698C2-2FB4-4007-B385-92671D0CDA7A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BDDA16-86F5-433C-90A6-513CD4709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7D5B935-7085-4A03-9F90-9BF58A06E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5121</TotalTime>
  <Words>1520</Words>
  <Application>Microsoft Office PowerPoint</Application>
  <PresentationFormat>Custom</PresentationFormat>
  <Paragraphs>235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Draft 2-E-rate Fundamentals - Tribal Training</vt:lpstr>
      <vt:lpstr>1_Draft 2-E-rate Fundamentals - Tribal Training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AFTER YOU SUBMIT FCC FORM 471</vt:lpstr>
      <vt:lpstr>PROGRAM INTEGRITY ASSURANCE (PIA)</vt:lpstr>
      <vt:lpstr>QUESTIONS FROM YOUR PIA REVIEWER</vt:lpstr>
      <vt:lpstr>DECISION LETTER</vt:lpstr>
      <vt:lpstr>PowerPoint Presentation</vt:lpstr>
      <vt:lpstr>PowerPoint Presentation</vt:lpstr>
      <vt:lpstr>PowerPoint Presentation</vt:lpstr>
      <vt:lpstr>AFTER RECEIVING YOUR FUNDING COMMITMENT</vt:lpstr>
      <vt:lpstr>PowerPoint Presentation</vt:lpstr>
      <vt:lpstr>ABOUT FCC FORM 486</vt:lpstr>
      <vt:lpstr>CHILDREN’S INTERNET PROTECTION ACT (CIPA)</vt:lpstr>
      <vt:lpstr>OTHER NOTES…</vt:lpstr>
      <vt:lpstr>PowerPoint Presentation</vt:lpstr>
      <vt:lpstr>PowerPoint Presentation</vt:lpstr>
      <vt:lpstr>PowerPoint Presentation</vt:lpstr>
      <vt:lpstr>ABOUT INVOICING</vt:lpstr>
      <vt:lpstr>INVOICING REQUIREMENTS</vt:lpstr>
      <vt:lpstr>TWO OPTIONS FOR INVOICING</vt:lpstr>
      <vt:lpstr>DIRECT PAYMENT TO YOUR BANK</vt:lpstr>
      <vt:lpstr>PowerPoint Presentation</vt:lpstr>
      <vt:lpstr>PowerPoint Presentation</vt:lpstr>
      <vt:lpstr>PowerPoint Presentation</vt:lpstr>
      <vt:lpstr>ABOUT FCC FORM 500</vt:lpstr>
      <vt:lpstr>WHEN TO FILE FCC FORM 500</vt:lpstr>
      <vt:lpstr>FCC FORM 500 AND CATEGORY TWO BUDGETS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TRIBAL TRAINING</vt:lpstr>
      <vt:lpstr>VIDEO TUTORIALS</vt:lpstr>
      <vt:lpstr>FILE ALONG WITH ME</vt:lpstr>
      <vt:lpstr>PowerPoint Presentation</vt:lpstr>
    </vt:vector>
  </TitlesOfParts>
  <Company>USAC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Program Fundamentals</dc:title>
  <dc:creator>Mackenzie Howard</dc:creator>
  <cp:lastModifiedBy>Hayley Taylor</cp:lastModifiedBy>
  <cp:revision>732</cp:revision>
  <dcterms:created xsi:type="dcterms:W3CDTF">2016-01-06T15:59:49Z</dcterms:created>
  <dcterms:modified xsi:type="dcterms:W3CDTF">2016-10-31T12:56:32Z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0x010100873E739ED10E004AAD98FCD80A283ED9</vt:lpwstr>
  </property>
</Properties>
</file>