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4"/>
  </p:notesMasterIdLst>
  <p:sldIdLst>
    <p:sldId id="287" r:id="rId5"/>
    <p:sldId id="316" r:id="rId6"/>
    <p:sldId id="366" r:id="rId7"/>
    <p:sldId id="372" r:id="rId8"/>
    <p:sldId id="371" r:id="rId9"/>
    <p:sldId id="327" r:id="rId10"/>
    <p:sldId id="367" r:id="rId11"/>
    <p:sldId id="329" r:id="rId12"/>
    <p:sldId id="363" r:id="rId13"/>
    <p:sldId id="331" r:id="rId14"/>
    <p:sldId id="330" r:id="rId15"/>
    <p:sldId id="337" r:id="rId16"/>
    <p:sldId id="346" r:id="rId17"/>
    <p:sldId id="356" r:id="rId18"/>
    <p:sldId id="338" r:id="rId19"/>
    <p:sldId id="348" r:id="rId20"/>
    <p:sldId id="340" r:id="rId21"/>
    <p:sldId id="341" r:id="rId22"/>
    <p:sldId id="342" r:id="rId23"/>
    <p:sldId id="343" r:id="rId24"/>
    <p:sldId id="357" r:id="rId25"/>
    <p:sldId id="345" r:id="rId26"/>
    <p:sldId id="352" r:id="rId27"/>
    <p:sldId id="368" r:id="rId28"/>
    <p:sldId id="333" r:id="rId29"/>
    <p:sldId id="334" r:id="rId30"/>
    <p:sldId id="335" r:id="rId31"/>
    <p:sldId id="349" r:id="rId32"/>
    <p:sldId id="358" r:id="rId33"/>
    <p:sldId id="350" r:id="rId34"/>
    <p:sldId id="267" r:id="rId35"/>
    <p:sldId id="370" r:id="rId36"/>
    <p:sldId id="268" r:id="rId37"/>
    <p:sldId id="324" r:id="rId38"/>
    <p:sldId id="364" r:id="rId39"/>
    <p:sldId id="326" r:id="rId40"/>
    <p:sldId id="294" r:id="rId41"/>
    <p:sldId id="289" r:id="rId42"/>
    <p:sldId id="359" r:id="rId43"/>
    <p:sldId id="360" r:id="rId44"/>
    <p:sldId id="295" r:id="rId45"/>
    <p:sldId id="290" r:id="rId46"/>
    <p:sldId id="362" r:id="rId47"/>
    <p:sldId id="297" r:id="rId48"/>
    <p:sldId id="315" r:id="rId49"/>
    <p:sldId id="353" r:id="rId50"/>
    <p:sldId id="369" r:id="rId51"/>
    <p:sldId id="304" r:id="rId52"/>
    <p:sldId id="361" r:id="rId53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ryn Goffredi" initials="KG" lastIdx="22" clrIdx="0">
    <p:extLst/>
  </p:cmAuthor>
  <p:cmAuthor id="2" name="Jose Caicedo" initials="JC" lastIdx="1" clrIdx="1">
    <p:extLst/>
  </p:cmAuthor>
  <p:cmAuthor id="3" name="Jose Caicedo" initials="JC [2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5C6"/>
    <a:srgbClr val="FE5000"/>
    <a:srgbClr val="004AD4"/>
    <a:srgbClr val="4292F4"/>
    <a:srgbClr val="006FF4"/>
    <a:srgbClr val="C3D3DF"/>
    <a:srgbClr val="BDB1A6"/>
    <a:srgbClr val="00549F"/>
    <a:srgbClr val="44697D"/>
    <a:srgbClr val="A8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91" autoAdjust="0"/>
    <p:restoredTop sz="83058"/>
  </p:normalViewPr>
  <p:slideViewPr>
    <p:cSldViewPr>
      <p:cViewPr varScale="1">
        <p:scale>
          <a:sx n="52" d="100"/>
          <a:sy n="52" d="100"/>
        </p:scale>
        <p:origin x="-115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7-26T14:48:58.716" idx="16">
    <p:pos x="4077" y="762"/>
    <p:text>Please look at the horizontal colors -- "local or in-state" does not match!!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7-26T14:49:46.685" idx="18">
    <p:pos x="10" y="10"/>
    <p:text>Didn't we have the pres title under "Questions" in the 101 deck? If so, please match it here!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7-26T14:53:58.065" idx="19">
    <p:pos x="5556" y="31"/>
    <p:text>All content needs to go back in for this one!</p:text>
    <p:extLst mod="1">
      <p:ext uri="{C676402C-5697-4E1C-873F-D02D1690AC5C}">
        <p15:threadingInfo xmlns:p15="http://schemas.microsoft.com/office/powerpoint/2012/main" timeZoneBias="240"/>
      </p:ext>
    </p:extLst>
  </p:cm>
  <p:cm authorId="1" dt="2016-07-26T14:54:22.705" idx="20">
    <p:pos x="5556" y="127"/>
    <p:text>OK to break out the big sub-bullet about commercially-available service</p:text>
    <p:extLst mod="1">
      <p:ext uri="{C676402C-5697-4E1C-873F-D02D1690AC5C}">
        <p15:threadingInfo xmlns:p15="http://schemas.microsoft.com/office/powerpoint/2012/main" timeZoneBias="240">
          <p15:parentCm authorId="1" idx="19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7-20T10:52:18.949" idx="4">
    <p:pos x="34" y="45"/>
    <p:text>KG and MH might add an example of this...would be a hierarchy-type visual.</p:text>
    <p:extLst mod="1">
      <p:ext uri="{C676402C-5697-4E1C-873F-D02D1690AC5C}">
        <p15:threadingInfo xmlns:p15="http://schemas.microsoft.com/office/powerpoint/2012/main" timeZoneBias="2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7-26T15:01:58.805" idx="22">
    <p:pos x="2760" y="756"/>
    <p:text>Mackenzie to spend time on this one!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53B77-2B04-42AE-8866-F908D56C84C0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C73BB-2C0D-4744-AD61-B9379BE36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7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solidFill>
                  <a:prstClr val="black"/>
                </a:solidFill>
                <a:ea typeface="+mn-ea"/>
                <a:cs typeface="+mn-cs"/>
              </a:rPr>
              <a:t>First, we’ll cover competitive bidding (FCC Form 470) and applying for discounts (FCC Form 471).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61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Still</a:t>
            </a:r>
            <a:r>
              <a:rPr lang="en-US" baseline="0" dirty="0" smtClean="0"/>
              <a:t> old method for FY2015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19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solidFill>
                  <a:prstClr val="black"/>
                </a:solidFill>
                <a:ea typeface="+mn-ea"/>
                <a:cs typeface="+mn-cs"/>
              </a:rPr>
              <a:t>First, we’ll cover competitive bidding (FCC Form 470) and applying for discounts (FCC Form 471).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60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solidFill>
                  <a:prstClr val="black"/>
                </a:solidFill>
                <a:ea typeface="+mn-ea"/>
                <a:cs typeface="+mn-cs"/>
              </a:rPr>
              <a:t>First, we’ll cover competitive bidding (FCC Form 470) and applying for discounts (FCC Form 471).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79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43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Reminder: An RFP may be required in addition to the FCC Form 470, depending on what services you're requesting.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27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The competitive bidding process must be open and fair</a:t>
            </a:r>
          </a:p>
          <a:p>
            <a:pPr lvl="0"/>
            <a:endParaRPr lang="en-US" dirty="0"/>
          </a:p>
          <a:p>
            <a:r>
              <a:rPr lang="en-US" dirty="0"/>
              <a:t>"Open" means there are no secrets in the process 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/>
              <a:t>Information shared with one bidder must be shared with all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/>
              <a:t>All potential bidders must have access to your FCC Form 470, RFP, and other documents describing the procurement</a:t>
            </a:r>
          </a:p>
          <a:p>
            <a:endParaRPr lang="en-US" dirty="0"/>
          </a:p>
          <a:p>
            <a:r>
              <a:rPr lang="en-US" dirty="0"/>
              <a:t>"Fair" means that all bidders are treated the same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/>
              <a:t>No bidder can have advance knowledge of the project information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Bidders must be evaluated fairly and equally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98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Not everyone is required to file an FCC Form 470</a:t>
            </a:r>
          </a:p>
          <a:p>
            <a:r>
              <a:rPr lang="en-US" altLang="en-US" dirty="0"/>
              <a:t>High-speed Internet under $3,600</a:t>
            </a:r>
          </a:p>
          <a:p>
            <a:pPr lvl="1"/>
            <a:r>
              <a:rPr lang="en-US" altLang="en-US" dirty="0"/>
              <a:t>No FCC Form 470 needed for commercially available Internet access </a:t>
            </a:r>
            <a:r>
              <a:rPr lang="en-US" altLang="en-US" b="1" dirty="0"/>
              <a:t>if</a:t>
            </a:r>
            <a:r>
              <a:rPr lang="en-US" altLang="en-US" dirty="0"/>
              <a:t> it has a minimum 100 Mbps download / 10 Mbps upload </a:t>
            </a:r>
            <a:r>
              <a:rPr lang="en-US" altLang="en-US" b="1" dirty="0"/>
              <a:t>and</a:t>
            </a:r>
            <a:r>
              <a:rPr lang="en-US" altLang="en-US" dirty="0"/>
              <a:t> the pre-discount price is $3,600 or less annually (including any one-time charges)</a:t>
            </a:r>
          </a:p>
          <a:p>
            <a:r>
              <a:rPr lang="en-US" altLang="en-US" dirty="0"/>
              <a:t>Multi-year contracts </a:t>
            </a:r>
          </a:p>
          <a:p>
            <a:pPr lvl="1"/>
            <a:r>
              <a:rPr lang="en-US" altLang="en-US" dirty="0"/>
              <a:t>No annual FCC Form 470 needed if the costs/services are still within the scope of the establishing FCC Form 470 and contract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17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67">
                <a:latin typeface="Calibri"/>
                <a:cs typeface="Arial"/>
              </a:rPr>
              <a:t>Examples: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67">
                <a:latin typeface="Calibri"/>
                <a:cs typeface="Arial"/>
              </a:rPr>
              <a:t>All the bids you received​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67">
                <a:latin typeface="Calibri"/>
                <a:cs typeface="Arial"/>
              </a:rPr>
              <a:t>Your bid evaluation matrix​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67">
                <a:latin typeface="Calibri"/>
                <a:cs typeface="Arial"/>
              </a:rPr>
              <a:t>Correspondence between you and potential vendors​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67">
                <a:latin typeface="Calibri"/>
                <a:cs typeface="Arial"/>
              </a:rPr>
              <a:t>Contracts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C73BB-2C0D-4744-AD61-B9379BE365E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11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699B1-F34B-4943-BD97-1701636B4A0F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17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 userDrawn="1"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rgbClr val="004AD4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Shape 5"/>
          <p:cNvSpPr>
            <a:spLocks noGrp="1"/>
          </p:cNvSpPr>
          <p:nvPr>
            <p:ph type="sldNum" sz="quarter" idx="4"/>
          </p:nvPr>
        </p:nvSpPr>
        <p:spPr>
          <a:xfrm>
            <a:off x="11698046" y="6488684"/>
            <a:ext cx="189154" cy="20685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defRPr sz="844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fld id="{86CB4B4D-7CA3-9044-876B-883B54F8677D}" type="slidenum">
              <a:rPr lang="en-US" kern="0" smtClean="0"/>
              <a:pPr defTabSz="345043" hangingPunct="0"/>
              <a:t>‹#›</a:t>
            </a:fld>
            <a:endParaRPr lang="en-US" kern="0" dirty="0"/>
          </a:p>
        </p:txBody>
      </p:sp>
      <p:sp>
        <p:nvSpPr>
          <p:cNvPr id="7" name="Shape 4"/>
          <p:cNvSpPr/>
          <p:nvPr userDrawn="1"/>
        </p:nvSpPr>
        <p:spPr>
          <a:xfrm>
            <a:off x="304800" y="6494535"/>
            <a:ext cx="1424669" cy="1840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r>
              <a:rPr sz="844" kern="0"/>
              <a:t>USAC — 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7051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Slide">
    <p:bg>
      <p:bgPr>
        <a:solidFill>
          <a:srgbClr val="006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365106"/>
            <a:ext cx="2397287" cy="854094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Shape 3"/>
          <p:cNvSpPr/>
          <p:nvPr userDrawn="1"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3" name="Shape 4"/>
          <p:cNvSpPr/>
          <p:nvPr userDrawn="1"/>
        </p:nvSpPr>
        <p:spPr>
          <a:xfrm>
            <a:off x="304800" y="6494535"/>
            <a:ext cx="1424669" cy="1840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r>
              <a:rPr sz="844" kern="0" dirty="0">
                <a:solidFill>
                  <a:schemeClr val="bg1"/>
                </a:solidFill>
              </a:rPr>
              <a:t>USAC — Private &amp; Confidential</a:t>
            </a:r>
          </a:p>
        </p:txBody>
      </p:sp>
      <p:sp>
        <p:nvSpPr>
          <p:cNvPr id="14" name="Shape 5"/>
          <p:cNvSpPr>
            <a:spLocks noGrp="1"/>
          </p:cNvSpPr>
          <p:nvPr>
            <p:ph type="sldNum" sz="quarter" idx="4"/>
          </p:nvPr>
        </p:nvSpPr>
        <p:spPr>
          <a:xfrm>
            <a:off x="11698046" y="6488684"/>
            <a:ext cx="189154" cy="20685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defRPr sz="844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fld id="{86CB4B4D-7CA3-9044-876B-883B54F8677D}" type="slidenum">
              <a:rPr lang="en-US" kern="0" smtClean="0"/>
              <a:pPr defTabSz="345043" hangingPunct="0"/>
              <a:t>‹#›</a:t>
            </a:fld>
            <a:endParaRPr lang="en-US" kern="0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2848070"/>
            <a:ext cx="11582400" cy="67208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361913"/>
            <a:ext cx="11582400" cy="35560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1600"/>
              </a:spcAft>
              <a:buFontTx/>
              <a:buNone/>
              <a:defRPr sz="1800" b="0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>
              <a:spcBef>
                <a:spcPts val="0"/>
              </a:spcBef>
              <a:spcAft>
                <a:spcPts val="1600"/>
              </a:spcAft>
              <a:defRPr sz="3200"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8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304800" y="1066800"/>
            <a:ext cx="115824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04800" y="1956816"/>
            <a:ext cx="11582400" cy="3754120"/>
          </a:xfrm>
          <a:prstGeom prst="rect">
            <a:avLst/>
          </a:prstGeom>
        </p:spPr>
        <p:txBody>
          <a:bodyPr/>
          <a:lstStyle>
            <a:lvl1pPr marL="0" indent="-182880">
              <a:spcBef>
                <a:spcPts val="0"/>
              </a:spcBef>
              <a:spcAft>
                <a:spcPts val="800"/>
              </a:spcAft>
              <a:defRPr sz="1500" b="0" i="0">
                <a:latin typeface="Source Sans Pro Light" charset="0"/>
                <a:ea typeface="Source Sans Pro Light" charset="0"/>
                <a:cs typeface="Source Sans Pro Light" charset="0"/>
              </a:defRPr>
            </a:lvl1pPr>
            <a:lvl2pPr marL="457200" indent="-228600">
              <a:spcBef>
                <a:spcPts val="0"/>
              </a:spcBef>
              <a:spcAft>
                <a:spcPts val="800"/>
              </a:spcAft>
              <a:defRPr sz="1500" b="0" i="0">
                <a:latin typeface="Source Sans Pro Light" charset="0"/>
                <a:ea typeface="Source Sans Pro Light" charset="0"/>
                <a:cs typeface="Source Sans Pro Light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2200" b="1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11582400" cy="609600"/>
          </a:xfrm>
          <a:prstGeom prst="rect">
            <a:avLst/>
          </a:prstGeom>
        </p:spPr>
        <p:txBody>
          <a:bodyPr anchor="ctr"/>
          <a:lstStyle>
            <a:lvl1pPr algn="l">
              <a:defRPr sz="2000" b="0" i="0" u="none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Shape 3"/>
          <p:cNvSpPr/>
          <p:nvPr userDrawn="1"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rgbClr val="004AD4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8" name="Shape 4"/>
          <p:cNvSpPr/>
          <p:nvPr userDrawn="1"/>
        </p:nvSpPr>
        <p:spPr>
          <a:xfrm>
            <a:off x="304800" y="6494535"/>
            <a:ext cx="1424669" cy="1840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r>
              <a:rPr sz="844" kern="0"/>
              <a:t>USAC — Private &amp; Confidential</a:t>
            </a:r>
          </a:p>
        </p:txBody>
      </p:sp>
      <p:sp>
        <p:nvSpPr>
          <p:cNvPr id="19" name="Shape 5"/>
          <p:cNvSpPr>
            <a:spLocks noGrp="1"/>
          </p:cNvSpPr>
          <p:nvPr>
            <p:ph type="sldNum" sz="quarter" idx="4"/>
          </p:nvPr>
        </p:nvSpPr>
        <p:spPr>
          <a:xfrm>
            <a:off x="11698046" y="6488684"/>
            <a:ext cx="189154" cy="20685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defRPr sz="844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fld id="{86CB4B4D-7CA3-9044-876B-883B54F8677D}" type="slidenum">
              <a:rPr lang="en-US" kern="0" smtClean="0"/>
              <a:pPr defTabSz="345043" hangingPunct="0"/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6918744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2200" b="1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04800" y="1956816"/>
            <a:ext cx="7823200" cy="3754120"/>
          </a:xfrm>
          <a:prstGeom prst="rect">
            <a:avLst/>
          </a:prstGeom>
        </p:spPr>
        <p:txBody>
          <a:bodyPr/>
          <a:lstStyle>
            <a:lvl1pPr marL="0" indent="-182880">
              <a:spcBef>
                <a:spcPts val="0"/>
              </a:spcBef>
              <a:spcAft>
                <a:spcPts val="1600"/>
              </a:spcAft>
              <a:defRPr sz="1500" b="0" i="0">
                <a:latin typeface="Source Sans Pro Light" charset="0"/>
                <a:ea typeface="Source Sans Pro Light" charset="0"/>
                <a:cs typeface="Source Sans Pro Light" charset="0"/>
              </a:defRPr>
            </a:lvl1pPr>
            <a:lvl2pPr marL="457200" indent="-228600">
              <a:spcBef>
                <a:spcPts val="0"/>
              </a:spcBef>
              <a:spcAft>
                <a:spcPts val="1600"/>
              </a:spcAft>
              <a:defRPr sz="1500" b="0" i="0">
                <a:latin typeface="Source Sans Pro Light" charset="0"/>
                <a:ea typeface="Source Sans Pro Light" charset="0"/>
                <a:cs typeface="Source Sans Pro Light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1216152"/>
            <a:ext cx="11582400" cy="609600"/>
          </a:xfrm>
          <a:prstGeom prst="rect">
            <a:avLst/>
          </a:prstGeom>
        </p:spPr>
        <p:txBody>
          <a:bodyPr anchor="ctr"/>
          <a:lstStyle>
            <a:lvl1pPr algn="l">
              <a:defRPr sz="2000" b="0" i="0" u="none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331200" y="1956816"/>
            <a:ext cx="3860800" cy="3754120"/>
          </a:xfrm>
          <a:prstGeom prst="rect">
            <a:avLst/>
          </a:prstGeom>
        </p:spPr>
        <p:txBody>
          <a:bodyPr/>
          <a:lstStyle>
            <a:lvl1pPr>
              <a:defRPr sz="1500" b="0" i="0"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Shape 4"/>
          <p:cNvSpPr/>
          <p:nvPr userDrawn="1"/>
        </p:nvSpPr>
        <p:spPr>
          <a:xfrm>
            <a:off x="304800" y="6494535"/>
            <a:ext cx="1424669" cy="1840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r>
              <a:rPr sz="844" kern="0"/>
              <a:t>USAC — Private &amp; Confidential</a:t>
            </a:r>
          </a:p>
        </p:txBody>
      </p:sp>
      <p:sp>
        <p:nvSpPr>
          <p:cNvPr id="19" name="Shape 3"/>
          <p:cNvSpPr/>
          <p:nvPr userDrawn="1"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rgbClr val="004AD4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0" name="Shape 5"/>
          <p:cNvSpPr>
            <a:spLocks noGrp="1"/>
          </p:cNvSpPr>
          <p:nvPr>
            <p:ph type="sldNum" sz="quarter" idx="4"/>
          </p:nvPr>
        </p:nvSpPr>
        <p:spPr>
          <a:xfrm>
            <a:off x="11698046" y="6488684"/>
            <a:ext cx="189154" cy="20685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defRPr sz="844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fld id="{86CB4B4D-7CA3-9044-876B-883B54F8677D}" type="slidenum">
              <a:rPr lang="en-US" kern="0" smtClean="0"/>
              <a:pPr defTabSz="345043" hangingPunct="0"/>
              <a:t>‹#›</a:t>
            </a:fld>
            <a:endParaRPr lang="en-US" kern="0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304800" y="1066800"/>
            <a:ext cx="115824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03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1600" y="76200"/>
            <a:ext cx="2743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Shape 3"/>
          <p:cNvSpPr/>
          <p:nvPr userDrawn="1"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rgbClr val="004AD4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Shape 4"/>
          <p:cNvSpPr/>
          <p:nvPr userDrawn="1"/>
        </p:nvSpPr>
        <p:spPr>
          <a:xfrm>
            <a:off x="304800" y="6494535"/>
            <a:ext cx="1424669" cy="1840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r>
              <a:rPr sz="844" kern="0"/>
              <a:t>USAC — Private &amp; Confidential</a:t>
            </a:r>
          </a:p>
        </p:txBody>
      </p:sp>
      <p:sp>
        <p:nvSpPr>
          <p:cNvPr id="7" name="Shape 5"/>
          <p:cNvSpPr>
            <a:spLocks noGrp="1"/>
          </p:cNvSpPr>
          <p:nvPr>
            <p:ph type="sldNum" sz="quarter" idx="4"/>
          </p:nvPr>
        </p:nvSpPr>
        <p:spPr>
          <a:xfrm>
            <a:off x="11698046" y="6488684"/>
            <a:ext cx="189154" cy="20685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defRPr sz="844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fld id="{86CB4B4D-7CA3-9044-876B-883B54F8677D}" type="slidenum">
              <a:rPr lang="en-US" kern="0" smtClean="0"/>
              <a:pPr defTabSz="345043" hangingPunct="0"/>
              <a:t>‹#›</a:t>
            </a:fld>
            <a:endParaRPr lang="en-US" kern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365760"/>
            <a:ext cx="2382500" cy="84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0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ck Quiz!">
    <p:bg>
      <p:bgPr>
        <a:solidFill>
          <a:srgbClr val="FE5000">
            <a:alpha val="7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2848070"/>
            <a:ext cx="11582400" cy="67208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361913"/>
            <a:ext cx="11582400" cy="35560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1600"/>
              </a:spcAft>
              <a:buFontTx/>
              <a:buNone/>
              <a:defRPr sz="1800" b="0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>
              <a:spcBef>
                <a:spcPts val="0"/>
              </a:spcBef>
              <a:spcAft>
                <a:spcPts val="1600"/>
              </a:spcAft>
              <a:defRPr sz="3200"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en-US" dirty="0"/>
          </a:p>
        </p:txBody>
      </p:sp>
      <p:sp>
        <p:nvSpPr>
          <p:cNvPr id="16" name="Shape 3"/>
          <p:cNvSpPr/>
          <p:nvPr userDrawn="1"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" name="Shape 4"/>
          <p:cNvSpPr/>
          <p:nvPr userDrawn="1"/>
        </p:nvSpPr>
        <p:spPr>
          <a:xfrm>
            <a:off x="304800" y="6494535"/>
            <a:ext cx="1424669" cy="1840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r>
              <a:rPr sz="844" kern="0" dirty="0">
                <a:solidFill>
                  <a:schemeClr val="bg1"/>
                </a:solidFill>
              </a:rPr>
              <a:t>USAC — Private &amp; Confidential</a:t>
            </a:r>
          </a:p>
        </p:txBody>
      </p:sp>
      <p:sp>
        <p:nvSpPr>
          <p:cNvPr id="18" name="Shape 5"/>
          <p:cNvSpPr>
            <a:spLocks noGrp="1"/>
          </p:cNvSpPr>
          <p:nvPr>
            <p:ph type="sldNum" sz="quarter" idx="4"/>
          </p:nvPr>
        </p:nvSpPr>
        <p:spPr>
          <a:xfrm>
            <a:off x="11698046" y="6488684"/>
            <a:ext cx="189154" cy="20685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defRPr sz="844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fld id="{86CB4B4D-7CA3-9044-876B-883B54F8677D}" type="slidenum">
              <a:rPr lang="en-US" kern="0" smtClean="0"/>
              <a:pPr defTabSz="345043" hangingPunct="0"/>
              <a:t>‹#›</a:t>
            </a:fld>
            <a:endParaRPr lang="en-US" kern="0" dirty="0"/>
          </a:p>
        </p:txBody>
      </p:sp>
      <p:pic>
        <p:nvPicPr>
          <p:cNvPr id="19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365106"/>
            <a:ext cx="2397287" cy="854094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1412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bg>
      <p:bgPr>
        <a:solidFill>
          <a:srgbClr val="429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3"/>
          <p:cNvSpPr/>
          <p:nvPr userDrawn="1"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8" name="Shape 4"/>
          <p:cNvSpPr/>
          <p:nvPr userDrawn="1"/>
        </p:nvSpPr>
        <p:spPr>
          <a:xfrm>
            <a:off x="304800" y="6494535"/>
            <a:ext cx="1424669" cy="1840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l">
              <a:defRPr sz="120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r>
              <a:rPr sz="844" kern="0" dirty="0">
                <a:solidFill>
                  <a:schemeClr val="bg1"/>
                </a:solidFill>
              </a:rPr>
              <a:t>USAC — Private &amp; Confidential</a:t>
            </a:r>
          </a:p>
        </p:txBody>
      </p:sp>
      <p:sp>
        <p:nvSpPr>
          <p:cNvPr id="19" name="Shape 5"/>
          <p:cNvSpPr>
            <a:spLocks noGrp="1"/>
          </p:cNvSpPr>
          <p:nvPr>
            <p:ph type="sldNum" sz="quarter" idx="4"/>
          </p:nvPr>
        </p:nvSpPr>
        <p:spPr>
          <a:xfrm>
            <a:off x="11698046" y="6488684"/>
            <a:ext cx="189154" cy="20685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defRPr sz="844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345043" hangingPunct="0"/>
            <a:fld id="{86CB4B4D-7CA3-9044-876B-883B54F8677D}" type="slidenum">
              <a:rPr lang="en-US" kern="0" smtClean="0"/>
              <a:pPr defTabSz="345043" hangingPunct="0"/>
              <a:t>‹#›</a:t>
            </a:fld>
            <a:endParaRPr lang="en-US" kern="0" dirty="0"/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2848070"/>
            <a:ext cx="11582400" cy="67208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361913"/>
            <a:ext cx="11582400" cy="35560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1600"/>
              </a:spcAft>
              <a:buFontTx/>
              <a:buNone/>
              <a:defRPr sz="1800" b="0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>
              <a:spcBef>
                <a:spcPts val="0"/>
              </a:spcBef>
              <a:spcAft>
                <a:spcPts val="1600"/>
              </a:spcAft>
              <a:defRPr sz="3200"/>
            </a:lvl2pPr>
          </a:lstStyle>
          <a:p>
            <a:pPr lvl="0"/>
            <a:r>
              <a:rPr lang="en-US" dirty="0" smtClean="0"/>
              <a:t>CLICK TO EDIT MASTER TEXT STYLE</a:t>
            </a:r>
            <a:endParaRPr lang="en-US" dirty="0"/>
          </a:p>
        </p:txBody>
      </p:sp>
      <p:pic>
        <p:nvPicPr>
          <p:cNvPr id="22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365106"/>
            <a:ext cx="2397287" cy="854094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77014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36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75" r:id="rId3"/>
    <p:sldLayoutId id="2147483662" r:id="rId4"/>
    <p:sldLayoutId id="2147483663" r:id="rId5"/>
    <p:sldLayoutId id="2147483676" r:id="rId6"/>
    <p:sldLayoutId id="2147483677" r:id="rId7"/>
  </p:sldLayoutIdLst>
  <p:txStyles>
    <p:titleStyle>
      <a:lvl1pPr algn="ctr" defTabSz="1219139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121913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565C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640"/>
                    </a14:imgEffect>
                    <a14:imgEffect>
                      <a14:saturation sat="1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3296"/>
          </a:xfrm>
          <a:prstGeom prst="rect">
            <a:avLst/>
          </a:prstGeom>
        </p:spPr>
      </p:pic>
      <p:pic>
        <p:nvPicPr>
          <p:cNvPr id="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05800" y="5638800"/>
            <a:ext cx="2702088" cy="962686"/>
          </a:xfrm>
          <a:prstGeom prst="rect">
            <a:avLst/>
          </a:prstGeom>
          <a:ln w="3175">
            <a:miter lim="400000"/>
          </a:ln>
        </p:spPr>
      </p:pic>
      <p:sp>
        <p:nvSpPr>
          <p:cNvPr id="9" name="Shape 3"/>
          <p:cNvSpPr/>
          <p:nvPr/>
        </p:nvSpPr>
        <p:spPr>
          <a:xfrm>
            <a:off x="-3969" y="-2977"/>
            <a:ext cx="12199940" cy="85726"/>
          </a:xfrm>
          <a:prstGeom prst="rect">
            <a:avLst/>
          </a:prstGeom>
          <a:solidFill>
            <a:srgbClr val="004AD4"/>
          </a:solidFill>
          <a:ln w="3175">
            <a:miter lim="400000"/>
          </a:ln>
        </p:spPr>
        <p:txBody>
          <a:bodyPr lIns="26789" tIns="26789" rIns="26789" bIns="26789" anchor="ctr"/>
          <a:lstStyle/>
          <a:p>
            <a:pPr algn="ctr" defTabSz="345043" hangingPunct="0">
              <a:defRPr sz="2200">
                <a:solidFill>
                  <a:srgbClr val="FFFFFF"/>
                </a:solidFill>
              </a:defRPr>
            </a:pPr>
            <a:endParaRPr sz="154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304800" y="685800"/>
            <a:ext cx="11582400" cy="672086"/>
          </a:xfrm>
          <a:prstGeom prst="rect">
            <a:avLst/>
          </a:prstGeom>
        </p:spPr>
        <p:txBody>
          <a:bodyPr/>
          <a:lstStyle>
            <a:lvl1pPr marL="457177" indent="-457177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51" indent="-380982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2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49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6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" b="1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E-RATE PROGRAM APPLICATION PROCESS, PART 1</a:t>
            </a:r>
            <a:endParaRPr lang="en-US" sz="25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304800" y="1199643"/>
            <a:ext cx="11582400" cy="355600"/>
          </a:xfrm>
          <a:prstGeom prst="rect">
            <a:avLst/>
          </a:prstGeom>
        </p:spPr>
        <p:txBody>
          <a:bodyPr/>
          <a:lstStyle>
            <a:lvl1pPr marL="457177" indent="-457177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51" indent="-380982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2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49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6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E-RATE PROGRAM TRIBAL APPLICANT TRAINING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2103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>
              <a:spcAft>
                <a:spcPts val="1600"/>
              </a:spcAft>
              <a:buNone/>
            </a:pPr>
            <a:r>
              <a:rPr lang="en-US" dirty="0"/>
              <a:t>You are required to wait at least 28 days while service providers review and respond to your requirements. </a:t>
            </a:r>
          </a:p>
          <a:p>
            <a:pPr marL="0" indent="0">
              <a:buNone/>
            </a:pPr>
            <a:r>
              <a:rPr lang="en-US" b="1" dirty="0"/>
              <a:t>Only after the 28-day period, you can:</a:t>
            </a:r>
            <a:endParaRPr lang="en-US" dirty="0"/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Evaluate the bids you received</a:t>
            </a:r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Choose your service provider(s)</a:t>
            </a:r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Sign a contract or any other </a:t>
            </a:r>
            <a:r>
              <a:rPr lang="en-US" altLang="en-US" dirty="0"/>
              <a:t>legally binding agreement</a:t>
            </a:r>
            <a:endParaRPr lang="en-US" dirty="0"/>
          </a:p>
          <a:p>
            <a:pPr marL="609585" indent="-609585">
              <a:buFont typeface="+mj-lt"/>
              <a:buAutoNum type="arabicPeriod"/>
            </a:pPr>
            <a:r>
              <a:rPr lang="en-US" dirty="0"/>
              <a:t>Request discounts (using FCC Form 471)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COMPETITIVE BIDDING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28-DAY REQUIREMENT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0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spcAft>
                <a:spcPts val="1400"/>
              </a:spcAft>
            </a:pPr>
            <a:r>
              <a:rPr lang="en-US" dirty="0"/>
              <a:t>The competitive bidding process must be </a:t>
            </a:r>
            <a:r>
              <a:rPr lang="en-US" b="1" dirty="0"/>
              <a:t>open</a:t>
            </a:r>
            <a:r>
              <a:rPr lang="en-US" dirty="0"/>
              <a:t> and </a:t>
            </a:r>
            <a:r>
              <a:rPr lang="en-US" b="1" dirty="0"/>
              <a:t>fair</a:t>
            </a:r>
            <a:endParaRPr lang="en-US" dirty="0"/>
          </a:p>
          <a:p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"Open" </a:t>
            </a:r>
            <a:r>
              <a:rPr lang="en-US" dirty="0"/>
              <a:t>means there are no secrets in the process </a:t>
            </a:r>
          </a:p>
          <a:p>
            <a:pPr lvl="1">
              <a:spcAft>
                <a:spcPts val="1400"/>
              </a:spcAft>
            </a:pPr>
            <a:r>
              <a:rPr lang="en-US" dirty="0"/>
              <a:t>Information shared with one bidder must be shared with all</a:t>
            </a:r>
          </a:p>
          <a:p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"Fair" </a:t>
            </a:r>
            <a:r>
              <a:rPr lang="en-US" dirty="0"/>
              <a:t>means that all bidders are treated the same</a:t>
            </a:r>
          </a:p>
          <a:p>
            <a:pPr lvl="1"/>
            <a:r>
              <a:rPr lang="en-US" dirty="0"/>
              <a:t>Bidders must be evaluated fairly and </a:t>
            </a:r>
            <a:r>
              <a:rPr lang="en-US" dirty="0" smtClean="0"/>
              <a:t>equally</a:t>
            </a:r>
          </a:p>
          <a:p>
            <a:endParaRPr lang="en-US" dirty="0" smtClean="0"/>
          </a:p>
          <a:p>
            <a:r>
              <a:rPr lang="en-US" dirty="0" smtClean="0"/>
              <a:t>Note: When tribes contain both a service provider and an applicant, requirements such as separation of staff, finances and procurement is key for </a:t>
            </a:r>
            <a:r>
              <a:rPr lang="en-US" smtClean="0"/>
              <a:t>program compliance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COMPETITIVE BIDDING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OPEN AND FAIR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1956816"/>
            <a:ext cx="11582400" cy="48158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Use a chart like this to fairly evaluate responses from potential vendors. </a:t>
            </a:r>
            <a:r>
              <a:rPr lang="en-US" alt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Price must be the most heavily weighted factor.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COMPETITIVE BIDDING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SET YOUR EVALUATION CRITERIA IN ADVANCE</a:t>
            </a:r>
            <a:endParaRPr lang="en-US" dirty="0"/>
          </a:p>
        </p:txBody>
      </p:sp>
      <p:graphicFrame>
        <p:nvGraphicFramePr>
          <p:cNvPr id="8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263066"/>
              </p:ext>
            </p:extLst>
          </p:nvPr>
        </p:nvGraphicFramePr>
        <p:xfrm>
          <a:off x="304800" y="2438400"/>
          <a:ext cx="11582397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58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8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19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37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19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7476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Factor</a:t>
                      </a:r>
                    </a:p>
                  </a:txBody>
                  <a:tcPr marL="79803" marR="79803" marT="39895" marB="39895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Points Available</a:t>
                      </a:r>
                    </a:p>
                  </a:txBody>
                  <a:tcPr marL="79803" marR="79803" marT="39895" marB="398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Vendor 1</a:t>
                      </a:r>
                    </a:p>
                  </a:txBody>
                  <a:tcPr marL="79803" marR="79803" marT="39895" marB="398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Vendor</a:t>
                      </a:r>
                      <a:r>
                        <a:rPr lang="en-US" sz="1600" b="1" i="0" baseline="0" dirty="0">
                          <a:solidFill>
                            <a:schemeClr val="bg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 2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79803" marR="79803" marT="39895" marB="398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Vendor 3</a:t>
                      </a:r>
                    </a:p>
                  </a:txBody>
                  <a:tcPr marL="79803" marR="79803" marT="39895" marB="398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019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Price of the ELIGIBLE products and services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DB1A6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30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49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79803" marR="79803" marT="39895" marB="3989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DB1A6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79803" marR="79803" marT="39895" marB="3989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DB1A6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79803" marR="79803" marT="39895" marB="3989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DB1A6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81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Prior experience w/</a:t>
                      </a:r>
                      <a:r>
                        <a:rPr lang="en-US" sz="1300" baseline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vendor</a:t>
                      </a:r>
                      <a:endParaRPr lang="en-US" sz="13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solidFill>
                      <a:srgbClr val="C3D3D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rgbClr val="00549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79803" marR="79803" marT="39895" marB="39895" anchor="ctr">
                    <a:solidFill>
                      <a:srgbClr val="C3D3D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79803" marR="79803" marT="39895" marB="39895" anchor="ctr">
                    <a:solidFill>
                      <a:srgbClr val="C3D3D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79803" marR="79803" marT="39895" marB="39895" anchor="ctr">
                    <a:solidFill>
                      <a:srgbClr val="C3D3D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019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Prices for ineligible</a:t>
                      </a:r>
                      <a:r>
                        <a:rPr lang="en-US" sz="1300" baseline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 services, products and fees</a:t>
                      </a:r>
                      <a:endParaRPr lang="en-US" sz="13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solidFill>
                      <a:srgbClr val="BDB1A6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25</a:t>
                      </a:r>
                    </a:p>
                  </a:txBody>
                  <a:tcPr marL="0" marR="0" marT="0" marB="0" anchor="ctr">
                    <a:solidFill>
                      <a:srgbClr val="00549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79803" marR="79803" marT="39895" marB="39895" anchor="ctr">
                    <a:solidFill>
                      <a:srgbClr val="BDB1A6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79803" marR="79803" marT="39895" marB="39895" anchor="ctr">
                    <a:solidFill>
                      <a:srgbClr val="BDB1A6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79803" marR="79803" marT="39895" marB="39895" anchor="ctr">
                    <a:solidFill>
                      <a:srgbClr val="BDB1A6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019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Flexible Invoicing: FCC Forms 472 or 474</a:t>
                      </a:r>
                    </a:p>
                  </a:txBody>
                  <a:tcPr marL="0" marR="0" marT="0" marB="0" anchor="ctr">
                    <a:solidFill>
                      <a:srgbClr val="C3D3D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rgbClr val="00549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79803" marR="79803" marT="39895" marB="39895" anchor="ctr">
                    <a:solidFill>
                      <a:srgbClr val="C3D3D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79803" marR="79803" marT="39895" marB="39895" anchor="ctr">
                    <a:solidFill>
                      <a:srgbClr val="C3D3D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79803" marR="79803" marT="39895" marB="39895" anchor="ctr">
                    <a:solidFill>
                      <a:srgbClr val="C3D3D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181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Local or in</a:t>
                      </a:r>
                      <a:r>
                        <a:rPr lang="en-US" sz="1300" baseline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-</a:t>
                      </a:r>
                      <a:r>
                        <a:rPr lang="en-US" sz="13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state vendor</a:t>
                      </a:r>
                    </a:p>
                  </a:txBody>
                  <a:tcPr marL="0" marR="0" marT="0" marB="0" anchor="ctr">
                    <a:solidFill>
                      <a:srgbClr val="C3D3D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rgbClr val="00549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79803" marR="79803" marT="39895" marB="39895" anchor="ctr">
                    <a:solidFill>
                      <a:srgbClr val="C3D3D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79803" marR="79803" marT="39895" marB="39895" anchor="ctr">
                    <a:solidFill>
                      <a:srgbClr val="C3D3D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79803" marR="79803" marT="39895" marB="39895" anchor="ctr">
                    <a:solidFill>
                      <a:srgbClr val="C3D3D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6307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TOTAL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rgbClr val="00549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 dirty="0"/>
                    </a:p>
                  </a:txBody>
                  <a:tcPr marL="79803" marR="79803" marT="39895" marB="3989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 dirty="0"/>
                    </a:p>
                  </a:txBody>
                  <a:tcPr marL="79803" marR="79803" marT="39895" marB="3989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79803" marR="79803" marT="39895" marB="3989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7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QUICK QUIZ!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COMPETITIVE BIDDING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3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COMPETITIVE BIDDING</a:t>
            </a:r>
          </a:p>
        </p:txBody>
      </p:sp>
    </p:spTree>
    <p:extLst>
      <p:ext uri="{BB962C8B-B14F-4D97-AF65-F5344CB8AC3E}">
        <p14:creationId xmlns:p14="http://schemas.microsoft.com/office/powerpoint/2010/main" val="18577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OPEN COMPETITIVE BIDDING (FCC FORM 470)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E-RATE PROGRAM APPLICATION PROCESS, 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1295400"/>
            <a:ext cx="11582400" cy="538034"/>
          </a:xfrm>
        </p:spPr>
        <p:txBody>
          <a:bodyPr/>
          <a:lstStyle/>
          <a:p>
            <a:r>
              <a:rPr lang="en-US" dirty="0" smtClean="0"/>
              <a:t>Open competitive bidding with </a:t>
            </a:r>
            <a:r>
              <a:rPr lang="en-US" smtClean="0"/>
              <a:t>FCC Form 470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OPEN COMPETITIVE BIDDING (FCC FORM 470)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905000"/>
            <a:ext cx="8839195" cy="4280865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 rot="5400000">
            <a:off x="1530782" y="2279218"/>
            <a:ext cx="1434236" cy="990600"/>
          </a:xfrm>
          <a:prstGeom prst="homePlate">
            <a:avLst>
              <a:gd name="adj" fmla="val 32428"/>
            </a:avLst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52600" y="220087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YOU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ARE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HERE</a:t>
            </a:r>
            <a:endParaRPr lang="en-US" sz="1800" b="1" dirty="0">
              <a:solidFill>
                <a:schemeClr val="bg1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FCC Form 470 is the “Description of services requested and </a:t>
            </a:r>
            <a:r>
              <a:rPr lang="en-US" dirty="0" smtClean="0"/>
              <a:t> certification </a:t>
            </a:r>
            <a:r>
              <a:rPr lang="en-US" dirty="0"/>
              <a:t>form”</a:t>
            </a:r>
          </a:p>
          <a:p>
            <a:pPr lvl="1">
              <a:spcAft>
                <a:spcPts val="1400"/>
              </a:spcAft>
            </a:pPr>
            <a:r>
              <a:rPr lang="en-US" dirty="0"/>
              <a:t>First form in the application process</a:t>
            </a:r>
          </a:p>
          <a:p>
            <a:pPr>
              <a:spcAft>
                <a:spcPts val="1400"/>
              </a:spcAft>
            </a:pPr>
            <a:r>
              <a:rPr lang="en-US" dirty="0"/>
              <a:t>List the types and quantities of services that you need</a:t>
            </a:r>
          </a:p>
          <a:p>
            <a:r>
              <a:rPr lang="en-US" dirty="0"/>
              <a:t>Submit it in the fall, winter, or spring before the funding year starts</a:t>
            </a:r>
          </a:p>
          <a:p>
            <a:pPr lvl="1"/>
            <a:r>
              <a:rPr lang="en-US" dirty="0"/>
              <a:t>And at least 28 days before filing FCC Form 471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OPEN COMPETITIVE BIDDING (FCC FORM 470)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ABOUT FCC FORM 470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Describe your desired products and services </a:t>
            </a:r>
          </a:p>
          <a:p>
            <a:pPr lvl="1">
              <a:spcAft>
                <a:spcPts val="1400"/>
              </a:spcAft>
            </a:pPr>
            <a:r>
              <a:rPr lang="en-US" dirty="0"/>
              <a:t>Use enough detail so potential vendors can submit bid responses</a:t>
            </a:r>
          </a:p>
          <a:p>
            <a:pPr>
              <a:spcAft>
                <a:spcPts val="1400"/>
              </a:spcAft>
            </a:pPr>
            <a:r>
              <a:rPr lang="en-US" dirty="0"/>
              <a:t>Only an authorized representative of the applicant can prepare, sign or submit the FCC Form 470 </a:t>
            </a:r>
          </a:p>
          <a:p>
            <a:pPr lvl="0"/>
            <a:r>
              <a:rPr lang="en-US" dirty="0"/>
              <a:t>Be ready to accept bids from potential vendors once you submit FCC Form 470</a:t>
            </a:r>
          </a:p>
          <a:p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OPEN COMPETITIVE BIDDING (FCC FORM 470)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FCC FORM 470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1400"/>
              </a:spcAft>
            </a:pPr>
            <a:r>
              <a:rPr lang="en-US" dirty="0"/>
              <a:t>FCC Form 470 opens the 28-day competitive bidding process</a:t>
            </a:r>
          </a:p>
          <a:p>
            <a:r>
              <a:rPr lang="en-US" dirty="0"/>
              <a:t>USAC posts your FCC Form 470 to the public</a:t>
            </a:r>
          </a:p>
          <a:p>
            <a:pPr lvl="1">
              <a:spcAft>
                <a:spcPts val="1400"/>
              </a:spcAft>
            </a:pPr>
            <a:r>
              <a:rPr lang="en-US" dirty="0"/>
              <a:t>Potential vendors review your form and submit bids to provide the service</a:t>
            </a:r>
          </a:p>
          <a:p>
            <a:r>
              <a:rPr lang="en-US" dirty="0"/>
              <a:t>Sets your allowable vendor selection/contract date (ACD)</a:t>
            </a:r>
          </a:p>
          <a:p>
            <a:pPr lvl="1"/>
            <a:r>
              <a:rPr lang="en-US" dirty="0"/>
              <a:t>Find it on your FCC Form 470 confirmation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OPEN COMPETITIVE BIDDING (FCC FORM 470)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HOW WE USE FCC FORM 470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1956816"/>
            <a:ext cx="5638800" cy="3754120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Competitive Bidding</a:t>
            </a:r>
          </a:p>
          <a:p>
            <a:pPr lvl="1"/>
            <a:r>
              <a:rPr lang="en-US" dirty="0"/>
              <a:t>About competitive bidding</a:t>
            </a:r>
          </a:p>
          <a:p>
            <a:pPr lvl="1"/>
            <a:r>
              <a:rPr lang="en-US" dirty="0"/>
              <a:t>Open competitive </a:t>
            </a:r>
            <a:r>
              <a:rPr lang="en-US" dirty="0" smtClean="0"/>
              <a:t>bidding (FCC </a:t>
            </a:r>
            <a:r>
              <a:rPr lang="en-US" dirty="0"/>
              <a:t>Form 470)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Evaluate </a:t>
            </a:r>
            <a:r>
              <a:rPr lang="en-US" dirty="0"/>
              <a:t>and select a </a:t>
            </a:r>
            <a:r>
              <a:rPr lang="en-US" dirty="0" smtClean="0"/>
              <a:t>vendor</a:t>
            </a:r>
          </a:p>
          <a:p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Requesting E-rate discounts</a:t>
            </a:r>
          </a:p>
          <a:p>
            <a:pPr lvl="1"/>
            <a:r>
              <a:rPr lang="en-US" dirty="0"/>
              <a:t>Application form (FCC Form 471)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Deadlines</a:t>
            </a:r>
          </a:p>
          <a:p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Document Retention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1956816"/>
            <a:ext cx="10972800" cy="3754120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400"/>
              </a:spcAft>
            </a:pPr>
            <a:r>
              <a:rPr lang="en-US" altLang="en-US" dirty="0"/>
              <a:t>Not everyone is required to file an FCC Form 470</a:t>
            </a:r>
          </a:p>
          <a:p>
            <a:r>
              <a:rPr lang="en-US" altLang="en-US" dirty="0"/>
              <a:t>High-speed Internet under $3,600</a:t>
            </a:r>
          </a:p>
          <a:p>
            <a:pPr lvl="1">
              <a:spcAft>
                <a:spcPts val="1400"/>
              </a:spcAft>
            </a:pPr>
            <a:r>
              <a:rPr lang="en-US" altLang="en-US" dirty="0"/>
              <a:t>No FCC Form 470 needed for commercially available Internet access </a:t>
            </a:r>
            <a:r>
              <a:rPr lang="en-US" alt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if</a:t>
            </a:r>
            <a:r>
              <a:rPr lang="en-US" altLang="en-US" dirty="0"/>
              <a:t> it has a minimum 100 Mbps download / 10 Mbps upload </a:t>
            </a:r>
            <a:r>
              <a:rPr lang="en-US" alt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and</a:t>
            </a:r>
            <a:r>
              <a:rPr lang="en-US" altLang="en-US" dirty="0"/>
              <a:t> the pre-discount price is $3,600 or less annually (including any one-time charges)</a:t>
            </a:r>
          </a:p>
          <a:p>
            <a:r>
              <a:rPr lang="en-US" altLang="en-US" dirty="0"/>
              <a:t>Multi-year contracts </a:t>
            </a:r>
          </a:p>
          <a:p>
            <a:pPr lvl="1"/>
            <a:r>
              <a:rPr lang="en-US" altLang="en-US" dirty="0"/>
              <a:t>No annual FCC Form 470 needed if the costs/services are still within the scope of the establishing FCC Form 470 and contract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OPEN COMPETITIVE BIDDING (FCC FORM 470)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FCC FORM 470 EXEMPTIONS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OPEN COMPETITIVE BIDDING (FCC FORM 470)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QUICK QUIZ!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OPEN COMPETITIVE BIDDING (FCC FORM 470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SELECT A VENDOR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E-RATE PROGRAM APPLICATION PROCESS, 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SELECT A VENDOR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NEXT, EVALUATE THE BIDS YOU RECEIVED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905000"/>
            <a:ext cx="8839195" cy="4280865"/>
          </a:xfrm>
          <a:prstGeom prst="rect">
            <a:avLst/>
          </a:prstGeom>
        </p:spPr>
      </p:pic>
      <p:sp>
        <p:nvSpPr>
          <p:cNvPr id="15" name="Pentagon 14"/>
          <p:cNvSpPr/>
          <p:nvPr/>
        </p:nvSpPr>
        <p:spPr>
          <a:xfrm rot="16200000">
            <a:off x="2445182" y="4959782"/>
            <a:ext cx="1434236" cy="990600"/>
          </a:xfrm>
          <a:prstGeom prst="homePlate">
            <a:avLst>
              <a:gd name="adj" fmla="val 32428"/>
            </a:avLst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67000" y="5118964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YOU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ARE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HERE</a:t>
            </a:r>
            <a:endParaRPr lang="en-US" sz="1800" b="1" dirty="0">
              <a:solidFill>
                <a:schemeClr val="bg1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Evaluation criteria is a list of features you’re interested in</a:t>
            </a:r>
          </a:p>
          <a:p>
            <a:pPr lvl="1">
              <a:spcAft>
                <a:spcPts val="1400"/>
              </a:spcAft>
            </a:pPr>
            <a:r>
              <a:rPr lang="en-US" dirty="0"/>
              <a:t>Create a weighted report card in advance to evaluate responses from potential vendors</a:t>
            </a:r>
          </a:p>
          <a:p>
            <a:r>
              <a:rPr lang="en-US" altLang="en-US" dirty="0"/>
              <a:t>The right service at the best price</a:t>
            </a:r>
          </a:p>
          <a:p>
            <a:pPr lvl="1"/>
            <a:r>
              <a:rPr lang="en-US" altLang="en-US" dirty="0"/>
              <a:t>Price must be the most heavily weighted evaluation factor</a:t>
            </a:r>
          </a:p>
          <a:p>
            <a:pPr lvl="1"/>
            <a:r>
              <a:rPr lang="en-US" altLang="en-US" dirty="0"/>
              <a:t>Include other factors like service level, experience, and reputation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SELECT A VENDOR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EVALUATION 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4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1956816"/>
            <a:ext cx="11582400" cy="40538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Here is the same chart we mentioned before, filled in with evaluations of the responses from potential vendors. Vendor #3 wins.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SELECT A VENDOR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EXAMPLE: BID EVALUATION MATRIX</a:t>
            </a:r>
            <a:endParaRPr lang="en-US" dirty="0"/>
          </a:p>
        </p:txBody>
      </p:sp>
      <p:graphicFrame>
        <p:nvGraphicFramePr>
          <p:cNvPr id="7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564654"/>
              </p:ext>
            </p:extLst>
          </p:nvPr>
        </p:nvGraphicFramePr>
        <p:xfrm>
          <a:off x="304800" y="2362200"/>
          <a:ext cx="11582397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58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8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19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37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19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7476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Source Sans Pro Semibold" charset="0"/>
                          <a:ea typeface="Source Sans Pro Semibold" charset="0"/>
                          <a:cs typeface="Source Sans Pro Semibold" charset="0"/>
                        </a:rPr>
                        <a:t>Factor</a:t>
                      </a:r>
                    </a:p>
                  </a:txBody>
                  <a:tcPr marL="79803" marR="79803" marT="39895" marB="39895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Source Sans Pro Semibold" charset="0"/>
                          <a:ea typeface="Source Sans Pro Semibold" charset="0"/>
                          <a:cs typeface="Source Sans Pro Semibold" charset="0"/>
                        </a:rPr>
                        <a:t>Points Available</a:t>
                      </a:r>
                    </a:p>
                  </a:txBody>
                  <a:tcPr marL="79803" marR="79803" marT="39895" marB="398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Source Sans Pro Semibold" charset="0"/>
                          <a:ea typeface="Source Sans Pro Semibold" charset="0"/>
                          <a:cs typeface="Source Sans Pro Semibold" charset="0"/>
                        </a:rPr>
                        <a:t>Vendor 1</a:t>
                      </a:r>
                    </a:p>
                  </a:txBody>
                  <a:tcPr marL="79803" marR="79803" marT="39895" marB="398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Source Sans Pro Semibold" charset="0"/>
                          <a:ea typeface="Source Sans Pro Semibold" charset="0"/>
                          <a:cs typeface="Source Sans Pro Semibold" charset="0"/>
                        </a:rPr>
                        <a:t>Vendor</a:t>
                      </a:r>
                      <a:r>
                        <a:rPr lang="en-US" sz="1600" b="1" i="0" baseline="0" dirty="0">
                          <a:solidFill>
                            <a:schemeClr val="bg1"/>
                          </a:solidFill>
                          <a:latin typeface="Source Sans Pro Semibold" charset="0"/>
                          <a:ea typeface="Source Sans Pro Semibold" charset="0"/>
                          <a:cs typeface="Source Sans Pro Semibold" charset="0"/>
                        </a:rPr>
                        <a:t> 2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Source Sans Pro Semibold" charset="0"/>
                        <a:ea typeface="Source Sans Pro Semibold" charset="0"/>
                        <a:cs typeface="Source Sans Pro Semibold" charset="0"/>
                      </a:endParaRPr>
                    </a:p>
                  </a:txBody>
                  <a:tcPr marL="79803" marR="79803" marT="39895" marB="398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Source Sans Pro Semibold" charset="0"/>
                          <a:ea typeface="Source Sans Pro Semibold" charset="0"/>
                          <a:cs typeface="Source Sans Pro Semibold" charset="0"/>
                        </a:rPr>
                        <a:t>Vendor 3</a:t>
                      </a:r>
                    </a:p>
                  </a:txBody>
                  <a:tcPr marL="79803" marR="79803" marT="39895" marB="398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019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Price of the ELIGIBLE products and services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DB1A6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30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549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15</a:t>
                      </a:r>
                    </a:p>
                  </a:txBody>
                  <a:tcPr marL="79803" marR="79803" marT="39895" marB="3989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DB1A6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30</a:t>
                      </a:r>
                    </a:p>
                  </a:txBody>
                  <a:tcPr marL="79803" marR="79803" marT="39895" marB="3989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DB1A6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25</a:t>
                      </a:r>
                    </a:p>
                  </a:txBody>
                  <a:tcPr marL="79803" marR="79803" marT="39895" marB="3989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DB1A6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81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Prior experience w/</a:t>
                      </a:r>
                      <a:r>
                        <a:rPr lang="en-US" sz="1300" baseline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vendor</a:t>
                      </a:r>
                      <a:endParaRPr lang="en-US" sz="13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solidFill>
                      <a:srgbClr val="C3D3D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rgbClr val="00549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20</a:t>
                      </a:r>
                    </a:p>
                  </a:txBody>
                  <a:tcPr marL="79803" marR="79803" marT="39895" marB="39895" anchor="ctr">
                    <a:solidFill>
                      <a:srgbClr val="C3D3D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0</a:t>
                      </a:r>
                    </a:p>
                  </a:txBody>
                  <a:tcPr marL="79803" marR="79803" marT="39895" marB="39895" anchor="ctr">
                    <a:solidFill>
                      <a:srgbClr val="C3D3D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20</a:t>
                      </a:r>
                    </a:p>
                  </a:txBody>
                  <a:tcPr marL="79803" marR="79803" marT="39895" marB="39895" anchor="ctr">
                    <a:solidFill>
                      <a:srgbClr val="C3D3D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019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Prices for ineligible</a:t>
                      </a:r>
                      <a:r>
                        <a:rPr lang="en-US" sz="1300" baseline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 services, products and fees</a:t>
                      </a:r>
                      <a:endParaRPr lang="en-US" sz="1300" dirty="0"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0" marR="0" marT="0" marB="0" anchor="ctr">
                    <a:solidFill>
                      <a:srgbClr val="BDB1A6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25</a:t>
                      </a:r>
                    </a:p>
                  </a:txBody>
                  <a:tcPr marL="0" marR="0" marT="0" marB="0" anchor="ctr">
                    <a:solidFill>
                      <a:srgbClr val="00549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20</a:t>
                      </a:r>
                    </a:p>
                  </a:txBody>
                  <a:tcPr marL="79803" marR="79803" marT="39895" marB="39895" anchor="ctr">
                    <a:solidFill>
                      <a:srgbClr val="BDB1A6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15</a:t>
                      </a:r>
                    </a:p>
                  </a:txBody>
                  <a:tcPr marL="79803" marR="79803" marT="39895" marB="39895" anchor="ctr">
                    <a:solidFill>
                      <a:srgbClr val="BDB1A6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25</a:t>
                      </a:r>
                    </a:p>
                  </a:txBody>
                  <a:tcPr marL="79803" marR="79803" marT="39895" marB="39895" anchor="ctr">
                    <a:solidFill>
                      <a:srgbClr val="BDB1A6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019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Flexible Invoicing: FCC Forms 472 or 474</a:t>
                      </a:r>
                    </a:p>
                  </a:txBody>
                  <a:tcPr marL="0" marR="0" marT="0" marB="0" anchor="ctr">
                    <a:solidFill>
                      <a:srgbClr val="C3D3D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rgbClr val="00549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0</a:t>
                      </a:r>
                    </a:p>
                  </a:txBody>
                  <a:tcPr marL="79803" marR="79803" marT="39895" marB="39895" anchor="ctr">
                    <a:solidFill>
                      <a:srgbClr val="C3D3D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15</a:t>
                      </a:r>
                    </a:p>
                  </a:txBody>
                  <a:tcPr marL="79803" marR="79803" marT="39895" marB="39895" anchor="ctr">
                    <a:solidFill>
                      <a:srgbClr val="C3D3D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15</a:t>
                      </a:r>
                    </a:p>
                  </a:txBody>
                  <a:tcPr marL="79803" marR="79803" marT="39895" marB="39895" anchor="ctr">
                    <a:solidFill>
                      <a:srgbClr val="C3D3D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181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Local or in</a:t>
                      </a:r>
                      <a:r>
                        <a:rPr lang="en-US" sz="1300" baseline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-</a:t>
                      </a:r>
                      <a:r>
                        <a:rPr lang="en-US" sz="13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state vendor</a:t>
                      </a:r>
                    </a:p>
                  </a:txBody>
                  <a:tcPr marL="0" marR="0" marT="0" marB="0" anchor="ctr">
                    <a:solidFill>
                      <a:srgbClr val="C3D3D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rgbClr val="00549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10</a:t>
                      </a:r>
                    </a:p>
                  </a:txBody>
                  <a:tcPr marL="79803" marR="79803" marT="39895" marB="39895" anchor="ctr">
                    <a:solidFill>
                      <a:srgbClr val="C3D3D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8</a:t>
                      </a:r>
                    </a:p>
                  </a:txBody>
                  <a:tcPr marL="79803" marR="79803" marT="39895" marB="39895" anchor="ctr">
                    <a:solidFill>
                      <a:srgbClr val="C3D3DF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7</a:t>
                      </a:r>
                    </a:p>
                  </a:txBody>
                  <a:tcPr marL="79803" marR="79803" marT="39895" marB="39895" anchor="ctr">
                    <a:solidFill>
                      <a:srgbClr val="C3D3D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6307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TOTAL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rgbClr val="00549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65</a:t>
                      </a:r>
                    </a:p>
                  </a:txBody>
                  <a:tcPr marL="79803" marR="79803" marT="39895" marB="3989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68</a:t>
                      </a:r>
                    </a:p>
                  </a:txBody>
                  <a:tcPr marL="79803" marR="79803" marT="39895" marB="3989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E5000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92</a:t>
                      </a:r>
                    </a:p>
                  </a:txBody>
                  <a:tcPr marL="79803" marR="79803" marT="39895" marB="3989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15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If you receive only one bid, and it is cost-effective, </a:t>
            </a:r>
          </a:p>
          <a:p>
            <a:pPr lvl="1"/>
            <a:r>
              <a:rPr lang="en-US" dirty="0"/>
              <a:t>You may accept it</a:t>
            </a:r>
          </a:p>
          <a:p>
            <a:pPr lvl="1">
              <a:spcAft>
                <a:spcPts val="1400"/>
              </a:spcAft>
            </a:pPr>
            <a:r>
              <a:rPr lang="en-US" dirty="0"/>
              <a:t>Document it with a memo or email for your records</a:t>
            </a:r>
          </a:p>
          <a:p>
            <a:r>
              <a:rPr lang="en-US" dirty="0"/>
              <a:t>If you did not receive any bids, you can solicit bids</a:t>
            </a:r>
          </a:p>
          <a:p>
            <a:pPr lvl="1"/>
            <a:r>
              <a:rPr lang="en-US" dirty="0"/>
              <a:t>Reach out to vendors in the area</a:t>
            </a:r>
          </a:p>
          <a:p>
            <a:pPr lvl="1"/>
            <a:r>
              <a:rPr lang="en-US" dirty="0"/>
              <a:t>Ask your current service provider to submit a bid in response to </a:t>
            </a:r>
            <a:r>
              <a:rPr lang="en-US" dirty="0" smtClean="0"/>
              <a:t>your FCC </a:t>
            </a:r>
            <a:r>
              <a:rPr lang="en-US" dirty="0"/>
              <a:t>Form 470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SELECT A VENDOR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ZERO BIDS AND ONE BID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rPr lang="en-US" dirty="0"/>
              <a:t>Sign a contract with the vendor that provides the best value to your organization</a:t>
            </a:r>
          </a:p>
          <a:p>
            <a:pPr lvl="1"/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“Cost effectiveness” </a:t>
            </a:r>
            <a:r>
              <a:rPr lang="en-US" dirty="0"/>
              <a:t>is a requirement</a:t>
            </a:r>
          </a:p>
          <a:p>
            <a:pPr lvl="1">
              <a:spcAft>
                <a:spcPts val="1400"/>
              </a:spcAft>
            </a:pPr>
            <a:r>
              <a:rPr lang="en-US" dirty="0"/>
              <a:t>Best value ≠ cheapest</a:t>
            </a:r>
          </a:p>
          <a:p>
            <a:r>
              <a:rPr lang="en-US" dirty="0"/>
              <a:t>Keep copies of all competitive bidding documentation!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SELECT A VENDOR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SELECT THE BEST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SELECT A VENDOR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QUICK QUIZ!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4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63"/>
          <a:stretch/>
        </p:blipFill>
        <p:spPr>
          <a:xfrm>
            <a:off x="395357" y="3200400"/>
            <a:ext cx="11401286" cy="7366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2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SELECT A VENDOR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2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REQUEST DISCOUNTS (FCC FORM 471)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E-RATE PROGRAM APPLICATION PROCESS, 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REQUEST DISCOUNTS (FCC FORM 471)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NEXT, APPLY FOR DISCOUNTS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2" y="1905000"/>
            <a:ext cx="8839193" cy="4280865"/>
          </a:xfrm>
          <a:prstGeom prst="rect">
            <a:avLst/>
          </a:prstGeom>
        </p:spPr>
      </p:pic>
      <p:sp>
        <p:nvSpPr>
          <p:cNvPr id="16" name="Pentagon 15"/>
          <p:cNvSpPr/>
          <p:nvPr/>
        </p:nvSpPr>
        <p:spPr>
          <a:xfrm rot="5400000">
            <a:off x="3664382" y="2279218"/>
            <a:ext cx="1434236" cy="990600"/>
          </a:xfrm>
          <a:prstGeom prst="homePlate">
            <a:avLst>
              <a:gd name="adj" fmla="val 32428"/>
            </a:avLst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86200" y="220087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YOU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ARE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HERE</a:t>
            </a:r>
            <a:endParaRPr lang="en-US" sz="1800" b="1" dirty="0">
              <a:solidFill>
                <a:schemeClr val="bg1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2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1400"/>
              </a:spcAft>
            </a:pPr>
            <a:r>
              <a:rPr lang="en-US" altLang="en-US" dirty="0"/>
              <a:t>FCC Form 471 is the “Description of services ordered and certification form”</a:t>
            </a:r>
          </a:p>
          <a:p>
            <a:r>
              <a:rPr lang="en-US" altLang="en-US" dirty="0"/>
              <a:t>Second form in the application process</a:t>
            </a:r>
          </a:p>
          <a:p>
            <a:pPr lvl="1">
              <a:spcAft>
                <a:spcPts val="1400"/>
              </a:spcAft>
            </a:pPr>
            <a:r>
              <a:rPr lang="en-US" altLang="en-US" dirty="0"/>
              <a:t>Or first, if you have a competitive bidding exemption</a:t>
            </a:r>
          </a:p>
          <a:p>
            <a:r>
              <a:rPr lang="en-US" altLang="en-US" dirty="0"/>
              <a:t>Submit FCC Form 471 during the “filing window”</a:t>
            </a:r>
          </a:p>
          <a:p>
            <a:pPr lvl="1"/>
            <a:r>
              <a:rPr lang="en-US" altLang="en-US" dirty="0"/>
              <a:t>Varies by year; usually February – April </a:t>
            </a:r>
          </a:p>
          <a:p>
            <a:pPr lvl="1"/>
            <a:r>
              <a:rPr lang="en-US" altLang="en-US" dirty="0"/>
              <a:t>And at least 28 days after filing FCC Form 470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REQUEST DISCOUNTS (FCC FORM 471)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ABOUT FCC FORM 471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The services you’re requesting funding for</a:t>
            </a:r>
          </a:p>
          <a:p>
            <a:r>
              <a:rPr lang="en-US" dirty="0"/>
              <a:t>The service provider(s) you selected </a:t>
            </a:r>
          </a:p>
          <a:p>
            <a:r>
              <a:rPr lang="en-US" dirty="0"/>
              <a:t>The schools/libraries/etc. who are using the service </a:t>
            </a:r>
          </a:p>
          <a:p>
            <a:r>
              <a:rPr lang="en-US" dirty="0"/>
              <a:t>Your discount level (calculated automatically)</a:t>
            </a:r>
          </a:p>
          <a:p>
            <a:r>
              <a:rPr lang="en-US" altLang="en-US" dirty="0"/>
              <a:t>Your current connectivity speed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REQUEST DISCOUNTS (FCC FORM 471)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ON FCC FORM 471, TELL US…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737600" y="1981200"/>
            <a:ext cx="3149600" cy="375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REQUEST DISCOUNTS (FCC FORM 471)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STRUCTURE OF A FUNDING REQUEST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1981200"/>
            <a:ext cx="3149600" cy="375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TextBox 7"/>
          <p:cNvSpPr txBox="1"/>
          <p:nvPr/>
        </p:nvSpPr>
        <p:spPr>
          <a:xfrm>
            <a:off x="304800" y="2134385"/>
            <a:ext cx="31496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>
                <a:latin typeface="Source Sans Pro" charset="0"/>
                <a:ea typeface="Source Sans Pro" charset="0"/>
                <a:cs typeface="Source Sans Pro" charset="0"/>
              </a:rPr>
              <a:t>FCC Form 471</a:t>
            </a:r>
          </a:p>
        </p:txBody>
      </p:sp>
      <p:sp>
        <p:nvSpPr>
          <p:cNvPr id="9" name="Rectangle 8"/>
          <p:cNvSpPr/>
          <p:nvPr/>
        </p:nvSpPr>
        <p:spPr>
          <a:xfrm>
            <a:off x="3759200" y="1981200"/>
            <a:ext cx="4673600" cy="375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TextBox 10"/>
          <p:cNvSpPr txBox="1"/>
          <p:nvPr/>
        </p:nvSpPr>
        <p:spPr>
          <a:xfrm>
            <a:off x="304800" y="2840263"/>
            <a:ext cx="31496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File one per category</a:t>
            </a:r>
          </a:p>
          <a:p>
            <a:pPr marL="0" lvl="1" algn="ctr"/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of service</a:t>
            </a:r>
          </a:p>
          <a:p>
            <a:pPr marL="0" lvl="1" algn="ctr"/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(CATEGORY ONE, CATEGORY TWO)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2134385"/>
            <a:ext cx="36576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>
                <a:latin typeface="Source Sans Pro" charset="0"/>
                <a:ea typeface="Source Sans Pro" charset="0"/>
                <a:cs typeface="Source Sans Pro" charset="0"/>
              </a:rPr>
              <a:t>Funding Request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60800" y="2925647"/>
            <a:ext cx="4572000" cy="2698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spcAft>
                <a:spcPts val="800"/>
              </a:spcAft>
              <a:buFont typeface="Arial" charset="0"/>
              <a:buChar char="•"/>
            </a:pP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List of products/services and their price</a:t>
            </a:r>
          </a:p>
          <a:p>
            <a:pPr marL="228594" indent="-228594">
              <a:spcAft>
                <a:spcPts val="800"/>
              </a:spcAft>
              <a:buFont typeface="Arial" charset="0"/>
              <a:buChar char="•"/>
            </a:pP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Each FCC Form 471 can include several funding requests</a:t>
            </a:r>
          </a:p>
          <a:p>
            <a:pPr marL="228594" indent="-228594">
              <a:spcAft>
                <a:spcPts val="800"/>
              </a:spcAft>
              <a:buFont typeface="Arial" charset="0"/>
              <a:buChar char="•"/>
            </a:pP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One per service type, service provider, Form 470 used, and type of purchase agreement (contract, month-to-month)</a:t>
            </a:r>
          </a:p>
          <a:p>
            <a:pPr marL="228594" indent="-228594">
              <a:spcAft>
                <a:spcPts val="800"/>
              </a:spcAft>
              <a:buFont typeface="Arial" charset="0"/>
              <a:buChar char="•"/>
            </a:pP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Identified by its FRN</a:t>
            </a:r>
            <a:b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</a:b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(Funding Request Number)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37600" y="2134385"/>
            <a:ext cx="315675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133" b="1" dirty="0">
                <a:latin typeface="Source Sans Pro" charset="0"/>
                <a:ea typeface="Source Sans Pro" charset="0"/>
                <a:cs typeface="Source Sans Pro" charset="0"/>
              </a:rPr>
              <a:t>FRN line item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37600" y="2925647"/>
            <a:ext cx="3156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Details about each specific product and service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02445" y="2692400"/>
            <a:ext cx="254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042400" y="2692400"/>
            <a:ext cx="254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64000" y="2692400"/>
            <a:ext cx="40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FCC Form 471 is a highly technical form</a:t>
            </a:r>
          </a:p>
          <a:p>
            <a:pPr lvl="1">
              <a:spcAft>
                <a:spcPts val="1400"/>
              </a:spcAft>
            </a:pPr>
            <a:r>
              <a:rPr lang="en-US" altLang="en-US" dirty="0"/>
              <a:t>USAC recommends asking your service provider for help completing the form</a:t>
            </a:r>
          </a:p>
          <a:p>
            <a:r>
              <a:rPr lang="en-US" altLang="en-US" dirty="0"/>
              <a:t>SPIN = </a:t>
            </a:r>
            <a:r>
              <a:rPr lang="en-US" altLang="en-US" i="1" dirty="0"/>
              <a:t>Service Provider Identification Number</a:t>
            </a:r>
          </a:p>
          <a:p>
            <a:pPr lvl="1">
              <a:spcAft>
                <a:spcPts val="1400"/>
              </a:spcAft>
            </a:pPr>
            <a:r>
              <a:rPr lang="en-US" altLang="en-US" dirty="0"/>
              <a:t>Your vendor will have one</a:t>
            </a:r>
          </a:p>
          <a:p>
            <a:r>
              <a:rPr lang="en-US" dirty="0"/>
              <a:t>Codes to include on your application</a:t>
            </a:r>
          </a:p>
          <a:p>
            <a:pPr lvl="1"/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NCES (schools): </a:t>
            </a:r>
            <a:r>
              <a:rPr lang="en-US" dirty="0"/>
              <a:t>National Center for Education Statistics</a:t>
            </a:r>
          </a:p>
          <a:p>
            <a:pPr lvl="1"/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FSCS (libraries): </a:t>
            </a:r>
            <a:r>
              <a:rPr lang="en-US" dirty="0"/>
              <a:t>Federal-State Cooperative System</a:t>
            </a:r>
          </a:p>
          <a:p>
            <a:pPr lvl="1"/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Locale code (libraries): </a:t>
            </a:r>
            <a:r>
              <a:rPr lang="en-US" dirty="0"/>
              <a:t>Institute for Museum and Library Services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REQUEST DISCOUNTS (FCC FORM 471)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OTHER NOTES…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DEADLINES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E-RATE PROGRAM APPLICATION PROCESS, 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FCC Form 470 </a:t>
            </a:r>
            <a:r>
              <a:rPr lang="en-US" altLang="en-US" dirty="0"/>
              <a:t>– open competitive bidding</a:t>
            </a:r>
          </a:p>
          <a:p>
            <a:pPr lvl="1"/>
            <a:r>
              <a:rPr lang="en-US" alt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Available now!</a:t>
            </a:r>
          </a:p>
          <a:p>
            <a:pPr lvl="1"/>
            <a:r>
              <a:rPr lang="en-US" altLang="en-US" dirty="0"/>
              <a:t>Post at least 28 days before filing FCC Form 471*</a:t>
            </a:r>
          </a:p>
          <a:p>
            <a:pPr lvl="1">
              <a:spcAft>
                <a:spcPts val="1400"/>
              </a:spcAft>
            </a:pPr>
            <a:r>
              <a:rPr lang="en-US" altLang="en-US" dirty="0"/>
              <a:t>USAC recommends filing in winter or early </a:t>
            </a:r>
            <a:r>
              <a:rPr lang="en-US" altLang="en-US" dirty="0" smtClean="0"/>
              <a:t>spring</a:t>
            </a:r>
          </a:p>
          <a:p>
            <a:r>
              <a:rPr lang="en-US" alt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FCC Form 471 </a:t>
            </a:r>
            <a:r>
              <a:rPr lang="en-US" altLang="en-US" dirty="0"/>
              <a:t>– request discounts</a:t>
            </a:r>
          </a:p>
          <a:p>
            <a:pPr lvl="1"/>
            <a:r>
              <a:rPr lang="en-US" altLang="en-US" dirty="0"/>
              <a:t>Available only during the </a:t>
            </a:r>
            <a:r>
              <a:rPr lang="en-US" alt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“application filing window” </a:t>
            </a:r>
          </a:p>
          <a:p>
            <a:pPr lvl="1"/>
            <a:r>
              <a:rPr lang="en-US" altLang="en-US" dirty="0"/>
              <a:t>Exact dates vary but are usually January to March, and announced on our website ahead of time </a:t>
            </a:r>
          </a:p>
          <a:p>
            <a:pPr lvl="1"/>
            <a:r>
              <a:rPr lang="en-US" alt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Post no later than 11:59 PM EDT </a:t>
            </a:r>
            <a:r>
              <a:rPr lang="en-US" altLang="en-US" dirty="0"/>
              <a:t>on the last day of the “application filing window”</a:t>
            </a:r>
          </a:p>
          <a:p>
            <a:pPr lvl="1"/>
            <a:endParaRPr lang="en-US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DEADLINES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APPLICATION DEADLINES</a:t>
            </a:r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04800" y="5765801"/>
            <a:ext cx="11582400" cy="502921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buNone/>
            </a:pPr>
            <a:r>
              <a:rPr lang="en-US" alt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* Keeping in mind the last date of the FCC Form 471 filing window!</a:t>
            </a:r>
          </a:p>
          <a:p>
            <a:pPr marL="0" indent="0" algn="r">
              <a:buNone/>
            </a:pPr>
            <a:endParaRPr lang="en-US" altLang="en-US" sz="15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DEADLINES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QUICK QUIZ!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67" y="1397000"/>
            <a:ext cx="9960864" cy="482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6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3361913"/>
            <a:ext cx="11582400" cy="355600"/>
          </a:xfrm>
        </p:spPr>
        <p:txBody>
          <a:bodyPr/>
          <a:lstStyle/>
          <a:p>
            <a:r>
              <a:rPr lang="en-US" dirty="0" smtClean="0"/>
              <a:t>DEADLINES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2848070"/>
            <a:ext cx="11582400" cy="672086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DOCUMENT RETENTION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E-RATE PROGRAM APPLICATION PROCESS, 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9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1447800"/>
            <a:ext cx="11582400" cy="375412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Keep all documentation for </a:t>
            </a:r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10 years </a:t>
            </a:r>
            <a:r>
              <a:rPr lang="en-US" dirty="0"/>
              <a:t>from the last date of service</a:t>
            </a:r>
          </a:p>
          <a:p>
            <a:r>
              <a:rPr lang="en-US" dirty="0"/>
              <a:t>If multi-year: 10 years after contract expires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Document Retention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5994400" y="1443148"/>
            <a:ext cx="5892800" cy="3754120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Keep all receipt and delivery records </a:t>
            </a:r>
            <a:r>
              <a:rPr lang="en-US" sz="15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for:</a:t>
            </a:r>
          </a:p>
          <a:p>
            <a:pPr marL="0" indent="-182880"/>
            <a:r>
              <a:rPr lang="en-US" sz="15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Pre-bidding</a:t>
            </a:r>
            <a:endParaRPr lang="en-US" sz="1500" dirty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pPr marL="0" indent="-182880"/>
            <a:r>
              <a:rPr lang="en-US" sz="15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Competitive bidding</a:t>
            </a:r>
          </a:p>
          <a:p>
            <a:pPr marL="0" indent="-182880"/>
            <a:r>
              <a:rPr lang="en-US" sz="15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Contracts</a:t>
            </a:r>
            <a:endParaRPr lang="en-US" sz="1500" dirty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pPr marL="0" indent="-182880"/>
            <a:r>
              <a:rPr lang="en-US" sz="15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The </a:t>
            </a: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numbers cited on your </a:t>
            </a:r>
            <a:r>
              <a:rPr lang="en-US" sz="15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application</a:t>
            </a:r>
          </a:p>
          <a:p>
            <a:pPr marL="0" indent="-182880"/>
            <a:r>
              <a:rPr lang="en-US" sz="15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Invoices</a:t>
            </a:r>
            <a:endParaRPr lang="en-US" sz="1500" dirty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pPr marL="0" indent="-182880"/>
            <a:r>
              <a:rPr lang="en-US" sz="15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All </a:t>
            </a:r>
            <a:r>
              <a:rPr lang="en-US" sz="1500" dirty="0">
                <a:latin typeface="Source Sans Pro Light" charset="0"/>
                <a:ea typeface="Source Sans Pro Light" charset="0"/>
                <a:cs typeface="Source Sans Pro Light" charset="0"/>
              </a:rPr>
              <a:t>other program matters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791200" y="1422828"/>
            <a:ext cx="0" cy="3794760"/>
          </a:xfrm>
          <a:prstGeom prst="line">
            <a:avLst/>
          </a:prstGeom>
          <a:ln>
            <a:solidFill>
              <a:srgbClr val="BDB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23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DOCUMENT RETENTION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0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E-RATE PROGRAM APPLICATION PROCESS, 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3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 application reviewer may contact you with questions about your form</a:t>
            </a:r>
          </a:p>
          <a:p>
            <a:pPr lvl="1">
              <a:spcAft>
                <a:spcPts val="1400"/>
              </a:spcAft>
            </a:pPr>
            <a:r>
              <a:rPr lang="en-US" dirty="0"/>
              <a:t>Respond within 15 days</a:t>
            </a:r>
          </a:p>
          <a:p>
            <a:r>
              <a:rPr lang="en-US" dirty="0"/>
              <a:t>You’ll receive a letter with a decision about your funding</a:t>
            </a:r>
          </a:p>
          <a:p>
            <a:pPr lvl="1"/>
            <a:r>
              <a:rPr lang="en-US" dirty="0"/>
              <a:t>FCDL = </a:t>
            </a:r>
            <a:r>
              <a:rPr lang="en-US" i="1" dirty="0"/>
              <a:t>Funding Commitment Decision Letter</a:t>
            </a:r>
          </a:p>
          <a:p>
            <a:pPr lvl="1"/>
            <a:r>
              <a:rPr lang="en-US" dirty="0"/>
              <a:t>Shows approved and denied funding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sz="2400" dirty="0" smtClean="0"/>
              <a:t>WHAT’S NEXT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AFTER FILING FCC FORM 471…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8" t="14996" r="13282" b="6300"/>
          <a:stretch/>
        </p:blipFill>
        <p:spPr>
          <a:xfrm>
            <a:off x="7112000" y="2316163"/>
            <a:ext cx="5080000" cy="375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2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1956816"/>
            <a:ext cx="11582400" cy="55778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Some applicants mistakenly think that the application process is over when they get a funding commitment.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AFTER FILING FCC FORM 471…</a:t>
            </a:r>
            <a:endParaRPr lang="en-US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304800" y="2258122"/>
            <a:ext cx="4648200" cy="1269492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rPr>
              <a:t>IT’S NOT!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304800" y="3314127"/>
            <a:ext cx="5232400" cy="492613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Source Sans Pro" charset="0"/>
                <a:ea typeface="Source Sans Pro" charset="0"/>
                <a:cs typeface="Source Sans Pro" charset="0"/>
              </a:rPr>
              <a:t>You still need to:</a:t>
            </a: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828920"/>
            <a:ext cx="3657600" cy="13902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" name="TextBox 12"/>
          <p:cNvSpPr txBox="1"/>
          <p:nvPr/>
        </p:nvSpPr>
        <p:spPr>
          <a:xfrm>
            <a:off x="304800" y="4072616"/>
            <a:ext cx="3657600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dirty="0">
                <a:latin typeface="Source Sans Pro Light" charset="0"/>
                <a:ea typeface="Source Sans Pro Light" charset="0"/>
                <a:cs typeface="Source Sans Pro Light" charset="0"/>
              </a:rPr>
              <a:t>Notify USAC</a:t>
            </a:r>
          </a:p>
          <a:p>
            <a:pPr algn="ctr"/>
            <a:r>
              <a:rPr lang="en-US" sz="1867" dirty="0">
                <a:latin typeface="Source Sans Pro Light" charset="0"/>
                <a:ea typeface="Source Sans Pro Light" charset="0"/>
                <a:cs typeface="Source Sans Pro Light" charset="0"/>
              </a:rPr>
              <a:t>when your services start</a:t>
            </a:r>
          </a:p>
          <a:p>
            <a:pPr algn="ctr"/>
            <a:r>
              <a:rPr lang="en-US" sz="1333" dirty="0">
                <a:latin typeface="Source Sans Pro Light" charset="0"/>
                <a:ea typeface="Source Sans Pro Light" charset="0"/>
                <a:cs typeface="Source Sans Pro Light" charset="0"/>
              </a:rPr>
              <a:t>(USE FCC FORM 486)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63623" y="3828920"/>
            <a:ext cx="3657600" cy="13902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Rectangle 16"/>
          <p:cNvSpPr/>
          <p:nvPr/>
        </p:nvSpPr>
        <p:spPr>
          <a:xfrm>
            <a:off x="8222445" y="3828920"/>
            <a:ext cx="3657600" cy="13902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TextBox 17"/>
          <p:cNvSpPr txBox="1"/>
          <p:nvPr/>
        </p:nvSpPr>
        <p:spPr>
          <a:xfrm>
            <a:off x="4263623" y="4113653"/>
            <a:ext cx="3657600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dirty="0">
                <a:latin typeface="Source Sans Pro Light" charset="0"/>
                <a:ea typeface="Source Sans Pro Light" charset="0"/>
                <a:cs typeface="Source Sans Pro Light" charset="0"/>
              </a:rPr>
              <a:t>Invoice USAC to receive payment </a:t>
            </a:r>
            <a:r>
              <a:rPr lang="en-US" sz="1333" dirty="0">
                <a:latin typeface="Source Sans Pro Light" charset="0"/>
                <a:ea typeface="Source Sans Pro Light" charset="0"/>
                <a:cs typeface="Source Sans Pro Light" charset="0"/>
              </a:rPr>
              <a:t>(CHOOSE FROM TWO INVOICING OPTIONS AND USE FCC FORM 472 OR 474)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2445" y="4175209"/>
            <a:ext cx="36576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>
                <a:latin typeface="Source Sans Pro Light" charset="0"/>
                <a:ea typeface="Source Sans Pro Light" charset="0"/>
                <a:cs typeface="Source Sans Pro Light" charset="0"/>
              </a:rPr>
              <a:t>Keep documentation</a:t>
            </a:r>
          </a:p>
          <a:p>
            <a:pPr algn="ctr"/>
            <a:r>
              <a:rPr lang="en-US" sz="1867" dirty="0">
                <a:latin typeface="Source Sans Pro Light" charset="0"/>
                <a:ea typeface="Source Sans Pro Light" charset="0"/>
                <a:cs typeface="Source Sans Pro Light" charset="0"/>
              </a:rPr>
              <a:t>for 10 years</a:t>
            </a:r>
          </a:p>
        </p:txBody>
      </p:sp>
    </p:spTree>
    <p:extLst>
      <p:ext uri="{BB962C8B-B14F-4D97-AF65-F5344CB8AC3E}">
        <p14:creationId xmlns:p14="http://schemas.microsoft.com/office/powerpoint/2010/main" val="9537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304800" y="1209040"/>
            <a:ext cx="11582400" cy="543560"/>
          </a:xfrm>
          <a:prstGeom prst="rect">
            <a:avLst/>
          </a:prstGeom>
        </p:spPr>
        <p:txBody>
          <a:bodyPr anchor="ctr"/>
          <a:lstStyle>
            <a:lvl1pPr algn="l" defTabSz="914377" rtl="0" eaLnBrk="1" latinLnBrk="0" hangingPunct="1">
              <a:spcBef>
                <a:spcPct val="0"/>
              </a:spcBef>
              <a:buNone/>
              <a:defRPr sz="2800" b="1" i="0" u="none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1800" b="0" dirty="0">
                <a:solidFill>
                  <a:prstClr val="black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In the next presentation, “E-rate Program Application Process, Part 2” we’ll cover the rest of the process.</a:t>
            </a:r>
            <a:endParaRPr lang="en-US" sz="1800" b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97" y="1849777"/>
            <a:ext cx="8925003" cy="432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E-RATE PROGRAM APPLICATION PROCESS, 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NEXT PRESENTATION: </a:t>
            </a:r>
            <a:r>
              <a:rPr lang="en-US" dirty="0" smtClean="0"/>
              <a:t>E-RATE PROGRAM APPLICATION PROCESS, PART 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mtClean="0"/>
              <a:t>LUNCH</a:t>
            </a:r>
            <a:endParaRPr lang="en-US" dirty="0"/>
          </a:p>
        </p:txBody>
      </p:sp>
      <p:sp>
        <p:nvSpPr>
          <p:cNvPr id="9" name="Text Placeholder 15"/>
          <p:cNvSpPr txBox="1">
            <a:spLocks/>
          </p:cNvSpPr>
          <p:nvPr/>
        </p:nvSpPr>
        <p:spPr>
          <a:xfrm>
            <a:off x="304800" y="4953000"/>
            <a:ext cx="11582400" cy="711199"/>
          </a:xfrm>
          <a:prstGeom prst="rect">
            <a:avLst/>
          </a:prstGeom>
        </p:spPr>
        <p:txBody>
          <a:bodyPr/>
          <a:lstStyle>
            <a:lvl1pPr marL="0" indent="0" algn="ctr" defTabSz="914377" rtl="0" eaLnBrk="1" latinLnBrk="0" hangingPunct="1">
              <a:spcBef>
                <a:spcPts val="0"/>
              </a:spcBef>
              <a:spcAft>
                <a:spcPts val="1200"/>
              </a:spcAft>
              <a:buFontTx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atin typeface="Source Sans Pro Light" charset="0"/>
                <a:ea typeface="Source Sans Pro Light" charset="0"/>
                <a:cs typeface="Source Sans Pro Light" charset="0"/>
              </a:rPr>
              <a:t>usac.org</a:t>
            </a: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/</a:t>
            </a:r>
            <a:r>
              <a:rPr lang="en-US" sz="1800" dirty="0" err="1">
                <a:latin typeface="Source Sans Pro Light" charset="0"/>
                <a:ea typeface="Source Sans Pro Light" charset="0"/>
                <a:cs typeface="Source Sans Pro Light" charset="0"/>
              </a:rPr>
              <a:t>sl</a:t>
            </a: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  •  </a:t>
            </a:r>
            <a:r>
              <a:rPr lang="en-US" sz="1800" dirty="0" err="1">
                <a:latin typeface="Source Sans Pro Light" charset="0"/>
                <a:ea typeface="Source Sans Pro Light" charset="0"/>
                <a:cs typeface="Source Sans Pro Light" charset="0"/>
              </a:rPr>
              <a:t>TribalTraining@usac.org</a:t>
            </a:r>
            <a:r>
              <a:rPr lang="en-US" sz="1800" dirty="0">
                <a:latin typeface="Source Sans Pro Light" charset="0"/>
                <a:ea typeface="Source Sans Pro Light" charset="0"/>
                <a:cs typeface="Source Sans Pro Light" charset="0"/>
              </a:rPr>
              <a:t>  •  (888) 203-8100</a:t>
            </a:r>
          </a:p>
        </p:txBody>
      </p:sp>
    </p:spTree>
    <p:extLst>
      <p:ext uri="{BB962C8B-B14F-4D97-AF65-F5344CB8AC3E}">
        <p14:creationId xmlns:p14="http://schemas.microsoft.com/office/powerpoint/2010/main" val="37784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70" y="1397000"/>
            <a:ext cx="9955661" cy="482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5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COMPETITIVE BIDDING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E-RATE PROGRAM APPLICATION PROCESS, 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4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905000"/>
            <a:ext cx="8839195" cy="428086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COMPETITIVE BIDDING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START BY OPENING COMPETITIVE BIDDING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 rot="5400000">
            <a:off x="1530782" y="2279218"/>
            <a:ext cx="1434236" cy="990600"/>
          </a:xfrm>
          <a:prstGeom prst="homePlate">
            <a:avLst>
              <a:gd name="adj" fmla="val 32428"/>
            </a:avLst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52600" y="220087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YOU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ARE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HERE</a:t>
            </a:r>
            <a:endParaRPr lang="en-US" sz="1800" b="1" dirty="0">
              <a:solidFill>
                <a:schemeClr val="bg1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ts val="2667"/>
              </a:lnSpc>
            </a:pPr>
            <a:r>
              <a:rPr lang="en-US" dirty="0"/>
              <a:t>Competitive bidding is a formal process to identify the products/services you need, and allow vendors to submit bids to provide them</a:t>
            </a:r>
          </a:p>
          <a:p>
            <a:pPr>
              <a:lnSpc>
                <a:spcPts val="2667"/>
              </a:lnSpc>
            </a:pPr>
            <a:r>
              <a:rPr lang="en-US" b="1" dirty="0">
                <a:latin typeface="Source Sans Pro Semibold" charset="0"/>
                <a:ea typeface="Source Sans Pro Semibold" charset="0"/>
                <a:cs typeface="Source Sans Pro Semibold" charset="0"/>
              </a:rPr>
              <a:t>The goal is to attract as many bidders as possible, </a:t>
            </a:r>
            <a:r>
              <a:rPr lang="en-US" dirty="0"/>
              <a:t>so you can receive better service and a lower price</a:t>
            </a:r>
          </a:p>
          <a:p>
            <a:pPr>
              <a:lnSpc>
                <a:spcPts val="2667"/>
              </a:lnSpc>
            </a:pPr>
            <a:r>
              <a:rPr lang="en-US" dirty="0"/>
              <a:t>Ensures a low cost and good value for E-rate participants</a:t>
            </a:r>
          </a:p>
          <a:p>
            <a:pPr>
              <a:lnSpc>
                <a:spcPts val="2667"/>
              </a:lnSpc>
            </a:pPr>
            <a:r>
              <a:rPr lang="en-US" dirty="0"/>
              <a:t>For E-rate, you also need to remain fair and open </a:t>
            </a:r>
          </a:p>
          <a:p>
            <a:pPr lvl="1">
              <a:lnSpc>
                <a:spcPts val="2667"/>
              </a:lnSpc>
            </a:pPr>
            <a:r>
              <a:rPr lang="en-US" dirty="0"/>
              <a:t>All vendors must have an equal opportunity to win you as a customer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COMPETITIVE BIDDING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WHAT IS COMPETITIVE BIDDING?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667000"/>
            <a:ext cx="3098800" cy="394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2733311"/>
            <a:ext cx="2590800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7" name="Rectangle 26"/>
          <p:cNvSpPr/>
          <p:nvPr/>
        </p:nvSpPr>
        <p:spPr>
          <a:xfrm>
            <a:off x="3302000" y="2733311"/>
            <a:ext cx="2590800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1" name="Rectangle 30"/>
          <p:cNvSpPr/>
          <p:nvPr/>
        </p:nvSpPr>
        <p:spPr>
          <a:xfrm>
            <a:off x="6299200" y="2733311"/>
            <a:ext cx="2590800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2" name="Rectangle 31"/>
          <p:cNvSpPr/>
          <p:nvPr/>
        </p:nvSpPr>
        <p:spPr>
          <a:xfrm>
            <a:off x="9296400" y="2733311"/>
            <a:ext cx="2590800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COMPETITIVE BIDDING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HOW COMPETITIVE BIDDING WORKS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799511"/>
            <a:ext cx="2590800" cy="1754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800"/>
              </a:spcAft>
            </a:pPr>
            <a:r>
              <a:rPr lang="en-US" sz="2133" b="1" dirty="0">
                <a:solidFill>
                  <a:schemeClr val="accent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Describe your requirements and needs to potential</a:t>
            </a:r>
            <a:br>
              <a:rPr lang="en-US" sz="2133" b="1" dirty="0">
                <a:solidFill>
                  <a:schemeClr val="accent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</a:br>
            <a:r>
              <a:rPr lang="en-US" sz="2133" b="1" dirty="0">
                <a:solidFill>
                  <a:schemeClr val="accent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E-rate vendors</a:t>
            </a:r>
            <a:endParaRPr lang="en-US" sz="2133" b="1" dirty="0">
              <a:latin typeface="Source Sans Pro Semibold" charset="0"/>
              <a:ea typeface="Source Sans Pro Semibold" charset="0"/>
              <a:cs typeface="Source Sans Pro Semibold" charset="0"/>
            </a:endParaRPr>
          </a:p>
          <a:p>
            <a:pPr marL="228594" lvl="1" indent="-228594">
              <a:buFont typeface="Arial" charset="0"/>
              <a:buChar char="•"/>
            </a:pPr>
            <a:r>
              <a:rPr lang="en-US" sz="1600" dirty="0">
                <a:latin typeface="Source Sans Pro Light" charset="0"/>
                <a:ea typeface="Source Sans Pro Light" charset="0"/>
                <a:cs typeface="Source Sans Pro Light" charset="0"/>
              </a:rPr>
              <a:t>Using FCC Form 470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133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02000" y="2133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99200" y="2133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96400" y="2133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02000" y="2799510"/>
            <a:ext cx="2590800" cy="232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133" b="1" dirty="0">
                <a:solidFill>
                  <a:schemeClr val="accent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Vendors read your requirements and bid to provide them at the best price possible</a:t>
            </a:r>
          </a:p>
          <a:p>
            <a:pPr marL="228594" lvl="1" indent="-228594">
              <a:buFont typeface="Arial" charset="0"/>
              <a:buChar char="•"/>
            </a:pPr>
            <a:r>
              <a:rPr lang="en-US" sz="1600" dirty="0">
                <a:latin typeface="Source Sans Pro Light" charset="0"/>
                <a:ea typeface="Source Sans Pro Light" charset="0"/>
                <a:cs typeface="Source Sans Pro Light" charset="0"/>
              </a:rPr>
              <a:t>Give them at least 28 days to review and respond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99200" y="2799510"/>
            <a:ext cx="2590800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>
                <a:solidFill>
                  <a:schemeClr val="accent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Compare the offers you received from vendors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96400" y="2799511"/>
            <a:ext cx="25908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>
                <a:solidFill>
                  <a:schemeClr val="accent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Select the best value</a:t>
            </a:r>
          </a:p>
        </p:txBody>
      </p:sp>
      <p:cxnSp>
        <p:nvCxnSpPr>
          <p:cNvPr id="26" name="Straight Arrow Connector 25"/>
          <p:cNvCxnSpPr>
            <a:endCxn id="27" idx="1"/>
          </p:cNvCxnSpPr>
          <p:nvPr/>
        </p:nvCxnSpPr>
        <p:spPr>
          <a:xfrm>
            <a:off x="2895600" y="4155711"/>
            <a:ext cx="406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2" idx="1"/>
          </p:cNvCxnSpPr>
          <p:nvPr/>
        </p:nvCxnSpPr>
        <p:spPr>
          <a:xfrm>
            <a:off x="8890000" y="4155711"/>
            <a:ext cx="406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1" idx="1"/>
          </p:cNvCxnSpPr>
          <p:nvPr/>
        </p:nvCxnSpPr>
        <p:spPr>
          <a:xfrm>
            <a:off x="5892800" y="4155711"/>
            <a:ext cx="406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9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Draft 2-E-rate Fundamentals - Tribal Training">
  <a:themeElements>
    <a:clrScheme name="USAC Old Brand Colors">
      <a:dk1>
        <a:srgbClr val="000000"/>
      </a:dk1>
      <a:lt1>
        <a:srgbClr val="FFFFFF"/>
      </a:lt1>
      <a:dk2>
        <a:srgbClr val="44697D"/>
      </a:dk2>
      <a:lt2>
        <a:srgbClr val="C3D3DF"/>
      </a:lt2>
      <a:accent1>
        <a:srgbClr val="00549F"/>
      </a:accent1>
      <a:accent2>
        <a:srgbClr val="FDC82F"/>
      </a:accent2>
      <a:accent3>
        <a:srgbClr val="C60C30"/>
      </a:accent3>
      <a:accent4>
        <a:srgbClr val="D06079"/>
      </a:accent4>
      <a:accent5>
        <a:srgbClr val="B3749A"/>
      </a:accent5>
      <a:accent6>
        <a:srgbClr val="1E9D8B"/>
      </a:accent6>
      <a:hlink>
        <a:srgbClr val="0000FF"/>
      </a:hlink>
      <a:folHlink>
        <a:srgbClr val="9A9B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E739ED10E004AAD98FCD80A283ED9" ma:contentTypeVersion="3" ma:contentTypeDescription="Create a new document." ma:contentTypeScope="" ma:versionID="1939dc6a3e69bbadf0bc1a62913c3b2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9eb1771cfb84738c3a449398bb2eaf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D5B935-7085-4A03-9F90-9BF58A06EE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BDDA16-86F5-433C-90A6-513CD4709B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6D698C2-2FB4-4007-B385-92671D0CDA7A}">
  <ds:schemaRefs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5218</TotalTime>
  <Words>1977</Words>
  <Application>Microsoft Office PowerPoint</Application>
  <PresentationFormat>Custom</PresentationFormat>
  <Paragraphs>329</Paragraphs>
  <Slides>49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Draft 2-E-rate Fundamentals - Tribal Training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START BY OPENING COMPETITIVE BIDDING</vt:lpstr>
      <vt:lpstr>WHAT IS COMPETITIVE BIDDING?</vt:lpstr>
      <vt:lpstr>HOW COMPETITIVE BIDDING WORKS</vt:lpstr>
      <vt:lpstr>28-DAY REQUIREMENT</vt:lpstr>
      <vt:lpstr>OPEN AND FAIR PROCESS</vt:lpstr>
      <vt:lpstr>SET YOUR EVALUATION CRITERIA IN ADVANCE</vt:lpstr>
      <vt:lpstr>PowerPoint Presentation</vt:lpstr>
      <vt:lpstr>PowerPoint Presentation</vt:lpstr>
      <vt:lpstr>PowerPoint Presentation</vt:lpstr>
      <vt:lpstr>PowerPoint Presentation</vt:lpstr>
      <vt:lpstr>ABOUT FCC FORM 470</vt:lpstr>
      <vt:lpstr>FCC FORM 470 REQUIREMENTS</vt:lpstr>
      <vt:lpstr>HOW WE USE FCC FORM 470</vt:lpstr>
      <vt:lpstr>FCC FORM 470 EXEMPTIONS</vt:lpstr>
      <vt:lpstr>PowerPoint Presentation</vt:lpstr>
      <vt:lpstr>PowerPoint Presentation</vt:lpstr>
      <vt:lpstr>PowerPoint Presentation</vt:lpstr>
      <vt:lpstr>NEXT, EVALUATE THE BIDS YOU RECEIVED</vt:lpstr>
      <vt:lpstr>EVALUATION CRITERIA</vt:lpstr>
      <vt:lpstr>EXAMPLE: BID EVALUATION MATRIX</vt:lpstr>
      <vt:lpstr>ZERO BIDS AND ONE BID</vt:lpstr>
      <vt:lpstr>SELECT THE BEST VALUE</vt:lpstr>
      <vt:lpstr>PowerPoint Presentation</vt:lpstr>
      <vt:lpstr>PowerPoint Presentation</vt:lpstr>
      <vt:lpstr>PowerPoint Presentation</vt:lpstr>
      <vt:lpstr>NEXT, APPLY FOR DISCOUNTS</vt:lpstr>
      <vt:lpstr>ABOUT FCC FORM 471</vt:lpstr>
      <vt:lpstr>ON FCC FORM 471, TELL US…</vt:lpstr>
      <vt:lpstr>STRUCTURE OF A FUNDING REQUEST</vt:lpstr>
      <vt:lpstr>OTHER NOTES…</vt:lpstr>
      <vt:lpstr>PowerPoint Presentation</vt:lpstr>
      <vt:lpstr>APPLICATION DEADLINES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FILING FCC FORM 471…</vt:lpstr>
      <vt:lpstr>AFTER FILING FCC FORM 471…</vt:lpstr>
      <vt:lpstr>PowerPoint Presentation</vt:lpstr>
      <vt:lpstr>PowerPoint Presentation</vt:lpstr>
      <vt:lpstr>PowerPoint Presentation</vt:lpstr>
    </vt:vector>
  </TitlesOfParts>
  <Company>USAC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E-rate Program Fundamentals</dc:title>
  <dc:creator>Mackenzie Howard</dc:creator>
  <cp:lastModifiedBy>Hayley Taylor</cp:lastModifiedBy>
  <cp:revision>631</cp:revision>
  <dcterms:created xsi:type="dcterms:W3CDTF">2016-01-06T15:59:49Z</dcterms:created>
  <dcterms:modified xsi:type="dcterms:W3CDTF">2016-10-31T12:55:56Z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0x010100873E739ED10E004AAD98FCD80A283ED9</vt:lpwstr>
  </property>
</Properties>
</file>