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6"/>
  </p:notesMasterIdLst>
  <p:sldIdLst>
    <p:sldId id="287" r:id="rId5"/>
    <p:sldId id="383" r:id="rId6"/>
    <p:sldId id="327" r:id="rId7"/>
    <p:sldId id="329" r:id="rId8"/>
    <p:sldId id="387" r:id="rId9"/>
    <p:sldId id="371" r:id="rId10"/>
    <p:sldId id="386" r:id="rId11"/>
    <p:sldId id="398" r:id="rId12"/>
    <p:sldId id="384" r:id="rId13"/>
    <p:sldId id="399" r:id="rId14"/>
    <p:sldId id="402" r:id="rId15"/>
    <p:sldId id="385" r:id="rId16"/>
    <p:sldId id="400" r:id="rId17"/>
    <p:sldId id="401" r:id="rId18"/>
    <p:sldId id="346" r:id="rId19"/>
    <p:sldId id="356" r:id="rId20"/>
    <p:sldId id="338" r:id="rId21"/>
    <p:sldId id="340" r:id="rId22"/>
    <p:sldId id="341" r:id="rId23"/>
    <p:sldId id="342" r:id="rId24"/>
    <p:sldId id="343" r:id="rId25"/>
    <p:sldId id="388" r:id="rId26"/>
    <p:sldId id="389" r:id="rId27"/>
    <p:sldId id="357" r:id="rId28"/>
    <p:sldId id="345" r:id="rId29"/>
    <p:sldId id="352" r:id="rId30"/>
    <p:sldId id="373" r:id="rId31"/>
    <p:sldId id="374" r:id="rId32"/>
    <p:sldId id="377" r:id="rId33"/>
    <p:sldId id="390" r:id="rId34"/>
    <p:sldId id="391" r:id="rId35"/>
    <p:sldId id="393" r:id="rId36"/>
    <p:sldId id="392" r:id="rId37"/>
    <p:sldId id="358" r:id="rId38"/>
    <p:sldId id="350" r:id="rId39"/>
    <p:sldId id="267" r:id="rId40"/>
    <p:sldId id="268" r:id="rId41"/>
    <p:sldId id="324" r:id="rId42"/>
    <p:sldId id="379" r:id="rId43"/>
    <p:sldId id="304" r:id="rId44"/>
    <p:sldId id="394" r:id="rId45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ryn Goffredi" initials="KG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EFF"/>
    <a:srgbClr val="2F41F5"/>
    <a:srgbClr val="004AD4"/>
    <a:srgbClr val="FE5000"/>
    <a:srgbClr val="4292F4"/>
    <a:srgbClr val="006FF4"/>
    <a:srgbClr val="BDB1A6"/>
    <a:srgbClr val="1E9D8B"/>
    <a:srgbClr val="A8B400"/>
    <a:srgbClr val="003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09" autoAdjust="0"/>
    <p:restoredTop sz="83167"/>
  </p:normalViewPr>
  <p:slideViewPr>
    <p:cSldViewPr>
      <p:cViewPr varScale="1">
        <p:scale>
          <a:sx n="64" d="100"/>
          <a:sy n="64" d="100"/>
        </p:scale>
        <p:origin x="-86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53B77-2B04-42AE-8866-F908D56C84C0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C73BB-2C0D-4744-AD61-B9379BE36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7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43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-Your discount is calculated automatically as part of the 471 application since the information is gathered in your EPC (applicant portal) profile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-It’s also calculated</a:t>
            </a:r>
            <a:r>
              <a:rPr lang="en-US" sz="1800" baseline="0" dirty="0" smtClean="0"/>
              <a:t> automatically in the EPC profile once the address is entered and 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1800" baseline="0" dirty="0" smtClean="0"/>
              <a:t>Student numbers are entered if you’re in a school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1800" baseline="0" dirty="0" smtClean="0"/>
              <a:t>Associated School District is listed if you’re a library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36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examples</a:t>
            </a:r>
            <a:r>
              <a:rPr lang="en-US" baseline="0" dirty="0" smtClean="0"/>
              <a:t> of acceptable and unacceptable alternative methods e.g.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+ Survey, CEP, matching siblings, existing sources, provision 1,2,3</a:t>
            </a:r>
          </a:p>
          <a:p>
            <a:r>
              <a:rPr lang="en-US" baseline="0" dirty="0" smtClean="0"/>
              <a:t>- Feeder, Title 1,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91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If your address isn’t recognized</a:t>
            </a:r>
            <a:r>
              <a:rPr lang="en-US" baseline="0" dirty="0" smtClean="0"/>
              <a:t> in EPC, enter the latitude / longitude of your entity into your EPC profile manually.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Then the urban/rural status will appear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48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17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ADD SLIDE FOR VOICE</a:t>
            </a:r>
            <a:r>
              <a:rPr lang="en-US" b="1" baseline="0" dirty="0" smtClean="0">
                <a:solidFill>
                  <a:srgbClr val="FF0000"/>
                </a:solidFill>
              </a:rPr>
              <a:t> MATRIX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93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67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3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6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that this funding cap will be indexed for inflation, so it’s designed to grow with demand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64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Not for profit</a:t>
            </a:r>
          </a:p>
          <a:p>
            <a:pPr marL="228600" indent="-228600">
              <a:buAutoNum type="arabicPeriod"/>
            </a:pPr>
            <a:r>
              <a:rPr lang="en-US" dirty="0" smtClean="0"/>
              <a:t>Must fit state definition or be eligible</a:t>
            </a:r>
            <a:r>
              <a:rPr lang="en-US" baseline="0" dirty="0" smtClean="0"/>
              <a:t> for LSTA funding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No endowment over 50 mill or budget separate from school</a:t>
            </a:r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0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00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graphic that says “new!”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6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an example to show how 100% of costs could</a:t>
            </a:r>
            <a:r>
              <a:rPr lang="en-US" baseline="0" dirty="0" smtClean="0"/>
              <a:t> be covered </a:t>
            </a:r>
          </a:p>
          <a:p>
            <a:r>
              <a:rPr lang="en-US" baseline="0" dirty="0" smtClean="0"/>
              <a:t>e.g. if your project costs $100,000 and you’re at a 90% discount coming up with $10,000 still might hinder the project going forward.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00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35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rgbClr val="004AD4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/>
              <a:pPr defTabSz="345043" hangingPunct="0"/>
              <a:t>‹#›</a:t>
            </a:fld>
            <a:endParaRPr lang="en-US" kern="0" dirty="0"/>
          </a:p>
        </p:txBody>
      </p:sp>
      <p:sp>
        <p:nvSpPr>
          <p:cNvPr id="7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/>
              <a:t>USAC — 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7051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Slide">
    <p:bg>
      <p:bgPr>
        <a:solidFill>
          <a:srgbClr val="006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365106"/>
            <a:ext cx="2397287" cy="854094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3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 dirty="0">
                <a:solidFill>
                  <a:schemeClr val="bg1"/>
                </a:solidFill>
              </a:rPr>
              <a:t>USAC — Private &amp; Confidential</a:t>
            </a:r>
          </a:p>
        </p:txBody>
      </p:sp>
      <p:sp>
        <p:nvSpPr>
          <p:cNvPr id="14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/>
              <a:pPr defTabSz="345043" hangingPunct="0"/>
              <a:t>‹#›</a:t>
            </a:fld>
            <a:endParaRPr lang="en-US" kern="0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848070"/>
            <a:ext cx="11582400" cy="67208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361913"/>
            <a:ext cx="11582400" cy="3556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1600"/>
              </a:spcAft>
              <a:buFontTx/>
              <a:buNone/>
              <a:defRPr sz="1800"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>
              <a:spcBef>
                <a:spcPts val="0"/>
              </a:spcBef>
              <a:spcAft>
                <a:spcPts val="1600"/>
              </a:spcAft>
              <a:defRPr sz="3200"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8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04800" y="1066800"/>
            <a:ext cx="115824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04800" y="1956816"/>
            <a:ext cx="11582400" cy="3754120"/>
          </a:xfrm>
          <a:prstGeom prst="rect">
            <a:avLst/>
          </a:prstGeom>
        </p:spPr>
        <p:txBody>
          <a:bodyPr/>
          <a:lstStyle>
            <a:lvl1pPr marL="0" indent="-182880">
              <a:spcBef>
                <a:spcPts val="0"/>
              </a:spcBef>
              <a:spcAft>
                <a:spcPts val="800"/>
              </a:spcAft>
              <a:defRPr sz="1500" b="0" i="0">
                <a:latin typeface="Source Sans Pro Light" charset="0"/>
                <a:ea typeface="Source Sans Pro Light" charset="0"/>
                <a:cs typeface="Source Sans Pro Light" charset="0"/>
              </a:defRPr>
            </a:lvl1pPr>
            <a:lvl2pPr marL="457200" indent="-228600">
              <a:spcBef>
                <a:spcPts val="0"/>
              </a:spcBef>
              <a:spcAft>
                <a:spcPts val="800"/>
              </a:spcAft>
              <a:defRPr sz="1500" b="0" i="0">
                <a:latin typeface="Source Sans Pro Light" charset="0"/>
                <a:ea typeface="Source Sans Pro Light" charset="0"/>
                <a:cs typeface="Source Sans Pro Light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2200" b="1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11582400" cy="609600"/>
          </a:xfrm>
          <a:prstGeom prst="rect">
            <a:avLst/>
          </a:prstGeom>
        </p:spPr>
        <p:txBody>
          <a:bodyPr anchor="ctr"/>
          <a:lstStyle>
            <a:lvl1pPr algn="l">
              <a:defRPr sz="2000" b="0" i="0" u="none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rgbClr val="004AD4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8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/>
              <a:t>USAC — Private &amp; Confidential</a:t>
            </a:r>
          </a:p>
        </p:txBody>
      </p:sp>
      <p:sp>
        <p:nvSpPr>
          <p:cNvPr id="19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/>
              <a:pPr defTabSz="345043" hangingPunct="0"/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6918744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2200" b="1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04800" y="1956816"/>
            <a:ext cx="7823200" cy="3754120"/>
          </a:xfrm>
          <a:prstGeom prst="rect">
            <a:avLst/>
          </a:prstGeom>
        </p:spPr>
        <p:txBody>
          <a:bodyPr/>
          <a:lstStyle>
            <a:lvl1pPr marL="0" indent="-182880">
              <a:spcBef>
                <a:spcPts val="0"/>
              </a:spcBef>
              <a:spcAft>
                <a:spcPts val="1600"/>
              </a:spcAft>
              <a:defRPr sz="1500" b="0" i="0">
                <a:latin typeface="Source Sans Pro Light" charset="0"/>
                <a:ea typeface="Source Sans Pro Light" charset="0"/>
                <a:cs typeface="Source Sans Pro Light" charset="0"/>
              </a:defRPr>
            </a:lvl1pPr>
            <a:lvl2pPr marL="457200" indent="-228600">
              <a:spcBef>
                <a:spcPts val="0"/>
              </a:spcBef>
              <a:spcAft>
                <a:spcPts val="1600"/>
              </a:spcAft>
              <a:defRPr sz="1500" b="0" i="0">
                <a:latin typeface="Source Sans Pro Light" charset="0"/>
                <a:ea typeface="Source Sans Pro Light" charset="0"/>
                <a:cs typeface="Source Sans Pro Light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1216152"/>
            <a:ext cx="11582400" cy="609600"/>
          </a:xfrm>
          <a:prstGeom prst="rect">
            <a:avLst/>
          </a:prstGeom>
        </p:spPr>
        <p:txBody>
          <a:bodyPr anchor="ctr"/>
          <a:lstStyle>
            <a:lvl1pPr algn="l">
              <a:defRPr sz="2000" b="0" i="0" u="none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331200" y="1956816"/>
            <a:ext cx="3860800" cy="3754120"/>
          </a:xfrm>
          <a:prstGeom prst="rect">
            <a:avLst/>
          </a:prstGeom>
        </p:spPr>
        <p:txBody>
          <a:bodyPr/>
          <a:lstStyle>
            <a:lvl1pPr>
              <a:defRPr sz="1500" b="0" i="0"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/>
              <a:t>USAC — Private &amp; Confidential</a:t>
            </a:r>
          </a:p>
        </p:txBody>
      </p:sp>
      <p:sp>
        <p:nvSpPr>
          <p:cNvPr id="19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rgbClr val="004AD4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0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/>
              <a:pPr defTabSz="345043" hangingPunct="0"/>
              <a:t>‹#›</a:t>
            </a:fld>
            <a:endParaRPr lang="en-US" kern="0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04800" y="1066800"/>
            <a:ext cx="115824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03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600" y="76200"/>
            <a:ext cx="2743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rgbClr val="004AD4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/>
              <a:t>USAC — Private &amp; Confidential</a:t>
            </a:r>
          </a:p>
        </p:txBody>
      </p:sp>
      <p:sp>
        <p:nvSpPr>
          <p:cNvPr id="7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/>
              <a:pPr defTabSz="345043" hangingPunct="0"/>
              <a:t>‹#›</a:t>
            </a:fld>
            <a:endParaRPr lang="en-US" kern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365760"/>
            <a:ext cx="2382500" cy="84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0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ck Quiz!">
    <p:bg>
      <p:bgPr>
        <a:solidFill>
          <a:srgbClr val="FE5000">
            <a:alpha val="7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848070"/>
            <a:ext cx="11582400" cy="67208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361913"/>
            <a:ext cx="11582400" cy="3556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1600"/>
              </a:spcAft>
              <a:buFontTx/>
              <a:buNone/>
              <a:defRPr sz="1800"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>
              <a:spcBef>
                <a:spcPts val="0"/>
              </a:spcBef>
              <a:spcAft>
                <a:spcPts val="1600"/>
              </a:spcAft>
              <a:defRPr sz="3200"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  <p:sp>
        <p:nvSpPr>
          <p:cNvPr id="19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0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 dirty="0">
                <a:solidFill>
                  <a:schemeClr val="bg1"/>
                </a:solidFill>
              </a:rPr>
              <a:t>USAC — Private &amp; Confidential</a:t>
            </a:r>
          </a:p>
        </p:txBody>
      </p:sp>
      <p:sp>
        <p:nvSpPr>
          <p:cNvPr id="21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/>
              <a:pPr defTabSz="345043" hangingPunct="0"/>
              <a:t>‹#›</a:t>
            </a:fld>
            <a:endParaRPr lang="en-US" kern="0" dirty="0"/>
          </a:p>
        </p:txBody>
      </p:sp>
      <p:pic>
        <p:nvPicPr>
          <p:cNvPr id="22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365106"/>
            <a:ext cx="2397287" cy="854094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77014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bg>
      <p:bgPr>
        <a:solidFill>
          <a:srgbClr val="429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 dirty="0">
                <a:solidFill>
                  <a:schemeClr val="bg1"/>
                </a:solidFill>
              </a:rPr>
              <a:t>USAC — Private &amp; Confidential</a:t>
            </a:r>
          </a:p>
        </p:txBody>
      </p:sp>
      <p:sp>
        <p:nvSpPr>
          <p:cNvPr id="16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/>
              <a:pPr defTabSz="345043" hangingPunct="0"/>
              <a:t>‹#›</a:t>
            </a:fld>
            <a:endParaRPr lang="en-US" kern="0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848070"/>
            <a:ext cx="11582400" cy="67208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361913"/>
            <a:ext cx="11582400" cy="3556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1600"/>
              </a:spcAft>
              <a:buFontTx/>
              <a:buNone/>
              <a:defRPr sz="1800"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>
              <a:spcBef>
                <a:spcPts val="0"/>
              </a:spcBef>
              <a:spcAft>
                <a:spcPts val="1600"/>
              </a:spcAft>
              <a:defRPr sz="3200"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  <p:pic>
        <p:nvPicPr>
          <p:cNvPr id="19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365106"/>
            <a:ext cx="2397287" cy="854094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1412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36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75" r:id="rId3"/>
    <p:sldLayoutId id="2147483662" r:id="rId4"/>
    <p:sldLayoutId id="2147483663" r:id="rId5"/>
    <p:sldLayoutId id="2147483677" r:id="rId6"/>
    <p:sldLayoutId id="2147483676" r:id="rId7"/>
  </p:sldLayoutIdLst>
  <p:txStyles>
    <p:titleStyle>
      <a:lvl1pPr algn="ctr" defTabSz="1219139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ltools.universalservice.org/portal-external/urbanRuralLookup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c.org/sl/applicants/beforeyoubegin/non-traditional/eligibility-table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2F7E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1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91600" y="5334000"/>
            <a:ext cx="2702088" cy="962686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Text Placeholder 6"/>
          <p:cNvSpPr txBox="1">
            <a:spLocks/>
          </p:cNvSpPr>
          <p:nvPr/>
        </p:nvSpPr>
        <p:spPr>
          <a:xfrm>
            <a:off x="304800" y="2756914"/>
            <a:ext cx="11582400" cy="672086"/>
          </a:xfrm>
          <a:prstGeom prst="rect">
            <a:avLst/>
          </a:prstGeom>
        </p:spPr>
        <p:txBody>
          <a:bodyPr/>
          <a:lstStyle>
            <a:lvl1pPr marL="457177" indent="-457177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51" indent="-380982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2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6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E-RATE 101: INTRO TO THE E-RATE PROGRAM</a:t>
            </a:r>
            <a:endParaRPr lang="en-US" sz="25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304801" y="3251200"/>
            <a:ext cx="11582400" cy="355600"/>
          </a:xfrm>
          <a:prstGeom prst="rect">
            <a:avLst/>
          </a:prstGeom>
        </p:spPr>
        <p:txBody>
          <a:bodyPr/>
          <a:lstStyle>
            <a:lvl1pPr marL="457177" indent="-457177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51" indent="-380982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2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6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E-RATE PROGRAM TRIBAL APPLICANT TRAINING 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2016</a:t>
            </a:r>
            <a:endParaRPr lang="en-US" sz="18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4" name="Shape 3"/>
          <p:cNvSpPr/>
          <p:nvPr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rgbClr val="004AD4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0315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lvl="1" indent="-18288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Beneficial for small schools and libraries</a:t>
            </a:r>
          </a:p>
          <a:p>
            <a:pPr marL="0" lvl="1" indent="-18288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Consortium applications are more streamlined than previous years</a:t>
            </a:r>
          </a:p>
          <a:p>
            <a:pPr marL="0" lvl="1" indent="-18288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Only one member of the consortium (the leader) files forms</a:t>
            </a:r>
          </a:p>
          <a:p>
            <a:pPr marL="0" lvl="1" indent="-18288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Apply together on one application filed by one </a:t>
            </a:r>
            <a:r>
              <a:rPr lang="en-US" dirty="0" smtClean="0"/>
              <a:t>person</a:t>
            </a:r>
          </a:p>
          <a:p>
            <a:pPr marL="0" lvl="1" indent="-18288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Tribal schools and libraries can share expertise on E-rate by combining knowledge resources they otherwise wouldn’t have</a:t>
            </a:r>
            <a:endParaRPr lang="en-US" dirty="0"/>
          </a:p>
          <a:p>
            <a:pPr>
              <a:spcAft>
                <a:spcPts val="400"/>
              </a:spcAft>
            </a:pPr>
            <a:r>
              <a:rPr lang="en-US" dirty="0" smtClean="0"/>
              <a:t>For example:</a:t>
            </a:r>
            <a:endParaRPr lang="en-US" dirty="0"/>
          </a:p>
          <a:p>
            <a:pPr lvl="1">
              <a:spcAft>
                <a:spcPts val="400"/>
              </a:spcAft>
            </a:pPr>
            <a:r>
              <a:rPr lang="en-US" dirty="0" smtClean="0"/>
              <a:t>All schools and libraries on a reservation could work together</a:t>
            </a:r>
          </a:p>
          <a:p>
            <a:pPr lvl="1">
              <a:spcAft>
                <a:spcPts val="400"/>
              </a:spcAft>
            </a:pPr>
            <a:r>
              <a:rPr lang="en-US" dirty="0" smtClean="0"/>
              <a:t>Several small Tribal lands in a region could join forces e.g. pueblo libraries of New Mexico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BENEFITS OF A CONSORTIUM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00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DISCOUNTS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WHAT PRODUCTS AND SERVICES ARE ELIGIBLE?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981200"/>
            <a:ext cx="5689600" cy="35051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Rectangle 7"/>
          <p:cNvSpPr/>
          <p:nvPr/>
        </p:nvSpPr>
        <p:spPr>
          <a:xfrm>
            <a:off x="6197600" y="1981200"/>
            <a:ext cx="5689600" cy="35051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Box 8"/>
          <p:cNvSpPr txBox="1"/>
          <p:nvPr/>
        </p:nvSpPr>
        <p:spPr>
          <a:xfrm>
            <a:off x="508000" y="2262120"/>
            <a:ext cx="5290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Category One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000" y="2821481"/>
            <a:ext cx="5290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Services are data transmission services, internet access, and voice services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8000" y="4463623"/>
            <a:ext cx="529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2880">
              <a:spcAft>
                <a:spcPts val="800"/>
              </a:spcAft>
              <a:buFont typeface="Arial" charset="0"/>
              <a:buChar char="•"/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Funding provided for each year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7223" y="2262120"/>
            <a:ext cx="5290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Category Two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97223" y="2821481"/>
            <a:ext cx="5290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Services are internal connections, managed internal broadband services, and basic maintenance of internal connections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97223" y="4463623"/>
            <a:ext cx="5290355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2880">
              <a:spcAft>
                <a:spcPts val="800"/>
              </a:spcAft>
              <a:buFont typeface="Arial" charset="0"/>
              <a:buChar char="•"/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Funding provided for a 5-year period</a:t>
            </a:r>
          </a:p>
          <a:p>
            <a:pPr indent="-182880">
              <a:spcAft>
                <a:spcPts val="800"/>
              </a:spcAft>
              <a:buFont typeface="Arial" charset="0"/>
              <a:buChar char="•"/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Budget (limit) on funding amount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08000" y="4362022"/>
            <a:ext cx="5290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97223" y="4362022"/>
            <a:ext cx="5290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2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1956816"/>
            <a:ext cx="11582400" cy="481584"/>
          </a:xfrm>
          <a:prstGeom prst="rect">
            <a:avLst/>
          </a:prstGeom>
        </p:spPr>
        <p:txBody>
          <a:bodyPr/>
          <a:lstStyle/>
          <a:p>
            <a:pPr marL="0" indent="0" defTabSz="1219170">
              <a:spcAft>
                <a:spcPts val="0"/>
              </a:spcAft>
              <a:buNone/>
              <a:defRPr/>
            </a:pPr>
            <a:r>
              <a:rPr lang="en-US" b="1" dirty="0"/>
              <a:t>Some examples include: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PRODUCTS &amp; SERVICES ELIGIBLE FOR E-RATE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04800" y="5105400"/>
            <a:ext cx="11582400" cy="508000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Aft>
                <a:spcPts val="0"/>
              </a:spcAft>
              <a:buNone/>
            </a:pPr>
            <a:r>
              <a:rPr lang="en-US" sz="1500" b="1" dirty="0">
                <a:latin typeface="Source Sans Pro Light" charset="0"/>
                <a:ea typeface="Source Sans Pro Light" charset="0"/>
                <a:cs typeface="Source Sans Pro Light" charset="0"/>
              </a:rPr>
              <a:t>Every year, the FCC publishes a list of products and services that are </a:t>
            </a:r>
            <a:r>
              <a:rPr lang="en-US" sz="1500" b="1" dirty="0" smtClean="0">
                <a:latin typeface="Source Sans Pro Light" charset="0"/>
                <a:ea typeface="Source Sans Pro Light" charset="0"/>
                <a:cs typeface="Source Sans Pro Light" charset="0"/>
              </a:rPr>
              <a:t>eligible for </a:t>
            </a:r>
            <a:r>
              <a:rPr lang="en-US" sz="1500" b="1" dirty="0">
                <a:latin typeface="Source Sans Pro Light" charset="0"/>
                <a:ea typeface="Source Sans Pro Light" charset="0"/>
                <a:cs typeface="Source Sans Pro Light" charset="0"/>
              </a:rPr>
              <a:t>E-rate funding</a:t>
            </a:r>
            <a:r>
              <a:rPr lang="en-US" sz="1500" b="1" dirty="0">
                <a:solidFill>
                  <a:srgbClr val="FE5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570828"/>
              </p:ext>
            </p:extLst>
          </p:nvPr>
        </p:nvGraphicFramePr>
        <p:xfrm>
          <a:off x="406400" y="2438400"/>
          <a:ext cx="11480800" cy="24831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4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4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3856">
                <a:tc>
                  <a:txBody>
                    <a:bodyPr/>
                    <a:lstStyle/>
                    <a:p>
                      <a:r>
                        <a:rPr lang="en-US" sz="15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Wireless</a:t>
                      </a:r>
                      <a:r>
                        <a:rPr lang="en-US" sz="15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Internet (including microwave)</a:t>
                      </a:r>
                      <a:endParaRPr lang="en-US" sz="15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Routers, switches, and modems</a:t>
                      </a:r>
                      <a:endParaRPr lang="en-US" sz="15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1A6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856"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Satellite service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1A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Access</a:t>
                      </a:r>
                      <a:r>
                        <a:rPr lang="en-US" sz="1500" b="0" i="0" baseline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points for LANs or WLANs</a:t>
                      </a:r>
                      <a:endParaRPr lang="en-US" sz="15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856">
                <a:tc>
                  <a:txBody>
                    <a:bodyPr/>
                    <a:lstStyle/>
                    <a:p>
                      <a:r>
                        <a:rPr lang="en-US" sz="15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Basic technical support</a:t>
                      </a:r>
                      <a:endParaRPr lang="en-US" sz="15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Installation, activation, and initial configuration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1A6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3856">
                <a:tc>
                  <a:txBody>
                    <a:bodyPr/>
                    <a:lstStyle/>
                    <a:p>
                      <a:r>
                        <a:rPr lang="en-US" sz="15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T-1, T-3, etc. </a:t>
                      </a:r>
                      <a:endParaRPr lang="en-US" sz="15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1A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Supporting </a:t>
                      </a:r>
                      <a:r>
                        <a:rPr lang="en-US" sz="15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software</a:t>
                      </a:r>
                      <a:endParaRPr lang="en-US" sz="15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3856">
                <a:tc>
                  <a:txBody>
                    <a:bodyPr/>
                    <a:lstStyle/>
                    <a:p>
                      <a:r>
                        <a:rPr lang="en-US" sz="15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Leased fiber</a:t>
                      </a:r>
                      <a:endParaRPr lang="en-US" sz="15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Repair</a:t>
                      </a:r>
                      <a:r>
                        <a:rPr lang="en-US" sz="1500" b="0" i="0" baseline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and </a:t>
                      </a:r>
                      <a:r>
                        <a:rPr lang="en-US" sz="15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upkeep of hardware</a:t>
                      </a:r>
                      <a:endParaRPr lang="en-US" sz="15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1A6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856">
                <a:tc>
                  <a:txBody>
                    <a:bodyPr/>
                    <a:lstStyle/>
                    <a:p>
                      <a:r>
                        <a:rPr lang="en-US" sz="15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VoIP and voice services   </a:t>
                      </a:r>
                      <a:r>
                        <a:rPr lang="en-US" sz="1500" b="0" i="1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(phasing down support but still eligible!)</a:t>
                      </a:r>
                      <a:endParaRPr lang="en-US" sz="1500" b="0" i="1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1A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Firewall services</a:t>
                      </a:r>
                      <a:endParaRPr lang="en-US" sz="15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949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dirty="0"/>
              <a:t>Special construction projects for lit fiber, leased dark fiber, and self-provisioning are a Category One service. The eligible components are:</a:t>
            </a:r>
          </a:p>
          <a:p>
            <a:pPr lvl="1"/>
            <a:r>
              <a:rPr lang="en-US" dirty="0"/>
              <a:t>Construction of network facilities</a:t>
            </a:r>
          </a:p>
          <a:p>
            <a:pPr lvl="1"/>
            <a:r>
              <a:rPr lang="en-US" dirty="0"/>
              <a:t>Design and engineering</a:t>
            </a:r>
          </a:p>
          <a:p>
            <a:pPr lvl="1"/>
            <a:r>
              <a:rPr lang="en-US" dirty="0"/>
              <a:t>Project management</a:t>
            </a:r>
          </a:p>
          <a:p>
            <a:pPr>
              <a:spcAft>
                <a:spcPts val="400"/>
              </a:spcAft>
            </a:pPr>
            <a:r>
              <a:rPr lang="en-US" dirty="0"/>
              <a:t>Installment payments up to four years are allowed</a:t>
            </a:r>
          </a:p>
          <a:p>
            <a:pPr>
              <a:spcAft>
                <a:spcPts val="400"/>
              </a:spcAft>
            </a:pPr>
            <a:r>
              <a:rPr lang="en-US" dirty="0"/>
              <a:t>Receive guidance on Requests for Proposal (RFPs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PRODUCTS &amp; SERVICES ELIGIBLE FOR </a:t>
            </a:r>
            <a:r>
              <a:rPr lang="en-US" dirty="0" smtClean="0"/>
              <a:t>E-RATE: SPECIAL CONSTRUCTION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8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dirty="0"/>
              <a:t>The E-rate program will match certain outside funding up to an additional 10% for special construction</a:t>
            </a:r>
          </a:p>
          <a:p>
            <a:pPr>
              <a:spcAft>
                <a:spcPts val="400"/>
              </a:spcAft>
            </a:pPr>
            <a:r>
              <a:rPr lang="en-US" dirty="0"/>
              <a:t>For Tribal school &amp; libraries including BIE schools, the funding must come from states, </a:t>
            </a:r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Tribal governments, or other federal agencies</a:t>
            </a:r>
          </a:p>
          <a:p>
            <a:pPr>
              <a:spcAft>
                <a:spcPts val="400"/>
              </a:spcAft>
            </a:pPr>
            <a:r>
              <a:rPr lang="en-US" dirty="0"/>
              <a:t>Out-of-pocket costs on special construction could be reduced to </a:t>
            </a:r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zero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STATE MATCHING FOR SPECIAL CONSTRUCTION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54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QUICK QUIZ!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27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53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DISCOUNTS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E-RATE 101: </a:t>
            </a:r>
            <a:r>
              <a:rPr lang="en-US" dirty="0" smtClean="0"/>
              <a:t>INTRO TO THE E-RATE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22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Discounts range from 20% to 90% </a:t>
            </a:r>
            <a:r>
              <a:rPr lang="en-US" dirty="0" smtClean="0"/>
              <a:t>for Category 1 and 20% to 85% for Category 2</a:t>
            </a:r>
            <a:endParaRPr lang="en-US" dirty="0"/>
          </a:p>
          <a:p>
            <a:pPr>
              <a:spcAft>
                <a:spcPts val="400"/>
              </a:spcAft>
            </a:pPr>
            <a:r>
              <a:rPr lang="en-US" dirty="0"/>
              <a:t>Discount rate depends on three things:</a:t>
            </a:r>
          </a:p>
          <a:p>
            <a:pPr lvl="1" indent="-274320">
              <a:spcAft>
                <a:spcPts val="400"/>
              </a:spcAft>
              <a:buFont typeface="+mj-lt"/>
              <a:buAutoNum type="arabicParenR"/>
            </a:pPr>
            <a:r>
              <a:rPr lang="en-US" dirty="0"/>
              <a:t>Poverty level of your school/school district</a:t>
            </a:r>
          </a:p>
          <a:p>
            <a:pPr lvl="1" indent="-274320">
              <a:spcAft>
                <a:spcPts val="400"/>
              </a:spcAft>
              <a:buFont typeface="+mj-lt"/>
              <a:buAutoNum type="arabicParenR"/>
            </a:pPr>
            <a:r>
              <a:rPr lang="en-US" dirty="0"/>
              <a:t>Urban or rural status</a:t>
            </a:r>
          </a:p>
          <a:p>
            <a:pPr lvl="1" indent="-274320">
              <a:spcAft>
                <a:spcPts val="1000"/>
              </a:spcAft>
              <a:buFont typeface="+mj-lt"/>
              <a:buAutoNum type="arabicParenR"/>
            </a:pPr>
            <a:r>
              <a:rPr lang="en-US" dirty="0"/>
              <a:t>What category of service you’re requesting</a:t>
            </a:r>
          </a:p>
          <a:p>
            <a:pPr>
              <a:spcAft>
                <a:spcPts val="400"/>
              </a:spcAft>
            </a:pPr>
            <a:r>
              <a:rPr lang="en-US" dirty="0"/>
              <a:t>Tribal schools and libraries are usually eligible for a discount </a:t>
            </a:r>
            <a:r>
              <a:rPr lang="en-US" dirty="0" smtClean="0"/>
              <a:t>of </a:t>
            </a:r>
            <a:r>
              <a:rPr lang="en-US" b="1" dirty="0" smtClean="0">
                <a:latin typeface="Source Sans Pro Semibold" charset="0"/>
                <a:ea typeface="Source Sans Pro Semibold" charset="0"/>
                <a:cs typeface="Source Sans Pro Semibold" charset="0"/>
              </a:rPr>
              <a:t>80 </a:t>
            </a:r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to 90%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DISCOUNTS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YOUR E-RATE DISCOUNT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00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dirty="0"/>
              <a:t>Most </a:t>
            </a:r>
            <a:r>
              <a:rPr lang="en-US" dirty="0" smtClean="0"/>
              <a:t>applicants </a:t>
            </a:r>
            <a:r>
              <a:rPr lang="en-US" dirty="0"/>
              <a:t>use the National School Lunch Program (NSLP) to determine </a:t>
            </a:r>
            <a:r>
              <a:rPr lang="en-US" dirty="0" smtClean="0"/>
              <a:t>their </a:t>
            </a:r>
            <a:r>
              <a:rPr lang="en-US" dirty="0"/>
              <a:t>poverty level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Alternate methods are available </a:t>
            </a:r>
            <a:endParaRPr lang="en-US" dirty="0" smtClean="0"/>
          </a:p>
          <a:p>
            <a:pPr>
              <a:spcAft>
                <a:spcPts val="400"/>
              </a:spcAft>
            </a:pPr>
            <a:r>
              <a:rPr lang="en-US" dirty="0" smtClean="0"/>
              <a:t>Use </a:t>
            </a:r>
            <a:r>
              <a:rPr lang="en-US" dirty="0"/>
              <a:t>the </a:t>
            </a:r>
            <a:r>
              <a:rPr lang="en-US" dirty="0" smtClean="0"/>
              <a:t>NSLP numbers from </a:t>
            </a:r>
            <a:r>
              <a:rPr lang="en-US" dirty="0"/>
              <a:t>your </a:t>
            </a:r>
            <a:r>
              <a:rPr lang="en-US" b="1" dirty="0" smtClean="0">
                <a:latin typeface="Source Sans Pro Semibold" charset="0"/>
                <a:ea typeface="Source Sans Pro Semibold" charset="0"/>
                <a:cs typeface="Source Sans Pro Semibold" charset="0"/>
              </a:rPr>
              <a:t>school </a:t>
            </a:r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district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Libraries use the district they’re located in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Library systems must use the district the main branch is located in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Schools that are members of districts use district average</a:t>
            </a:r>
          </a:p>
          <a:p>
            <a:pPr lvl="1">
              <a:spcAft>
                <a:spcPts val="400"/>
              </a:spcAft>
            </a:pPr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Exception: </a:t>
            </a:r>
            <a:r>
              <a:rPr lang="en-US" dirty="0"/>
              <a:t>Independent schools calculate based on their own student population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YOUR LOCAL POVERTY LEVEL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DISCOUNTS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9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1956816"/>
            <a:ext cx="5791200" cy="3754120"/>
          </a:xfrm>
          <a:prstGeom prst="rect">
            <a:avLst/>
          </a:prstGeom>
        </p:spPr>
        <p:txBody>
          <a:bodyPr anchor="t"/>
          <a:lstStyle/>
          <a:p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The Basics</a:t>
            </a:r>
          </a:p>
          <a:p>
            <a:pPr lvl="1"/>
            <a:r>
              <a:rPr lang="en-US" dirty="0"/>
              <a:t>What is the E-rate Program?</a:t>
            </a:r>
          </a:p>
          <a:p>
            <a:pPr lvl="1"/>
            <a:r>
              <a:rPr lang="en-US" dirty="0"/>
              <a:t>Managers of the Program</a:t>
            </a:r>
          </a:p>
          <a:p>
            <a:pPr lvl="1"/>
            <a:r>
              <a:rPr lang="en-US" dirty="0"/>
              <a:t>Timeline</a:t>
            </a:r>
          </a:p>
          <a:p>
            <a:pPr lvl="1"/>
            <a:r>
              <a:rPr lang="en-US" dirty="0"/>
              <a:t>Eligibility</a:t>
            </a:r>
          </a:p>
          <a:p>
            <a:pPr lvl="1"/>
            <a:r>
              <a:rPr lang="en-US" dirty="0"/>
              <a:t>Funding </a:t>
            </a:r>
            <a:r>
              <a:rPr lang="en-US" dirty="0" smtClean="0"/>
              <a:t>Cap</a:t>
            </a:r>
          </a:p>
          <a:p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Discounts</a:t>
            </a:r>
          </a:p>
          <a:p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Category Two Budgets</a:t>
            </a:r>
          </a:p>
          <a:p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Application Process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E-RATE 101</a:t>
            </a:r>
            <a:r>
              <a:rPr lang="en-US" b="0" dirty="0" smtClean="0"/>
              <a:t>: INTRO TO THE E-RATE PROGRAM</a:t>
            </a:r>
            <a:endParaRPr lang="en-US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0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Based on 2010 census data</a:t>
            </a:r>
          </a:p>
          <a:p>
            <a:pPr lvl="1">
              <a:spcAft>
                <a:spcPts val="1400"/>
              </a:spcAft>
            </a:pPr>
            <a:r>
              <a:rPr lang="en-US" dirty="0" smtClean="0"/>
              <a:t>Many </a:t>
            </a:r>
            <a:r>
              <a:rPr lang="en-US" dirty="0"/>
              <a:t>tribal schools and libraries are rural</a:t>
            </a:r>
          </a:p>
          <a:p>
            <a:pPr>
              <a:spcAft>
                <a:spcPts val="1400"/>
              </a:spcAft>
            </a:pPr>
            <a:r>
              <a:rPr lang="en-US" dirty="0"/>
              <a:t>Check your status on our </a:t>
            </a:r>
            <a:r>
              <a:rPr lang="en-US" dirty="0">
                <a:hlinkClick r:id="rId3"/>
              </a:rPr>
              <a:t>website</a:t>
            </a:r>
            <a:endParaRPr lang="en-US" dirty="0"/>
          </a:p>
          <a:p>
            <a:r>
              <a:rPr lang="en-US" dirty="0"/>
              <a:t>School districts and library systems</a:t>
            </a:r>
          </a:p>
          <a:p>
            <a:pPr lvl="1"/>
            <a:r>
              <a:rPr lang="en-US" dirty="0" smtClean="0"/>
              <a:t>The whole district or system is considered rural </a:t>
            </a:r>
            <a:r>
              <a:rPr lang="en-US" dirty="0"/>
              <a:t>if more than 50% of </a:t>
            </a:r>
            <a:r>
              <a:rPr lang="en-US" dirty="0" smtClean="0"/>
              <a:t>the district’s schools </a:t>
            </a:r>
            <a:r>
              <a:rPr lang="en-US" dirty="0"/>
              <a:t>or </a:t>
            </a:r>
            <a:r>
              <a:rPr lang="en-US" dirty="0" smtClean="0"/>
              <a:t>system’s libraries are rural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DISCOUNTS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URBAN OR RURAL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83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1956816"/>
            <a:ext cx="11582400" cy="619047"/>
          </a:xfrm>
          <a:prstGeom prst="rect">
            <a:avLst/>
          </a:prstGeom>
        </p:spPr>
        <p:txBody>
          <a:bodyPr/>
          <a:lstStyle/>
          <a:p>
            <a:pPr marL="0" indent="0" defTabSz="1219170">
              <a:spcAft>
                <a:spcPts val="0"/>
              </a:spcAft>
              <a:buNone/>
            </a:pPr>
            <a:r>
              <a:rPr lang="en-US" dirty="0"/>
              <a:t>Your discount also depends on what type of </a:t>
            </a:r>
            <a:r>
              <a:rPr lang="en-US" dirty="0" smtClean="0"/>
              <a:t>service </a:t>
            </a:r>
            <a:r>
              <a:rPr lang="en-US" dirty="0"/>
              <a:t>you are </a:t>
            </a:r>
            <a:r>
              <a:rPr lang="en-US" dirty="0" smtClean="0"/>
              <a:t>purchasing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DISCOUNTS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CATEGORIES OF SERVICE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2700179"/>
            <a:ext cx="5689600" cy="30910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Rectangle 7"/>
          <p:cNvSpPr/>
          <p:nvPr/>
        </p:nvSpPr>
        <p:spPr>
          <a:xfrm>
            <a:off x="6197600" y="2700179"/>
            <a:ext cx="5689600" cy="30910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Box 8"/>
          <p:cNvSpPr txBox="1"/>
          <p:nvPr/>
        </p:nvSpPr>
        <p:spPr>
          <a:xfrm>
            <a:off x="508000" y="3177109"/>
            <a:ext cx="529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Category One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3827" y="4701109"/>
            <a:ext cx="529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Up to 90%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9553" y="3177109"/>
            <a:ext cx="529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Category Two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97223" y="4635659"/>
            <a:ext cx="529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ctr">
              <a:spcAft>
                <a:spcPts val="800"/>
              </a:spcAft>
              <a:defRPr/>
            </a:pP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Up to 85%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08000" y="4267200"/>
            <a:ext cx="5290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79553" y="4267200"/>
            <a:ext cx="5290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416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DISCOUNTS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FE5000"/>
                </a:solidFill>
              </a:rPr>
              <a:t>LOOK UP YOUR DISCOUNT</a:t>
            </a:r>
            <a:endParaRPr lang="en-US" dirty="0">
              <a:solidFill>
                <a:srgbClr val="FE5000"/>
              </a:solidFill>
            </a:endParaRPr>
          </a:p>
        </p:txBody>
      </p:sp>
      <p:graphicFrame>
        <p:nvGraphicFramePr>
          <p:cNvPr id="5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716241"/>
              </p:ext>
            </p:extLst>
          </p:nvPr>
        </p:nvGraphicFramePr>
        <p:xfrm>
          <a:off x="304800" y="2057400"/>
          <a:ext cx="11582400" cy="3962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1157">
                <a:tc>
                  <a:txBody>
                    <a:bodyPr/>
                    <a:lstStyle/>
                    <a:p>
                      <a:pPr algn="ctr"/>
                      <a:endParaRPr lang="en-US" sz="2100" b="0" i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Source Sans Pro Semibold" charset="0"/>
                          <a:ea typeface="Source Sans Pro Semibold" charset="0"/>
                          <a:cs typeface="Source Sans Pro Semibold" charset="0"/>
                        </a:rPr>
                        <a:t>Category One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Source Sans Pro Semibold" charset="0"/>
                          <a:ea typeface="Source Sans Pro Semibold" charset="0"/>
                          <a:cs typeface="Source Sans Pro Semibold" charset="0"/>
                        </a:rPr>
                        <a:t> Discount Levels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Source Sans Pro Semibold" charset="0"/>
                        <a:ea typeface="Source Sans Pro Semibold" charset="0"/>
                        <a:cs typeface="Source Sans Pro Semibold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i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Source Sans Pro Semibold" charset="0"/>
                          <a:ea typeface="Source Sans Pro Semibold" charset="0"/>
                          <a:cs typeface="Source Sans Pro Semibold" charset="0"/>
                        </a:rPr>
                        <a:t>Category Two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Source Sans Pro Semibold" charset="0"/>
                          <a:ea typeface="Source Sans Pro Semibold" charset="0"/>
                          <a:cs typeface="Source Sans Pro Semibold" charset="0"/>
                        </a:rPr>
                        <a:t> Discount Levels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Source Sans Pro Semibold" charset="0"/>
                        <a:ea typeface="Source Sans Pro Semibold" charset="0"/>
                        <a:cs typeface="Source Sans Pro Semibold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2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i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64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INCOME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</a:br>
                      <a:r>
                        <a:rPr lang="en-US" sz="1200" b="0" i="1" dirty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% of students </a:t>
                      </a:r>
                      <a:r>
                        <a:rPr lang="en-US" sz="1200" b="0" i="1" dirty="0" smtClean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eligible</a:t>
                      </a:r>
                      <a:r>
                        <a:rPr lang="en-US" sz="1200" b="0" i="1" baseline="0" dirty="0" smtClean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</a:t>
                      </a:r>
                      <a:r>
                        <a:rPr lang="en-US" sz="1200" b="0" i="1" dirty="0" smtClean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for </a:t>
                      </a:r>
                      <a:r>
                        <a:rPr lang="en-US" sz="1200" b="0" i="1" dirty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NSLP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URBAN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/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</a:b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DISCOUNT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RURAL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/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</a:b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DISCOUNT</a:t>
                      </a:r>
                      <a:endParaRPr lang="en-US" sz="1400" b="0" i="1" dirty="0">
                        <a:solidFill>
                          <a:schemeClr val="bg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URBAN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/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</a:b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DISCOUNT</a:t>
                      </a:r>
                      <a:endParaRPr lang="en-US" sz="1400" b="0" i="1" dirty="0">
                        <a:solidFill>
                          <a:schemeClr val="bg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RURAL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/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</a:b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DISCOUNT</a:t>
                      </a:r>
                      <a:endParaRPr lang="en-US" sz="1400" b="0" i="1" dirty="0">
                        <a:solidFill>
                          <a:schemeClr val="bg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127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Less than 1%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20%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25%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20%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25%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127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1% to 19%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40%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50%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40%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50%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127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20% to 34%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50%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60%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50%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60%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4127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35% to 49%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60%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70%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60%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70%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4127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50% to 74%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80%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80%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80%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80%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4127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75% to 100%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90%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Source Sans Pro Semibold" charset="0"/>
                          <a:ea typeface="Source Sans Pro Semibold" charset="0"/>
                          <a:cs typeface="Source Sans Pro Semibold" charset="0"/>
                        </a:rPr>
                        <a:t>90%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Source Sans Pro Semibold" charset="0"/>
                          <a:ea typeface="Source Sans Pro Semibold" charset="0"/>
                          <a:cs typeface="Source Sans Pro Semibold" charset="0"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5758870" y="5477223"/>
            <a:ext cx="674261" cy="660501"/>
          </a:xfrm>
          <a:prstGeom prst="ellipse">
            <a:avLst/>
          </a:prstGeom>
          <a:noFill/>
          <a:ln w="38100">
            <a:solidFill>
              <a:srgbClr val="004A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Oval 8"/>
          <p:cNvSpPr/>
          <p:nvPr/>
        </p:nvSpPr>
        <p:spPr>
          <a:xfrm>
            <a:off x="10363200" y="5477223"/>
            <a:ext cx="674261" cy="660501"/>
          </a:xfrm>
          <a:prstGeom prst="ellipse">
            <a:avLst/>
          </a:prstGeom>
          <a:noFill/>
          <a:ln w="38100">
            <a:solidFill>
              <a:srgbClr val="4292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820657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A consortium’s discount is the simple average of its members’ discount levels</a:t>
            </a:r>
          </a:p>
          <a:p>
            <a:pPr lvl="1"/>
            <a:r>
              <a:rPr lang="en-US" altLang="en-US" dirty="0"/>
              <a:t>Members still use district-wide discount rates</a:t>
            </a:r>
          </a:p>
          <a:p>
            <a:pPr lvl="1"/>
            <a:r>
              <a:rPr lang="en-US" altLang="en-US" dirty="0"/>
              <a:t>Only consortia can get a discount that doesn’t come straight from </a:t>
            </a:r>
            <a:r>
              <a:rPr lang="en-US" altLang="en-US" dirty="0" smtClean="0"/>
              <a:t>the discount </a:t>
            </a:r>
            <a:r>
              <a:rPr lang="en-US" altLang="en-US" dirty="0"/>
              <a:t>matrix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DISCOUNTS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CONSORTIUM DISCOUNTS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24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QUICK QUIZ!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DISCOUNTS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8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DISCOUNTS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84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E-RATE 101: </a:t>
            </a:r>
            <a:r>
              <a:rPr lang="en-US" dirty="0"/>
              <a:t>INTRO TO THE E-RATE PROGRAM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CATEGORY 2 BUDGETS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35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alt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Category Two </a:t>
            </a:r>
            <a:r>
              <a:rPr lang="en-US" altLang="en-US" dirty="0"/>
              <a:t>services are internal connections, managed internal broadband services, and basic maintenance of internal connections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full-price cost </a:t>
            </a:r>
            <a:r>
              <a:rPr lang="en-US" dirty="0"/>
              <a:t>of products/services that can receive E-rate discounts during this five-year period is called the “Category Two budget” </a:t>
            </a:r>
          </a:p>
          <a:p>
            <a:pPr>
              <a:spcAft>
                <a:spcPts val="300"/>
              </a:spcAft>
            </a:pPr>
            <a:r>
              <a:rPr lang="en-US" dirty="0"/>
              <a:t>Spend the budget during a </a:t>
            </a:r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five-year</a:t>
            </a:r>
            <a:r>
              <a:rPr lang="en-US" b="1" dirty="0"/>
              <a:t> </a:t>
            </a:r>
            <a:r>
              <a:rPr lang="en-US" dirty="0"/>
              <a:t>period</a:t>
            </a:r>
            <a:endParaRPr lang="en-US" altLang="en-US" dirty="0"/>
          </a:p>
          <a:p>
            <a:pPr lvl="1">
              <a:spcAft>
                <a:spcPts val="300"/>
              </a:spcAft>
            </a:pPr>
            <a:r>
              <a:rPr lang="en-US" altLang="en-US" dirty="0"/>
              <a:t>Use all funding in one year, or</a:t>
            </a:r>
          </a:p>
          <a:p>
            <a:pPr lvl="1">
              <a:spcAft>
                <a:spcPts val="300"/>
              </a:spcAft>
            </a:pPr>
            <a:r>
              <a:rPr lang="en-US" altLang="en-US" dirty="0"/>
              <a:t>Use a little bit each of the five </a:t>
            </a:r>
            <a:r>
              <a:rPr lang="en-US" altLang="en-US" dirty="0" smtClean="0"/>
              <a:t>years</a:t>
            </a:r>
          </a:p>
          <a:p>
            <a:pPr>
              <a:spcAft>
                <a:spcPts val="300"/>
              </a:spcAft>
            </a:pPr>
            <a:r>
              <a:rPr lang="en-US" altLang="en-US" dirty="0" smtClean="0"/>
              <a:t>Each individual school or library branch gets its own budget (budgets cannot be shared with other entities)</a:t>
            </a:r>
          </a:p>
          <a:p>
            <a:pPr>
              <a:spcAft>
                <a:spcPts val="300"/>
              </a:spcAft>
            </a:pPr>
            <a:r>
              <a:rPr lang="en-US" dirty="0"/>
              <a:t>There is no budget for Category One services</a:t>
            </a:r>
            <a:endParaRPr lang="en-US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altLang="en-US" dirty="0" smtClean="0"/>
              <a:t>CATEGORY 2 BUDGETS</a:t>
            </a:r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5-YEAR CATEGORY TWO BUDGETS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12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2057400"/>
            <a:ext cx="5257800" cy="3580383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dirty="0" smtClean="0"/>
              <a:t>Budgets </a:t>
            </a:r>
            <a:r>
              <a:rPr lang="en-US" altLang="en-US" dirty="0"/>
              <a:t>are based on the number of students (for schools) or the square footage (for libraries</a:t>
            </a:r>
            <a:r>
              <a:rPr lang="en-US" altLang="en-US" dirty="0" smtClean="0"/>
              <a:t>)</a:t>
            </a:r>
          </a:p>
          <a:p>
            <a:r>
              <a:rPr lang="en-US" alt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Schools: </a:t>
            </a:r>
            <a:r>
              <a:rPr lang="en-US" altLang="en-US" dirty="0"/>
              <a:t>total </a:t>
            </a:r>
            <a:r>
              <a:rPr lang="en-US" altLang="en-US" dirty="0" smtClean="0"/>
              <a:t>students (including part-time) </a:t>
            </a:r>
            <a:r>
              <a:rPr lang="en-US" altLang="en-US" dirty="0"/>
              <a:t>x </a:t>
            </a:r>
            <a:r>
              <a:rPr lang="en-US" altLang="en-US" b="1" dirty="0"/>
              <a:t>$150 </a:t>
            </a:r>
          </a:p>
          <a:p>
            <a:pPr marL="182880"/>
            <a:r>
              <a:rPr lang="en-US" alt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Libraries: </a:t>
            </a:r>
            <a:r>
              <a:rPr lang="en-US" altLang="en-US" dirty="0" smtClean="0">
                <a:latin typeface="Source Sans Pro Light" pitchFamily="34" charset="0"/>
                <a:ea typeface="Source Sans Pro Light" pitchFamily="34" charset="0"/>
                <a:cs typeface="Source Sans Pro Semibold" charset="0"/>
              </a:rPr>
              <a:t>all internal </a:t>
            </a:r>
            <a:r>
              <a:rPr lang="en-US" altLang="en-US" dirty="0" smtClean="0"/>
              <a:t>square </a:t>
            </a:r>
            <a:r>
              <a:rPr lang="en-US" altLang="en-US" dirty="0"/>
              <a:t>footage x </a:t>
            </a:r>
            <a:r>
              <a:rPr lang="en-US" altLang="en-US" b="1" dirty="0"/>
              <a:t>$</a:t>
            </a:r>
            <a:r>
              <a:rPr lang="en-US" altLang="en-US" b="1" dirty="0" smtClean="0"/>
              <a:t>2.30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($</a:t>
            </a:r>
            <a:r>
              <a:rPr lang="en-US" altLang="en-US" dirty="0"/>
              <a:t>5/</a:t>
            </a:r>
            <a:r>
              <a:rPr lang="en-US" altLang="en-US" dirty="0" err="1"/>
              <a:t>sqft</a:t>
            </a:r>
            <a:r>
              <a:rPr lang="en-US" altLang="en-US" dirty="0"/>
              <a:t> for some urban libraries)</a:t>
            </a:r>
          </a:p>
          <a:p>
            <a:r>
              <a:rPr lang="en-US" altLang="en-US" b="1" dirty="0"/>
              <a:t>$9,200 </a:t>
            </a:r>
            <a:r>
              <a:rPr lang="en-US" altLang="en-US" dirty="0"/>
              <a:t>funding floor</a:t>
            </a:r>
          </a:p>
          <a:p>
            <a:pPr marL="0" indent="0">
              <a:spcAft>
                <a:spcPts val="1200"/>
              </a:spcAft>
              <a:buNone/>
            </a:pPr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CATEGORY 2 BUDGETS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WHAT’S MY BUDGET?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6502400" y="2057400"/>
            <a:ext cx="5486400" cy="3479799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Budget amount is re-calculated every year </a:t>
            </a:r>
          </a:p>
          <a:p>
            <a:pPr marL="0" indent="-182880">
              <a:spcAft>
                <a:spcPts val="400"/>
              </a:spcAft>
            </a:pP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More students or construction on </a:t>
            </a:r>
            <a:r>
              <a:rPr lang="en-US" sz="15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library means increased budget</a:t>
            </a:r>
          </a:p>
          <a:p>
            <a:pPr marL="0" indent="-182880">
              <a:spcAft>
                <a:spcPts val="400"/>
              </a:spcAft>
            </a:pPr>
            <a:r>
              <a:rPr lang="en-US" sz="15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Less students or downsizing means decreased budget</a:t>
            </a:r>
          </a:p>
          <a:p>
            <a:pPr marL="400041" lvl="1" indent="-182880">
              <a:spcAft>
                <a:spcPts val="400"/>
              </a:spcAft>
            </a:pP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Y</a:t>
            </a:r>
            <a:r>
              <a:rPr lang="en-US" sz="15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ou don’t have to pay back funds already used</a:t>
            </a:r>
            <a:endParaRPr lang="en-US" sz="15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2057400"/>
            <a:ext cx="0" cy="3479801"/>
          </a:xfrm>
          <a:prstGeom prst="line">
            <a:avLst/>
          </a:prstGeom>
          <a:ln>
            <a:solidFill>
              <a:srgbClr val="BDB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607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1956816"/>
            <a:ext cx="11582400" cy="481584"/>
          </a:xfrm>
          <a:prstGeom prst="rect">
            <a:avLst/>
          </a:prstGeom>
        </p:spPr>
        <p:txBody>
          <a:bodyPr/>
          <a:lstStyle/>
          <a:p>
            <a:pPr marL="0" indent="0" defTabSz="1219170">
              <a:spcAft>
                <a:spcPts val="0"/>
              </a:spcAft>
              <a:buNone/>
              <a:defRPr/>
            </a:pPr>
            <a:r>
              <a:rPr lang="en-US" b="1" dirty="0" smtClean="0">
                <a:latin typeface="Source Sans Pro Semibold" charset="0"/>
                <a:ea typeface="Source Sans Pro Semibold" charset="0"/>
                <a:cs typeface="Source Sans Pro Semibold" charset="0"/>
              </a:rPr>
              <a:t>EXAMPLE #1: SCHOOL</a:t>
            </a:r>
            <a:endParaRPr lang="en-US" b="1" dirty="0"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CATEGORY 2 BUDGETS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CATEGORY TWO BUDGET EXAMPLES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04800" y="2566416"/>
            <a:ext cx="5689600" cy="3042921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# of students x $150 =</a:t>
            </a:r>
            <a:b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</a:b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Your five-year Category Two budget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5,063 students x $150 = </a:t>
            </a:r>
            <a:r>
              <a:rPr lang="en-US" sz="1500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$759,450</a:t>
            </a:r>
          </a:p>
          <a:p>
            <a:pPr marL="0" indent="0">
              <a:buNone/>
            </a:pP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$759,450 is the pre-discount (full price) cost of the products and services that you can </a:t>
            </a:r>
            <a:r>
              <a:rPr lang="en-US" sz="15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receive E-rate </a:t>
            </a: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program funding for over </a:t>
            </a:r>
            <a:r>
              <a:rPr lang="en-US" sz="15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your</a:t>
            </a:r>
            <a:br>
              <a:rPr lang="en-US" sz="1500" dirty="0" smtClean="0">
                <a:latin typeface="Source Sans Pro Light" charset="0"/>
                <a:ea typeface="Source Sans Pro Light" charset="0"/>
                <a:cs typeface="Source Sans Pro Light" charset="0"/>
              </a:rPr>
            </a:br>
            <a:r>
              <a:rPr lang="en-US" sz="15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five-year </a:t>
            </a: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period. 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6400800" y="2566416"/>
            <a:ext cx="5588000" cy="3042921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$759,450 x </a:t>
            </a:r>
            <a:r>
              <a:rPr lang="en-US" sz="1500" b="1" dirty="0">
                <a:latin typeface="Source Sans Pro Light" charset="0"/>
                <a:ea typeface="Source Sans Pro Light" charset="0"/>
                <a:cs typeface="Source Sans Pro Light" charset="0"/>
              </a:rPr>
              <a:t>85%</a:t>
            </a: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 = $645,532.50</a:t>
            </a:r>
          </a:p>
          <a:p>
            <a:pPr marL="0" indent="0">
              <a:buNone/>
            </a:pP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If the school has an 85% discount rate, it can receive E-rate discounts of up to </a:t>
            </a:r>
            <a:r>
              <a:rPr lang="en-US" sz="1500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$645,532.50 </a:t>
            </a: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over five years.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2566416"/>
            <a:ext cx="0" cy="3144521"/>
          </a:xfrm>
          <a:prstGeom prst="line">
            <a:avLst/>
          </a:prstGeom>
          <a:ln>
            <a:solidFill>
              <a:srgbClr val="BDB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83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E-RATE 101: </a:t>
            </a:r>
            <a:r>
              <a:rPr lang="en-US" dirty="0" smtClean="0"/>
              <a:t>INTRO TO THE E-RATE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66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1956816"/>
            <a:ext cx="11582400" cy="609600"/>
          </a:xfrm>
          <a:prstGeom prst="rect">
            <a:avLst/>
          </a:prstGeom>
        </p:spPr>
        <p:txBody>
          <a:bodyPr/>
          <a:lstStyle/>
          <a:p>
            <a:pPr marL="0" indent="0" defTabSz="1219170">
              <a:spcAft>
                <a:spcPts val="0"/>
              </a:spcAft>
              <a:buNone/>
              <a:defRPr/>
            </a:pPr>
            <a:r>
              <a:rPr lang="en-US" b="1" dirty="0" smtClean="0">
                <a:latin typeface="Source Sans Pro Semibold" charset="0"/>
                <a:ea typeface="Source Sans Pro Semibold" charset="0"/>
                <a:cs typeface="Source Sans Pro Semibold" charset="0"/>
              </a:rPr>
              <a:t>EXAMPLE #2: LIBRARY</a:t>
            </a:r>
            <a:endParaRPr lang="en-US" b="1" dirty="0"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CATEGORY 2 BUDGETS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CATEGORY TWO BUDGET EXAMPLES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04800" y="2566416"/>
            <a:ext cx="5689600" cy="3042921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# of square feet x $2.30 =</a:t>
            </a:r>
            <a:b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</a:b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Your five-year Category Two budget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6,088 ft</a:t>
            </a:r>
            <a:r>
              <a:rPr lang="en-US" sz="1500" baseline="30000" dirty="0">
                <a:latin typeface="Source Sans Pro Light" charset="0"/>
                <a:ea typeface="Source Sans Pro Light" charset="0"/>
                <a:cs typeface="Source Sans Pro Light" charset="0"/>
              </a:rPr>
              <a:t>2 </a:t>
            </a: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x $2.30 = $14,002.40</a:t>
            </a:r>
          </a:p>
          <a:p>
            <a:pPr marL="0" indent="0">
              <a:buNone/>
            </a:pPr>
            <a:r>
              <a:rPr lang="en-US" sz="1500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$14,002.40</a:t>
            </a: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 is the pre-discount (full price) cost of the products and services that you can receive E-rate program funding for over </a:t>
            </a:r>
            <a:r>
              <a:rPr lang="en-US" sz="15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your</a:t>
            </a:r>
            <a:br>
              <a:rPr lang="en-US" sz="1500" dirty="0" smtClean="0">
                <a:latin typeface="Source Sans Pro Light" charset="0"/>
                <a:ea typeface="Source Sans Pro Light" charset="0"/>
                <a:cs typeface="Source Sans Pro Light" charset="0"/>
              </a:rPr>
            </a:br>
            <a:r>
              <a:rPr lang="en-US" sz="15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five-year </a:t>
            </a: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period. 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6400800" y="2566416"/>
            <a:ext cx="5588000" cy="3042921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$14,002.40 x 85% = $11,902.04</a:t>
            </a:r>
          </a:p>
          <a:p>
            <a:pPr marL="0" indent="0">
              <a:buNone/>
            </a:pP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If the library has an 85% discount rate, it can receive E-rate discounts of up to </a:t>
            </a:r>
            <a:r>
              <a:rPr lang="en-US" sz="1500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$11,902.04 </a:t>
            </a: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over five years.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2566416"/>
            <a:ext cx="0" cy="3144521"/>
          </a:xfrm>
          <a:prstGeom prst="line">
            <a:avLst/>
          </a:prstGeom>
          <a:ln>
            <a:solidFill>
              <a:srgbClr val="BDB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369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1956816"/>
            <a:ext cx="11582400" cy="609600"/>
          </a:xfrm>
          <a:prstGeom prst="rect">
            <a:avLst/>
          </a:prstGeom>
        </p:spPr>
        <p:txBody>
          <a:bodyPr/>
          <a:lstStyle/>
          <a:p>
            <a:pPr marL="0" indent="0" defTabSz="1219170">
              <a:spcAft>
                <a:spcPts val="0"/>
              </a:spcAft>
              <a:buNone/>
              <a:defRPr/>
            </a:pPr>
            <a:r>
              <a:rPr lang="en-US" b="1" dirty="0" smtClean="0">
                <a:latin typeface="Source Sans Pro Semibold" charset="0"/>
                <a:ea typeface="Source Sans Pro Semibold" charset="0"/>
                <a:cs typeface="Source Sans Pro Semibold" charset="0"/>
              </a:rPr>
              <a:t>EXAMPLE #3: SMALL SCHOOL</a:t>
            </a:r>
            <a:endParaRPr lang="en-US" b="1" dirty="0"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CATEGORY 2 BUDGETS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CATEGORY TWO BUDGET EXAMPLES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04800" y="2566416"/>
            <a:ext cx="5689600" cy="3042921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# of students x $150 =</a:t>
            </a:r>
            <a:b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</a:b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Your five-year Category Two budget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45 students x $150 = $6,750 –&gt; $9,200</a:t>
            </a:r>
          </a:p>
          <a:p>
            <a:pPr marL="0" indent="0">
              <a:buNone/>
            </a:pP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The school’s budget is automatically raised to the Category </a:t>
            </a:r>
            <a:r>
              <a:rPr lang="en-US" sz="15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Two</a:t>
            </a:r>
            <a:br>
              <a:rPr lang="en-US" sz="1500" dirty="0" smtClean="0">
                <a:latin typeface="Source Sans Pro Light" charset="0"/>
                <a:ea typeface="Source Sans Pro Light" charset="0"/>
                <a:cs typeface="Source Sans Pro Light" charset="0"/>
              </a:rPr>
            </a:br>
            <a:r>
              <a:rPr lang="en-US" sz="15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budget </a:t>
            </a: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floor of $9,200. 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6400800" y="2566416"/>
            <a:ext cx="5588000" cy="3042921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$9,200 x 85% = $7,820</a:t>
            </a:r>
          </a:p>
          <a:p>
            <a:pPr marL="0" indent="0">
              <a:buNone/>
            </a:pP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If the library has an 85% discount rate, it can receive E-rate discounts of up to </a:t>
            </a:r>
            <a:r>
              <a:rPr lang="en-US" sz="1500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$7,820 </a:t>
            </a: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over five years.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2566416"/>
            <a:ext cx="0" cy="3144521"/>
          </a:xfrm>
          <a:prstGeom prst="line">
            <a:avLst/>
          </a:prstGeom>
          <a:ln>
            <a:solidFill>
              <a:srgbClr val="BDB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55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NIFs are buildings with no classrooms or areas for library patrons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e.g. administrative buildings</a:t>
            </a:r>
          </a:p>
          <a:p>
            <a:pPr>
              <a:spcAft>
                <a:spcPts val="1000"/>
              </a:spcAft>
            </a:pPr>
            <a:r>
              <a:rPr lang="en-US" dirty="0"/>
              <a:t>No Category Two services for non-instructional facilities </a:t>
            </a:r>
            <a:r>
              <a:rPr lang="en-US" b="1" dirty="0">
                <a:latin typeface="Source Sans Pro Light" pitchFamily="34" charset="0"/>
                <a:ea typeface="Source Sans Pro Light" pitchFamily="34" charset="0"/>
                <a:cs typeface="Source Sans Pro Semibold" charset="0"/>
              </a:rPr>
              <a:t>unless</a:t>
            </a:r>
            <a:r>
              <a:rPr lang="en-US" dirty="0"/>
              <a:t> it is essential for the transport of information to a school or library</a:t>
            </a:r>
          </a:p>
          <a:p>
            <a:r>
              <a:rPr lang="en-US" dirty="0"/>
              <a:t>No Category Two budgets for NIFs</a:t>
            </a:r>
          </a:p>
          <a:p>
            <a:pPr lvl="1"/>
            <a:r>
              <a:rPr lang="en-US" dirty="0"/>
              <a:t>If NIF is essential for transport cost-allocate the NIF costs to the entities benefiting from the service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CATEGORY 2 BUDGETS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NON-INSTRUCTIONAL FACILITIES (NIFS)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224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Unlike funding for Category One services, a Category Two budget must be spent by the </a:t>
            </a:r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specific school/library </a:t>
            </a:r>
            <a:r>
              <a:rPr lang="en-US" dirty="0"/>
              <a:t>it was calculated for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funds cannot be shifted or averaged across school districts or library systems</a:t>
            </a:r>
          </a:p>
          <a:p>
            <a:r>
              <a:rPr lang="en-US" dirty="0"/>
              <a:t>Use it or lose it</a:t>
            </a:r>
          </a:p>
          <a:p>
            <a:pPr lvl="1"/>
            <a:r>
              <a:rPr lang="en-US" dirty="0"/>
              <a:t>No carry-over if you don’t use your budget during the 5-year period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CATEGORY 2 BUDGETS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OTHER NOTES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48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QUICK QUIZ!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CATEGORY 2 BUDGETS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42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CATEGORY 2 BUDGETS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25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HOW TO APPLY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E-RATE 101: </a:t>
            </a:r>
            <a:r>
              <a:rPr lang="en-US" dirty="0" smtClean="0"/>
              <a:t>INTRO TO THE E-RATE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09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1956816"/>
            <a:ext cx="11582400" cy="40538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To apply for E-rate Program funding…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HOW TO APPLY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APPLICATION PROCESS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3342913"/>
            <a:ext cx="2540000" cy="21434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Rectangle 7"/>
          <p:cNvSpPr/>
          <p:nvPr/>
        </p:nvSpPr>
        <p:spPr>
          <a:xfrm>
            <a:off x="3318933" y="3342913"/>
            <a:ext cx="2540000" cy="21434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Rectangle 8"/>
          <p:cNvSpPr/>
          <p:nvPr/>
        </p:nvSpPr>
        <p:spPr>
          <a:xfrm>
            <a:off x="6333067" y="3342913"/>
            <a:ext cx="2540000" cy="21434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Rectangle 9"/>
          <p:cNvSpPr/>
          <p:nvPr/>
        </p:nvSpPr>
        <p:spPr>
          <a:xfrm>
            <a:off x="9347200" y="3342913"/>
            <a:ext cx="2540000" cy="21434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TextBox 10"/>
          <p:cNvSpPr txBox="1"/>
          <p:nvPr/>
        </p:nvSpPr>
        <p:spPr>
          <a:xfrm>
            <a:off x="304800" y="4032726"/>
            <a:ext cx="25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ource Sans Pro" charset="0"/>
                <a:ea typeface="Source Sans Pro" charset="0"/>
                <a:cs typeface="Source Sans Pro" charset="0"/>
              </a:rPr>
              <a:t>Post an RFP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(FCC Form 470)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18933" y="4032725"/>
            <a:ext cx="25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ource Sans Pro" charset="0"/>
                <a:ea typeface="Source Sans Pro" charset="0"/>
                <a:cs typeface="Source Sans Pro" charset="0"/>
              </a:rPr>
              <a:t>Request Discounts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(FCC Form 471)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3067" y="4165972"/>
            <a:ext cx="2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ource Sans Pro" charset="0"/>
                <a:ea typeface="Source Sans Pro" charset="0"/>
                <a:cs typeface="Source Sans Pro" charset="0"/>
              </a:rPr>
              <a:t>Start Services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47200" y="4159325"/>
            <a:ext cx="2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ource Sans Pro" charset="0"/>
                <a:ea typeface="Source Sans Pro" charset="0"/>
                <a:cs typeface="Source Sans Pro" charset="0"/>
              </a:rPr>
              <a:t>Invoice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2743201"/>
            <a:ext cx="2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rPr>
              <a:t>1.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8933" y="2743201"/>
            <a:ext cx="2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rPr>
              <a:t>2.</a:t>
            </a:r>
            <a:endParaRPr lang="en-US" sz="3200" b="1" dirty="0">
              <a:solidFill>
                <a:srgbClr val="FE5000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3067" y="2743201"/>
            <a:ext cx="2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rPr>
              <a:t>3.</a:t>
            </a:r>
            <a:endParaRPr lang="en-US" sz="3200" b="1" dirty="0">
              <a:solidFill>
                <a:srgbClr val="FE5000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47200" y="2743201"/>
            <a:ext cx="2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499007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1219200"/>
            <a:ext cx="11582400" cy="44917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Apply online</a:t>
            </a:r>
          </a:p>
          <a:p>
            <a:pPr lvl="1"/>
            <a:r>
              <a:rPr lang="en-US" dirty="0"/>
              <a:t>The E-rate Productivity Center (EPC) is the account and application management portal for E-rate</a:t>
            </a:r>
          </a:p>
          <a:p>
            <a:pPr lvl="1">
              <a:spcAft>
                <a:spcPts val="1400"/>
              </a:spcAft>
            </a:pPr>
            <a:r>
              <a:rPr lang="en-US" dirty="0"/>
              <a:t>Call (888) 203-8100 to set up a new account</a:t>
            </a:r>
          </a:p>
          <a:p>
            <a:r>
              <a:rPr lang="en-US" dirty="0"/>
              <a:t>Still migrating from our old system</a:t>
            </a:r>
          </a:p>
          <a:p>
            <a:pPr lvl="1"/>
            <a:r>
              <a:rPr lang="en-US" dirty="0"/>
              <a:t>Most, but not all, forms available in EPC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How to Apply</a:t>
            </a:r>
          </a:p>
        </p:txBody>
      </p:sp>
    </p:spTree>
    <p:extLst>
      <p:ext uri="{BB962C8B-B14F-4D97-AF65-F5344CB8AC3E}">
        <p14:creationId xmlns:p14="http://schemas.microsoft.com/office/powerpoint/2010/main" val="1341237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HOW TO APPLY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1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WHAT IS THE E-RATE PROGRAM?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2056684"/>
            <a:ext cx="5689600" cy="34297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Rectangle 8"/>
          <p:cNvSpPr/>
          <p:nvPr/>
        </p:nvSpPr>
        <p:spPr>
          <a:xfrm>
            <a:off x="6197600" y="2056684"/>
            <a:ext cx="5689600" cy="34297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TextBox 10"/>
          <p:cNvSpPr txBox="1"/>
          <p:nvPr/>
        </p:nvSpPr>
        <p:spPr>
          <a:xfrm>
            <a:off x="508000" y="2863601"/>
            <a:ext cx="5290355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800" dirty="0">
                <a:latin typeface="Source Sans Pro Light" charset="0"/>
                <a:ea typeface="Source Sans Pro Light" charset="0"/>
                <a:cs typeface="Source Sans Pro Light" charset="0"/>
              </a:rPr>
              <a:t>The Schools and Libraries </a:t>
            </a:r>
            <a:br>
              <a:rPr lang="en-US" sz="2800" dirty="0">
                <a:latin typeface="Source Sans Pro Light" charset="0"/>
                <a:ea typeface="Source Sans Pro Light" charset="0"/>
                <a:cs typeface="Source Sans Pro Light" charset="0"/>
              </a:rPr>
            </a:br>
            <a:r>
              <a:rPr lang="en-US" sz="2800" dirty="0">
                <a:latin typeface="Source Sans Pro Light" charset="0"/>
                <a:ea typeface="Source Sans Pro Light" charset="0"/>
                <a:cs typeface="Source Sans Pro Light" charset="0"/>
              </a:rPr>
              <a:t>(E-rate) Program connects our country’s schools and libraries to broadband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2863601"/>
            <a:ext cx="52903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800" dirty="0">
                <a:latin typeface="Source Sans Pro Light" charset="0"/>
                <a:ea typeface="Source Sans Pro Light" charset="0"/>
                <a:cs typeface="Source Sans Pro Light" charset="0"/>
              </a:rPr>
              <a:t>Provides a discount on</a:t>
            </a:r>
            <a:br>
              <a:rPr lang="en-US" sz="2800" dirty="0">
                <a:latin typeface="Source Sans Pro Light" charset="0"/>
                <a:ea typeface="Source Sans Pro Light" charset="0"/>
                <a:cs typeface="Source Sans Pro Light" charset="0"/>
              </a:rPr>
            </a:br>
            <a:r>
              <a:rPr lang="en-US" sz="2800" dirty="0">
                <a:latin typeface="Source Sans Pro Light" charset="0"/>
                <a:ea typeface="Source Sans Pro Light" charset="0"/>
                <a:cs typeface="Source Sans Pro Light" charset="0"/>
              </a:rPr>
              <a:t>high-speed Internet access, telecommunications services, and equipment</a:t>
            </a:r>
          </a:p>
        </p:txBody>
      </p:sp>
    </p:spTree>
    <p:extLst>
      <p:ext uri="{BB962C8B-B14F-4D97-AF65-F5344CB8AC3E}">
        <p14:creationId xmlns:p14="http://schemas.microsoft.com/office/powerpoint/2010/main" val="1484204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THANK YOU!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E-RATE 101: </a:t>
            </a:r>
            <a:r>
              <a:rPr lang="en-US" dirty="0"/>
              <a:t>INTRO TO THE E-RATE PROGRAM</a:t>
            </a:r>
          </a:p>
        </p:txBody>
      </p:sp>
    </p:spTree>
    <p:extLst>
      <p:ext uri="{BB962C8B-B14F-4D97-AF65-F5344CB8AC3E}">
        <p14:creationId xmlns:p14="http://schemas.microsoft.com/office/powerpoint/2010/main" val="39357926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304800" y="4953000"/>
            <a:ext cx="11582400" cy="711199"/>
          </a:xfrm>
          <a:prstGeom prst="rect">
            <a:avLst/>
          </a:prstGeom>
        </p:spPr>
        <p:txBody>
          <a:bodyPr/>
          <a:lstStyle>
            <a:lvl1pPr marL="0" indent="0" algn="ctr" defTabSz="914377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atin typeface="Source Sans Pro Light" charset="0"/>
                <a:ea typeface="Source Sans Pro Light" charset="0"/>
                <a:cs typeface="Source Sans Pro Light" charset="0"/>
              </a:rPr>
              <a:t>usac.org</a:t>
            </a: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/</a:t>
            </a:r>
            <a:r>
              <a:rPr lang="en-US" sz="1800" dirty="0" err="1">
                <a:latin typeface="Source Sans Pro Light" charset="0"/>
                <a:ea typeface="Source Sans Pro Light" charset="0"/>
                <a:cs typeface="Source Sans Pro Light" charset="0"/>
              </a:rPr>
              <a:t>sl</a:t>
            </a: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  •  </a:t>
            </a:r>
            <a:r>
              <a:rPr lang="en-US" sz="1800" dirty="0" err="1">
                <a:latin typeface="Source Sans Pro Light" charset="0"/>
                <a:ea typeface="Source Sans Pro Light" charset="0"/>
                <a:cs typeface="Source Sans Pro Light" charset="0"/>
              </a:rPr>
              <a:t>TribalTraining@usac.org</a:t>
            </a: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  •  (888) 203-8100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NEXT PRESENTATION: </a:t>
            </a:r>
            <a:r>
              <a:rPr lang="en-US" dirty="0" smtClean="0"/>
              <a:t>E-RATE PROGRAM APPLICATION PROCESS, 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4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WHO MANAGES THE E-RATE PROGRAM?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2057400"/>
            <a:ext cx="5689600" cy="34297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Rectangle 8"/>
          <p:cNvSpPr/>
          <p:nvPr/>
        </p:nvSpPr>
        <p:spPr>
          <a:xfrm>
            <a:off x="6197600" y="2057400"/>
            <a:ext cx="5689600" cy="34297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TextBox 10"/>
          <p:cNvSpPr txBox="1"/>
          <p:nvPr/>
        </p:nvSpPr>
        <p:spPr>
          <a:xfrm>
            <a:off x="508000" y="2819400"/>
            <a:ext cx="5290355" cy="186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800" dirty="0">
                <a:latin typeface="Source Sans Pro Light" charset="0"/>
                <a:ea typeface="Source Sans Pro Light" charset="0"/>
                <a:cs typeface="Source Sans Pro Light" charset="0"/>
              </a:rPr>
              <a:t>The Federal Communications Commission (FCC)</a:t>
            </a:r>
          </a:p>
          <a:p>
            <a:pPr algn="ctr">
              <a:spcAft>
                <a:spcPts val="400"/>
              </a:spcAft>
            </a:pPr>
            <a:r>
              <a:rPr lang="en-US" sz="2800" dirty="0">
                <a:latin typeface="Source Sans Pro Light" charset="0"/>
                <a:ea typeface="Source Sans Pro Light" charset="0"/>
                <a:cs typeface="Source Sans Pro Light" charset="0"/>
              </a:rPr>
              <a:t>established and oversees the E-rate Program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2819400"/>
            <a:ext cx="52903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800" dirty="0">
                <a:latin typeface="Source Sans Pro Light" charset="0"/>
                <a:ea typeface="Source Sans Pro Light" charset="0"/>
                <a:cs typeface="Source Sans Pro Light" charset="0"/>
              </a:rPr>
              <a:t>The Universal Service Administrative Company (USAC) handles day-to-day program operations</a:t>
            </a:r>
          </a:p>
        </p:txBody>
      </p:sp>
    </p:spTree>
    <p:extLst>
      <p:ext uri="{BB962C8B-B14F-4D97-AF65-F5344CB8AC3E}">
        <p14:creationId xmlns:p14="http://schemas.microsoft.com/office/powerpoint/2010/main" val="30663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74948" y="2032000"/>
            <a:ext cx="6912252" cy="3501136"/>
          </a:xfrm>
        </p:spPr>
        <p:txBody>
          <a:bodyPr/>
          <a:lstStyle/>
          <a:p>
            <a:r>
              <a:rPr lang="en-US" dirty="0"/>
              <a:t>Congress wrote the statute for E-rate into law</a:t>
            </a:r>
          </a:p>
          <a:p>
            <a:pPr lvl="1">
              <a:spcAft>
                <a:spcPts val="1400"/>
              </a:spcAft>
            </a:pPr>
            <a:r>
              <a:rPr lang="en-US" dirty="0"/>
              <a:t>Part of the Telecommunications Act of 1996</a:t>
            </a:r>
          </a:p>
          <a:p>
            <a:r>
              <a:rPr lang="en-US" dirty="0"/>
              <a:t>The FCC creates rules and policies for the program through “Orders”</a:t>
            </a:r>
          </a:p>
          <a:p>
            <a:pPr lvl="1">
              <a:spcAft>
                <a:spcPts val="1400"/>
              </a:spcAft>
            </a:pPr>
            <a:r>
              <a:rPr lang="en-US" dirty="0"/>
              <a:t>Must stay within the statute</a:t>
            </a:r>
          </a:p>
          <a:p>
            <a:r>
              <a:rPr lang="en-US" dirty="0"/>
              <a:t>USAC develops processes and procedures, such as how to process application</a:t>
            </a:r>
          </a:p>
          <a:p>
            <a:pPr lvl="1"/>
            <a:r>
              <a:rPr lang="en-US" dirty="0"/>
              <a:t>Under the direction of the </a:t>
            </a:r>
            <a:r>
              <a:rPr lang="en-US" dirty="0" smtClean="0"/>
              <a:t>FCC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WHO MAKES THE RULES?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06400" y="2032000"/>
            <a:ext cx="3911600" cy="3911600"/>
          </a:xfrm>
          <a:prstGeom prst="ellipse">
            <a:avLst/>
          </a:prstGeom>
          <a:solidFill>
            <a:srgbClr val="004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1" name="Oval 20"/>
          <p:cNvSpPr/>
          <p:nvPr/>
        </p:nvSpPr>
        <p:spPr>
          <a:xfrm>
            <a:off x="1476652" y="2692400"/>
            <a:ext cx="2590800" cy="2590800"/>
          </a:xfrm>
          <a:prstGeom prst="ellipse">
            <a:avLst/>
          </a:prstGeom>
          <a:solidFill>
            <a:srgbClr val="006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2" name="Oval 21"/>
          <p:cNvSpPr/>
          <p:nvPr/>
        </p:nvSpPr>
        <p:spPr>
          <a:xfrm>
            <a:off x="2133600" y="3120623"/>
            <a:ext cx="1734355" cy="1734355"/>
          </a:xfrm>
          <a:prstGeom prst="ellipse">
            <a:avLst/>
          </a:prstGeom>
          <a:solidFill>
            <a:srgbClr val="429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4" name="Text Placeholder 4"/>
          <p:cNvSpPr txBox="1">
            <a:spLocks/>
          </p:cNvSpPr>
          <p:nvPr/>
        </p:nvSpPr>
        <p:spPr>
          <a:xfrm>
            <a:off x="406400" y="3860801"/>
            <a:ext cx="1155085" cy="502921"/>
          </a:xfrm>
          <a:prstGeom prst="rect">
            <a:avLst/>
          </a:prstGeom>
        </p:spPr>
        <p:txBody>
          <a:bodyPr anchor="t"/>
          <a:lstStyle>
            <a:lvl1pPr marL="342891" indent="-342891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None/>
            </a:pPr>
            <a:r>
              <a:rPr lang="en-US" sz="1333" b="1" dirty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CONGRESS</a:t>
            </a:r>
          </a:p>
        </p:txBody>
      </p:sp>
      <p:sp>
        <p:nvSpPr>
          <p:cNvPr id="25" name="Text Placeholder 4"/>
          <p:cNvSpPr txBox="1">
            <a:spLocks/>
          </p:cNvSpPr>
          <p:nvPr/>
        </p:nvSpPr>
        <p:spPr>
          <a:xfrm>
            <a:off x="1561485" y="3860801"/>
            <a:ext cx="745235" cy="502921"/>
          </a:xfrm>
          <a:prstGeom prst="rect">
            <a:avLst/>
          </a:prstGeom>
        </p:spPr>
        <p:txBody>
          <a:bodyPr anchor="t"/>
          <a:lstStyle>
            <a:lvl1pPr marL="342891" indent="-342891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FCC</a:t>
            </a:r>
            <a:endParaRPr lang="en-US" sz="1333" b="1" dirty="0">
              <a:solidFill>
                <a:schemeClr val="bg1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26" name="Text Placeholder 4"/>
          <p:cNvSpPr txBox="1">
            <a:spLocks/>
          </p:cNvSpPr>
          <p:nvPr/>
        </p:nvSpPr>
        <p:spPr>
          <a:xfrm>
            <a:off x="2641600" y="3860801"/>
            <a:ext cx="745235" cy="502921"/>
          </a:xfrm>
          <a:prstGeom prst="rect">
            <a:avLst/>
          </a:prstGeom>
        </p:spPr>
        <p:txBody>
          <a:bodyPr anchor="t"/>
          <a:lstStyle>
            <a:lvl1pPr marL="342891" indent="-342891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None/>
            </a:pPr>
            <a:r>
              <a:rPr lang="en-US" sz="1333" b="1" dirty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USAC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775200" y="2032001"/>
            <a:ext cx="0" cy="3891281"/>
          </a:xfrm>
          <a:prstGeom prst="line">
            <a:avLst/>
          </a:prstGeom>
          <a:ln>
            <a:solidFill>
              <a:srgbClr val="BDB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Funding is limited to </a:t>
            </a:r>
            <a:r>
              <a:rPr lang="en-US" alt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$3.9B per year </a:t>
            </a:r>
            <a:endParaRPr lang="en-US" altLang="en-US" b="1" dirty="0" smtClean="0">
              <a:latin typeface="Source Sans Pro Semibold" charset="0"/>
              <a:ea typeface="Source Sans Pro Semibold" charset="0"/>
              <a:cs typeface="Source Sans Pro Semibold" charset="0"/>
            </a:endParaRPr>
          </a:p>
          <a:p>
            <a:pPr lvl="1"/>
            <a:r>
              <a:rPr lang="en-US" altLang="en-US" dirty="0" smtClean="0">
                <a:latin typeface="Source Sans Pro Light" pitchFamily="34" charset="0"/>
                <a:ea typeface="Source Sans Pro Light" pitchFamily="34" charset="0"/>
              </a:rPr>
              <a:t>Indexed for inflation</a:t>
            </a:r>
          </a:p>
          <a:p>
            <a:pPr lvl="1"/>
            <a:r>
              <a:rPr lang="en-US" altLang="en-US" dirty="0" smtClean="0"/>
              <a:t>Unused </a:t>
            </a:r>
            <a:r>
              <a:rPr lang="en-US" altLang="en-US" dirty="0"/>
              <a:t>funds roll over to the next funding year</a:t>
            </a:r>
          </a:p>
          <a:p>
            <a:r>
              <a:rPr lang="en-US" altLang="en-US" dirty="0"/>
              <a:t>$1B funding target for “Category Two” (internal connections) funding</a:t>
            </a:r>
          </a:p>
          <a:p>
            <a:pPr lvl="1"/>
            <a:r>
              <a:rPr lang="en-US" altLang="en-US" dirty="0"/>
              <a:t>Included in the $3.9B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OUR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78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502400" y="5054956"/>
            <a:ext cx="4664360" cy="334564"/>
          </a:xfrm>
          <a:prstGeom prst="rect">
            <a:avLst/>
          </a:prstGeom>
          <a:solidFill>
            <a:schemeClr val="bg1"/>
          </a:solidFill>
          <a:ln w="12700">
            <a:solidFill>
              <a:srgbClr val="004A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4" name="Rectangle 23"/>
          <p:cNvSpPr/>
          <p:nvPr/>
        </p:nvSpPr>
        <p:spPr>
          <a:xfrm>
            <a:off x="905159" y="5582166"/>
            <a:ext cx="5597239" cy="285589"/>
          </a:xfrm>
          <a:prstGeom prst="rect">
            <a:avLst/>
          </a:prstGeom>
          <a:solidFill>
            <a:schemeClr val="bg1"/>
          </a:solidFill>
          <a:ln w="12700">
            <a:solidFill>
              <a:srgbClr val="4292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TextBox 24"/>
          <p:cNvSpPr txBox="1"/>
          <p:nvPr/>
        </p:nvSpPr>
        <p:spPr>
          <a:xfrm>
            <a:off x="2133600" y="5571472"/>
            <a:ext cx="43687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rgbClr val="4292F4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Funding Year ends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05160" y="4888424"/>
            <a:ext cx="1" cy="1084899"/>
          </a:xfrm>
          <a:prstGeom prst="line">
            <a:avLst/>
          </a:prstGeom>
          <a:ln>
            <a:solidFill>
              <a:srgbClr val="BDB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166760" y="4888424"/>
            <a:ext cx="0" cy="1084899"/>
          </a:xfrm>
          <a:prstGeom prst="line">
            <a:avLst/>
          </a:prstGeom>
          <a:ln>
            <a:solidFill>
              <a:srgbClr val="BDB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502400" y="4888424"/>
            <a:ext cx="1" cy="1084899"/>
          </a:xfrm>
          <a:prstGeom prst="line">
            <a:avLst/>
          </a:prstGeom>
          <a:ln>
            <a:solidFill>
              <a:srgbClr val="BDB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5275" y="4542986"/>
            <a:ext cx="58060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JAN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3644" y="4518758"/>
            <a:ext cx="56778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JUL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2401" y="5062759"/>
            <a:ext cx="2413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4AD4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Funding Year starts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133600" y="5050987"/>
            <a:ext cx="2798629" cy="410368"/>
          </a:xfrm>
          <a:prstGeom prst="rect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4" name="TextBox 43"/>
          <p:cNvSpPr txBox="1"/>
          <p:nvPr/>
        </p:nvSpPr>
        <p:spPr>
          <a:xfrm>
            <a:off x="2133601" y="5090822"/>
            <a:ext cx="27986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Filing Window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844130" y="4495800"/>
            <a:ext cx="57477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DEC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800" y="1981200"/>
            <a:ext cx="5689600" cy="20883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0" name="Rectangle 19"/>
          <p:cNvSpPr/>
          <p:nvPr/>
        </p:nvSpPr>
        <p:spPr>
          <a:xfrm>
            <a:off x="6197600" y="1981200"/>
            <a:ext cx="5689600" cy="20883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7" name="TextBox 26"/>
          <p:cNvSpPr txBox="1"/>
          <p:nvPr/>
        </p:nvSpPr>
        <p:spPr>
          <a:xfrm>
            <a:off x="508000" y="2140109"/>
            <a:ext cx="529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800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Funding Year (FY)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4423" y="2774782"/>
            <a:ext cx="5290355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2880">
              <a:spcAft>
                <a:spcPts val="800"/>
              </a:spcAft>
              <a:buFont typeface="Arial" charset="0"/>
              <a:buChar char="•"/>
            </a:pP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From July 1 to June 30</a:t>
            </a:r>
          </a:p>
          <a:p>
            <a:pPr indent="-182880">
              <a:spcAft>
                <a:spcPts val="800"/>
              </a:spcAft>
              <a:buFont typeface="Arial" charset="0"/>
              <a:buChar char="•"/>
            </a:pP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FY2016 = July 2016 to June 2017</a:t>
            </a:r>
          </a:p>
          <a:p>
            <a:pPr indent="-182880">
              <a:spcAft>
                <a:spcPts val="800"/>
              </a:spcAft>
              <a:buFont typeface="Arial" charset="0"/>
              <a:buChar char="•"/>
            </a:pP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The period when services are generally delivered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97223" y="2140109"/>
            <a:ext cx="529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800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Application Filing Window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97223" y="2774782"/>
            <a:ext cx="529035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2880">
              <a:spcAft>
                <a:spcPts val="800"/>
              </a:spcAft>
              <a:buFont typeface="Arial" charset="0"/>
              <a:buChar char="•"/>
            </a:pP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4-6 months before the funding year starts</a:t>
            </a:r>
          </a:p>
          <a:p>
            <a:pPr indent="-182880">
              <a:spcAft>
                <a:spcPts val="800"/>
              </a:spcAft>
              <a:buFont typeface="Arial" charset="0"/>
              <a:buChar char="•"/>
            </a:pP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Varies by year, but often January - March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508000" y="2621797"/>
            <a:ext cx="5290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397223" y="2597309"/>
            <a:ext cx="5290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4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dirty="0"/>
              <a:t>Elementary and secondary schools and school districts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Public, private, charter, parochial, Tribal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Non-traditional facilities (Pre-K, Head Start, juvenile justice, adult education) are eligible if they fit their state’s definition of elementary/secondary </a:t>
            </a:r>
            <a:r>
              <a:rPr lang="en-US" dirty="0" smtClean="0"/>
              <a:t>education</a:t>
            </a:r>
          </a:p>
          <a:p>
            <a:pPr lvl="1">
              <a:spcAft>
                <a:spcPts val="1000"/>
              </a:spcAft>
            </a:pPr>
            <a:r>
              <a:rPr lang="en-US" dirty="0" smtClean="0"/>
              <a:t>Look up non-traditional facility eligibility on our </a:t>
            </a:r>
            <a:r>
              <a:rPr lang="en-US" dirty="0" smtClean="0">
                <a:hlinkClick r:id="rId3"/>
              </a:rPr>
              <a:t>website</a:t>
            </a:r>
            <a:endParaRPr lang="en-US" dirty="0"/>
          </a:p>
          <a:p>
            <a:pPr>
              <a:spcAft>
                <a:spcPts val="400"/>
              </a:spcAft>
            </a:pPr>
            <a:r>
              <a:rPr lang="en-US" dirty="0"/>
              <a:t>Libraries and library systems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Public, private, academic, research, Tribal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Bookmobiles and kiosks</a:t>
            </a:r>
          </a:p>
          <a:p>
            <a:pPr>
              <a:spcAft>
                <a:spcPts val="400"/>
              </a:spcAft>
            </a:pPr>
            <a:r>
              <a:rPr lang="en-US" dirty="0"/>
              <a:t>Consortia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Eligible entities that band together to aggregate demand and negotiate lower </a:t>
            </a:r>
            <a:r>
              <a:rPr lang="en-US" dirty="0" smtClean="0"/>
              <a:t>prices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WHO CAN GET DISCOUNTS?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22278"/>
      </p:ext>
    </p:extLst>
  </p:cSld>
  <p:clrMapOvr>
    <a:masterClrMapping/>
  </p:clrMapOvr>
</p:sld>
</file>

<file path=ppt/theme/theme1.xml><?xml version="1.0" encoding="utf-8"?>
<a:theme xmlns:a="http://schemas.openxmlformats.org/drawingml/2006/main" name="Draft 2-E-rate Fundamentals - Tribal Training">
  <a:themeElements>
    <a:clrScheme name="USAC Old Brand Colors">
      <a:dk1>
        <a:srgbClr val="000000"/>
      </a:dk1>
      <a:lt1>
        <a:srgbClr val="FFFFFF"/>
      </a:lt1>
      <a:dk2>
        <a:srgbClr val="44697D"/>
      </a:dk2>
      <a:lt2>
        <a:srgbClr val="C3D3DF"/>
      </a:lt2>
      <a:accent1>
        <a:srgbClr val="00549F"/>
      </a:accent1>
      <a:accent2>
        <a:srgbClr val="FDC82F"/>
      </a:accent2>
      <a:accent3>
        <a:srgbClr val="C60C30"/>
      </a:accent3>
      <a:accent4>
        <a:srgbClr val="D06079"/>
      </a:accent4>
      <a:accent5>
        <a:srgbClr val="B3749A"/>
      </a:accent5>
      <a:accent6>
        <a:srgbClr val="1E9D8B"/>
      </a:accent6>
      <a:hlink>
        <a:srgbClr val="0000FF"/>
      </a:hlink>
      <a:folHlink>
        <a:srgbClr val="9A9B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E739ED10E004AAD98FCD80A283ED9" ma:contentTypeVersion="3" ma:contentTypeDescription="Create a new document." ma:contentTypeScope="" ma:versionID="1939dc6a3e69bbadf0bc1a62913c3b2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9eb1771cfb84738c3a449398bb2eaf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D5B935-7085-4A03-9F90-9BF58A06EE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D698C2-2FB4-4007-B385-92671D0CDA7A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CBDDA16-86F5-433C-90A6-513CD4709B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5761</TotalTime>
  <Words>1841</Words>
  <Application>Microsoft Office PowerPoint</Application>
  <PresentationFormat>Custom</PresentationFormat>
  <Paragraphs>326</Paragraphs>
  <Slides>41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Draft 2-E-rate Fundamentals - Tribal Training</vt:lpstr>
      <vt:lpstr>PowerPoint Presentation</vt:lpstr>
      <vt:lpstr>AGENDA</vt:lpstr>
      <vt:lpstr>PowerPoint Presentation</vt:lpstr>
      <vt:lpstr>WHAT IS THE E-RATE PROGRAM?</vt:lpstr>
      <vt:lpstr>WHO MANAGES THE E-RATE PROGRAM?</vt:lpstr>
      <vt:lpstr>WHO MAKES THE RULES?</vt:lpstr>
      <vt:lpstr>OUR BUDGET</vt:lpstr>
      <vt:lpstr>TIMING</vt:lpstr>
      <vt:lpstr>WHO CAN GET DISCOUNTS?</vt:lpstr>
      <vt:lpstr>BENEFITS OF A CONSORTIUM</vt:lpstr>
      <vt:lpstr>WHAT PRODUCTS AND SERVICES ARE ELIGIBLE?</vt:lpstr>
      <vt:lpstr>PRODUCTS &amp; SERVICES ELIGIBLE FOR E-RATE</vt:lpstr>
      <vt:lpstr>PRODUCTS &amp; SERVICES ELIGIBLE FOR E-RATE: SPECIAL CONSTRUCTION </vt:lpstr>
      <vt:lpstr>STATE MATCHING FOR SPECIAL CONSTRUCTION </vt:lpstr>
      <vt:lpstr>PowerPoint Presentation</vt:lpstr>
      <vt:lpstr>PowerPoint Presentation</vt:lpstr>
      <vt:lpstr>PowerPoint Presentation</vt:lpstr>
      <vt:lpstr>YOUR E-RATE DISCOUNT</vt:lpstr>
      <vt:lpstr>YOUR LOCAL POVERTY LEVEL</vt:lpstr>
      <vt:lpstr>URBAN OR RURAL STATUS</vt:lpstr>
      <vt:lpstr>CATEGORIES OF SERVICE</vt:lpstr>
      <vt:lpstr>LOOK UP YOUR DISCOUNT</vt:lpstr>
      <vt:lpstr>CONSORTIUM DISCOUNTS</vt:lpstr>
      <vt:lpstr>PowerPoint Presentation</vt:lpstr>
      <vt:lpstr>PowerPoint Presentation</vt:lpstr>
      <vt:lpstr>PowerPoint Presentation</vt:lpstr>
      <vt:lpstr>5-YEAR CATEGORY TWO BUDGETS</vt:lpstr>
      <vt:lpstr>WHAT’S MY BUDGET?</vt:lpstr>
      <vt:lpstr>CATEGORY TWO BUDGET EXAMPLES</vt:lpstr>
      <vt:lpstr>CATEGORY TWO BUDGET EXAMPLES</vt:lpstr>
      <vt:lpstr>CATEGORY TWO BUDGET EXAMPLES</vt:lpstr>
      <vt:lpstr>NON-INSTRUCTIONAL FACILITIES (NIFS)</vt:lpstr>
      <vt:lpstr>OTHER NOTES…</vt:lpstr>
      <vt:lpstr>PowerPoint Presentation</vt:lpstr>
      <vt:lpstr>PowerPoint Presentation</vt:lpstr>
      <vt:lpstr>PowerPoint Presentation</vt:lpstr>
      <vt:lpstr>APPLICATION PROCESS</vt:lpstr>
      <vt:lpstr>PowerPoint Presentation</vt:lpstr>
      <vt:lpstr>PowerPoint Presentation</vt:lpstr>
      <vt:lpstr>PowerPoint Presentation</vt:lpstr>
      <vt:lpstr>PowerPoint Presentation</vt:lpstr>
    </vt:vector>
  </TitlesOfParts>
  <Company>USAC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E-rate Program Fundamentals</dc:title>
  <dc:creator>Mackenzie Howard</dc:creator>
  <cp:lastModifiedBy>Hayley Taylor</cp:lastModifiedBy>
  <cp:revision>1089</cp:revision>
  <dcterms:created xsi:type="dcterms:W3CDTF">2016-01-06T15:59:49Z</dcterms:created>
  <dcterms:modified xsi:type="dcterms:W3CDTF">2016-10-31T12:55:19Z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0x010100873E739ED10E004AAD98FCD80A283ED9</vt:lpwstr>
  </property>
</Properties>
</file>